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10692000" cx="7560000"/>
  <p:notesSz cx="6858000" cy="9144000"/>
  <p:embeddedFontLst>
    <p:embeddedFont>
      <p:font typeface="Fira Sans Medium"/>
      <p:regular r:id="rId27"/>
      <p:bold r:id="rId28"/>
      <p:italic r:id="rId29"/>
      <p:boldItalic r:id="rId30"/>
    </p:embeddedFont>
    <p:embeddedFont>
      <p:font typeface="Pacifico"/>
      <p:regular r:id="rId31"/>
    </p:embeddedFont>
    <p:embeddedFont>
      <p:font typeface="Alegreya Regular"/>
      <p:bold r:id="rId32"/>
      <p:boldItalic r:id="rId33"/>
    </p:embeddedFont>
    <p:embeddedFont>
      <p:font typeface="Fira Sans"/>
      <p:regular r:id="rId34"/>
      <p:bold r:id="rId35"/>
      <p:italic r:id="rId36"/>
      <p:boldItalic r:id="rId37"/>
    </p:embeddedFont>
    <p:embeddedFont>
      <p:font typeface="Exo Thin"/>
      <p:bold r:id="rId38"/>
      <p:boldItalic r:id="rId39"/>
    </p:embeddedFont>
    <p:embeddedFont>
      <p:font typeface="Alegreya"/>
      <p:regular r:id="rId40"/>
      <p:bold r:id="rId41"/>
      <p:italic r:id="rId42"/>
      <p:boldItalic r:id="rId43"/>
    </p:embeddedFont>
    <p:embeddedFont>
      <p:font typeface="Cabin"/>
      <p:regular r:id="rId44"/>
      <p:bold r:id="rId45"/>
      <p:italic r:id="rId46"/>
      <p:boldItalic r:id="rId47"/>
    </p:embeddedFont>
    <p:embeddedFont>
      <p:font typeface="Mada"/>
      <p:regular r:id="rId48"/>
      <p:bold r:id="rId49"/>
    </p:embeddedFont>
    <p:embeddedFont>
      <p:font typeface="Mada Black"/>
      <p:bold r:id="rId50"/>
    </p:embeddedFont>
    <p:embeddedFont>
      <p:font typeface="Quicksand"/>
      <p:regular r:id="rId51"/>
      <p:bold r:id="rId52"/>
    </p:embeddedFont>
    <p:embeddedFont>
      <p:font typeface="Bree Serif"/>
      <p:regular r:id="rId53"/>
    </p:embeddedFont>
    <p:embeddedFont>
      <p:font typeface="Exo"/>
      <p:regular r:id="rId54"/>
      <p:bold r:id="rId55"/>
      <p:italic r:id="rId56"/>
      <p:boldItalic r:id="rId57"/>
    </p:embeddedFont>
    <p:embeddedFont>
      <p:font typeface="Fira Sans Extra Condensed"/>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3F49AF-06B7-4184-AB11-956B686D1136}">
  <a:tblStyle styleId="{DA3F49AF-06B7-4184-AB11-956B686D11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egreya-regular.fntdata"/><Relationship Id="rId42" Type="http://schemas.openxmlformats.org/officeDocument/2006/relationships/font" Target="fonts/Alegreya-italic.fntdata"/><Relationship Id="rId41" Type="http://schemas.openxmlformats.org/officeDocument/2006/relationships/font" Target="fonts/Alegreya-bold.fntdata"/><Relationship Id="rId44" Type="http://schemas.openxmlformats.org/officeDocument/2006/relationships/font" Target="fonts/Cabin-regular.fntdata"/><Relationship Id="rId43" Type="http://schemas.openxmlformats.org/officeDocument/2006/relationships/font" Target="fonts/Alegreya-boldItalic.fntdata"/><Relationship Id="rId46" Type="http://schemas.openxmlformats.org/officeDocument/2006/relationships/font" Target="fonts/Cabin-italic.fntdata"/><Relationship Id="rId45" Type="http://schemas.openxmlformats.org/officeDocument/2006/relationships/font" Target="fonts/Cabi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Mada-regular.fntdata"/><Relationship Id="rId47" Type="http://schemas.openxmlformats.org/officeDocument/2006/relationships/font" Target="fonts/Cabin-boldItalic.fntdata"/><Relationship Id="rId49" Type="http://schemas.openxmlformats.org/officeDocument/2006/relationships/font" Target="fonts/Mada-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acifico-regular.fntdata"/><Relationship Id="rId30" Type="http://schemas.openxmlformats.org/officeDocument/2006/relationships/font" Target="fonts/FiraSansMedium-boldItalic.fntdata"/><Relationship Id="rId33" Type="http://schemas.openxmlformats.org/officeDocument/2006/relationships/font" Target="fonts/AlegreyaRegular-boldItalic.fntdata"/><Relationship Id="rId32" Type="http://schemas.openxmlformats.org/officeDocument/2006/relationships/font" Target="fonts/AlegreyaRegular-bold.fntdata"/><Relationship Id="rId35" Type="http://schemas.openxmlformats.org/officeDocument/2006/relationships/font" Target="fonts/FiraSans-bold.fntdata"/><Relationship Id="rId34" Type="http://schemas.openxmlformats.org/officeDocument/2006/relationships/font" Target="fonts/FiraSans-regular.fntdata"/><Relationship Id="rId37" Type="http://schemas.openxmlformats.org/officeDocument/2006/relationships/font" Target="fonts/FiraSans-boldItalic.fntdata"/><Relationship Id="rId36" Type="http://schemas.openxmlformats.org/officeDocument/2006/relationships/font" Target="fonts/FiraSans-italic.fntdata"/><Relationship Id="rId39" Type="http://schemas.openxmlformats.org/officeDocument/2006/relationships/font" Target="fonts/ExoThin-boldItalic.fntdata"/><Relationship Id="rId38" Type="http://schemas.openxmlformats.org/officeDocument/2006/relationships/font" Target="fonts/ExoThin-bold.fntdata"/><Relationship Id="rId61" Type="http://schemas.openxmlformats.org/officeDocument/2006/relationships/font" Target="fonts/FiraSansExtraCondensed-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FiraSansExtraCondense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FiraSansMedium-bold.fntdata"/><Relationship Id="rId27" Type="http://schemas.openxmlformats.org/officeDocument/2006/relationships/font" Target="fonts/FiraSansMedium-regular.fntdata"/><Relationship Id="rId29" Type="http://schemas.openxmlformats.org/officeDocument/2006/relationships/font" Target="fonts/FiraSansMedium-italic.fntdata"/><Relationship Id="rId51" Type="http://schemas.openxmlformats.org/officeDocument/2006/relationships/font" Target="fonts/Quicksand-regular.fntdata"/><Relationship Id="rId50" Type="http://schemas.openxmlformats.org/officeDocument/2006/relationships/font" Target="fonts/MadaBlack-bold.fntdata"/><Relationship Id="rId53" Type="http://schemas.openxmlformats.org/officeDocument/2006/relationships/font" Target="fonts/BreeSerif-regular.fntdata"/><Relationship Id="rId52" Type="http://schemas.openxmlformats.org/officeDocument/2006/relationships/font" Target="fonts/Quicksand-bold.fntdata"/><Relationship Id="rId11" Type="http://schemas.openxmlformats.org/officeDocument/2006/relationships/slide" Target="slides/slide4.xml"/><Relationship Id="rId55" Type="http://schemas.openxmlformats.org/officeDocument/2006/relationships/font" Target="fonts/Exo-bold.fntdata"/><Relationship Id="rId10" Type="http://schemas.openxmlformats.org/officeDocument/2006/relationships/slide" Target="slides/slide3.xml"/><Relationship Id="rId54" Type="http://schemas.openxmlformats.org/officeDocument/2006/relationships/font" Target="fonts/Exo-regular.fntdata"/><Relationship Id="rId13" Type="http://schemas.openxmlformats.org/officeDocument/2006/relationships/slide" Target="slides/slide6.xml"/><Relationship Id="rId57" Type="http://schemas.openxmlformats.org/officeDocument/2006/relationships/font" Target="fonts/Exo-boldItalic.fntdata"/><Relationship Id="rId12" Type="http://schemas.openxmlformats.org/officeDocument/2006/relationships/slide" Target="slides/slide5.xml"/><Relationship Id="rId56" Type="http://schemas.openxmlformats.org/officeDocument/2006/relationships/font" Target="fonts/Exo-italic.fntdata"/><Relationship Id="rId15" Type="http://schemas.openxmlformats.org/officeDocument/2006/relationships/slide" Target="slides/slide8.xml"/><Relationship Id="rId59" Type="http://schemas.openxmlformats.org/officeDocument/2006/relationships/font" Target="fonts/FiraSansExtraCondensed-bold.fntdata"/><Relationship Id="rId14" Type="http://schemas.openxmlformats.org/officeDocument/2006/relationships/slide" Target="slides/slide7.xml"/><Relationship Id="rId58" Type="http://schemas.openxmlformats.org/officeDocument/2006/relationships/font" Target="fonts/FiraSansExtraCondensed-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4dbce06342ac2056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dbce06342ac205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8ba9dbe079_0_13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8ba9dbe07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8ba9dbe079_0_15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8ba9dbe07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8ba9dbe079_0_17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8ba9dbe07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aec454ad3d_6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aec454ad3d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8ba9dbe079_0_18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8ba9dbe07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8ba9dbe079_0_20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8ba9dbe079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8ba9dbe079_0_21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8ba9dbe07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3eec6bbc59d0dd94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3eec6bbc59d0dd9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ae9e8bf999_0_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ae9e8bf99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acb2141aa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acb2141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e93aed722_0_8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e93aed72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ba9dbe079_0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ba9dbe0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ae93aed722_0_17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ae93aed722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e93aed722_0_9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e93aed72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ec454ad3d_1_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aec454ad3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e93aed722_0_20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ae93aed72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b013bda80_0_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b013bda8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2"/>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51" name="Google Shape;51;p12"/>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52" name="Google Shape;52;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3" name="Google Shape;53;p12"/>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54" name="Google Shape;54;p12"/>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55" name="Google Shape;55;p12"/>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56" name="Google Shape;56;p12"/>
          <p:cNvGrpSpPr/>
          <p:nvPr/>
        </p:nvGrpSpPr>
        <p:grpSpPr>
          <a:xfrm>
            <a:off x="205413" y="904850"/>
            <a:ext cx="7149175" cy="8714700"/>
            <a:chOff x="217025" y="916300"/>
            <a:chExt cx="7149175" cy="8714700"/>
          </a:xfrm>
        </p:grpSpPr>
        <p:cxnSp>
          <p:nvCxnSpPr>
            <p:cNvPr id="57" name="Google Shape;57;p12"/>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58" name="Google Shape;58;p12"/>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59" name="Google Shape;59;p12"/>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60" name="Google Shape;60;p12"/>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61" name="Google Shape;61;p12"/>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3"/>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4" name="Google Shape;64;p13"/>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65" name="Google Shape;65;p1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68" name="Google Shape;68;p14"/>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sp>
        <p:nvSpPr>
          <p:cNvPr id="70" name="Google Shape;70;p15"/>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71" name="Google Shape;71;p15"/>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72" name="Google Shape;72;p15"/>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73" name="Google Shape;73;p15"/>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cxnSp>
        <p:nvCxnSpPr>
          <p:cNvPr id="75" name="Google Shape;75;p1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76" name="Google Shape;76;p16"/>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sp>
        <p:nvSpPr>
          <p:cNvPr id="78" name="Google Shape;78;p17"/>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rtl="0" algn="ctr">
              <a:spcBef>
                <a:spcPts val="0"/>
              </a:spcBef>
              <a:spcAft>
                <a:spcPts val="0"/>
              </a:spcAft>
              <a:buSzPts val="14800"/>
              <a:buNone/>
              <a:defRPr sz="14800"/>
            </a:lvl1pPr>
            <a:lvl2pPr lvl="1" rtl="0" algn="ctr">
              <a:spcBef>
                <a:spcPts val="0"/>
              </a:spcBef>
              <a:spcAft>
                <a:spcPts val="0"/>
              </a:spcAft>
              <a:buSzPts val="14800"/>
              <a:buNone/>
              <a:defRPr sz="14800"/>
            </a:lvl2pPr>
            <a:lvl3pPr lvl="2" rtl="0" algn="ctr">
              <a:spcBef>
                <a:spcPts val="0"/>
              </a:spcBef>
              <a:spcAft>
                <a:spcPts val="0"/>
              </a:spcAft>
              <a:buSzPts val="14800"/>
              <a:buNone/>
              <a:defRPr sz="14800"/>
            </a:lvl3pPr>
            <a:lvl4pPr lvl="3" rtl="0" algn="ctr">
              <a:spcBef>
                <a:spcPts val="0"/>
              </a:spcBef>
              <a:spcAft>
                <a:spcPts val="0"/>
              </a:spcAft>
              <a:buSzPts val="14800"/>
              <a:buNone/>
              <a:defRPr sz="14800"/>
            </a:lvl4pPr>
            <a:lvl5pPr lvl="4" rtl="0" algn="ctr">
              <a:spcBef>
                <a:spcPts val="0"/>
              </a:spcBef>
              <a:spcAft>
                <a:spcPts val="0"/>
              </a:spcAft>
              <a:buSzPts val="14800"/>
              <a:buNone/>
              <a:defRPr sz="14800"/>
            </a:lvl5pPr>
            <a:lvl6pPr lvl="5" rtl="0" algn="ctr">
              <a:spcBef>
                <a:spcPts val="0"/>
              </a:spcBef>
              <a:spcAft>
                <a:spcPts val="0"/>
              </a:spcAft>
              <a:buSzPts val="14800"/>
              <a:buNone/>
              <a:defRPr sz="14800"/>
            </a:lvl6pPr>
            <a:lvl7pPr lvl="6" rtl="0" algn="ctr">
              <a:spcBef>
                <a:spcPts val="0"/>
              </a:spcBef>
              <a:spcAft>
                <a:spcPts val="0"/>
              </a:spcAft>
              <a:buSzPts val="14800"/>
              <a:buNone/>
              <a:defRPr sz="14800"/>
            </a:lvl7pPr>
            <a:lvl8pPr lvl="7" rtl="0" algn="ctr">
              <a:spcBef>
                <a:spcPts val="0"/>
              </a:spcBef>
              <a:spcAft>
                <a:spcPts val="0"/>
              </a:spcAft>
              <a:buSzPts val="14800"/>
              <a:buNone/>
              <a:defRPr sz="14800"/>
            </a:lvl8pPr>
            <a:lvl9pPr lvl="8" rtl="0" algn="ctr">
              <a:spcBef>
                <a:spcPts val="0"/>
              </a:spcBef>
              <a:spcAft>
                <a:spcPts val="0"/>
              </a:spcAft>
              <a:buSzPts val="14800"/>
              <a:buNone/>
              <a:defRPr sz="14800"/>
            </a:lvl9pPr>
          </a:lstStyle>
          <a:p>
            <a:r>
              <a:t>xx%</a:t>
            </a:r>
          </a:p>
        </p:txBody>
      </p:sp>
      <p:sp>
        <p:nvSpPr>
          <p:cNvPr id="79" name="Google Shape;79;p17"/>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rtl="0" algn="ctr">
              <a:spcBef>
                <a:spcPts val="0"/>
              </a:spcBef>
              <a:spcAft>
                <a:spcPts val="0"/>
              </a:spcAft>
              <a:buSzPts val="2300"/>
              <a:buChar char="●"/>
              <a:defRPr/>
            </a:lvl1pPr>
            <a:lvl2pPr indent="-342900" lvl="1" marL="914400" rtl="0" algn="ctr">
              <a:spcBef>
                <a:spcPts val="2000"/>
              </a:spcBef>
              <a:spcAft>
                <a:spcPts val="0"/>
              </a:spcAft>
              <a:buSzPts val="1800"/>
              <a:buChar char="○"/>
              <a:defRPr/>
            </a:lvl2pPr>
            <a:lvl3pPr indent="-342900" lvl="2" marL="1371600" rtl="0" algn="ctr">
              <a:spcBef>
                <a:spcPts val="2000"/>
              </a:spcBef>
              <a:spcAft>
                <a:spcPts val="0"/>
              </a:spcAft>
              <a:buSzPts val="1800"/>
              <a:buChar char="■"/>
              <a:defRPr/>
            </a:lvl3pPr>
            <a:lvl4pPr indent="-342900" lvl="3" marL="1828800" rtl="0" algn="ctr">
              <a:spcBef>
                <a:spcPts val="2000"/>
              </a:spcBef>
              <a:spcAft>
                <a:spcPts val="0"/>
              </a:spcAft>
              <a:buSzPts val="1800"/>
              <a:buChar char="●"/>
              <a:defRPr/>
            </a:lvl4pPr>
            <a:lvl5pPr indent="-342900" lvl="4" marL="2286000" rtl="0" algn="ctr">
              <a:spcBef>
                <a:spcPts val="2000"/>
              </a:spcBef>
              <a:spcAft>
                <a:spcPts val="0"/>
              </a:spcAft>
              <a:buSzPts val="1800"/>
              <a:buChar char="○"/>
              <a:defRPr/>
            </a:lvl5pPr>
            <a:lvl6pPr indent="-342900" lvl="5" marL="2743200" rtl="0" algn="ctr">
              <a:spcBef>
                <a:spcPts val="2000"/>
              </a:spcBef>
              <a:spcAft>
                <a:spcPts val="0"/>
              </a:spcAft>
              <a:buSzPts val="1800"/>
              <a:buChar char="■"/>
              <a:defRPr/>
            </a:lvl6pPr>
            <a:lvl7pPr indent="-342900" lvl="6" marL="3200400" rtl="0" algn="ctr">
              <a:spcBef>
                <a:spcPts val="2000"/>
              </a:spcBef>
              <a:spcAft>
                <a:spcPts val="0"/>
              </a:spcAft>
              <a:buSzPts val="1800"/>
              <a:buChar char="●"/>
              <a:defRPr/>
            </a:lvl7pPr>
            <a:lvl8pPr indent="-342900" lvl="7" marL="3657600" rtl="0" algn="ctr">
              <a:spcBef>
                <a:spcPts val="2000"/>
              </a:spcBef>
              <a:spcAft>
                <a:spcPts val="0"/>
              </a:spcAft>
              <a:buSzPts val="1800"/>
              <a:buChar char="○"/>
              <a:defRPr/>
            </a:lvl8pPr>
            <a:lvl9pPr indent="-342900" lvl="8" marL="4114800" rtl="0" algn="ctr">
              <a:spcBef>
                <a:spcPts val="2000"/>
              </a:spcBef>
              <a:spcAft>
                <a:spcPts val="2000"/>
              </a:spcAft>
              <a:buSzPts val="1800"/>
              <a:buChar char="■"/>
              <a:defRPr/>
            </a:lvl9pPr>
          </a:lstStyle>
          <a:p/>
        </p:txBody>
      </p:sp>
      <p:sp>
        <p:nvSpPr>
          <p:cNvPr id="80" name="Google Shape;80;p1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83" name="Google Shape;83;p1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400">
                <a:solidFill>
                  <a:schemeClr val="lt1"/>
                </a:solidFill>
                <a:latin typeface="Exo"/>
                <a:ea typeface="Exo"/>
                <a:cs typeface="Exo"/>
                <a:sym typeface="Exo"/>
              </a:defRPr>
            </a:lvl1pPr>
            <a:lvl2pPr lvl="1">
              <a:buNone/>
              <a:defRPr b="1" sz="1400">
                <a:solidFill>
                  <a:schemeClr val="lt1"/>
                </a:solidFill>
                <a:latin typeface="Exo"/>
                <a:ea typeface="Exo"/>
                <a:cs typeface="Exo"/>
                <a:sym typeface="Exo"/>
              </a:defRPr>
            </a:lvl2pPr>
            <a:lvl3pPr lvl="2">
              <a:buNone/>
              <a:defRPr b="1" sz="1400">
                <a:solidFill>
                  <a:schemeClr val="lt1"/>
                </a:solidFill>
                <a:latin typeface="Exo"/>
                <a:ea typeface="Exo"/>
                <a:cs typeface="Exo"/>
                <a:sym typeface="Exo"/>
              </a:defRPr>
            </a:lvl3pPr>
            <a:lvl4pPr lvl="3">
              <a:buNone/>
              <a:defRPr b="1" sz="1400">
                <a:solidFill>
                  <a:schemeClr val="lt1"/>
                </a:solidFill>
                <a:latin typeface="Exo"/>
                <a:ea typeface="Exo"/>
                <a:cs typeface="Exo"/>
                <a:sym typeface="Exo"/>
              </a:defRPr>
            </a:lvl4pPr>
            <a:lvl5pPr lvl="4">
              <a:buNone/>
              <a:defRPr b="1" sz="1400">
                <a:solidFill>
                  <a:schemeClr val="lt1"/>
                </a:solidFill>
                <a:latin typeface="Exo"/>
                <a:ea typeface="Exo"/>
                <a:cs typeface="Exo"/>
                <a:sym typeface="Exo"/>
              </a:defRPr>
            </a:lvl5pPr>
            <a:lvl6pPr lvl="5">
              <a:buNone/>
              <a:defRPr b="1" sz="1400">
                <a:solidFill>
                  <a:schemeClr val="lt1"/>
                </a:solidFill>
                <a:latin typeface="Exo"/>
                <a:ea typeface="Exo"/>
                <a:cs typeface="Exo"/>
                <a:sym typeface="Exo"/>
              </a:defRPr>
            </a:lvl6pPr>
            <a:lvl7pPr lvl="6">
              <a:buNone/>
              <a:defRPr b="1" sz="1400">
                <a:solidFill>
                  <a:schemeClr val="lt1"/>
                </a:solidFill>
                <a:latin typeface="Exo"/>
                <a:ea typeface="Exo"/>
                <a:cs typeface="Exo"/>
                <a:sym typeface="Exo"/>
              </a:defRPr>
            </a:lvl7pPr>
            <a:lvl8pPr lvl="7">
              <a:buNone/>
              <a:defRPr b="1" sz="1400">
                <a:solidFill>
                  <a:schemeClr val="lt1"/>
                </a:solidFill>
                <a:latin typeface="Exo"/>
                <a:ea typeface="Exo"/>
                <a:cs typeface="Exo"/>
                <a:sym typeface="Exo"/>
              </a:defRPr>
            </a:lvl8pPr>
            <a:lvl9pPr lvl="8">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0" name="Google Shape;20;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1" name="Google Shape;21;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4" name="Google Shape;24;p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 name="Shape 25"/>
        <p:cNvGrpSpPr/>
        <p:nvPr/>
      </p:nvGrpSpPr>
      <p:grpSpPr>
        <a:xfrm>
          <a:off x="0" y="0"/>
          <a:ext cx="0" cy="0"/>
          <a:chOff x="0" y="0"/>
          <a:chExt cx="0" cy="0"/>
        </a:xfrm>
      </p:grpSpPr>
      <p:sp>
        <p:nvSpPr>
          <p:cNvPr id="26" name="Google Shape;26;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27" name="Google Shape;27;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28" name="Google Shape;28;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29" name="Google Shape;29;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 name="Shape 30"/>
        <p:cNvGrpSpPr/>
        <p:nvPr/>
      </p:nvGrpSpPr>
      <p:grpSpPr>
        <a:xfrm>
          <a:off x="0" y="0"/>
          <a:ext cx="0" cy="0"/>
          <a:chOff x="0" y="0"/>
          <a:chExt cx="0" cy="0"/>
        </a:xfrm>
      </p:grpSpPr>
      <p:cxnSp>
        <p:nvCxnSpPr>
          <p:cNvPr id="31" name="Google Shape;31;p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2" name="Google Shape;32;p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3" name="Shape 33"/>
        <p:cNvGrpSpPr/>
        <p:nvPr/>
      </p:nvGrpSpPr>
      <p:grpSpPr>
        <a:xfrm>
          <a:off x="0" y="0"/>
          <a:ext cx="0" cy="0"/>
          <a:chOff x="0" y="0"/>
          <a:chExt cx="0" cy="0"/>
        </a:xfrm>
      </p:grpSpPr>
      <p:sp>
        <p:nvSpPr>
          <p:cNvPr id="34" name="Google Shape;34;p8"/>
          <p:cNvSpPr txBox="1"/>
          <p:nvPr>
            <p:ph hasCustomPrompt="1" type="title"/>
          </p:nvPr>
        </p:nvSpPr>
        <p:spPr>
          <a:xfrm>
            <a:off x="257705" y="2299346"/>
            <a:ext cx="7044900" cy="4081500"/>
          </a:xfrm>
          <a:prstGeom prst="rect">
            <a:avLst/>
          </a:prstGeom>
        </p:spPr>
        <p:txBody>
          <a:bodyPr anchorCtr="0" anchor="b" bIns="111700" lIns="111700" spcFirstLastPara="1" rIns="111700" wrap="square" tIns="1117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35" name="Google Shape;35;p8"/>
          <p:cNvSpPr txBox="1"/>
          <p:nvPr>
            <p:ph idx="1" type="body"/>
          </p:nvPr>
        </p:nvSpPr>
        <p:spPr>
          <a:xfrm>
            <a:off x="257705" y="6552657"/>
            <a:ext cx="7044900" cy="2703900"/>
          </a:xfrm>
          <a:prstGeom prst="rect">
            <a:avLst/>
          </a:prstGeom>
        </p:spPr>
        <p:txBody>
          <a:bodyPr anchorCtr="0" anchor="t" bIns="111700" lIns="111700" spcFirstLastPara="1" rIns="111700" wrap="square" tIns="111700">
            <a:noAutofit/>
          </a:bodyPr>
          <a:lstStyle>
            <a:lvl1pPr indent="-374650" lvl="0" marL="457200" algn="ctr">
              <a:spcBef>
                <a:spcPts val="0"/>
              </a:spcBef>
              <a:spcAft>
                <a:spcPts val="0"/>
              </a:spcAft>
              <a:buSzPts val="2300"/>
              <a:buChar char="●"/>
              <a:defRPr/>
            </a:lvl1pPr>
            <a:lvl2pPr indent="-342900" lvl="1" marL="914400" algn="ctr">
              <a:spcBef>
                <a:spcPts val="2000"/>
              </a:spcBef>
              <a:spcAft>
                <a:spcPts val="0"/>
              </a:spcAft>
              <a:buSzPts val="1800"/>
              <a:buChar char="○"/>
              <a:defRPr/>
            </a:lvl2pPr>
            <a:lvl3pPr indent="-342900" lvl="2" marL="1371600" algn="ctr">
              <a:spcBef>
                <a:spcPts val="2000"/>
              </a:spcBef>
              <a:spcAft>
                <a:spcPts val="0"/>
              </a:spcAft>
              <a:buSzPts val="1800"/>
              <a:buChar char="■"/>
              <a:defRPr/>
            </a:lvl3pPr>
            <a:lvl4pPr indent="-342900" lvl="3" marL="1828800" algn="ctr">
              <a:spcBef>
                <a:spcPts val="2000"/>
              </a:spcBef>
              <a:spcAft>
                <a:spcPts val="0"/>
              </a:spcAft>
              <a:buSzPts val="1800"/>
              <a:buChar char="●"/>
              <a:defRPr/>
            </a:lvl4pPr>
            <a:lvl5pPr indent="-342900" lvl="4" marL="2286000" algn="ctr">
              <a:spcBef>
                <a:spcPts val="2000"/>
              </a:spcBef>
              <a:spcAft>
                <a:spcPts val="0"/>
              </a:spcAft>
              <a:buSzPts val="1800"/>
              <a:buChar char="○"/>
              <a:defRPr/>
            </a:lvl5pPr>
            <a:lvl6pPr indent="-342900" lvl="5" marL="2743200" algn="ctr">
              <a:spcBef>
                <a:spcPts val="2000"/>
              </a:spcBef>
              <a:spcAft>
                <a:spcPts val="0"/>
              </a:spcAft>
              <a:buSzPts val="1800"/>
              <a:buChar char="■"/>
              <a:defRPr/>
            </a:lvl6pPr>
            <a:lvl7pPr indent="-342900" lvl="6" marL="3200400" algn="ctr">
              <a:spcBef>
                <a:spcPts val="2000"/>
              </a:spcBef>
              <a:spcAft>
                <a:spcPts val="0"/>
              </a:spcAft>
              <a:buSzPts val="1800"/>
              <a:buChar char="●"/>
              <a:defRPr/>
            </a:lvl7pPr>
            <a:lvl8pPr indent="-342900" lvl="7" marL="3657600" algn="ctr">
              <a:spcBef>
                <a:spcPts val="2000"/>
              </a:spcBef>
              <a:spcAft>
                <a:spcPts val="0"/>
              </a:spcAft>
              <a:buSzPts val="1800"/>
              <a:buChar char="○"/>
              <a:defRPr/>
            </a:lvl8pPr>
            <a:lvl9pPr indent="-342900" lvl="8" marL="4114800" algn="ctr">
              <a:spcBef>
                <a:spcPts val="2000"/>
              </a:spcBef>
              <a:spcAft>
                <a:spcPts val="2000"/>
              </a:spcAft>
              <a:buSzPts val="1800"/>
              <a:buChar char="■"/>
              <a:defRPr/>
            </a:lvl9pPr>
          </a:lstStyle>
          <a:p/>
        </p:txBody>
      </p:sp>
      <p:sp>
        <p:nvSpPr>
          <p:cNvPr id="36" name="Google Shape;36;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9" name="Google Shape;39;p9"/>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11"/>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Exo"/>
                <a:ea typeface="Exo"/>
                <a:cs typeface="Exo"/>
                <a:sym typeface="Exo"/>
              </a:defRPr>
            </a:lvl1pPr>
            <a:lvl2pPr lvl="1" rtl="0">
              <a:buNone/>
              <a:defRPr sz="2500">
                <a:latin typeface="Exo"/>
                <a:ea typeface="Exo"/>
                <a:cs typeface="Exo"/>
                <a:sym typeface="Exo"/>
              </a:defRPr>
            </a:lvl2pPr>
            <a:lvl3pPr lvl="2" rtl="0">
              <a:buNone/>
              <a:defRPr sz="2500">
                <a:latin typeface="Exo"/>
                <a:ea typeface="Exo"/>
                <a:cs typeface="Exo"/>
                <a:sym typeface="Exo"/>
              </a:defRPr>
            </a:lvl3pPr>
            <a:lvl4pPr lvl="3" rtl="0">
              <a:buNone/>
              <a:defRPr sz="2500">
                <a:latin typeface="Exo"/>
                <a:ea typeface="Exo"/>
                <a:cs typeface="Exo"/>
                <a:sym typeface="Exo"/>
              </a:defRPr>
            </a:lvl4pPr>
            <a:lvl5pPr lvl="4" rtl="0">
              <a:buNone/>
              <a:defRPr sz="2500">
                <a:latin typeface="Exo"/>
                <a:ea typeface="Exo"/>
                <a:cs typeface="Exo"/>
                <a:sym typeface="Exo"/>
              </a:defRPr>
            </a:lvl5pPr>
            <a:lvl6pPr lvl="5" rtl="0">
              <a:buNone/>
              <a:defRPr sz="2500">
                <a:latin typeface="Exo"/>
                <a:ea typeface="Exo"/>
                <a:cs typeface="Exo"/>
                <a:sym typeface="Exo"/>
              </a:defRPr>
            </a:lvl6pPr>
            <a:lvl7pPr lvl="6" rtl="0">
              <a:buNone/>
              <a:defRPr sz="2500">
                <a:latin typeface="Exo"/>
                <a:ea typeface="Exo"/>
                <a:cs typeface="Exo"/>
                <a:sym typeface="Exo"/>
              </a:defRPr>
            </a:lvl7pPr>
            <a:lvl8pPr lvl="7" rtl="0">
              <a:buNone/>
              <a:defRPr sz="2500">
                <a:latin typeface="Exo"/>
                <a:ea typeface="Exo"/>
                <a:cs typeface="Exo"/>
                <a:sym typeface="Exo"/>
              </a:defRPr>
            </a:lvl8pPr>
            <a:lvl9pPr lvl="8" rtl="0">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46" name="Google Shape;46;p11"/>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7" name="Google Shape;47;p11"/>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3.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 name="Shape 40"/>
        <p:cNvGrpSpPr/>
        <p:nvPr/>
      </p:nvGrpSpPr>
      <p:grpSpPr>
        <a:xfrm>
          <a:off x="0" y="0"/>
          <a:ext cx="0" cy="0"/>
          <a:chOff x="0" y="0"/>
          <a:chExt cx="0" cy="0"/>
        </a:xfrm>
      </p:grpSpPr>
      <p:sp>
        <p:nvSpPr>
          <p:cNvPr id="41" name="Google Shape;41;p10"/>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3300"/>
              <a:buNone/>
              <a:defRPr sz="3300">
                <a:solidFill>
                  <a:schemeClr val="dk1"/>
                </a:solidFill>
              </a:defRPr>
            </a:lvl2pPr>
            <a:lvl3pPr lvl="2" rtl="0">
              <a:spcBef>
                <a:spcPts val="0"/>
              </a:spcBef>
              <a:spcAft>
                <a:spcPts val="0"/>
              </a:spcAft>
              <a:buClr>
                <a:schemeClr val="dk1"/>
              </a:buClr>
              <a:buSzPts val="3300"/>
              <a:buNone/>
              <a:defRPr sz="3300">
                <a:solidFill>
                  <a:schemeClr val="dk1"/>
                </a:solidFill>
              </a:defRPr>
            </a:lvl3pPr>
            <a:lvl4pPr lvl="3" rtl="0">
              <a:spcBef>
                <a:spcPts val="0"/>
              </a:spcBef>
              <a:spcAft>
                <a:spcPts val="0"/>
              </a:spcAft>
              <a:buClr>
                <a:schemeClr val="dk1"/>
              </a:buClr>
              <a:buSzPts val="3300"/>
              <a:buNone/>
              <a:defRPr sz="3300">
                <a:solidFill>
                  <a:schemeClr val="dk1"/>
                </a:solidFill>
              </a:defRPr>
            </a:lvl4pPr>
            <a:lvl5pPr lvl="4" rtl="0">
              <a:spcBef>
                <a:spcPts val="0"/>
              </a:spcBef>
              <a:spcAft>
                <a:spcPts val="0"/>
              </a:spcAft>
              <a:buClr>
                <a:schemeClr val="dk1"/>
              </a:buClr>
              <a:buSzPts val="3300"/>
              <a:buNone/>
              <a:defRPr sz="3300">
                <a:solidFill>
                  <a:schemeClr val="dk1"/>
                </a:solidFill>
              </a:defRPr>
            </a:lvl5pPr>
            <a:lvl6pPr lvl="5" rtl="0">
              <a:spcBef>
                <a:spcPts val="0"/>
              </a:spcBef>
              <a:spcAft>
                <a:spcPts val="0"/>
              </a:spcAft>
              <a:buClr>
                <a:schemeClr val="dk1"/>
              </a:buClr>
              <a:buSzPts val="3300"/>
              <a:buNone/>
              <a:defRPr sz="3300">
                <a:solidFill>
                  <a:schemeClr val="dk1"/>
                </a:solidFill>
              </a:defRPr>
            </a:lvl6pPr>
            <a:lvl7pPr lvl="6" rtl="0">
              <a:spcBef>
                <a:spcPts val="0"/>
              </a:spcBef>
              <a:spcAft>
                <a:spcPts val="0"/>
              </a:spcAft>
              <a:buClr>
                <a:schemeClr val="dk1"/>
              </a:buClr>
              <a:buSzPts val="3300"/>
              <a:buNone/>
              <a:defRPr sz="3300">
                <a:solidFill>
                  <a:schemeClr val="dk1"/>
                </a:solidFill>
              </a:defRPr>
            </a:lvl7pPr>
            <a:lvl8pPr lvl="7" rtl="0">
              <a:spcBef>
                <a:spcPts val="0"/>
              </a:spcBef>
              <a:spcAft>
                <a:spcPts val="0"/>
              </a:spcAft>
              <a:buClr>
                <a:schemeClr val="dk1"/>
              </a:buClr>
              <a:buSzPts val="3300"/>
              <a:buNone/>
              <a:defRPr sz="3300">
                <a:solidFill>
                  <a:schemeClr val="dk1"/>
                </a:solidFill>
              </a:defRPr>
            </a:lvl8pPr>
            <a:lvl9pPr lvl="8" rtl="0">
              <a:spcBef>
                <a:spcPts val="0"/>
              </a:spcBef>
              <a:spcAft>
                <a:spcPts val="0"/>
              </a:spcAft>
              <a:buClr>
                <a:schemeClr val="dk1"/>
              </a:buClr>
              <a:buSzPts val="3300"/>
              <a:buNone/>
              <a:defRPr sz="3300">
                <a:solidFill>
                  <a:schemeClr val="dk1"/>
                </a:solidFill>
              </a:defRPr>
            </a:lvl9pPr>
          </a:lstStyle>
          <a:p/>
        </p:txBody>
      </p:sp>
      <p:sp>
        <p:nvSpPr>
          <p:cNvPr id="42" name="Google Shape;42;p10"/>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2000"/>
              </a:spcBef>
              <a:spcAft>
                <a:spcPts val="0"/>
              </a:spcAft>
              <a:buClr>
                <a:schemeClr val="dk2"/>
              </a:buClr>
              <a:buSzPts val="1800"/>
              <a:buChar char="○"/>
              <a:defRPr sz="1800">
                <a:solidFill>
                  <a:schemeClr val="dk2"/>
                </a:solidFill>
              </a:defRPr>
            </a:lvl2pPr>
            <a:lvl3pPr indent="-342900" lvl="2" marL="1371600" rtl="0">
              <a:lnSpc>
                <a:spcPct val="115000"/>
              </a:lnSpc>
              <a:spcBef>
                <a:spcPts val="2000"/>
              </a:spcBef>
              <a:spcAft>
                <a:spcPts val="0"/>
              </a:spcAft>
              <a:buClr>
                <a:schemeClr val="dk2"/>
              </a:buClr>
              <a:buSzPts val="1800"/>
              <a:buChar char="■"/>
              <a:defRPr sz="1800">
                <a:solidFill>
                  <a:schemeClr val="dk2"/>
                </a:solidFill>
              </a:defRPr>
            </a:lvl3pPr>
            <a:lvl4pPr indent="-342900" lvl="3" marL="1828800" rtl="0">
              <a:lnSpc>
                <a:spcPct val="115000"/>
              </a:lnSpc>
              <a:spcBef>
                <a:spcPts val="2000"/>
              </a:spcBef>
              <a:spcAft>
                <a:spcPts val="0"/>
              </a:spcAft>
              <a:buClr>
                <a:schemeClr val="dk2"/>
              </a:buClr>
              <a:buSzPts val="1800"/>
              <a:buChar char="●"/>
              <a:defRPr sz="1800">
                <a:solidFill>
                  <a:schemeClr val="dk2"/>
                </a:solidFill>
              </a:defRPr>
            </a:lvl4pPr>
            <a:lvl5pPr indent="-342900" lvl="4" marL="2286000" rtl="0">
              <a:lnSpc>
                <a:spcPct val="115000"/>
              </a:lnSpc>
              <a:spcBef>
                <a:spcPts val="2000"/>
              </a:spcBef>
              <a:spcAft>
                <a:spcPts val="0"/>
              </a:spcAft>
              <a:buClr>
                <a:schemeClr val="dk2"/>
              </a:buClr>
              <a:buSzPts val="1800"/>
              <a:buChar char="○"/>
              <a:defRPr sz="1800">
                <a:solidFill>
                  <a:schemeClr val="dk2"/>
                </a:solidFill>
              </a:defRPr>
            </a:lvl5pPr>
            <a:lvl6pPr indent="-342900" lvl="5" marL="2743200" rtl="0">
              <a:lnSpc>
                <a:spcPct val="115000"/>
              </a:lnSpc>
              <a:spcBef>
                <a:spcPts val="2000"/>
              </a:spcBef>
              <a:spcAft>
                <a:spcPts val="0"/>
              </a:spcAft>
              <a:buClr>
                <a:schemeClr val="dk2"/>
              </a:buClr>
              <a:buSzPts val="1800"/>
              <a:buChar char="■"/>
              <a:defRPr sz="1800">
                <a:solidFill>
                  <a:schemeClr val="dk2"/>
                </a:solidFill>
              </a:defRPr>
            </a:lvl6pPr>
            <a:lvl7pPr indent="-342900" lvl="6" marL="3200400" rtl="0">
              <a:lnSpc>
                <a:spcPct val="115000"/>
              </a:lnSpc>
              <a:spcBef>
                <a:spcPts val="2000"/>
              </a:spcBef>
              <a:spcAft>
                <a:spcPts val="0"/>
              </a:spcAft>
              <a:buClr>
                <a:schemeClr val="dk2"/>
              </a:buClr>
              <a:buSzPts val="1800"/>
              <a:buChar char="●"/>
              <a:defRPr sz="1800">
                <a:solidFill>
                  <a:schemeClr val="dk2"/>
                </a:solidFill>
              </a:defRPr>
            </a:lvl7pPr>
            <a:lvl8pPr indent="-342900" lvl="7" marL="3657600" rtl="0">
              <a:lnSpc>
                <a:spcPct val="115000"/>
              </a:lnSpc>
              <a:spcBef>
                <a:spcPts val="2000"/>
              </a:spcBef>
              <a:spcAft>
                <a:spcPts val="0"/>
              </a:spcAft>
              <a:buClr>
                <a:schemeClr val="dk2"/>
              </a:buClr>
              <a:buSzPts val="1800"/>
              <a:buChar char="○"/>
              <a:defRPr sz="1800">
                <a:solidFill>
                  <a:schemeClr val="dk2"/>
                </a:solidFill>
              </a:defRPr>
            </a:lvl8pPr>
            <a:lvl9pPr indent="-342900" lvl="8" marL="4114800" rtl="0">
              <a:lnSpc>
                <a:spcPct val="115000"/>
              </a:lnSpc>
              <a:spcBef>
                <a:spcPts val="2000"/>
              </a:spcBef>
              <a:spcAft>
                <a:spcPts val="2000"/>
              </a:spcAft>
              <a:buClr>
                <a:schemeClr val="dk2"/>
              </a:buClr>
              <a:buSzPts val="1800"/>
              <a:buChar char="■"/>
              <a:defRPr sz="1800">
                <a:solidFill>
                  <a:schemeClr val="dk2"/>
                </a:solidFill>
              </a:defRPr>
            </a:lvl9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hyperlink" Target="https://docs.google.com/presentation/d/1sAJ_jtBDl2q7lr01asSwJl7SwQpgHFH5gsyUkEmUl2g/edit" TargetMode="External"/><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forms.gle/5bhKW2hufJ2NrmJP7" TargetMode="External"/><Relationship Id="rId4" Type="http://schemas.openxmlformats.org/officeDocument/2006/relationships/image" Target="../media/image25.png"/><Relationship Id="rId5" Type="http://schemas.openxmlformats.org/officeDocument/2006/relationships/hyperlink" Target="https://docs.google.com/forms/d/e/1FAIpQLSdX9Z51Oh2wnvv7sMKvqpF9UPfk-dSXlNdXlTo9SfRbbwyKbw/viewform" TargetMode="External"/><Relationship Id="rId6" Type="http://schemas.openxmlformats.org/officeDocument/2006/relationships/hyperlink" Target="https://docs.google.com/forms/d/e/1FAIpQLSdX9Z51Oh2wnvv7sMKvqpF9UPfk-dSXlNdXlTo9SfRbbwyKbw/viewf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89" name="Google Shape;89;p19"/>
          <p:cNvSpPr/>
          <p:nvPr/>
        </p:nvSpPr>
        <p:spPr>
          <a:xfrm>
            <a:off x="-3012764" y="414545"/>
            <a:ext cx="2298900" cy="646500"/>
          </a:xfrm>
          <a:prstGeom prst="wedgeRectCallout">
            <a:avLst>
              <a:gd fmla="val 73841" name="adj1"/>
              <a:gd fmla="val 115666" name="adj2"/>
            </a:avLst>
          </a:prstGeom>
          <a:noFill/>
          <a:ln cap="flat" cmpd="sng" w="9525">
            <a:solidFill>
              <a:srgbClr val="999999"/>
            </a:solidFill>
            <a:prstDash val="solid"/>
            <a:round/>
            <a:headEnd len="sm" w="sm" type="none"/>
            <a:tailEnd len="sm" w="sm" type="none"/>
          </a:ln>
        </p:spPr>
        <p:txBody>
          <a:bodyPr anchorCtr="0" anchor="ctr" bIns="91175" lIns="91175" spcFirstLastPara="1" rIns="91175" wrap="square" tIns="91175">
            <a:noAutofit/>
          </a:bodyPr>
          <a:lstStyle/>
          <a:p>
            <a:pPr indent="0" lvl="0" marL="0" rtl="0" algn="ctr">
              <a:spcBef>
                <a:spcPts val="0"/>
              </a:spcBef>
              <a:spcAft>
                <a:spcPts val="0"/>
              </a:spcAft>
              <a:buNone/>
            </a:pPr>
            <a:r>
              <a:rPr b="1" lang="ar">
                <a:solidFill>
                  <a:srgbClr val="808080"/>
                </a:solidFill>
                <a:latin typeface="Alegreya"/>
                <a:ea typeface="Alegreya"/>
                <a:cs typeface="Alegreya"/>
                <a:sym typeface="Alegreya"/>
              </a:rPr>
              <a:t>Filled by the lecture leader</a:t>
            </a:r>
            <a:endParaRPr sz="1400">
              <a:solidFill>
                <a:srgbClr val="808080"/>
              </a:solidFill>
              <a:latin typeface="Alegreya"/>
              <a:ea typeface="Alegreya"/>
              <a:cs typeface="Alegreya"/>
              <a:sym typeface="Alegreya"/>
            </a:endParaRPr>
          </a:p>
        </p:txBody>
      </p:sp>
      <p:sp>
        <p:nvSpPr>
          <p:cNvPr id="90" name="Google Shape;90;p19">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91" name="Google Shape;91;p19"/>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2200">
                <a:solidFill>
                  <a:srgbClr val="FFFFFF"/>
                </a:solidFill>
                <a:latin typeface="Mada"/>
                <a:ea typeface="Mada"/>
                <a:cs typeface="Mada"/>
                <a:sym typeface="Mada"/>
              </a:rPr>
              <a:t>Lecture 23</a:t>
            </a:r>
            <a:endParaRPr sz="2200">
              <a:latin typeface="Mada"/>
              <a:ea typeface="Mada"/>
              <a:cs typeface="Mada"/>
              <a:sym typeface="Mada"/>
            </a:endParaRPr>
          </a:p>
        </p:txBody>
      </p:sp>
      <p:sp>
        <p:nvSpPr>
          <p:cNvPr id="92" name="Google Shape;92;p19"/>
          <p:cNvSpPr/>
          <p:nvPr/>
        </p:nvSpPr>
        <p:spPr>
          <a:xfrm rot="566">
            <a:off x="1046687" y="9890250"/>
            <a:ext cx="5466600" cy="801300"/>
          </a:xfrm>
          <a:prstGeom prst="snip2SameRect">
            <a:avLst>
              <a:gd fmla="val 50000" name="adj1"/>
              <a:gd fmla="val 0" name="adj2"/>
            </a:avLst>
          </a:prstGeom>
          <a:solidFill>
            <a:schemeClr val="accent5"/>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93" name="Google Shape;93;p19"/>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sp>
        <p:nvSpPr>
          <p:cNvPr id="94" name="Google Shape;94;p19"/>
          <p:cNvSpPr txBox="1"/>
          <p:nvPr/>
        </p:nvSpPr>
        <p:spPr>
          <a:xfrm>
            <a:off x="693275" y="5351100"/>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11150" lvl="0" marL="4572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To have an overview regarding chronic diarrhea:</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Definition.</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Pathophysiology.</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Classification.</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Approach.</a:t>
            </a:r>
            <a:endParaRPr sz="1600">
              <a:solidFill>
                <a:schemeClr val="dk1"/>
              </a:solidFill>
              <a:latin typeface="Mada"/>
              <a:ea typeface="Mada"/>
              <a:cs typeface="Mada"/>
              <a:sym typeface="Mada"/>
            </a:endParaRPr>
          </a:p>
          <a:p>
            <a:pPr indent="-311150" lvl="0" marL="4572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To discuss common causes of chronic diarrhea:</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Celiac Disease.</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Whipple Disease.</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Tropical Sprue.</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Small Bowel Bacterial Overgrowth.</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Exocrine Pancreatic Insufficiency.</a:t>
            </a:r>
            <a:endParaRPr sz="1600">
              <a:solidFill>
                <a:schemeClr val="dk1"/>
              </a:solidFill>
              <a:latin typeface="Mada"/>
              <a:ea typeface="Mada"/>
              <a:cs typeface="Mada"/>
              <a:sym typeface="Mada"/>
            </a:endParaRPr>
          </a:p>
          <a:p>
            <a:pPr indent="-311150" lvl="1" marL="914400" rtl="0" algn="l">
              <a:lnSpc>
                <a:spcPct val="100000"/>
              </a:lnSpc>
              <a:spcBef>
                <a:spcPts val="0"/>
              </a:spcBef>
              <a:spcAft>
                <a:spcPts val="0"/>
              </a:spcAft>
              <a:buClr>
                <a:schemeClr val="dk1"/>
              </a:buClr>
              <a:buSzPts val="1300"/>
              <a:buFont typeface="Mada"/>
              <a:buChar char="○"/>
            </a:pPr>
            <a:r>
              <a:rPr lang="ar" sz="1600">
                <a:solidFill>
                  <a:schemeClr val="dk1"/>
                </a:solidFill>
                <a:latin typeface="Mada"/>
                <a:ea typeface="Mada"/>
                <a:cs typeface="Mada"/>
                <a:sym typeface="Mada"/>
              </a:rPr>
              <a:t>Bile Salt-Induced Diarrhea.</a:t>
            </a:r>
            <a:endParaRPr sz="1600">
              <a:solidFill>
                <a:schemeClr val="dk1"/>
              </a:solidFill>
              <a:latin typeface="Mada"/>
              <a:ea typeface="Mada"/>
              <a:cs typeface="Mada"/>
              <a:sym typeface="Mada"/>
            </a:endParaRPr>
          </a:p>
          <a:p>
            <a:pPr indent="0" lvl="0" marL="457200" rtl="0" algn="l">
              <a:lnSpc>
                <a:spcPct val="100000"/>
              </a:lnSpc>
              <a:spcBef>
                <a:spcPts val="1200"/>
              </a:spcBef>
              <a:spcAft>
                <a:spcPts val="1200"/>
              </a:spcAft>
              <a:buNone/>
            </a:pPr>
            <a:r>
              <a:t/>
            </a:r>
            <a:endParaRPr sz="1700">
              <a:latin typeface="Mada"/>
              <a:ea typeface="Mada"/>
              <a:cs typeface="Mada"/>
              <a:sym typeface="Mada"/>
            </a:endParaRPr>
          </a:p>
        </p:txBody>
      </p:sp>
      <p:sp>
        <p:nvSpPr>
          <p:cNvPr id="95" name="Google Shape;95;p19"/>
          <p:cNvSpPr/>
          <p:nvPr/>
        </p:nvSpPr>
        <p:spPr>
          <a:xfrm>
            <a:off x="865350" y="4070513"/>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3600">
                <a:solidFill>
                  <a:schemeClr val="accent1"/>
                </a:solidFill>
                <a:latin typeface="Mada"/>
                <a:ea typeface="Mada"/>
                <a:cs typeface="Mada"/>
                <a:sym typeface="Mada"/>
              </a:rPr>
              <a:t>Chronic Diarrhea</a:t>
            </a:r>
            <a:endParaRPr b="1" sz="3600">
              <a:solidFill>
                <a:schemeClr val="accent1"/>
              </a:solidFill>
              <a:latin typeface="Mada"/>
              <a:ea typeface="Mada"/>
              <a:cs typeface="Mada"/>
              <a:sym typeface="Mada"/>
            </a:endParaRPr>
          </a:p>
        </p:txBody>
      </p:sp>
      <p:grpSp>
        <p:nvGrpSpPr>
          <p:cNvPr id="96" name="Google Shape;96;p19"/>
          <p:cNvGrpSpPr/>
          <p:nvPr/>
        </p:nvGrpSpPr>
        <p:grpSpPr>
          <a:xfrm>
            <a:off x="1046700" y="9957725"/>
            <a:ext cx="5434699" cy="734050"/>
            <a:chOff x="1442323" y="11224701"/>
            <a:chExt cx="7792800" cy="734050"/>
          </a:xfrm>
        </p:grpSpPr>
        <p:sp>
          <p:nvSpPr>
            <p:cNvPr id="97" name="Google Shape;97;p19"/>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 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98" name="Google Shape;98;p19"/>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grpSp>
        <p:nvGrpSpPr>
          <p:cNvPr id="99" name="Google Shape;99;p19"/>
          <p:cNvGrpSpPr/>
          <p:nvPr/>
        </p:nvGrpSpPr>
        <p:grpSpPr>
          <a:xfrm>
            <a:off x="2256026" y="659600"/>
            <a:ext cx="3376987" cy="3279615"/>
            <a:chOff x="6071025" y="663825"/>
            <a:chExt cx="804600" cy="793500"/>
          </a:xfrm>
        </p:grpSpPr>
        <p:sp>
          <p:nvSpPr>
            <p:cNvPr id="100" name="Google Shape;100;p19"/>
            <p:cNvSpPr/>
            <p:nvPr/>
          </p:nvSpPr>
          <p:spPr>
            <a:xfrm>
              <a:off x="6071025" y="663825"/>
              <a:ext cx="804600" cy="7935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6129225" y="720975"/>
              <a:ext cx="685800" cy="676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19"/>
          <p:cNvGrpSpPr/>
          <p:nvPr/>
        </p:nvGrpSpPr>
        <p:grpSpPr>
          <a:xfrm>
            <a:off x="3166061" y="1367554"/>
            <a:ext cx="1557231" cy="2169054"/>
            <a:chOff x="3209985" y="1802857"/>
            <a:chExt cx="1169971" cy="1796616"/>
          </a:xfrm>
        </p:grpSpPr>
        <p:sp>
          <p:nvSpPr>
            <p:cNvPr id="103" name="Google Shape;103;p19"/>
            <p:cNvSpPr/>
            <p:nvPr/>
          </p:nvSpPr>
          <p:spPr>
            <a:xfrm>
              <a:off x="3610643" y="1860353"/>
              <a:ext cx="743084" cy="797089"/>
            </a:xfrm>
            <a:custGeom>
              <a:rect b="b" l="l" r="r" t="t"/>
              <a:pathLst>
                <a:path extrusionOk="0" h="15038" w="17472">
                  <a:moveTo>
                    <a:pt x="10272" y="1"/>
                  </a:moveTo>
                  <a:cubicBezTo>
                    <a:pt x="9371" y="1"/>
                    <a:pt x="8333" y="521"/>
                    <a:pt x="8333" y="521"/>
                  </a:cubicBezTo>
                  <a:cubicBezTo>
                    <a:pt x="8163" y="4265"/>
                    <a:pt x="11397" y="5203"/>
                    <a:pt x="9780" y="9289"/>
                  </a:cubicBezTo>
                  <a:cubicBezTo>
                    <a:pt x="9556" y="9856"/>
                    <a:pt x="9230" y="10073"/>
                    <a:pt x="8852" y="10073"/>
                  </a:cubicBezTo>
                  <a:cubicBezTo>
                    <a:pt x="8309" y="10073"/>
                    <a:pt x="7659" y="9622"/>
                    <a:pt x="7056" y="9118"/>
                  </a:cubicBezTo>
                  <a:cubicBezTo>
                    <a:pt x="6716" y="8835"/>
                    <a:pt x="6309" y="8740"/>
                    <a:pt x="5918" y="8740"/>
                  </a:cubicBezTo>
                  <a:cubicBezTo>
                    <a:pt x="5368" y="8740"/>
                    <a:pt x="4848" y="8928"/>
                    <a:pt x="4588" y="9039"/>
                  </a:cubicBezTo>
                  <a:cubicBezTo>
                    <a:pt x="4487" y="9167"/>
                    <a:pt x="4404" y="9306"/>
                    <a:pt x="4361" y="9457"/>
                  </a:cubicBezTo>
                  <a:cubicBezTo>
                    <a:pt x="4329" y="9568"/>
                    <a:pt x="4227" y="9640"/>
                    <a:pt x="4116" y="9640"/>
                  </a:cubicBezTo>
                  <a:cubicBezTo>
                    <a:pt x="4093" y="9640"/>
                    <a:pt x="4069" y="9638"/>
                    <a:pt x="4046" y="9630"/>
                  </a:cubicBezTo>
                  <a:cubicBezTo>
                    <a:pt x="3911" y="9593"/>
                    <a:pt x="3833" y="9451"/>
                    <a:pt x="3873" y="9316"/>
                  </a:cubicBezTo>
                  <a:cubicBezTo>
                    <a:pt x="3945" y="9064"/>
                    <a:pt x="4091" y="8836"/>
                    <a:pt x="4263" y="8640"/>
                  </a:cubicBezTo>
                  <a:cubicBezTo>
                    <a:pt x="4108" y="8319"/>
                    <a:pt x="3808" y="7953"/>
                    <a:pt x="3244" y="7953"/>
                  </a:cubicBezTo>
                  <a:cubicBezTo>
                    <a:pt x="3005" y="7953"/>
                    <a:pt x="2718" y="8019"/>
                    <a:pt x="2375" y="8183"/>
                  </a:cubicBezTo>
                  <a:cubicBezTo>
                    <a:pt x="1" y="9312"/>
                    <a:pt x="502" y="13546"/>
                    <a:pt x="502" y="13546"/>
                  </a:cubicBezTo>
                  <a:cubicBezTo>
                    <a:pt x="502" y="13546"/>
                    <a:pt x="1049" y="13636"/>
                    <a:pt x="1420" y="14016"/>
                  </a:cubicBezTo>
                  <a:cubicBezTo>
                    <a:pt x="1748" y="13549"/>
                    <a:pt x="2467" y="13408"/>
                    <a:pt x="2467" y="13408"/>
                  </a:cubicBezTo>
                  <a:cubicBezTo>
                    <a:pt x="2467" y="13408"/>
                    <a:pt x="2418" y="12902"/>
                    <a:pt x="2655" y="12111"/>
                  </a:cubicBezTo>
                  <a:lnTo>
                    <a:pt x="2655" y="12111"/>
                  </a:lnTo>
                  <a:cubicBezTo>
                    <a:pt x="2606" y="12117"/>
                    <a:pt x="2559" y="12123"/>
                    <a:pt x="2510" y="12123"/>
                  </a:cubicBezTo>
                  <a:cubicBezTo>
                    <a:pt x="2320" y="12123"/>
                    <a:pt x="2124" y="12087"/>
                    <a:pt x="1925" y="12011"/>
                  </a:cubicBezTo>
                  <a:cubicBezTo>
                    <a:pt x="1793" y="11964"/>
                    <a:pt x="1727" y="11818"/>
                    <a:pt x="1776" y="11686"/>
                  </a:cubicBezTo>
                  <a:cubicBezTo>
                    <a:pt x="1814" y="11583"/>
                    <a:pt x="1911" y="11520"/>
                    <a:pt x="2015" y="11520"/>
                  </a:cubicBezTo>
                  <a:cubicBezTo>
                    <a:pt x="2043" y="11520"/>
                    <a:pt x="2073" y="11525"/>
                    <a:pt x="2102" y="11535"/>
                  </a:cubicBezTo>
                  <a:cubicBezTo>
                    <a:pt x="2254" y="11592"/>
                    <a:pt x="2390" y="11615"/>
                    <a:pt x="2510" y="11615"/>
                  </a:cubicBezTo>
                  <a:cubicBezTo>
                    <a:pt x="2730" y="11615"/>
                    <a:pt x="2896" y="11538"/>
                    <a:pt x="3009" y="11458"/>
                  </a:cubicBezTo>
                  <a:cubicBezTo>
                    <a:pt x="3254" y="11285"/>
                    <a:pt x="3402" y="10987"/>
                    <a:pt x="3397" y="10686"/>
                  </a:cubicBezTo>
                  <a:cubicBezTo>
                    <a:pt x="3397" y="10684"/>
                    <a:pt x="3397" y="10682"/>
                    <a:pt x="3397" y="10681"/>
                  </a:cubicBezTo>
                  <a:cubicBezTo>
                    <a:pt x="3397" y="10671"/>
                    <a:pt x="3397" y="10662"/>
                    <a:pt x="3399" y="10652"/>
                  </a:cubicBezTo>
                  <a:cubicBezTo>
                    <a:pt x="3401" y="10645"/>
                    <a:pt x="3401" y="10637"/>
                    <a:pt x="3402" y="10630"/>
                  </a:cubicBezTo>
                  <a:cubicBezTo>
                    <a:pt x="3404" y="10622"/>
                    <a:pt x="3406" y="10613"/>
                    <a:pt x="3410" y="10605"/>
                  </a:cubicBezTo>
                  <a:cubicBezTo>
                    <a:pt x="3412" y="10598"/>
                    <a:pt x="3414" y="10590"/>
                    <a:pt x="3416" y="10583"/>
                  </a:cubicBezTo>
                  <a:cubicBezTo>
                    <a:pt x="3419" y="10575"/>
                    <a:pt x="3423" y="10568"/>
                    <a:pt x="3427" y="10562"/>
                  </a:cubicBezTo>
                  <a:cubicBezTo>
                    <a:pt x="3431" y="10554"/>
                    <a:pt x="3434" y="10547"/>
                    <a:pt x="3440" y="10539"/>
                  </a:cubicBezTo>
                  <a:cubicBezTo>
                    <a:pt x="3444" y="10534"/>
                    <a:pt x="3449" y="10528"/>
                    <a:pt x="3453" y="10521"/>
                  </a:cubicBezTo>
                  <a:cubicBezTo>
                    <a:pt x="3459" y="10515"/>
                    <a:pt x="3465" y="10507"/>
                    <a:pt x="3470" y="10502"/>
                  </a:cubicBezTo>
                  <a:cubicBezTo>
                    <a:pt x="3476" y="10496"/>
                    <a:pt x="3481" y="10492"/>
                    <a:pt x="3487" y="10487"/>
                  </a:cubicBezTo>
                  <a:cubicBezTo>
                    <a:pt x="3495" y="10481"/>
                    <a:pt x="3500" y="10475"/>
                    <a:pt x="3508" y="10472"/>
                  </a:cubicBezTo>
                  <a:cubicBezTo>
                    <a:pt x="3513" y="10466"/>
                    <a:pt x="3521" y="10464"/>
                    <a:pt x="3527" y="10460"/>
                  </a:cubicBezTo>
                  <a:cubicBezTo>
                    <a:pt x="3534" y="10455"/>
                    <a:pt x="3544" y="10451"/>
                    <a:pt x="3551" y="10447"/>
                  </a:cubicBezTo>
                  <a:cubicBezTo>
                    <a:pt x="3559" y="10445"/>
                    <a:pt x="3564" y="10443"/>
                    <a:pt x="3572" y="10442"/>
                  </a:cubicBezTo>
                  <a:cubicBezTo>
                    <a:pt x="3581" y="10438"/>
                    <a:pt x="3591" y="10434"/>
                    <a:pt x="3600" y="10432"/>
                  </a:cubicBezTo>
                  <a:lnTo>
                    <a:pt x="3604" y="10432"/>
                  </a:lnTo>
                  <a:cubicBezTo>
                    <a:pt x="3611" y="10430"/>
                    <a:pt x="3617" y="10430"/>
                    <a:pt x="3623" y="10430"/>
                  </a:cubicBezTo>
                  <a:cubicBezTo>
                    <a:pt x="3630" y="10428"/>
                    <a:pt x="3638" y="10426"/>
                    <a:pt x="3645" y="10426"/>
                  </a:cubicBezTo>
                  <a:cubicBezTo>
                    <a:pt x="3647" y="10426"/>
                    <a:pt x="3649" y="10428"/>
                    <a:pt x="3651" y="10428"/>
                  </a:cubicBezTo>
                  <a:lnTo>
                    <a:pt x="3664" y="10428"/>
                  </a:lnTo>
                  <a:cubicBezTo>
                    <a:pt x="3709" y="10428"/>
                    <a:pt x="3754" y="10445"/>
                    <a:pt x="3792" y="10472"/>
                  </a:cubicBezTo>
                  <a:cubicBezTo>
                    <a:pt x="3798" y="10474"/>
                    <a:pt x="3800" y="10477"/>
                    <a:pt x="3803" y="10479"/>
                  </a:cubicBezTo>
                  <a:cubicBezTo>
                    <a:pt x="3811" y="10487"/>
                    <a:pt x="3820" y="10492"/>
                    <a:pt x="3826" y="10500"/>
                  </a:cubicBezTo>
                  <a:cubicBezTo>
                    <a:pt x="3835" y="10507"/>
                    <a:pt x="3843" y="10517"/>
                    <a:pt x="3850" y="10526"/>
                  </a:cubicBezTo>
                  <a:cubicBezTo>
                    <a:pt x="3852" y="10530"/>
                    <a:pt x="3854" y="10532"/>
                    <a:pt x="3858" y="10536"/>
                  </a:cubicBezTo>
                  <a:cubicBezTo>
                    <a:pt x="3864" y="10545"/>
                    <a:pt x="3871" y="10558"/>
                    <a:pt x="3877" y="10570"/>
                  </a:cubicBezTo>
                  <a:cubicBezTo>
                    <a:pt x="3879" y="10573"/>
                    <a:pt x="3881" y="10575"/>
                    <a:pt x="3882" y="10579"/>
                  </a:cubicBezTo>
                  <a:cubicBezTo>
                    <a:pt x="3886" y="10588"/>
                    <a:pt x="3890" y="10600"/>
                    <a:pt x="3892" y="10611"/>
                  </a:cubicBezTo>
                  <a:cubicBezTo>
                    <a:pt x="3894" y="10617"/>
                    <a:pt x="3897" y="10622"/>
                    <a:pt x="3897" y="10630"/>
                  </a:cubicBezTo>
                  <a:cubicBezTo>
                    <a:pt x="3899" y="10632"/>
                    <a:pt x="3899" y="10634"/>
                    <a:pt x="3899" y="10635"/>
                  </a:cubicBezTo>
                  <a:cubicBezTo>
                    <a:pt x="3901" y="10645"/>
                    <a:pt x="4035" y="11351"/>
                    <a:pt x="4443" y="12188"/>
                  </a:cubicBezTo>
                  <a:cubicBezTo>
                    <a:pt x="5021" y="13026"/>
                    <a:pt x="5835" y="14274"/>
                    <a:pt x="8076" y="14822"/>
                  </a:cubicBezTo>
                  <a:cubicBezTo>
                    <a:pt x="8674" y="14968"/>
                    <a:pt x="9253" y="15038"/>
                    <a:pt x="9810" y="15038"/>
                  </a:cubicBezTo>
                  <a:cubicBezTo>
                    <a:pt x="12826" y="15038"/>
                    <a:pt x="15211" y="13001"/>
                    <a:pt x="16506" y="10056"/>
                  </a:cubicBezTo>
                  <a:cubicBezTo>
                    <a:pt x="17472" y="7855"/>
                    <a:pt x="17144" y="3883"/>
                    <a:pt x="15186" y="3032"/>
                  </a:cubicBezTo>
                  <a:cubicBezTo>
                    <a:pt x="14768" y="2850"/>
                    <a:pt x="14414" y="2781"/>
                    <a:pt x="14106" y="2781"/>
                  </a:cubicBezTo>
                  <a:cubicBezTo>
                    <a:pt x="13113" y="2781"/>
                    <a:pt x="12603" y="3504"/>
                    <a:pt x="11996" y="3504"/>
                  </a:cubicBezTo>
                  <a:cubicBezTo>
                    <a:pt x="11910" y="3504"/>
                    <a:pt x="11822" y="3489"/>
                    <a:pt x="11730" y="3456"/>
                  </a:cubicBezTo>
                  <a:cubicBezTo>
                    <a:pt x="10795" y="3115"/>
                    <a:pt x="10462" y="9"/>
                    <a:pt x="10462" y="9"/>
                  </a:cubicBezTo>
                  <a:cubicBezTo>
                    <a:pt x="10399" y="3"/>
                    <a:pt x="10336" y="1"/>
                    <a:pt x="10272" y="1"/>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p:nvPr/>
          </p:nvSpPr>
          <p:spPr>
            <a:xfrm>
              <a:off x="3414323" y="2653472"/>
              <a:ext cx="797097" cy="737671"/>
            </a:xfrm>
            <a:custGeom>
              <a:rect b="b" l="l" r="r" t="t"/>
              <a:pathLst>
                <a:path extrusionOk="0" h="13917" w="18742">
                  <a:moveTo>
                    <a:pt x="13256" y="4533"/>
                  </a:moveTo>
                  <a:cubicBezTo>
                    <a:pt x="13398" y="4723"/>
                    <a:pt x="13622" y="4853"/>
                    <a:pt x="13930" y="4853"/>
                  </a:cubicBezTo>
                  <a:cubicBezTo>
                    <a:pt x="14194" y="4853"/>
                    <a:pt x="14395" y="4757"/>
                    <a:pt x="14536" y="4612"/>
                  </a:cubicBezTo>
                  <a:cubicBezTo>
                    <a:pt x="14625" y="4652"/>
                    <a:pt x="14719" y="4680"/>
                    <a:pt x="14817" y="4693"/>
                  </a:cubicBezTo>
                  <a:cubicBezTo>
                    <a:pt x="14813" y="4721"/>
                    <a:pt x="14811" y="4749"/>
                    <a:pt x="14811" y="4780"/>
                  </a:cubicBezTo>
                  <a:lnTo>
                    <a:pt x="14811" y="4926"/>
                  </a:lnTo>
                  <a:cubicBezTo>
                    <a:pt x="14811" y="5243"/>
                    <a:pt x="14986" y="5525"/>
                    <a:pt x="15242" y="5679"/>
                  </a:cubicBezTo>
                  <a:cubicBezTo>
                    <a:pt x="15169" y="5796"/>
                    <a:pt x="15137" y="5939"/>
                    <a:pt x="15146" y="6080"/>
                  </a:cubicBezTo>
                  <a:cubicBezTo>
                    <a:pt x="15133" y="6080"/>
                    <a:pt x="15120" y="6078"/>
                    <a:pt x="15107" y="6078"/>
                  </a:cubicBezTo>
                  <a:cubicBezTo>
                    <a:pt x="15105" y="6078"/>
                    <a:pt x="15103" y="6078"/>
                    <a:pt x="15100" y="6078"/>
                  </a:cubicBezTo>
                  <a:cubicBezTo>
                    <a:pt x="14729" y="6078"/>
                    <a:pt x="14464" y="6244"/>
                    <a:pt x="14301" y="6478"/>
                  </a:cubicBezTo>
                  <a:cubicBezTo>
                    <a:pt x="14275" y="6442"/>
                    <a:pt x="14247" y="6410"/>
                    <a:pt x="14216" y="6380"/>
                  </a:cubicBezTo>
                  <a:cubicBezTo>
                    <a:pt x="14024" y="6188"/>
                    <a:pt x="13761" y="6077"/>
                    <a:pt x="13488" y="6077"/>
                  </a:cubicBezTo>
                  <a:cubicBezTo>
                    <a:pt x="13217" y="6077"/>
                    <a:pt x="12953" y="6186"/>
                    <a:pt x="12761" y="6380"/>
                  </a:cubicBezTo>
                  <a:cubicBezTo>
                    <a:pt x="12735" y="6406"/>
                    <a:pt x="12709" y="6434"/>
                    <a:pt x="12688" y="6462"/>
                  </a:cubicBezTo>
                  <a:cubicBezTo>
                    <a:pt x="12682" y="6466"/>
                    <a:pt x="12678" y="6470"/>
                    <a:pt x="12675" y="6476"/>
                  </a:cubicBezTo>
                  <a:cubicBezTo>
                    <a:pt x="12520" y="6254"/>
                    <a:pt x="12272" y="6097"/>
                    <a:pt x="11931" y="6080"/>
                  </a:cubicBezTo>
                  <a:cubicBezTo>
                    <a:pt x="11939" y="6014"/>
                    <a:pt x="11944" y="5952"/>
                    <a:pt x="11944" y="5881"/>
                  </a:cubicBezTo>
                  <a:cubicBezTo>
                    <a:pt x="11944" y="5508"/>
                    <a:pt x="11703" y="5184"/>
                    <a:pt x="11370" y="5056"/>
                  </a:cubicBezTo>
                  <a:cubicBezTo>
                    <a:pt x="11447" y="5011"/>
                    <a:pt x="11515" y="4955"/>
                    <a:pt x="11573" y="4889"/>
                  </a:cubicBezTo>
                  <a:cubicBezTo>
                    <a:pt x="11607" y="4941"/>
                    <a:pt x="11643" y="4990"/>
                    <a:pt x="11688" y="5036"/>
                  </a:cubicBezTo>
                  <a:cubicBezTo>
                    <a:pt x="11858" y="5205"/>
                    <a:pt x="12087" y="5290"/>
                    <a:pt x="12316" y="5290"/>
                  </a:cubicBezTo>
                  <a:cubicBezTo>
                    <a:pt x="12542" y="5290"/>
                    <a:pt x="12769" y="5206"/>
                    <a:pt x="12936" y="5036"/>
                  </a:cubicBezTo>
                  <a:cubicBezTo>
                    <a:pt x="13079" y="4889"/>
                    <a:pt x="13189" y="4719"/>
                    <a:pt x="13256" y="4533"/>
                  </a:cubicBezTo>
                  <a:close/>
                  <a:moveTo>
                    <a:pt x="7387" y="4369"/>
                  </a:moveTo>
                  <a:cubicBezTo>
                    <a:pt x="7549" y="4514"/>
                    <a:pt x="7769" y="4606"/>
                    <a:pt x="8050" y="4606"/>
                  </a:cubicBezTo>
                  <a:cubicBezTo>
                    <a:pt x="8300" y="4606"/>
                    <a:pt x="8505" y="4533"/>
                    <a:pt x="8659" y="4413"/>
                  </a:cubicBezTo>
                  <a:cubicBezTo>
                    <a:pt x="8752" y="4578"/>
                    <a:pt x="8889" y="4719"/>
                    <a:pt x="9074" y="4806"/>
                  </a:cubicBezTo>
                  <a:cubicBezTo>
                    <a:pt x="8976" y="5197"/>
                    <a:pt x="9100" y="5666"/>
                    <a:pt x="9444" y="5860"/>
                  </a:cubicBezTo>
                  <a:cubicBezTo>
                    <a:pt x="9546" y="6094"/>
                    <a:pt x="9747" y="6272"/>
                    <a:pt x="9994" y="6351"/>
                  </a:cubicBezTo>
                  <a:cubicBezTo>
                    <a:pt x="9806" y="6430"/>
                    <a:pt x="9663" y="6562"/>
                    <a:pt x="9565" y="6724"/>
                  </a:cubicBezTo>
                  <a:cubicBezTo>
                    <a:pt x="9441" y="6365"/>
                    <a:pt x="9130" y="6078"/>
                    <a:pt x="8637" y="6078"/>
                  </a:cubicBezTo>
                  <a:cubicBezTo>
                    <a:pt x="8403" y="6078"/>
                    <a:pt x="8213" y="6142"/>
                    <a:pt x="8063" y="6248"/>
                  </a:cubicBezTo>
                  <a:cubicBezTo>
                    <a:pt x="7920" y="5928"/>
                    <a:pt x="7622" y="5685"/>
                    <a:pt x="7167" y="5685"/>
                  </a:cubicBezTo>
                  <a:cubicBezTo>
                    <a:pt x="6837" y="5685"/>
                    <a:pt x="6591" y="5813"/>
                    <a:pt x="6425" y="6005"/>
                  </a:cubicBezTo>
                  <a:cubicBezTo>
                    <a:pt x="6274" y="5710"/>
                    <a:pt x="5983" y="5489"/>
                    <a:pt x="5550" y="5489"/>
                  </a:cubicBezTo>
                  <a:cubicBezTo>
                    <a:pt x="5442" y="5489"/>
                    <a:pt x="5344" y="5504"/>
                    <a:pt x="5254" y="5529"/>
                  </a:cubicBezTo>
                  <a:cubicBezTo>
                    <a:pt x="5254" y="5421"/>
                    <a:pt x="5235" y="5320"/>
                    <a:pt x="5203" y="5222"/>
                  </a:cubicBezTo>
                  <a:cubicBezTo>
                    <a:pt x="5425" y="5135"/>
                    <a:pt x="5587" y="4973"/>
                    <a:pt x="5687" y="4778"/>
                  </a:cubicBezTo>
                  <a:cubicBezTo>
                    <a:pt x="5853" y="4970"/>
                    <a:pt x="6101" y="5098"/>
                    <a:pt x="6431" y="5098"/>
                  </a:cubicBezTo>
                  <a:cubicBezTo>
                    <a:pt x="6963" y="5098"/>
                    <a:pt x="7281" y="4766"/>
                    <a:pt x="7387" y="4369"/>
                  </a:cubicBezTo>
                  <a:close/>
                  <a:moveTo>
                    <a:pt x="16575" y="0"/>
                  </a:moveTo>
                  <a:cubicBezTo>
                    <a:pt x="15427" y="0"/>
                    <a:pt x="15276" y="1553"/>
                    <a:pt x="16123" y="1960"/>
                  </a:cubicBezTo>
                  <a:cubicBezTo>
                    <a:pt x="15809" y="2112"/>
                    <a:pt x="15632" y="2419"/>
                    <a:pt x="15592" y="2748"/>
                  </a:cubicBezTo>
                  <a:cubicBezTo>
                    <a:pt x="15483" y="2696"/>
                    <a:pt x="15365" y="2662"/>
                    <a:pt x="15239" y="2651"/>
                  </a:cubicBezTo>
                  <a:cubicBezTo>
                    <a:pt x="15212" y="2491"/>
                    <a:pt x="15141" y="2346"/>
                    <a:pt x="15039" y="2225"/>
                  </a:cubicBezTo>
                  <a:cubicBezTo>
                    <a:pt x="15022" y="2182"/>
                    <a:pt x="15001" y="2135"/>
                    <a:pt x="14971" y="2080"/>
                  </a:cubicBezTo>
                  <a:cubicBezTo>
                    <a:pt x="14958" y="2058"/>
                    <a:pt x="14943" y="2035"/>
                    <a:pt x="14928" y="2012"/>
                  </a:cubicBezTo>
                  <a:cubicBezTo>
                    <a:pt x="14887" y="1935"/>
                    <a:pt x="14836" y="1866"/>
                    <a:pt x="14774" y="1802"/>
                  </a:cubicBezTo>
                  <a:cubicBezTo>
                    <a:pt x="14608" y="1638"/>
                    <a:pt x="14382" y="1544"/>
                    <a:pt x="14151" y="1544"/>
                  </a:cubicBezTo>
                  <a:cubicBezTo>
                    <a:pt x="14117" y="1544"/>
                    <a:pt x="14085" y="1546"/>
                    <a:pt x="14053" y="1549"/>
                  </a:cubicBezTo>
                  <a:cubicBezTo>
                    <a:pt x="14032" y="1448"/>
                    <a:pt x="13996" y="1357"/>
                    <a:pt x="13936" y="1241"/>
                  </a:cubicBezTo>
                  <a:cubicBezTo>
                    <a:pt x="13859" y="1088"/>
                    <a:pt x="13714" y="971"/>
                    <a:pt x="13576" y="879"/>
                  </a:cubicBezTo>
                  <a:cubicBezTo>
                    <a:pt x="13454" y="798"/>
                    <a:pt x="13283" y="755"/>
                    <a:pt x="13130" y="742"/>
                  </a:cubicBezTo>
                  <a:cubicBezTo>
                    <a:pt x="13068" y="668"/>
                    <a:pt x="12993" y="606"/>
                    <a:pt x="12904" y="561"/>
                  </a:cubicBezTo>
                  <a:cubicBezTo>
                    <a:pt x="12774" y="493"/>
                    <a:pt x="12648" y="416"/>
                    <a:pt x="12517" y="350"/>
                  </a:cubicBezTo>
                  <a:cubicBezTo>
                    <a:pt x="12259" y="220"/>
                    <a:pt x="12014" y="156"/>
                    <a:pt x="11724" y="147"/>
                  </a:cubicBezTo>
                  <a:cubicBezTo>
                    <a:pt x="11716" y="147"/>
                    <a:pt x="11708" y="147"/>
                    <a:pt x="11699" y="147"/>
                  </a:cubicBezTo>
                  <a:cubicBezTo>
                    <a:pt x="11230" y="147"/>
                    <a:pt x="10841" y="567"/>
                    <a:pt x="10841" y="1030"/>
                  </a:cubicBezTo>
                  <a:cubicBezTo>
                    <a:pt x="10841" y="1508"/>
                    <a:pt x="11225" y="1877"/>
                    <a:pt x="11690" y="1909"/>
                  </a:cubicBezTo>
                  <a:cubicBezTo>
                    <a:pt x="11799" y="1965"/>
                    <a:pt x="11905" y="2029"/>
                    <a:pt x="12014" y="2084"/>
                  </a:cubicBezTo>
                  <a:cubicBezTo>
                    <a:pt x="12133" y="2146"/>
                    <a:pt x="12257" y="2178"/>
                    <a:pt x="12383" y="2189"/>
                  </a:cubicBezTo>
                  <a:cubicBezTo>
                    <a:pt x="12417" y="2229"/>
                    <a:pt x="12453" y="2265"/>
                    <a:pt x="12494" y="2299"/>
                  </a:cubicBezTo>
                  <a:cubicBezTo>
                    <a:pt x="12517" y="2329"/>
                    <a:pt x="12541" y="2359"/>
                    <a:pt x="12571" y="2387"/>
                  </a:cubicBezTo>
                  <a:cubicBezTo>
                    <a:pt x="12735" y="2553"/>
                    <a:pt x="12961" y="2647"/>
                    <a:pt x="13194" y="2647"/>
                  </a:cubicBezTo>
                  <a:cubicBezTo>
                    <a:pt x="13228" y="2647"/>
                    <a:pt x="13262" y="2643"/>
                    <a:pt x="13296" y="2639"/>
                  </a:cubicBezTo>
                  <a:cubicBezTo>
                    <a:pt x="13313" y="2728"/>
                    <a:pt x="13341" y="2807"/>
                    <a:pt x="13401" y="2918"/>
                  </a:cubicBezTo>
                  <a:cubicBezTo>
                    <a:pt x="13414" y="2942"/>
                    <a:pt x="13430" y="2965"/>
                    <a:pt x="13446" y="2986"/>
                  </a:cubicBezTo>
                  <a:cubicBezTo>
                    <a:pt x="13462" y="3018"/>
                    <a:pt x="13480" y="3046"/>
                    <a:pt x="13499" y="3074"/>
                  </a:cubicBezTo>
                  <a:cubicBezTo>
                    <a:pt x="13505" y="3110"/>
                    <a:pt x="13512" y="3146"/>
                    <a:pt x="13524" y="3180"/>
                  </a:cubicBezTo>
                  <a:cubicBezTo>
                    <a:pt x="13352" y="3268"/>
                    <a:pt x="13228" y="3411"/>
                    <a:pt x="13157" y="3577"/>
                  </a:cubicBezTo>
                  <a:cubicBezTo>
                    <a:pt x="12989" y="3370"/>
                    <a:pt x="12729" y="3234"/>
                    <a:pt x="12458" y="3234"/>
                  </a:cubicBezTo>
                  <a:cubicBezTo>
                    <a:pt x="12227" y="3234"/>
                    <a:pt x="12001" y="3328"/>
                    <a:pt x="11835" y="3492"/>
                  </a:cubicBezTo>
                  <a:cubicBezTo>
                    <a:pt x="11788" y="3541"/>
                    <a:pt x="11749" y="3594"/>
                    <a:pt x="11715" y="3648"/>
                  </a:cubicBezTo>
                  <a:cubicBezTo>
                    <a:pt x="11564" y="3355"/>
                    <a:pt x="11274" y="3136"/>
                    <a:pt x="10841" y="3136"/>
                  </a:cubicBezTo>
                  <a:cubicBezTo>
                    <a:pt x="10644" y="3136"/>
                    <a:pt x="10474" y="3183"/>
                    <a:pt x="10335" y="3262"/>
                  </a:cubicBezTo>
                  <a:cubicBezTo>
                    <a:pt x="10175" y="3016"/>
                    <a:pt x="9902" y="2843"/>
                    <a:pt x="9518" y="2843"/>
                  </a:cubicBezTo>
                  <a:cubicBezTo>
                    <a:pt x="9267" y="2843"/>
                    <a:pt x="9064" y="2918"/>
                    <a:pt x="8908" y="3038"/>
                  </a:cubicBezTo>
                  <a:cubicBezTo>
                    <a:pt x="8754" y="2756"/>
                    <a:pt x="8467" y="2549"/>
                    <a:pt x="8048" y="2549"/>
                  </a:cubicBezTo>
                  <a:cubicBezTo>
                    <a:pt x="7517" y="2549"/>
                    <a:pt x="7201" y="2880"/>
                    <a:pt x="7095" y="3277"/>
                  </a:cubicBezTo>
                  <a:cubicBezTo>
                    <a:pt x="6933" y="3131"/>
                    <a:pt x="6713" y="3038"/>
                    <a:pt x="6431" y="3038"/>
                  </a:cubicBezTo>
                  <a:cubicBezTo>
                    <a:pt x="5998" y="3038"/>
                    <a:pt x="5706" y="3259"/>
                    <a:pt x="5557" y="3554"/>
                  </a:cubicBezTo>
                  <a:cubicBezTo>
                    <a:pt x="5392" y="3362"/>
                    <a:pt x="5143" y="3234"/>
                    <a:pt x="4814" y="3234"/>
                  </a:cubicBezTo>
                  <a:cubicBezTo>
                    <a:pt x="4260" y="3234"/>
                    <a:pt x="3940" y="3596"/>
                    <a:pt x="3850" y="4013"/>
                  </a:cubicBezTo>
                  <a:cubicBezTo>
                    <a:pt x="3807" y="3961"/>
                    <a:pt x="3759" y="3912"/>
                    <a:pt x="3707" y="3868"/>
                  </a:cubicBezTo>
                  <a:cubicBezTo>
                    <a:pt x="3848" y="3693"/>
                    <a:pt x="3933" y="3471"/>
                    <a:pt x="3933" y="3234"/>
                  </a:cubicBezTo>
                  <a:cubicBezTo>
                    <a:pt x="3933" y="2673"/>
                    <a:pt x="3464" y="2204"/>
                    <a:pt x="2903" y="2204"/>
                  </a:cubicBezTo>
                  <a:lnTo>
                    <a:pt x="2805" y="2204"/>
                  </a:lnTo>
                  <a:cubicBezTo>
                    <a:pt x="2244" y="2204"/>
                    <a:pt x="1775" y="2673"/>
                    <a:pt x="1775" y="3234"/>
                  </a:cubicBezTo>
                  <a:cubicBezTo>
                    <a:pt x="1775" y="3575"/>
                    <a:pt x="1949" y="3880"/>
                    <a:pt x="2210" y="4068"/>
                  </a:cubicBezTo>
                  <a:cubicBezTo>
                    <a:pt x="2092" y="4236"/>
                    <a:pt x="2020" y="4439"/>
                    <a:pt x="2020" y="4655"/>
                  </a:cubicBezTo>
                  <a:lnTo>
                    <a:pt x="2020" y="4753"/>
                  </a:lnTo>
                  <a:cubicBezTo>
                    <a:pt x="2020" y="5060"/>
                    <a:pt x="2161" y="5339"/>
                    <a:pt x="2380" y="5529"/>
                  </a:cubicBezTo>
                  <a:cubicBezTo>
                    <a:pt x="2366" y="5527"/>
                    <a:pt x="2353" y="5525"/>
                    <a:pt x="2340" y="5525"/>
                  </a:cubicBezTo>
                  <a:cubicBezTo>
                    <a:pt x="2124" y="5525"/>
                    <a:pt x="1851" y="5614"/>
                    <a:pt x="1711" y="5787"/>
                  </a:cubicBezTo>
                  <a:cubicBezTo>
                    <a:pt x="1548" y="5988"/>
                    <a:pt x="1578" y="5943"/>
                    <a:pt x="1478" y="6182"/>
                  </a:cubicBezTo>
                  <a:cubicBezTo>
                    <a:pt x="1469" y="6208"/>
                    <a:pt x="1459" y="6254"/>
                    <a:pt x="1452" y="6301"/>
                  </a:cubicBezTo>
                  <a:cubicBezTo>
                    <a:pt x="1359" y="6267"/>
                    <a:pt x="1256" y="6248"/>
                    <a:pt x="1139" y="6248"/>
                  </a:cubicBezTo>
                  <a:cubicBezTo>
                    <a:pt x="0" y="6248"/>
                    <a:pt x="0" y="8012"/>
                    <a:pt x="1139" y="8012"/>
                  </a:cubicBezTo>
                  <a:cubicBezTo>
                    <a:pt x="1581" y="8012"/>
                    <a:pt x="1853" y="7743"/>
                    <a:pt x="1950" y="7415"/>
                  </a:cubicBezTo>
                  <a:cubicBezTo>
                    <a:pt x="2061" y="7468"/>
                    <a:pt x="2184" y="7498"/>
                    <a:pt x="2314" y="7498"/>
                  </a:cubicBezTo>
                  <a:cubicBezTo>
                    <a:pt x="2690" y="7498"/>
                    <a:pt x="3016" y="7253"/>
                    <a:pt x="3140" y="6916"/>
                  </a:cubicBezTo>
                  <a:cubicBezTo>
                    <a:pt x="3244" y="6739"/>
                    <a:pt x="3281" y="6530"/>
                    <a:pt x="3249" y="6325"/>
                  </a:cubicBezTo>
                  <a:lnTo>
                    <a:pt x="3249" y="6325"/>
                  </a:lnTo>
                  <a:cubicBezTo>
                    <a:pt x="3315" y="6366"/>
                    <a:pt x="3389" y="6400"/>
                    <a:pt x="3470" y="6423"/>
                  </a:cubicBezTo>
                  <a:cubicBezTo>
                    <a:pt x="3658" y="6630"/>
                    <a:pt x="3929" y="6762"/>
                    <a:pt x="4226" y="6762"/>
                  </a:cubicBezTo>
                  <a:cubicBezTo>
                    <a:pt x="4345" y="6762"/>
                    <a:pt x="4460" y="6741"/>
                    <a:pt x="4567" y="6702"/>
                  </a:cubicBezTo>
                  <a:cubicBezTo>
                    <a:pt x="4639" y="7148"/>
                    <a:pt x="4964" y="7547"/>
                    <a:pt x="5550" y="7547"/>
                  </a:cubicBezTo>
                  <a:cubicBezTo>
                    <a:pt x="5879" y="7547"/>
                    <a:pt x="6128" y="7419"/>
                    <a:pt x="6293" y="7227"/>
                  </a:cubicBezTo>
                  <a:cubicBezTo>
                    <a:pt x="6444" y="7522"/>
                    <a:pt x="6734" y="7743"/>
                    <a:pt x="7167" y="7743"/>
                  </a:cubicBezTo>
                  <a:cubicBezTo>
                    <a:pt x="7398" y="7743"/>
                    <a:pt x="7590" y="7679"/>
                    <a:pt x="7741" y="7573"/>
                  </a:cubicBezTo>
                  <a:cubicBezTo>
                    <a:pt x="7882" y="7891"/>
                    <a:pt x="8181" y="8134"/>
                    <a:pt x="8637" y="8134"/>
                  </a:cubicBezTo>
                  <a:cubicBezTo>
                    <a:pt x="9036" y="8134"/>
                    <a:pt x="9315" y="7946"/>
                    <a:pt x="9473" y="7684"/>
                  </a:cubicBezTo>
                  <a:cubicBezTo>
                    <a:pt x="9597" y="8044"/>
                    <a:pt x="9906" y="8330"/>
                    <a:pt x="10401" y="8330"/>
                  </a:cubicBezTo>
                  <a:cubicBezTo>
                    <a:pt x="10787" y="8330"/>
                    <a:pt x="11060" y="8155"/>
                    <a:pt x="11220" y="7906"/>
                  </a:cubicBezTo>
                  <a:cubicBezTo>
                    <a:pt x="11380" y="8046"/>
                    <a:pt x="11596" y="8134"/>
                    <a:pt x="11871" y="8134"/>
                  </a:cubicBezTo>
                  <a:cubicBezTo>
                    <a:pt x="12183" y="8134"/>
                    <a:pt x="12422" y="8017"/>
                    <a:pt x="12588" y="7840"/>
                  </a:cubicBezTo>
                  <a:cubicBezTo>
                    <a:pt x="12774" y="8076"/>
                    <a:pt x="13055" y="8232"/>
                    <a:pt x="13368" y="8232"/>
                  </a:cubicBezTo>
                  <a:cubicBezTo>
                    <a:pt x="13375" y="8232"/>
                    <a:pt x="13383" y="8232"/>
                    <a:pt x="13390" y="8232"/>
                  </a:cubicBezTo>
                  <a:cubicBezTo>
                    <a:pt x="13623" y="8226"/>
                    <a:pt x="13755" y="8181"/>
                    <a:pt x="13962" y="8078"/>
                  </a:cubicBezTo>
                  <a:cubicBezTo>
                    <a:pt x="14092" y="8012"/>
                    <a:pt x="14224" y="7878"/>
                    <a:pt x="14314" y="7752"/>
                  </a:cubicBezTo>
                  <a:cubicBezTo>
                    <a:pt x="14335" y="7784"/>
                    <a:pt x="14361" y="7812"/>
                    <a:pt x="14386" y="7840"/>
                  </a:cubicBezTo>
                  <a:cubicBezTo>
                    <a:pt x="14192" y="8049"/>
                    <a:pt x="14102" y="8341"/>
                    <a:pt x="14115" y="8629"/>
                  </a:cubicBezTo>
                  <a:cubicBezTo>
                    <a:pt x="13686" y="8669"/>
                    <a:pt x="13414" y="8934"/>
                    <a:pt x="13298" y="9264"/>
                  </a:cubicBezTo>
                  <a:cubicBezTo>
                    <a:pt x="13151" y="9171"/>
                    <a:pt x="12970" y="9115"/>
                    <a:pt x="12752" y="9115"/>
                  </a:cubicBezTo>
                  <a:cubicBezTo>
                    <a:pt x="12710" y="9115"/>
                    <a:pt x="12669" y="9117"/>
                    <a:pt x="12629" y="9120"/>
                  </a:cubicBezTo>
                  <a:cubicBezTo>
                    <a:pt x="12498" y="9055"/>
                    <a:pt x="12343" y="9017"/>
                    <a:pt x="12165" y="9017"/>
                  </a:cubicBezTo>
                  <a:cubicBezTo>
                    <a:pt x="11781" y="9017"/>
                    <a:pt x="11509" y="9190"/>
                    <a:pt x="11348" y="9435"/>
                  </a:cubicBezTo>
                  <a:cubicBezTo>
                    <a:pt x="11208" y="9358"/>
                    <a:pt x="11039" y="9311"/>
                    <a:pt x="10841" y="9311"/>
                  </a:cubicBezTo>
                  <a:cubicBezTo>
                    <a:pt x="10617" y="9311"/>
                    <a:pt x="10433" y="9369"/>
                    <a:pt x="10286" y="9465"/>
                  </a:cubicBezTo>
                  <a:cubicBezTo>
                    <a:pt x="10120" y="9256"/>
                    <a:pt x="9864" y="9115"/>
                    <a:pt x="9518" y="9115"/>
                  </a:cubicBezTo>
                  <a:cubicBezTo>
                    <a:pt x="9284" y="9115"/>
                    <a:pt x="9094" y="9179"/>
                    <a:pt x="8942" y="9284"/>
                  </a:cubicBezTo>
                  <a:cubicBezTo>
                    <a:pt x="8801" y="8964"/>
                    <a:pt x="8501" y="8721"/>
                    <a:pt x="8048" y="8721"/>
                  </a:cubicBezTo>
                  <a:cubicBezTo>
                    <a:pt x="7826" y="8721"/>
                    <a:pt x="7641" y="8782"/>
                    <a:pt x="7492" y="8878"/>
                  </a:cubicBezTo>
                  <a:cubicBezTo>
                    <a:pt x="7304" y="8663"/>
                    <a:pt x="7027" y="8526"/>
                    <a:pt x="6724" y="8526"/>
                  </a:cubicBezTo>
                  <a:lnTo>
                    <a:pt x="6626" y="8526"/>
                  </a:lnTo>
                  <a:cubicBezTo>
                    <a:pt x="6463" y="8526"/>
                    <a:pt x="6306" y="8567"/>
                    <a:pt x="6167" y="8637"/>
                  </a:cubicBezTo>
                  <a:cubicBezTo>
                    <a:pt x="6033" y="8300"/>
                    <a:pt x="5728" y="8036"/>
                    <a:pt x="5254" y="8036"/>
                  </a:cubicBezTo>
                  <a:cubicBezTo>
                    <a:pt x="4977" y="8036"/>
                    <a:pt x="4761" y="8127"/>
                    <a:pt x="4599" y="8266"/>
                  </a:cubicBezTo>
                  <a:cubicBezTo>
                    <a:pt x="4458" y="8183"/>
                    <a:pt x="4285" y="8134"/>
                    <a:pt x="4078" y="8134"/>
                  </a:cubicBezTo>
                  <a:cubicBezTo>
                    <a:pt x="3970" y="8134"/>
                    <a:pt x="3874" y="8149"/>
                    <a:pt x="3784" y="8174"/>
                  </a:cubicBezTo>
                  <a:cubicBezTo>
                    <a:pt x="3635" y="7871"/>
                    <a:pt x="3342" y="7643"/>
                    <a:pt x="2901" y="7643"/>
                  </a:cubicBezTo>
                  <a:cubicBezTo>
                    <a:pt x="1574" y="7643"/>
                    <a:pt x="1574" y="9702"/>
                    <a:pt x="2901" y="9702"/>
                  </a:cubicBezTo>
                  <a:cubicBezTo>
                    <a:pt x="3008" y="9702"/>
                    <a:pt x="3106" y="9687"/>
                    <a:pt x="3197" y="9663"/>
                  </a:cubicBezTo>
                  <a:cubicBezTo>
                    <a:pt x="3244" y="9759"/>
                    <a:pt x="3306" y="9849"/>
                    <a:pt x="3383" y="9924"/>
                  </a:cubicBezTo>
                  <a:cubicBezTo>
                    <a:pt x="3428" y="10092"/>
                    <a:pt x="3515" y="10252"/>
                    <a:pt x="3645" y="10380"/>
                  </a:cubicBezTo>
                  <a:cubicBezTo>
                    <a:pt x="3737" y="10472"/>
                    <a:pt x="3844" y="10544"/>
                    <a:pt x="3959" y="10593"/>
                  </a:cubicBezTo>
                  <a:cubicBezTo>
                    <a:pt x="4113" y="10871"/>
                    <a:pt x="4398" y="11074"/>
                    <a:pt x="4814" y="11074"/>
                  </a:cubicBezTo>
                  <a:cubicBezTo>
                    <a:pt x="4825" y="11074"/>
                    <a:pt x="4836" y="11073"/>
                    <a:pt x="4849" y="11073"/>
                  </a:cubicBezTo>
                  <a:cubicBezTo>
                    <a:pt x="4827" y="11603"/>
                    <a:pt x="5156" y="12153"/>
                    <a:pt x="5843" y="12153"/>
                  </a:cubicBezTo>
                  <a:cubicBezTo>
                    <a:pt x="6047" y="12153"/>
                    <a:pt x="6218" y="12104"/>
                    <a:pt x="6359" y="12021"/>
                  </a:cubicBezTo>
                  <a:cubicBezTo>
                    <a:pt x="6466" y="12415"/>
                    <a:pt x="6785" y="12740"/>
                    <a:pt x="7313" y="12740"/>
                  </a:cubicBezTo>
                  <a:cubicBezTo>
                    <a:pt x="7643" y="12740"/>
                    <a:pt x="7891" y="12612"/>
                    <a:pt x="8057" y="12420"/>
                  </a:cubicBezTo>
                  <a:cubicBezTo>
                    <a:pt x="8208" y="12716"/>
                    <a:pt x="8498" y="12936"/>
                    <a:pt x="8931" y="12936"/>
                  </a:cubicBezTo>
                  <a:cubicBezTo>
                    <a:pt x="9134" y="12936"/>
                    <a:pt x="9305" y="12887"/>
                    <a:pt x="9446" y="12804"/>
                  </a:cubicBezTo>
                  <a:cubicBezTo>
                    <a:pt x="9484" y="12995"/>
                    <a:pt x="9576" y="13175"/>
                    <a:pt x="9721" y="13322"/>
                  </a:cubicBezTo>
                  <a:lnTo>
                    <a:pt x="9917" y="13518"/>
                  </a:lnTo>
                  <a:cubicBezTo>
                    <a:pt x="10116" y="13715"/>
                    <a:pt x="10380" y="13814"/>
                    <a:pt x="10644" y="13814"/>
                  </a:cubicBezTo>
                  <a:cubicBezTo>
                    <a:pt x="10905" y="13814"/>
                    <a:pt x="11167" y="13717"/>
                    <a:pt x="11364" y="13523"/>
                  </a:cubicBezTo>
                  <a:cubicBezTo>
                    <a:pt x="11528" y="13755"/>
                    <a:pt x="11794" y="13917"/>
                    <a:pt x="12165" y="13917"/>
                  </a:cubicBezTo>
                  <a:cubicBezTo>
                    <a:pt x="13488" y="13917"/>
                    <a:pt x="13488" y="11858"/>
                    <a:pt x="12165" y="11858"/>
                  </a:cubicBezTo>
                  <a:cubicBezTo>
                    <a:pt x="11852" y="11858"/>
                    <a:pt x="11615" y="11974"/>
                    <a:pt x="11449" y="12149"/>
                  </a:cubicBezTo>
                  <a:cubicBezTo>
                    <a:pt x="11427" y="12119"/>
                    <a:pt x="11400" y="12089"/>
                    <a:pt x="11372" y="12061"/>
                  </a:cubicBezTo>
                  <a:lnTo>
                    <a:pt x="11176" y="11865"/>
                  </a:lnTo>
                  <a:cubicBezTo>
                    <a:pt x="10979" y="11668"/>
                    <a:pt x="10715" y="11569"/>
                    <a:pt x="10451" y="11569"/>
                  </a:cubicBezTo>
                  <a:cubicBezTo>
                    <a:pt x="10262" y="11569"/>
                    <a:pt x="10072" y="11620"/>
                    <a:pt x="9907" y="11720"/>
                  </a:cubicBezTo>
                  <a:cubicBezTo>
                    <a:pt x="9874" y="11513"/>
                    <a:pt x="9785" y="11317"/>
                    <a:pt x="9642" y="11165"/>
                  </a:cubicBezTo>
                  <a:cubicBezTo>
                    <a:pt x="9810" y="11148"/>
                    <a:pt x="9953" y="11095"/>
                    <a:pt x="10071" y="11016"/>
                  </a:cubicBezTo>
                  <a:cubicBezTo>
                    <a:pt x="10237" y="11225"/>
                    <a:pt x="10493" y="11368"/>
                    <a:pt x="10841" y="11368"/>
                  </a:cubicBezTo>
                  <a:cubicBezTo>
                    <a:pt x="11225" y="11368"/>
                    <a:pt x="11498" y="11195"/>
                    <a:pt x="11660" y="10948"/>
                  </a:cubicBezTo>
                  <a:cubicBezTo>
                    <a:pt x="11799" y="11027"/>
                    <a:pt x="11967" y="11074"/>
                    <a:pt x="12165" y="11074"/>
                  </a:cubicBezTo>
                  <a:cubicBezTo>
                    <a:pt x="12206" y="11074"/>
                    <a:pt x="12247" y="11073"/>
                    <a:pt x="12287" y="11067"/>
                  </a:cubicBezTo>
                  <a:cubicBezTo>
                    <a:pt x="12419" y="11133"/>
                    <a:pt x="12573" y="11172"/>
                    <a:pt x="12752" y="11172"/>
                  </a:cubicBezTo>
                  <a:cubicBezTo>
                    <a:pt x="13243" y="11172"/>
                    <a:pt x="13552" y="10888"/>
                    <a:pt x="13678" y="10532"/>
                  </a:cubicBezTo>
                  <a:cubicBezTo>
                    <a:pt x="13825" y="10626"/>
                    <a:pt x="14006" y="10683"/>
                    <a:pt x="14222" y="10683"/>
                  </a:cubicBezTo>
                  <a:cubicBezTo>
                    <a:pt x="14907" y="10683"/>
                    <a:pt x="15237" y="10131"/>
                    <a:pt x="15212" y="9599"/>
                  </a:cubicBezTo>
                  <a:cubicBezTo>
                    <a:pt x="15801" y="9546"/>
                    <a:pt x="16097" y="9060"/>
                    <a:pt x="16097" y="8575"/>
                  </a:cubicBezTo>
                  <a:cubicBezTo>
                    <a:pt x="16197" y="8607"/>
                    <a:pt x="16306" y="8624"/>
                    <a:pt x="16428" y="8624"/>
                  </a:cubicBezTo>
                  <a:cubicBezTo>
                    <a:pt x="17289" y="8624"/>
                    <a:pt x="17590" y="7761"/>
                    <a:pt x="17336" y="7153"/>
                  </a:cubicBezTo>
                  <a:cubicBezTo>
                    <a:pt x="18638" y="7127"/>
                    <a:pt x="18629" y="5098"/>
                    <a:pt x="17311" y="5098"/>
                  </a:cubicBezTo>
                  <a:cubicBezTo>
                    <a:pt x="17038" y="5098"/>
                    <a:pt x="16820" y="5186"/>
                    <a:pt x="16660" y="5324"/>
                  </a:cubicBezTo>
                  <a:cubicBezTo>
                    <a:pt x="16615" y="5292"/>
                    <a:pt x="16568" y="5261"/>
                    <a:pt x="16517" y="5237"/>
                  </a:cubicBezTo>
                  <a:cubicBezTo>
                    <a:pt x="16554" y="5139"/>
                    <a:pt x="16577" y="5036"/>
                    <a:pt x="16577" y="4926"/>
                  </a:cubicBezTo>
                  <a:lnTo>
                    <a:pt x="16577" y="4780"/>
                  </a:lnTo>
                  <a:cubicBezTo>
                    <a:pt x="16577" y="4454"/>
                    <a:pt x="16392" y="4166"/>
                    <a:pt x="16125" y="4012"/>
                  </a:cubicBezTo>
                  <a:cubicBezTo>
                    <a:pt x="16144" y="3957"/>
                    <a:pt x="16159" y="3900"/>
                    <a:pt x="16168" y="3844"/>
                  </a:cubicBezTo>
                  <a:cubicBezTo>
                    <a:pt x="16287" y="3893"/>
                    <a:pt x="16423" y="3921"/>
                    <a:pt x="16575" y="3921"/>
                  </a:cubicBezTo>
                  <a:cubicBezTo>
                    <a:pt x="16654" y="3921"/>
                    <a:pt x="16728" y="3914"/>
                    <a:pt x="16797" y="3899"/>
                  </a:cubicBezTo>
                  <a:cubicBezTo>
                    <a:pt x="16897" y="4222"/>
                    <a:pt x="17166" y="4484"/>
                    <a:pt x="17605" y="4484"/>
                  </a:cubicBezTo>
                  <a:cubicBezTo>
                    <a:pt x="18742" y="4484"/>
                    <a:pt x="18742" y="2720"/>
                    <a:pt x="17605" y="2720"/>
                  </a:cubicBezTo>
                  <a:cubicBezTo>
                    <a:pt x="17588" y="2720"/>
                    <a:pt x="17571" y="2722"/>
                    <a:pt x="17554" y="2722"/>
                  </a:cubicBezTo>
                  <a:cubicBezTo>
                    <a:pt x="17509" y="2404"/>
                    <a:pt x="17334" y="2107"/>
                    <a:pt x="17029" y="1960"/>
                  </a:cubicBezTo>
                  <a:cubicBezTo>
                    <a:pt x="17876" y="1553"/>
                    <a:pt x="17725" y="0"/>
                    <a:pt x="16575" y="0"/>
                  </a:cubicBezTo>
                  <a:close/>
                </a:path>
              </a:pathLst>
            </a:cu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9"/>
            <p:cNvGrpSpPr/>
            <p:nvPr/>
          </p:nvGrpSpPr>
          <p:grpSpPr>
            <a:xfrm>
              <a:off x="3284581" y="2398620"/>
              <a:ext cx="1095375" cy="1200854"/>
              <a:chOff x="1985452" y="3451134"/>
              <a:chExt cx="1324837" cy="1165425"/>
            </a:xfrm>
          </p:grpSpPr>
          <p:sp>
            <p:nvSpPr>
              <p:cNvPr id="106" name="Google Shape;106;p19"/>
              <p:cNvSpPr/>
              <p:nvPr/>
            </p:nvSpPr>
            <p:spPr>
              <a:xfrm>
                <a:off x="2128506" y="4318155"/>
                <a:ext cx="228445" cy="188630"/>
              </a:xfrm>
              <a:custGeom>
                <a:rect b="b" l="l" r="r" t="t"/>
                <a:pathLst>
                  <a:path extrusionOk="0" h="3667" w="4441">
                    <a:moveTo>
                      <a:pt x="2750" y="0"/>
                    </a:moveTo>
                    <a:cubicBezTo>
                      <a:pt x="2370" y="0"/>
                      <a:pt x="1988" y="138"/>
                      <a:pt x="1685" y="405"/>
                    </a:cubicBezTo>
                    <a:cubicBezTo>
                      <a:pt x="1455" y="550"/>
                      <a:pt x="1205" y="661"/>
                      <a:pt x="960" y="782"/>
                    </a:cubicBezTo>
                    <a:cubicBezTo>
                      <a:pt x="203" y="1154"/>
                      <a:pt x="0" y="2212"/>
                      <a:pt x="405" y="2901"/>
                    </a:cubicBezTo>
                    <a:cubicBezTo>
                      <a:pt x="608" y="3248"/>
                      <a:pt x="943" y="3506"/>
                      <a:pt x="1331" y="3613"/>
                    </a:cubicBezTo>
                    <a:cubicBezTo>
                      <a:pt x="1465" y="3650"/>
                      <a:pt x="1595" y="3667"/>
                      <a:pt x="1722" y="3667"/>
                    </a:cubicBezTo>
                    <a:cubicBezTo>
                      <a:pt x="1998" y="3667"/>
                      <a:pt x="2262" y="3587"/>
                      <a:pt x="2525" y="3457"/>
                    </a:cubicBezTo>
                    <a:cubicBezTo>
                      <a:pt x="2997" y="3223"/>
                      <a:pt x="3437" y="3007"/>
                      <a:pt x="3829" y="2636"/>
                    </a:cubicBezTo>
                    <a:cubicBezTo>
                      <a:pt x="4441" y="2054"/>
                      <a:pt x="4414" y="1032"/>
                      <a:pt x="3829" y="447"/>
                    </a:cubicBezTo>
                    <a:cubicBezTo>
                      <a:pt x="3529" y="146"/>
                      <a:pt x="3140" y="0"/>
                      <a:pt x="2750"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2048517" y="4206839"/>
                <a:ext cx="261367" cy="205143"/>
              </a:xfrm>
              <a:custGeom>
                <a:rect b="b" l="l" r="r" t="t"/>
                <a:pathLst>
                  <a:path extrusionOk="0" h="3988" w="5081">
                    <a:moveTo>
                      <a:pt x="3260" y="1"/>
                    </a:moveTo>
                    <a:cubicBezTo>
                      <a:pt x="3000" y="1"/>
                      <a:pt x="2742" y="69"/>
                      <a:pt x="2515" y="220"/>
                    </a:cubicBezTo>
                    <a:cubicBezTo>
                      <a:pt x="2011" y="557"/>
                      <a:pt x="1502" y="883"/>
                      <a:pt x="945" y="1129"/>
                    </a:cubicBezTo>
                    <a:cubicBezTo>
                      <a:pt x="173" y="1470"/>
                      <a:pt x="0" y="2582"/>
                      <a:pt x="390" y="3247"/>
                    </a:cubicBezTo>
                    <a:cubicBezTo>
                      <a:pt x="692" y="3762"/>
                      <a:pt x="1172" y="3987"/>
                      <a:pt x="1684" y="3987"/>
                    </a:cubicBezTo>
                    <a:cubicBezTo>
                      <a:pt x="1958" y="3987"/>
                      <a:pt x="2241" y="3923"/>
                      <a:pt x="2510" y="3804"/>
                    </a:cubicBezTo>
                    <a:cubicBezTo>
                      <a:pt x="3067" y="3558"/>
                      <a:pt x="3575" y="3232"/>
                      <a:pt x="4080" y="2895"/>
                    </a:cubicBezTo>
                    <a:cubicBezTo>
                      <a:pt x="4780" y="2428"/>
                      <a:pt x="5081" y="1536"/>
                      <a:pt x="4635" y="775"/>
                    </a:cubicBezTo>
                    <a:cubicBezTo>
                      <a:pt x="4359" y="303"/>
                      <a:pt x="3807" y="1"/>
                      <a:pt x="3260"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2006182" y="4098095"/>
                <a:ext cx="261109" cy="175462"/>
              </a:xfrm>
              <a:custGeom>
                <a:rect b="b" l="l" r="r" t="t"/>
                <a:pathLst>
                  <a:path extrusionOk="0" h="3411" w="5076">
                    <a:moveTo>
                      <a:pt x="3319" y="0"/>
                    </a:moveTo>
                    <a:cubicBezTo>
                      <a:pt x="3202" y="0"/>
                      <a:pt x="3084" y="10"/>
                      <a:pt x="2965" y="30"/>
                    </a:cubicBezTo>
                    <a:cubicBezTo>
                      <a:pt x="2410" y="120"/>
                      <a:pt x="1851" y="190"/>
                      <a:pt x="1313" y="359"/>
                    </a:cubicBezTo>
                    <a:cubicBezTo>
                      <a:pt x="509" y="615"/>
                      <a:pt x="1" y="1429"/>
                      <a:pt x="230" y="2266"/>
                    </a:cubicBezTo>
                    <a:cubicBezTo>
                      <a:pt x="412" y="2921"/>
                      <a:pt x="1052" y="3410"/>
                      <a:pt x="1725" y="3410"/>
                    </a:cubicBezTo>
                    <a:cubicBezTo>
                      <a:pt x="1862" y="3410"/>
                      <a:pt x="2001" y="3390"/>
                      <a:pt x="2137" y="3347"/>
                    </a:cubicBezTo>
                    <a:cubicBezTo>
                      <a:pt x="2674" y="3177"/>
                      <a:pt x="3235" y="3108"/>
                      <a:pt x="3788" y="3017"/>
                    </a:cubicBezTo>
                    <a:cubicBezTo>
                      <a:pt x="4624" y="2880"/>
                      <a:pt x="5076" y="1860"/>
                      <a:pt x="4871" y="1112"/>
                    </a:cubicBezTo>
                    <a:cubicBezTo>
                      <a:pt x="4664" y="358"/>
                      <a:pt x="4023" y="0"/>
                      <a:pt x="3319"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1998260" y="3961933"/>
                <a:ext cx="253959" cy="175205"/>
              </a:xfrm>
              <a:custGeom>
                <a:rect b="b" l="l" r="r" t="t"/>
                <a:pathLst>
                  <a:path extrusionOk="0" h="3406" w="4937">
                    <a:moveTo>
                      <a:pt x="3232" y="1"/>
                    </a:moveTo>
                    <a:cubicBezTo>
                      <a:pt x="2960" y="1"/>
                      <a:pt x="2681" y="66"/>
                      <a:pt x="2419" y="190"/>
                    </a:cubicBezTo>
                    <a:cubicBezTo>
                      <a:pt x="2548" y="129"/>
                      <a:pt x="2592" y="108"/>
                      <a:pt x="2590" y="108"/>
                    </a:cubicBezTo>
                    <a:lnTo>
                      <a:pt x="2590" y="108"/>
                    </a:lnTo>
                    <a:cubicBezTo>
                      <a:pt x="2587" y="108"/>
                      <a:pt x="2431" y="179"/>
                      <a:pt x="2376" y="198"/>
                    </a:cubicBezTo>
                    <a:cubicBezTo>
                      <a:pt x="2269" y="233"/>
                      <a:pt x="2159" y="256"/>
                      <a:pt x="2050" y="281"/>
                    </a:cubicBezTo>
                    <a:cubicBezTo>
                      <a:pt x="2035" y="284"/>
                      <a:pt x="2024" y="286"/>
                      <a:pt x="2013" y="288"/>
                    </a:cubicBezTo>
                    <a:lnTo>
                      <a:pt x="2009" y="288"/>
                    </a:lnTo>
                    <a:cubicBezTo>
                      <a:pt x="1856" y="303"/>
                      <a:pt x="1702" y="307"/>
                      <a:pt x="1548" y="307"/>
                    </a:cubicBezTo>
                    <a:cubicBezTo>
                      <a:pt x="704" y="316"/>
                      <a:pt x="0" y="1005"/>
                      <a:pt x="0" y="1856"/>
                    </a:cubicBezTo>
                    <a:cubicBezTo>
                      <a:pt x="0" y="2690"/>
                      <a:pt x="695" y="3405"/>
                      <a:pt x="1531" y="3405"/>
                    </a:cubicBezTo>
                    <a:cubicBezTo>
                      <a:pt x="1537" y="3405"/>
                      <a:pt x="1542" y="3405"/>
                      <a:pt x="1548" y="3405"/>
                    </a:cubicBezTo>
                    <a:cubicBezTo>
                      <a:pt x="2412" y="3398"/>
                      <a:pt x="3204" y="3232"/>
                      <a:pt x="3982" y="2863"/>
                    </a:cubicBezTo>
                    <a:cubicBezTo>
                      <a:pt x="4746" y="2504"/>
                      <a:pt x="4936" y="1425"/>
                      <a:pt x="4539" y="746"/>
                    </a:cubicBezTo>
                    <a:cubicBezTo>
                      <a:pt x="4240" y="237"/>
                      <a:pt x="3749" y="1"/>
                      <a:pt x="3232"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1985452" y="3824485"/>
                <a:ext cx="274175" cy="163888"/>
              </a:xfrm>
              <a:custGeom>
                <a:rect b="b" l="l" r="r" t="t"/>
                <a:pathLst>
                  <a:path extrusionOk="0" h="3186" w="5330">
                    <a:moveTo>
                      <a:pt x="1432" y="0"/>
                    </a:moveTo>
                    <a:cubicBezTo>
                      <a:pt x="643" y="0"/>
                      <a:pt x="1" y="813"/>
                      <a:pt x="1" y="1556"/>
                    </a:cubicBezTo>
                    <a:cubicBezTo>
                      <a:pt x="1" y="2465"/>
                      <a:pt x="710" y="3018"/>
                      <a:pt x="1550" y="3105"/>
                    </a:cubicBezTo>
                    <a:cubicBezTo>
                      <a:pt x="2292" y="3180"/>
                      <a:pt x="3035" y="3186"/>
                      <a:pt x="3781" y="3186"/>
                    </a:cubicBezTo>
                    <a:cubicBezTo>
                      <a:pt x="3782" y="3186"/>
                      <a:pt x="3783" y="3186"/>
                      <a:pt x="3784" y="3186"/>
                    </a:cubicBezTo>
                    <a:cubicBezTo>
                      <a:pt x="4626" y="3186"/>
                      <a:pt x="5330" y="2481"/>
                      <a:pt x="5330" y="1639"/>
                    </a:cubicBezTo>
                    <a:cubicBezTo>
                      <a:pt x="5328" y="793"/>
                      <a:pt x="4624" y="89"/>
                      <a:pt x="3781" y="89"/>
                    </a:cubicBezTo>
                    <a:cubicBezTo>
                      <a:pt x="3035" y="89"/>
                      <a:pt x="2292" y="82"/>
                      <a:pt x="1550" y="7"/>
                    </a:cubicBezTo>
                    <a:cubicBezTo>
                      <a:pt x="1510" y="2"/>
                      <a:pt x="1471" y="0"/>
                      <a:pt x="1432"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p:nvPr/>
            </p:nvSpPr>
            <p:spPr>
              <a:xfrm>
                <a:off x="2034268" y="3693622"/>
                <a:ext cx="238939" cy="183898"/>
              </a:xfrm>
              <a:custGeom>
                <a:rect b="b" l="l" r="r" t="t"/>
                <a:pathLst>
                  <a:path extrusionOk="0" h="3575" w="4645">
                    <a:moveTo>
                      <a:pt x="1567" y="0"/>
                    </a:moveTo>
                    <a:cubicBezTo>
                      <a:pt x="1307" y="0"/>
                      <a:pt x="1057" y="56"/>
                      <a:pt x="810" y="201"/>
                    </a:cubicBezTo>
                    <a:cubicBezTo>
                      <a:pt x="368" y="459"/>
                      <a:pt x="1" y="1005"/>
                      <a:pt x="42" y="1538"/>
                    </a:cubicBezTo>
                    <a:cubicBezTo>
                      <a:pt x="81" y="2027"/>
                      <a:pt x="202" y="2375"/>
                      <a:pt x="420" y="2816"/>
                    </a:cubicBezTo>
                    <a:cubicBezTo>
                      <a:pt x="669" y="3316"/>
                      <a:pt x="1215" y="3574"/>
                      <a:pt x="1756" y="3574"/>
                    </a:cubicBezTo>
                    <a:cubicBezTo>
                      <a:pt x="2032" y="3574"/>
                      <a:pt x="2306" y="3507"/>
                      <a:pt x="2538" y="3371"/>
                    </a:cubicBezTo>
                    <a:cubicBezTo>
                      <a:pt x="2578" y="3349"/>
                      <a:pt x="2613" y="3324"/>
                      <a:pt x="2647" y="3300"/>
                    </a:cubicBezTo>
                    <a:cubicBezTo>
                      <a:pt x="2746" y="3320"/>
                      <a:pt x="2846" y="3331"/>
                      <a:pt x="2948" y="3331"/>
                    </a:cubicBezTo>
                    <a:cubicBezTo>
                      <a:pt x="3069" y="3331"/>
                      <a:pt x="3194" y="3315"/>
                      <a:pt x="3325" y="3279"/>
                    </a:cubicBezTo>
                    <a:cubicBezTo>
                      <a:pt x="3713" y="3172"/>
                      <a:pt x="4048" y="2914"/>
                      <a:pt x="4251" y="2567"/>
                    </a:cubicBezTo>
                    <a:cubicBezTo>
                      <a:pt x="4645" y="1895"/>
                      <a:pt x="4464" y="798"/>
                      <a:pt x="3696" y="448"/>
                    </a:cubicBezTo>
                    <a:cubicBezTo>
                      <a:pt x="3410" y="318"/>
                      <a:pt x="3156" y="213"/>
                      <a:pt x="2852" y="160"/>
                    </a:cubicBezTo>
                    <a:cubicBezTo>
                      <a:pt x="2600" y="117"/>
                      <a:pt x="2348" y="88"/>
                      <a:pt x="2094" y="58"/>
                    </a:cubicBezTo>
                    <a:cubicBezTo>
                      <a:pt x="2064" y="54"/>
                      <a:pt x="2034" y="51"/>
                      <a:pt x="2003" y="45"/>
                    </a:cubicBezTo>
                    <a:cubicBezTo>
                      <a:pt x="1854" y="17"/>
                      <a:pt x="1709" y="0"/>
                      <a:pt x="1567"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2080461" y="3531072"/>
                <a:ext cx="245832" cy="265945"/>
              </a:xfrm>
              <a:custGeom>
                <a:rect b="b" l="l" r="r" t="t"/>
                <a:pathLst>
                  <a:path extrusionOk="0" h="5170" w="4779">
                    <a:moveTo>
                      <a:pt x="2295" y="0"/>
                    </a:moveTo>
                    <a:cubicBezTo>
                      <a:pt x="1557" y="0"/>
                      <a:pt x="843" y="461"/>
                      <a:pt x="447" y="1108"/>
                    </a:cubicBezTo>
                    <a:cubicBezTo>
                      <a:pt x="12" y="1814"/>
                      <a:pt x="0" y="2669"/>
                      <a:pt x="110" y="3457"/>
                    </a:cubicBezTo>
                    <a:cubicBezTo>
                      <a:pt x="206" y="4160"/>
                      <a:pt x="966" y="4587"/>
                      <a:pt x="1640" y="4587"/>
                    </a:cubicBezTo>
                    <a:cubicBezTo>
                      <a:pt x="1713" y="4587"/>
                      <a:pt x="1786" y="4582"/>
                      <a:pt x="1857" y="4572"/>
                    </a:cubicBezTo>
                    <a:cubicBezTo>
                      <a:pt x="2152" y="4947"/>
                      <a:pt x="2629" y="5170"/>
                      <a:pt x="3108" y="5170"/>
                    </a:cubicBezTo>
                    <a:cubicBezTo>
                      <a:pt x="3241" y="5170"/>
                      <a:pt x="3373" y="5153"/>
                      <a:pt x="3502" y="5118"/>
                    </a:cubicBezTo>
                    <a:cubicBezTo>
                      <a:pt x="4338" y="4888"/>
                      <a:pt x="4778" y="4033"/>
                      <a:pt x="4584" y="3213"/>
                    </a:cubicBezTo>
                    <a:cubicBezTo>
                      <a:pt x="4336" y="2160"/>
                      <a:pt x="4210" y="831"/>
                      <a:pt x="3167" y="235"/>
                    </a:cubicBezTo>
                    <a:cubicBezTo>
                      <a:pt x="2885" y="73"/>
                      <a:pt x="2588" y="0"/>
                      <a:pt x="2295"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2240440" y="3612295"/>
                <a:ext cx="170678" cy="206377"/>
              </a:xfrm>
              <a:custGeom>
                <a:rect b="b" l="l" r="r" t="t"/>
                <a:pathLst>
                  <a:path extrusionOk="0" h="4012" w="3318">
                    <a:moveTo>
                      <a:pt x="1635" y="1"/>
                    </a:moveTo>
                    <a:cubicBezTo>
                      <a:pt x="1361" y="1"/>
                      <a:pt x="1087" y="73"/>
                      <a:pt x="849" y="212"/>
                    </a:cubicBezTo>
                    <a:cubicBezTo>
                      <a:pt x="527" y="401"/>
                      <a:pt x="209" y="758"/>
                      <a:pt x="138" y="1138"/>
                    </a:cubicBezTo>
                    <a:cubicBezTo>
                      <a:pt x="74" y="1481"/>
                      <a:pt x="0" y="1850"/>
                      <a:pt x="38" y="2204"/>
                    </a:cubicBezTo>
                    <a:cubicBezTo>
                      <a:pt x="79" y="2573"/>
                      <a:pt x="111" y="2818"/>
                      <a:pt x="294" y="3147"/>
                    </a:cubicBezTo>
                    <a:cubicBezTo>
                      <a:pt x="450" y="3428"/>
                      <a:pt x="665" y="3625"/>
                      <a:pt x="932" y="3796"/>
                    </a:cubicBezTo>
                    <a:cubicBezTo>
                      <a:pt x="1163" y="3944"/>
                      <a:pt x="1424" y="4011"/>
                      <a:pt x="1685" y="4011"/>
                    </a:cubicBezTo>
                    <a:cubicBezTo>
                      <a:pt x="2228" y="4011"/>
                      <a:pt x="2772" y="3718"/>
                      <a:pt x="3052" y="3239"/>
                    </a:cubicBezTo>
                    <a:cubicBezTo>
                      <a:pt x="3308" y="2803"/>
                      <a:pt x="3317" y="2307"/>
                      <a:pt x="3138" y="1880"/>
                    </a:cubicBezTo>
                    <a:cubicBezTo>
                      <a:pt x="3202" y="1489"/>
                      <a:pt x="3178" y="1125"/>
                      <a:pt x="2969" y="768"/>
                    </a:cubicBezTo>
                    <a:cubicBezTo>
                      <a:pt x="2766" y="421"/>
                      <a:pt x="2430" y="163"/>
                      <a:pt x="2043" y="56"/>
                    </a:cubicBezTo>
                    <a:cubicBezTo>
                      <a:pt x="1909" y="19"/>
                      <a:pt x="1772" y="1"/>
                      <a:pt x="1635"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2365439" y="3625361"/>
                <a:ext cx="170781" cy="230811"/>
              </a:xfrm>
              <a:custGeom>
                <a:rect b="b" l="l" r="r" t="t"/>
                <a:pathLst>
                  <a:path extrusionOk="0" h="4487" w="3320">
                    <a:moveTo>
                      <a:pt x="1680" y="0"/>
                    </a:moveTo>
                    <a:cubicBezTo>
                      <a:pt x="1003" y="0"/>
                      <a:pt x="258" y="430"/>
                      <a:pt x="149" y="1131"/>
                    </a:cubicBezTo>
                    <a:cubicBezTo>
                      <a:pt x="8" y="2046"/>
                      <a:pt x="0" y="2869"/>
                      <a:pt x="388" y="3729"/>
                    </a:cubicBezTo>
                    <a:cubicBezTo>
                      <a:pt x="617" y="4236"/>
                      <a:pt x="1173" y="4486"/>
                      <a:pt x="1717" y="4486"/>
                    </a:cubicBezTo>
                    <a:cubicBezTo>
                      <a:pt x="1999" y="4486"/>
                      <a:pt x="2279" y="4419"/>
                      <a:pt x="2508" y="4284"/>
                    </a:cubicBezTo>
                    <a:cubicBezTo>
                      <a:pt x="2854" y="4083"/>
                      <a:pt x="3114" y="3746"/>
                      <a:pt x="3219" y="3360"/>
                    </a:cubicBezTo>
                    <a:cubicBezTo>
                      <a:pt x="3319" y="2998"/>
                      <a:pt x="3268" y="2686"/>
                      <a:pt x="3146" y="2364"/>
                    </a:cubicBezTo>
                    <a:cubicBezTo>
                      <a:pt x="3144" y="2357"/>
                      <a:pt x="3144" y="2351"/>
                      <a:pt x="3144" y="2345"/>
                    </a:cubicBezTo>
                    <a:lnTo>
                      <a:pt x="3144" y="2345"/>
                    </a:lnTo>
                    <a:cubicBezTo>
                      <a:pt x="3173" y="2410"/>
                      <a:pt x="3184" y="2435"/>
                      <a:pt x="3185" y="2435"/>
                    </a:cubicBezTo>
                    <a:cubicBezTo>
                      <a:pt x="3186" y="2435"/>
                      <a:pt x="3161" y="2373"/>
                      <a:pt x="3142" y="2311"/>
                    </a:cubicBezTo>
                    <a:cubicBezTo>
                      <a:pt x="3142" y="2294"/>
                      <a:pt x="3140" y="2279"/>
                      <a:pt x="3140" y="2264"/>
                    </a:cubicBezTo>
                    <a:cubicBezTo>
                      <a:pt x="3137" y="2174"/>
                      <a:pt x="3140" y="2084"/>
                      <a:pt x="3144" y="1993"/>
                    </a:cubicBezTo>
                    <a:cubicBezTo>
                      <a:pt x="3147" y="1918"/>
                      <a:pt x="3176" y="1711"/>
                      <a:pt x="3176" y="1711"/>
                    </a:cubicBezTo>
                    <a:lnTo>
                      <a:pt x="3176" y="1711"/>
                    </a:lnTo>
                    <a:cubicBezTo>
                      <a:pt x="3175" y="1711"/>
                      <a:pt x="3165" y="1774"/>
                      <a:pt x="3137" y="1956"/>
                    </a:cubicBezTo>
                    <a:cubicBezTo>
                      <a:pt x="3204" y="1525"/>
                      <a:pt x="3210" y="1152"/>
                      <a:pt x="2980" y="762"/>
                    </a:cubicBezTo>
                    <a:cubicBezTo>
                      <a:pt x="2779" y="416"/>
                      <a:pt x="2442" y="156"/>
                      <a:pt x="2056" y="49"/>
                    </a:cubicBezTo>
                    <a:cubicBezTo>
                      <a:pt x="1936" y="16"/>
                      <a:pt x="1809" y="0"/>
                      <a:pt x="1680"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2496559" y="3616874"/>
                <a:ext cx="190791" cy="222787"/>
              </a:xfrm>
              <a:custGeom>
                <a:rect b="b" l="l" r="r" t="t"/>
                <a:pathLst>
                  <a:path extrusionOk="0" h="4331" w="3709">
                    <a:moveTo>
                      <a:pt x="1667" y="0"/>
                    </a:moveTo>
                    <a:cubicBezTo>
                      <a:pt x="992" y="0"/>
                      <a:pt x="265" y="433"/>
                      <a:pt x="143" y="1132"/>
                    </a:cubicBezTo>
                    <a:cubicBezTo>
                      <a:pt x="0" y="1957"/>
                      <a:pt x="49" y="2853"/>
                      <a:pt x="548" y="3564"/>
                    </a:cubicBezTo>
                    <a:cubicBezTo>
                      <a:pt x="877" y="4033"/>
                      <a:pt x="1381" y="4331"/>
                      <a:pt x="1913" y="4331"/>
                    </a:cubicBezTo>
                    <a:cubicBezTo>
                      <a:pt x="2164" y="4331"/>
                      <a:pt x="2420" y="4265"/>
                      <a:pt x="2668" y="4120"/>
                    </a:cubicBezTo>
                    <a:cubicBezTo>
                      <a:pt x="3351" y="3721"/>
                      <a:pt x="3709" y="2693"/>
                      <a:pt x="3223" y="2000"/>
                    </a:cubicBezTo>
                    <a:cubicBezTo>
                      <a:pt x="3200" y="1970"/>
                      <a:pt x="3182" y="1938"/>
                      <a:pt x="3163" y="1906"/>
                    </a:cubicBezTo>
                    <a:cubicBezTo>
                      <a:pt x="3163" y="1902"/>
                      <a:pt x="3161" y="1900"/>
                      <a:pt x="3161" y="1898"/>
                    </a:cubicBezTo>
                    <a:cubicBezTo>
                      <a:pt x="3159" y="1804"/>
                      <a:pt x="3163" y="1712"/>
                      <a:pt x="3174" y="1616"/>
                    </a:cubicBezTo>
                    <a:lnTo>
                      <a:pt x="3174" y="1616"/>
                    </a:lnTo>
                    <a:cubicBezTo>
                      <a:pt x="3173" y="1623"/>
                      <a:pt x="3172" y="1630"/>
                      <a:pt x="3171" y="1636"/>
                    </a:cubicBezTo>
                    <a:lnTo>
                      <a:pt x="3171" y="1636"/>
                    </a:lnTo>
                    <a:cubicBezTo>
                      <a:pt x="3188" y="1333"/>
                      <a:pt x="3143" y="1049"/>
                      <a:pt x="2975" y="761"/>
                    </a:cubicBezTo>
                    <a:cubicBezTo>
                      <a:pt x="2771" y="415"/>
                      <a:pt x="2436" y="157"/>
                      <a:pt x="2048" y="50"/>
                    </a:cubicBezTo>
                    <a:cubicBezTo>
                      <a:pt x="1927" y="16"/>
                      <a:pt x="1798" y="0"/>
                      <a:pt x="1667"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2627937" y="3608077"/>
                <a:ext cx="183538" cy="205863"/>
              </a:xfrm>
              <a:custGeom>
                <a:rect b="b" l="l" r="r" t="t"/>
                <a:pathLst>
                  <a:path extrusionOk="0" h="4002" w="3568">
                    <a:moveTo>
                      <a:pt x="1561" y="1"/>
                    </a:moveTo>
                    <a:cubicBezTo>
                      <a:pt x="727" y="1"/>
                      <a:pt x="1" y="705"/>
                      <a:pt x="12" y="1548"/>
                    </a:cubicBezTo>
                    <a:cubicBezTo>
                      <a:pt x="23" y="2307"/>
                      <a:pt x="272" y="2998"/>
                      <a:pt x="797" y="3553"/>
                    </a:cubicBezTo>
                    <a:cubicBezTo>
                      <a:pt x="1083" y="3856"/>
                      <a:pt x="1478" y="4002"/>
                      <a:pt x="1875" y="4002"/>
                    </a:cubicBezTo>
                    <a:cubicBezTo>
                      <a:pt x="2282" y="4002"/>
                      <a:pt x="2692" y="3848"/>
                      <a:pt x="2988" y="3553"/>
                    </a:cubicBezTo>
                    <a:cubicBezTo>
                      <a:pt x="3551" y="2990"/>
                      <a:pt x="3568" y="2120"/>
                      <a:pt x="3109" y="1507"/>
                    </a:cubicBezTo>
                    <a:cubicBezTo>
                      <a:pt x="3075" y="682"/>
                      <a:pt x="2401" y="1"/>
                      <a:pt x="1561"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2735447" y="3557152"/>
                <a:ext cx="211418" cy="230966"/>
              </a:xfrm>
              <a:custGeom>
                <a:rect b="b" l="l" r="r" t="t"/>
                <a:pathLst>
                  <a:path extrusionOk="0" h="4490" w="4110">
                    <a:moveTo>
                      <a:pt x="1688" y="0"/>
                    </a:moveTo>
                    <a:cubicBezTo>
                      <a:pt x="1556" y="0"/>
                      <a:pt x="1422" y="17"/>
                      <a:pt x="1292" y="53"/>
                    </a:cubicBezTo>
                    <a:cubicBezTo>
                      <a:pt x="465" y="281"/>
                      <a:pt x="0" y="1141"/>
                      <a:pt x="209" y="1960"/>
                    </a:cubicBezTo>
                    <a:cubicBezTo>
                      <a:pt x="392" y="2679"/>
                      <a:pt x="678" y="3558"/>
                      <a:pt x="1269" y="4048"/>
                    </a:cubicBezTo>
                    <a:cubicBezTo>
                      <a:pt x="1606" y="4328"/>
                      <a:pt x="2013" y="4490"/>
                      <a:pt x="2416" y="4490"/>
                    </a:cubicBezTo>
                    <a:cubicBezTo>
                      <a:pt x="2786" y="4490"/>
                      <a:pt x="3153" y="4353"/>
                      <a:pt x="3458" y="4048"/>
                    </a:cubicBezTo>
                    <a:cubicBezTo>
                      <a:pt x="4014" y="3492"/>
                      <a:pt x="4110" y="2397"/>
                      <a:pt x="3458" y="1857"/>
                    </a:cubicBezTo>
                    <a:cubicBezTo>
                      <a:pt x="3451" y="1851"/>
                      <a:pt x="3445" y="1845"/>
                      <a:pt x="3439" y="1840"/>
                    </a:cubicBezTo>
                    <a:cubicBezTo>
                      <a:pt x="3419" y="1804"/>
                      <a:pt x="3400" y="1768"/>
                      <a:pt x="3381" y="1730"/>
                    </a:cubicBezTo>
                    <a:cubicBezTo>
                      <a:pt x="3308" y="1537"/>
                      <a:pt x="3247" y="1337"/>
                      <a:pt x="3197" y="1136"/>
                    </a:cubicBezTo>
                    <a:cubicBezTo>
                      <a:pt x="3022" y="452"/>
                      <a:pt x="2367" y="0"/>
                      <a:pt x="1688"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2836321" y="3518829"/>
                <a:ext cx="202365" cy="218877"/>
              </a:xfrm>
              <a:custGeom>
                <a:rect b="b" l="l" r="r" t="t"/>
                <a:pathLst>
                  <a:path extrusionOk="0" h="4255" w="3934">
                    <a:moveTo>
                      <a:pt x="1638" y="0"/>
                    </a:moveTo>
                    <a:cubicBezTo>
                      <a:pt x="1501" y="0"/>
                      <a:pt x="1363" y="18"/>
                      <a:pt x="1230" y="55"/>
                    </a:cubicBezTo>
                    <a:cubicBezTo>
                      <a:pt x="842" y="162"/>
                      <a:pt x="507" y="420"/>
                      <a:pt x="304" y="768"/>
                    </a:cubicBezTo>
                    <a:cubicBezTo>
                      <a:pt x="116" y="1090"/>
                      <a:pt x="1" y="1596"/>
                      <a:pt x="148" y="1962"/>
                    </a:cubicBezTo>
                    <a:cubicBezTo>
                      <a:pt x="415" y="2619"/>
                      <a:pt x="718" y="3345"/>
                      <a:pt x="1290" y="3801"/>
                    </a:cubicBezTo>
                    <a:cubicBezTo>
                      <a:pt x="1625" y="4068"/>
                      <a:pt x="1938" y="4254"/>
                      <a:pt x="2386" y="4254"/>
                    </a:cubicBezTo>
                    <a:cubicBezTo>
                      <a:pt x="2794" y="4254"/>
                      <a:pt x="3191" y="4091"/>
                      <a:pt x="3481" y="3801"/>
                    </a:cubicBezTo>
                    <a:cubicBezTo>
                      <a:pt x="3769" y="3513"/>
                      <a:pt x="3933" y="3115"/>
                      <a:pt x="3933" y="2705"/>
                    </a:cubicBezTo>
                    <a:cubicBezTo>
                      <a:pt x="3933" y="2336"/>
                      <a:pt x="3783" y="1852"/>
                      <a:pt x="3480" y="1610"/>
                    </a:cubicBezTo>
                    <a:cubicBezTo>
                      <a:pt x="3429" y="1568"/>
                      <a:pt x="3380" y="1525"/>
                      <a:pt x="3335" y="1478"/>
                    </a:cubicBezTo>
                    <a:cubicBezTo>
                      <a:pt x="3216" y="1291"/>
                      <a:pt x="3120" y="1096"/>
                      <a:pt x="3031" y="892"/>
                    </a:cubicBezTo>
                    <a:lnTo>
                      <a:pt x="3031" y="892"/>
                    </a:lnTo>
                    <a:cubicBezTo>
                      <a:pt x="3042" y="918"/>
                      <a:pt x="3052" y="943"/>
                      <a:pt x="3063" y="968"/>
                    </a:cubicBezTo>
                    <a:lnTo>
                      <a:pt x="3063" y="968"/>
                    </a:lnTo>
                    <a:cubicBezTo>
                      <a:pt x="2919" y="656"/>
                      <a:pt x="2746" y="401"/>
                      <a:pt x="2423" y="211"/>
                    </a:cubicBezTo>
                    <a:cubicBezTo>
                      <a:pt x="2185" y="72"/>
                      <a:pt x="1912" y="0"/>
                      <a:pt x="1638"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2950209" y="3467801"/>
                <a:ext cx="216357" cy="239762"/>
              </a:xfrm>
              <a:custGeom>
                <a:rect b="b" l="l" r="r" t="t"/>
                <a:pathLst>
                  <a:path extrusionOk="0" h="4661" w="4206">
                    <a:moveTo>
                      <a:pt x="1736" y="1"/>
                    </a:moveTo>
                    <a:cubicBezTo>
                      <a:pt x="1602" y="1"/>
                      <a:pt x="1466" y="19"/>
                      <a:pt x="1330" y="57"/>
                    </a:cubicBezTo>
                    <a:cubicBezTo>
                      <a:pt x="531" y="275"/>
                      <a:pt x="1" y="1154"/>
                      <a:pt x="247" y="1962"/>
                    </a:cubicBezTo>
                    <a:cubicBezTo>
                      <a:pt x="458" y="2652"/>
                      <a:pt x="821" y="3262"/>
                      <a:pt x="1147" y="3900"/>
                    </a:cubicBezTo>
                    <a:cubicBezTo>
                      <a:pt x="1400" y="4400"/>
                      <a:pt x="1943" y="4661"/>
                      <a:pt x="2482" y="4661"/>
                    </a:cubicBezTo>
                    <a:cubicBezTo>
                      <a:pt x="2757" y="4661"/>
                      <a:pt x="3030" y="4593"/>
                      <a:pt x="3265" y="4456"/>
                    </a:cubicBezTo>
                    <a:cubicBezTo>
                      <a:pt x="4025" y="4011"/>
                      <a:pt x="4206" y="3089"/>
                      <a:pt x="3822" y="2338"/>
                    </a:cubicBezTo>
                    <a:cubicBezTo>
                      <a:pt x="3709" y="2116"/>
                      <a:pt x="3587" y="1899"/>
                      <a:pt x="3470" y="1679"/>
                    </a:cubicBezTo>
                    <a:cubicBezTo>
                      <a:pt x="3428" y="1602"/>
                      <a:pt x="3391" y="1521"/>
                      <a:pt x="3351" y="1442"/>
                    </a:cubicBezTo>
                    <a:cubicBezTo>
                      <a:pt x="3346" y="1419"/>
                      <a:pt x="3253" y="1199"/>
                      <a:pt x="3235" y="1137"/>
                    </a:cubicBezTo>
                    <a:cubicBezTo>
                      <a:pt x="3028" y="464"/>
                      <a:pt x="2416" y="1"/>
                      <a:pt x="1736"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3080146" y="3451134"/>
                <a:ext cx="178445" cy="163013"/>
              </a:xfrm>
              <a:custGeom>
                <a:rect b="b" l="l" r="r" t="t"/>
                <a:pathLst>
                  <a:path extrusionOk="0" h="3169" w="3469">
                    <a:moveTo>
                      <a:pt x="1693" y="1"/>
                    </a:moveTo>
                    <a:cubicBezTo>
                      <a:pt x="1294" y="1"/>
                      <a:pt x="896" y="150"/>
                      <a:pt x="597" y="448"/>
                    </a:cubicBezTo>
                    <a:cubicBezTo>
                      <a:pt x="1" y="1045"/>
                      <a:pt x="1" y="2043"/>
                      <a:pt x="597" y="2639"/>
                    </a:cubicBezTo>
                    <a:lnTo>
                      <a:pt x="680" y="2720"/>
                    </a:lnTo>
                    <a:cubicBezTo>
                      <a:pt x="979" y="3019"/>
                      <a:pt x="1378" y="3169"/>
                      <a:pt x="1777" y="3169"/>
                    </a:cubicBezTo>
                    <a:cubicBezTo>
                      <a:pt x="2175" y="3169"/>
                      <a:pt x="2573" y="3019"/>
                      <a:pt x="2871" y="2720"/>
                    </a:cubicBezTo>
                    <a:cubicBezTo>
                      <a:pt x="3468" y="2124"/>
                      <a:pt x="3468" y="1128"/>
                      <a:pt x="2871" y="531"/>
                    </a:cubicBezTo>
                    <a:lnTo>
                      <a:pt x="2789" y="448"/>
                    </a:lnTo>
                    <a:cubicBezTo>
                      <a:pt x="2490" y="150"/>
                      <a:pt x="2092" y="1"/>
                      <a:pt x="1693"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3078294" y="3586781"/>
                <a:ext cx="211727" cy="159464"/>
              </a:xfrm>
              <a:custGeom>
                <a:rect b="b" l="l" r="r" t="t"/>
                <a:pathLst>
                  <a:path extrusionOk="0" h="3100" w="4116">
                    <a:moveTo>
                      <a:pt x="2058" y="1"/>
                    </a:moveTo>
                    <a:cubicBezTo>
                      <a:pt x="1" y="1"/>
                      <a:pt x="1" y="3099"/>
                      <a:pt x="2058" y="3099"/>
                    </a:cubicBezTo>
                    <a:cubicBezTo>
                      <a:pt x="4116" y="3099"/>
                      <a:pt x="4116" y="1"/>
                      <a:pt x="2058"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3080352" y="3670011"/>
                <a:ext cx="229937" cy="192334"/>
              </a:xfrm>
              <a:custGeom>
                <a:rect b="b" l="l" r="r" t="t"/>
                <a:pathLst>
                  <a:path extrusionOk="0" h="3739" w="4470">
                    <a:moveTo>
                      <a:pt x="1881" y="1"/>
                    </a:moveTo>
                    <a:cubicBezTo>
                      <a:pt x="1092" y="1"/>
                      <a:pt x="342" y="574"/>
                      <a:pt x="130" y="1344"/>
                    </a:cubicBezTo>
                    <a:cubicBezTo>
                      <a:pt x="1" y="1810"/>
                      <a:pt x="68" y="2322"/>
                      <a:pt x="313" y="2740"/>
                    </a:cubicBezTo>
                    <a:cubicBezTo>
                      <a:pt x="558" y="3160"/>
                      <a:pt x="942" y="3429"/>
                      <a:pt x="1397" y="3576"/>
                    </a:cubicBezTo>
                    <a:cubicBezTo>
                      <a:pt x="1800" y="3704"/>
                      <a:pt x="2233" y="3736"/>
                      <a:pt x="2655" y="3738"/>
                    </a:cubicBezTo>
                    <a:cubicBezTo>
                      <a:pt x="3643" y="3738"/>
                      <a:pt x="4469" y="2912"/>
                      <a:pt x="4469" y="1922"/>
                    </a:cubicBezTo>
                    <a:cubicBezTo>
                      <a:pt x="4469" y="933"/>
                      <a:pt x="3643" y="109"/>
                      <a:pt x="2655" y="107"/>
                    </a:cubicBezTo>
                    <a:cubicBezTo>
                      <a:pt x="2591" y="107"/>
                      <a:pt x="2529" y="107"/>
                      <a:pt x="2466" y="105"/>
                    </a:cubicBezTo>
                    <a:cubicBezTo>
                      <a:pt x="2433" y="96"/>
                      <a:pt x="2397" y="86"/>
                      <a:pt x="2363" y="75"/>
                    </a:cubicBezTo>
                    <a:cubicBezTo>
                      <a:pt x="2204" y="24"/>
                      <a:pt x="2042" y="1"/>
                      <a:pt x="1881"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3066720" y="3821296"/>
                <a:ext cx="234052" cy="184875"/>
              </a:xfrm>
              <a:custGeom>
                <a:rect b="b" l="l" r="r" t="t"/>
                <a:pathLst>
                  <a:path extrusionOk="0" h="3594" w="4550">
                    <a:moveTo>
                      <a:pt x="1741" y="1"/>
                    </a:moveTo>
                    <a:cubicBezTo>
                      <a:pt x="1049" y="1"/>
                      <a:pt x="411" y="402"/>
                      <a:pt x="213" y="1123"/>
                    </a:cubicBezTo>
                    <a:cubicBezTo>
                      <a:pt x="0" y="1898"/>
                      <a:pt x="467" y="2855"/>
                      <a:pt x="1295" y="3028"/>
                    </a:cubicBezTo>
                    <a:cubicBezTo>
                      <a:pt x="1485" y="3067"/>
                      <a:pt x="1674" y="3120"/>
                      <a:pt x="1856" y="3184"/>
                    </a:cubicBezTo>
                    <a:cubicBezTo>
                      <a:pt x="1963" y="3237"/>
                      <a:pt x="2065" y="3297"/>
                      <a:pt x="2163" y="3368"/>
                    </a:cubicBezTo>
                    <a:cubicBezTo>
                      <a:pt x="2382" y="3525"/>
                      <a:pt x="2636" y="3594"/>
                      <a:pt x="2893" y="3594"/>
                    </a:cubicBezTo>
                    <a:cubicBezTo>
                      <a:pt x="3445" y="3594"/>
                      <a:pt x="4012" y="3275"/>
                      <a:pt x="4283" y="2811"/>
                    </a:cubicBezTo>
                    <a:cubicBezTo>
                      <a:pt x="4492" y="2454"/>
                      <a:pt x="4550" y="2019"/>
                      <a:pt x="4439" y="1618"/>
                    </a:cubicBezTo>
                    <a:cubicBezTo>
                      <a:pt x="4324" y="1202"/>
                      <a:pt x="4068" y="936"/>
                      <a:pt x="3727" y="694"/>
                    </a:cubicBezTo>
                    <a:cubicBezTo>
                      <a:pt x="3262" y="360"/>
                      <a:pt x="2675" y="157"/>
                      <a:pt x="2118" y="40"/>
                    </a:cubicBezTo>
                    <a:cubicBezTo>
                      <a:pt x="1992" y="14"/>
                      <a:pt x="1866" y="1"/>
                      <a:pt x="1741"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3067749" y="3909670"/>
                <a:ext cx="224536" cy="198404"/>
              </a:xfrm>
              <a:custGeom>
                <a:rect b="b" l="l" r="r" t="t"/>
                <a:pathLst>
                  <a:path extrusionOk="0" h="3857" w="4365">
                    <a:moveTo>
                      <a:pt x="1633" y="1"/>
                    </a:moveTo>
                    <a:cubicBezTo>
                      <a:pt x="1477" y="1"/>
                      <a:pt x="1324" y="22"/>
                      <a:pt x="1192" y="58"/>
                    </a:cubicBezTo>
                    <a:cubicBezTo>
                      <a:pt x="805" y="163"/>
                      <a:pt x="470" y="423"/>
                      <a:pt x="266" y="769"/>
                    </a:cubicBezTo>
                    <a:cubicBezTo>
                      <a:pt x="57" y="1127"/>
                      <a:pt x="1" y="1564"/>
                      <a:pt x="110" y="1963"/>
                    </a:cubicBezTo>
                    <a:cubicBezTo>
                      <a:pt x="227" y="2386"/>
                      <a:pt x="485" y="2635"/>
                      <a:pt x="822" y="2889"/>
                    </a:cubicBezTo>
                    <a:cubicBezTo>
                      <a:pt x="1002" y="3025"/>
                      <a:pt x="1183" y="3162"/>
                      <a:pt x="1369" y="3292"/>
                    </a:cubicBezTo>
                    <a:cubicBezTo>
                      <a:pt x="1678" y="3505"/>
                      <a:pt x="2002" y="3642"/>
                      <a:pt x="2348" y="3789"/>
                    </a:cubicBezTo>
                    <a:cubicBezTo>
                      <a:pt x="2462" y="3836"/>
                      <a:pt x="2590" y="3857"/>
                      <a:pt x="2724" y="3857"/>
                    </a:cubicBezTo>
                    <a:cubicBezTo>
                      <a:pt x="3013" y="3857"/>
                      <a:pt x="3323" y="3760"/>
                      <a:pt x="3542" y="3633"/>
                    </a:cubicBezTo>
                    <a:cubicBezTo>
                      <a:pt x="3888" y="3429"/>
                      <a:pt x="4148" y="3094"/>
                      <a:pt x="4253" y="2706"/>
                    </a:cubicBezTo>
                    <a:cubicBezTo>
                      <a:pt x="4364" y="2307"/>
                      <a:pt x="4308" y="1871"/>
                      <a:pt x="4097" y="1513"/>
                    </a:cubicBezTo>
                    <a:cubicBezTo>
                      <a:pt x="3887" y="1155"/>
                      <a:pt x="3604" y="989"/>
                      <a:pt x="3249" y="833"/>
                    </a:cubicBezTo>
                    <a:lnTo>
                      <a:pt x="3249" y="833"/>
                    </a:lnTo>
                    <a:cubicBezTo>
                      <a:pt x="3323" y="865"/>
                      <a:pt x="3397" y="896"/>
                      <a:pt x="3472" y="928"/>
                    </a:cubicBezTo>
                    <a:cubicBezTo>
                      <a:pt x="3077" y="745"/>
                      <a:pt x="2732" y="476"/>
                      <a:pt x="2386" y="214"/>
                    </a:cubicBezTo>
                    <a:cubicBezTo>
                      <a:pt x="2186" y="63"/>
                      <a:pt x="1904" y="1"/>
                      <a:pt x="1633"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3028758" y="4013116"/>
                <a:ext cx="242231" cy="205709"/>
              </a:xfrm>
              <a:custGeom>
                <a:rect b="b" l="l" r="r" t="t"/>
                <a:pathLst>
                  <a:path extrusionOk="0" h="3999" w="4709">
                    <a:moveTo>
                      <a:pt x="1693" y="0"/>
                    </a:moveTo>
                    <a:cubicBezTo>
                      <a:pt x="1299" y="0"/>
                      <a:pt x="905" y="147"/>
                      <a:pt x="604" y="447"/>
                    </a:cubicBezTo>
                    <a:cubicBezTo>
                      <a:pt x="15" y="1038"/>
                      <a:pt x="0" y="2047"/>
                      <a:pt x="604" y="2636"/>
                    </a:cubicBezTo>
                    <a:cubicBezTo>
                      <a:pt x="1066" y="3084"/>
                      <a:pt x="1610" y="3457"/>
                      <a:pt x="2157" y="3788"/>
                    </a:cubicBezTo>
                    <a:cubicBezTo>
                      <a:pt x="2394" y="3931"/>
                      <a:pt x="2658" y="3998"/>
                      <a:pt x="2920" y="3998"/>
                    </a:cubicBezTo>
                    <a:cubicBezTo>
                      <a:pt x="3460" y="3998"/>
                      <a:pt x="3993" y="3716"/>
                      <a:pt x="4277" y="3231"/>
                    </a:cubicBezTo>
                    <a:cubicBezTo>
                      <a:pt x="4708" y="2495"/>
                      <a:pt x="4443" y="1548"/>
                      <a:pt x="3722" y="1113"/>
                    </a:cubicBezTo>
                    <a:cubicBezTo>
                      <a:pt x="3481" y="967"/>
                      <a:pt x="3245" y="812"/>
                      <a:pt x="3018" y="647"/>
                    </a:cubicBezTo>
                    <a:cubicBezTo>
                      <a:pt x="2942" y="583"/>
                      <a:pt x="2867" y="517"/>
                      <a:pt x="2796" y="447"/>
                    </a:cubicBezTo>
                    <a:cubicBezTo>
                      <a:pt x="2492" y="151"/>
                      <a:pt x="2092" y="0"/>
                      <a:pt x="1693"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2991464" y="4110646"/>
                <a:ext cx="263424" cy="214916"/>
              </a:xfrm>
              <a:custGeom>
                <a:rect b="b" l="l" r="r" t="t"/>
                <a:pathLst>
                  <a:path extrusionOk="0" h="4178" w="5121">
                    <a:moveTo>
                      <a:pt x="1777" y="1"/>
                    </a:moveTo>
                    <a:cubicBezTo>
                      <a:pt x="1240" y="1"/>
                      <a:pt x="713" y="276"/>
                      <a:pt x="428" y="763"/>
                    </a:cubicBezTo>
                    <a:cubicBezTo>
                      <a:pt x="0" y="1491"/>
                      <a:pt x="255" y="2457"/>
                      <a:pt x="983" y="2882"/>
                    </a:cubicBezTo>
                    <a:cubicBezTo>
                      <a:pt x="1533" y="3202"/>
                      <a:pt x="2026" y="3602"/>
                      <a:pt x="2553" y="3957"/>
                    </a:cubicBezTo>
                    <a:cubicBezTo>
                      <a:pt x="2778" y="4109"/>
                      <a:pt x="3034" y="4177"/>
                      <a:pt x="3293" y="4177"/>
                    </a:cubicBezTo>
                    <a:cubicBezTo>
                      <a:pt x="3840" y="4177"/>
                      <a:pt x="4396" y="3871"/>
                      <a:pt x="4671" y="3400"/>
                    </a:cubicBezTo>
                    <a:cubicBezTo>
                      <a:pt x="5121" y="2636"/>
                      <a:pt x="4814" y="1753"/>
                      <a:pt x="4115" y="1282"/>
                    </a:cubicBezTo>
                    <a:cubicBezTo>
                      <a:pt x="3590" y="927"/>
                      <a:pt x="3095" y="528"/>
                      <a:pt x="2547" y="208"/>
                    </a:cubicBezTo>
                    <a:cubicBezTo>
                      <a:pt x="2307" y="67"/>
                      <a:pt x="2041" y="1"/>
                      <a:pt x="1777"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2929478" y="4198711"/>
                <a:ext cx="262858" cy="237190"/>
              </a:xfrm>
              <a:custGeom>
                <a:rect b="b" l="l" r="r" t="t"/>
                <a:pathLst>
                  <a:path extrusionOk="0" h="4611" w="5110">
                    <a:moveTo>
                      <a:pt x="1719" y="0"/>
                    </a:moveTo>
                    <a:cubicBezTo>
                      <a:pt x="1057" y="0"/>
                      <a:pt x="405" y="555"/>
                      <a:pt x="236" y="1165"/>
                    </a:cubicBezTo>
                    <a:cubicBezTo>
                      <a:pt x="1" y="2021"/>
                      <a:pt x="503" y="2705"/>
                      <a:pt x="1241" y="3036"/>
                    </a:cubicBezTo>
                    <a:cubicBezTo>
                      <a:pt x="1243" y="3036"/>
                      <a:pt x="1243" y="3038"/>
                      <a:pt x="1243" y="3038"/>
                    </a:cubicBezTo>
                    <a:cubicBezTo>
                      <a:pt x="1168" y="3005"/>
                      <a:pt x="1127" y="2988"/>
                      <a:pt x="1122" y="2988"/>
                    </a:cubicBezTo>
                    <a:lnTo>
                      <a:pt x="1122" y="2988"/>
                    </a:lnTo>
                    <a:cubicBezTo>
                      <a:pt x="1116" y="2988"/>
                      <a:pt x="1146" y="3005"/>
                      <a:pt x="1211" y="3038"/>
                    </a:cubicBezTo>
                    <a:cubicBezTo>
                      <a:pt x="1241" y="3053"/>
                      <a:pt x="1296" y="3091"/>
                      <a:pt x="1337" y="3119"/>
                    </a:cubicBezTo>
                    <a:cubicBezTo>
                      <a:pt x="1428" y="3198"/>
                      <a:pt x="1512" y="3281"/>
                      <a:pt x="1595" y="3365"/>
                    </a:cubicBezTo>
                    <a:cubicBezTo>
                      <a:pt x="1842" y="3616"/>
                      <a:pt x="2060" y="3892"/>
                      <a:pt x="2288" y="4158"/>
                    </a:cubicBezTo>
                    <a:cubicBezTo>
                      <a:pt x="2553" y="4469"/>
                      <a:pt x="2942" y="4611"/>
                      <a:pt x="3337" y="4611"/>
                    </a:cubicBezTo>
                    <a:cubicBezTo>
                      <a:pt x="3759" y="4611"/>
                      <a:pt x="4187" y="4449"/>
                      <a:pt x="4477" y="4158"/>
                    </a:cubicBezTo>
                    <a:cubicBezTo>
                      <a:pt x="5110" y="3527"/>
                      <a:pt x="5025" y="2611"/>
                      <a:pt x="4479" y="1969"/>
                    </a:cubicBezTo>
                    <a:cubicBezTo>
                      <a:pt x="4206" y="1649"/>
                      <a:pt x="3941" y="1323"/>
                      <a:pt x="3639" y="1029"/>
                    </a:cubicBezTo>
                    <a:cubicBezTo>
                      <a:pt x="3195" y="594"/>
                      <a:pt x="2711" y="314"/>
                      <a:pt x="2143" y="82"/>
                    </a:cubicBezTo>
                    <a:cubicBezTo>
                      <a:pt x="2004" y="26"/>
                      <a:pt x="1861" y="0"/>
                      <a:pt x="1719"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2854633" y="4310182"/>
                <a:ext cx="233229" cy="235389"/>
              </a:xfrm>
              <a:custGeom>
                <a:rect b="b" l="l" r="r" t="t"/>
                <a:pathLst>
                  <a:path extrusionOk="0" h="4576" w="4534">
                    <a:moveTo>
                      <a:pt x="1628" y="1"/>
                    </a:moveTo>
                    <a:cubicBezTo>
                      <a:pt x="1342" y="1"/>
                      <a:pt x="1061" y="68"/>
                      <a:pt x="834" y="201"/>
                    </a:cubicBezTo>
                    <a:cubicBezTo>
                      <a:pt x="488" y="404"/>
                      <a:pt x="228" y="741"/>
                      <a:pt x="123" y="1127"/>
                    </a:cubicBezTo>
                    <a:cubicBezTo>
                      <a:pt x="1" y="1567"/>
                      <a:pt x="106" y="1919"/>
                      <a:pt x="277" y="2320"/>
                    </a:cubicBezTo>
                    <a:cubicBezTo>
                      <a:pt x="449" y="2719"/>
                      <a:pt x="746" y="3070"/>
                      <a:pt x="1011" y="3408"/>
                    </a:cubicBezTo>
                    <a:cubicBezTo>
                      <a:pt x="1211" y="3662"/>
                      <a:pt x="1422" y="3920"/>
                      <a:pt x="1678" y="4122"/>
                    </a:cubicBezTo>
                    <a:cubicBezTo>
                      <a:pt x="2017" y="4387"/>
                      <a:pt x="2323" y="4575"/>
                      <a:pt x="2771" y="4575"/>
                    </a:cubicBezTo>
                    <a:cubicBezTo>
                      <a:pt x="3182" y="4575"/>
                      <a:pt x="3579" y="4410"/>
                      <a:pt x="3867" y="4122"/>
                    </a:cubicBezTo>
                    <a:cubicBezTo>
                      <a:pt x="4411" y="3578"/>
                      <a:pt x="4533" y="2454"/>
                      <a:pt x="3867" y="1931"/>
                    </a:cubicBezTo>
                    <a:cubicBezTo>
                      <a:pt x="3690" y="1791"/>
                      <a:pt x="3538" y="1624"/>
                      <a:pt x="3393" y="1451"/>
                    </a:cubicBezTo>
                    <a:lnTo>
                      <a:pt x="3393" y="1451"/>
                    </a:lnTo>
                    <a:cubicBezTo>
                      <a:pt x="3393" y="1451"/>
                      <a:pt x="3394" y="1452"/>
                      <a:pt x="3394" y="1452"/>
                    </a:cubicBezTo>
                    <a:cubicBezTo>
                      <a:pt x="3396" y="1452"/>
                      <a:pt x="3216" y="1218"/>
                      <a:pt x="3167" y="1144"/>
                    </a:cubicBezTo>
                    <a:cubicBezTo>
                      <a:pt x="3086" y="1021"/>
                      <a:pt x="3011" y="893"/>
                      <a:pt x="2952" y="758"/>
                    </a:cubicBezTo>
                    <a:cubicBezTo>
                      <a:pt x="2735" y="247"/>
                      <a:pt x="2174" y="1"/>
                      <a:pt x="1628"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2760807" y="4356838"/>
                <a:ext cx="215379" cy="243980"/>
              </a:xfrm>
              <a:custGeom>
                <a:rect b="b" l="l" r="r" t="t"/>
                <a:pathLst>
                  <a:path extrusionOk="0" h="4743" w="4187">
                    <a:moveTo>
                      <a:pt x="1708" y="0"/>
                    </a:moveTo>
                    <a:cubicBezTo>
                      <a:pt x="1430" y="0"/>
                      <a:pt x="1155" y="67"/>
                      <a:pt x="923" y="203"/>
                    </a:cubicBezTo>
                    <a:cubicBezTo>
                      <a:pt x="153" y="655"/>
                      <a:pt x="0" y="1562"/>
                      <a:pt x="368" y="2323"/>
                    </a:cubicBezTo>
                    <a:cubicBezTo>
                      <a:pt x="384" y="2358"/>
                      <a:pt x="433" y="2467"/>
                      <a:pt x="454" y="2515"/>
                    </a:cubicBezTo>
                    <a:cubicBezTo>
                      <a:pt x="492" y="2611"/>
                      <a:pt x="528" y="2707"/>
                      <a:pt x="563" y="2804"/>
                    </a:cubicBezTo>
                    <a:cubicBezTo>
                      <a:pt x="663" y="3072"/>
                      <a:pt x="761" y="3341"/>
                      <a:pt x="872" y="3604"/>
                    </a:cubicBezTo>
                    <a:cubicBezTo>
                      <a:pt x="1038" y="3998"/>
                      <a:pt x="1201" y="4307"/>
                      <a:pt x="1584" y="4531"/>
                    </a:cubicBezTo>
                    <a:cubicBezTo>
                      <a:pt x="1823" y="4670"/>
                      <a:pt x="2096" y="4742"/>
                      <a:pt x="2369" y="4742"/>
                    </a:cubicBezTo>
                    <a:cubicBezTo>
                      <a:pt x="2507" y="4742"/>
                      <a:pt x="2644" y="4724"/>
                      <a:pt x="2777" y="4687"/>
                    </a:cubicBezTo>
                    <a:cubicBezTo>
                      <a:pt x="3513" y="4485"/>
                      <a:pt x="4187" y="3561"/>
                      <a:pt x="3859" y="2782"/>
                    </a:cubicBezTo>
                    <a:cubicBezTo>
                      <a:pt x="3579" y="2110"/>
                      <a:pt x="3361" y="1415"/>
                      <a:pt x="3042" y="760"/>
                    </a:cubicBezTo>
                    <a:cubicBezTo>
                      <a:pt x="2800" y="257"/>
                      <a:pt x="2250" y="0"/>
                      <a:pt x="1708"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2669861" y="4371241"/>
                <a:ext cx="173867" cy="231480"/>
              </a:xfrm>
              <a:custGeom>
                <a:rect b="b" l="l" r="r" t="t"/>
                <a:pathLst>
                  <a:path extrusionOk="0" h="4500" w="3380">
                    <a:moveTo>
                      <a:pt x="1629" y="0"/>
                    </a:moveTo>
                    <a:cubicBezTo>
                      <a:pt x="1498" y="0"/>
                      <a:pt x="1368" y="17"/>
                      <a:pt x="1243" y="51"/>
                    </a:cubicBezTo>
                    <a:cubicBezTo>
                      <a:pt x="385" y="288"/>
                      <a:pt x="1" y="1130"/>
                      <a:pt x="163" y="1956"/>
                    </a:cubicBezTo>
                    <a:cubicBezTo>
                      <a:pt x="178" y="2039"/>
                      <a:pt x="193" y="2122"/>
                      <a:pt x="208" y="2204"/>
                    </a:cubicBezTo>
                    <a:cubicBezTo>
                      <a:pt x="214" y="2238"/>
                      <a:pt x="223" y="2302"/>
                      <a:pt x="232" y="2361"/>
                    </a:cubicBezTo>
                    <a:cubicBezTo>
                      <a:pt x="255" y="2556"/>
                      <a:pt x="270" y="2752"/>
                      <a:pt x="272" y="2950"/>
                    </a:cubicBezTo>
                    <a:cubicBezTo>
                      <a:pt x="281" y="3793"/>
                      <a:pt x="968" y="4499"/>
                      <a:pt x="1821" y="4499"/>
                    </a:cubicBezTo>
                    <a:cubicBezTo>
                      <a:pt x="2657" y="4499"/>
                      <a:pt x="3380" y="3793"/>
                      <a:pt x="3370" y="2950"/>
                    </a:cubicBezTo>
                    <a:cubicBezTo>
                      <a:pt x="3363" y="2342"/>
                      <a:pt x="3265" y="1728"/>
                      <a:pt x="3150" y="1133"/>
                    </a:cubicBezTo>
                    <a:cubicBezTo>
                      <a:pt x="3015" y="439"/>
                      <a:pt x="2307" y="0"/>
                      <a:pt x="1629"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2552012" y="4367177"/>
                <a:ext cx="241459" cy="249381"/>
              </a:xfrm>
              <a:custGeom>
                <a:rect b="b" l="l" r="r" t="t"/>
                <a:pathLst>
                  <a:path extrusionOk="0" h="4848" w="4694">
                    <a:moveTo>
                      <a:pt x="2850" y="1"/>
                    </a:moveTo>
                    <a:cubicBezTo>
                      <a:pt x="2830" y="1"/>
                      <a:pt x="2811" y="1"/>
                      <a:pt x="2791" y="2"/>
                    </a:cubicBezTo>
                    <a:cubicBezTo>
                      <a:pt x="1863" y="45"/>
                      <a:pt x="880" y="356"/>
                      <a:pt x="408" y="1227"/>
                    </a:cubicBezTo>
                    <a:cubicBezTo>
                      <a:pt x="1" y="1978"/>
                      <a:pt x="72" y="2871"/>
                      <a:pt x="502" y="3597"/>
                    </a:cubicBezTo>
                    <a:cubicBezTo>
                      <a:pt x="824" y="4141"/>
                      <a:pt x="1437" y="4716"/>
                      <a:pt x="2089" y="4806"/>
                    </a:cubicBezTo>
                    <a:cubicBezTo>
                      <a:pt x="2262" y="4830"/>
                      <a:pt x="2437" y="4848"/>
                      <a:pt x="2610" y="4848"/>
                    </a:cubicBezTo>
                    <a:cubicBezTo>
                      <a:pt x="2953" y="4848"/>
                      <a:pt x="3287" y="4780"/>
                      <a:pt x="3589" y="4569"/>
                    </a:cubicBezTo>
                    <a:cubicBezTo>
                      <a:pt x="4065" y="4235"/>
                      <a:pt x="4338" y="3833"/>
                      <a:pt x="4532" y="3285"/>
                    </a:cubicBezTo>
                    <a:cubicBezTo>
                      <a:pt x="4694" y="2827"/>
                      <a:pt x="4566" y="2338"/>
                      <a:pt x="4282" y="1963"/>
                    </a:cubicBezTo>
                    <a:cubicBezTo>
                      <a:pt x="4317" y="1832"/>
                      <a:pt x="4340" y="1696"/>
                      <a:pt x="4340" y="1551"/>
                    </a:cubicBezTo>
                    <a:cubicBezTo>
                      <a:pt x="4340" y="755"/>
                      <a:pt x="3667" y="1"/>
                      <a:pt x="2850"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2128506" y="4318155"/>
                <a:ext cx="228445" cy="188630"/>
              </a:xfrm>
              <a:custGeom>
                <a:rect b="b" l="l" r="r" t="t"/>
                <a:pathLst>
                  <a:path extrusionOk="0" h="3667" w="4441">
                    <a:moveTo>
                      <a:pt x="2750" y="0"/>
                    </a:moveTo>
                    <a:cubicBezTo>
                      <a:pt x="2370" y="0"/>
                      <a:pt x="1988" y="138"/>
                      <a:pt x="1685" y="405"/>
                    </a:cubicBezTo>
                    <a:cubicBezTo>
                      <a:pt x="1455" y="550"/>
                      <a:pt x="1205" y="661"/>
                      <a:pt x="960" y="782"/>
                    </a:cubicBezTo>
                    <a:cubicBezTo>
                      <a:pt x="203" y="1154"/>
                      <a:pt x="0" y="2212"/>
                      <a:pt x="405" y="2901"/>
                    </a:cubicBezTo>
                    <a:cubicBezTo>
                      <a:pt x="608" y="3248"/>
                      <a:pt x="943" y="3506"/>
                      <a:pt x="1331" y="3613"/>
                    </a:cubicBezTo>
                    <a:cubicBezTo>
                      <a:pt x="1465" y="3650"/>
                      <a:pt x="1595" y="3667"/>
                      <a:pt x="1722" y="3667"/>
                    </a:cubicBezTo>
                    <a:cubicBezTo>
                      <a:pt x="1998" y="3667"/>
                      <a:pt x="2262" y="3587"/>
                      <a:pt x="2525" y="3457"/>
                    </a:cubicBezTo>
                    <a:cubicBezTo>
                      <a:pt x="2997" y="3223"/>
                      <a:pt x="3437" y="3007"/>
                      <a:pt x="3829" y="2636"/>
                    </a:cubicBezTo>
                    <a:cubicBezTo>
                      <a:pt x="4441" y="2054"/>
                      <a:pt x="4414" y="1032"/>
                      <a:pt x="3829" y="447"/>
                    </a:cubicBezTo>
                    <a:cubicBezTo>
                      <a:pt x="3529" y="146"/>
                      <a:pt x="3140" y="0"/>
                      <a:pt x="2750"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2048517" y="4206839"/>
                <a:ext cx="261367" cy="205143"/>
              </a:xfrm>
              <a:custGeom>
                <a:rect b="b" l="l" r="r" t="t"/>
                <a:pathLst>
                  <a:path extrusionOk="0" h="3988" w="5081">
                    <a:moveTo>
                      <a:pt x="3260" y="1"/>
                    </a:moveTo>
                    <a:cubicBezTo>
                      <a:pt x="3000" y="1"/>
                      <a:pt x="2742" y="69"/>
                      <a:pt x="2515" y="220"/>
                    </a:cubicBezTo>
                    <a:cubicBezTo>
                      <a:pt x="2011" y="557"/>
                      <a:pt x="1502" y="883"/>
                      <a:pt x="945" y="1129"/>
                    </a:cubicBezTo>
                    <a:cubicBezTo>
                      <a:pt x="173" y="1470"/>
                      <a:pt x="0" y="2582"/>
                      <a:pt x="390" y="3247"/>
                    </a:cubicBezTo>
                    <a:cubicBezTo>
                      <a:pt x="692" y="3762"/>
                      <a:pt x="1172" y="3987"/>
                      <a:pt x="1684" y="3987"/>
                    </a:cubicBezTo>
                    <a:cubicBezTo>
                      <a:pt x="1958" y="3987"/>
                      <a:pt x="2241" y="3923"/>
                      <a:pt x="2510" y="3804"/>
                    </a:cubicBezTo>
                    <a:cubicBezTo>
                      <a:pt x="3067" y="3558"/>
                      <a:pt x="3575" y="3232"/>
                      <a:pt x="4080" y="2895"/>
                    </a:cubicBezTo>
                    <a:cubicBezTo>
                      <a:pt x="4780" y="2428"/>
                      <a:pt x="5081" y="1536"/>
                      <a:pt x="4635" y="775"/>
                    </a:cubicBezTo>
                    <a:cubicBezTo>
                      <a:pt x="4359" y="303"/>
                      <a:pt x="3807" y="1"/>
                      <a:pt x="3260"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2006182" y="4098095"/>
                <a:ext cx="261109" cy="175462"/>
              </a:xfrm>
              <a:custGeom>
                <a:rect b="b" l="l" r="r" t="t"/>
                <a:pathLst>
                  <a:path extrusionOk="0" h="3411" w="5076">
                    <a:moveTo>
                      <a:pt x="3319" y="0"/>
                    </a:moveTo>
                    <a:cubicBezTo>
                      <a:pt x="3202" y="0"/>
                      <a:pt x="3084" y="10"/>
                      <a:pt x="2965" y="30"/>
                    </a:cubicBezTo>
                    <a:cubicBezTo>
                      <a:pt x="2410" y="120"/>
                      <a:pt x="1851" y="190"/>
                      <a:pt x="1313" y="359"/>
                    </a:cubicBezTo>
                    <a:cubicBezTo>
                      <a:pt x="509" y="615"/>
                      <a:pt x="1" y="1429"/>
                      <a:pt x="230" y="2266"/>
                    </a:cubicBezTo>
                    <a:cubicBezTo>
                      <a:pt x="412" y="2921"/>
                      <a:pt x="1052" y="3410"/>
                      <a:pt x="1725" y="3410"/>
                    </a:cubicBezTo>
                    <a:cubicBezTo>
                      <a:pt x="1862" y="3410"/>
                      <a:pt x="2001" y="3390"/>
                      <a:pt x="2137" y="3347"/>
                    </a:cubicBezTo>
                    <a:cubicBezTo>
                      <a:pt x="2674" y="3177"/>
                      <a:pt x="3235" y="3108"/>
                      <a:pt x="3788" y="3017"/>
                    </a:cubicBezTo>
                    <a:cubicBezTo>
                      <a:pt x="4624" y="2880"/>
                      <a:pt x="5076" y="1860"/>
                      <a:pt x="4871" y="1112"/>
                    </a:cubicBezTo>
                    <a:cubicBezTo>
                      <a:pt x="4664" y="358"/>
                      <a:pt x="4023" y="0"/>
                      <a:pt x="3319"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1998260" y="3961933"/>
                <a:ext cx="253959" cy="175205"/>
              </a:xfrm>
              <a:custGeom>
                <a:rect b="b" l="l" r="r" t="t"/>
                <a:pathLst>
                  <a:path extrusionOk="0" h="3406" w="4937">
                    <a:moveTo>
                      <a:pt x="3232" y="1"/>
                    </a:moveTo>
                    <a:cubicBezTo>
                      <a:pt x="2960" y="1"/>
                      <a:pt x="2681" y="66"/>
                      <a:pt x="2419" y="190"/>
                    </a:cubicBezTo>
                    <a:cubicBezTo>
                      <a:pt x="2548" y="129"/>
                      <a:pt x="2592" y="108"/>
                      <a:pt x="2590" y="108"/>
                    </a:cubicBezTo>
                    <a:lnTo>
                      <a:pt x="2590" y="108"/>
                    </a:lnTo>
                    <a:cubicBezTo>
                      <a:pt x="2587" y="108"/>
                      <a:pt x="2431" y="179"/>
                      <a:pt x="2376" y="198"/>
                    </a:cubicBezTo>
                    <a:cubicBezTo>
                      <a:pt x="2269" y="233"/>
                      <a:pt x="2159" y="256"/>
                      <a:pt x="2050" y="281"/>
                    </a:cubicBezTo>
                    <a:cubicBezTo>
                      <a:pt x="2035" y="284"/>
                      <a:pt x="2024" y="286"/>
                      <a:pt x="2013" y="288"/>
                    </a:cubicBezTo>
                    <a:lnTo>
                      <a:pt x="2009" y="288"/>
                    </a:lnTo>
                    <a:cubicBezTo>
                      <a:pt x="1856" y="303"/>
                      <a:pt x="1702" y="307"/>
                      <a:pt x="1548" y="307"/>
                    </a:cubicBezTo>
                    <a:cubicBezTo>
                      <a:pt x="704" y="316"/>
                      <a:pt x="0" y="1005"/>
                      <a:pt x="0" y="1856"/>
                    </a:cubicBezTo>
                    <a:cubicBezTo>
                      <a:pt x="0" y="2690"/>
                      <a:pt x="695" y="3405"/>
                      <a:pt x="1531" y="3405"/>
                    </a:cubicBezTo>
                    <a:cubicBezTo>
                      <a:pt x="1537" y="3405"/>
                      <a:pt x="1542" y="3405"/>
                      <a:pt x="1548" y="3405"/>
                    </a:cubicBezTo>
                    <a:cubicBezTo>
                      <a:pt x="2412" y="3398"/>
                      <a:pt x="3204" y="3232"/>
                      <a:pt x="3982" y="2863"/>
                    </a:cubicBezTo>
                    <a:cubicBezTo>
                      <a:pt x="4746" y="2504"/>
                      <a:pt x="4936" y="1425"/>
                      <a:pt x="4539" y="746"/>
                    </a:cubicBezTo>
                    <a:cubicBezTo>
                      <a:pt x="4240" y="237"/>
                      <a:pt x="3749" y="1"/>
                      <a:pt x="3232"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1985452" y="3824485"/>
                <a:ext cx="274175" cy="163888"/>
              </a:xfrm>
              <a:custGeom>
                <a:rect b="b" l="l" r="r" t="t"/>
                <a:pathLst>
                  <a:path extrusionOk="0" h="3186" w="5330">
                    <a:moveTo>
                      <a:pt x="1432" y="0"/>
                    </a:moveTo>
                    <a:cubicBezTo>
                      <a:pt x="643" y="0"/>
                      <a:pt x="1" y="813"/>
                      <a:pt x="1" y="1556"/>
                    </a:cubicBezTo>
                    <a:cubicBezTo>
                      <a:pt x="1" y="2465"/>
                      <a:pt x="710" y="3018"/>
                      <a:pt x="1550" y="3105"/>
                    </a:cubicBezTo>
                    <a:cubicBezTo>
                      <a:pt x="2292" y="3180"/>
                      <a:pt x="3035" y="3186"/>
                      <a:pt x="3781" y="3186"/>
                    </a:cubicBezTo>
                    <a:cubicBezTo>
                      <a:pt x="3782" y="3186"/>
                      <a:pt x="3783" y="3186"/>
                      <a:pt x="3784" y="3186"/>
                    </a:cubicBezTo>
                    <a:cubicBezTo>
                      <a:pt x="4626" y="3186"/>
                      <a:pt x="5330" y="2481"/>
                      <a:pt x="5330" y="1639"/>
                    </a:cubicBezTo>
                    <a:cubicBezTo>
                      <a:pt x="5328" y="793"/>
                      <a:pt x="4624" y="89"/>
                      <a:pt x="3781" y="89"/>
                    </a:cubicBezTo>
                    <a:cubicBezTo>
                      <a:pt x="3035" y="89"/>
                      <a:pt x="2292" y="82"/>
                      <a:pt x="1550" y="7"/>
                    </a:cubicBezTo>
                    <a:cubicBezTo>
                      <a:pt x="1510" y="2"/>
                      <a:pt x="1471" y="0"/>
                      <a:pt x="1432"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2034268" y="3693622"/>
                <a:ext cx="238939" cy="183898"/>
              </a:xfrm>
              <a:custGeom>
                <a:rect b="b" l="l" r="r" t="t"/>
                <a:pathLst>
                  <a:path extrusionOk="0" h="3575" w="4645">
                    <a:moveTo>
                      <a:pt x="1567" y="0"/>
                    </a:moveTo>
                    <a:cubicBezTo>
                      <a:pt x="1307" y="0"/>
                      <a:pt x="1057" y="56"/>
                      <a:pt x="810" y="201"/>
                    </a:cubicBezTo>
                    <a:cubicBezTo>
                      <a:pt x="368" y="459"/>
                      <a:pt x="1" y="1005"/>
                      <a:pt x="42" y="1538"/>
                    </a:cubicBezTo>
                    <a:cubicBezTo>
                      <a:pt x="81" y="2027"/>
                      <a:pt x="202" y="2375"/>
                      <a:pt x="420" y="2816"/>
                    </a:cubicBezTo>
                    <a:cubicBezTo>
                      <a:pt x="669" y="3316"/>
                      <a:pt x="1215" y="3574"/>
                      <a:pt x="1756" y="3574"/>
                    </a:cubicBezTo>
                    <a:cubicBezTo>
                      <a:pt x="2032" y="3574"/>
                      <a:pt x="2306" y="3507"/>
                      <a:pt x="2538" y="3371"/>
                    </a:cubicBezTo>
                    <a:cubicBezTo>
                      <a:pt x="2578" y="3349"/>
                      <a:pt x="2613" y="3324"/>
                      <a:pt x="2647" y="3300"/>
                    </a:cubicBezTo>
                    <a:cubicBezTo>
                      <a:pt x="2746" y="3320"/>
                      <a:pt x="2846" y="3331"/>
                      <a:pt x="2948" y="3331"/>
                    </a:cubicBezTo>
                    <a:cubicBezTo>
                      <a:pt x="3069" y="3331"/>
                      <a:pt x="3194" y="3315"/>
                      <a:pt x="3325" y="3279"/>
                    </a:cubicBezTo>
                    <a:cubicBezTo>
                      <a:pt x="3713" y="3172"/>
                      <a:pt x="4048" y="2914"/>
                      <a:pt x="4251" y="2567"/>
                    </a:cubicBezTo>
                    <a:cubicBezTo>
                      <a:pt x="4645" y="1895"/>
                      <a:pt x="4464" y="798"/>
                      <a:pt x="3696" y="448"/>
                    </a:cubicBezTo>
                    <a:cubicBezTo>
                      <a:pt x="3410" y="318"/>
                      <a:pt x="3156" y="213"/>
                      <a:pt x="2852" y="160"/>
                    </a:cubicBezTo>
                    <a:cubicBezTo>
                      <a:pt x="2600" y="117"/>
                      <a:pt x="2348" y="88"/>
                      <a:pt x="2094" y="58"/>
                    </a:cubicBezTo>
                    <a:cubicBezTo>
                      <a:pt x="2064" y="54"/>
                      <a:pt x="2034" y="51"/>
                      <a:pt x="2003" y="45"/>
                    </a:cubicBezTo>
                    <a:cubicBezTo>
                      <a:pt x="1854" y="17"/>
                      <a:pt x="1709" y="0"/>
                      <a:pt x="1567"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2080461" y="3531072"/>
                <a:ext cx="245832" cy="265945"/>
              </a:xfrm>
              <a:custGeom>
                <a:rect b="b" l="l" r="r" t="t"/>
                <a:pathLst>
                  <a:path extrusionOk="0" h="5170" w="4779">
                    <a:moveTo>
                      <a:pt x="2295" y="0"/>
                    </a:moveTo>
                    <a:cubicBezTo>
                      <a:pt x="1557" y="0"/>
                      <a:pt x="843" y="461"/>
                      <a:pt x="447" y="1108"/>
                    </a:cubicBezTo>
                    <a:cubicBezTo>
                      <a:pt x="12" y="1814"/>
                      <a:pt x="0" y="2669"/>
                      <a:pt x="110" y="3457"/>
                    </a:cubicBezTo>
                    <a:cubicBezTo>
                      <a:pt x="206" y="4160"/>
                      <a:pt x="966" y="4587"/>
                      <a:pt x="1640" y="4587"/>
                    </a:cubicBezTo>
                    <a:cubicBezTo>
                      <a:pt x="1713" y="4587"/>
                      <a:pt x="1786" y="4582"/>
                      <a:pt x="1857" y="4572"/>
                    </a:cubicBezTo>
                    <a:cubicBezTo>
                      <a:pt x="2152" y="4947"/>
                      <a:pt x="2629" y="5170"/>
                      <a:pt x="3108" y="5170"/>
                    </a:cubicBezTo>
                    <a:cubicBezTo>
                      <a:pt x="3241" y="5170"/>
                      <a:pt x="3373" y="5153"/>
                      <a:pt x="3502" y="5118"/>
                    </a:cubicBezTo>
                    <a:cubicBezTo>
                      <a:pt x="4338" y="4888"/>
                      <a:pt x="4778" y="4033"/>
                      <a:pt x="4584" y="3213"/>
                    </a:cubicBezTo>
                    <a:cubicBezTo>
                      <a:pt x="4336" y="2160"/>
                      <a:pt x="4210" y="831"/>
                      <a:pt x="3167" y="235"/>
                    </a:cubicBezTo>
                    <a:cubicBezTo>
                      <a:pt x="2885" y="73"/>
                      <a:pt x="2588" y="0"/>
                      <a:pt x="2295"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2240440" y="3612295"/>
                <a:ext cx="170678" cy="206377"/>
              </a:xfrm>
              <a:custGeom>
                <a:rect b="b" l="l" r="r" t="t"/>
                <a:pathLst>
                  <a:path extrusionOk="0" h="4012" w="3318">
                    <a:moveTo>
                      <a:pt x="1635" y="1"/>
                    </a:moveTo>
                    <a:cubicBezTo>
                      <a:pt x="1361" y="1"/>
                      <a:pt x="1087" y="73"/>
                      <a:pt x="849" y="212"/>
                    </a:cubicBezTo>
                    <a:cubicBezTo>
                      <a:pt x="527" y="401"/>
                      <a:pt x="209" y="758"/>
                      <a:pt x="138" y="1138"/>
                    </a:cubicBezTo>
                    <a:cubicBezTo>
                      <a:pt x="74" y="1481"/>
                      <a:pt x="0" y="1850"/>
                      <a:pt x="38" y="2204"/>
                    </a:cubicBezTo>
                    <a:cubicBezTo>
                      <a:pt x="79" y="2573"/>
                      <a:pt x="111" y="2818"/>
                      <a:pt x="294" y="3147"/>
                    </a:cubicBezTo>
                    <a:cubicBezTo>
                      <a:pt x="450" y="3428"/>
                      <a:pt x="665" y="3625"/>
                      <a:pt x="932" y="3796"/>
                    </a:cubicBezTo>
                    <a:cubicBezTo>
                      <a:pt x="1163" y="3944"/>
                      <a:pt x="1424" y="4011"/>
                      <a:pt x="1685" y="4011"/>
                    </a:cubicBezTo>
                    <a:cubicBezTo>
                      <a:pt x="2228" y="4011"/>
                      <a:pt x="2772" y="3718"/>
                      <a:pt x="3052" y="3239"/>
                    </a:cubicBezTo>
                    <a:cubicBezTo>
                      <a:pt x="3308" y="2803"/>
                      <a:pt x="3317" y="2307"/>
                      <a:pt x="3138" y="1880"/>
                    </a:cubicBezTo>
                    <a:cubicBezTo>
                      <a:pt x="3202" y="1489"/>
                      <a:pt x="3178" y="1125"/>
                      <a:pt x="2969" y="768"/>
                    </a:cubicBezTo>
                    <a:cubicBezTo>
                      <a:pt x="2766" y="421"/>
                      <a:pt x="2430" y="163"/>
                      <a:pt x="2043" y="56"/>
                    </a:cubicBezTo>
                    <a:cubicBezTo>
                      <a:pt x="1909" y="19"/>
                      <a:pt x="1772" y="1"/>
                      <a:pt x="1635"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2365439" y="3625361"/>
                <a:ext cx="170781" cy="230811"/>
              </a:xfrm>
              <a:custGeom>
                <a:rect b="b" l="l" r="r" t="t"/>
                <a:pathLst>
                  <a:path extrusionOk="0" h="4487" w="3320">
                    <a:moveTo>
                      <a:pt x="1680" y="0"/>
                    </a:moveTo>
                    <a:cubicBezTo>
                      <a:pt x="1003" y="0"/>
                      <a:pt x="258" y="430"/>
                      <a:pt x="149" y="1131"/>
                    </a:cubicBezTo>
                    <a:cubicBezTo>
                      <a:pt x="8" y="2046"/>
                      <a:pt x="0" y="2869"/>
                      <a:pt x="388" y="3729"/>
                    </a:cubicBezTo>
                    <a:cubicBezTo>
                      <a:pt x="617" y="4236"/>
                      <a:pt x="1173" y="4486"/>
                      <a:pt x="1717" y="4486"/>
                    </a:cubicBezTo>
                    <a:cubicBezTo>
                      <a:pt x="1999" y="4486"/>
                      <a:pt x="2279" y="4419"/>
                      <a:pt x="2508" y="4284"/>
                    </a:cubicBezTo>
                    <a:cubicBezTo>
                      <a:pt x="2854" y="4083"/>
                      <a:pt x="3114" y="3746"/>
                      <a:pt x="3219" y="3360"/>
                    </a:cubicBezTo>
                    <a:cubicBezTo>
                      <a:pt x="3319" y="2998"/>
                      <a:pt x="3268" y="2686"/>
                      <a:pt x="3146" y="2364"/>
                    </a:cubicBezTo>
                    <a:cubicBezTo>
                      <a:pt x="3144" y="2357"/>
                      <a:pt x="3144" y="2351"/>
                      <a:pt x="3144" y="2345"/>
                    </a:cubicBezTo>
                    <a:lnTo>
                      <a:pt x="3144" y="2345"/>
                    </a:lnTo>
                    <a:cubicBezTo>
                      <a:pt x="3173" y="2410"/>
                      <a:pt x="3184" y="2435"/>
                      <a:pt x="3185" y="2435"/>
                    </a:cubicBezTo>
                    <a:cubicBezTo>
                      <a:pt x="3186" y="2435"/>
                      <a:pt x="3161" y="2373"/>
                      <a:pt x="3142" y="2311"/>
                    </a:cubicBezTo>
                    <a:cubicBezTo>
                      <a:pt x="3142" y="2294"/>
                      <a:pt x="3140" y="2279"/>
                      <a:pt x="3140" y="2264"/>
                    </a:cubicBezTo>
                    <a:cubicBezTo>
                      <a:pt x="3137" y="2174"/>
                      <a:pt x="3140" y="2084"/>
                      <a:pt x="3144" y="1993"/>
                    </a:cubicBezTo>
                    <a:cubicBezTo>
                      <a:pt x="3147" y="1918"/>
                      <a:pt x="3176" y="1711"/>
                      <a:pt x="3176" y="1711"/>
                    </a:cubicBezTo>
                    <a:lnTo>
                      <a:pt x="3176" y="1711"/>
                    </a:lnTo>
                    <a:cubicBezTo>
                      <a:pt x="3175" y="1711"/>
                      <a:pt x="3165" y="1774"/>
                      <a:pt x="3137" y="1956"/>
                    </a:cubicBezTo>
                    <a:cubicBezTo>
                      <a:pt x="3204" y="1525"/>
                      <a:pt x="3210" y="1152"/>
                      <a:pt x="2980" y="762"/>
                    </a:cubicBezTo>
                    <a:cubicBezTo>
                      <a:pt x="2779" y="416"/>
                      <a:pt x="2442" y="156"/>
                      <a:pt x="2056" y="49"/>
                    </a:cubicBezTo>
                    <a:cubicBezTo>
                      <a:pt x="1936" y="16"/>
                      <a:pt x="1809" y="0"/>
                      <a:pt x="1680"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2496559" y="3616874"/>
                <a:ext cx="190791" cy="222787"/>
              </a:xfrm>
              <a:custGeom>
                <a:rect b="b" l="l" r="r" t="t"/>
                <a:pathLst>
                  <a:path extrusionOk="0" h="4331" w="3709">
                    <a:moveTo>
                      <a:pt x="1667" y="0"/>
                    </a:moveTo>
                    <a:cubicBezTo>
                      <a:pt x="992" y="0"/>
                      <a:pt x="265" y="433"/>
                      <a:pt x="143" y="1132"/>
                    </a:cubicBezTo>
                    <a:cubicBezTo>
                      <a:pt x="0" y="1957"/>
                      <a:pt x="49" y="2853"/>
                      <a:pt x="548" y="3564"/>
                    </a:cubicBezTo>
                    <a:cubicBezTo>
                      <a:pt x="877" y="4033"/>
                      <a:pt x="1381" y="4331"/>
                      <a:pt x="1913" y="4331"/>
                    </a:cubicBezTo>
                    <a:cubicBezTo>
                      <a:pt x="2164" y="4331"/>
                      <a:pt x="2420" y="4265"/>
                      <a:pt x="2668" y="4120"/>
                    </a:cubicBezTo>
                    <a:cubicBezTo>
                      <a:pt x="3351" y="3721"/>
                      <a:pt x="3709" y="2693"/>
                      <a:pt x="3223" y="2000"/>
                    </a:cubicBezTo>
                    <a:cubicBezTo>
                      <a:pt x="3200" y="1970"/>
                      <a:pt x="3182" y="1938"/>
                      <a:pt x="3163" y="1906"/>
                    </a:cubicBezTo>
                    <a:cubicBezTo>
                      <a:pt x="3163" y="1902"/>
                      <a:pt x="3161" y="1900"/>
                      <a:pt x="3161" y="1898"/>
                    </a:cubicBezTo>
                    <a:cubicBezTo>
                      <a:pt x="3159" y="1804"/>
                      <a:pt x="3163" y="1712"/>
                      <a:pt x="3174" y="1616"/>
                    </a:cubicBezTo>
                    <a:lnTo>
                      <a:pt x="3174" y="1616"/>
                    </a:lnTo>
                    <a:cubicBezTo>
                      <a:pt x="3173" y="1623"/>
                      <a:pt x="3172" y="1630"/>
                      <a:pt x="3171" y="1636"/>
                    </a:cubicBezTo>
                    <a:lnTo>
                      <a:pt x="3171" y="1636"/>
                    </a:lnTo>
                    <a:cubicBezTo>
                      <a:pt x="3188" y="1333"/>
                      <a:pt x="3143" y="1049"/>
                      <a:pt x="2975" y="761"/>
                    </a:cubicBezTo>
                    <a:cubicBezTo>
                      <a:pt x="2771" y="415"/>
                      <a:pt x="2436" y="157"/>
                      <a:pt x="2048" y="50"/>
                    </a:cubicBezTo>
                    <a:cubicBezTo>
                      <a:pt x="1927" y="16"/>
                      <a:pt x="1798" y="0"/>
                      <a:pt x="1667"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2627937" y="3608077"/>
                <a:ext cx="183538" cy="205863"/>
              </a:xfrm>
              <a:custGeom>
                <a:rect b="b" l="l" r="r" t="t"/>
                <a:pathLst>
                  <a:path extrusionOk="0" h="4002" w="3568">
                    <a:moveTo>
                      <a:pt x="1561" y="1"/>
                    </a:moveTo>
                    <a:cubicBezTo>
                      <a:pt x="727" y="1"/>
                      <a:pt x="1" y="705"/>
                      <a:pt x="12" y="1548"/>
                    </a:cubicBezTo>
                    <a:cubicBezTo>
                      <a:pt x="23" y="2307"/>
                      <a:pt x="272" y="2998"/>
                      <a:pt x="797" y="3553"/>
                    </a:cubicBezTo>
                    <a:cubicBezTo>
                      <a:pt x="1083" y="3856"/>
                      <a:pt x="1478" y="4002"/>
                      <a:pt x="1875" y="4002"/>
                    </a:cubicBezTo>
                    <a:cubicBezTo>
                      <a:pt x="2282" y="4002"/>
                      <a:pt x="2692" y="3848"/>
                      <a:pt x="2988" y="3553"/>
                    </a:cubicBezTo>
                    <a:cubicBezTo>
                      <a:pt x="3551" y="2990"/>
                      <a:pt x="3568" y="2120"/>
                      <a:pt x="3109" y="1507"/>
                    </a:cubicBezTo>
                    <a:cubicBezTo>
                      <a:pt x="3075" y="682"/>
                      <a:pt x="2401" y="1"/>
                      <a:pt x="1561"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2735447" y="3557152"/>
                <a:ext cx="211418" cy="230966"/>
              </a:xfrm>
              <a:custGeom>
                <a:rect b="b" l="l" r="r" t="t"/>
                <a:pathLst>
                  <a:path extrusionOk="0" h="4490" w="4110">
                    <a:moveTo>
                      <a:pt x="1688" y="0"/>
                    </a:moveTo>
                    <a:cubicBezTo>
                      <a:pt x="1556" y="0"/>
                      <a:pt x="1422" y="17"/>
                      <a:pt x="1292" y="53"/>
                    </a:cubicBezTo>
                    <a:cubicBezTo>
                      <a:pt x="465" y="281"/>
                      <a:pt x="0" y="1141"/>
                      <a:pt x="209" y="1960"/>
                    </a:cubicBezTo>
                    <a:cubicBezTo>
                      <a:pt x="392" y="2679"/>
                      <a:pt x="678" y="3558"/>
                      <a:pt x="1269" y="4048"/>
                    </a:cubicBezTo>
                    <a:cubicBezTo>
                      <a:pt x="1606" y="4328"/>
                      <a:pt x="2013" y="4490"/>
                      <a:pt x="2416" y="4490"/>
                    </a:cubicBezTo>
                    <a:cubicBezTo>
                      <a:pt x="2786" y="4490"/>
                      <a:pt x="3153" y="4353"/>
                      <a:pt x="3458" y="4048"/>
                    </a:cubicBezTo>
                    <a:cubicBezTo>
                      <a:pt x="4014" y="3492"/>
                      <a:pt x="4110" y="2397"/>
                      <a:pt x="3458" y="1857"/>
                    </a:cubicBezTo>
                    <a:cubicBezTo>
                      <a:pt x="3451" y="1851"/>
                      <a:pt x="3445" y="1845"/>
                      <a:pt x="3439" y="1840"/>
                    </a:cubicBezTo>
                    <a:cubicBezTo>
                      <a:pt x="3419" y="1804"/>
                      <a:pt x="3400" y="1768"/>
                      <a:pt x="3381" y="1730"/>
                    </a:cubicBezTo>
                    <a:cubicBezTo>
                      <a:pt x="3308" y="1537"/>
                      <a:pt x="3247" y="1337"/>
                      <a:pt x="3197" y="1136"/>
                    </a:cubicBezTo>
                    <a:cubicBezTo>
                      <a:pt x="3022" y="452"/>
                      <a:pt x="2367" y="0"/>
                      <a:pt x="1688"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2836321" y="3518829"/>
                <a:ext cx="202365" cy="218877"/>
              </a:xfrm>
              <a:custGeom>
                <a:rect b="b" l="l" r="r" t="t"/>
                <a:pathLst>
                  <a:path extrusionOk="0" h="4255" w="3934">
                    <a:moveTo>
                      <a:pt x="1638" y="0"/>
                    </a:moveTo>
                    <a:cubicBezTo>
                      <a:pt x="1501" y="0"/>
                      <a:pt x="1363" y="18"/>
                      <a:pt x="1230" y="55"/>
                    </a:cubicBezTo>
                    <a:cubicBezTo>
                      <a:pt x="842" y="162"/>
                      <a:pt x="507" y="420"/>
                      <a:pt x="304" y="768"/>
                    </a:cubicBezTo>
                    <a:cubicBezTo>
                      <a:pt x="116" y="1090"/>
                      <a:pt x="1" y="1596"/>
                      <a:pt x="148" y="1962"/>
                    </a:cubicBezTo>
                    <a:cubicBezTo>
                      <a:pt x="415" y="2619"/>
                      <a:pt x="718" y="3345"/>
                      <a:pt x="1290" y="3801"/>
                    </a:cubicBezTo>
                    <a:cubicBezTo>
                      <a:pt x="1625" y="4068"/>
                      <a:pt x="1938" y="4254"/>
                      <a:pt x="2386" y="4254"/>
                    </a:cubicBezTo>
                    <a:cubicBezTo>
                      <a:pt x="2794" y="4254"/>
                      <a:pt x="3191" y="4091"/>
                      <a:pt x="3481" y="3801"/>
                    </a:cubicBezTo>
                    <a:cubicBezTo>
                      <a:pt x="3769" y="3513"/>
                      <a:pt x="3933" y="3115"/>
                      <a:pt x="3933" y="2705"/>
                    </a:cubicBezTo>
                    <a:cubicBezTo>
                      <a:pt x="3933" y="2336"/>
                      <a:pt x="3783" y="1852"/>
                      <a:pt x="3480" y="1610"/>
                    </a:cubicBezTo>
                    <a:cubicBezTo>
                      <a:pt x="3429" y="1568"/>
                      <a:pt x="3380" y="1525"/>
                      <a:pt x="3335" y="1478"/>
                    </a:cubicBezTo>
                    <a:cubicBezTo>
                      <a:pt x="3216" y="1291"/>
                      <a:pt x="3120" y="1096"/>
                      <a:pt x="3031" y="892"/>
                    </a:cubicBezTo>
                    <a:lnTo>
                      <a:pt x="3031" y="892"/>
                    </a:lnTo>
                    <a:cubicBezTo>
                      <a:pt x="3042" y="918"/>
                      <a:pt x="3052" y="943"/>
                      <a:pt x="3063" y="968"/>
                    </a:cubicBezTo>
                    <a:lnTo>
                      <a:pt x="3063" y="968"/>
                    </a:lnTo>
                    <a:cubicBezTo>
                      <a:pt x="2919" y="656"/>
                      <a:pt x="2746" y="401"/>
                      <a:pt x="2423" y="211"/>
                    </a:cubicBezTo>
                    <a:cubicBezTo>
                      <a:pt x="2185" y="72"/>
                      <a:pt x="1912" y="0"/>
                      <a:pt x="1638"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2950209" y="3467801"/>
                <a:ext cx="216357" cy="239762"/>
              </a:xfrm>
              <a:custGeom>
                <a:rect b="b" l="l" r="r" t="t"/>
                <a:pathLst>
                  <a:path extrusionOk="0" h="4661" w="4206">
                    <a:moveTo>
                      <a:pt x="1736" y="1"/>
                    </a:moveTo>
                    <a:cubicBezTo>
                      <a:pt x="1602" y="1"/>
                      <a:pt x="1466" y="19"/>
                      <a:pt x="1330" y="57"/>
                    </a:cubicBezTo>
                    <a:cubicBezTo>
                      <a:pt x="531" y="275"/>
                      <a:pt x="1" y="1154"/>
                      <a:pt x="247" y="1962"/>
                    </a:cubicBezTo>
                    <a:cubicBezTo>
                      <a:pt x="458" y="2652"/>
                      <a:pt x="821" y="3262"/>
                      <a:pt x="1147" y="3900"/>
                    </a:cubicBezTo>
                    <a:cubicBezTo>
                      <a:pt x="1400" y="4400"/>
                      <a:pt x="1943" y="4661"/>
                      <a:pt x="2482" y="4661"/>
                    </a:cubicBezTo>
                    <a:cubicBezTo>
                      <a:pt x="2757" y="4661"/>
                      <a:pt x="3030" y="4593"/>
                      <a:pt x="3265" y="4456"/>
                    </a:cubicBezTo>
                    <a:cubicBezTo>
                      <a:pt x="4025" y="4011"/>
                      <a:pt x="4206" y="3089"/>
                      <a:pt x="3822" y="2338"/>
                    </a:cubicBezTo>
                    <a:cubicBezTo>
                      <a:pt x="3709" y="2116"/>
                      <a:pt x="3587" y="1899"/>
                      <a:pt x="3470" y="1679"/>
                    </a:cubicBezTo>
                    <a:cubicBezTo>
                      <a:pt x="3428" y="1602"/>
                      <a:pt x="3391" y="1521"/>
                      <a:pt x="3351" y="1442"/>
                    </a:cubicBezTo>
                    <a:cubicBezTo>
                      <a:pt x="3346" y="1419"/>
                      <a:pt x="3253" y="1199"/>
                      <a:pt x="3235" y="1137"/>
                    </a:cubicBezTo>
                    <a:cubicBezTo>
                      <a:pt x="3028" y="464"/>
                      <a:pt x="2416" y="1"/>
                      <a:pt x="1736"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3080146" y="3451134"/>
                <a:ext cx="178445" cy="163013"/>
              </a:xfrm>
              <a:custGeom>
                <a:rect b="b" l="l" r="r" t="t"/>
                <a:pathLst>
                  <a:path extrusionOk="0" h="3169" w="3469">
                    <a:moveTo>
                      <a:pt x="1693" y="1"/>
                    </a:moveTo>
                    <a:cubicBezTo>
                      <a:pt x="1294" y="1"/>
                      <a:pt x="896" y="150"/>
                      <a:pt x="597" y="448"/>
                    </a:cubicBezTo>
                    <a:cubicBezTo>
                      <a:pt x="1" y="1045"/>
                      <a:pt x="1" y="2043"/>
                      <a:pt x="597" y="2639"/>
                    </a:cubicBezTo>
                    <a:lnTo>
                      <a:pt x="680" y="2720"/>
                    </a:lnTo>
                    <a:cubicBezTo>
                      <a:pt x="979" y="3019"/>
                      <a:pt x="1378" y="3169"/>
                      <a:pt x="1777" y="3169"/>
                    </a:cubicBezTo>
                    <a:cubicBezTo>
                      <a:pt x="2175" y="3169"/>
                      <a:pt x="2573" y="3019"/>
                      <a:pt x="2871" y="2720"/>
                    </a:cubicBezTo>
                    <a:cubicBezTo>
                      <a:pt x="3468" y="2124"/>
                      <a:pt x="3468" y="1128"/>
                      <a:pt x="2871" y="531"/>
                    </a:cubicBezTo>
                    <a:lnTo>
                      <a:pt x="2789" y="448"/>
                    </a:lnTo>
                    <a:cubicBezTo>
                      <a:pt x="2490" y="150"/>
                      <a:pt x="2092" y="1"/>
                      <a:pt x="1693"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3078294" y="3586781"/>
                <a:ext cx="211727" cy="159464"/>
              </a:xfrm>
              <a:custGeom>
                <a:rect b="b" l="l" r="r" t="t"/>
                <a:pathLst>
                  <a:path extrusionOk="0" h="3100" w="4116">
                    <a:moveTo>
                      <a:pt x="2058" y="1"/>
                    </a:moveTo>
                    <a:cubicBezTo>
                      <a:pt x="1" y="1"/>
                      <a:pt x="1" y="3099"/>
                      <a:pt x="2058" y="3099"/>
                    </a:cubicBezTo>
                    <a:cubicBezTo>
                      <a:pt x="4116" y="3099"/>
                      <a:pt x="4116" y="1"/>
                      <a:pt x="2058"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3080352" y="3670011"/>
                <a:ext cx="229937" cy="192334"/>
              </a:xfrm>
              <a:custGeom>
                <a:rect b="b" l="l" r="r" t="t"/>
                <a:pathLst>
                  <a:path extrusionOk="0" h="3739" w="4470">
                    <a:moveTo>
                      <a:pt x="1881" y="1"/>
                    </a:moveTo>
                    <a:cubicBezTo>
                      <a:pt x="1092" y="1"/>
                      <a:pt x="342" y="574"/>
                      <a:pt x="130" y="1344"/>
                    </a:cubicBezTo>
                    <a:cubicBezTo>
                      <a:pt x="1" y="1810"/>
                      <a:pt x="68" y="2322"/>
                      <a:pt x="313" y="2740"/>
                    </a:cubicBezTo>
                    <a:cubicBezTo>
                      <a:pt x="558" y="3160"/>
                      <a:pt x="942" y="3429"/>
                      <a:pt x="1397" y="3576"/>
                    </a:cubicBezTo>
                    <a:cubicBezTo>
                      <a:pt x="1800" y="3704"/>
                      <a:pt x="2233" y="3736"/>
                      <a:pt x="2655" y="3738"/>
                    </a:cubicBezTo>
                    <a:cubicBezTo>
                      <a:pt x="3643" y="3738"/>
                      <a:pt x="4469" y="2912"/>
                      <a:pt x="4469" y="1922"/>
                    </a:cubicBezTo>
                    <a:cubicBezTo>
                      <a:pt x="4469" y="933"/>
                      <a:pt x="3643" y="109"/>
                      <a:pt x="2655" y="107"/>
                    </a:cubicBezTo>
                    <a:cubicBezTo>
                      <a:pt x="2591" y="107"/>
                      <a:pt x="2529" y="107"/>
                      <a:pt x="2466" y="105"/>
                    </a:cubicBezTo>
                    <a:cubicBezTo>
                      <a:pt x="2433" y="96"/>
                      <a:pt x="2397" y="86"/>
                      <a:pt x="2363" y="75"/>
                    </a:cubicBezTo>
                    <a:cubicBezTo>
                      <a:pt x="2204" y="24"/>
                      <a:pt x="2042" y="1"/>
                      <a:pt x="1881"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3066720" y="3821296"/>
                <a:ext cx="234052" cy="184875"/>
              </a:xfrm>
              <a:custGeom>
                <a:rect b="b" l="l" r="r" t="t"/>
                <a:pathLst>
                  <a:path extrusionOk="0" h="3594" w="4550">
                    <a:moveTo>
                      <a:pt x="1741" y="1"/>
                    </a:moveTo>
                    <a:cubicBezTo>
                      <a:pt x="1049" y="1"/>
                      <a:pt x="411" y="402"/>
                      <a:pt x="213" y="1123"/>
                    </a:cubicBezTo>
                    <a:cubicBezTo>
                      <a:pt x="0" y="1898"/>
                      <a:pt x="467" y="2855"/>
                      <a:pt x="1295" y="3028"/>
                    </a:cubicBezTo>
                    <a:cubicBezTo>
                      <a:pt x="1485" y="3067"/>
                      <a:pt x="1674" y="3120"/>
                      <a:pt x="1856" y="3184"/>
                    </a:cubicBezTo>
                    <a:cubicBezTo>
                      <a:pt x="1963" y="3237"/>
                      <a:pt x="2065" y="3297"/>
                      <a:pt x="2163" y="3368"/>
                    </a:cubicBezTo>
                    <a:cubicBezTo>
                      <a:pt x="2382" y="3525"/>
                      <a:pt x="2636" y="3594"/>
                      <a:pt x="2893" y="3594"/>
                    </a:cubicBezTo>
                    <a:cubicBezTo>
                      <a:pt x="3445" y="3594"/>
                      <a:pt x="4012" y="3275"/>
                      <a:pt x="4283" y="2811"/>
                    </a:cubicBezTo>
                    <a:cubicBezTo>
                      <a:pt x="4492" y="2454"/>
                      <a:pt x="4550" y="2019"/>
                      <a:pt x="4439" y="1618"/>
                    </a:cubicBezTo>
                    <a:cubicBezTo>
                      <a:pt x="4324" y="1202"/>
                      <a:pt x="4068" y="936"/>
                      <a:pt x="3727" y="694"/>
                    </a:cubicBezTo>
                    <a:cubicBezTo>
                      <a:pt x="3262" y="360"/>
                      <a:pt x="2675" y="157"/>
                      <a:pt x="2118" y="40"/>
                    </a:cubicBezTo>
                    <a:cubicBezTo>
                      <a:pt x="1992" y="14"/>
                      <a:pt x="1866" y="1"/>
                      <a:pt x="1741"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3067749" y="3909670"/>
                <a:ext cx="224536" cy="198404"/>
              </a:xfrm>
              <a:custGeom>
                <a:rect b="b" l="l" r="r" t="t"/>
                <a:pathLst>
                  <a:path extrusionOk="0" h="3857" w="4365">
                    <a:moveTo>
                      <a:pt x="1633" y="1"/>
                    </a:moveTo>
                    <a:cubicBezTo>
                      <a:pt x="1477" y="1"/>
                      <a:pt x="1324" y="22"/>
                      <a:pt x="1192" y="58"/>
                    </a:cubicBezTo>
                    <a:cubicBezTo>
                      <a:pt x="805" y="163"/>
                      <a:pt x="470" y="423"/>
                      <a:pt x="266" y="769"/>
                    </a:cubicBezTo>
                    <a:cubicBezTo>
                      <a:pt x="57" y="1127"/>
                      <a:pt x="1" y="1564"/>
                      <a:pt x="110" y="1963"/>
                    </a:cubicBezTo>
                    <a:cubicBezTo>
                      <a:pt x="227" y="2386"/>
                      <a:pt x="485" y="2635"/>
                      <a:pt x="822" y="2889"/>
                    </a:cubicBezTo>
                    <a:cubicBezTo>
                      <a:pt x="1002" y="3025"/>
                      <a:pt x="1183" y="3162"/>
                      <a:pt x="1369" y="3292"/>
                    </a:cubicBezTo>
                    <a:cubicBezTo>
                      <a:pt x="1678" y="3505"/>
                      <a:pt x="2002" y="3642"/>
                      <a:pt x="2348" y="3789"/>
                    </a:cubicBezTo>
                    <a:cubicBezTo>
                      <a:pt x="2462" y="3836"/>
                      <a:pt x="2590" y="3857"/>
                      <a:pt x="2724" y="3857"/>
                    </a:cubicBezTo>
                    <a:cubicBezTo>
                      <a:pt x="3013" y="3857"/>
                      <a:pt x="3323" y="3760"/>
                      <a:pt x="3542" y="3633"/>
                    </a:cubicBezTo>
                    <a:cubicBezTo>
                      <a:pt x="3888" y="3429"/>
                      <a:pt x="4148" y="3094"/>
                      <a:pt x="4253" y="2706"/>
                    </a:cubicBezTo>
                    <a:cubicBezTo>
                      <a:pt x="4364" y="2307"/>
                      <a:pt x="4308" y="1871"/>
                      <a:pt x="4097" y="1513"/>
                    </a:cubicBezTo>
                    <a:cubicBezTo>
                      <a:pt x="3887" y="1155"/>
                      <a:pt x="3604" y="989"/>
                      <a:pt x="3249" y="833"/>
                    </a:cubicBezTo>
                    <a:lnTo>
                      <a:pt x="3249" y="833"/>
                    </a:lnTo>
                    <a:cubicBezTo>
                      <a:pt x="3323" y="865"/>
                      <a:pt x="3397" y="896"/>
                      <a:pt x="3472" y="928"/>
                    </a:cubicBezTo>
                    <a:cubicBezTo>
                      <a:pt x="3077" y="745"/>
                      <a:pt x="2732" y="476"/>
                      <a:pt x="2386" y="214"/>
                    </a:cubicBezTo>
                    <a:cubicBezTo>
                      <a:pt x="2186" y="63"/>
                      <a:pt x="1904" y="1"/>
                      <a:pt x="1633"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3028758" y="4013116"/>
                <a:ext cx="242231" cy="205709"/>
              </a:xfrm>
              <a:custGeom>
                <a:rect b="b" l="l" r="r" t="t"/>
                <a:pathLst>
                  <a:path extrusionOk="0" h="3999" w="4709">
                    <a:moveTo>
                      <a:pt x="1693" y="0"/>
                    </a:moveTo>
                    <a:cubicBezTo>
                      <a:pt x="1299" y="0"/>
                      <a:pt x="905" y="147"/>
                      <a:pt x="604" y="447"/>
                    </a:cubicBezTo>
                    <a:cubicBezTo>
                      <a:pt x="15" y="1038"/>
                      <a:pt x="0" y="2047"/>
                      <a:pt x="604" y="2636"/>
                    </a:cubicBezTo>
                    <a:cubicBezTo>
                      <a:pt x="1066" y="3084"/>
                      <a:pt x="1610" y="3457"/>
                      <a:pt x="2157" y="3788"/>
                    </a:cubicBezTo>
                    <a:cubicBezTo>
                      <a:pt x="2394" y="3931"/>
                      <a:pt x="2658" y="3998"/>
                      <a:pt x="2920" y="3998"/>
                    </a:cubicBezTo>
                    <a:cubicBezTo>
                      <a:pt x="3460" y="3998"/>
                      <a:pt x="3993" y="3716"/>
                      <a:pt x="4277" y="3231"/>
                    </a:cubicBezTo>
                    <a:cubicBezTo>
                      <a:pt x="4708" y="2495"/>
                      <a:pt x="4443" y="1548"/>
                      <a:pt x="3722" y="1113"/>
                    </a:cubicBezTo>
                    <a:cubicBezTo>
                      <a:pt x="3481" y="967"/>
                      <a:pt x="3245" y="812"/>
                      <a:pt x="3018" y="647"/>
                    </a:cubicBezTo>
                    <a:cubicBezTo>
                      <a:pt x="2942" y="583"/>
                      <a:pt x="2867" y="517"/>
                      <a:pt x="2796" y="447"/>
                    </a:cubicBezTo>
                    <a:cubicBezTo>
                      <a:pt x="2492" y="151"/>
                      <a:pt x="2092" y="0"/>
                      <a:pt x="1693"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2991464" y="4110646"/>
                <a:ext cx="263424" cy="214916"/>
              </a:xfrm>
              <a:custGeom>
                <a:rect b="b" l="l" r="r" t="t"/>
                <a:pathLst>
                  <a:path extrusionOk="0" h="4178" w="5121">
                    <a:moveTo>
                      <a:pt x="1777" y="1"/>
                    </a:moveTo>
                    <a:cubicBezTo>
                      <a:pt x="1240" y="1"/>
                      <a:pt x="713" y="276"/>
                      <a:pt x="428" y="763"/>
                    </a:cubicBezTo>
                    <a:cubicBezTo>
                      <a:pt x="0" y="1491"/>
                      <a:pt x="255" y="2457"/>
                      <a:pt x="983" y="2882"/>
                    </a:cubicBezTo>
                    <a:cubicBezTo>
                      <a:pt x="1533" y="3202"/>
                      <a:pt x="2026" y="3602"/>
                      <a:pt x="2553" y="3957"/>
                    </a:cubicBezTo>
                    <a:cubicBezTo>
                      <a:pt x="2778" y="4109"/>
                      <a:pt x="3034" y="4177"/>
                      <a:pt x="3293" y="4177"/>
                    </a:cubicBezTo>
                    <a:cubicBezTo>
                      <a:pt x="3840" y="4177"/>
                      <a:pt x="4396" y="3871"/>
                      <a:pt x="4671" y="3400"/>
                    </a:cubicBezTo>
                    <a:cubicBezTo>
                      <a:pt x="5121" y="2636"/>
                      <a:pt x="4814" y="1753"/>
                      <a:pt x="4115" y="1282"/>
                    </a:cubicBezTo>
                    <a:cubicBezTo>
                      <a:pt x="3590" y="927"/>
                      <a:pt x="3095" y="528"/>
                      <a:pt x="2547" y="208"/>
                    </a:cubicBezTo>
                    <a:cubicBezTo>
                      <a:pt x="2307" y="67"/>
                      <a:pt x="2041" y="1"/>
                      <a:pt x="1777"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2929478" y="4198711"/>
                <a:ext cx="262858" cy="237190"/>
              </a:xfrm>
              <a:custGeom>
                <a:rect b="b" l="l" r="r" t="t"/>
                <a:pathLst>
                  <a:path extrusionOk="0" h="4611" w="5110">
                    <a:moveTo>
                      <a:pt x="1719" y="0"/>
                    </a:moveTo>
                    <a:cubicBezTo>
                      <a:pt x="1057" y="0"/>
                      <a:pt x="405" y="555"/>
                      <a:pt x="236" y="1165"/>
                    </a:cubicBezTo>
                    <a:cubicBezTo>
                      <a:pt x="1" y="2021"/>
                      <a:pt x="503" y="2705"/>
                      <a:pt x="1241" y="3036"/>
                    </a:cubicBezTo>
                    <a:cubicBezTo>
                      <a:pt x="1243" y="3036"/>
                      <a:pt x="1243" y="3038"/>
                      <a:pt x="1243" y="3038"/>
                    </a:cubicBezTo>
                    <a:cubicBezTo>
                      <a:pt x="1168" y="3005"/>
                      <a:pt x="1127" y="2988"/>
                      <a:pt x="1122" y="2988"/>
                    </a:cubicBezTo>
                    <a:lnTo>
                      <a:pt x="1122" y="2988"/>
                    </a:lnTo>
                    <a:cubicBezTo>
                      <a:pt x="1116" y="2988"/>
                      <a:pt x="1146" y="3005"/>
                      <a:pt x="1211" y="3038"/>
                    </a:cubicBezTo>
                    <a:cubicBezTo>
                      <a:pt x="1241" y="3053"/>
                      <a:pt x="1296" y="3091"/>
                      <a:pt x="1337" y="3119"/>
                    </a:cubicBezTo>
                    <a:cubicBezTo>
                      <a:pt x="1428" y="3198"/>
                      <a:pt x="1512" y="3281"/>
                      <a:pt x="1595" y="3365"/>
                    </a:cubicBezTo>
                    <a:cubicBezTo>
                      <a:pt x="1842" y="3616"/>
                      <a:pt x="2060" y="3892"/>
                      <a:pt x="2288" y="4158"/>
                    </a:cubicBezTo>
                    <a:cubicBezTo>
                      <a:pt x="2553" y="4469"/>
                      <a:pt x="2942" y="4611"/>
                      <a:pt x="3337" y="4611"/>
                    </a:cubicBezTo>
                    <a:cubicBezTo>
                      <a:pt x="3759" y="4611"/>
                      <a:pt x="4187" y="4449"/>
                      <a:pt x="4477" y="4158"/>
                    </a:cubicBezTo>
                    <a:cubicBezTo>
                      <a:pt x="5110" y="3527"/>
                      <a:pt x="5025" y="2611"/>
                      <a:pt x="4479" y="1969"/>
                    </a:cubicBezTo>
                    <a:cubicBezTo>
                      <a:pt x="4206" y="1649"/>
                      <a:pt x="3941" y="1323"/>
                      <a:pt x="3639" y="1029"/>
                    </a:cubicBezTo>
                    <a:cubicBezTo>
                      <a:pt x="3195" y="594"/>
                      <a:pt x="2711" y="314"/>
                      <a:pt x="2143" y="82"/>
                    </a:cubicBezTo>
                    <a:cubicBezTo>
                      <a:pt x="2004" y="26"/>
                      <a:pt x="1861" y="0"/>
                      <a:pt x="1719"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2854633" y="4310182"/>
                <a:ext cx="233229" cy="235389"/>
              </a:xfrm>
              <a:custGeom>
                <a:rect b="b" l="l" r="r" t="t"/>
                <a:pathLst>
                  <a:path extrusionOk="0" h="4576" w="4534">
                    <a:moveTo>
                      <a:pt x="1628" y="1"/>
                    </a:moveTo>
                    <a:cubicBezTo>
                      <a:pt x="1342" y="1"/>
                      <a:pt x="1061" y="68"/>
                      <a:pt x="834" y="201"/>
                    </a:cubicBezTo>
                    <a:cubicBezTo>
                      <a:pt x="488" y="404"/>
                      <a:pt x="228" y="741"/>
                      <a:pt x="123" y="1127"/>
                    </a:cubicBezTo>
                    <a:cubicBezTo>
                      <a:pt x="1" y="1567"/>
                      <a:pt x="106" y="1919"/>
                      <a:pt x="277" y="2320"/>
                    </a:cubicBezTo>
                    <a:cubicBezTo>
                      <a:pt x="449" y="2719"/>
                      <a:pt x="746" y="3070"/>
                      <a:pt x="1011" y="3408"/>
                    </a:cubicBezTo>
                    <a:cubicBezTo>
                      <a:pt x="1211" y="3662"/>
                      <a:pt x="1422" y="3920"/>
                      <a:pt x="1678" y="4122"/>
                    </a:cubicBezTo>
                    <a:cubicBezTo>
                      <a:pt x="2017" y="4387"/>
                      <a:pt x="2323" y="4575"/>
                      <a:pt x="2771" y="4575"/>
                    </a:cubicBezTo>
                    <a:cubicBezTo>
                      <a:pt x="3182" y="4575"/>
                      <a:pt x="3579" y="4410"/>
                      <a:pt x="3867" y="4122"/>
                    </a:cubicBezTo>
                    <a:cubicBezTo>
                      <a:pt x="4411" y="3578"/>
                      <a:pt x="4533" y="2454"/>
                      <a:pt x="3867" y="1931"/>
                    </a:cubicBezTo>
                    <a:cubicBezTo>
                      <a:pt x="3690" y="1791"/>
                      <a:pt x="3538" y="1624"/>
                      <a:pt x="3393" y="1451"/>
                    </a:cubicBezTo>
                    <a:lnTo>
                      <a:pt x="3393" y="1451"/>
                    </a:lnTo>
                    <a:cubicBezTo>
                      <a:pt x="3393" y="1451"/>
                      <a:pt x="3394" y="1452"/>
                      <a:pt x="3394" y="1452"/>
                    </a:cubicBezTo>
                    <a:cubicBezTo>
                      <a:pt x="3396" y="1452"/>
                      <a:pt x="3216" y="1218"/>
                      <a:pt x="3167" y="1144"/>
                    </a:cubicBezTo>
                    <a:cubicBezTo>
                      <a:pt x="3086" y="1021"/>
                      <a:pt x="3011" y="893"/>
                      <a:pt x="2952" y="758"/>
                    </a:cubicBezTo>
                    <a:cubicBezTo>
                      <a:pt x="2735" y="247"/>
                      <a:pt x="2174" y="1"/>
                      <a:pt x="1628"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2760807" y="4356838"/>
                <a:ext cx="215379" cy="243980"/>
              </a:xfrm>
              <a:custGeom>
                <a:rect b="b" l="l" r="r" t="t"/>
                <a:pathLst>
                  <a:path extrusionOk="0" h="4743" w="4187">
                    <a:moveTo>
                      <a:pt x="1708" y="0"/>
                    </a:moveTo>
                    <a:cubicBezTo>
                      <a:pt x="1430" y="0"/>
                      <a:pt x="1155" y="67"/>
                      <a:pt x="923" y="203"/>
                    </a:cubicBezTo>
                    <a:cubicBezTo>
                      <a:pt x="153" y="655"/>
                      <a:pt x="0" y="1562"/>
                      <a:pt x="368" y="2323"/>
                    </a:cubicBezTo>
                    <a:cubicBezTo>
                      <a:pt x="384" y="2358"/>
                      <a:pt x="433" y="2467"/>
                      <a:pt x="454" y="2515"/>
                    </a:cubicBezTo>
                    <a:cubicBezTo>
                      <a:pt x="492" y="2611"/>
                      <a:pt x="528" y="2707"/>
                      <a:pt x="563" y="2804"/>
                    </a:cubicBezTo>
                    <a:cubicBezTo>
                      <a:pt x="663" y="3072"/>
                      <a:pt x="761" y="3341"/>
                      <a:pt x="872" y="3604"/>
                    </a:cubicBezTo>
                    <a:cubicBezTo>
                      <a:pt x="1038" y="3998"/>
                      <a:pt x="1201" y="4307"/>
                      <a:pt x="1584" y="4531"/>
                    </a:cubicBezTo>
                    <a:cubicBezTo>
                      <a:pt x="1823" y="4670"/>
                      <a:pt x="2096" y="4742"/>
                      <a:pt x="2369" y="4742"/>
                    </a:cubicBezTo>
                    <a:cubicBezTo>
                      <a:pt x="2507" y="4742"/>
                      <a:pt x="2644" y="4724"/>
                      <a:pt x="2777" y="4687"/>
                    </a:cubicBezTo>
                    <a:cubicBezTo>
                      <a:pt x="3513" y="4485"/>
                      <a:pt x="4187" y="3561"/>
                      <a:pt x="3859" y="2782"/>
                    </a:cubicBezTo>
                    <a:cubicBezTo>
                      <a:pt x="3579" y="2110"/>
                      <a:pt x="3361" y="1415"/>
                      <a:pt x="3042" y="760"/>
                    </a:cubicBezTo>
                    <a:cubicBezTo>
                      <a:pt x="2800" y="257"/>
                      <a:pt x="2250" y="0"/>
                      <a:pt x="1708"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2670473" y="4371241"/>
                <a:ext cx="173867" cy="231480"/>
              </a:xfrm>
              <a:custGeom>
                <a:rect b="b" l="l" r="r" t="t"/>
                <a:pathLst>
                  <a:path extrusionOk="0" h="4500" w="3380">
                    <a:moveTo>
                      <a:pt x="1629" y="0"/>
                    </a:moveTo>
                    <a:cubicBezTo>
                      <a:pt x="1498" y="0"/>
                      <a:pt x="1368" y="17"/>
                      <a:pt x="1243" y="51"/>
                    </a:cubicBezTo>
                    <a:cubicBezTo>
                      <a:pt x="385" y="288"/>
                      <a:pt x="1" y="1130"/>
                      <a:pt x="163" y="1956"/>
                    </a:cubicBezTo>
                    <a:cubicBezTo>
                      <a:pt x="178" y="2039"/>
                      <a:pt x="193" y="2122"/>
                      <a:pt x="208" y="2204"/>
                    </a:cubicBezTo>
                    <a:cubicBezTo>
                      <a:pt x="214" y="2238"/>
                      <a:pt x="223" y="2302"/>
                      <a:pt x="232" y="2361"/>
                    </a:cubicBezTo>
                    <a:cubicBezTo>
                      <a:pt x="255" y="2556"/>
                      <a:pt x="270" y="2752"/>
                      <a:pt x="272" y="2950"/>
                    </a:cubicBezTo>
                    <a:cubicBezTo>
                      <a:pt x="281" y="3793"/>
                      <a:pt x="968" y="4499"/>
                      <a:pt x="1821" y="4499"/>
                    </a:cubicBezTo>
                    <a:cubicBezTo>
                      <a:pt x="2657" y="4499"/>
                      <a:pt x="3380" y="3793"/>
                      <a:pt x="3370" y="2950"/>
                    </a:cubicBezTo>
                    <a:cubicBezTo>
                      <a:pt x="3363" y="2342"/>
                      <a:pt x="3265" y="1728"/>
                      <a:pt x="3150" y="1133"/>
                    </a:cubicBezTo>
                    <a:cubicBezTo>
                      <a:pt x="3015" y="439"/>
                      <a:pt x="2307" y="0"/>
                      <a:pt x="1629" y="0"/>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2552012" y="4367177"/>
                <a:ext cx="241459" cy="249381"/>
              </a:xfrm>
              <a:custGeom>
                <a:rect b="b" l="l" r="r" t="t"/>
                <a:pathLst>
                  <a:path extrusionOk="0" h="4848" w="4694">
                    <a:moveTo>
                      <a:pt x="2850" y="1"/>
                    </a:moveTo>
                    <a:cubicBezTo>
                      <a:pt x="2830" y="1"/>
                      <a:pt x="2811" y="1"/>
                      <a:pt x="2791" y="2"/>
                    </a:cubicBezTo>
                    <a:cubicBezTo>
                      <a:pt x="1863" y="45"/>
                      <a:pt x="880" y="356"/>
                      <a:pt x="408" y="1227"/>
                    </a:cubicBezTo>
                    <a:cubicBezTo>
                      <a:pt x="1" y="1978"/>
                      <a:pt x="72" y="2871"/>
                      <a:pt x="502" y="3597"/>
                    </a:cubicBezTo>
                    <a:cubicBezTo>
                      <a:pt x="824" y="4141"/>
                      <a:pt x="1437" y="4716"/>
                      <a:pt x="2089" y="4806"/>
                    </a:cubicBezTo>
                    <a:cubicBezTo>
                      <a:pt x="2262" y="4830"/>
                      <a:pt x="2437" y="4848"/>
                      <a:pt x="2610" y="4848"/>
                    </a:cubicBezTo>
                    <a:cubicBezTo>
                      <a:pt x="2953" y="4848"/>
                      <a:pt x="3287" y="4780"/>
                      <a:pt x="3589" y="4569"/>
                    </a:cubicBezTo>
                    <a:cubicBezTo>
                      <a:pt x="4065" y="4235"/>
                      <a:pt x="4338" y="3833"/>
                      <a:pt x="4532" y="3285"/>
                    </a:cubicBezTo>
                    <a:cubicBezTo>
                      <a:pt x="4694" y="2827"/>
                      <a:pt x="4566" y="2338"/>
                      <a:pt x="4282" y="1963"/>
                    </a:cubicBezTo>
                    <a:cubicBezTo>
                      <a:pt x="4317" y="1832"/>
                      <a:pt x="4340" y="1696"/>
                      <a:pt x="4340" y="1551"/>
                    </a:cubicBezTo>
                    <a:cubicBezTo>
                      <a:pt x="4340" y="755"/>
                      <a:pt x="3667" y="1"/>
                      <a:pt x="2850" y="1"/>
                    </a:cubicBezTo>
                    <a:close/>
                  </a:path>
                </a:pathLst>
              </a:cu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9"/>
            <p:cNvGrpSpPr/>
            <p:nvPr/>
          </p:nvGrpSpPr>
          <p:grpSpPr>
            <a:xfrm>
              <a:off x="3209985" y="1802857"/>
              <a:ext cx="963105" cy="717724"/>
              <a:chOff x="6331140" y="2872948"/>
              <a:chExt cx="1164859" cy="696549"/>
            </a:xfrm>
          </p:grpSpPr>
          <p:sp>
            <p:nvSpPr>
              <p:cNvPr id="159" name="Google Shape;159;p19"/>
              <p:cNvSpPr/>
              <p:nvPr/>
            </p:nvSpPr>
            <p:spPr>
              <a:xfrm>
                <a:off x="6657840" y="3460033"/>
                <a:ext cx="77777" cy="44650"/>
              </a:xfrm>
              <a:custGeom>
                <a:rect b="b" l="l" r="r" t="t"/>
                <a:pathLst>
                  <a:path extrusionOk="0" h="868" w="1512">
                    <a:moveTo>
                      <a:pt x="1512" y="0"/>
                    </a:moveTo>
                    <a:lnTo>
                      <a:pt x="1512" y="0"/>
                    </a:lnTo>
                    <a:cubicBezTo>
                      <a:pt x="949" y="202"/>
                      <a:pt x="433" y="377"/>
                      <a:pt x="0" y="520"/>
                    </a:cubicBezTo>
                    <a:cubicBezTo>
                      <a:pt x="232" y="746"/>
                      <a:pt x="474" y="868"/>
                      <a:pt x="699" y="868"/>
                    </a:cubicBezTo>
                    <a:cubicBezTo>
                      <a:pt x="765" y="868"/>
                      <a:pt x="830" y="858"/>
                      <a:pt x="892" y="836"/>
                    </a:cubicBezTo>
                    <a:cubicBezTo>
                      <a:pt x="1150" y="752"/>
                      <a:pt x="1395" y="467"/>
                      <a:pt x="1512" y="0"/>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7098059" y="2873411"/>
                <a:ext cx="397940" cy="383125"/>
              </a:xfrm>
              <a:custGeom>
                <a:rect b="b" l="l" r="r" t="t"/>
                <a:pathLst>
                  <a:path extrusionOk="0" h="7448" w="7736">
                    <a:moveTo>
                      <a:pt x="1802" y="1"/>
                    </a:moveTo>
                    <a:cubicBezTo>
                      <a:pt x="1766" y="1"/>
                      <a:pt x="1730" y="3"/>
                      <a:pt x="1695" y="3"/>
                    </a:cubicBezTo>
                    <a:cubicBezTo>
                      <a:pt x="825" y="1253"/>
                      <a:pt x="546" y="2762"/>
                      <a:pt x="462" y="3794"/>
                    </a:cubicBezTo>
                    <a:cubicBezTo>
                      <a:pt x="650" y="4942"/>
                      <a:pt x="497" y="6151"/>
                      <a:pt x="0" y="7448"/>
                    </a:cubicBezTo>
                    <a:cubicBezTo>
                      <a:pt x="1190" y="7295"/>
                      <a:pt x="4087" y="6696"/>
                      <a:pt x="5725" y="4424"/>
                    </a:cubicBezTo>
                    <a:cubicBezTo>
                      <a:pt x="5859" y="4238"/>
                      <a:pt x="5994" y="4055"/>
                      <a:pt x="6128" y="3875"/>
                    </a:cubicBezTo>
                    <a:cubicBezTo>
                      <a:pt x="6954" y="2751"/>
                      <a:pt x="7735" y="1691"/>
                      <a:pt x="7428" y="1083"/>
                    </a:cubicBezTo>
                    <a:cubicBezTo>
                      <a:pt x="7065" y="366"/>
                      <a:pt x="5171" y="1"/>
                      <a:pt x="1802" y="1"/>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7022236" y="2873926"/>
                <a:ext cx="123405" cy="119238"/>
              </a:xfrm>
              <a:custGeom>
                <a:rect b="b" l="l" r="r" t="t"/>
                <a:pathLst>
                  <a:path extrusionOk="0" h="2318" w="2399">
                    <a:moveTo>
                      <a:pt x="2399" y="0"/>
                    </a:moveTo>
                    <a:lnTo>
                      <a:pt x="2399" y="0"/>
                    </a:lnTo>
                    <a:cubicBezTo>
                      <a:pt x="1715" y="10"/>
                      <a:pt x="974" y="34"/>
                      <a:pt x="183" y="70"/>
                    </a:cubicBezTo>
                    <a:cubicBezTo>
                      <a:pt x="123" y="72"/>
                      <a:pt x="63" y="74"/>
                      <a:pt x="0" y="77"/>
                    </a:cubicBezTo>
                    <a:cubicBezTo>
                      <a:pt x="676" y="821"/>
                      <a:pt x="1169" y="1559"/>
                      <a:pt x="1501" y="2317"/>
                    </a:cubicBezTo>
                    <a:cubicBezTo>
                      <a:pt x="1693" y="1450"/>
                      <a:pt x="1996" y="672"/>
                      <a:pt x="2399" y="0"/>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6331140" y="2872948"/>
                <a:ext cx="766302" cy="696549"/>
              </a:xfrm>
              <a:custGeom>
                <a:rect b="b" l="l" r="r" t="t"/>
                <a:pathLst>
                  <a:path extrusionOk="0" h="13541" w="14897">
                    <a:moveTo>
                      <a:pt x="7483" y="0"/>
                    </a:moveTo>
                    <a:cubicBezTo>
                      <a:pt x="5087" y="0"/>
                      <a:pt x="2715" y="245"/>
                      <a:pt x="1593" y="2028"/>
                    </a:cubicBezTo>
                    <a:cubicBezTo>
                      <a:pt x="0" y="4560"/>
                      <a:pt x="339" y="7137"/>
                      <a:pt x="641" y="9411"/>
                    </a:cubicBezTo>
                    <a:cubicBezTo>
                      <a:pt x="706" y="9904"/>
                      <a:pt x="767" y="10369"/>
                      <a:pt x="810" y="10826"/>
                    </a:cubicBezTo>
                    <a:cubicBezTo>
                      <a:pt x="959" y="12454"/>
                      <a:pt x="1211" y="13541"/>
                      <a:pt x="1962" y="13541"/>
                    </a:cubicBezTo>
                    <a:cubicBezTo>
                      <a:pt x="2570" y="13541"/>
                      <a:pt x="3513" y="12953"/>
                      <a:pt x="4763" y="11797"/>
                    </a:cubicBezTo>
                    <a:cubicBezTo>
                      <a:pt x="4799" y="11764"/>
                      <a:pt x="4842" y="11739"/>
                      <a:pt x="4887" y="11726"/>
                    </a:cubicBezTo>
                    <a:cubicBezTo>
                      <a:pt x="4963" y="11701"/>
                      <a:pt x="12421" y="9431"/>
                      <a:pt x="14145" y="7617"/>
                    </a:cubicBezTo>
                    <a:cubicBezTo>
                      <a:pt x="14691" y="6357"/>
                      <a:pt x="14896" y="5196"/>
                      <a:pt x="14749" y="4085"/>
                    </a:cubicBezTo>
                    <a:cubicBezTo>
                      <a:pt x="14723" y="4034"/>
                      <a:pt x="14708" y="3976"/>
                      <a:pt x="14714" y="3916"/>
                    </a:cubicBezTo>
                    <a:cubicBezTo>
                      <a:pt x="14714" y="3903"/>
                      <a:pt x="14715" y="3889"/>
                      <a:pt x="14715" y="3874"/>
                    </a:cubicBezTo>
                    <a:cubicBezTo>
                      <a:pt x="14490" y="2577"/>
                      <a:pt x="13776" y="1346"/>
                      <a:pt x="12554" y="113"/>
                    </a:cubicBezTo>
                    <a:cubicBezTo>
                      <a:pt x="12492" y="113"/>
                      <a:pt x="12430" y="115"/>
                      <a:pt x="12364" y="115"/>
                    </a:cubicBezTo>
                    <a:cubicBezTo>
                      <a:pt x="11529" y="115"/>
                      <a:pt x="10676" y="85"/>
                      <a:pt x="9851" y="55"/>
                    </a:cubicBezTo>
                    <a:cubicBezTo>
                      <a:pt x="9027" y="27"/>
                      <a:pt x="8247" y="0"/>
                      <a:pt x="7483" y="0"/>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63" name="Google Shape;163;p19"/>
          <p:cNvPicPr preferRelativeResize="0"/>
          <p:nvPr/>
        </p:nvPicPr>
        <p:blipFill rotWithShape="1">
          <a:blip r:embed="rId4">
            <a:alphaModFix/>
          </a:blip>
          <a:srcRect b="15002" l="0" r="0" t="0"/>
          <a:stretch/>
        </p:blipFill>
        <p:spPr>
          <a:xfrm>
            <a:off x="5181150" y="482025"/>
            <a:ext cx="872675" cy="484150"/>
          </a:xfrm>
          <a:prstGeom prst="rect">
            <a:avLst/>
          </a:prstGeom>
          <a:noFill/>
          <a:ln>
            <a:noFill/>
          </a:ln>
        </p:spPr>
      </p:pic>
      <p:pic>
        <p:nvPicPr>
          <p:cNvPr id="164" name="Google Shape;164;p19"/>
          <p:cNvPicPr preferRelativeResize="0"/>
          <p:nvPr/>
        </p:nvPicPr>
        <p:blipFill>
          <a:blip r:embed="rId5">
            <a:alphaModFix/>
          </a:blip>
          <a:stretch>
            <a:fillRect/>
          </a:stretch>
        </p:blipFill>
        <p:spPr>
          <a:xfrm>
            <a:off x="6053825" y="482025"/>
            <a:ext cx="1478450" cy="1149901"/>
          </a:xfrm>
          <a:prstGeom prst="rect">
            <a:avLst/>
          </a:prstGeom>
          <a:noFill/>
          <a:ln>
            <a:noFill/>
          </a:ln>
        </p:spPr>
      </p:pic>
      <p:pic>
        <p:nvPicPr>
          <p:cNvPr id="165" name="Google Shape;165;p19"/>
          <p:cNvPicPr preferRelativeResize="0"/>
          <p:nvPr/>
        </p:nvPicPr>
        <p:blipFill>
          <a:blip r:embed="rId6">
            <a:alphaModFix/>
          </a:blip>
          <a:stretch>
            <a:fillRect/>
          </a:stretch>
        </p:blipFill>
        <p:spPr>
          <a:xfrm>
            <a:off x="6386051" y="1818251"/>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cxnSp>
        <p:nvCxnSpPr>
          <p:cNvPr id="458" name="Google Shape;458;p28"/>
          <p:cNvCxnSpPr/>
          <p:nvPr/>
        </p:nvCxnSpPr>
        <p:spPr>
          <a:xfrm flipH="1">
            <a:off x="416015" y="5060075"/>
            <a:ext cx="2400" cy="1498200"/>
          </a:xfrm>
          <a:prstGeom prst="straightConnector1">
            <a:avLst/>
          </a:prstGeom>
          <a:noFill/>
          <a:ln cap="flat" cmpd="sng" w="19050">
            <a:solidFill>
              <a:schemeClr val="accent1"/>
            </a:solidFill>
            <a:prstDash val="solid"/>
            <a:round/>
            <a:headEnd len="med" w="med" type="oval"/>
            <a:tailEnd len="med" w="med" type="oval"/>
          </a:ln>
        </p:spPr>
      </p:cxnSp>
      <p:sp>
        <p:nvSpPr>
          <p:cNvPr id="459" name="Google Shape;459;p2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460" name="Google Shape;460;p28"/>
          <p:cNvSpPr txBox="1"/>
          <p:nvPr/>
        </p:nvSpPr>
        <p:spPr>
          <a:xfrm>
            <a:off x="106955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Celiac Disease Cont’</a:t>
            </a:r>
            <a:endParaRPr b="1" sz="2600">
              <a:solidFill>
                <a:schemeClr val="dk1"/>
              </a:solidFill>
              <a:latin typeface="Mada"/>
              <a:ea typeface="Mada"/>
              <a:cs typeface="Mada"/>
              <a:sym typeface="Mada"/>
            </a:endParaRPr>
          </a:p>
        </p:txBody>
      </p:sp>
      <p:sp>
        <p:nvSpPr>
          <p:cNvPr id="461" name="Google Shape;461;p28"/>
          <p:cNvSpPr txBox="1"/>
          <p:nvPr/>
        </p:nvSpPr>
        <p:spPr>
          <a:xfrm>
            <a:off x="0" y="9871025"/>
            <a:ext cx="7643100" cy="8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1C4588"/>
                </a:solidFill>
                <a:latin typeface="Mada"/>
                <a:ea typeface="Mada"/>
                <a:cs typeface="Mada"/>
                <a:sym typeface="Mada"/>
              </a:rPr>
              <a:t>1) If the antibody screen is positive, </a:t>
            </a:r>
            <a:r>
              <a:rPr b="1" lang="ar" sz="800">
                <a:solidFill>
                  <a:srgbClr val="1C4588"/>
                </a:solidFill>
                <a:latin typeface="Mada"/>
                <a:ea typeface="Mada"/>
                <a:cs typeface="Mada"/>
                <a:sym typeface="Mada"/>
              </a:rPr>
              <a:t>adult</a:t>
            </a:r>
            <a:r>
              <a:rPr lang="ar" sz="800">
                <a:solidFill>
                  <a:srgbClr val="1C4588"/>
                </a:solidFill>
                <a:latin typeface="Mada"/>
                <a:ea typeface="Mada"/>
                <a:cs typeface="Mada"/>
                <a:sym typeface="Mada"/>
              </a:rPr>
              <a:t> patients should remain on a gluten-containing diet until </a:t>
            </a:r>
            <a:r>
              <a:rPr b="1" lang="ar" sz="800">
                <a:solidFill>
                  <a:srgbClr val="1C4588"/>
                </a:solidFill>
                <a:latin typeface="Mada"/>
                <a:ea typeface="Mada"/>
                <a:cs typeface="Mada"/>
                <a:sym typeface="Mada"/>
              </a:rPr>
              <a:t>duodenal biopsies are taken.</a:t>
            </a:r>
            <a:r>
              <a:rPr lang="ar" sz="800">
                <a:solidFill>
                  <a:srgbClr val="1C4588"/>
                </a:solidFill>
                <a:latin typeface="Mada"/>
                <a:ea typeface="Mada"/>
                <a:cs typeface="Mada"/>
                <a:sym typeface="Mada"/>
              </a:rPr>
              <a:t> High-titre serology in </a:t>
            </a:r>
            <a:r>
              <a:rPr b="1" lang="ar" sz="800">
                <a:solidFill>
                  <a:srgbClr val="1C4588"/>
                </a:solidFill>
                <a:latin typeface="Mada"/>
                <a:ea typeface="Mada"/>
                <a:cs typeface="Mada"/>
                <a:sym typeface="Mada"/>
              </a:rPr>
              <a:t>children</a:t>
            </a:r>
            <a:r>
              <a:rPr lang="ar" sz="800">
                <a:solidFill>
                  <a:srgbClr val="1C4588"/>
                </a:solidFill>
                <a:latin typeface="Mada"/>
                <a:ea typeface="Mada"/>
                <a:cs typeface="Mada"/>
                <a:sym typeface="Mada"/>
              </a:rPr>
              <a:t> can be diagnostic </a:t>
            </a:r>
            <a:r>
              <a:rPr b="1" lang="ar" sz="800">
                <a:solidFill>
                  <a:srgbClr val="1C4588"/>
                </a:solidFill>
                <a:latin typeface="Mada"/>
                <a:ea typeface="Mada"/>
                <a:cs typeface="Mada"/>
                <a:sym typeface="Mada"/>
              </a:rPr>
              <a:t>without the need for endoscopy and biopsy</a:t>
            </a:r>
            <a:r>
              <a:rPr lang="ar" sz="800">
                <a:solidFill>
                  <a:srgbClr val="1C4588"/>
                </a:solidFill>
                <a:latin typeface="Mada"/>
                <a:ea typeface="Mada"/>
                <a:cs typeface="Mada"/>
                <a:sym typeface="Mada"/>
              </a:rPr>
              <a:t>. Antibody titres usually become negative with successful treatment.</a:t>
            </a:r>
            <a:endParaRPr sz="800">
              <a:solidFill>
                <a:srgbClr val="1C4588"/>
              </a:solidFill>
              <a:latin typeface="Mada"/>
              <a:ea typeface="Mada"/>
              <a:cs typeface="Mada"/>
              <a:sym typeface="Mada"/>
            </a:endParaRPr>
          </a:p>
          <a:p>
            <a:pPr indent="0" lvl="0" marL="0" rtl="0" algn="l">
              <a:spcBef>
                <a:spcPts val="0"/>
              </a:spcBef>
              <a:spcAft>
                <a:spcPts val="0"/>
              </a:spcAft>
              <a:buNone/>
            </a:pPr>
            <a:r>
              <a:rPr b="1" lang="ar" sz="800">
                <a:solidFill>
                  <a:srgbClr val="1C4588"/>
                </a:solidFill>
                <a:latin typeface="Mada"/>
                <a:ea typeface="Mada"/>
                <a:cs typeface="Mada"/>
                <a:sym typeface="Mada"/>
              </a:rPr>
              <a:t>2) Endoscopic appearances should not preclude biopsy</a:t>
            </a:r>
            <a:r>
              <a:rPr lang="ar" sz="800">
                <a:solidFill>
                  <a:srgbClr val="1C4588"/>
                </a:solidFill>
                <a:latin typeface="Mada"/>
                <a:ea typeface="Mada"/>
                <a:cs typeface="Mada"/>
                <a:sym typeface="Mada"/>
              </a:rPr>
              <a:t>, as the mucosa usually looks normal. As the histological changes can be patchy, an adequate number of biopsies – currently, more than four biopsies from the second part of the duodenum plus one from the duodenal bulb – should be retrieved.</a:t>
            </a:r>
            <a:endParaRPr b="1" sz="8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rgbClr val="6AA84F"/>
                </a:solidFill>
                <a:latin typeface="Mada"/>
                <a:ea typeface="Mada"/>
                <a:cs typeface="Mada"/>
                <a:sym typeface="Mada"/>
              </a:rPr>
              <a:t>3) Fatty diarrhea because of lymphatic obstruction </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800">
              <a:solidFill>
                <a:srgbClr val="1C4588"/>
              </a:solidFill>
              <a:latin typeface="Mada"/>
              <a:ea typeface="Mada"/>
              <a:cs typeface="Mada"/>
              <a:sym typeface="Mada"/>
            </a:endParaRPr>
          </a:p>
        </p:txBody>
      </p:sp>
      <p:sp>
        <p:nvSpPr>
          <p:cNvPr id="462" name="Google Shape;462;p28"/>
          <p:cNvSpPr txBox="1"/>
          <p:nvPr/>
        </p:nvSpPr>
        <p:spPr>
          <a:xfrm>
            <a:off x="140750" y="2998855"/>
            <a:ext cx="53628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Diagnosis</a:t>
            </a:r>
            <a:endParaRPr b="1" baseline="30000" sz="2200">
              <a:highlight>
                <a:schemeClr val="accent5"/>
              </a:highlight>
              <a:latin typeface="Mada"/>
              <a:ea typeface="Mada"/>
              <a:cs typeface="Mada"/>
              <a:sym typeface="Mada"/>
            </a:endParaRPr>
          </a:p>
        </p:txBody>
      </p:sp>
      <p:sp>
        <p:nvSpPr>
          <p:cNvPr id="463" name="Google Shape;463;p28"/>
          <p:cNvSpPr txBox="1"/>
          <p:nvPr/>
        </p:nvSpPr>
        <p:spPr>
          <a:xfrm>
            <a:off x="162685" y="4832150"/>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Management</a:t>
            </a:r>
            <a:endParaRPr b="1" sz="2200">
              <a:highlight>
                <a:schemeClr val="accent5"/>
              </a:highlight>
              <a:latin typeface="Mada"/>
              <a:ea typeface="Mada"/>
              <a:cs typeface="Mada"/>
              <a:sym typeface="Mada"/>
            </a:endParaRPr>
          </a:p>
        </p:txBody>
      </p:sp>
      <p:sp>
        <p:nvSpPr>
          <p:cNvPr id="464" name="Google Shape;464;p28"/>
          <p:cNvSpPr txBox="1"/>
          <p:nvPr/>
        </p:nvSpPr>
        <p:spPr>
          <a:xfrm>
            <a:off x="192475" y="9038200"/>
            <a:ext cx="13791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CC0000"/>
              </a:solidFill>
              <a:highlight>
                <a:schemeClr val="accent5"/>
              </a:highlight>
              <a:latin typeface="Alegreya Regular"/>
              <a:ea typeface="Alegreya Regular"/>
              <a:cs typeface="Alegreya Regular"/>
              <a:sym typeface="Alegreya Regular"/>
            </a:endParaRPr>
          </a:p>
        </p:txBody>
      </p:sp>
      <p:sp>
        <p:nvSpPr>
          <p:cNvPr id="465" name="Google Shape;465;p28"/>
          <p:cNvSpPr txBox="1"/>
          <p:nvPr/>
        </p:nvSpPr>
        <p:spPr>
          <a:xfrm>
            <a:off x="1468825" y="9038200"/>
            <a:ext cx="5362800" cy="7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
        <p:nvSpPr>
          <p:cNvPr id="466" name="Google Shape;466;p28"/>
          <p:cNvSpPr txBox="1"/>
          <p:nvPr/>
        </p:nvSpPr>
        <p:spPr>
          <a:xfrm>
            <a:off x="415625" y="3520600"/>
            <a:ext cx="3747000" cy="18279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Endoscopy:</a:t>
            </a:r>
            <a:r>
              <a:rPr lang="ar" sz="1200">
                <a:latin typeface="Mada"/>
                <a:ea typeface="Mada"/>
                <a:cs typeface="Mada"/>
                <a:sym typeface="Mada"/>
              </a:rPr>
              <a:t> might be Normal.</a:t>
            </a:r>
            <a:r>
              <a:rPr baseline="30000" lang="ar" sz="1200">
                <a:latin typeface="Mada"/>
                <a:ea typeface="Mada"/>
                <a:cs typeface="Mada"/>
                <a:sym typeface="Mada"/>
              </a:rPr>
              <a:t>2</a:t>
            </a:r>
            <a:endParaRPr baseline="30000" sz="1200">
              <a:latin typeface="Mada"/>
              <a:ea typeface="Mada"/>
              <a:cs typeface="Mada"/>
              <a:sym typeface="Mada"/>
            </a:endParaRPr>
          </a:p>
          <a:p>
            <a:pPr indent="-198600" lvl="1" marL="809999" rtl="0" algn="l">
              <a:lnSpc>
                <a:spcPct val="115000"/>
              </a:lnSpc>
              <a:spcBef>
                <a:spcPts val="0"/>
              </a:spcBef>
              <a:spcAft>
                <a:spcPts val="0"/>
              </a:spcAft>
              <a:buSzPts val="1200"/>
              <a:buFont typeface="Mada"/>
              <a:buChar char="○"/>
            </a:pPr>
            <a:r>
              <a:rPr lang="ar" sz="1200">
                <a:latin typeface="Mada"/>
                <a:ea typeface="Mada"/>
                <a:cs typeface="Mada"/>
                <a:sym typeface="Mada"/>
              </a:rPr>
              <a:t>Loss of mucosal folds, </a:t>
            </a:r>
            <a:r>
              <a:rPr lang="ar" sz="1200">
                <a:solidFill>
                  <a:srgbClr val="1C4588"/>
                </a:solidFill>
                <a:latin typeface="Mada"/>
                <a:ea typeface="Mada"/>
                <a:cs typeface="Mada"/>
                <a:sym typeface="Mada"/>
              </a:rPr>
              <a:t>Crypt hyperplasia</a:t>
            </a:r>
            <a:endParaRPr sz="1200">
              <a:latin typeface="Mada"/>
              <a:ea typeface="Mada"/>
              <a:cs typeface="Mada"/>
              <a:sym typeface="Mada"/>
            </a:endParaRPr>
          </a:p>
          <a:p>
            <a:pPr indent="-198600" lvl="1" marL="809999" rtl="0" algn="l">
              <a:lnSpc>
                <a:spcPct val="115000"/>
              </a:lnSpc>
              <a:spcBef>
                <a:spcPts val="0"/>
              </a:spcBef>
              <a:spcAft>
                <a:spcPts val="0"/>
              </a:spcAft>
              <a:buSzPts val="1200"/>
              <a:buFont typeface="Mada"/>
              <a:buChar char="○"/>
            </a:pPr>
            <a:r>
              <a:rPr lang="ar" sz="1200">
                <a:latin typeface="Mada"/>
                <a:ea typeface="Mada"/>
                <a:cs typeface="Mada"/>
                <a:sym typeface="Mada"/>
              </a:rPr>
              <a:t>Flattening of mucosa. </a:t>
            </a:r>
            <a:r>
              <a:rPr lang="ar" sz="900">
                <a:solidFill>
                  <a:srgbClr val="1C4588"/>
                </a:solidFill>
                <a:latin typeface="Mada"/>
                <a:ea typeface="Mada"/>
                <a:cs typeface="Mada"/>
                <a:sym typeface="Mada"/>
              </a:rPr>
              <a:t>(</a:t>
            </a:r>
            <a:r>
              <a:rPr b="1" lang="ar" sz="900">
                <a:solidFill>
                  <a:srgbClr val="CC0000"/>
                </a:solidFill>
                <a:latin typeface="Mada"/>
                <a:ea typeface="Mada"/>
                <a:cs typeface="Mada"/>
                <a:sym typeface="Mada"/>
              </a:rPr>
              <a:t>Villous atrophy</a:t>
            </a:r>
            <a:r>
              <a:rPr lang="ar" sz="900">
                <a:solidFill>
                  <a:srgbClr val="1C4588"/>
                </a:solidFill>
                <a:latin typeface="Mada"/>
                <a:ea typeface="Mada"/>
                <a:cs typeface="Mada"/>
                <a:sym typeface="Mada"/>
              </a:rPr>
              <a:t>)</a:t>
            </a:r>
            <a:endParaRPr sz="900">
              <a:solidFill>
                <a:srgbClr val="1C4588"/>
              </a:solidFill>
              <a:latin typeface="Mada"/>
              <a:ea typeface="Mada"/>
              <a:cs typeface="Mada"/>
              <a:sym typeface="Mada"/>
            </a:endParaRPr>
          </a:p>
          <a:p>
            <a:pPr indent="-198600" lvl="1" marL="809999" rtl="0" algn="l">
              <a:lnSpc>
                <a:spcPct val="115000"/>
              </a:lnSpc>
              <a:spcBef>
                <a:spcPts val="0"/>
              </a:spcBef>
              <a:spcAft>
                <a:spcPts val="0"/>
              </a:spcAft>
              <a:buSzPts val="1200"/>
              <a:buFont typeface="Mada"/>
              <a:buChar char="○"/>
            </a:pPr>
            <a:r>
              <a:rPr lang="ar" sz="1200">
                <a:solidFill>
                  <a:srgbClr val="CC0000"/>
                </a:solidFill>
                <a:latin typeface="Mada"/>
                <a:ea typeface="Mada"/>
                <a:cs typeface="Mada"/>
                <a:sym typeface="Mada"/>
              </a:rPr>
              <a:t>Scalloping of mucosa</a:t>
            </a:r>
            <a:r>
              <a:rPr lang="ar" sz="1200">
                <a:latin typeface="Mada"/>
                <a:ea typeface="Mada"/>
                <a:cs typeface="Mada"/>
                <a:sym typeface="Mada"/>
              </a:rPr>
              <a:t>. Ulcerations.</a:t>
            </a:r>
            <a:endParaRPr sz="1200">
              <a:solidFill>
                <a:srgbClr val="1C4588"/>
              </a:solidFill>
              <a:latin typeface="Mada"/>
              <a:ea typeface="Mada"/>
              <a:cs typeface="Mada"/>
              <a:sym typeface="Mada"/>
            </a:endParaRPr>
          </a:p>
          <a:p>
            <a:pPr indent="-192250" lvl="1" marL="809999" rtl="0" algn="l">
              <a:lnSpc>
                <a:spcPct val="115000"/>
              </a:lnSpc>
              <a:spcBef>
                <a:spcPts val="0"/>
              </a:spcBef>
              <a:spcAft>
                <a:spcPts val="0"/>
              </a:spcAft>
              <a:buSzPts val="1100"/>
              <a:buFont typeface="Mada"/>
              <a:buChar char="○"/>
            </a:pPr>
            <a:r>
              <a:rPr b="1" lang="ar" sz="1100">
                <a:solidFill>
                  <a:srgbClr val="1C4587"/>
                </a:solidFill>
                <a:latin typeface="Mada"/>
                <a:ea typeface="Mada"/>
                <a:cs typeface="Mada"/>
                <a:sym typeface="Mada"/>
              </a:rPr>
              <a:t>HLA- DQ2</a:t>
            </a:r>
            <a:r>
              <a:rPr lang="ar" sz="1100">
                <a:solidFill>
                  <a:srgbClr val="1C4587"/>
                </a:solidFill>
                <a:latin typeface="Mada"/>
                <a:ea typeface="Mada"/>
                <a:cs typeface="Mada"/>
                <a:sym typeface="Mada"/>
              </a:rPr>
              <a:t> is present in 90–95% of coeliac disease patients and </a:t>
            </a:r>
            <a:r>
              <a:rPr b="1" lang="ar" sz="1100">
                <a:solidFill>
                  <a:srgbClr val="1C4587"/>
                </a:solidFill>
                <a:latin typeface="Mada"/>
                <a:ea typeface="Mada"/>
                <a:cs typeface="Mada"/>
                <a:sym typeface="Mada"/>
              </a:rPr>
              <a:t>HLA- DQ8</a:t>
            </a:r>
            <a:r>
              <a:rPr lang="ar" sz="1100">
                <a:solidFill>
                  <a:srgbClr val="1C4587"/>
                </a:solidFill>
                <a:latin typeface="Mada"/>
                <a:ea typeface="Mada"/>
                <a:cs typeface="Mada"/>
                <a:sym typeface="Mada"/>
              </a:rPr>
              <a:t> in about 8%</a:t>
            </a:r>
            <a:endParaRPr sz="1100">
              <a:solidFill>
                <a:srgbClr val="1C4587"/>
              </a:solidFill>
              <a:latin typeface="Mada"/>
              <a:ea typeface="Mada"/>
              <a:cs typeface="Mada"/>
              <a:sym typeface="Mada"/>
            </a:endParaRPr>
          </a:p>
        </p:txBody>
      </p:sp>
      <p:sp>
        <p:nvSpPr>
          <p:cNvPr id="467" name="Google Shape;467;p28"/>
          <p:cNvSpPr txBox="1"/>
          <p:nvPr/>
        </p:nvSpPr>
        <p:spPr>
          <a:xfrm>
            <a:off x="162673" y="5228625"/>
            <a:ext cx="4932000" cy="10035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Education: </a:t>
            </a:r>
            <a:r>
              <a:rPr lang="ar" sz="1200">
                <a:solidFill>
                  <a:srgbClr val="1C4588"/>
                </a:solidFill>
                <a:latin typeface="Mada"/>
                <a:ea typeface="Mada"/>
                <a:cs typeface="Mada"/>
                <a:sym typeface="Mada"/>
              </a:rPr>
              <a:t>most common reason for failure to improve with dietary treatment is accidental or unrecognised gluten ingestion</a:t>
            </a:r>
            <a:endParaRPr sz="1200">
              <a:solidFill>
                <a:srgbClr val="1C4588"/>
              </a:solidFill>
              <a:latin typeface="Mada"/>
              <a:ea typeface="Mada"/>
              <a:cs typeface="Mada"/>
              <a:sym typeface="Mada"/>
            </a:endParaRPr>
          </a:p>
          <a:p>
            <a:pPr indent="-304800" lvl="0" marL="457200" rtl="0" algn="l">
              <a:lnSpc>
                <a:spcPct val="150000"/>
              </a:lnSpc>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Gluten-free diet: avoid wheat, barley, rye &amp; oat.</a:t>
            </a:r>
            <a:endParaRPr b="1" sz="1200">
              <a:solidFill>
                <a:srgbClr val="CC0000"/>
              </a:solidFill>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ar" sz="1200">
                <a:latin typeface="Mada"/>
                <a:ea typeface="Mada"/>
                <a:cs typeface="Mada"/>
                <a:sym typeface="Mada"/>
              </a:rPr>
              <a:t>Correct nutritional deficiencies (Iron, Ca, Vit D, </a:t>
            </a:r>
            <a:r>
              <a:rPr lang="ar" sz="1200">
                <a:solidFill>
                  <a:srgbClr val="1C4588"/>
                </a:solidFill>
                <a:latin typeface="Mada"/>
                <a:ea typeface="Mada"/>
                <a:cs typeface="Mada"/>
                <a:sym typeface="Mada"/>
              </a:rPr>
              <a:t>folate</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ar" sz="1200">
                <a:latin typeface="Mada"/>
                <a:ea typeface="Mada"/>
                <a:cs typeface="Mada"/>
                <a:sym typeface="Mada"/>
              </a:rPr>
              <a:t>Anticipate complications.</a:t>
            </a:r>
            <a:endParaRPr sz="1200">
              <a:latin typeface="Mada"/>
              <a:ea typeface="Mada"/>
              <a:cs typeface="Mada"/>
              <a:sym typeface="Mada"/>
            </a:endParaRPr>
          </a:p>
        </p:txBody>
      </p:sp>
      <p:sp>
        <p:nvSpPr>
          <p:cNvPr id="468" name="Google Shape;468;p28"/>
          <p:cNvSpPr txBox="1"/>
          <p:nvPr/>
        </p:nvSpPr>
        <p:spPr>
          <a:xfrm>
            <a:off x="140753" y="703027"/>
            <a:ext cx="53628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Serology</a:t>
            </a:r>
            <a:endParaRPr b="1" sz="2200">
              <a:highlight>
                <a:schemeClr val="accent5"/>
              </a:highlight>
              <a:latin typeface="Mada"/>
              <a:ea typeface="Mada"/>
              <a:cs typeface="Mada"/>
              <a:sym typeface="Mada"/>
            </a:endParaRPr>
          </a:p>
        </p:txBody>
      </p:sp>
      <p:cxnSp>
        <p:nvCxnSpPr>
          <p:cNvPr id="469" name="Google Shape;469;p28"/>
          <p:cNvCxnSpPr/>
          <p:nvPr/>
        </p:nvCxnSpPr>
        <p:spPr>
          <a:xfrm>
            <a:off x="384260" y="1406056"/>
            <a:ext cx="1518900" cy="0"/>
          </a:xfrm>
          <a:prstGeom prst="straightConnector1">
            <a:avLst/>
          </a:prstGeom>
          <a:noFill/>
          <a:ln cap="flat" cmpd="sng" w="28575">
            <a:solidFill>
              <a:schemeClr val="accent1"/>
            </a:solidFill>
            <a:prstDash val="solid"/>
            <a:round/>
            <a:headEnd len="med" w="med" type="oval"/>
            <a:tailEnd len="med" w="med" type="none"/>
          </a:ln>
        </p:spPr>
      </p:cxnSp>
      <p:cxnSp>
        <p:nvCxnSpPr>
          <p:cNvPr id="470" name="Google Shape;470;p28"/>
          <p:cNvCxnSpPr/>
          <p:nvPr/>
        </p:nvCxnSpPr>
        <p:spPr>
          <a:xfrm>
            <a:off x="4172613" y="1406050"/>
            <a:ext cx="1518900" cy="0"/>
          </a:xfrm>
          <a:prstGeom prst="straightConnector1">
            <a:avLst/>
          </a:prstGeom>
          <a:noFill/>
          <a:ln cap="flat" cmpd="sng" w="28575">
            <a:solidFill>
              <a:schemeClr val="accent2"/>
            </a:solidFill>
            <a:prstDash val="solid"/>
            <a:round/>
            <a:headEnd len="med" w="med" type="oval"/>
            <a:tailEnd len="med" w="med" type="none"/>
          </a:ln>
        </p:spPr>
      </p:cxnSp>
      <p:cxnSp>
        <p:nvCxnSpPr>
          <p:cNvPr id="471" name="Google Shape;471;p28"/>
          <p:cNvCxnSpPr/>
          <p:nvPr/>
        </p:nvCxnSpPr>
        <p:spPr>
          <a:xfrm>
            <a:off x="384242" y="2328710"/>
            <a:ext cx="1518900" cy="0"/>
          </a:xfrm>
          <a:prstGeom prst="straightConnector1">
            <a:avLst/>
          </a:prstGeom>
          <a:noFill/>
          <a:ln cap="flat" cmpd="sng" w="28575">
            <a:solidFill>
              <a:schemeClr val="accent3"/>
            </a:solidFill>
            <a:prstDash val="solid"/>
            <a:round/>
            <a:headEnd len="med" w="med" type="oval"/>
            <a:tailEnd len="med" w="med" type="none"/>
          </a:ln>
        </p:spPr>
      </p:cxnSp>
      <p:cxnSp>
        <p:nvCxnSpPr>
          <p:cNvPr id="472" name="Google Shape;472;p28"/>
          <p:cNvCxnSpPr/>
          <p:nvPr/>
        </p:nvCxnSpPr>
        <p:spPr>
          <a:xfrm>
            <a:off x="4130251" y="2328707"/>
            <a:ext cx="1518900" cy="0"/>
          </a:xfrm>
          <a:prstGeom prst="straightConnector1">
            <a:avLst/>
          </a:prstGeom>
          <a:noFill/>
          <a:ln cap="flat" cmpd="sng" w="28575">
            <a:solidFill>
              <a:schemeClr val="accent5"/>
            </a:solidFill>
            <a:prstDash val="solid"/>
            <a:round/>
            <a:headEnd len="med" w="med" type="oval"/>
            <a:tailEnd len="med" w="med" type="none"/>
          </a:ln>
        </p:spPr>
      </p:cxnSp>
      <p:sp>
        <p:nvSpPr>
          <p:cNvPr id="473" name="Google Shape;473;p28"/>
          <p:cNvSpPr txBox="1"/>
          <p:nvPr/>
        </p:nvSpPr>
        <p:spPr>
          <a:xfrm>
            <a:off x="426850" y="1107950"/>
            <a:ext cx="3255000" cy="2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accent6"/>
                </a:solidFill>
                <a:latin typeface="Mada"/>
                <a:ea typeface="Mada"/>
                <a:cs typeface="Mada"/>
                <a:sym typeface="Mada"/>
              </a:rPr>
              <a:t>Anti-tissue transglutaminase antibody (IgA):</a:t>
            </a:r>
            <a:r>
              <a:rPr b="1" baseline="30000" lang="ar" sz="1200">
                <a:solidFill>
                  <a:schemeClr val="accent6"/>
                </a:solidFill>
                <a:latin typeface="Mada"/>
                <a:ea typeface="Mada"/>
                <a:cs typeface="Mada"/>
                <a:sym typeface="Mada"/>
              </a:rPr>
              <a:t>1</a:t>
            </a:r>
            <a:r>
              <a:rPr b="1" lang="ar" sz="1200">
                <a:solidFill>
                  <a:schemeClr val="accent6"/>
                </a:solidFill>
                <a:latin typeface="Mada"/>
                <a:ea typeface="Mada"/>
                <a:cs typeface="Mada"/>
                <a:sym typeface="Mada"/>
              </a:rPr>
              <a:t> </a:t>
            </a:r>
            <a:endParaRPr b="1">
              <a:solidFill>
                <a:srgbClr val="1C4588"/>
              </a:solidFill>
            </a:endParaRPr>
          </a:p>
        </p:txBody>
      </p:sp>
      <p:sp>
        <p:nvSpPr>
          <p:cNvPr id="474" name="Google Shape;474;p28"/>
          <p:cNvSpPr txBox="1"/>
          <p:nvPr/>
        </p:nvSpPr>
        <p:spPr>
          <a:xfrm>
            <a:off x="-99950" y="1361600"/>
            <a:ext cx="3482400" cy="3366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Sensitivity 95%; specificity 97.5%.</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rgbClr val="1C4588"/>
                </a:solidFill>
                <a:latin typeface="Mada"/>
                <a:ea typeface="Mada"/>
                <a:cs typeface="Mada"/>
                <a:sym typeface="Mada"/>
              </a:rPr>
              <a:t>BEST INITIAL</a:t>
            </a:r>
            <a:endParaRPr sz="1200">
              <a:solidFill>
                <a:schemeClr val="dk1"/>
              </a:solidFill>
              <a:latin typeface="Mada"/>
              <a:ea typeface="Mada"/>
              <a:cs typeface="Mada"/>
              <a:sym typeface="Mada"/>
            </a:endParaRPr>
          </a:p>
        </p:txBody>
      </p:sp>
      <p:sp>
        <p:nvSpPr>
          <p:cNvPr id="475" name="Google Shape;475;p28"/>
          <p:cNvSpPr txBox="1"/>
          <p:nvPr/>
        </p:nvSpPr>
        <p:spPr>
          <a:xfrm>
            <a:off x="4172625" y="1097850"/>
            <a:ext cx="30000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Endomysial antibody (IgA):</a:t>
            </a:r>
            <a:endParaRPr b="1"/>
          </a:p>
        </p:txBody>
      </p:sp>
      <p:sp>
        <p:nvSpPr>
          <p:cNvPr id="476" name="Google Shape;476;p28"/>
          <p:cNvSpPr txBox="1"/>
          <p:nvPr/>
        </p:nvSpPr>
        <p:spPr>
          <a:xfrm>
            <a:off x="3615950" y="1361600"/>
            <a:ext cx="3094200" cy="5622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Sensitivity 85-98% (~93)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Specificity 97-100% (~99).</a:t>
            </a:r>
            <a:endParaRPr/>
          </a:p>
        </p:txBody>
      </p:sp>
      <p:sp>
        <p:nvSpPr>
          <p:cNvPr id="477" name="Google Shape;477;p28"/>
          <p:cNvSpPr txBox="1"/>
          <p:nvPr/>
        </p:nvSpPr>
        <p:spPr>
          <a:xfrm>
            <a:off x="426846" y="2020704"/>
            <a:ext cx="3000000" cy="10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IgA anti-gliadin antibodies:</a:t>
            </a:r>
            <a:endParaRPr b="1"/>
          </a:p>
        </p:txBody>
      </p:sp>
      <p:sp>
        <p:nvSpPr>
          <p:cNvPr id="478" name="Google Shape;478;p28"/>
          <p:cNvSpPr txBox="1"/>
          <p:nvPr/>
        </p:nvSpPr>
        <p:spPr>
          <a:xfrm>
            <a:off x="4172624" y="2019294"/>
            <a:ext cx="3000000" cy="2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IgG anti-gliadin antibodies:</a:t>
            </a:r>
            <a:endParaRPr b="1"/>
          </a:p>
        </p:txBody>
      </p:sp>
      <p:sp>
        <p:nvSpPr>
          <p:cNvPr id="479" name="Google Shape;479;p28"/>
          <p:cNvSpPr txBox="1"/>
          <p:nvPr/>
        </p:nvSpPr>
        <p:spPr>
          <a:xfrm>
            <a:off x="-114025" y="2273904"/>
            <a:ext cx="3000000" cy="3762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Sensitivity 75-90% (~80)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Specificity 82-95% (~85).</a:t>
            </a:r>
            <a:endParaRPr/>
          </a:p>
        </p:txBody>
      </p:sp>
      <p:sp>
        <p:nvSpPr>
          <p:cNvPr id="480" name="Google Shape;480;p28"/>
          <p:cNvSpPr txBox="1"/>
          <p:nvPr/>
        </p:nvSpPr>
        <p:spPr>
          <a:xfrm>
            <a:off x="3583200" y="2293575"/>
            <a:ext cx="4059900" cy="5622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Sensitivity 69-85% (~75) Spec 73-90% (~80).</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rgbClr val="CC0000"/>
                </a:solidFill>
                <a:latin typeface="Mada"/>
                <a:ea typeface="Mada"/>
                <a:cs typeface="Mada"/>
                <a:sym typeface="Mada"/>
              </a:rPr>
              <a:t>Can be used in IgA deficient patients</a:t>
            </a:r>
            <a:r>
              <a:rPr lang="ar" sz="1200">
                <a:solidFill>
                  <a:schemeClr val="dk1"/>
                </a:solidFill>
                <a:latin typeface="Mada"/>
                <a:ea typeface="Mada"/>
                <a:cs typeface="Mada"/>
                <a:sym typeface="Mada"/>
              </a:rPr>
              <a:t>.</a:t>
            </a:r>
            <a:endParaRPr/>
          </a:p>
        </p:txBody>
      </p:sp>
      <p:sp>
        <p:nvSpPr>
          <p:cNvPr id="481" name="Google Shape;481;p28"/>
          <p:cNvSpPr/>
          <p:nvPr/>
        </p:nvSpPr>
        <p:spPr>
          <a:xfrm>
            <a:off x="270469" y="3600303"/>
            <a:ext cx="530387" cy="962258"/>
          </a:xfrm>
          <a:custGeom>
            <a:rect b="b" l="l" r="r" t="t"/>
            <a:pathLst>
              <a:path extrusionOk="0" h="35775" w="29643">
                <a:moveTo>
                  <a:pt x="7316" y="1"/>
                </a:moveTo>
                <a:cubicBezTo>
                  <a:pt x="3294" y="1"/>
                  <a:pt x="1" y="3262"/>
                  <a:pt x="1" y="7316"/>
                </a:cubicBezTo>
                <a:lnTo>
                  <a:pt x="1" y="21282"/>
                </a:lnTo>
                <a:cubicBezTo>
                  <a:pt x="1" y="23277"/>
                  <a:pt x="792" y="25177"/>
                  <a:pt x="2217" y="26539"/>
                </a:cubicBezTo>
                <a:lnTo>
                  <a:pt x="9628" y="33728"/>
                </a:lnTo>
                <a:cubicBezTo>
                  <a:pt x="11041" y="35094"/>
                  <a:pt x="12869" y="35775"/>
                  <a:pt x="14699" y="35775"/>
                </a:cubicBezTo>
                <a:cubicBezTo>
                  <a:pt x="16519" y="35775"/>
                  <a:pt x="18341" y="35102"/>
                  <a:pt x="19762" y="33760"/>
                </a:cubicBezTo>
                <a:lnTo>
                  <a:pt x="27363" y="26539"/>
                </a:lnTo>
                <a:cubicBezTo>
                  <a:pt x="28819" y="25177"/>
                  <a:pt x="29643" y="23246"/>
                  <a:pt x="29643" y="21250"/>
                </a:cubicBezTo>
                <a:lnTo>
                  <a:pt x="29643" y="7316"/>
                </a:lnTo>
                <a:cubicBezTo>
                  <a:pt x="29643" y="3262"/>
                  <a:pt x="26381" y="1"/>
                  <a:pt x="223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solidFill>
                <a:srgbClr val="FFFFFF"/>
              </a:solidFill>
              <a:latin typeface="Fira Sans"/>
              <a:ea typeface="Fira Sans"/>
              <a:cs typeface="Fira Sans"/>
              <a:sym typeface="Fira Sans"/>
            </a:endParaRPr>
          </a:p>
        </p:txBody>
      </p:sp>
      <p:sp>
        <p:nvSpPr>
          <p:cNvPr id="482" name="Google Shape;482;p28"/>
          <p:cNvSpPr/>
          <p:nvPr/>
        </p:nvSpPr>
        <p:spPr>
          <a:xfrm>
            <a:off x="289730" y="4324998"/>
            <a:ext cx="491865" cy="278793"/>
          </a:xfrm>
          <a:custGeom>
            <a:rect b="b" l="l" r="r" t="t"/>
            <a:pathLst>
              <a:path extrusionOk="0" h="10365" w="27490">
                <a:moveTo>
                  <a:pt x="254" y="1"/>
                </a:moveTo>
                <a:cubicBezTo>
                  <a:pt x="199" y="1"/>
                  <a:pt x="143" y="25"/>
                  <a:pt x="96" y="72"/>
                </a:cubicBezTo>
                <a:cubicBezTo>
                  <a:pt x="1" y="167"/>
                  <a:pt x="1" y="294"/>
                  <a:pt x="96" y="389"/>
                </a:cubicBezTo>
                <a:lnTo>
                  <a:pt x="8045" y="8084"/>
                </a:lnTo>
                <a:cubicBezTo>
                  <a:pt x="9596" y="9604"/>
                  <a:pt x="11623" y="10365"/>
                  <a:pt x="13650" y="10365"/>
                </a:cubicBezTo>
                <a:cubicBezTo>
                  <a:pt x="15645" y="10365"/>
                  <a:pt x="17672" y="9636"/>
                  <a:pt x="19224" y="8148"/>
                </a:cubicBezTo>
                <a:lnTo>
                  <a:pt x="27394" y="420"/>
                </a:lnTo>
                <a:cubicBezTo>
                  <a:pt x="27489" y="325"/>
                  <a:pt x="27489" y="167"/>
                  <a:pt x="27394" y="72"/>
                </a:cubicBezTo>
                <a:cubicBezTo>
                  <a:pt x="27347" y="25"/>
                  <a:pt x="27292" y="1"/>
                  <a:pt x="27236" y="1"/>
                </a:cubicBezTo>
                <a:cubicBezTo>
                  <a:pt x="27181" y="1"/>
                  <a:pt x="27125" y="25"/>
                  <a:pt x="27078" y="72"/>
                </a:cubicBezTo>
                <a:lnTo>
                  <a:pt x="18907" y="7799"/>
                </a:lnTo>
                <a:cubicBezTo>
                  <a:pt x="17423" y="9205"/>
                  <a:pt x="15529" y="9909"/>
                  <a:pt x="13638" y="9909"/>
                </a:cubicBezTo>
                <a:cubicBezTo>
                  <a:pt x="11737" y="9909"/>
                  <a:pt x="9838" y="9197"/>
                  <a:pt x="8361" y="7768"/>
                </a:cubicBezTo>
                <a:lnTo>
                  <a:pt x="412" y="72"/>
                </a:lnTo>
                <a:cubicBezTo>
                  <a:pt x="365" y="25"/>
                  <a:pt x="309" y="1"/>
                  <a:pt x="254" y="1"/>
                </a:cubicBezTo>
                <a:close/>
              </a:path>
            </a:pathLst>
          </a:custGeom>
          <a:solidFill>
            <a:srgbClr val="0D0C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3" name="Google Shape;483;p28"/>
          <p:cNvGrpSpPr/>
          <p:nvPr/>
        </p:nvGrpSpPr>
        <p:grpSpPr>
          <a:xfrm>
            <a:off x="334248" y="5343123"/>
            <a:ext cx="165959" cy="176869"/>
            <a:chOff x="6414250" y="2415450"/>
            <a:chExt cx="312600" cy="312600"/>
          </a:xfrm>
        </p:grpSpPr>
        <p:sp>
          <p:nvSpPr>
            <p:cNvPr id="484" name="Google Shape;484;p28"/>
            <p:cNvSpPr/>
            <p:nvPr/>
          </p:nvSpPr>
          <p:spPr>
            <a:xfrm>
              <a:off x="6414250" y="2415450"/>
              <a:ext cx="312600" cy="31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28"/>
          <p:cNvGrpSpPr/>
          <p:nvPr/>
        </p:nvGrpSpPr>
        <p:grpSpPr>
          <a:xfrm>
            <a:off x="334248" y="5627423"/>
            <a:ext cx="165959" cy="176869"/>
            <a:chOff x="6414250" y="2415450"/>
            <a:chExt cx="312600" cy="312600"/>
          </a:xfrm>
        </p:grpSpPr>
        <p:sp>
          <p:nvSpPr>
            <p:cNvPr id="487" name="Google Shape;487;p28"/>
            <p:cNvSpPr/>
            <p:nvPr/>
          </p:nvSpPr>
          <p:spPr>
            <a:xfrm>
              <a:off x="6414250" y="2415450"/>
              <a:ext cx="312600" cy="31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28"/>
          <p:cNvGrpSpPr/>
          <p:nvPr/>
        </p:nvGrpSpPr>
        <p:grpSpPr>
          <a:xfrm>
            <a:off x="334248" y="5911728"/>
            <a:ext cx="165959" cy="176869"/>
            <a:chOff x="6414250" y="2415450"/>
            <a:chExt cx="312600" cy="312600"/>
          </a:xfrm>
        </p:grpSpPr>
        <p:sp>
          <p:nvSpPr>
            <p:cNvPr id="490" name="Google Shape;490;p28"/>
            <p:cNvSpPr/>
            <p:nvPr/>
          </p:nvSpPr>
          <p:spPr>
            <a:xfrm>
              <a:off x="6414250" y="2415450"/>
              <a:ext cx="312600" cy="31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8"/>
          <p:cNvGrpSpPr/>
          <p:nvPr/>
        </p:nvGrpSpPr>
        <p:grpSpPr>
          <a:xfrm>
            <a:off x="334248" y="6190523"/>
            <a:ext cx="165959" cy="176869"/>
            <a:chOff x="6414250" y="2415450"/>
            <a:chExt cx="312600" cy="312600"/>
          </a:xfrm>
        </p:grpSpPr>
        <p:sp>
          <p:nvSpPr>
            <p:cNvPr id="493" name="Google Shape;493;p28"/>
            <p:cNvSpPr/>
            <p:nvPr/>
          </p:nvSpPr>
          <p:spPr>
            <a:xfrm>
              <a:off x="6414250" y="2415450"/>
              <a:ext cx="312600" cy="312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95" name="Google Shape;495;p28"/>
          <p:cNvCxnSpPr/>
          <p:nvPr/>
        </p:nvCxnSpPr>
        <p:spPr>
          <a:xfrm flipH="1" rot="10800000">
            <a:off x="1366500" y="6848488"/>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96" name="Google Shape;496;p28"/>
          <p:cNvSpPr txBox="1"/>
          <p:nvPr/>
        </p:nvSpPr>
        <p:spPr>
          <a:xfrm>
            <a:off x="1152525" y="6262875"/>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Whipple Disease</a:t>
            </a:r>
            <a:endParaRPr b="1" sz="2600">
              <a:solidFill>
                <a:schemeClr val="dk1"/>
              </a:solidFill>
              <a:latin typeface="Mada"/>
              <a:ea typeface="Mada"/>
              <a:cs typeface="Mada"/>
              <a:sym typeface="Mada"/>
            </a:endParaRPr>
          </a:p>
        </p:txBody>
      </p:sp>
      <p:sp>
        <p:nvSpPr>
          <p:cNvPr id="497" name="Google Shape;497;p28"/>
          <p:cNvSpPr txBox="1"/>
          <p:nvPr/>
        </p:nvSpPr>
        <p:spPr>
          <a:xfrm>
            <a:off x="96263" y="8327013"/>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Pathophysiology</a:t>
            </a:r>
            <a:endParaRPr b="1" sz="2200">
              <a:highlight>
                <a:schemeClr val="accent5"/>
              </a:highlight>
              <a:latin typeface="Mada"/>
              <a:ea typeface="Mada"/>
              <a:cs typeface="Mada"/>
              <a:sym typeface="Mada"/>
            </a:endParaRPr>
          </a:p>
        </p:txBody>
      </p:sp>
      <p:sp>
        <p:nvSpPr>
          <p:cNvPr id="498" name="Google Shape;498;p28"/>
          <p:cNvSpPr/>
          <p:nvPr/>
        </p:nvSpPr>
        <p:spPr>
          <a:xfrm>
            <a:off x="1678236" y="7047688"/>
            <a:ext cx="408300" cy="4122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rot="-2700000">
            <a:off x="1791382" y="7594689"/>
            <a:ext cx="182009" cy="16419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0" name="Google Shape;500;p28"/>
          <p:cNvGrpSpPr/>
          <p:nvPr/>
        </p:nvGrpSpPr>
        <p:grpSpPr>
          <a:xfrm>
            <a:off x="1711809" y="7086783"/>
            <a:ext cx="341134" cy="334038"/>
            <a:chOff x="-22881800" y="1971800"/>
            <a:chExt cx="301675" cy="295400"/>
          </a:xfrm>
        </p:grpSpPr>
        <p:sp>
          <p:nvSpPr>
            <p:cNvPr id="501" name="Google Shape;501;p28"/>
            <p:cNvSpPr/>
            <p:nvPr/>
          </p:nvSpPr>
          <p:spPr>
            <a:xfrm>
              <a:off x="-22773100" y="2041900"/>
              <a:ext cx="86650" cy="86675"/>
            </a:xfrm>
            <a:custGeom>
              <a:rect b="b" l="l" r="r" t="t"/>
              <a:pathLst>
                <a:path extrusionOk="0" h="3467" w="3466">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22737675" y="2145075"/>
              <a:ext cx="51225" cy="51225"/>
            </a:xfrm>
            <a:custGeom>
              <a:rect b="b" l="l" r="r" t="t"/>
              <a:pathLst>
                <a:path extrusionOk="0" h="2049" w="2049">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22807775" y="2110425"/>
              <a:ext cx="17350" cy="18150"/>
            </a:xfrm>
            <a:custGeom>
              <a:rect b="b" l="l" r="r" t="t"/>
              <a:pathLst>
                <a:path extrusionOk="0" h="726" w="694">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22773100" y="216320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22669150" y="2110425"/>
              <a:ext cx="18150" cy="18150"/>
            </a:xfrm>
            <a:custGeom>
              <a:rect b="b" l="l" r="r" t="t"/>
              <a:pathLst>
                <a:path extrusionOk="0" h="726" w="726">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22881800" y="1971800"/>
              <a:ext cx="301675" cy="295400"/>
            </a:xfrm>
            <a:custGeom>
              <a:rect b="b" l="l" r="r" t="t"/>
              <a:pathLst>
                <a:path extrusionOk="0" h="11816" w="12067">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28"/>
          <p:cNvGrpSpPr/>
          <p:nvPr/>
        </p:nvGrpSpPr>
        <p:grpSpPr>
          <a:xfrm>
            <a:off x="5131053" y="7052096"/>
            <a:ext cx="335791" cy="332879"/>
            <a:chOff x="-22859750" y="2335900"/>
            <a:chExt cx="296950" cy="294375"/>
          </a:xfrm>
        </p:grpSpPr>
        <p:sp>
          <p:nvSpPr>
            <p:cNvPr id="508" name="Google Shape;508;p28"/>
            <p:cNvSpPr/>
            <p:nvPr/>
          </p:nvSpPr>
          <p:spPr>
            <a:xfrm>
              <a:off x="-22859750" y="2335900"/>
              <a:ext cx="296950" cy="294375"/>
            </a:xfrm>
            <a:custGeom>
              <a:rect b="b" l="l" r="r" t="t"/>
              <a:pathLst>
                <a:path extrusionOk="0" h="11775" w="11878">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22685675" y="2408150"/>
              <a:ext cx="27575" cy="66175"/>
            </a:xfrm>
            <a:custGeom>
              <a:rect b="b" l="l" r="r" t="t"/>
              <a:pathLst>
                <a:path extrusionOk="0" h="2647" w="1103">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22766800" y="2408950"/>
              <a:ext cx="27575" cy="66175"/>
            </a:xfrm>
            <a:custGeom>
              <a:rect b="b" l="l" r="r" t="t"/>
              <a:pathLst>
                <a:path extrusionOk="0" h="2647" w="1103">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28"/>
          <p:cNvSpPr/>
          <p:nvPr/>
        </p:nvSpPr>
        <p:spPr>
          <a:xfrm>
            <a:off x="5094811" y="7012750"/>
            <a:ext cx="408300" cy="4122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rot="-2700000">
            <a:off x="5222482" y="7545276"/>
            <a:ext cx="182009" cy="16419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txBox="1"/>
          <p:nvPr/>
        </p:nvSpPr>
        <p:spPr>
          <a:xfrm>
            <a:off x="382375" y="7773209"/>
            <a:ext cx="3000000" cy="6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Chronic systemic infection by </a:t>
            </a:r>
            <a:r>
              <a:rPr b="1" lang="ar" sz="1200">
                <a:solidFill>
                  <a:srgbClr val="CC0000"/>
                </a:solidFill>
                <a:latin typeface="Mada"/>
                <a:ea typeface="Mada"/>
                <a:cs typeface="Mada"/>
                <a:sym typeface="Mada"/>
              </a:rPr>
              <a:t>Tropheryma whipplei. </a:t>
            </a:r>
            <a:r>
              <a:rPr lang="ar" sz="1000">
                <a:solidFill>
                  <a:srgbClr val="1C4588"/>
                </a:solidFill>
                <a:latin typeface="Mada"/>
                <a:ea typeface="Mada"/>
                <a:cs typeface="Mada"/>
                <a:sym typeface="Mada"/>
              </a:rPr>
              <a:t>(an intracellular gram-positive bacteria)</a:t>
            </a:r>
            <a:endParaRPr sz="1000">
              <a:solidFill>
                <a:srgbClr val="1C4588"/>
              </a:solidFill>
            </a:endParaRPr>
          </a:p>
        </p:txBody>
      </p:sp>
      <p:sp>
        <p:nvSpPr>
          <p:cNvPr id="514" name="Google Shape;514;p28"/>
          <p:cNvSpPr txBox="1"/>
          <p:nvPr/>
        </p:nvSpPr>
        <p:spPr>
          <a:xfrm>
            <a:off x="3890675" y="7702846"/>
            <a:ext cx="3000000" cy="53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CC0000"/>
                </a:solidFill>
                <a:latin typeface="Mada"/>
                <a:ea typeface="Mada"/>
                <a:cs typeface="Mada"/>
                <a:sym typeface="Mada"/>
              </a:rPr>
              <a:t>Has GI, CNS, CVS, MSK &amp; skin manifestations.</a:t>
            </a:r>
            <a:endParaRPr b="1">
              <a:solidFill>
                <a:srgbClr val="CC0000"/>
              </a:solidFill>
            </a:endParaRPr>
          </a:p>
        </p:txBody>
      </p:sp>
      <p:sp>
        <p:nvSpPr>
          <p:cNvPr id="515" name="Google Shape;515;p28"/>
          <p:cNvSpPr/>
          <p:nvPr/>
        </p:nvSpPr>
        <p:spPr>
          <a:xfrm>
            <a:off x="491825" y="8864175"/>
            <a:ext cx="6636300" cy="828300"/>
          </a:xfrm>
          <a:prstGeom prst="snip1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a:off x="377025" y="8955425"/>
            <a:ext cx="6636300" cy="828300"/>
          </a:xfrm>
          <a:prstGeom prst="snip1Rect">
            <a:avLst>
              <a:gd fmla="val 1666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txBox="1"/>
          <p:nvPr/>
        </p:nvSpPr>
        <p:spPr>
          <a:xfrm>
            <a:off x="295125" y="9059175"/>
            <a:ext cx="6800100" cy="658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Malabsorption – </a:t>
            </a:r>
            <a:r>
              <a:rPr b="1" lang="ar" sz="1200">
                <a:solidFill>
                  <a:srgbClr val="CC0000"/>
                </a:solidFill>
                <a:latin typeface="Mada"/>
                <a:ea typeface="Mada"/>
                <a:cs typeface="Mada"/>
                <a:sym typeface="Mada"/>
              </a:rPr>
              <a:t>weight loss</a:t>
            </a:r>
            <a:r>
              <a:rPr lang="ar" sz="1200">
                <a:solidFill>
                  <a:schemeClr val="dk1"/>
                </a:solidFill>
                <a:latin typeface="Mada"/>
                <a:ea typeface="Mada"/>
                <a:cs typeface="Mada"/>
                <a:sym typeface="Mada"/>
              </a:rPr>
              <a:t>, </a:t>
            </a:r>
            <a:r>
              <a:rPr b="1" lang="ar" sz="1200">
                <a:solidFill>
                  <a:srgbClr val="CC0000"/>
                </a:solidFill>
                <a:latin typeface="Mada"/>
                <a:ea typeface="Mada"/>
                <a:cs typeface="Mada"/>
                <a:sym typeface="Mada"/>
              </a:rPr>
              <a:t>diarrhea</a:t>
            </a:r>
            <a:r>
              <a:rPr lang="ar" sz="1200">
                <a:solidFill>
                  <a:schemeClr val="dk1"/>
                </a:solidFill>
                <a:latin typeface="Mada"/>
                <a:ea typeface="Mada"/>
                <a:cs typeface="Mada"/>
                <a:sym typeface="Mada"/>
              </a:rPr>
              <a:t> (watery or fatty</a:t>
            </a:r>
            <a:r>
              <a:rPr baseline="30000" lang="ar" sz="1200">
                <a:solidFill>
                  <a:schemeClr val="dk1"/>
                </a:solidFill>
                <a:latin typeface="Mada"/>
                <a:ea typeface="Mada"/>
                <a:cs typeface="Mada"/>
                <a:sym typeface="Mada"/>
              </a:rPr>
              <a:t>3</a:t>
            </a:r>
            <a:r>
              <a:rPr lang="ar" sz="1200">
                <a:solidFill>
                  <a:schemeClr val="dk1"/>
                </a:solidFill>
                <a:latin typeface="Mada"/>
                <a:ea typeface="Mada"/>
                <a:cs typeface="Mada"/>
                <a:sym typeface="Mada"/>
              </a:rPr>
              <a:t>) and abdominal pain: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Caused by bacterial and </a:t>
            </a:r>
            <a:r>
              <a:rPr b="1" lang="ar" sz="1200">
                <a:solidFill>
                  <a:srgbClr val="CC0000"/>
                </a:solidFill>
                <a:latin typeface="Mada"/>
                <a:ea typeface="Mada"/>
                <a:cs typeface="Mada"/>
                <a:sym typeface="Mada"/>
              </a:rPr>
              <a:t>macrophage-predominant</a:t>
            </a:r>
            <a:r>
              <a:rPr lang="ar" sz="1200">
                <a:solidFill>
                  <a:schemeClr val="dk1"/>
                </a:solidFill>
                <a:latin typeface="Mada"/>
                <a:ea typeface="Mada"/>
                <a:cs typeface="Mada"/>
                <a:sym typeface="Mada"/>
              </a:rPr>
              <a:t> inflammatory cell infiltration of the small intestinal mucosa and </a:t>
            </a:r>
            <a:r>
              <a:rPr b="1" lang="ar" sz="1200">
                <a:solidFill>
                  <a:srgbClr val="CC0000"/>
                </a:solidFill>
                <a:latin typeface="Mada"/>
                <a:ea typeface="Mada"/>
                <a:cs typeface="Mada"/>
                <a:sym typeface="Mada"/>
              </a:rPr>
              <a:t>obstruction of mesenteric lymph nodes.</a:t>
            </a:r>
            <a:endParaRPr b="1" sz="1200">
              <a:solidFill>
                <a:srgbClr val="CC0000"/>
              </a:solidFill>
              <a:latin typeface="Mada"/>
              <a:ea typeface="Mada"/>
              <a:cs typeface="Mada"/>
              <a:sym typeface="Mada"/>
            </a:endParaRPr>
          </a:p>
        </p:txBody>
      </p:sp>
      <p:sp>
        <p:nvSpPr>
          <p:cNvPr id="518" name="Google Shape;518;p28"/>
          <p:cNvSpPr/>
          <p:nvPr/>
        </p:nvSpPr>
        <p:spPr>
          <a:xfrm>
            <a:off x="4252625" y="3579678"/>
            <a:ext cx="530387" cy="962258"/>
          </a:xfrm>
          <a:custGeom>
            <a:rect b="b" l="l" r="r" t="t"/>
            <a:pathLst>
              <a:path extrusionOk="0" h="35775" w="29643">
                <a:moveTo>
                  <a:pt x="7316" y="1"/>
                </a:moveTo>
                <a:cubicBezTo>
                  <a:pt x="3294" y="1"/>
                  <a:pt x="1" y="3262"/>
                  <a:pt x="1" y="7316"/>
                </a:cubicBezTo>
                <a:lnTo>
                  <a:pt x="1" y="21282"/>
                </a:lnTo>
                <a:cubicBezTo>
                  <a:pt x="1" y="23277"/>
                  <a:pt x="792" y="25177"/>
                  <a:pt x="2217" y="26539"/>
                </a:cubicBezTo>
                <a:lnTo>
                  <a:pt x="9628" y="33728"/>
                </a:lnTo>
                <a:cubicBezTo>
                  <a:pt x="11041" y="35094"/>
                  <a:pt x="12869" y="35775"/>
                  <a:pt x="14699" y="35775"/>
                </a:cubicBezTo>
                <a:cubicBezTo>
                  <a:pt x="16519" y="35775"/>
                  <a:pt x="18341" y="35102"/>
                  <a:pt x="19762" y="33760"/>
                </a:cubicBezTo>
                <a:lnTo>
                  <a:pt x="27363" y="26539"/>
                </a:lnTo>
                <a:cubicBezTo>
                  <a:pt x="28819" y="25177"/>
                  <a:pt x="29643" y="23246"/>
                  <a:pt x="29643" y="21250"/>
                </a:cubicBezTo>
                <a:lnTo>
                  <a:pt x="29643" y="7316"/>
                </a:lnTo>
                <a:cubicBezTo>
                  <a:pt x="29643" y="3262"/>
                  <a:pt x="26381" y="1"/>
                  <a:pt x="223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solidFill>
                <a:srgbClr val="FFFFFF"/>
              </a:solidFill>
              <a:latin typeface="Fira Sans"/>
              <a:ea typeface="Fira Sans"/>
              <a:cs typeface="Fira Sans"/>
              <a:sym typeface="Fira Sans"/>
            </a:endParaRPr>
          </a:p>
        </p:txBody>
      </p:sp>
      <p:sp>
        <p:nvSpPr>
          <p:cNvPr id="519" name="Google Shape;519;p28"/>
          <p:cNvSpPr/>
          <p:nvPr/>
        </p:nvSpPr>
        <p:spPr>
          <a:xfrm>
            <a:off x="4274722" y="4304373"/>
            <a:ext cx="491865" cy="278793"/>
          </a:xfrm>
          <a:custGeom>
            <a:rect b="b" l="l" r="r" t="t"/>
            <a:pathLst>
              <a:path extrusionOk="0" h="10365" w="27490">
                <a:moveTo>
                  <a:pt x="254" y="1"/>
                </a:moveTo>
                <a:cubicBezTo>
                  <a:pt x="199" y="1"/>
                  <a:pt x="143" y="25"/>
                  <a:pt x="96" y="72"/>
                </a:cubicBezTo>
                <a:cubicBezTo>
                  <a:pt x="1" y="167"/>
                  <a:pt x="1" y="294"/>
                  <a:pt x="96" y="389"/>
                </a:cubicBezTo>
                <a:lnTo>
                  <a:pt x="8045" y="8084"/>
                </a:lnTo>
                <a:cubicBezTo>
                  <a:pt x="9596" y="9604"/>
                  <a:pt x="11623" y="10365"/>
                  <a:pt x="13650" y="10365"/>
                </a:cubicBezTo>
                <a:cubicBezTo>
                  <a:pt x="15645" y="10365"/>
                  <a:pt x="17672" y="9636"/>
                  <a:pt x="19224" y="8148"/>
                </a:cubicBezTo>
                <a:lnTo>
                  <a:pt x="27394" y="420"/>
                </a:lnTo>
                <a:cubicBezTo>
                  <a:pt x="27489" y="325"/>
                  <a:pt x="27489" y="167"/>
                  <a:pt x="27394" y="72"/>
                </a:cubicBezTo>
                <a:cubicBezTo>
                  <a:pt x="27347" y="25"/>
                  <a:pt x="27292" y="1"/>
                  <a:pt x="27236" y="1"/>
                </a:cubicBezTo>
                <a:cubicBezTo>
                  <a:pt x="27181" y="1"/>
                  <a:pt x="27125" y="25"/>
                  <a:pt x="27078" y="72"/>
                </a:cubicBezTo>
                <a:lnTo>
                  <a:pt x="18907" y="7799"/>
                </a:lnTo>
                <a:cubicBezTo>
                  <a:pt x="17423" y="9205"/>
                  <a:pt x="15529" y="9909"/>
                  <a:pt x="13638" y="9909"/>
                </a:cubicBezTo>
                <a:cubicBezTo>
                  <a:pt x="11737" y="9909"/>
                  <a:pt x="9838" y="9197"/>
                  <a:pt x="8361" y="7768"/>
                </a:cubicBezTo>
                <a:lnTo>
                  <a:pt x="412" y="72"/>
                </a:lnTo>
                <a:cubicBezTo>
                  <a:pt x="365" y="25"/>
                  <a:pt x="309" y="1"/>
                  <a:pt x="254" y="1"/>
                </a:cubicBezTo>
                <a:close/>
              </a:path>
            </a:pathLst>
          </a:custGeom>
          <a:solidFill>
            <a:srgbClr val="0D0C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0" name="Google Shape;520;p28"/>
          <p:cNvPicPr preferRelativeResize="0"/>
          <p:nvPr/>
        </p:nvPicPr>
        <p:blipFill>
          <a:blip r:embed="rId3">
            <a:alphaModFix/>
          </a:blip>
          <a:stretch>
            <a:fillRect/>
          </a:stretch>
        </p:blipFill>
        <p:spPr>
          <a:xfrm>
            <a:off x="4278075" y="3667526"/>
            <a:ext cx="530374" cy="530374"/>
          </a:xfrm>
          <a:prstGeom prst="rect">
            <a:avLst/>
          </a:prstGeom>
          <a:noFill/>
          <a:ln>
            <a:noFill/>
          </a:ln>
        </p:spPr>
      </p:pic>
      <p:sp>
        <p:nvSpPr>
          <p:cNvPr id="521" name="Google Shape;521;p28"/>
          <p:cNvSpPr txBox="1"/>
          <p:nvPr/>
        </p:nvSpPr>
        <p:spPr>
          <a:xfrm>
            <a:off x="4902788" y="3510463"/>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ar" sz="1200">
                <a:solidFill>
                  <a:schemeClr val="dk1"/>
                </a:solidFill>
                <a:latin typeface="Mada"/>
                <a:ea typeface="Mada"/>
                <a:cs typeface="Mada"/>
                <a:sym typeface="Mada"/>
              </a:rPr>
              <a:t>Biopsy histology</a:t>
            </a:r>
            <a:r>
              <a:rPr b="1" lang="ar" sz="1200">
                <a:solidFill>
                  <a:schemeClr val="dk1"/>
                </a:solidFill>
                <a:latin typeface="Mada"/>
                <a:ea typeface="Mada"/>
                <a:cs typeface="Mada"/>
                <a:sym typeface="Mada"/>
              </a:rPr>
              <a:t>:</a:t>
            </a:r>
            <a:r>
              <a:rPr lang="ar" sz="1200">
                <a:solidFill>
                  <a:schemeClr val="dk1"/>
                </a:solidFill>
                <a:latin typeface="Mada"/>
                <a:ea typeface="Mada"/>
                <a:cs typeface="Mada"/>
                <a:sym typeface="Mada"/>
              </a:rPr>
              <a:t> MARSH classification</a:t>
            </a:r>
            <a:endParaRPr/>
          </a:p>
        </p:txBody>
      </p:sp>
      <p:pic>
        <p:nvPicPr>
          <p:cNvPr id="522" name="Google Shape;522;p28"/>
          <p:cNvPicPr preferRelativeResize="0"/>
          <p:nvPr/>
        </p:nvPicPr>
        <p:blipFill>
          <a:blip r:embed="rId4">
            <a:alphaModFix/>
          </a:blip>
          <a:stretch>
            <a:fillRect/>
          </a:stretch>
        </p:blipFill>
        <p:spPr>
          <a:xfrm>
            <a:off x="5054850" y="3882937"/>
            <a:ext cx="2298822" cy="2102651"/>
          </a:xfrm>
          <a:prstGeom prst="rect">
            <a:avLst/>
          </a:prstGeom>
          <a:noFill/>
          <a:ln>
            <a:noFill/>
          </a:ln>
        </p:spPr>
      </p:pic>
      <p:cxnSp>
        <p:nvCxnSpPr>
          <p:cNvPr id="523" name="Google Shape;523;p28"/>
          <p:cNvCxnSpPr/>
          <p:nvPr/>
        </p:nvCxnSpPr>
        <p:spPr>
          <a:xfrm rot="10800000">
            <a:off x="8900" y="9849650"/>
            <a:ext cx="7612800" cy="0"/>
          </a:xfrm>
          <a:prstGeom prst="straightConnector1">
            <a:avLst/>
          </a:prstGeom>
          <a:noFill/>
          <a:ln cap="flat" cmpd="sng" w="28575">
            <a:solidFill>
              <a:schemeClr val="accent3"/>
            </a:solidFill>
            <a:prstDash val="dot"/>
            <a:round/>
            <a:headEnd len="med" w="med" type="none"/>
            <a:tailEnd len="med" w="med" type="none"/>
          </a:ln>
        </p:spPr>
      </p:cxnSp>
      <p:sp>
        <p:nvSpPr>
          <p:cNvPr id="524" name="Google Shape;524;p28"/>
          <p:cNvSpPr/>
          <p:nvPr/>
        </p:nvSpPr>
        <p:spPr>
          <a:xfrm>
            <a:off x="5094800" y="5941650"/>
            <a:ext cx="2214300" cy="4122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900">
                <a:solidFill>
                  <a:srgbClr val="6AA84F"/>
                </a:solidFill>
                <a:latin typeface="Mada"/>
                <a:ea typeface="Mada"/>
                <a:cs typeface="Mada"/>
                <a:sym typeface="Mada"/>
              </a:rPr>
              <a:t>As the disease progress, there is more villous atrophy and </a:t>
            </a:r>
            <a:r>
              <a:rPr lang="ar" sz="900">
                <a:solidFill>
                  <a:srgbClr val="6AA84F"/>
                </a:solidFill>
                <a:latin typeface="Mada"/>
                <a:ea typeface="Mada"/>
                <a:cs typeface="Mada"/>
                <a:sym typeface="Mada"/>
              </a:rPr>
              <a:t>leukocytosis</a:t>
            </a:r>
            <a:endParaRPr sz="900">
              <a:solidFill>
                <a:srgbClr val="6AA84F"/>
              </a:solidFill>
              <a:latin typeface="Mada"/>
              <a:ea typeface="Mada"/>
              <a:cs typeface="Mada"/>
              <a:sym typeface="Mada"/>
            </a:endParaRPr>
          </a:p>
        </p:txBody>
      </p:sp>
      <p:pic>
        <p:nvPicPr>
          <p:cNvPr id="525" name="Google Shape;525;p28"/>
          <p:cNvPicPr preferRelativeResize="0"/>
          <p:nvPr/>
        </p:nvPicPr>
        <p:blipFill>
          <a:blip r:embed="rId5">
            <a:alphaModFix/>
          </a:blip>
          <a:stretch>
            <a:fillRect/>
          </a:stretch>
        </p:blipFill>
        <p:spPr>
          <a:xfrm flipH="1">
            <a:off x="254563" y="3713026"/>
            <a:ext cx="562199" cy="5621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31" name="Google Shape;531;p29"/>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
        <p:nvSpPr>
          <p:cNvPr id="532" name="Google Shape;532;p29"/>
          <p:cNvSpPr txBox="1"/>
          <p:nvPr/>
        </p:nvSpPr>
        <p:spPr>
          <a:xfrm>
            <a:off x="263925" y="958450"/>
            <a:ext cx="6913800" cy="828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Effect of The Disease on Other Organs or Systems</a:t>
            </a:r>
            <a:r>
              <a:rPr b="1" baseline="30000" lang="ar" sz="2200">
                <a:highlight>
                  <a:schemeClr val="accent5"/>
                </a:highlight>
                <a:latin typeface="Mada"/>
                <a:ea typeface="Mada"/>
                <a:cs typeface="Mada"/>
                <a:sym typeface="Mada"/>
              </a:rPr>
              <a:t>1</a:t>
            </a:r>
            <a:endParaRPr b="1" baseline="30000" sz="2200">
              <a:highlight>
                <a:schemeClr val="accent5"/>
              </a:highlight>
              <a:latin typeface="Mada"/>
              <a:ea typeface="Mada"/>
              <a:cs typeface="Mada"/>
              <a:sym typeface="Mada"/>
            </a:endParaRPr>
          </a:p>
        </p:txBody>
      </p:sp>
      <p:sp>
        <p:nvSpPr>
          <p:cNvPr id="533" name="Google Shape;533;p29"/>
          <p:cNvSpPr txBox="1"/>
          <p:nvPr/>
        </p:nvSpPr>
        <p:spPr>
          <a:xfrm>
            <a:off x="-118712" y="11527570"/>
            <a:ext cx="5008200" cy="260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Central Nervous System:</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Progressive dementia.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Supranuclear ophthalmoplegia.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Altered LOC.</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Oculo-masticatory &amp; oculo-facial skeletal dysfunction.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Cardiovascular System:</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Endocarditis – MV most common.</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Myocarditis.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Pericarditis.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Musculoskeletal:</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Oligo or polyarthralgias.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Skin (common):</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Hyperpigmentation.</a:t>
            </a:r>
            <a:endParaRPr sz="1200">
              <a:latin typeface="Mada"/>
              <a:ea typeface="Mada"/>
              <a:cs typeface="Mada"/>
              <a:sym typeface="Mada"/>
            </a:endParaRPr>
          </a:p>
        </p:txBody>
      </p:sp>
      <p:sp>
        <p:nvSpPr>
          <p:cNvPr id="534" name="Google Shape;534;p29"/>
          <p:cNvSpPr txBox="1"/>
          <p:nvPr/>
        </p:nvSpPr>
        <p:spPr>
          <a:xfrm>
            <a:off x="263925" y="4908300"/>
            <a:ext cx="6151200" cy="624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Histopathology</a:t>
            </a:r>
            <a:endParaRPr b="1" sz="2200">
              <a:highlight>
                <a:schemeClr val="accent5"/>
              </a:highlight>
              <a:latin typeface="Mada"/>
              <a:ea typeface="Mada"/>
              <a:cs typeface="Mada"/>
              <a:sym typeface="Mada"/>
            </a:endParaRPr>
          </a:p>
        </p:txBody>
      </p:sp>
      <p:sp>
        <p:nvSpPr>
          <p:cNvPr id="535" name="Google Shape;535;p29"/>
          <p:cNvSpPr txBox="1"/>
          <p:nvPr/>
        </p:nvSpPr>
        <p:spPr>
          <a:xfrm>
            <a:off x="263925" y="7992649"/>
            <a:ext cx="6151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Management</a:t>
            </a:r>
            <a:endParaRPr b="1" sz="2200">
              <a:highlight>
                <a:schemeClr val="accent5"/>
              </a:highlight>
              <a:latin typeface="Mada"/>
              <a:ea typeface="Mada"/>
              <a:cs typeface="Mada"/>
              <a:sym typeface="Mada"/>
            </a:endParaRPr>
          </a:p>
        </p:txBody>
      </p:sp>
      <p:sp>
        <p:nvSpPr>
          <p:cNvPr id="536" name="Google Shape;536;p29"/>
          <p:cNvSpPr txBox="1"/>
          <p:nvPr/>
        </p:nvSpPr>
        <p:spPr>
          <a:xfrm>
            <a:off x="1082275" y="8591425"/>
            <a:ext cx="6525900" cy="1156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2 weeks with Abx to cross BBB: </a:t>
            </a:r>
            <a:endParaRPr b="1" sz="1200">
              <a:latin typeface="Mada"/>
              <a:ea typeface="Mada"/>
              <a:cs typeface="Mada"/>
              <a:sym typeface="Mada"/>
            </a:endParaRPr>
          </a:p>
          <a:p>
            <a:pPr indent="-198600" lvl="1" marL="702000" rtl="0" algn="l">
              <a:spcBef>
                <a:spcPts val="0"/>
              </a:spcBef>
              <a:spcAft>
                <a:spcPts val="0"/>
              </a:spcAft>
              <a:buSzPts val="1200"/>
              <a:buFont typeface="Mada"/>
              <a:buChar char="○"/>
            </a:pPr>
            <a:r>
              <a:rPr b="1" lang="ar" sz="1200">
                <a:solidFill>
                  <a:srgbClr val="CC0000"/>
                </a:solidFill>
                <a:latin typeface="Mada"/>
                <a:ea typeface="Mada"/>
                <a:cs typeface="Mada"/>
                <a:sym typeface="Mada"/>
              </a:rPr>
              <a:t>Ceftriaxone</a:t>
            </a:r>
            <a:r>
              <a:rPr lang="ar" sz="1200">
                <a:latin typeface="Mada"/>
                <a:ea typeface="Mada"/>
                <a:cs typeface="Mada"/>
                <a:sym typeface="Mada"/>
              </a:rPr>
              <a:t> </a:t>
            </a:r>
            <a:r>
              <a:rPr lang="ar" sz="700">
                <a:latin typeface="Mada"/>
                <a:ea typeface="Mada"/>
                <a:cs typeface="Mada"/>
                <a:sym typeface="Mada"/>
              </a:rPr>
              <a:t>2g IV daily monotherapy</a:t>
            </a:r>
            <a:r>
              <a:rPr lang="ar" sz="1200">
                <a:latin typeface="Mada"/>
                <a:ea typeface="Mada"/>
                <a:cs typeface="Mada"/>
                <a:sym typeface="Mada"/>
              </a:rPr>
              <a:t> </a:t>
            </a:r>
            <a:r>
              <a:rPr b="1" lang="ar" sz="1200">
                <a:highlight>
                  <a:schemeClr val="accent5"/>
                </a:highlight>
                <a:latin typeface="Mada"/>
                <a:ea typeface="Mada"/>
                <a:cs typeface="Mada"/>
                <a:sym typeface="Mada"/>
              </a:rPr>
              <a:t>THEN</a:t>
            </a:r>
            <a:r>
              <a:rPr b="1" lang="ar" sz="1200">
                <a:solidFill>
                  <a:srgbClr val="CC0000"/>
                </a:solidFill>
                <a:latin typeface="Mada"/>
                <a:ea typeface="Mada"/>
                <a:cs typeface="Mada"/>
                <a:sym typeface="Mada"/>
              </a:rPr>
              <a:t> Septra (TMP/SMX)</a:t>
            </a:r>
            <a:r>
              <a:rPr lang="ar" sz="1200">
                <a:solidFill>
                  <a:schemeClr val="dk1"/>
                </a:solidFill>
                <a:latin typeface="Mada"/>
                <a:ea typeface="Mada"/>
                <a:cs typeface="Mada"/>
                <a:sym typeface="Mada"/>
              </a:rPr>
              <a:t> </a:t>
            </a:r>
            <a:r>
              <a:rPr lang="ar" sz="700">
                <a:solidFill>
                  <a:schemeClr val="dk1"/>
                </a:solidFill>
                <a:latin typeface="Mada"/>
                <a:ea typeface="Mada"/>
                <a:cs typeface="Mada"/>
                <a:sym typeface="Mada"/>
              </a:rPr>
              <a:t>DS tab BID x</a:t>
            </a:r>
            <a:r>
              <a:rPr lang="ar" sz="1100">
                <a:solidFill>
                  <a:schemeClr val="dk1"/>
                </a:solidFill>
                <a:latin typeface="Mada"/>
                <a:ea typeface="Mada"/>
                <a:cs typeface="Mada"/>
                <a:sym typeface="Mada"/>
              </a:rPr>
              <a:t> </a:t>
            </a:r>
            <a:r>
              <a:rPr b="1" lang="ar" sz="1100">
                <a:solidFill>
                  <a:schemeClr val="dk1"/>
                </a:solidFill>
                <a:latin typeface="Mada"/>
                <a:ea typeface="Mada"/>
                <a:cs typeface="Mada"/>
                <a:sym typeface="Mada"/>
              </a:rPr>
              <a:t>1 year.</a:t>
            </a:r>
            <a:r>
              <a:rPr b="1" baseline="30000" lang="ar" sz="1100">
                <a:solidFill>
                  <a:schemeClr val="dk1"/>
                </a:solidFill>
                <a:latin typeface="Mada"/>
                <a:ea typeface="Mada"/>
                <a:cs typeface="Mada"/>
                <a:sym typeface="Mada"/>
              </a:rPr>
              <a:t>3</a:t>
            </a:r>
            <a:endParaRPr b="1" baseline="30000" sz="1100" u="sng">
              <a:latin typeface="Mada"/>
              <a:ea typeface="Mada"/>
              <a:cs typeface="Mada"/>
              <a:sym typeface="Mada"/>
            </a:endParaRPr>
          </a:p>
          <a:p>
            <a:pPr indent="-198600" lvl="1" marL="702000" rtl="0" algn="l">
              <a:spcBef>
                <a:spcPts val="0"/>
              </a:spcBef>
              <a:spcAft>
                <a:spcPts val="0"/>
              </a:spcAft>
              <a:buSzPts val="1200"/>
              <a:buFont typeface="Mada"/>
              <a:buChar char="○"/>
            </a:pPr>
            <a:r>
              <a:rPr b="1" lang="ar" sz="1200" u="sng">
                <a:latin typeface="Mada"/>
                <a:ea typeface="Mada"/>
                <a:cs typeface="Mada"/>
                <a:sym typeface="Mada"/>
              </a:rPr>
              <a:t>OR</a:t>
            </a:r>
            <a:r>
              <a:rPr b="1" lang="ar" sz="1200">
                <a:latin typeface="Mada"/>
                <a:ea typeface="Mada"/>
                <a:cs typeface="Mada"/>
                <a:sym typeface="Mada"/>
              </a:rPr>
              <a:t> </a:t>
            </a:r>
            <a:r>
              <a:rPr b="1" lang="ar" sz="1200">
                <a:latin typeface="Mada"/>
                <a:ea typeface="Mada"/>
                <a:cs typeface="Mada"/>
                <a:sym typeface="Mada"/>
              </a:rPr>
              <a:t>Penicillin</a:t>
            </a:r>
            <a:r>
              <a:rPr b="1" lang="ar" sz="1200">
                <a:latin typeface="Mada"/>
                <a:ea typeface="Mada"/>
                <a:cs typeface="Mada"/>
                <a:sym typeface="Mada"/>
              </a:rPr>
              <a:t> G</a:t>
            </a:r>
            <a:r>
              <a:rPr lang="ar" sz="1200">
                <a:latin typeface="Mada"/>
                <a:ea typeface="Mada"/>
                <a:cs typeface="Mada"/>
                <a:sym typeface="Mada"/>
              </a:rPr>
              <a:t> </a:t>
            </a:r>
            <a:r>
              <a:rPr lang="ar" sz="700">
                <a:latin typeface="Mada"/>
                <a:ea typeface="Mada"/>
                <a:cs typeface="Mada"/>
                <a:sym typeface="Mada"/>
              </a:rPr>
              <a:t>(2 MU IV q4h)</a:t>
            </a:r>
            <a:r>
              <a:rPr lang="ar" sz="1200">
                <a:latin typeface="Mada"/>
                <a:ea typeface="Mada"/>
                <a:cs typeface="Mada"/>
                <a:sym typeface="Mada"/>
              </a:rPr>
              <a:t> PLUS </a:t>
            </a:r>
            <a:r>
              <a:rPr b="1" lang="ar" sz="1200">
                <a:latin typeface="Mada"/>
                <a:ea typeface="Mada"/>
                <a:cs typeface="Mada"/>
                <a:sym typeface="Mada"/>
              </a:rPr>
              <a:t>streptomycin </a:t>
            </a:r>
            <a:r>
              <a:rPr b="1" lang="ar" sz="1200">
                <a:highlight>
                  <a:schemeClr val="accent5"/>
                </a:highlight>
                <a:latin typeface="Mada"/>
                <a:ea typeface="Mada"/>
                <a:cs typeface="Mada"/>
                <a:sym typeface="Mada"/>
              </a:rPr>
              <a:t>THEN</a:t>
            </a:r>
            <a:r>
              <a:rPr b="1" lang="ar" sz="1200">
                <a:solidFill>
                  <a:srgbClr val="CC0000"/>
                </a:solidFill>
                <a:latin typeface="Mada"/>
                <a:ea typeface="Mada"/>
                <a:cs typeface="Mada"/>
                <a:sym typeface="Mada"/>
              </a:rPr>
              <a:t> Septra (TMP/SMX)</a:t>
            </a:r>
            <a:r>
              <a:rPr lang="ar" sz="1200">
                <a:solidFill>
                  <a:schemeClr val="dk1"/>
                </a:solidFill>
                <a:latin typeface="Mada"/>
                <a:ea typeface="Mada"/>
                <a:cs typeface="Mada"/>
                <a:sym typeface="Mada"/>
              </a:rPr>
              <a:t> </a:t>
            </a:r>
            <a:r>
              <a:rPr lang="ar" sz="700">
                <a:latin typeface="Mada"/>
                <a:ea typeface="Mada"/>
                <a:cs typeface="Mada"/>
                <a:sym typeface="Mada"/>
              </a:rPr>
              <a:t>DS tab BID x</a:t>
            </a:r>
            <a:r>
              <a:rPr lang="ar" sz="1100">
                <a:solidFill>
                  <a:schemeClr val="dk1"/>
                </a:solidFill>
                <a:latin typeface="Mada"/>
                <a:ea typeface="Mada"/>
                <a:cs typeface="Mada"/>
                <a:sym typeface="Mada"/>
              </a:rPr>
              <a:t> </a:t>
            </a:r>
            <a:r>
              <a:rPr b="1" lang="ar" sz="1100">
                <a:solidFill>
                  <a:schemeClr val="dk1"/>
                </a:solidFill>
                <a:latin typeface="Mada"/>
                <a:ea typeface="Mada"/>
                <a:cs typeface="Mada"/>
                <a:sym typeface="Mada"/>
              </a:rPr>
              <a:t>1 year</a:t>
            </a:r>
            <a:endParaRPr b="1" sz="1100">
              <a:solidFill>
                <a:schemeClr val="dk1"/>
              </a:solidFill>
              <a:latin typeface="Mada"/>
              <a:ea typeface="Mada"/>
              <a:cs typeface="Mada"/>
              <a:sym typeface="Mada"/>
            </a:endParaRPr>
          </a:p>
        </p:txBody>
      </p:sp>
      <p:sp>
        <p:nvSpPr>
          <p:cNvPr id="537" name="Google Shape;537;p29"/>
          <p:cNvSpPr txBox="1"/>
          <p:nvPr/>
        </p:nvSpPr>
        <p:spPr>
          <a:xfrm>
            <a:off x="289057" y="6686500"/>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Diagnosis</a:t>
            </a:r>
            <a:endParaRPr b="1" sz="2200">
              <a:highlight>
                <a:schemeClr val="accent5"/>
              </a:highlight>
              <a:latin typeface="Mada"/>
              <a:ea typeface="Mada"/>
              <a:cs typeface="Mada"/>
              <a:sym typeface="Mada"/>
            </a:endParaRPr>
          </a:p>
        </p:txBody>
      </p:sp>
      <p:sp>
        <p:nvSpPr>
          <p:cNvPr id="538" name="Google Shape;538;p29"/>
          <p:cNvSpPr txBox="1"/>
          <p:nvPr/>
        </p:nvSpPr>
        <p:spPr>
          <a:xfrm>
            <a:off x="289050" y="7137100"/>
            <a:ext cx="5427000" cy="752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Diagnosis is made by the characteristic features on </a:t>
            </a:r>
            <a:r>
              <a:rPr b="1" lang="ar" sz="1200">
                <a:solidFill>
                  <a:srgbClr val="1C4588"/>
                </a:solidFill>
                <a:latin typeface="Mada"/>
                <a:ea typeface="Mada"/>
                <a:cs typeface="Mada"/>
                <a:sym typeface="Mada"/>
              </a:rPr>
              <a:t>small bowel biopsy</a:t>
            </a:r>
            <a:r>
              <a:rPr lang="ar" sz="1200">
                <a:solidFill>
                  <a:srgbClr val="1C4588"/>
                </a:solidFill>
                <a:latin typeface="Mada"/>
                <a:ea typeface="Mada"/>
                <a:cs typeface="Mada"/>
                <a:sym typeface="Mada"/>
              </a:rPr>
              <a:t>, with characterisation of the bacillus by polymerase chain reaction (PCR).</a:t>
            </a:r>
            <a:endParaRPr sz="1200">
              <a:solidFill>
                <a:srgbClr val="1C458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Whitish to yellow plaque-like patches in 75% of patients (representing lipid droplets and/or lymphangiectasia).</a:t>
            </a:r>
            <a:endParaRPr sz="1200">
              <a:latin typeface="Mada"/>
              <a:ea typeface="Mada"/>
              <a:cs typeface="Mada"/>
              <a:sym typeface="Mada"/>
            </a:endParaRPr>
          </a:p>
        </p:txBody>
      </p:sp>
      <p:sp>
        <p:nvSpPr>
          <p:cNvPr id="539" name="Google Shape;539;p29"/>
          <p:cNvSpPr txBox="1"/>
          <p:nvPr/>
        </p:nvSpPr>
        <p:spPr>
          <a:xfrm>
            <a:off x="-118700" y="9779825"/>
            <a:ext cx="7678800" cy="15573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1C4588"/>
              </a:buClr>
              <a:buSzPts val="1000"/>
              <a:buFont typeface="Mada"/>
              <a:buAutoNum type="arabicPeriod"/>
            </a:pPr>
            <a:r>
              <a:rPr lang="ar" sz="1000">
                <a:solidFill>
                  <a:srgbClr val="1C4588"/>
                </a:solidFill>
                <a:latin typeface="Mada"/>
                <a:ea typeface="Mada"/>
                <a:cs typeface="Mada"/>
                <a:sym typeface="Mada"/>
              </a:rPr>
              <a:t>Low-grade fever is common and most patients have joint symptoms to some degree, often as the first manifestation. Occasionally, neurological manifestations may predominate and CNS involvement is the most serious consequence.</a:t>
            </a:r>
            <a:endParaRPr sz="1000">
              <a:solidFill>
                <a:srgbClr val="1C4588"/>
              </a:solidFill>
              <a:latin typeface="Mada"/>
              <a:ea typeface="Mada"/>
              <a:cs typeface="Mada"/>
              <a:sym typeface="Mada"/>
            </a:endParaRPr>
          </a:p>
          <a:p>
            <a:pPr indent="-292100" lvl="0" marL="457200" rtl="0" algn="l">
              <a:spcBef>
                <a:spcPts val="0"/>
              </a:spcBef>
              <a:spcAft>
                <a:spcPts val="0"/>
              </a:spcAft>
              <a:buClr>
                <a:srgbClr val="CC0000"/>
              </a:buClr>
              <a:buSzPts val="1000"/>
              <a:buFont typeface="Mada"/>
              <a:buAutoNum type="arabicPeriod"/>
            </a:pPr>
            <a:r>
              <a:rPr lang="ar" sz="1000">
                <a:solidFill>
                  <a:srgbClr val="CC0000"/>
                </a:solidFill>
                <a:latin typeface="Mada"/>
                <a:ea typeface="Mada"/>
                <a:cs typeface="Mada"/>
                <a:sym typeface="Mada"/>
              </a:rPr>
              <a:t>periodic acid–Schiff (PAS) very specific for whipple disease</a:t>
            </a:r>
            <a:endParaRPr sz="1000">
              <a:solidFill>
                <a:srgbClr val="CC0000"/>
              </a:solidFill>
              <a:latin typeface="Mada"/>
              <a:ea typeface="Mada"/>
              <a:cs typeface="Mada"/>
              <a:sym typeface="Mada"/>
            </a:endParaRPr>
          </a:p>
          <a:p>
            <a:pPr indent="-292100" lvl="0" marL="457200" rtl="0" algn="l">
              <a:spcBef>
                <a:spcPts val="0"/>
              </a:spcBef>
              <a:spcAft>
                <a:spcPts val="0"/>
              </a:spcAft>
              <a:buClr>
                <a:srgbClr val="1C4588"/>
              </a:buClr>
              <a:buSzPts val="1000"/>
              <a:buFont typeface="Mada"/>
              <a:buAutoNum type="arabicPeriod"/>
            </a:pPr>
            <a:r>
              <a:rPr lang="ar" sz="1000">
                <a:solidFill>
                  <a:srgbClr val="1C4588"/>
                </a:solidFill>
                <a:latin typeface="Mada"/>
                <a:ea typeface="Mada"/>
                <a:cs typeface="Mada"/>
                <a:sym typeface="Mada"/>
              </a:rPr>
              <a:t>Long-term follow-up is essential, as clinical relapse occurs in up to one-third of patients, often within the CNS; in this case, the same therapy is repeated or else treatment with doxycycline and hydroxychloroquine is necessary.</a:t>
            </a:r>
            <a:endParaRPr sz="1000">
              <a:solidFill>
                <a:srgbClr val="1C4588"/>
              </a:solidFill>
              <a:latin typeface="Mada"/>
              <a:ea typeface="Mada"/>
              <a:cs typeface="Mada"/>
              <a:sym typeface="Mada"/>
            </a:endParaRPr>
          </a:p>
        </p:txBody>
      </p:sp>
      <p:sp>
        <p:nvSpPr>
          <p:cNvPr id="540" name="Google Shape;540;p29"/>
          <p:cNvSpPr txBox="1"/>
          <p:nvPr/>
        </p:nvSpPr>
        <p:spPr>
          <a:xfrm>
            <a:off x="968915" y="0"/>
            <a:ext cx="5085300" cy="20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rgbClr val="3C78D8"/>
                </a:solidFill>
                <a:latin typeface="Mada"/>
                <a:ea typeface="Mada"/>
                <a:cs typeface="Mada"/>
                <a:sym typeface="Mada"/>
              </a:rPr>
              <a:t>Whipp</a:t>
            </a:r>
            <a:r>
              <a:rPr b="1" lang="ar" sz="2600">
                <a:solidFill>
                  <a:schemeClr val="dk1"/>
                </a:solidFill>
                <a:latin typeface="Mada"/>
                <a:ea typeface="Mada"/>
                <a:cs typeface="Mada"/>
                <a:sym typeface="Mada"/>
              </a:rPr>
              <a:t>le Disease Cont’</a:t>
            </a:r>
            <a:endParaRPr b="1" sz="2600">
              <a:solidFill>
                <a:schemeClr val="dk1"/>
              </a:solidFill>
              <a:latin typeface="Mada"/>
              <a:ea typeface="Mada"/>
              <a:cs typeface="Mada"/>
              <a:sym typeface="Mada"/>
            </a:endParaRPr>
          </a:p>
        </p:txBody>
      </p:sp>
      <p:sp>
        <p:nvSpPr>
          <p:cNvPr id="541" name="Google Shape;541;p29"/>
          <p:cNvSpPr/>
          <p:nvPr/>
        </p:nvSpPr>
        <p:spPr>
          <a:xfrm>
            <a:off x="623888" y="1602996"/>
            <a:ext cx="1059880" cy="299745"/>
          </a:xfrm>
          <a:custGeom>
            <a:rect b="b" l="l" r="r" t="t"/>
            <a:pathLst>
              <a:path extrusionOk="0" h="14347" w="34077">
                <a:moveTo>
                  <a:pt x="0" y="0"/>
                </a:moveTo>
                <a:lnTo>
                  <a:pt x="0" y="14346"/>
                </a:lnTo>
                <a:lnTo>
                  <a:pt x="34076" y="14346"/>
                </a:lnTo>
                <a:cubicBezTo>
                  <a:pt x="31891" y="12700"/>
                  <a:pt x="30498" y="10103"/>
                  <a:pt x="30498" y="7158"/>
                </a:cubicBezTo>
                <a:cubicBezTo>
                  <a:pt x="30498" y="4244"/>
                  <a:pt x="31891" y="1647"/>
                  <a:pt x="34076" y="0"/>
                </a:cubicBezTo>
                <a:close/>
              </a:path>
            </a:pathLst>
          </a:custGeom>
          <a:solidFill>
            <a:srgbClr val="D6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u="sng">
                <a:solidFill>
                  <a:srgbClr val="CC0000"/>
                </a:solidFill>
                <a:latin typeface="Mada"/>
                <a:ea typeface="Mada"/>
                <a:cs typeface="Mada"/>
                <a:sym typeface="Mada"/>
              </a:rPr>
              <a:t>N</a:t>
            </a:r>
            <a:r>
              <a:rPr b="1" lang="ar" sz="1200">
                <a:latin typeface="Mada"/>
                <a:ea typeface="Mada"/>
                <a:cs typeface="Mada"/>
                <a:sym typeface="Mada"/>
              </a:rPr>
              <a:t>eurologic</a:t>
            </a:r>
            <a:r>
              <a:rPr b="1" lang="ar" sz="1200">
                <a:latin typeface="Mada"/>
                <a:ea typeface="Mada"/>
                <a:cs typeface="Mada"/>
                <a:sym typeface="Mada"/>
              </a:rPr>
              <a:t>:</a:t>
            </a:r>
            <a:endParaRPr sz="1200">
              <a:latin typeface="Fira Sans Medium"/>
              <a:ea typeface="Fira Sans Medium"/>
              <a:cs typeface="Fira Sans Medium"/>
              <a:sym typeface="Fira Sans Medium"/>
            </a:endParaRPr>
          </a:p>
        </p:txBody>
      </p:sp>
      <p:sp>
        <p:nvSpPr>
          <p:cNvPr id="542" name="Google Shape;542;p29"/>
          <p:cNvSpPr/>
          <p:nvPr/>
        </p:nvSpPr>
        <p:spPr>
          <a:xfrm>
            <a:off x="4896225" y="1656552"/>
            <a:ext cx="1059849" cy="264846"/>
          </a:xfrm>
          <a:custGeom>
            <a:rect b="b" l="l" r="r" t="t"/>
            <a:pathLst>
              <a:path extrusionOk="0" h="14347" w="34076">
                <a:moveTo>
                  <a:pt x="0" y="0"/>
                </a:moveTo>
                <a:lnTo>
                  <a:pt x="0" y="14346"/>
                </a:lnTo>
                <a:lnTo>
                  <a:pt x="34076" y="14346"/>
                </a:lnTo>
                <a:cubicBezTo>
                  <a:pt x="31891" y="12700"/>
                  <a:pt x="30497" y="10103"/>
                  <a:pt x="30497" y="7158"/>
                </a:cubicBezTo>
                <a:cubicBezTo>
                  <a:pt x="30497" y="4244"/>
                  <a:pt x="31891" y="1647"/>
                  <a:pt x="3407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u="sng">
                <a:solidFill>
                  <a:srgbClr val="CC0000"/>
                </a:solidFill>
                <a:latin typeface="Mada"/>
                <a:ea typeface="Mada"/>
                <a:cs typeface="Mada"/>
                <a:sym typeface="Mada"/>
              </a:rPr>
              <a:t>C</a:t>
            </a:r>
            <a:r>
              <a:rPr b="1" lang="ar" sz="1200">
                <a:latin typeface="Mada"/>
                <a:ea typeface="Mada"/>
                <a:cs typeface="Mada"/>
                <a:sym typeface="Mada"/>
              </a:rPr>
              <a:t>VS</a:t>
            </a:r>
            <a:r>
              <a:rPr b="1" lang="ar" sz="1200">
                <a:latin typeface="Mada"/>
                <a:ea typeface="Mada"/>
                <a:cs typeface="Mada"/>
                <a:sym typeface="Mada"/>
              </a:rPr>
              <a:t>:</a:t>
            </a:r>
            <a:endParaRPr>
              <a:latin typeface="Fira Sans Medium"/>
              <a:ea typeface="Fira Sans Medium"/>
              <a:cs typeface="Fira Sans Medium"/>
              <a:sym typeface="Fira Sans Medium"/>
            </a:endParaRPr>
          </a:p>
        </p:txBody>
      </p:sp>
      <p:sp>
        <p:nvSpPr>
          <p:cNvPr id="543" name="Google Shape;543;p29"/>
          <p:cNvSpPr/>
          <p:nvPr/>
        </p:nvSpPr>
        <p:spPr>
          <a:xfrm>
            <a:off x="623425" y="3346900"/>
            <a:ext cx="1060844" cy="264846"/>
          </a:xfrm>
          <a:custGeom>
            <a:rect b="b" l="l" r="r" t="t"/>
            <a:pathLst>
              <a:path extrusionOk="0" h="14347" w="34108">
                <a:moveTo>
                  <a:pt x="0" y="0"/>
                </a:moveTo>
                <a:lnTo>
                  <a:pt x="0" y="14346"/>
                </a:lnTo>
                <a:lnTo>
                  <a:pt x="34108" y="14346"/>
                </a:lnTo>
                <a:cubicBezTo>
                  <a:pt x="31923" y="12700"/>
                  <a:pt x="30498" y="10103"/>
                  <a:pt x="30498" y="7158"/>
                </a:cubicBezTo>
                <a:cubicBezTo>
                  <a:pt x="30498" y="4244"/>
                  <a:pt x="31923" y="1647"/>
                  <a:pt x="341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latin typeface="Mada"/>
                <a:ea typeface="Mada"/>
                <a:cs typeface="Mada"/>
                <a:sym typeface="Mada"/>
              </a:rPr>
              <a:t>MSK</a:t>
            </a:r>
            <a:r>
              <a:rPr b="1" lang="ar" sz="1200">
                <a:latin typeface="Mada"/>
                <a:ea typeface="Mada"/>
                <a:cs typeface="Mada"/>
                <a:sym typeface="Mada"/>
              </a:rPr>
              <a:t>:</a:t>
            </a:r>
            <a:endParaRPr>
              <a:latin typeface="Fira Sans Medium"/>
              <a:ea typeface="Fira Sans Medium"/>
              <a:cs typeface="Fira Sans Medium"/>
              <a:sym typeface="Fira Sans Medium"/>
            </a:endParaRPr>
          </a:p>
        </p:txBody>
      </p:sp>
      <p:sp>
        <p:nvSpPr>
          <p:cNvPr id="544" name="Google Shape;544;p29"/>
          <p:cNvSpPr/>
          <p:nvPr/>
        </p:nvSpPr>
        <p:spPr>
          <a:xfrm>
            <a:off x="4755650" y="3473250"/>
            <a:ext cx="1341015" cy="264846"/>
          </a:xfrm>
          <a:custGeom>
            <a:rect b="b" l="l" r="r" t="t"/>
            <a:pathLst>
              <a:path extrusionOk="0" h="14347" w="34077">
                <a:moveTo>
                  <a:pt x="0" y="0"/>
                </a:moveTo>
                <a:lnTo>
                  <a:pt x="0" y="14346"/>
                </a:lnTo>
                <a:lnTo>
                  <a:pt x="34076" y="14346"/>
                </a:lnTo>
                <a:cubicBezTo>
                  <a:pt x="31891" y="12700"/>
                  <a:pt x="30497" y="10103"/>
                  <a:pt x="30497" y="7158"/>
                </a:cubicBezTo>
                <a:cubicBezTo>
                  <a:pt x="30497" y="4244"/>
                  <a:pt x="31891" y="1647"/>
                  <a:pt x="340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latin typeface="Mada"/>
                <a:ea typeface="Mada"/>
                <a:cs typeface="Mada"/>
                <a:sym typeface="Mada"/>
              </a:rPr>
              <a:t>Skin</a:t>
            </a:r>
            <a:r>
              <a:rPr b="1" lang="ar" sz="1200">
                <a:solidFill>
                  <a:schemeClr val="dk1"/>
                </a:solidFill>
                <a:latin typeface="Mada"/>
                <a:ea typeface="Mada"/>
                <a:cs typeface="Mada"/>
                <a:sym typeface="Mada"/>
              </a:rPr>
              <a:t> (common)</a:t>
            </a:r>
            <a:r>
              <a:rPr b="1" lang="ar" sz="1200">
                <a:solidFill>
                  <a:schemeClr val="dk1"/>
                </a:solidFill>
                <a:latin typeface="Mada"/>
                <a:ea typeface="Mada"/>
                <a:cs typeface="Mada"/>
                <a:sym typeface="Mada"/>
              </a:rPr>
              <a:t>:</a:t>
            </a:r>
            <a:endParaRPr>
              <a:solidFill>
                <a:srgbClr val="FFFFFF"/>
              </a:solidFill>
              <a:latin typeface="Fira Sans Medium"/>
              <a:ea typeface="Fira Sans Medium"/>
              <a:cs typeface="Fira Sans Medium"/>
              <a:sym typeface="Fira Sans Medium"/>
            </a:endParaRPr>
          </a:p>
        </p:txBody>
      </p:sp>
      <p:sp>
        <p:nvSpPr>
          <p:cNvPr id="545" name="Google Shape;545;p29"/>
          <p:cNvSpPr/>
          <p:nvPr/>
        </p:nvSpPr>
        <p:spPr>
          <a:xfrm>
            <a:off x="512875" y="1494000"/>
            <a:ext cx="1634125" cy="1692948"/>
          </a:xfrm>
          <a:custGeom>
            <a:rect b="b" l="l" r="r" t="t"/>
            <a:pathLst>
              <a:path extrusionOk="0" h="80187" w="5254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D6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4822350" y="1494000"/>
            <a:ext cx="1635121" cy="1753890"/>
          </a:xfrm>
          <a:custGeom>
            <a:rect b="b" l="l" r="r" t="t"/>
            <a:pathLst>
              <a:path extrusionOk="0" h="80187" w="52572">
                <a:moveTo>
                  <a:pt x="5290" y="793"/>
                </a:moveTo>
                <a:cubicBezTo>
                  <a:pt x="6018" y="793"/>
                  <a:pt x="6588" y="1363"/>
                  <a:pt x="6588" y="2059"/>
                </a:cubicBezTo>
                <a:cubicBezTo>
                  <a:pt x="6588" y="2788"/>
                  <a:pt x="6018" y="3358"/>
                  <a:pt x="5290" y="3358"/>
                </a:cubicBezTo>
                <a:cubicBezTo>
                  <a:pt x="4593" y="3358"/>
                  <a:pt x="4023" y="2788"/>
                  <a:pt x="4023" y="2059"/>
                </a:cubicBezTo>
                <a:cubicBezTo>
                  <a:pt x="4023" y="1363"/>
                  <a:pt x="4593" y="793"/>
                  <a:pt x="5290" y="793"/>
                </a:cubicBezTo>
                <a:close/>
                <a:moveTo>
                  <a:pt x="5290" y="1"/>
                </a:moveTo>
                <a:cubicBezTo>
                  <a:pt x="4149" y="1"/>
                  <a:pt x="3231" y="919"/>
                  <a:pt x="3231" y="2059"/>
                </a:cubicBezTo>
                <a:cubicBezTo>
                  <a:pt x="3231" y="3200"/>
                  <a:pt x="4149" y="4150"/>
                  <a:pt x="5290" y="4150"/>
                </a:cubicBezTo>
                <a:cubicBezTo>
                  <a:pt x="6303" y="4150"/>
                  <a:pt x="7126" y="3421"/>
                  <a:pt x="7316" y="2471"/>
                </a:cubicBezTo>
                <a:lnTo>
                  <a:pt x="41741" y="2471"/>
                </a:lnTo>
                <a:cubicBezTo>
                  <a:pt x="44433" y="2471"/>
                  <a:pt x="46934" y="3516"/>
                  <a:pt x="48866" y="5448"/>
                </a:cubicBezTo>
                <a:cubicBezTo>
                  <a:pt x="50735" y="7348"/>
                  <a:pt x="51780" y="9818"/>
                  <a:pt x="51748" y="12447"/>
                </a:cubicBezTo>
                <a:cubicBezTo>
                  <a:pt x="51716" y="15075"/>
                  <a:pt x="50703" y="17546"/>
                  <a:pt x="48835" y="19414"/>
                </a:cubicBezTo>
                <a:cubicBezTo>
                  <a:pt x="46966" y="21282"/>
                  <a:pt x="44464" y="22328"/>
                  <a:pt x="41804" y="22328"/>
                </a:cubicBezTo>
                <a:lnTo>
                  <a:pt x="6715" y="22328"/>
                </a:lnTo>
                <a:cubicBezTo>
                  <a:pt x="3009" y="22328"/>
                  <a:pt x="1" y="25336"/>
                  <a:pt x="1" y="29041"/>
                </a:cubicBezTo>
                <a:lnTo>
                  <a:pt x="1" y="73473"/>
                </a:lnTo>
                <a:cubicBezTo>
                  <a:pt x="1" y="77178"/>
                  <a:pt x="3009" y="80187"/>
                  <a:pt x="6715" y="80187"/>
                </a:cubicBezTo>
                <a:lnTo>
                  <a:pt x="48391" y="80187"/>
                </a:lnTo>
                <a:lnTo>
                  <a:pt x="48391" y="79395"/>
                </a:lnTo>
                <a:lnTo>
                  <a:pt x="6715" y="79395"/>
                </a:lnTo>
                <a:cubicBezTo>
                  <a:pt x="3453" y="79395"/>
                  <a:pt x="793" y="76735"/>
                  <a:pt x="793" y="73441"/>
                </a:cubicBezTo>
                <a:lnTo>
                  <a:pt x="793" y="29041"/>
                </a:lnTo>
                <a:cubicBezTo>
                  <a:pt x="793" y="25779"/>
                  <a:pt x="3453" y="23119"/>
                  <a:pt x="6715" y="23119"/>
                </a:cubicBezTo>
                <a:lnTo>
                  <a:pt x="41836" y="23119"/>
                </a:lnTo>
                <a:cubicBezTo>
                  <a:pt x="44686" y="23119"/>
                  <a:pt x="47378" y="22011"/>
                  <a:pt x="49405" y="19984"/>
                </a:cubicBezTo>
                <a:cubicBezTo>
                  <a:pt x="51400" y="17957"/>
                  <a:pt x="52508" y="15297"/>
                  <a:pt x="52540" y="12447"/>
                </a:cubicBezTo>
                <a:cubicBezTo>
                  <a:pt x="52572" y="9628"/>
                  <a:pt x="51463" y="6936"/>
                  <a:pt x="49405" y="4878"/>
                </a:cubicBezTo>
                <a:cubicBezTo>
                  <a:pt x="47346" y="2820"/>
                  <a:pt x="44623" y="1679"/>
                  <a:pt x="41741" y="1679"/>
                </a:cubicBezTo>
                <a:lnTo>
                  <a:pt x="7316" y="1679"/>
                </a:lnTo>
                <a:cubicBezTo>
                  <a:pt x="7126" y="729"/>
                  <a:pt x="6303" y="1"/>
                  <a:pt x="52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a:off x="586725" y="3247900"/>
            <a:ext cx="1635090" cy="1561397"/>
          </a:xfrm>
          <a:custGeom>
            <a:rect b="b" l="l" r="r" t="t"/>
            <a:pathLst>
              <a:path extrusionOk="0" h="80123" w="52571">
                <a:moveTo>
                  <a:pt x="4750" y="792"/>
                </a:moveTo>
                <a:cubicBezTo>
                  <a:pt x="5447" y="792"/>
                  <a:pt x="6017" y="1362"/>
                  <a:pt x="6017" y="2059"/>
                </a:cubicBezTo>
                <a:cubicBezTo>
                  <a:pt x="6017" y="2787"/>
                  <a:pt x="5447" y="3357"/>
                  <a:pt x="4750" y="3357"/>
                </a:cubicBezTo>
                <a:cubicBezTo>
                  <a:pt x="4022" y="3357"/>
                  <a:pt x="3452" y="2787"/>
                  <a:pt x="3452" y="2059"/>
                </a:cubicBezTo>
                <a:cubicBezTo>
                  <a:pt x="3452" y="1362"/>
                  <a:pt x="4022" y="792"/>
                  <a:pt x="4750" y="792"/>
                </a:cubicBezTo>
                <a:close/>
                <a:moveTo>
                  <a:pt x="4750" y="0"/>
                </a:moveTo>
                <a:cubicBezTo>
                  <a:pt x="3610" y="0"/>
                  <a:pt x="2660" y="919"/>
                  <a:pt x="2660" y="2059"/>
                </a:cubicBezTo>
                <a:cubicBezTo>
                  <a:pt x="2660" y="3199"/>
                  <a:pt x="3579" y="4117"/>
                  <a:pt x="4750" y="4117"/>
                </a:cubicBezTo>
                <a:cubicBezTo>
                  <a:pt x="5764" y="4117"/>
                  <a:pt x="6619" y="3389"/>
                  <a:pt x="6777" y="2407"/>
                </a:cubicBezTo>
                <a:lnTo>
                  <a:pt x="41740" y="2407"/>
                </a:lnTo>
                <a:cubicBezTo>
                  <a:pt x="44432" y="2407"/>
                  <a:pt x="46965" y="3452"/>
                  <a:pt x="48865" y="5384"/>
                </a:cubicBezTo>
                <a:cubicBezTo>
                  <a:pt x="50734" y="7284"/>
                  <a:pt x="51779" y="9754"/>
                  <a:pt x="51747" y="12383"/>
                </a:cubicBezTo>
                <a:cubicBezTo>
                  <a:pt x="51747" y="15011"/>
                  <a:pt x="50702" y="17482"/>
                  <a:pt x="48834" y="19350"/>
                </a:cubicBezTo>
                <a:cubicBezTo>
                  <a:pt x="46965" y="21218"/>
                  <a:pt x="44463" y="22264"/>
                  <a:pt x="41835" y="22264"/>
                </a:cubicBezTo>
                <a:lnTo>
                  <a:pt x="6714" y="22264"/>
                </a:lnTo>
                <a:cubicBezTo>
                  <a:pt x="3009" y="22264"/>
                  <a:pt x="0" y="25272"/>
                  <a:pt x="0" y="28977"/>
                </a:cubicBezTo>
                <a:lnTo>
                  <a:pt x="0" y="73409"/>
                </a:lnTo>
                <a:cubicBezTo>
                  <a:pt x="0" y="77114"/>
                  <a:pt x="3009" y="80123"/>
                  <a:pt x="6714" y="80123"/>
                </a:cubicBezTo>
                <a:lnTo>
                  <a:pt x="47567" y="80123"/>
                </a:lnTo>
                <a:lnTo>
                  <a:pt x="47567" y="79331"/>
                </a:lnTo>
                <a:lnTo>
                  <a:pt x="6714" y="79331"/>
                </a:lnTo>
                <a:cubicBezTo>
                  <a:pt x="3452" y="79331"/>
                  <a:pt x="792" y="76671"/>
                  <a:pt x="792" y="73409"/>
                </a:cubicBezTo>
                <a:lnTo>
                  <a:pt x="792" y="28977"/>
                </a:lnTo>
                <a:cubicBezTo>
                  <a:pt x="792" y="25715"/>
                  <a:pt x="3452" y="23055"/>
                  <a:pt x="6714" y="23055"/>
                </a:cubicBezTo>
                <a:lnTo>
                  <a:pt x="41835" y="23055"/>
                </a:lnTo>
                <a:cubicBezTo>
                  <a:pt x="44685" y="23055"/>
                  <a:pt x="47377" y="21947"/>
                  <a:pt x="49404" y="19920"/>
                </a:cubicBezTo>
                <a:cubicBezTo>
                  <a:pt x="51431" y="17893"/>
                  <a:pt x="52539" y="15233"/>
                  <a:pt x="52539" y="12383"/>
                </a:cubicBezTo>
                <a:cubicBezTo>
                  <a:pt x="52571" y="9564"/>
                  <a:pt x="51462" y="6872"/>
                  <a:pt x="49436" y="4814"/>
                </a:cubicBezTo>
                <a:cubicBezTo>
                  <a:pt x="47377" y="2756"/>
                  <a:pt x="44622" y="1615"/>
                  <a:pt x="41740" y="1615"/>
                </a:cubicBezTo>
                <a:lnTo>
                  <a:pt x="6746" y="1615"/>
                </a:lnTo>
                <a:cubicBezTo>
                  <a:pt x="6556" y="697"/>
                  <a:pt x="5732" y="0"/>
                  <a:pt x="47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p:nvPr/>
        </p:nvSpPr>
        <p:spPr>
          <a:xfrm>
            <a:off x="4822875" y="3346900"/>
            <a:ext cx="1634094" cy="1561397"/>
          </a:xfrm>
          <a:custGeom>
            <a:rect b="b" l="l" r="r" t="t"/>
            <a:pathLst>
              <a:path extrusionOk="0" h="80123" w="52539">
                <a:moveTo>
                  <a:pt x="5004" y="792"/>
                </a:moveTo>
                <a:cubicBezTo>
                  <a:pt x="5700" y="792"/>
                  <a:pt x="6270" y="1362"/>
                  <a:pt x="6270" y="2059"/>
                </a:cubicBezTo>
                <a:cubicBezTo>
                  <a:pt x="6270" y="2787"/>
                  <a:pt x="5700" y="3357"/>
                  <a:pt x="5004" y="3357"/>
                </a:cubicBezTo>
                <a:cubicBezTo>
                  <a:pt x="4275" y="3357"/>
                  <a:pt x="3705" y="2787"/>
                  <a:pt x="3705" y="2059"/>
                </a:cubicBezTo>
                <a:cubicBezTo>
                  <a:pt x="3705" y="1362"/>
                  <a:pt x="4275" y="792"/>
                  <a:pt x="5004" y="792"/>
                </a:cubicBezTo>
                <a:close/>
                <a:moveTo>
                  <a:pt x="5004" y="0"/>
                </a:moveTo>
                <a:cubicBezTo>
                  <a:pt x="3864" y="0"/>
                  <a:pt x="2914" y="919"/>
                  <a:pt x="2914" y="2059"/>
                </a:cubicBezTo>
                <a:cubicBezTo>
                  <a:pt x="2914" y="3199"/>
                  <a:pt x="3864" y="4149"/>
                  <a:pt x="5004" y="4149"/>
                </a:cubicBezTo>
                <a:cubicBezTo>
                  <a:pt x="6017" y="4149"/>
                  <a:pt x="6872" y="3389"/>
                  <a:pt x="7031" y="2407"/>
                </a:cubicBezTo>
                <a:lnTo>
                  <a:pt x="41740" y="2407"/>
                </a:lnTo>
                <a:cubicBezTo>
                  <a:pt x="47250" y="2407"/>
                  <a:pt x="51747" y="6872"/>
                  <a:pt x="51747" y="12320"/>
                </a:cubicBezTo>
                <a:cubicBezTo>
                  <a:pt x="51747" y="14980"/>
                  <a:pt x="50702" y="17482"/>
                  <a:pt x="48834" y="19350"/>
                </a:cubicBezTo>
                <a:cubicBezTo>
                  <a:pt x="46965" y="21218"/>
                  <a:pt x="44463" y="22264"/>
                  <a:pt x="41835" y="22264"/>
                </a:cubicBezTo>
                <a:lnTo>
                  <a:pt x="6714" y="22264"/>
                </a:lnTo>
                <a:cubicBezTo>
                  <a:pt x="3009" y="22264"/>
                  <a:pt x="0" y="25272"/>
                  <a:pt x="0" y="28977"/>
                </a:cubicBezTo>
                <a:lnTo>
                  <a:pt x="0" y="73409"/>
                </a:lnTo>
                <a:cubicBezTo>
                  <a:pt x="0" y="77114"/>
                  <a:pt x="3009" y="80123"/>
                  <a:pt x="6714" y="80123"/>
                </a:cubicBezTo>
                <a:lnTo>
                  <a:pt x="47567" y="80123"/>
                </a:lnTo>
                <a:lnTo>
                  <a:pt x="47567" y="79331"/>
                </a:lnTo>
                <a:lnTo>
                  <a:pt x="6714" y="79331"/>
                </a:lnTo>
                <a:cubicBezTo>
                  <a:pt x="3452" y="79331"/>
                  <a:pt x="792" y="76671"/>
                  <a:pt x="792" y="73409"/>
                </a:cubicBezTo>
                <a:lnTo>
                  <a:pt x="792" y="28977"/>
                </a:lnTo>
                <a:cubicBezTo>
                  <a:pt x="792" y="25715"/>
                  <a:pt x="3452" y="23055"/>
                  <a:pt x="6714" y="23055"/>
                </a:cubicBezTo>
                <a:lnTo>
                  <a:pt x="41803" y="23055"/>
                </a:lnTo>
                <a:cubicBezTo>
                  <a:pt x="44685" y="23055"/>
                  <a:pt x="47377" y="21947"/>
                  <a:pt x="49404" y="19920"/>
                </a:cubicBezTo>
                <a:cubicBezTo>
                  <a:pt x="51431" y="17893"/>
                  <a:pt x="52539" y="15201"/>
                  <a:pt x="52539" y="12320"/>
                </a:cubicBezTo>
                <a:cubicBezTo>
                  <a:pt x="52539" y="9501"/>
                  <a:pt x="51399" y="6809"/>
                  <a:pt x="49340" y="4751"/>
                </a:cubicBezTo>
                <a:cubicBezTo>
                  <a:pt x="47282" y="2724"/>
                  <a:pt x="44590" y="1615"/>
                  <a:pt x="41740" y="1615"/>
                </a:cubicBezTo>
                <a:lnTo>
                  <a:pt x="6999" y="1615"/>
                </a:lnTo>
                <a:cubicBezTo>
                  <a:pt x="6809" y="697"/>
                  <a:pt x="5985" y="0"/>
                  <a:pt x="50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txBox="1"/>
          <p:nvPr/>
        </p:nvSpPr>
        <p:spPr>
          <a:xfrm>
            <a:off x="-65150" y="2034800"/>
            <a:ext cx="3382500" cy="8760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Progressive dementia.</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Supranuclear ophthalmoplegia.</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Altered LOC.</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Oculo-masticatory &amp; oculo-facial skeletal dysfunction.</a:t>
            </a:r>
            <a:endParaRPr sz="1200"/>
          </a:p>
        </p:txBody>
      </p:sp>
      <p:sp>
        <p:nvSpPr>
          <p:cNvPr id="550" name="Google Shape;550;p29"/>
          <p:cNvSpPr txBox="1"/>
          <p:nvPr/>
        </p:nvSpPr>
        <p:spPr>
          <a:xfrm>
            <a:off x="4316175" y="2151800"/>
            <a:ext cx="3000000" cy="8283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Endocarditis – MV most common.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Myocarditis.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Pericarditis.</a:t>
            </a:r>
            <a:endParaRPr/>
          </a:p>
        </p:txBody>
      </p:sp>
      <p:sp>
        <p:nvSpPr>
          <p:cNvPr id="551" name="Google Shape;551;p29"/>
          <p:cNvSpPr txBox="1"/>
          <p:nvPr/>
        </p:nvSpPr>
        <p:spPr>
          <a:xfrm>
            <a:off x="46042" y="3963713"/>
            <a:ext cx="3082500" cy="562200"/>
          </a:xfrm>
          <a:prstGeom prst="rect">
            <a:avLst/>
          </a:prstGeom>
          <a:noFill/>
          <a:ln>
            <a:noFill/>
          </a:ln>
        </p:spPr>
        <p:txBody>
          <a:bodyPr anchorCtr="0" anchor="t" bIns="91425" lIns="91425" spcFirstLastPara="1" rIns="91425" wrap="square" tIns="91425">
            <a:noAutofit/>
          </a:bodyPr>
          <a:lstStyle/>
          <a:p>
            <a:pPr indent="-317500" lvl="1" marL="914400" rtl="0" algn="l">
              <a:spcBef>
                <a:spcPts val="0"/>
              </a:spcBef>
              <a:spcAft>
                <a:spcPts val="0"/>
              </a:spcAft>
              <a:buClr>
                <a:schemeClr val="dk1"/>
              </a:buClr>
              <a:buSzPts val="1400"/>
              <a:buFont typeface="Mada"/>
              <a:buChar char="○"/>
            </a:pPr>
            <a:r>
              <a:rPr lang="ar">
                <a:solidFill>
                  <a:srgbClr val="1C4588"/>
                </a:solidFill>
                <a:latin typeface="Mada"/>
                <a:ea typeface="Mada"/>
                <a:cs typeface="Mada"/>
                <a:sym typeface="Mada"/>
              </a:rPr>
              <a:t>Seronegative</a:t>
            </a:r>
            <a:r>
              <a:rPr lang="ar">
                <a:solidFill>
                  <a:schemeClr val="dk1"/>
                </a:solidFill>
                <a:latin typeface="Mada"/>
                <a:ea typeface="Mada"/>
                <a:cs typeface="Mada"/>
                <a:sym typeface="Mada"/>
              </a:rPr>
              <a:t> o</a:t>
            </a:r>
            <a:r>
              <a:rPr lang="ar">
                <a:solidFill>
                  <a:schemeClr val="dk1"/>
                </a:solidFill>
                <a:latin typeface="Mada"/>
                <a:ea typeface="Mada"/>
                <a:cs typeface="Mada"/>
                <a:sym typeface="Mada"/>
              </a:rPr>
              <a:t>ligo or poly</a:t>
            </a:r>
            <a:r>
              <a:rPr b="1" lang="ar" u="sng">
                <a:solidFill>
                  <a:srgbClr val="CC0000"/>
                </a:solidFill>
                <a:latin typeface="Mada"/>
                <a:ea typeface="Mada"/>
                <a:cs typeface="Mada"/>
                <a:sym typeface="Mada"/>
              </a:rPr>
              <a:t>A</a:t>
            </a:r>
            <a:r>
              <a:rPr lang="ar">
                <a:solidFill>
                  <a:schemeClr val="dk1"/>
                </a:solidFill>
                <a:latin typeface="Mada"/>
                <a:ea typeface="Mada"/>
                <a:cs typeface="Mada"/>
                <a:sym typeface="Mada"/>
              </a:rPr>
              <a:t>rthralgias.</a:t>
            </a:r>
            <a:endParaRPr/>
          </a:p>
        </p:txBody>
      </p:sp>
      <p:sp>
        <p:nvSpPr>
          <p:cNvPr id="552" name="Google Shape;552;p29"/>
          <p:cNvSpPr txBox="1"/>
          <p:nvPr/>
        </p:nvSpPr>
        <p:spPr>
          <a:xfrm>
            <a:off x="4316175" y="4028247"/>
            <a:ext cx="3000000" cy="299700"/>
          </a:xfrm>
          <a:prstGeom prst="rect">
            <a:avLst/>
          </a:prstGeom>
          <a:noFill/>
          <a:ln>
            <a:noFill/>
          </a:ln>
        </p:spPr>
        <p:txBody>
          <a:bodyPr anchorCtr="0" anchor="t" bIns="91425" lIns="91425" spcFirstLastPara="1" rIns="91425" wrap="square" tIns="91425">
            <a:noAutofit/>
          </a:bodyPr>
          <a:lstStyle/>
          <a:p>
            <a:pPr indent="-317500" lvl="1" marL="9144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Hyperpigmentation.</a:t>
            </a:r>
            <a:endParaRPr/>
          </a:p>
        </p:txBody>
      </p:sp>
      <p:sp>
        <p:nvSpPr>
          <p:cNvPr id="553" name="Google Shape;553;p29"/>
          <p:cNvSpPr/>
          <p:nvPr/>
        </p:nvSpPr>
        <p:spPr>
          <a:xfrm>
            <a:off x="560800" y="5525675"/>
            <a:ext cx="6636300" cy="828300"/>
          </a:xfrm>
          <a:prstGeom prst="snip1Rect">
            <a:avLst>
              <a:gd fmla="val 16667"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446000" y="5616925"/>
            <a:ext cx="6636300" cy="962400"/>
          </a:xfrm>
          <a:prstGeom prst="snip1Rect">
            <a:avLst>
              <a:gd fmla="val 1666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txBox="1"/>
          <p:nvPr/>
        </p:nvSpPr>
        <p:spPr>
          <a:xfrm>
            <a:off x="323100" y="5638360"/>
            <a:ext cx="6913800" cy="82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b="1" lang="ar">
                <a:solidFill>
                  <a:srgbClr val="674EA7"/>
                </a:solidFill>
                <a:latin typeface="Mada"/>
                <a:ea typeface="Mada"/>
                <a:cs typeface="Mada"/>
                <a:sym typeface="Mada"/>
              </a:rPr>
              <a:t>Foamy</a:t>
            </a:r>
            <a:r>
              <a:rPr b="1" lang="ar">
                <a:solidFill>
                  <a:srgbClr val="CC0000"/>
                </a:solidFill>
                <a:latin typeface="Mada"/>
                <a:ea typeface="Mada"/>
                <a:cs typeface="Mada"/>
                <a:sym typeface="Mada"/>
              </a:rPr>
              <a:t> macrophages</a:t>
            </a:r>
            <a:r>
              <a:rPr lang="ar">
                <a:latin typeface="Mada"/>
                <a:ea typeface="Mada"/>
                <a:cs typeface="Mada"/>
                <a:sym typeface="Mada"/>
              </a:rPr>
              <a:t> on routine H&amp;E.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ar">
                <a:latin typeface="Mada"/>
                <a:ea typeface="Mada"/>
                <a:cs typeface="Mada"/>
                <a:sym typeface="Mada"/>
              </a:rPr>
              <a:t>Numerous </a:t>
            </a:r>
            <a:r>
              <a:rPr b="1" lang="ar">
                <a:solidFill>
                  <a:srgbClr val="E69138"/>
                </a:solidFill>
                <a:latin typeface="Mada"/>
                <a:ea typeface="Mada"/>
                <a:cs typeface="Mada"/>
                <a:sym typeface="Mada"/>
              </a:rPr>
              <a:t>PAS</a:t>
            </a:r>
            <a:r>
              <a:rPr b="1" lang="ar">
                <a:solidFill>
                  <a:srgbClr val="CC0000"/>
                </a:solidFill>
                <a:latin typeface="Mada"/>
                <a:ea typeface="Mada"/>
                <a:cs typeface="Mada"/>
                <a:sym typeface="Mada"/>
              </a:rPr>
              <a:t>-positive granular particles</a:t>
            </a:r>
            <a:r>
              <a:rPr b="1" baseline="30000" lang="ar">
                <a:solidFill>
                  <a:srgbClr val="CC0000"/>
                </a:solidFill>
                <a:latin typeface="Mada"/>
                <a:ea typeface="Mada"/>
                <a:cs typeface="Mada"/>
                <a:sym typeface="Mada"/>
              </a:rPr>
              <a:t>2</a:t>
            </a:r>
            <a:r>
              <a:rPr lang="ar">
                <a:latin typeface="Mada"/>
                <a:ea typeface="Mada"/>
                <a:cs typeface="Mada"/>
                <a:sym typeface="Mada"/>
              </a:rPr>
              <a:t> (pink/purple appearing):</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lang="ar">
                <a:latin typeface="Mada"/>
                <a:ea typeface="Mada"/>
                <a:cs typeface="Mada"/>
                <a:sym typeface="Mada"/>
              </a:rPr>
              <a:t>Lysosomes filled with T. whipplei.</a:t>
            </a:r>
            <a:endParaRPr>
              <a:latin typeface="Mada"/>
              <a:ea typeface="Mada"/>
              <a:cs typeface="Mada"/>
              <a:sym typeface="Mada"/>
            </a:endParaRPr>
          </a:p>
        </p:txBody>
      </p:sp>
      <p:sp>
        <p:nvSpPr>
          <p:cNvPr id="556" name="Google Shape;556;p29"/>
          <p:cNvSpPr/>
          <p:nvPr/>
        </p:nvSpPr>
        <p:spPr>
          <a:xfrm>
            <a:off x="5993950" y="1627738"/>
            <a:ext cx="334010" cy="297513"/>
          </a:xfrm>
          <a:custGeom>
            <a:rect b="b" l="l" r="r" t="t"/>
            <a:pathLst>
              <a:path extrusionOk="0" h="10524" w="11815">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29"/>
          <p:cNvGrpSpPr/>
          <p:nvPr/>
        </p:nvGrpSpPr>
        <p:grpSpPr>
          <a:xfrm>
            <a:off x="6096671" y="3489703"/>
            <a:ext cx="200125" cy="231958"/>
            <a:chOff x="-26215025" y="1971025"/>
            <a:chExt cx="296175" cy="295375"/>
          </a:xfrm>
        </p:grpSpPr>
        <p:sp>
          <p:nvSpPr>
            <p:cNvPr id="558" name="Google Shape;558;p29"/>
            <p:cNvSpPr/>
            <p:nvPr/>
          </p:nvSpPr>
          <p:spPr>
            <a:xfrm>
              <a:off x="-26092950" y="1971025"/>
              <a:ext cx="51225" cy="225275"/>
            </a:xfrm>
            <a:custGeom>
              <a:rect b="b" l="l" r="r" t="t"/>
              <a:pathLst>
                <a:path extrusionOk="0" h="9011" w="2049">
                  <a:moveTo>
                    <a:pt x="1009" y="7246"/>
                  </a:moveTo>
                  <a:cubicBezTo>
                    <a:pt x="1198" y="7593"/>
                    <a:pt x="1355" y="7877"/>
                    <a:pt x="1355" y="8003"/>
                  </a:cubicBezTo>
                  <a:cubicBezTo>
                    <a:pt x="1355" y="8192"/>
                    <a:pt x="1198" y="8349"/>
                    <a:pt x="1009" y="8349"/>
                  </a:cubicBezTo>
                  <a:cubicBezTo>
                    <a:pt x="820" y="8349"/>
                    <a:pt x="662" y="8192"/>
                    <a:pt x="662" y="8003"/>
                  </a:cubicBezTo>
                  <a:cubicBezTo>
                    <a:pt x="694" y="7877"/>
                    <a:pt x="820" y="7562"/>
                    <a:pt x="1009" y="7246"/>
                  </a:cubicBezTo>
                  <a:close/>
                  <a:moveTo>
                    <a:pt x="977" y="0"/>
                  </a:moveTo>
                  <a:cubicBezTo>
                    <a:pt x="788" y="0"/>
                    <a:pt x="631" y="158"/>
                    <a:pt x="631" y="347"/>
                  </a:cubicBezTo>
                  <a:lnTo>
                    <a:pt x="631" y="6490"/>
                  </a:lnTo>
                  <a:cubicBezTo>
                    <a:pt x="536" y="6616"/>
                    <a:pt x="410" y="6774"/>
                    <a:pt x="316" y="6963"/>
                  </a:cubicBezTo>
                  <a:cubicBezTo>
                    <a:pt x="32" y="7562"/>
                    <a:pt x="1" y="7845"/>
                    <a:pt x="1" y="8003"/>
                  </a:cubicBezTo>
                  <a:cubicBezTo>
                    <a:pt x="1" y="8601"/>
                    <a:pt x="473" y="9011"/>
                    <a:pt x="1009" y="9011"/>
                  </a:cubicBezTo>
                  <a:cubicBezTo>
                    <a:pt x="1576" y="9011"/>
                    <a:pt x="2048" y="8538"/>
                    <a:pt x="2048" y="8003"/>
                  </a:cubicBezTo>
                  <a:cubicBezTo>
                    <a:pt x="2048" y="7845"/>
                    <a:pt x="1985" y="7593"/>
                    <a:pt x="1639" y="6963"/>
                  </a:cubicBezTo>
                  <a:cubicBezTo>
                    <a:pt x="1513" y="6774"/>
                    <a:pt x="1418" y="6585"/>
                    <a:pt x="1324" y="6490"/>
                  </a:cubicBezTo>
                  <a:lnTo>
                    <a:pt x="1324" y="347"/>
                  </a:lnTo>
                  <a:cubicBezTo>
                    <a:pt x="1324" y="158"/>
                    <a:pt x="1166" y="0"/>
                    <a:pt x="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9"/>
            <p:cNvSpPr/>
            <p:nvPr/>
          </p:nvSpPr>
          <p:spPr>
            <a:xfrm>
              <a:off x="-26179575" y="2214400"/>
              <a:ext cx="17350" cy="17350"/>
            </a:xfrm>
            <a:custGeom>
              <a:rect b="b" l="l" r="r" t="t"/>
              <a:pathLst>
                <a:path extrusionOk="0" h="694" w="694">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26163050" y="2178950"/>
              <a:ext cx="17350" cy="17350"/>
            </a:xfrm>
            <a:custGeom>
              <a:rect b="b" l="l" r="r" t="t"/>
              <a:pathLst>
                <a:path extrusionOk="0" h="694" w="694">
                  <a:moveTo>
                    <a:pt x="347" y="1"/>
                  </a:moveTo>
                  <a:cubicBezTo>
                    <a:pt x="158" y="1"/>
                    <a:pt x="1" y="158"/>
                    <a:pt x="1" y="347"/>
                  </a:cubicBezTo>
                  <a:cubicBezTo>
                    <a:pt x="1" y="536"/>
                    <a:pt x="158" y="694"/>
                    <a:pt x="347" y="694"/>
                  </a:cubicBezTo>
                  <a:cubicBezTo>
                    <a:pt x="536" y="694"/>
                    <a:pt x="694" y="536"/>
                    <a:pt x="694" y="347"/>
                  </a:cubicBezTo>
                  <a:cubicBezTo>
                    <a:pt x="694" y="158"/>
                    <a:pt x="536" y="1"/>
                    <a:pt x="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p:nvPr/>
          </p:nvSpPr>
          <p:spPr>
            <a:xfrm>
              <a:off x="-26145725" y="2214400"/>
              <a:ext cx="18150" cy="17350"/>
            </a:xfrm>
            <a:custGeom>
              <a:rect b="b" l="l" r="r" t="t"/>
              <a:pathLst>
                <a:path extrusionOk="0" h="694" w="726">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
            <p:cNvSpPr/>
            <p:nvPr/>
          </p:nvSpPr>
          <p:spPr>
            <a:xfrm>
              <a:off x="-25988975" y="2178950"/>
              <a:ext cx="18125" cy="17350"/>
            </a:xfrm>
            <a:custGeom>
              <a:rect b="b" l="l" r="r" t="t"/>
              <a:pathLst>
                <a:path extrusionOk="0" h="694" w="725">
                  <a:moveTo>
                    <a:pt x="347" y="1"/>
                  </a:moveTo>
                  <a:cubicBezTo>
                    <a:pt x="158" y="1"/>
                    <a:pt x="0" y="158"/>
                    <a:pt x="0" y="347"/>
                  </a:cubicBezTo>
                  <a:cubicBezTo>
                    <a:pt x="0" y="536"/>
                    <a:pt x="158" y="694"/>
                    <a:pt x="347" y="694"/>
                  </a:cubicBezTo>
                  <a:cubicBezTo>
                    <a:pt x="567" y="694"/>
                    <a:pt x="725" y="536"/>
                    <a:pt x="725" y="347"/>
                  </a:cubicBezTo>
                  <a:cubicBezTo>
                    <a:pt x="662" y="158"/>
                    <a:pt x="504" y="1"/>
                    <a:pt x="3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26006300" y="2214400"/>
              <a:ext cx="17350" cy="17350"/>
            </a:xfrm>
            <a:custGeom>
              <a:rect b="b" l="l" r="r" t="t"/>
              <a:pathLst>
                <a:path extrusionOk="0" h="694" w="694">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9"/>
            <p:cNvSpPr/>
            <p:nvPr/>
          </p:nvSpPr>
          <p:spPr>
            <a:xfrm>
              <a:off x="-25972450" y="2214400"/>
              <a:ext cx="18150" cy="17350"/>
            </a:xfrm>
            <a:custGeom>
              <a:rect b="b" l="l" r="r" t="t"/>
              <a:pathLst>
                <a:path extrusionOk="0" h="694" w="726">
                  <a:moveTo>
                    <a:pt x="379" y="0"/>
                  </a:moveTo>
                  <a:cubicBezTo>
                    <a:pt x="158" y="0"/>
                    <a:pt x="1" y="158"/>
                    <a:pt x="1" y="347"/>
                  </a:cubicBezTo>
                  <a:cubicBezTo>
                    <a:pt x="1" y="536"/>
                    <a:pt x="158" y="693"/>
                    <a:pt x="379" y="693"/>
                  </a:cubicBezTo>
                  <a:cubicBezTo>
                    <a:pt x="568" y="693"/>
                    <a:pt x="726" y="536"/>
                    <a:pt x="726" y="347"/>
                  </a:cubicBezTo>
                  <a:cubicBezTo>
                    <a:pt x="726" y="158"/>
                    <a:pt x="568" y="0"/>
                    <a:pt x="37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a:off x="-26215025" y="2108850"/>
              <a:ext cx="296175" cy="157550"/>
            </a:xfrm>
            <a:custGeom>
              <a:rect b="b" l="l" r="r" t="t"/>
              <a:pathLst>
                <a:path extrusionOk="0" h="6302" w="11847">
                  <a:moveTo>
                    <a:pt x="4128" y="725"/>
                  </a:moveTo>
                  <a:cubicBezTo>
                    <a:pt x="3970" y="946"/>
                    <a:pt x="3844" y="1198"/>
                    <a:pt x="3781" y="1418"/>
                  </a:cubicBezTo>
                  <a:cubicBezTo>
                    <a:pt x="3781" y="1450"/>
                    <a:pt x="3749" y="1513"/>
                    <a:pt x="3749" y="1544"/>
                  </a:cubicBezTo>
                  <a:cubicBezTo>
                    <a:pt x="3403" y="1355"/>
                    <a:pt x="2993" y="1261"/>
                    <a:pt x="2615" y="1261"/>
                  </a:cubicBezTo>
                  <a:cubicBezTo>
                    <a:pt x="2111" y="1261"/>
                    <a:pt x="1450" y="1418"/>
                    <a:pt x="1166" y="1891"/>
                  </a:cubicBezTo>
                  <a:cubicBezTo>
                    <a:pt x="1040" y="2080"/>
                    <a:pt x="851" y="2175"/>
                    <a:pt x="694" y="2175"/>
                  </a:cubicBezTo>
                  <a:lnTo>
                    <a:pt x="694" y="1072"/>
                  </a:lnTo>
                  <a:cubicBezTo>
                    <a:pt x="694" y="851"/>
                    <a:pt x="851" y="725"/>
                    <a:pt x="1040" y="725"/>
                  </a:cubicBezTo>
                  <a:close/>
                  <a:moveTo>
                    <a:pt x="10775" y="725"/>
                  </a:moveTo>
                  <a:cubicBezTo>
                    <a:pt x="10964" y="725"/>
                    <a:pt x="11122" y="883"/>
                    <a:pt x="11122" y="1072"/>
                  </a:cubicBezTo>
                  <a:lnTo>
                    <a:pt x="11122" y="2175"/>
                  </a:lnTo>
                  <a:cubicBezTo>
                    <a:pt x="10933" y="2175"/>
                    <a:pt x="10775" y="2080"/>
                    <a:pt x="10649" y="1891"/>
                  </a:cubicBezTo>
                  <a:cubicBezTo>
                    <a:pt x="10429" y="1513"/>
                    <a:pt x="10050" y="1261"/>
                    <a:pt x="9546" y="1261"/>
                  </a:cubicBezTo>
                  <a:cubicBezTo>
                    <a:pt x="9074" y="1261"/>
                    <a:pt x="8696" y="1513"/>
                    <a:pt x="8444" y="1891"/>
                  </a:cubicBezTo>
                  <a:cubicBezTo>
                    <a:pt x="8412" y="1985"/>
                    <a:pt x="8349" y="2049"/>
                    <a:pt x="8286" y="2143"/>
                  </a:cubicBezTo>
                  <a:cubicBezTo>
                    <a:pt x="8255" y="1828"/>
                    <a:pt x="8097" y="1355"/>
                    <a:pt x="7719" y="725"/>
                  </a:cubicBezTo>
                  <a:close/>
                  <a:moveTo>
                    <a:pt x="9609" y="1922"/>
                  </a:moveTo>
                  <a:cubicBezTo>
                    <a:pt x="9830" y="1922"/>
                    <a:pt x="9987" y="2049"/>
                    <a:pt x="10113" y="2206"/>
                  </a:cubicBezTo>
                  <a:cubicBezTo>
                    <a:pt x="10334" y="2616"/>
                    <a:pt x="10744" y="2836"/>
                    <a:pt x="11185" y="2836"/>
                  </a:cubicBezTo>
                  <a:lnTo>
                    <a:pt x="11185" y="5546"/>
                  </a:lnTo>
                  <a:lnTo>
                    <a:pt x="694" y="5546"/>
                  </a:lnTo>
                  <a:lnTo>
                    <a:pt x="694" y="2931"/>
                  </a:lnTo>
                  <a:cubicBezTo>
                    <a:pt x="1135" y="2931"/>
                    <a:pt x="1576" y="2679"/>
                    <a:pt x="1765" y="2301"/>
                  </a:cubicBezTo>
                  <a:cubicBezTo>
                    <a:pt x="1828" y="2143"/>
                    <a:pt x="2143" y="2017"/>
                    <a:pt x="2615" y="2017"/>
                  </a:cubicBezTo>
                  <a:cubicBezTo>
                    <a:pt x="3056" y="2017"/>
                    <a:pt x="3371" y="2175"/>
                    <a:pt x="3497" y="2301"/>
                  </a:cubicBezTo>
                  <a:lnTo>
                    <a:pt x="3529" y="2364"/>
                  </a:lnTo>
                  <a:cubicBezTo>
                    <a:pt x="3529" y="2395"/>
                    <a:pt x="3560" y="2395"/>
                    <a:pt x="3560" y="2395"/>
                  </a:cubicBezTo>
                  <a:cubicBezTo>
                    <a:pt x="3560" y="2868"/>
                    <a:pt x="3686" y="3309"/>
                    <a:pt x="3939" y="3718"/>
                  </a:cubicBezTo>
                  <a:cubicBezTo>
                    <a:pt x="4317" y="4380"/>
                    <a:pt x="4947" y="4758"/>
                    <a:pt x="5671" y="4852"/>
                  </a:cubicBezTo>
                  <a:lnTo>
                    <a:pt x="5923" y="4852"/>
                  </a:lnTo>
                  <a:cubicBezTo>
                    <a:pt x="7121" y="4852"/>
                    <a:pt x="8097" y="4033"/>
                    <a:pt x="8286" y="2868"/>
                  </a:cubicBezTo>
                  <a:cubicBezTo>
                    <a:pt x="8727" y="2773"/>
                    <a:pt x="8916" y="2458"/>
                    <a:pt x="9074" y="2206"/>
                  </a:cubicBezTo>
                  <a:cubicBezTo>
                    <a:pt x="9200" y="2017"/>
                    <a:pt x="9357" y="1922"/>
                    <a:pt x="9609" y="1922"/>
                  </a:cubicBezTo>
                  <a:close/>
                  <a:moveTo>
                    <a:pt x="1040" y="1"/>
                  </a:moveTo>
                  <a:cubicBezTo>
                    <a:pt x="473" y="1"/>
                    <a:pt x="0" y="473"/>
                    <a:pt x="0" y="1072"/>
                  </a:cubicBezTo>
                  <a:lnTo>
                    <a:pt x="0" y="5955"/>
                  </a:lnTo>
                  <a:cubicBezTo>
                    <a:pt x="0" y="6144"/>
                    <a:pt x="158" y="6302"/>
                    <a:pt x="347" y="6302"/>
                  </a:cubicBezTo>
                  <a:lnTo>
                    <a:pt x="11500" y="6302"/>
                  </a:lnTo>
                  <a:cubicBezTo>
                    <a:pt x="11689" y="6302"/>
                    <a:pt x="11846" y="6144"/>
                    <a:pt x="11846" y="5955"/>
                  </a:cubicBezTo>
                  <a:lnTo>
                    <a:pt x="11846" y="1072"/>
                  </a:lnTo>
                  <a:cubicBezTo>
                    <a:pt x="11846" y="505"/>
                    <a:pt x="11374" y="1"/>
                    <a:pt x="10775" y="1"/>
                  </a:cubicBezTo>
                  <a:lnTo>
                    <a:pt x="7089" y="1"/>
                  </a:lnTo>
                  <a:cubicBezTo>
                    <a:pt x="6963" y="1"/>
                    <a:pt x="6837" y="64"/>
                    <a:pt x="6774" y="190"/>
                  </a:cubicBezTo>
                  <a:cubicBezTo>
                    <a:pt x="6679" y="316"/>
                    <a:pt x="6711" y="442"/>
                    <a:pt x="6774" y="568"/>
                  </a:cubicBezTo>
                  <a:lnTo>
                    <a:pt x="6805" y="599"/>
                  </a:lnTo>
                  <a:cubicBezTo>
                    <a:pt x="7341" y="1387"/>
                    <a:pt x="7625" y="2017"/>
                    <a:pt x="7625" y="2490"/>
                  </a:cubicBezTo>
                  <a:cubicBezTo>
                    <a:pt x="7625" y="3435"/>
                    <a:pt x="6868" y="4191"/>
                    <a:pt x="5923" y="4191"/>
                  </a:cubicBezTo>
                  <a:lnTo>
                    <a:pt x="5734" y="4191"/>
                  </a:lnTo>
                  <a:cubicBezTo>
                    <a:pt x="5230" y="4128"/>
                    <a:pt x="4789" y="3813"/>
                    <a:pt x="4506" y="3340"/>
                  </a:cubicBezTo>
                  <a:cubicBezTo>
                    <a:pt x="4191" y="2836"/>
                    <a:pt x="4159" y="2206"/>
                    <a:pt x="4411" y="1702"/>
                  </a:cubicBezTo>
                  <a:cubicBezTo>
                    <a:pt x="4506" y="1387"/>
                    <a:pt x="4758" y="977"/>
                    <a:pt x="5041" y="599"/>
                  </a:cubicBezTo>
                  <a:lnTo>
                    <a:pt x="5073" y="568"/>
                  </a:lnTo>
                  <a:cubicBezTo>
                    <a:pt x="5136" y="442"/>
                    <a:pt x="5136" y="316"/>
                    <a:pt x="5073" y="190"/>
                  </a:cubicBezTo>
                  <a:cubicBezTo>
                    <a:pt x="4978" y="95"/>
                    <a:pt x="4884" y="1"/>
                    <a:pt x="4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29"/>
          <p:cNvGrpSpPr/>
          <p:nvPr/>
        </p:nvGrpSpPr>
        <p:grpSpPr>
          <a:xfrm>
            <a:off x="1684265" y="1630945"/>
            <a:ext cx="260099" cy="243860"/>
            <a:chOff x="-22859750" y="2335900"/>
            <a:chExt cx="296950" cy="294375"/>
          </a:xfrm>
        </p:grpSpPr>
        <p:sp>
          <p:nvSpPr>
            <p:cNvPr id="567" name="Google Shape;567;p29"/>
            <p:cNvSpPr/>
            <p:nvPr/>
          </p:nvSpPr>
          <p:spPr>
            <a:xfrm>
              <a:off x="-22859750" y="2335900"/>
              <a:ext cx="296950" cy="294375"/>
            </a:xfrm>
            <a:custGeom>
              <a:rect b="b" l="l" r="r" t="t"/>
              <a:pathLst>
                <a:path extrusionOk="0" h="11775" w="11878">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9"/>
            <p:cNvSpPr/>
            <p:nvPr/>
          </p:nvSpPr>
          <p:spPr>
            <a:xfrm>
              <a:off x="-22685675" y="2408150"/>
              <a:ext cx="27575" cy="66175"/>
            </a:xfrm>
            <a:custGeom>
              <a:rect b="b" l="l" r="r" t="t"/>
              <a:pathLst>
                <a:path extrusionOk="0" h="2647" w="1103">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p:nvPr/>
          </p:nvSpPr>
          <p:spPr>
            <a:xfrm>
              <a:off x="-22766800" y="2408950"/>
              <a:ext cx="27575" cy="66175"/>
            </a:xfrm>
            <a:custGeom>
              <a:rect b="b" l="l" r="r" t="t"/>
              <a:pathLst>
                <a:path extrusionOk="0" h="2647" w="1103">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29"/>
          <p:cNvGrpSpPr/>
          <p:nvPr/>
        </p:nvGrpSpPr>
        <p:grpSpPr>
          <a:xfrm>
            <a:off x="1715433" y="3348302"/>
            <a:ext cx="228943" cy="233060"/>
            <a:chOff x="-23229150" y="2710600"/>
            <a:chExt cx="296175" cy="296175"/>
          </a:xfrm>
        </p:grpSpPr>
        <p:sp>
          <p:nvSpPr>
            <p:cNvPr id="571" name="Google Shape;571;p29"/>
            <p:cNvSpPr/>
            <p:nvPr/>
          </p:nvSpPr>
          <p:spPr>
            <a:xfrm>
              <a:off x="-23177150" y="2727925"/>
              <a:ext cx="191400" cy="258375"/>
            </a:xfrm>
            <a:custGeom>
              <a:rect b="b" l="l" r="r" t="t"/>
              <a:pathLst>
                <a:path extrusionOk="0" h="10335" w="7656">
                  <a:moveTo>
                    <a:pt x="3812" y="725"/>
                  </a:moveTo>
                  <a:cubicBezTo>
                    <a:pt x="4033" y="725"/>
                    <a:pt x="4190" y="883"/>
                    <a:pt x="4190" y="1072"/>
                  </a:cubicBezTo>
                  <a:lnTo>
                    <a:pt x="4190" y="1418"/>
                  </a:lnTo>
                  <a:lnTo>
                    <a:pt x="3466" y="1418"/>
                  </a:lnTo>
                  <a:lnTo>
                    <a:pt x="3466" y="1072"/>
                  </a:lnTo>
                  <a:cubicBezTo>
                    <a:pt x="3466" y="883"/>
                    <a:pt x="3623" y="725"/>
                    <a:pt x="3812" y="725"/>
                  </a:cubicBezTo>
                  <a:close/>
                  <a:moveTo>
                    <a:pt x="6238" y="1387"/>
                  </a:moveTo>
                  <a:cubicBezTo>
                    <a:pt x="6648" y="1418"/>
                    <a:pt x="6931" y="1702"/>
                    <a:pt x="6931" y="2111"/>
                  </a:cubicBezTo>
                  <a:cubicBezTo>
                    <a:pt x="6931" y="2206"/>
                    <a:pt x="6900" y="2363"/>
                    <a:pt x="6805" y="2458"/>
                  </a:cubicBezTo>
                  <a:cubicBezTo>
                    <a:pt x="6585" y="2206"/>
                    <a:pt x="6238" y="2111"/>
                    <a:pt x="5860" y="2111"/>
                  </a:cubicBezTo>
                  <a:lnTo>
                    <a:pt x="4852" y="2111"/>
                  </a:lnTo>
                  <a:lnTo>
                    <a:pt x="4852" y="1387"/>
                  </a:lnTo>
                  <a:close/>
                  <a:moveTo>
                    <a:pt x="2804" y="1418"/>
                  </a:moveTo>
                  <a:lnTo>
                    <a:pt x="2804" y="2143"/>
                  </a:lnTo>
                  <a:lnTo>
                    <a:pt x="1796" y="2143"/>
                  </a:lnTo>
                  <a:cubicBezTo>
                    <a:pt x="1418" y="2143"/>
                    <a:pt x="1071" y="2300"/>
                    <a:pt x="851" y="2489"/>
                  </a:cubicBezTo>
                  <a:cubicBezTo>
                    <a:pt x="756" y="2363"/>
                    <a:pt x="725" y="2269"/>
                    <a:pt x="725" y="2143"/>
                  </a:cubicBezTo>
                  <a:cubicBezTo>
                    <a:pt x="725" y="1702"/>
                    <a:pt x="1040" y="1418"/>
                    <a:pt x="1418" y="1418"/>
                  </a:cubicBezTo>
                  <a:close/>
                  <a:moveTo>
                    <a:pt x="4190" y="2111"/>
                  </a:moveTo>
                  <a:lnTo>
                    <a:pt x="4190" y="2804"/>
                  </a:lnTo>
                  <a:lnTo>
                    <a:pt x="3466" y="2804"/>
                  </a:lnTo>
                  <a:lnTo>
                    <a:pt x="3466" y="2111"/>
                  </a:lnTo>
                  <a:close/>
                  <a:moveTo>
                    <a:pt x="2772" y="2773"/>
                  </a:moveTo>
                  <a:lnTo>
                    <a:pt x="2772" y="3466"/>
                  </a:lnTo>
                  <a:lnTo>
                    <a:pt x="2079" y="3466"/>
                  </a:lnTo>
                  <a:cubicBezTo>
                    <a:pt x="1733" y="3466"/>
                    <a:pt x="1386" y="3624"/>
                    <a:pt x="1134" y="3844"/>
                  </a:cubicBezTo>
                  <a:cubicBezTo>
                    <a:pt x="1071" y="3718"/>
                    <a:pt x="1040" y="3592"/>
                    <a:pt x="1040" y="3466"/>
                  </a:cubicBezTo>
                  <a:cubicBezTo>
                    <a:pt x="1040" y="3088"/>
                    <a:pt x="1355" y="2773"/>
                    <a:pt x="1733" y="2773"/>
                  </a:cubicBezTo>
                  <a:close/>
                  <a:moveTo>
                    <a:pt x="5860" y="2804"/>
                  </a:moveTo>
                  <a:cubicBezTo>
                    <a:pt x="6270" y="2804"/>
                    <a:pt x="6585" y="3119"/>
                    <a:pt x="6585" y="3529"/>
                  </a:cubicBezTo>
                  <a:cubicBezTo>
                    <a:pt x="6585" y="3624"/>
                    <a:pt x="6553" y="3781"/>
                    <a:pt x="6459" y="3876"/>
                  </a:cubicBezTo>
                  <a:cubicBezTo>
                    <a:pt x="6270" y="3624"/>
                    <a:pt x="5923" y="3466"/>
                    <a:pt x="5576" y="3466"/>
                  </a:cubicBezTo>
                  <a:lnTo>
                    <a:pt x="4852" y="3466"/>
                  </a:lnTo>
                  <a:lnTo>
                    <a:pt x="4852" y="2804"/>
                  </a:lnTo>
                  <a:close/>
                  <a:moveTo>
                    <a:pt x="4190" y="3466"/>
                  </a:moveTo>
                  <a:lnTo>
                    <a:pt x="4190" y="4191"/>
                  </a:lnTo>
                  <a:lnTo>
                    <a:pt x="3466" y="4191"/>
                  </a:lnTo>
                  <a:lnTo>
                    <a:pt x="3466" y="3466"/>
                  </a:lnTo>
                  <a:close/>
                  <a:moveTo>
                    <a:pt x="4190" y="4884"/>
                  </a:moveTo>
                  <a:lnTo>
                    <a:pt x="4190" y="5608"/>
                  </a:lnTo>
                  <a:lnTo>
                    <a:pt x="3466" y="5608"/>
                  </a:lnTo>
                  <a:lnTo>
                    <a:pt x="3466" y="4884"/>
                  </a:lnTo>
                  <a:close/>
                  <a:moveTo>
                    <a:pt x="4190" y="6270"/>
                  </a:moveTo>
                  <a:lnTo>
                    <a:pt x="4190" y="7152"/>
                  </a:lnTo>
                  <a:lnTo>
                    <a:pt x="4190" y="7310"/>
                  </a:lnTo>
                  <a:cubicBezTo>
                    <a:pt x="4190" y="7499"/>
                    <a:pt x="4033" y="7656"/>
                    <a:pt x="3812" y="7656"/>
                  </a:cubicBezTo>
                  <a:cubicBezTo>
                    <a:pt x="3623" y="7656"/>
                    <a:pt x="3466" y="7499"/>
                    <a:pt x="3466" y="7310"/>
                  </a:cubicBezTo>
                  <a:lnTo>
                    <a:pt x="3466" y="7152"/>
                  </a:lnTo>
                  <a:lnTo>
                    <a:pt x="3466" y="6270"/>
                  </a:lnTo>
                  <a:close/>
                  <a:moveTo>
                    <a:pt x="5923" y="7656"/>
                  </a:moveTo>
                  <a:cubicBezTo>
                    <a:pt x="6112" y="7656"/>
                    <a:pt x="6270" y="7814"/>
                    <a:pt x="6270" y="8003"/>
                  </a:cubicBezTo>
                  <a:cubicBezTo>
                    <a:pt x="6270" y="8192"/>
                    <a:pt x="6144" y="8286"/>
                    <a:pt x="5986" y="8318"/>
                  </a:cubicBezTo>
                  <a:cubicBezTo>
                    <a:pt x="5734" y="8412"/>
                    <a:pt x="5450" y="8475"/>
                    <a:pt x="5198" y="8633"/>
                  </a:cubicBezTo>
                  <a:cubicBezTo>
                    <a:pt x="4789" y="8885"/>
                    <a:pt x="4411" y="9200"/>
                    <a:pt x="4096" y="9578"/>
                  </a:cubicBezTo>
                  <a:cubicBezTo>
                    <a:pt x="4064" y="9609"/>
                    <a:pt x="3938" y="9735"/>
                    <a:pt x="3812" y="9735"/>
                  </a:cubicBezTo>
                  <a:cubicBezTo>
                    <a:pt x="3655" y="9735"/>
                    <a:pt x="3592" y="9672"/>
                    <a:pt x="3560" y="9578"/>
                  </a:cubicBezTo>
                  <a:cubicBezTo>
                    <a:pt x="3088" y="8948"/>
                    <a:pt x="2426" y="8507"/>
                    <a:pt x="1670" y="8349"/>
                  </a:cubicBezTo>
                  <a:cubicBezTo>
                    <a:pt x="1544" y="8318"/>
                    <a:pt x="1386" y="8192"/>
                    <a:pt x="1386" y="8003"/>
                  </a:cubicBezTo>
                  <a:cubicBezTo>
                    <a:pt x="1386" y="7814"/>
                    <a:pt x="1544" y="7656"/>
                    <a:pt x="1733" y="7656"/>
                  </a:cubicBezTo>
                  <a:lnTo>
                    <a:pt x="2835" y="7656"/>
                  </a:lnTo>
                  <a:cubicBezTo>
                    <a:pt x="2993" y="8034"/>
                    <a:pt x="3371" y="8349"/>
                    <a:pt x="3844" y="8349"/>
                  </a:cubicBezTo>
                  <a:cubicBezTo>
                    <a:pt x="4316" y="8349"/>
                    <a:pt x="4663" y="8097"/>
                    <a:pt x="4820" y="7656"/>
                  </a:cubicBezTo>
                  <a:close/>
                  <a:moveTo>
                    <a:pt x="3812" y="0"/>
                  </a:moveTo>
                  <a:cubicBezTo>
                    <a:pt x="3371" y="0"/>
                    <a:pt x="2993" y="284"/>
                    <a:pt x="2835" y="725"/>
                  </a:cubicBezTo>
                  <a:lnTo>
                    <a:pt x="1386" y="725"/>
                  </a:lnTo>
                  <a:cubicBezTo>
                    <a:pt x="630" y="725"/>
                    <a:pt x="0" y="1355"/>
                    <a:pt x="0" y="2111"/>
                  </a:cubicBezTo>
                  <a:cubicBezTo>
                    <a:pt x="0" y="2489"/>
                    <a:pt x="158" y="2804"/>
                    <a:pt x="410" y="3088"/>
                  </a:cubicBezTo>
                  <a:cubicBezTo>
                    <a:pt x="378" y="3214"/>
                    <a:pt x="315" y="3340"/>
                    <a:pt x="315" y="3466"/>
                  </a:cubicBezTo>
                  <a:cubicBezTo>
                    <a:pt x="315" y="3876"/>
                    <a:pt x="473" y="4191"/>
                    <a:pt x="725" y="4474"/>
                  </a:cubicBezTo>
                  <a:cubicBezTo>
                    <a:pt x="693" y="4569"/>
                    <a:pt x="630" y="4726"/>
                    <a:pt x="630" y="4852"/>
                  </a:cubicBezTo>
                  <a:cubicBezTo>
                    <a:pt x="630" y="5608"/>
                    <a:pt x="1260" y="6238"/>
                    <a:pt x="2016" y="6238"/>
                  </a:cubicBezTo>
                  <a:cubicBezTo>
                    <a:pt x="2205" y="6238"/>
                    <a:pt x="2363" y="6081"/>
                    <a:pt x="2363" y="5892"/>
                  </a:cubicBezTo>
                  <a:cubicBezTo>
                    <a:pt x="2363" y="5671"/>
                    <a:pt x="2205" y="5514"/>
                    <a:pt x="2016" y="5514"/>
                  </a:cubicBezTo>
                  <a:cubicBezTo>
                    <a:pt x="1638" y="5514"/>
                    <a:pt x="1323" y="5199"/>
                    <a:pt x="1323" y="4821"/>
                  </a:cubicBezTo>
                  <a:cubicBezTo>
                    <a:pt x="1323" y="4411"/>
                    <a:pt x="1638" y="4096"/>
                    <a:pt x="2016" y="4096"/>
                  </a:cubicBezTo>
                  <a:lnTo>
                    <a:pt x="2741" y="4096"/>
                  </a:lnTo>
                  <a:lnTo>
                    <a:pt x="2741" y="6869"/>
                  </a:lnTo>
                  <a:lnTo>
                    <a:pt x="1701" y="6869"/>
                  </a:lnTo>
                  <a:cubicBezTo>
                    <a:pt x="1103" y="6869"/>
                    <a:pt x="693" y="7341"/>
                    <a:pt x="693" y="7877"/>
                  </a:cubicBezTo>
                  <a:cubicBezTo>
                    <a:pt x="693" y="8349"/>
                    <a:pt x="1008" y="8759"/>
                    <a:pt x="1481" y="8916"/>
                  </a:cubicBezTo>
                  <a:cubicBezTo>
                    <a:pt x="2048" y="9074"/>
                    <a:pt x="2615" y="9420"/>
                    <a:pt x="2961" y="9893"/>
                  </a:cubicBezTo>
                  <a:cubicBezTo>
                    <a:pt x="3151" y="10177"/>
                    <a:pt x="3466" y="10334"/>
                    <a:pt x="3781" y="10334"/>
                  </a:cubicBezTo>
                  <a:cubicBezTo>
                    <a:pt x="4096" y="10334"/>
                    <a:pt x="4411" y="10177"/>
                    <a:pt x="4631" y="9924"/>
                  </a:cubicBezTo>
                  <a:cubicBezTo>
                    <a:pt x="4852" y="9609"/>
                    <a:pt x="5135" y="9389"/>
                    <a:pt x="5482" y="9168"/>
                  </a:cubicBezTo>
                  <a:cubicBezTo>
                    <a:pt x="5671" y="9074"/>
                    <a:pt x="5891" y="8979"/>
                    <a:pt x="6112" y="8948"/>
                  </a:cubicBezTo>
                  <a:cubicBezTo>
                    <a:pt x="6585" y="8822"/>
                    <a:pt x="6900" y="8444"/>
                    <a:pt x="6900" y="7971"/>
                  </a:cubicBezTo>
                  <a:cubicBezTo>
                    <a:pt x="6900" y="7373"/>
                    <a:pt x="6427" y="6932"/>
                    <a:pt x="5891" y="6932"/>
                  </a:cubicBezTo>
                  <a:lnTo>
                    <a:pt x="4852" y="6932"/>
                  </a:lnTo>
                  <a:lnTo>
                    <a:pt x="4852" y="4191"/>
                  </a:lnTo>
                  <a:lnTo>
                    <a:pt x="5576" y="4191"/>
                  </a:lnTo>
                  <a:cubicBezTo>
                    <a:pt x="5954" y="4191"/>
                    <a:pt x="6270" y="4506"/>
                    <a:pt x="6270" y="4884"/>
                  </a:cubicBezTo>
                  <a:cubicBezTo>
                    <a:pt x="6270" y="5293"/>
                    <a:pt x="5954" y="5608"/>
                    <a:pt x="5576" y="5608"/>
                  </a:cubicBezTo>
                  <a:cubicBezTo>
                    <a:pt x="5356" y="5608"/>
                    <a:pt x="5198" y="5766"/>
                    <a:pt x="5198" y="5955"/>
                  </a:cubicBezTo>
                  <a:cubicBezTo>
                    <a:pt x="5198" y="6144"/>
                    <a:pt x="5356" y="6301"/>
                    <a:pt x="5576" y="6301"/>
                  </a:cubicBezTo>
                  <a:cubicBezTo>
                    <a:pt x="6301" y="6301"/>
                    <a:pt x="6931" y="5671"/>
                    <a:pt x="6931" y="4915"/>
                  </a:cubicBezTo>
                  <a:cubicBezTo>
                    <a:pt x="6931" y="4758"/>
                    <a:pt x="6900" y="4663"/>
                    <a:pt x="6868" y="4537"/>
                  </a:cubicBezTo>
                  <a:cubicBezTo>
                    <a:pt x="7152" y="4254"/>
                    <a:pt x="7246" y="3939"/>
                    <a:pt x="7246" y="3561"/>
                  </a:cubicBezTo>
                  <a:cubicBezTo>
                    <a:pt x="7246" y="3403"/>
                    <a:pt x="7215" y="3277"/>
                    <a:pt x="7183" y="3151"/>
                  </a:cubicBezTo>
                  <a:cubicBezTo>
                    <a:pt x="7498" y="2836"/>
                    <a:pt x="7656" y="2489"/>
                    <a:pt x="7656" y="2111"/>
                  </a:cubicBezTo>
                  <a:cubicBezTo>
                    <a:pt x="7656" y="1355"/>
                    <a:pt x="7026" y="725"/>
                    <a:pt x="6270" y="725"/>
                  </a:cubicBezTo>
                  <a:lnTo>
                    <a:pt x="4820" y="725"/>
                  </a:lnTo>
                  <a:cubicBezTo>
                    <a:pt x="4663" y="316"/>
                    <a:pt x="4285" y="0"/>
                    <a:pt x="38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a:off x="-23229150" y="2710600"/>
              <a:ext cx="296175" cy="296175"/>
            </a:xfrm>
            <a:custGeom>
              <a:rect b="b" l="l" r="r" t="t"/>
              <a:pathLst>
                <a:path extrusionOk="0" h="11847" w="11847">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29"/>
          <p:cNvGrpSpPr/>
          <p:nvPr/>
        </p:nvGrpSpPr>
        <p:grpSpPr>
          <a:xfrm>
            <a:off x="6457476" y="5303229"/>
            <a:ext cx="618455" cy="706644"/>
            <a:chOff x="-24709100" y="3888875"/>
            <a:chExt cx="243400" cy="296175"/>
          </a:xfrm>
        </p:grpSpPr>
        <p:sp>
          <p:nvSpPr>
            <p:cNvPr id="574" name="Google Shape;574;p29"/>
            <p:cNvSpPr/>
            <p:nvPr/>
          </p:nvSpPr>
          <p:spPr>
            <a:xfrm>
              <a:off x="-24587800" y="3888875"/>
              <a:ext cx="105575" cy="227650"/>
            </a:xfrm>
            <a:custGeom>
              <a:rect b="b" l="l" r="r" t="t"/>
              <a:pathLst>
                <a:path extrusionOk="0" h="9106" w="4223">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a:off x="-24536600" y="4132250"/>
              <a:ext cx="70900" cy="17350"/>
            </a:xfrm>
            <a:custGeom>
              <a:rect b="b" l="l" r="r" t="t"/>
              <a:pathLst>
                <a:path extrusionOk="0" h="694" w="2836">
                  <a:moveTo>
                    <a:pt x="0" y="1"/>
                  </a:moveTo>
                  <a:lnTo>
                    <a:pt x="347" y="694"/>
                  </a:lnTo>
                  <a:lnTo>
                    <a:pt x="2489" y="694"/>
                  </a:lnTo>
                  <a:cubicBezTo>
                    <a:pt x="2678" y="694"/>
                    <a:pt x="2836" y="536"/>
                    <a:pt x="2836" y="347"/>
                  </a:cubicBezTo>
                  <a:cubicBezTo>
                    <a:pt x="2836" y="158"/>
                    <a:pt x="2678" y="1"/>
                    <a:pt x="24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24709100" y="3963700"/>
              <a:ext cx="208750" cy="221350"/>
            </a:xfrm>
            <a:custGeom>
              <a:rect b="b" l="l" r="r" t="t"/>
              <a:pathLst>
                <a:path extrusionOk="0" h="8854" w="835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77" name="Google Shape;577;p29"/>
          <p:cNvPicPr preferRelativeResize="0"/>
          <p:nvPr/>
        </p:nvPicPr>
        <p:blipFill>
          <a:blip r:embed="rId3">
            <a:alphaModFix/>
          </a:blip>
          <a:stretch>
            <a:fillRect/>
          </a:stretch>
        </p:blipFill>
        <p:spPr>
          <a:xfrm>
            <a:off x="273500" y="8526875"/>
            <a:ext cx="990000" cy="990000"/>
          </a:xfrm>
          <a:prstGeom prst="ellipse">
            <a:avLst/>
          </a:prstGeom>
          <a:noFill/>
          <a:ln>
            <a:noFill/>
          </a:ln>
        </p:spPr>
      </p:pic>
      <p:sp>
        <p:nvSpPr>
          <p:cNvPr id="578" name="Google Shape;578;p29"/>
          <p:cNvSpPr/>
          <p:nvPr/>
        </p:nvSpPr>
        <p:spPr>
          <a:xfrm>
            <a:off x="6942325" y="991775"/>
            <a:ext cx="495900" cy="4506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9" name="Google Shape;579;p29"/>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pic>
        <p:nvPicPr>
          <p:cNvPr id="580" name="Google Shape;580;p29"/>
          <p:cNvPicPr preferRelativeResize="0"/>
          <p:nvPr/>
        </p:nvPicPr>
        <p:blipFill>
          <a:blip r:embed="rId4">
            <a:alphaModFix/>
          </a:blip>
          <a:stretch>
            <a:fillRect/>
          </a:stretch>
        </p:blipFill>
        <p:spPr>
          <a:xfrm>
            <a:off x="5772700" y="6916601"/>
            <a:ext cx="1692435" cy="1561400"/>
          </a:xfrm>
          <a:prstGeom prst="rect">
            <a:avLst/>
          </a:prstGeom>
          <a:noFill/>
          <a:ln>
            <a:noFill/>
          </a:ln>
        </p:spPr>
      </p:pic>
      <p:sp>
        <p:nvSpPr>
          <p:cNvPr id="581" name="Google Shape;581;p29"/>
          <p:cNvSpPr/>
          <p:nvPr/>
        </p:nvSpPr>
        <p:spPr>
          <a:xfrm>
            <a:off x="2803500" y="4995513"/>
            <a:ext cx="333900" cy="2997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9"/>
          <p:cNvSpPr/>
          <p:nvPr/>
        </p:nvSpPr>
        <p:spPr>
          <a:xfrm>
            <a:off x="2077450" y="662125"/>
            <a:ext cx="3486000" cy="299700"/>
          </a:xfrm>
          <a:prstGeom prst="roundRect">
            <a:avLst>
              <a:gd fmla="val 16667" name="adj"/>
            </a:avLst>
          </a:prstGeom>
          <a:noFill/>
          <a:ln cap="flat" cmpd="sng" w="9525">
            <a:solidFill>
              <a:srgbClr val="D9D9D9"/>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a:solidFill>
                  <a:srgbClr val="E69138"/>
                </a:solidFill>
                <a:latin typeface="Mada"/>
                <a:ea typeface="Mada"/>
                <a:cs typeface="Mada"/>
                <a:sym typeface="Mada"/>
              </a:rPr>
              <a:t>PAS</a:t>
            </a:r>
            <a:r>
              <a:rPr lang="ar">
                <a:latin typeface="Mada"/>
                <a:ea typeface="Mada"/>
                <a:cs typeface="Mada"/>
                <a:sym typeface="Mada"/>
              </a:rPr>
              <a:t> </a:t>
            </a:r>
            <a:r>
              <a:rPr lang="ar">
                <a:solidFill>
                  <a:srgbClr val="B7B7B7"/>
                </a:solidFill>
                <a:latin typeface="Mada"/>
                <a:ea typeface="Mada"/>
                <a:cs typeface="Mada"/>
                <a:sym typeface="Mada"/>
              </a:rPr>
              <a:t>the</a:t>
            </a:r>
            <a:r>
              <a:rPr lang="ar">
                <a:latin typeface="Mada"/>
                <a:ea typeface="Mada"/>
                <a:cs typeface="Mada"/>
                <a:sym typeface="Mada"/>
              </a:rPr>
              <a:t> </a:t>
            </a:r>
            <a:r>
              <a:rPr b="1" lang="ar">
                <a:solidFill>
                  <a:srgbClr val="674EA7"/>
                </a:solidFill>
                <a:latin typeface="Mada"/>
                <a:ea typeface="Mada"/>
                <a:cs typeface="Mada"/>
                <a:sym typeface="Mada"/>
              </a:rPr>
              <a:t>foamy</a:t>
            </a:r>
            <a:r>
              <a:rPr lang="ar">
                <a:latin typeface="Mada"/>
                <a:ea typeface="Mada"/>
                <a:cs typeface="Mada"/>
                <a:sym typeface="Mada"/>
              </a:rPr>
              <a:t> </a:t>
            </a:r>
            <a:r>
              <a:rPr b="1" lang="ar">
                <a:solidFill>
                  <a:srgbClr val="3C78D8"/>
                </a:solidFill>
                <a:latin typeface="Mada"/>
                <a:ea typeface="Mada"/>
                <a:cs typeface="Mada"/>
                <a:sym typeface="Mada"/>
              </a:rPr>
              <a:t>Whipp</a:t>
            </a:r>
            <a:r>
              <a:rPr lang="ar">
                <a:solidFill>
                  <a:srgbClr val="B7B7B7"/>
                </a:solidFill>
                <a:latin typeface="Mada"/>
                <a:ea typeface="Mada"/>
                <a:cs typeface="Mada"/>
                <a:sym typeface="Mada"/>
              </a:rPr>
              <a:t>ed cream in a </a:t>
            </a:r>
            <a:r>
              <a:rPr b="1" lang="ar">
                <a:solidFill>
                  <a:srgbClr val="CC0000"/>
                </a:solidFill>
                <a:latin typeface="Mada"/>
                <a:ea typeface="Mada"/>
                <a:cs typeface="Mada"/>
                <a:sym typeface="Mada"/>
              </a:rPr>
              <a:t>CAN</a:t>
            </a:r>
            <a:endParaRPr b="1">
              <a:solidFill>
                <a:srgbClr val="CC0000"/>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88" name="Google Shape;588;p30"/>
          <p:cNvSpPr txBox="1"/>
          <p:nvPr/>
        </p:nvSpPr>
        <p:spPr>
          <a:xfrm>
            <a:off x="0" y="0"/>
            <a:ext cx="7560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Small Bowel Bacterial Overgrowth (SBBO)</a:t>
            </a:r>
            <a:endParaRPr b="1" sz="2600">
              <a:solidFill>
                <a:schemeClr val="dk1"/>
              </a:solidFill>
              <a:latin typeface="Mada"/>
              <a:ea typeface="Mada"/>
              <a:cs typeface="Mada"/>
              <a:sym typeface="Mada"/>
            </a:endParaRPr>
          </a:p>
        </p:txBody>
      </p:sp>
      <p:sp>
        <p:nvSpPr>
          <p:cNvPr id="589" name="Google Shape;589;p30"/>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graphicFrame>
        <p:nvGraphicFramePr>
          <p:cNvPr id="590" name="Google Shape;590;p30"/>
          <p:cNvGraphicFramePr/>
          <p:nvPr/>
        </p:nvGraphicFramePr>
        <p:xfrm>
          <a:off x="-7784737" y="1534380"/>
          <a:ext cx="3000000" cy="3000000"/>
        </p:xfrm>
        <a:graphic>
          <a:graphicData uri="http://schemas.openxmlformats.org/drawingml/2006/table">
            <a:tbl>
              <a:tblPr>
                <a:noFill/>
                <a:tableStyleId>{DA3F49AF-06B7-4184-AB11-956B686D1136}</a:tableStyleId>
              </a:tblPr>
              <a:tblGrid>
                <a:gridCol w="1593750"/>
                <a:gridCol w="595225"/>
                <a:gridCol w="2471175"/>
                <a:gridCol w="2791175"/>
              </a:tblGrid>
              <a:tr h="846625">
                <a:tc>
                  <a:txBody>
                    <a:bodyPr/>
                    <a:lstStyle/>
                    <a:p>
                      <a:pPr indent="0" lvl="0" marL="0" rtl="0" algn="ctr">
                        <a:spcBef>
                          <a:spcPts val="0"/>
                        </a:spcBef>
                        <a:spcAft>
                          <a:spcPts val="0"/>
                        </a:spcAft>
                        <a:buNone/>
                      </a:pPr>
                      <a:r>
                        <a:t/>
                      </a:r>
                      <a:endParaRPr b="1" sz="1600">
                        <a:solidFill>
                          <a:schemeClr val="dk1"/>
                        </a:solidFill>
                        <a:latin typeface="Mada"/>
                        <a:ea typeface="Mada"/>
                        <a:cs typeface="Mada"/>
                        <a:sym typeface="Mada"/>
                      </a:endParaRPr>
                    </a:p>
                    <a:p>
                      <a:pPr indent="0" lvl="0" marL="0" rtl="0" algn="ctr">
                        <a:spcBef>
                          <a:spcPts val="0"/>
                        </a:spcBef>
                        <a:spcAft>
                          <a:spcPts val="0"/>
                        </a:spcAft>
                        <a:buNone/>
                      </a:pPr>
                      <a:r>
                        <a:rPr b="1" lang="ar" sz="1600">
                          <a:solidFill>
                            <a:schemeClr val="dk1"/>
                          </a:solidFill>
                          <a:latin typeface="Mada"/>
                          <a:ea typeface="Mada"/>
                          <a:cs typeface="Mada"/>
                          <a:sym typeface="Mada"/>
                        </a:rPr>
                        <a:t>Normal</a:t>
                      </a:r>
                      <a:endParaRPr b="1" sz="1600">
                        <a:solidFill>
                          <a:schemeClr val="dk1"/>
                        </a:solidFill>
                        <a:latin typeface="Mada"/>
                        <a:ea typeface="Mada"/>
                        <a:cs typeface="Mada"/>
                        <a:sym typeface="Mada"/>
                      </a:endParaRPr>
                    </a:p>
                    <a:p>
                      <a:pPr indent="0" lvl="0" marL="0" rtl="0" algn="ctr">
                        <a:spcBef>
                          <a:spcPts val="0"/>
                        </a:spcBef>
                        <a:spcAft>
                          <a:spcPts val="0"/>
                        </a:spcAft>
                        <a:buNone/>
                      </a:pPr>
                      <a:r>
                        <a:rPr b="1" lang="ar" sz="1600">
                          <a:solidFill>
                            <a:schemeClr val="dk1"/>
                          </a:solidFill>
                          <a:latin typeface="Mada"/>
                          <a:ea typeface="Mada"/>
                          <a:cs typeface="Mada"/>
                          <a:sym typeface="Mada"/>
                        </a:rPr>
                        <a:t>Microbiome</a:t>
                      </a:r>
                      <a:endParaRPr b="1" sz="1600">
                        <a:solidFill>
                          <a:schemeClr val="dk1"/>
                        </a:solidFill>
                        <a:latin typeface="Mada"/>
                        <a:ea typeface="Mada"/>
                        <a:cs typeface="Mada"/>
                        <a:sym typeface="Mada"/>
                      </a:endParaRPr>
                    </a:p>
                    <a:p>
                      <a:pPr indent="0" lvl="0" marL="0" rtl="0" algn="ctr">
                        <a:spcBef>
                          <a:spcPts val="0"/>
                        </a:spcBef>
                        <a:spcAft>
                          <a:spcPts val="0"/>
                        </a:spcAft>
                        <a:buNone/>
                      </a:pPr>
                      <a:r>
                        <a:t/>
                      </a:r>
                      <a:endParaRPr b="1" sz="900">
                        <a:solidFill>
                          <a:srgbClr val="6AA84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3">
                  <a:txBody>
                    <a:bodyPr/>
                    <a:lstStyle/>
                    <a:p>
                      <a:pPr indent="-160275" lvl="0" marL="223199" rtl="0" algn="l">
                        <a:spcBef>
                          <a:spcPts val="0"/>
                        </a:spcBef>
                        <a:spcAft>
                          <a:spcPts val="0"/>
                        </a:spcAft>
                        <a:buSzPts val="1050"/>
                        <a:buFont typeface="Mada"/>
                        <a:buAutoNum type="arabicPeriod"/>
                      </a:pPr>
                      <a:r>
                        <a:t/>
                      </a:r>
                      <a:endParaRPr sz="1050">
                        <a:latin typeface="Mada"/>
                        <a:ea typeface="Mada"/>
                        <a:cs typeface="Mada"/>
                        <a:sym typeface="Mada"/>
                      </a:endParaRPr>
                    </a:p>
                    <a:p>
                      <a:pPr indent="-160275" lvl="0" marL="223199" rtl="0" algn="l">
                        <a:spcBef>
                          <a:spcPts val="0"/>
                        </a:spcBef>
                        <a:spcAft>
                          <a:spcPts val="0"/>
                        </a:spcAft>
                        <a:buSzPts val="1050"/>
                        <a:buFont typeface="Mada"/>
                        <a:buAutoNum type="arabicPeriod"/>
                      </a:pPr>
                      <a:r>
                        <a:rPr lang="ar" sz="1050">
                          <a:latin typeface="Mada"/>
                          <a:ea typeface="Mada"/>
                          <a:cs typeface="Mada"/>
                          <a:sym typeface="Mada"/>
                        </a:rPr>
                        <a:t>Jejunum 0-10</a:t>
                      </a:r>
                      <a:r>
                        <a:rPr baseline="30000" lang="ar" sz="1050">
                          <a:latin typeface="Mada"/>
                          <a:ea typeface="Mada"/>
                          <a:cs typeface="Mada"/>
                          <a:sym typeface="Mada"/>
                        </a:rPr>
                        <a:t>4</a:t>
                      </a:r>
                      <a:r>
                        <a:rPr lang="ar" sz="1050">
                          <a:latin typeface="Mada"/>
                          <a:ea typeface="Mada"/>
                          <a:cs typeface="Mada"/>
                          <a:sym typeface="Mada"/>
                        </a:rPr>
                        <a:t>: </a:t>
                      </a:r>
                      <a:endParaRPr sz="1050">
                        <a:latin typeface="Mada"/>
                        <a:ea typeface="Mada"/>
                        <a:cs typeface="Mada"/>
                        <a:sym typeface="Mada"/>
                      </a:endParaRPr>
                    </a:p>
                    <a:p>
                      <a:pPr indent="-295275" lvl="1" marL="914400" rtl="0" algn="l">
                        <a:spcBef>
                          <a:spcPts val="0"/>
                        </a:spcBef>
                        <a:spcAft>
                          <a:spcPts val="0"/>
                        </a:spcAft>
                        <a:buSzPts val="1050"/>
                        <a:buFont typeface="Mada"/>
                        <a:buChar char="○"/>
                      </a:pPr>
                      <a:r>
                        <a:rPr b="1" lang="ar" sz="1050">
                          <a:latin typeface="Mada"/>
                          <a:ea typeface="Mada"/>
                          <a:cs typeface="Mada"/>
                          <a:sym typeface="Mada"/>
                        </a:rPr>
                        <a:t>Gram +ve aerobes</a:t>
                      </a:r>
                      <a:r>
                        <a:rPr lang="ar" sz="1050">
                          <a:latin typeface="Mada"/>
                          <a:ea typeface="Mada"/>
                          <a:cs typeface="Mada"/>
                          <a:sym typeface="Mada"/>
                        </a:rPr>
                        <a:t> (oral streptococci, lactobacillus); no gram –ve aerobes.</a:t>
                      </a:r>
                      <a:endParaRPr sz="1050">
                        <a:latin typeface="Mada"/>
                        <a:ea typeface="Mada"/>
                        <a:cs typeface="Mada"/>
                        <a:sym typeface="Mada"/>
                      </a:endParaRPr>
                    </a:p>
                    <a:p>
                      <a:pPr indent="-160275" lvl="0" marL="223199" marR="0" rtl="0" algn="l">
                        <a:lnSpc>
                          <a:spcPct val="100000"/>
                        </a:lnSpc>
                        <a:spcBef>
                          <a:spcPts val="0"/>
                        </a:spcBef>
                        <a:spcAft>
                          <a:spcPts val="0"/>
                        </a:spcAft>
                        <a:buSzPts val="1050"/>
                        <a:buFont typeface="Mada"/>
                        <a:buAutoNum type="arabicPeriod"/>
                      </a:pPr>
                      <a:r>
                        <a:rPr lang="ar" sz="1050">
                          <a:latin typeface="Mada"/>
                          <a:ea typeface="Mada"/>
                          <a:cs typeface="Mada"/>
                          <a:sym typeface="Mada"/>
                        </a:rPr>
                        <a:t>Ileum 10</a:t>
                      </a:r>
                      <a:r>
                        <a:rPr baseline="30000" lang="ar" sz="1050">
                          <a:latin typeface="Mada"/>
                          <a:ea typeface="Mada"/>
                          <a:cs typeface="Mada"/>
                          <a:sym typeface="Mada"/>
                        </a:rPr>
                        <a:t>5</a:t>
                      </a:r>
                      <a:r>
                        <a:rPr lang="ar" sz="1050">
                          <a:latin typeface="Mada"/>
                          <a:ea typeface="Mada"/>
                          <a:cs typeface="Mada"/>
                          <a:sym typeface="Mada"/>
                        </a:rPr>
                        <a:t>-10</a:t>
                      </a:r>
                      <a:r>
                        <a:rPr baseline="30000" lang="ar" sz="1050">
                          <a:latin typeface="Mada"/>
                          <a:ea typeface="Mada"/>
                          <a:cs typeface="Mada"/>
                          <a:sym typeface="Mada"/>
                        </a:rPr>
                        <a:t>9</a:t>
                      </a:r>
                      <a:r>
                        <a:rPr lang="ar" sz="1050">
                          <a:latin typeface="Mada"/>
                          <a:ea typeface="Mada"/>
                          <a:cs typeface="Mada"/>
                          <a:sym typeface="Mada"/>
                        </a:rPr>
                        <a:t>.</a:t>
                      </a:r>
                      <a:endParaRPr sz="1050">
                        <a:latin typeface="Mada"/>
                        <a:ea typeface="Mada"/>
                        <a:cs typeface="Mada"/>
                        <a:sym typeface="Mada"/>
                      </a:endParaRPr>
                    </a:p>
                    <a:p>
                      <a:pPr indent="-160275" lvl="0" marL="223199" rtl="0" algn="l">
                        <a:spcBef>
                          <a:spcPts val="0"/>
                        </a:spcBef>
                        <a:spcAft>
                          <a:spcPts val="0"/>
                        </a:spcAft>
                        <a:buSzPts val="1050"/>
                        <a:buFont typeface="Mada"/>
                        <a:buAutoNum type="arabicPeriod"/>
                      </a:pPr>
                      <a:r>
                        <a:rPr lang="ar" sz="1050">
                          <a:latin typeface="Mada"/>
                          <a:ea typeface="Mada"/>
                          <a:cs typeface="Mada"/>
                          <a:sym typeface="Mada"/>
                        </a:rPr>
                        <a:t>Colon 10</a:t>
                      </a:r>
                      <a:r>
                        <a:rPr baseline="30000" lang="ar" sz="1050">
                          <a:latin typeface="Mada"/>
                          <a:ea typeface="Mada"/>
                          <a:cs typeface="Mada"/>
                          <a:sym typeface="Mada"/>
                        </a:rPr>
                        <a:t>10</a:t>
                      </a:r>
                      <a:r>
                        <a:rPr lang="ar" sz="1050">
                          <a:latin typeface="Mada"/>
                          <a:ea typeface="Mada"/>
                          <a:cs typeface="Mada"/>
                          <a:sym typeface="Mada"/>
                        </a:rPr>
                        <a:t>-10</a:t>
                      </a:r>
                      <a:r>
                        <a:rPr baseline="30000" lang="ar" sz="1050">
                          <a:latin typeface="Mada"/>
                          <a:ea typeface="Mada"/>
                          <a:cs typeface="Mada"/>
                          <a:sym typeface="Mada"/>
                        </a:rPr>
                        <a:t>12</a:t>
                      </a:r>
                      <a:r>
                        <a:rPr lang="ar" sz="1050">
                          <a:latin typeface="Mada"/>
                          <a:ea typeface="Mada"/>
                          <a:cs typeface="Mada"/>
                          <a:sym typeface="Mada"/>
                        </a:rPr>
                        <a:t>:</a:t>
                      </a:r>
                      <a:endParaRPr sz="1050">
                        <a:latin typeface="Mada"/>
                        <a:ea typeface="Mada"/>
                        <a:cs typeface="Mada"/>
                        <a:sym typeface="Mada"/>
                      </a:endParaRPr>
                    </a:p>
                    <a:p>
                      <a:pPr indent="-295275" lvl="1" marL="914400" rtl="0" algn="l">
                        <a:spcBef>
                          <a:spcPts val="0"/>
                        </a:spcBef>
                        <a:spcAft>
                          <a:spcPts val="0"/>
                        </a:spcAft>
                        <a:buSzPts val="1050"/>
                        <a:buFont typeface="Mada"/>
                        <a:buChar char="○"/>
                      </a:pPr>
                      <a:r>
                        <a:rPr b="1" lang="ar" sz="1050">
                          <a:latin typeface="Mada"/>
                          <a:ea typeface="Mada"/>
                          <a:cs typeface="Mada"/>
                          <a:sym typeface="Mada"/>
                        </a:rPr>
                        <a:t>Anaerobes:</a:t>
                      </a:r>
                      <a:r>
                        <a:rPr lang="ar" sz="1050">
                          <a:latin typeface="Mada"/>
                          <a:ea typeface="Mada"/>
                          <a:cs typeface="Mada"/>
                          <a:sym typeface="Mada"/>
                        </a:rPr>
                        <a:t> bacteroides, peptostreptococcus, lactobacillus, bifidobacterium, clostridium.</a:t>
                      </a:r>
                      <a:endParaRPr sz="1050">
                        <a:latin typeface="Mada"/>
                        <a:ea typeface="Mada"/>
                        <a:cs typeface="Mada"/>
                        <a:sym typeface="Mada"/>
                      </a:endParaRPr>
                    </a:p>
                    <a:p>
                      <a:pPr indent="-295275" lvl="1" marL="914400" rtl="0" algn="l">
                        <a:spcBef>
                          <a:spcPts val="0"/>
                        </a:spcBef>
                        <a:spcAft>
                          <a:spcPts val="0"/>
                        </a:spcAft>
                        <a:buSzPts val="1050"/>
                        <a:buFont typeface="Mada"/>
                        <a:buChar char="○"/>
                      </a:pPr>
                      <a:r>
                        <a:rPr b="1" lang="ar" sz="1050">
                          <a:latin typeface="Mada"/>
                          <a:ea typeface="Mada"/>
                          <a:cs typeface="Mada"/>
                          <a:sym typeface="Mada"/>
                        </a:rPr>
                        <a:t>Facultative aerobes:</a:t>
                      </a:r>
                      <a:r>
                        <a:rPr lang="ar" sz="1050">
                          <a:latin typeface="Mada"/>
                          <a:ea typeface="Mada"/>
                          <a:cs typeface="Mada"/>
                          <a:sym typeface="Mada"/>
                        </a:rPr>
                        <a:t> e. coli, enterococcus, staphylococcus.</a:t>
                      </a:r>
                      <a:endParaRPr sz="105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bl>
          </a:graphicData>
        </a:graphic>
      </p:graphicFrame>
      <p:sp>
        <p:nvSpPr>
          <p:cNvPr id="591" name="Google Shape;591;p30"/>
          <p:cNvSpPr txBox="1"/>
          <p:nvPr/>
        </p:nvSpPr>
        <p:spPr>
          <a:xfrm>
            <a:off x="585350" y="5526425"/>
            <a:ext cx="6606000" cy="665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Gastric acid</a:t>
            </a:r>
            <a:r>
              <a:rPr lang="ar" sz="1200">
                <a:solidFill>
                  <a:schemeClr val="dk1"/>
                </a:solidFill>
                <a:latin typeface="Mada"/>
                <a:ea typeface="Mada"/>
                <a:cs typeface="Mada"/>
                <a:sym typeface="Mada"/>
              </a:rPr>
              <a:t> &amp; </a:t>
            </a:r>
            <a:r>
              <a:rPr b="1" lang="ar" sz="1200">
                <a:solidFill>
                  <a:schemeClr val="dk1"/>
                </a:solidFill>
                <a:latin typeface="Mada"/>
                <a:ea typeface="Mada"/>
                <a:cs typeface="Mada"/>
                <a:sym typeface="Mada"/>
              </a:rPr>
              <a:t>pancreatic enzymes</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What disrupts this barrier?</a:t>
            </a:r>
            <a:r>
              <a:rPr lang="ar" sz="1200">
                <a:solidFill>
                  <a:schemeClr val="dk1"/>
                </a:solidFill>
                <a:latin typeface="Mada"/>
                <a:ea typeface="Mada"/>
                <a:cs typeface="Mada"/>
                <a:sym typeface="Mada"/>
              </a:rPr>
              <a:t> chronic pancreatitis, low HCl from surgery, </a:t>
            </a:r>
            <a:r>
              <a:rPr lang="ar" sz="1200">
                <a:solidFill>
                  <a:srgbClr val="1C4588"/>
                </a:solidFill>
                <a:latin typeface="Mada"/>
                <a:ea typeface="Mada"/>
                <a:cs typeface="Mada"/>
                <a:sym typeface="Mada"/>
              </a:rPr>
              <a:t>pernicious anemia, partial gastrectomy</a:t>
            </a:r>
            <a:r>
              <a:rPr lang="ar" sz="1200">
                <a:solidFill>
                  <a:schemeClr val="dk1"/>
                </a:solidFill>
                <a:latin typeface="Mada"/>
                <a:ea typeface="Mada"/>
                <a:cs typeface="Mada"/>
                <a:sym typeface="Mada"/>
              </a:rPr>
              <a:t> or </a:t>
            </a:r>
            <a:r>
              <a:rPr lang="ar" sz="1200">
                <a:solidFill>
                  <a:srgbClr val="1C4588"/>
                </a:solidFill>
                <a:latin typeface="Mada"/>
                <a:ea typeface="Mada"/>
                <a:cs typeface="Mada"/>
                <a:sym typeface="Mada"/>
              </a:rPr>
              <a:t>Long Term</a:t>
            </a:r>
            <a:r>
              <a:rPr lang="ar" sz="1200">
                <a:solidFill>
                  <a:schemeClr val="dk1"/>
                </a:solidFill>
                <a:latin typeface="Mada"/>
                <a:ea typeface="Mada"/>
                <a:cs typeface="Mada"/>
                <a:sym typeface="Mada"/>
              </a:rPr>
              <a:t> PPI.</a:t>
            </a:r>
            <a:endParaRPr sz="1200">
              <a:solidFill>
                <a:schemeClr val="dk1"/>
              </a:solidFill>
              <a:latin typeface="Mada"/>
              <a:ea typeface="Mada"/>
              <a:cs typeface="Mada"/>
              <a:sym typeface="Mada"/>
            </a:endParaRPr>
          </a:p>
        </p:txBody>
      </p:sp>
      <p:sp>
        <p:nvSpPr>
          <p:cNvPr id="592" name="Google Shape;592;p30"/>
          <p:cNvSpPr txBox="1"/>
          <p:nvPr/>
        </p:nvSpPr>
        <p:spPr>
          <a:xfrm>
            <a:off x="585350" y="6288650"/>
            <a:ext cx="6120300" cy="339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Intact bowel structure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What disrupts this barrier? </a:t>
            </a:r>
            <a:r>
              <a:rPr lang="ar" sz="1200">
                <a:solidFill>
                  <a:schemeClr val="dk1"/>
                </a:solidFill>
                <a:latin typeface="Mada"/>
                <a:ea typeface="Mada"/>
                <a:cs typeface="Mada"/>
                <a:sym typeface="Mada"/>
              </a:rPr>
              <a:t>Surgery, diverticulum. </a:t>
            </a:r>
            <a:r>
              <a:rPr lang="ar" sz="1200">
                <a:solidFill>
                  <a:srgbClr val="6AA84F"/>
                </a:solidFill>
                <a:latin typeface="Mada"/>
                <a:ea typeface="Mada"/>
                <a:cs typeface="Mada"/>
                <a:sym typeface="Mada"/>
              </a:rPr>
              <a:t>because of bowel stasis</a:t>
            </a:r>
            <a:endParaRPr sz="1200">
              <a:solidFill>
                <a:schemeClr val="dk1"/>
              </a:solidFill>
              <a:latin typeface="Mada"/>
              <a:ea typeface="Mada"/>
              <a:cs typeface="Mada"/>
              <a:sym typeface="Mada"/>
            </a:endParaRPr>
          </a:p>
        </p:txBody>
      </p:sp>
      <p:sp>
        <p:nvSpPr>
          <p:cNvPr id="593" name="Google Shape;593;p30"/>
          <p:cNvSpPr txBox="1"/>
          <p:nvPr/>
        </p:nvSpPr>
        <p:spPr>
          <a:xfrm>
            <a:off x="-17075" y="6237850"/>
            <a:ext cx="13791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CC0000"/>
              </a:solidFill>
              <a:highlight>
                <a:schemeClr val="accent5"/>
              </a:highlight>
              <a:latin typeface="Alegreya Regular"/>
              <a:ea typeface="Alegreya Regular"/>
              <a:cs typeface="Alegreya Regular"/>
              <a:sym typeface="Alegreya Regular"/>
            </a:endParaRPr>
          </a:p>
        </p:txBody>
      </p:sp>
      <p:grpSp>
        <p:nvGrpSpPr>
          <p:cNvPr id="594" name="Google Shape;594;p30"/>
          <p:cNvGrpSpPr/>
          <p:nvPr/>
        </p:nvGrpSpPr>
        <p:grpSpPr>
          <a:xfrm>
            <a:off x="247111" y="5488154"/>
            <a:ext cx="407018" cy="533059"/>
            <a:chOff x="388050" y="8460063"/>
            <a:chExt cx="695400" cy="925450"/>
          </a:xfrm>
        </p:grpSpPr>
        <p:grpSp>
          <p:nvGrpSpPr>
            <p:cNvPr id="595" name="Google Shape;595;p30"/>
            <p:cNvGrpSpPr/>
            <p:nvPr/>
          </p:nvGrpSpPr>
          <p:grpSpPr>
            <a:xfrm>
              <a:off x="388050" y="8460063"/>
              <a:ext cx="695400" cy="925450"/>
              <a:chOff x="1256675" y="2608450"/>
              <a:chExt cx="695400" cy="925450"/>
            </a:xfrm>
          </p:grpSpPr>
          <p:cxnSp>
            <p:nvCxnSpPr>
              <p:cNvPr id="596" name="Google Shape;596;p30"/>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597" name="Google Shape;597;p30"/>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8" name="Google Shape;598;p30"/>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30"/>
          <p:cNvGrpSpPr/>
          <p:nvPr/>
        </p:nvGrpSpPr>
        <p:grpSpPr>
          <a:xfrm>
            <a:off x="247111" y="6244329"/>
            <a:ext cx="407018" cy="533059"/>
            <a:chOff x="388050" y="8460063"/>
            <a:chExt cx="695400" cy="925450"/>
          </a:xfrm>
        </p:grpSpPr>
        <p:grpSp>
          <p:nvGrpSpPr>
            <p:cNvPr id="600" name="Google Shape;600;p30"/>
            <p:cNvGrpSpPr/>
            <p:nvPr/>
          </p:nvGrpSpPr>
          <p:grpSpPr>
            <a:xfrm>
              <a:off x="388050" y="8460063"/>
              <a:ext cx="695400" cy="925450"/>
              <a:chOff x="1256675" y="2608450"/>
              <a:chExt cx="695400" cy="925450"/>
            </a:xfrm>
          </p:grpSpPr>
          <p:cxnSp>
            <p:nvCxnSpPr>
              <p:cNvPr id="601" name="Google Shape;601;p30"/>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602" name="Google Shape;602;p30"/>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30"/>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30"/>
          <p:cNvSpPr txBox="1"/>
          <p:nvPr/>
        </p:nvSpPr>
        <p:spPr>
          <a:xfrm>
            <a:off x="585350" y="6974225"/>
            <a:ext cx="6606000" cy="665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Cleansing effect of bowel motility – interdigestive migrating motor complex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What disrupts this barrier? </a:t>
            </a:r>
            <a:r>
              <a:rPr lang="ar" sz="1200">
                <a:solidFill>
                  <a:schemeClr val="dk1"/>
                </a:solidFill>
                <a:latin typeface="Mada"/>
                <a:ea typeface="Mada"/>
                <a:cs typeface="Mada"/>
                <a:sym typeface="Mada"/>
              </a:rPr>
              <a:t>dysmotility (</a:t>
            </a:r>
            <a:r>
              <a:rPr lang="ar" sz="1200">
                <a:solidFill>
                  <a:srgbClr val="1C4588"/>
                </a:solidFill>
                <a:latin typeface="Mada"/>
                <a:ea typeface="Mada"/>
                <a:cs typeface="Mada"/>
                <a:sym typeface="Mada"/>
              </a:rPr>
              <a:t>Systemic sclerosis, Diabetic autonomic neuropathy, Chronic intestinal pseudo-obstruction</a:t>
            </a:r>
            <a:r>
              <a:rPr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p:txBody>
      </p:sp>
      <p:sp>
        <p:nvSpPr>
          <p:cNvPr id="605" name="Google Shape;605;p30"/>
          <p:cNvSpPr txBox="1"/>
          <p:nvPr/>
        </p:nvSpPr>
        <p:spPr>
          <a:xfrm>
            <a:off x="585350" y="7736450"/>
            <a:ext cx="6120300" cy="339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Gut immunity – intraluminal secretory IgA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What disrupts this barrier? </a:t>
            </a:r>
            <a:r>
              <a:rPr lang="ar" sz="1200">
                <a:solidFill>
                  <a:schemeClr val="dk1"/>
                </a:solidFill>
                <a:latin typeface="Mada"/>
                <a:ea typeface="Mada"/>
                <a:cs typeface="Mada"/>
                <a:sym typeface="Mada"/>
              </a:rPr>
              <a:t>immunodeficiency (</a:t>
            </a:r>
            <a:r>
              <a:rPr lang="ar" sz="1200">
                <a:solidFill>
                  <a:srgbClr val="1C4588"/>
                </a:solidFill>
                <a:latin typeface="Mada"/>
                <a:ea typeface="Mada"/>
                <a:cs typeface="Mada"/>
                <a:sym typeface="Mada"/>
              </a:rPr>
              <a:t>Eg, hypogammaglobulinemia</a:t>
            </a:r>
            <a:r>
              <a:rPr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p:txBody>
      </p:sp>
      <p:sp>
        <p:nvSpPr>
          <p:cNvPr id="606" name="Google Shape;606;p30"/>
          <p:cNvSpPr txBox="1"/>
          <p:nvPr/>
        </p:nvSpPr>
        <p:spPr>
          <a:xfrm>
            <a:off x="-17075" y="7685650"/>
            <a:ext cx="13791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CC0000"/>
              </a:solidFill>
              <a:highlight>
                <a:schemeClr val="accent5"/>
              </a:highlight>
              <a:latin typeface="Alegreya Regular"/>
              <a:ea typeface="Alegreya Regular"/>
              <a:cs typeface="Alegreya Regular"/>
              <a:sym typeface="Alegreya Regular"/>
            </a:endParaRPr>
          </a:p>
        </p:txBody>
      </p:sp>
      <p:grpSp>
        <p:nvGrpSpPr>
          <p:cNvPr id="607" name="Google Shape;607;p30"/>
          <p:cNvGrpSpPr/>
          <p:nvPr/>
        </p:nvGrpSpPr>
        <p:grpSpPr>
          <a:xfrm>
            <a:off x="247111" y="6935954"/>
            <a:ext cx="407018" cy="533059"/>
            <a:chOff x="388050" y="8460063"/>
            <a:chExt cx="695400" cy="925450"/>
          </a:xfrm>
        </p:grpSpPr>
        <p:grpSp>
          <p:nvGrpSpPr>
            <p:cNvPr id="608" name="Google Shape;608;p30"/>
            <p:cNvGrpSpPr/>
            <p:nvPr/>
          </p:nvGrpSpPr>
          <p:grpSpPr>
            <a:xfrm>
              <a:off x="388050" y="8460063"/>
              <a:ext cx="695400" cy="925450"/>
              <a:chOff x="1256675" y="2608450"/>
              <a:chExt cx="695400" cy="925450"/>
            </a:xfrm>
          </p:grpSpPr>
          <p:cxnSp>
            <p:nvCxnSpPr>
              <p:cNvPr id="609" name="Google Shape;609;p30"/>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610" name="Google Shape;610;p30"/>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30"/>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30"/>
          <p:cNvGrpSpPr/>
          <p:nvPr/>
        </p:nvGrpSpPr>
        <p:grpSpPr>
          <a:xfrm>
            <a:off x="247111" y="7692129"/>
            <a:ext cx="407018" cy="533059"/>
            <a:chOff x="388050" y="8460063"/>
            <a:chExt cx="695400" cy="925450"/>
          </a:xfrm>
        </p:grpSpPr>
        <p:grpSp>
          <p:nvGrpSpPr>
            <p:cNvPr id="613" name="Google Shape;613;p30"/>
            <p:cNvGrpSpPr/>
            <p:nvPr/>
          </p:nvGrpSpPr>
          <p:grpSpPr>
            <a:xfrm>
              <a:off x="388050" y="8460063"/>
              <a:ext cx="695400" cy="925450"/>
              <a:chOff x="1256675" y="2608450"/>
              <a:chExt cx="695400" cy="925450"/>
            </a:xfrm>
          </p:grpSpPr>
          <p:cxnSp>
            <p:nvCxnSpPr>
              <p:cNvPr id="614" name="Google Shape;614;p30"/>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615" name="Google Shape;615;p30"/>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6" name="Google Shape;616;p30"/>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7" name="Google Shape;617;p30"/>
          <p:cNvSpPr txBox="1"/>
          <p:nvPr/>
        </p:nvSpPr>
        <p:spPr>
          <a:xfrm>
            <a:off x="585350" y="8422025"/>
            <a:ext cx="6606000" cy="53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Competent ileocecal valve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What disrupts this barrier?</a:t>
            </a:r>
            <a:r>
              <a:rPr lang="ar" sz="1200">
                <a:solidFill>
                  <a:schemeClr val="dk1"/>
                </a:solidFill>
                <a:latin typeface="Mada"/>
                <a:ea typeface="Mada"/>
                <a:cs typeface="Mada"/>
                <a:sym typeface="Mada"/>
              </a:rPr>
              <a:t> scarring from inflammation, surgery </a:t>
            </a:r>
            <a:endParaRPr b="1" sz="1200">
              <a:solidFill>
                <a:schemeClr val="dk1"/>
              </a:solidFill>
              <a:latin typeface="Mada"/>
              <a:ea typeface="Mada"/>
              <a:cs typeface="Mada"/>
              <a:sym typeface="Mada"/>
            </a:endParaRPr>
          </a:p>
        </p:txBody>
      </p:sp>
      <p:sp>
        <p:nvSpPr>
          <p:cNvPr id="618" name="Google Shape;618;p30"/>
          <p:cNvSpPr txBox="1"/>
          <p:nvPr/>
        </p:nvSpPr>
        <p:spPr>
          <a:xfrm>
            <a:off x="585350" y="9184250"/>
            <a:ext cx="6120300" cy="339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Competition by other bacteria </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What disrupts this barrier? </a:t>
            </a:r>
            <a:r>
              <a:rPr lang="ar" sz="1200">
                <a:solidFill>
                  <a:schemeClr val="dk1"/>
                </a:solidFill>
                <a:latin typeface="Mada"/>
                <a:ea typeface="Mada"/>
                <a:cs typeface="Mada"/>
                <a:sym typeface="Mada"/>
              </a:rPr>
              <a:t>antibiotics.</a:t>
            </a:r>
            <a:endParaRPr b="1" sz="1200">
              <a:solidFill>
                <a:schemeClr val="dk1"/>
              </a:solidFill>
              <a:latin typeface="Mada"/>
              <a:ea typeface="Mada"/>
              <a:cs typeface="Mada"/>
              <a:sym typeface="Mada"/>
            </a:endParaRPr>
          </a:p>
        </p:txBody>
      </p:sp>
      <p:sp>
        <p:nvSpPr>
          <p:cNvPr id="619" name="Google Shape;619;p30"/>
          <p:cNvSpPr txBox="1"/>
          <p:nvPr/>
        </p:nvSpPr>
        <p:spPr>
          <a:xfrm>
            <a:off x="-17075" y="9133450"/>
            <a:ext cx="13791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CC0000"/>
              </a:solidFill>
              <a:highlight>
                <a:schemeClr val="accent5"/>
              </a:highlight>
              <a:latin typeface="Alegreya Regular"/>
              <a:ea typeface="Alegreya Regular"/>
              <a:cs typeface="Alegreya Regular"/>
              <a:sym typeface="Alegreya Regular"/>
            </a:endParaRPr>
          </a:p>
        </p:txBody>
      </p:sp>
      <p:grpSp>
        <p:nvGrpSpPr>
          <p:cNvPr id="620" name="Google Shape;620;p30"/>
          <p:cNvGrpSpPr/>
          <p:nvPr/>
        </p:nvGrpSpPr>
        <p:grpSpPr>
          <a:xfrm>
            <a:off x="247111" y="8383754"/>
            <a:ext cx="407018" cy="533059"/>
            <a:chOff x="388050" y="8460063"/>
            <a:chExt cx="695400" cy="925450"/>
          </a:xfrm>
        </p:grpSpPr>
        <p:grpSp>
          <p:nvGrpSpPr>
            <p:cNvPr id="621" name="Google Shape;621;p30"/>
            <p:cNvGrpSpPr/>
            <p:nvPr/>
          </p:nvGrpSpPr>
          <p:grpSpPr>
            <a:xfrm>
              <a:off x="388050" y="8460063"/>
              <a:ext cx="695400" cy="925450"/>
              <a:chOff x="1256675" y="2608450"/>
              <a:chExt cx="695400" cy="925450"/>
            </a:xfrm>
          </p:grpSpPr>
          <p:cxnSp>
            <p:nvCxnSpPr>
              <p:cNvPr id="622" name="Google Shape;622;p30"/>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623" name="Google Shape;623;p30"/>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4" name="Google Shape;624;p30"/>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30"/>
          <p:cNvGrpSpPr/>
          <p:nvPr/>
        </p:nvGrpSpPr>
        <p:grpSpPr>
          <a:xfrm>
            <a:off x="247111" y="9139929"/>
            <a:ext cx="407018" cy="533059"/>
            <a:chOff x="388050" y="8460063"/>
            <a:chExt cx="695400" cy="925450"/>
          </a:xfrm>
        </p:grpSpPr>
        <p:grpSp>
          <p:nvGrpSpPr>
            <p:cNvPr id="626" name="Google Shape;626;p30"/>
            <p:cNvGrpSpPr/>
            <p:nvPr/>
          </p:nvGrpSpPr>
          <p:grpSpPr>
            <a:xfrm>
              <a:off x="388050" y="8460063"/>
              <a:ext cx="695400" cy="925450"/>
              <a:chOff x="1256675" y="2608450"/>
              <a:chExt cx="695400" cy="925450"/>
            </a:xfrm>
          </p:grpSpPr>
          <p:cxnSp>
            <p:nvCxnSpPr>
              <p:cNvPr id="627" name="Google Shape;627;p30"/>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628" name="Google Shape;628;p30"/>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30"/>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30"/>
          <p:cNvSpPr txBox="1"/>
          <p:nvPr/>
        </p:nvSpPr>
        <p:spPr>
          <a:xfrm>
            <a:off x="35325" y="4844650"/>
            <a:ext cx="7390800" cy="474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Normal barriers that prevent SBBO</a:t>
            </a:r>
            <a:r>
              <a:rPr b="1" lang="ar" sz="1300">
                <a:highlight>
                  <a:schemeClr val="accent5"/>
                </a:highlight>
                <a:latin typeface="Mada"/>
                <a:ea typeface="Mada"/>
                <a:cs typeface="Mada"/>
                <a:sym typeface="Mada"/>
              </a:rPr>
              <a:t> </a:t>
            </a:r>
            <a:r>
              <a:rPr b="1" lang="ar" sz="1500">
                <a:highlight>
                  <a:schemeClr val="accent5"/>
                </a:highlight>
                <a:latin typeface="Mada"/>
                <a:ea typeface="Mada"/>
                <a:cs typeface="Mada"/>
                <a:sym typeface="Mada"/>
              </a:rPr>
              <a:t>(a.k.a blind loop syndrome)</a:t>
            </a:r>
            <a:endParaRPr b="1" sz="1500">
              <a:highlight>
                <a:schemeClr val="accent5"/>
              </a:highlight>
              <a:latin typeface="Mada"/>
              <a:ea typeface="Mada"/>
              <a:cs typeface="Mada"/>
              <a:sym typeface="Mada"/>
            </a:endParaRPr>
          </a:p>
        </p:txBody>
      </p:sp>
      <p:sp>
        <p:nvSpPr>
          <p:cNvPr id="631" name="Google Shape;631;p30"/>
          <p:cNvSpPr txBox="1"/>
          <p:nvPr/>
        </p:nvSpPr>
        <p:spPr>
          <a:xfrm flipH="1">
            <a:off x="198646" y="1457550"/>
            <a:ext cx="1413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ar" sz="3000" u="none" cap="none" strike="noStrike">
                <a:solidFill>
                  <a:schemeClr val="accent1"/>
                </a:solidFill>
                <a:latin typeface="Georgia"/>
                <a:ea typeface="Georgia"/>
                <a:cs typeface="Georgia"/>
                <a:sym typeface="Georgia"/>
              </a:rPr>
              <a:t>1</a:t>
            </a:r>
            <a:endParaRPr b="1" sz="3000">
              <a:solidFill>
                <a:schemeClr val="accent1"/>
              </a:solidFill>
              <a:latin typeface="Georgia"/>
              <a:ea typeface="Georgia"/>
              <a:cs typeface="Georgia"/>
              <a:sym typeface="Georgia"/>
            </a:endParaRPr>
          </a:p>
        </p:txBody>
      </p:sp>
      <p:sp>
        <p:nvSpPr>
          <p:cNvPr id="632" name="Google Shape;632;p30"/>
          <p:cNvSpPr/>
          <p:nvPr/>
        </p:nvSpPr>
        <p:spPr>
          <a:xfrm flipH="1">
            <a:off x="462525" y="1604675"/>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33" name="Google Shape;633;p30"/>
          <p:cNvSpPr txBox="1"/>
          <p:nvPr/>
        </p:nvSpPr>
        <p:spPr>
          <a:xfrm>
            <a:off x="185300" y="2012907"/>
            <a:ext cx="2466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2"/>
                </a:solidFill>
                <a:latin typeface="Georgia"/>
                <a:ea typeface="Georgia"/>
                <a:cs typeface="Georgia"/>
                <a:sym typeface="Georgia"/>
              </a:rPr>
              <a:t>2</a:t>
            </a:r>
            <a:endParaRPr b="1" sz="3000">
              <a:solidFill>
                <a:schemeClr val="accent2"/>
              </a:solidFill>
              <a:latin typeface="Georgia"/>
              <a:ea typeface="Georgia"/>
              <a:cs typeface="Georgia"/>
              <a:sym typeface="Georgia"/>
            </a:endParaRPr>
          </a:p>
        </p:txBody>
      </p:sp>
      <p:sp>
        <p:nvSpPr>
          <p:cNvPr id="634" name="Google Shape;634;p30"/>
          <p:cNvSpPr txBox="1"/>
          <p:nvPr/>
        </p:nvSpPr>
        <p:spPr>
          <a:xfrm>
            <a:off x="185301" y="2587412"/>
            <a:ext cx="3066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3"/>
                </a:solidFill>
                <a:latin typeface="Georgia"/>
                <a:ea typeface="Georgia"/>
                <a:cs typeface="Georgia"/>
                <a:sym typeface="Georgia"/>
              </a:rPr>
              <a:t>3</a:t>
            </a:r>
            <a:endParaRPr b="1" sz="3000">
              <a:solidFill>
                <a:schemeClr val="accent3"/>
              </a:solidFill>
              <a:latin typeface="Georgia"/>
              <a:ea typeface="Georgia"/>
              <a:cs typeface="Georgia"/>
              <a:sym typeface="Georgia"/>
            </a:endParaRPr>
          </a:p>
        </p:txBody>
      </p:sp>
      <p:sp>
        <p:nvSpPr>
          <p:cNvPr id="635" name="Google Shape;635;p30"/>
          <p:cNvSpPr txBox="1"/>
          <p:nvPr/>
        </p:nvSpPr>
        <p:spPr>
          <a:xfrm>
            <a:off x="491900" y="1564925"/>
            <a:ext cx="63645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Stomach 0-10</a:t>
            </a:r>
            <a:r>
              <a:rPr b="1" baseline="30000" lang="ar" sz="1200">
                <a:solidFill>
                  <a:schemeClr val="dk1"/>
                </a:solidFill>
                <a:latin typeface="Mada"/>
                <a:ea typeface="Mada"/>
                <a:cs typeface="Mada"/>
                <a:sym typeface="Mada"/>
              </a:rPr>
              <a:t>3</a:t>
            </a:r>
            <a:r>
              <a:rPr b="1" lang="ar" sz="1200">
                <a:solidFill>
                  <a:schemeClr val="dk1"/>
                </a:solidFill>
                <a:latin typeface="Mada"/>
                <a:ea typeface="Mada"/>
                <a:cs typeface="Mada"/>
                <a:sym typeface="Mada"/>
              </a:rPr>
              <a:t> CFU/ml.</a:t>
            </a:r>
            <a:endParaRPr b="1"/>
          </a:p>
        </p:txBody>
      </p:sp>
      <p:sp>
        <p:nvSpPr>
          <p:cNvPr id="636" name="Google Shape;636;p30"/>
          <p:cNvSpPr/>
          <p:nvPr/>
        </p:nvSpPr>
        <p:spPr>
          <a:xfrm flipH="1">
            <a:off x="462525" y="2168288"/>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37" name="Google Shape;637;p30"/>
          <p:cNvSpPr/>
          <p:nvPr/>
        </p:nvSpPr>
        <p:spPr>
          <a:xfrm flipH="1">
            <a:off x="462525" y="2731900"/>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38" name="Google Shape;638;p30"/>
          <p:cNvSpPr txBox="1"/>
          <p:nvPr/>
        </p:nvSpPr>
        <p:spPr>
          <a:xfrm>
            <a:off x="473550" y="2069025"/>
            <a:ext cx="58797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Jejunum 0-10</a:t>
            </a:r>
            <a:r>
              <a:rPr b="1" baseline="30000" lang="ar" sz="1200">
                <a:solidFill>
                  <a:schemeClr val="dk1"/>
                </a:solidFill>
                <a:latin typeface="Mada"/>
                <a:ea typeface="Mada"/>
                <a:cs typeface="Mada"/>
                <a:sym typeface="Mada"/>
              </a:rPr>
              <a:t>4</a:t>
            </a:r>
            <a:r>
              <a:rPr b="1" lang="ar"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Gram +ve aerobes (oral streptococci, lactobacillus); no gram –ve aerobes.</a:t>
            </a:r>
            <a:endParaRPr sz="1200">
              <a:solidFill>
                <a:schemeClr val="dk1"/>
              </a:solidFill>
              <a:latin typeface="Mada"/>
              <a:ea typeface="Mada"/>
              <a:cs typeface="Mada"/>
              <a:sym typeface="Mada"/>
            </a:endParaRPr>
          </a:p>
        </p:txBody>
      </p:sp>
      <p:sp>
        <p:nvSpPr>
          <p:cNvPr id="639" name="Google Shape;639;p30"/>
          <p:cNvSpPr txBox="1"/>
          <p:nvPr/>
        </p:nvSpPr>
        <p:spPr>
          <a:xfrm>
            <a:off x="491900" y="2731925"/>
            <a:ext cx="40548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ileum 10</a:t>
            </a:r>
            <a:r>
              <a:rPr b="1" baseline="30000" lang="ar" sz="1200">
                <a:solidFill>
                  <a:schemeClr val="dk1"/>
                </a:solidFill>
                <a:latin typeface="Mada"/>
                <a:ea typeface="Mada"/>
                <a:cs typeface="Mada"/>
                <a:sym typeface="Mada"/>
              </a:rPr>
              <a:t>5</a:t>
            </a:r>
            <a:r>
              <a:rPr b="1" lang="ar" sz="1200">
                <a:solidFill>
                  <a:schemeClr val="dk1"/>
                </a:solidFill>
                <a:latin typeface="Mada"/>
                <a:ea typeface="Mada"/>
                <a:cs typeface="Mada"/>
                <a:sym typeface="Mada"/>
              </a:rPr>
              <a:t>-10</a:t>
            </a:r>
            <a:r>
              <a:rPr b="1" baseline="30000" lang="ar" sz="1200">
                <a:solidFill>
                  <a:schemeClr val="dk1"/>
                </a:solidFill>
                <a:latin typeface="Mada"/>
                <a:ea typeface="Mada"/>
                <a:cs typeface="Mada"/>
                <a:sym typeface="Mada"/>
              </a:rPr>
              <a:t>9</a:t>
            </a:r>
            <a:r>
              <a:rPr b="1" lang="ar" sz="1200">
                <a:solidFill>
                  <a:schemeClr val="dk1"/>
                </a:solidFill>
                <a:latin typeface="Mada"/>
                <a:ea typeface="Mada"/>
                <a:cs typeface="Mada"/>
                <a:sym typeface="Mada"/>
              </a:rPr>
              <a:t>.</a:t>
            </a:r>
            <a:endParaRPr b="1"/>
          </a:p>
        </p:txBody>
      </p:sp>
      <p:sp>
        <p:nvSpPr>
          <p:cNvPr id="640" name="Google Shape;640;p30"/>
          <p:cNvSpPr txBox="1"/>
          <p:nvPr/>
        </p:nvSpPr>
        <p:spPr>
          <a:xfrm>
            <a:off x="185301" y="3120812"/>
            <a:ext cx="3066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5"/>
                </a:solidFill>
                <a:latin typeface="Georgia"/>
                <a:ea typeface="Georgia"/>
                <a:cs typeface="Georgia"/>
                <a:sym typeface="Georgia"/>
              </a:rPr>
              <a:t>4</a:t>
            </a:r>
            <a:endParaRPr b="1" sz="3000">
              <a:solidFill>
                <a:schemeClr val="accent5"/>
              </a:solidFill>
              <a:latin typeface="Georgia"/>
              <a:ea typeface="Georgia"/>
              <a:cs typeface="Georgia"/>
              <a:sym typeface="Georgia"/>
            </a:endParaRPr>
          </a:p>
        </p:txBody>
      </p:sp>
      <p:sp>
        <p:nvSpPr>
          <p:cNvPr id="641" name="Google Shape;641;p30"/>
          <p:cNvSpPr txBox="1"/>
          <p:nvPr/>
        </p:nvSpPr>
        <p:spPr>
          <a:xfrm>
            <a:off x="491900" y="3265325"/>
            <a:ext cx="66996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Colon 10</a:t>
            </a:r>
            <a:r>
              <a:rPr b="1" baseline="30000" lang="ar" sz="1200">
                <a:solidFill>
                  <a:schemeClr val="dk1"/>
                </a:solidFill>
                <a:latin typeface="Mada"/>
                <a:ea typeface="Mada"/>
                <a:cs typeface="Mada"/>
                <a:sym typeface="Mada"/>
              </a:rPr>
              <a:t>10</a:t>
            </a:r>
            <a:r>
              <a:rPr b="1" lang="ar" sz="1200">
                <a:solidFill>
                  <a:schemeClr val="dk1"/>
                </a:solidFill>
                <a:latin typeface="Mada"/>
                <a:ea typeface="Mada"/>
                <a:cs typeface="Mada"/>
                <a:sym typeface="Mada"/>
              </a:rPr>
              <a:t>-10</a:t>
            </a:r>
            <a:r>
              <a:rPr b="1" baseline="30000" lang="ar" sz="1200">
                <a:solidFill>
                  <a:schemeClr val="dk1"/>
                </a:solidFill>
                <a:latin typeface="Mada"/>
                <a:ea typeface="Mada"/>
                <a:cs typeface="Mada"/>
                <a:sym typeface="Mada"/>
              </a:rPr>
              <a:t>12</a:t>
            </a:r>
            <a:r>
              <a:rPr b="1"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Anaerobes:</a:t>
            </a:r>
            <a:r>
              <a:rPr lang="ar" sz="1200">
                <a:solidFill>
                  <a:schemeClr val="dk1"/>
                </a:solidFill>
                <a:latin typeface="Mada"/>
                <a:ea typeface="Mada"/>
                <a:cs typeface="Mada"/>
                <a:sym typeface="Mada"/>
              </a:rPr>
              <a:t> bacteroides, peptostreptococcus, lactobacillus, bifidobacterium, clostridium.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Facultative aerobes:</a:t>
            </a:r>
            <a:r>
              <a:rPr lang="ar" sz="1200">
                <a:solidFill>
                  <a:schemeClr val="dk1"/>
                </a:solidFill>
                <a:latin typeface="Mada"/>
                <a:ea typeface="Mada"/>
                <a:cs typeface="Mada"/>
                <a:sym typeface="Mada"/>
              </a:rPr>
              <a:t> e. coli, enterococcus, staphylococcus.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642" name="Google Shape;642;p30"/>
          <p:cNvSpPr/>
          <p:nvPr/>
        </p:nvSpPr>
        <p:spPr>
          <a:xfrm flipH="1">
            <a:off x="462525" y="3265300"/>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43" name="Google Shape;643;p30"/>
          <p:cNvSpPr txBox="1"/>
          <p:nvPr/>
        </p:nvSpPr>
        <p:spPr>
          <a:xfrm>
            <a:off x="35325" y="958450"/>
            <a:ext cx="6508500" cy="474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Normal Microbiome</a:t>
            </a:r>
            <a:endParaRPr b="1" sz="2200">
              <a:highlight>
                <a:schemeClr val="accent5"/>
              </a:highlight>
              <a:latin typeface="Mada"/>
              <a:ea typeface="Mada"/>
              <a:cs typeface="Mada"/>
              <a:sym typeface="Mada"/>
            </a:endParaRPr>
          </a:p>
        </p:txBody>
      </p:sp>
      <p:sp>
        <p:nvSpPr>
          <p:cNvPr id="644" name="Google Shape;644;p30"/>
          <p:cNvSpPr txBox="1"/>
          <p:nvPr/>
        </p:nvSpPr>
        <p:spPr>
          <a:xfrm>
            <a:off x="1446450" y="4114800"/>
            <a:ext cx="4667100" cy="379500"/>
          </a:xfrm>
          <a:prstGeom prst="rect">
            <a:avLst/>
          </a:prstGeom>
          <a:noFill/>
          <a:ln cap="flat" cmpd="sng" w="9525">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6AA84F"/>
                </a:solidFill>
                <a:latin typeface="Mada"/>
                <a:ea typeface="Mada"/>
                <a:cs typeface="Mada"/>
                <a:sym typeface="Mada"/>
              </a:rPr>
              <a:t>Notice the increasing  concentration throughout the tract</a:t>
            </a:r>
            <a:endParaRPr b="1">
              <a:solidFill>
                <a:srgbClr val="6AA84F"/>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3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sp>
        <p:nvSpPr>
          <p:cNvPr id="650" name="Google Shape;650;p31"/>
          <p:cNvSpPr txBox="1"/>
          <p:nvPr/>
        </p:nvSpPr>
        <p:spPr>
          <a:xfrm>
            <a:off x="35325" y="4235050"/>
            <a:ext cx="2517300" cy="474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Presentation</a:t>
            </a:r>
            <a:endParaRPr b="1" baseline="30000" sz="2200">
              <a:highlight>
                <a:schemeClr val="accent5"/>
              </a:highlight>
              <a:latin typeface="Mada"/>
              <a:ea typeface="Mada"/>
              <a:cs typeface="Mada"/>
              <a:sym typeface="Mada"/>
            </a:endParaRPr>
          </a:p>
        </p:txBody>
      </p:sp>
      <p:sp>
        <p:nvSpPr>
          <p:cNvPr id="651" name="Google Shape;651;p31"/>
          <p:cNvSpPr/>
          <p:nvPr/>
        </p:nvSpPr>
        <p:spPr>
          <a:xfrm>
            <a:off x="275488" y="4879596"/>
            <a:ext cx="1059880" cy="299745"/>
          </a:xfrm>
          <a:custGeom>
            <a:rect b="b" l="l" r="r" t="t"/>
            <a:pathLst>
              <a:path extrusionOk="0" h="14347" w="34077">
                <a:moveTo>
                  <a:pt x="0" y="0"/>
                </a:moveTo>
                <a:lnTo>
                  <a:pt x="0" y="14346"/>
                </a:lnTo>
                <a:lnTo>
                  <a:pt x="34076" y="14346"/>
                </a:lnTo>
                <a:cubicBezTo>
                  <a:pt x="31891" y="12700"/>
                  <a:pt x="30498" y="10103"/>
                  <a:pt x="30498" y="7158"/>
                </a:cubicBezTo>
                <a:cubicBezTo>
                  <a:pt x="30498" y="4244"/>
                  <a:pt x="31891" y="1647"/>
                  <a:pt x="340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solidFill>
                <a:srgbClr val="FFFFFF"/>
              </a:solidFill>
              <a:latin typeface="Bree Serif"/>
              <a:ea typeface="Bree Serif"/>
              <a:cs typeface="Bree Serif"/>
              <a:sym typeface="Bree Serif"/>
            </a:endParaRPr>
          </a:p>
        </p:txBody>
      </p:sp>
      <p:sp>
        <p:nvSpPr>
          <p:cNvPr id="652" name="Google Shape;652;p31"/>
          <p:cNvSpPr/>
          <p:nvPr/>
        </p:nvSpPr>
        <p:spPr>
          <a:xfrm>
            <a:off x="3252425" y="4933152"/>
            <a:ext cx="1059849" cy="264846"/>
          </a:xfrm>
          <a:custGeom>
            <a:rect b="b" l="l" r="r" t="t"/>
            <a:pathLst>
              <a:path extrusionOk="0" h="14347" w="34076">
                <a:moveTo>
                  <a:pt x="0" y="0"/>
                </a:moveTo>
                <a:lnTo>
                  <a:pt x="0" y="14346"/>
                </a:lnTo>
                <a:lnTo>
                  <a:pt x="34076" y="14346"/>
                </a:lnTo>
                <a:cubicBezTo>
                  <a:pt x="31891" y="12700"/>
                  <a:pt x="30497" y="10103"/>
                  <a:pt x="30497" y="7158"/>
                </a:cubicBezTo>
                <a:cubicBezTo>
                  <a:pt x="30497" y="4244"/>
                  <a:pt x="31891" y="1647"/>
                  <a:pt x="3407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latin typeface="Fira Sans Medium"/>
              <a:ea typeface="Fira Sans Medium"/>
              <a:cs typeface="Fira Sans Medium"/>
              <a:sym typeface="Fira Sans Medium"/>
            </a:endParaRPr>
          </a:p>
        </p:txBody>
      </p:sp>
      <p:sp>
        <p:nvSpPr>
          <p:cNvPr id="653" name="Google Shape;653;p31"/>
          <p:cNvSpPr/>
          <p:nvPr/>
        </p:nvSpPr>
        <p:spPr>
          <a:xfrm>
            <a:off x="5313758" y="4885301"/>
            <a:ext cx="1060844" cy="306846"/>
          </a:xfrm>
          <a:custGeom>
            <a:rect b="b" l="l" r="r" t="t"/>
            <a:pathLst>
              <a:path extrusionOk="0" h="14347" w="34108">
                <a:moveTo>
                  <a:pt x="0" y="0"/>
                </a:moveTo>
                <a:lnTo>
                  <a:pt x="0" y="14346"/>
                </a:lnTo>
                <a:lnTo>
                  <a:pt x="34108" y="14346"/>
                </a:lnTo>
                <a:cubicBezTo>
                  <a:pt x="31923" y="12700"/>
                  <a:pt x="30498" y="10103"/>
                  <a:pt x="30498" y="7158"/>
                </a:cubicBezTo>
                <a:cubicBezTo>
                  <a:pt x="30498" y="4244"/>
                  <a:pt x="31923" y="1647"/>
                  <a:pt x="341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latin typeface="Fira Sans Medium"/>
              <a:ea typeface="Fira Sans Medium"/>
              <a:cs typeface="Fira Sans Medium"/>
              <a:sym typeface="Fira Sans Medium"/>
            </a:endParaRPr>
          </a:p>
        </p:txBody>
      </p:sp>
      <p:sp>
        <p:nvSpPr>
          <p:cNvPr id="654" name="Google Shape;654;p31"/>
          <p:cNvSpPr/>
          <p:nvPr/>
        </p:nvSpPr>
        <p:spPr>
          <a:xfrm>
            <a:off x="164475" y="4770600"/>
            <a:ext cx="1634125" cy="1692948"/>
          </a:xfrm>
          <a:custGeom>
            <a:rect b="b" l="l" r="r" t="t"/>
            <a:pathLst>
              <a:path extrusionOk="0" h="80187" w="52540">
                <a:moveTo>
                  <a:pt x="4592" y="793"/>
                </a:moveTo>
                <a:cubicBezTo>
                  <a:pt x="5289" y="793"/>
                  <a:pt x="5859" y="1363"/>
                  <a:pt x="5859" y="2059"/>
                </a:cubicBezTo>
                <a:cubicBezTo>
                  <a:pt x="5859" y="2788"/>
                  <a:pt x="5289" y="3358"/>
                  <a:pt x="4592" y="3358"/>
                </a:cubicBezTo>
                <a:cubicBezTo>
                  <a:pt x="3895" y="3358"/>
                  <a:pt x="3325" y="2788"/>
                  <a:pt x="3325" y="2059"/>
                </a:cubicBezTo>
                <a:cubicBezTo>
                  <a:pt x="3325" y="1363"/>
                  <a:pt x="3895" y="793"/>
                  <a:pt x="4592" y="793"/>
                </a:cubicBezTo>
                <a:close/>
                <a:moveTo>
                  <a:pt x="4592" y="1"/>
                </a:moveTo>
                <a:cubicBezTo>
                  <a:pt x="3452" y="1"/>
                  <a:pt x="2534" y="919"/>
                  <a:pt x="2534" y="2059"/>
                </a:cubicBezTo>
                <a:cubicBezTo>
                  <a:pt x="2534" y="3200"/>
                  <a:pt x="3452" y="4150"/>
                  <a:pt x="4592" y="4150"/>
                </a:cubicBezTo>
                <a:cubicBezTo>
                  <a:pt x="5605" y="4150"/>
                  <a:pt x="6429" y="3421"/>
                  <a:pt x="6619" y="2471"/>
                </a:cubicBezTo>
                <a:lnTo>
                  <a:pt x="41740" y="2471"/>
                </a:lnTo>
                <a:cubicBezTo>
                  <a:pt x="44432" y="2471"/>
                  <a:pt x="46934" y="3516"/>
                  <a:pt x="48865" y="5448"/>
                </a:cubicBezTo>
                <a:cubicBezTo>
                  <a:pt x="50734" y="7348"/>
                  <a:pt x="51779" y="9818"/>
                  <a:pt x="51747" y="12447"/>
                </a:cubicBezTo>
                <a:cubicBezTo>
                  <a:pt x="51747" y="15075"/>
                  <a:pt x="50702" y="17546"/>
                  <a:pt x="48834" y="19414"/>
                </a:cubicBezTo>
                <a:cubicBezTo>
                  <a:pt x="46965" y="21282"/>
                  <a:pt x="44463" y="22328"/>
                  <a:pt x="41835" y="22328"/>
                </a:cubicBezTo>
                <a:lnTo>
                  <a:pt x="6714" y="22328"/>
                </a:lnTo>
                <a:cubicBezTo>
                  <a:pt x="3009" y="22328"/>
                  <a:pt x="0" y="25336"/>
                  <a:pt x="0" y="29041"/>
                </a:cubicBezTo>
                <a:lnTo>
                  <a:pt x="0" y="73473"/>
                </a:lnTo>
                <a:cubicBezTo>
                  <a:pt x="0" y="77178"/>
                  <a:pt x="3009" y="80187"/>
                  <a:pt x="6714" y="80187"/>
                </a:cubicBezTo>
                <a:lnTo>
                  <a:pt x="46902" y="80187"/>
                </a:lnTo>
                <a:lnTo>
                  <a:pt x="46902" y="79395"/>
                </a:lnTo>
                <a:lnTo>
                  <a:pt x="6714" y="79395"/>
                </a:lnTo>
                <a:cubicBezTo>
                  <a:pt x="3452" y="79395"/>
                  <a:pt x="792" y="76735"/>
                  <a:pt x="792" y="73473"/>
                </a:cubicBezTo>
                <a:lnTo>
                  <a:pt x="792" y="29041"/>
                </a:lnTo>
                <a:cubicBezTo>
                  <a:pt x="792" y="25779"/>
                  <a:pt x="3452" y="23119"/>
                  <a:pt x="6714" y="23119"/>
                </a:cubicBezTo>
                <a:lnTo>
                  <a:pt x="41835" y="23119"/>
                </a:lnTo>
                <a:cubicBezTo>
                  <a:pt x="44685" y="23119"/>
                  <a:pt x="47377" y="22011"/>
                  <a:pt x="49404" y="19984"/>
                </a:cubicBezTo>
                <a:cubicBezTo>
                  <a:pt x="51399" y="17957"/>
                  <a:pt x="52507" y="15297"/>
                  <a:pt x="52539" y="12447"/>
                </a:cubicBezTo>
                <a:cubicBezTo>
                  <a:pt x="52539" y="9628"/>
                  <a:pt x="51431" y="6936"/>
                  <a:pt x="49404" y="4878"/>
                </a:cubicBezTo>
                <a:cubicBezTo>
                  <a:pt x="47345" y="2820"/>
                  <a:pt x="44622" y="1679"/>
                  <a:pt x="41740" y="1679"/>
                </a:cubicBezTo>
                <a:lnTo>
                  <a:pt x="6619" y="1679"/>
                </a:lnTo>
                <a:cubicBezTo>
                  <a:pt x="6429" y="729"/>
                  <a:pt x="5605" y="1"/>
                  <a:pt x="4592" y="1"/>
                </a:cubicBezTo>
                <a:close/>
              </a:path>
            </a:pathLst>
          </a:custGeom>
          <a:solidFill>
            <a:srgbClr val="D6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1"/>
          <p:cNvSpPr/>
          <p:nvPr/>
        </p:nvSpPr>
        <p:spPr>
          <a:xfrm>
            <a:off x="3178550" y="4770600"/>
            <a:ext cx="1635121" cy="1692948"/>
          </a:xfrm>
          <a:custGeom>
            <a:rect b="b" l="l" r="r" t="t"/>
            <a:pathLst>
              <a:path extrusionOk="0" h="80187" w="52572">
                <a:moveTo>
                  <a:pt x="5290" y="793"/>
                </a:moveTo>
                <a:cubicBezTo>
                  <a:pt x="6018" y="793"/>
                  <a:pt x="6588" y="1363"/>
                  <a:pt x="6588" y="2059"/>
                </a:cubicBezTo>
                <a:cubicBezTo>
                  <a:pt x="6588" y="2788"/>
                  <a:pt x="6018" y="3358"/>
                  <a:pt x="5290" y="3358"/>
                </a:cubicBezTo>
                <a:cubicBezTo>
                  <a:pt x="4593" y="3358"/>
                  <a:pt x="4023" y="2788"/>
                  <a:pt x="4023" y="2059"/>
                </a:cubicBezTo>
                <a:cubicBezTo>
                  <a:pt x="4023" y="1363"/>
                  <a:pt x="4593" y="793"/>
                  <a:pt x="5290" y="793"/>
                </a:cubicBezTo>
                <a:close/>
                <a:moveTo>
                  <a:pt x="5290" y="1"/>
                </a:moveTo>
                <a:cubicBezTo>
                  <a:pt x="4149" y="1"/>
                  <a:pt x="3231" y="919"/>
                  <a:pt x="3231" y="2059"/>
                </a:cubicBezTo>
                <a:cubicBezTo>
                  <a:pt x="3231" y="3200"/>
                  <a:pt x="4149" y="4150"/>
                  <a:pt x="5290" y="4150"/>
                </a:cubicBezTo>
                <a:cubicBezTo>
                  <a:pt x="6303" y="4150"/>
                  <a:pt x="7126" y="3421"/>
                  <a:pt x="7316" y="2471"/>
                </a:cubicBezTo>
                <a:lnTo>
                  <a:pt x="41741" y="2471"/>
                </a:lnTo>
                <a:cubicBezTo>
                  <a:pt x="44433" y="2471"/>
                  <a:pt x="46934" y="3516"/>
                  <a:pt x="48866" y="5448"/>
                </a:cubicBezTo>
                <a:cubicBezTo>
                  <a:pt x="50735" y="7348"/>
                  <a:pt x="51780" y="9818"/>
                  <a:pt x="51748" y="12447"/>
                </a:cubicBezTo>
                <a:cubicBezTo>
                  <a:pt x="51716" y="15075"/>
                  <a:pt x="50703" y="17546"/>
                  <a:pt x="48835" y="19414"/>
                </a:cubicBezTo>
                <a:cubicBezTo>
                  <a:pt x="46966" y="21282"/>
                  <a:pt x="44464" y="22328"/>
                  <a:pt x="41804" y="22328"/>
                </a:cubicBezTo>
                <a:lnTo>
                  <a:pt x="6715" y="22328"/>
                </a:lnTo>
                <a:cubicBezTo>
                  <a:pt x="3009" y="22328"/>
                  <a:pt x="1" y="25336"/>
                  <a:pt x="1" y="29041"/>
                </a:cubicBezTo>
                <a:lnTo>
                  <a:pt x="1" y="73473"/>
                </a:lnTo>
                <a:cubicBezTo>
                  <a:pt x="1" y="77178"/>
                  <a:pt x="3009" y="80187"/>
                  <a:pt x="6715" y="80187"/>
                </a:cubicBezTo>
                <a:lnTo>
                  <a:pt x="48391" y="80187"/>
                </a:lnTo>
                <a:lnTo>
                  <a:pt x="48391" y="79395"/>
                </a:lnTo>
                <a:lnTo>
                  <a:pt x="6715" y="79395"/>
                </a:lnTo>
                <a:cubicBezTo>
                  <a:pt x="3453" y="79395"/>
                  <a:pt x="793" y="76735"/>
                  <a:pt x="793" y="73441"/>
                </a:cubicBezTo>
                <a:lnTo>
                  <a:pt x="793" y="29041"/>
                </a:lnTo>
                <a:cubicBezTo>
                  <a:pt x="793" y="25779"/>
                  <a:pt x="3453" y="23119"/>
                  <a:pt x="6715" y="23119"/>
                </a:cubicBezTo>
                <a:lnTo>
                  <a:pt x="41836" y="23119"/>
                </a:lnTo>
                <a:cubicBezTo>
                  <a:pt x="44686" y="23119"/>
                  <a:pt x="47378" y="22011"/>
                  <a:pt x="49405" y="19984"/>
                </a:cubicBezTo>
                <a:cubicBezTo>
                  <a:pt x="51400" y="17957"/>
                  <a:pt x="52508" y="15297"/>
                  <a:pt x="52540" y="12447"/>
                </a:cubicBezTo>
                <a:cubicBezTo>
                  <a:pt x="52572" y="9628"/>
                  <a:pt x="51463" y="6936"/>
                  <a:pt x="49405" y="4878"/>
                </a:cubicBezTo>
                <a:cubicBezTo>
                  <a:pt x="47346" y="2820"/>
                  <a:pt x="44623" y="1679"/>
                  <a:pt x="41741" y="1679"/>
                </a:cubicBezTo>
                <a:lnTo>
                  <a:pt x="7316" y="1679"/>
                </a:lnTo>
                <a:cubicBezTo>
                  <a:pt x="7126" y="729"/>
                  <a:pt x="6303" y="1"/>
                  <a:pt x="52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1"/>
          <p:cNvSpPr/>
          <p:nvPr/>
        </p:nvSpPr>
        <p:spPr>
          <a:xfrm>
            <a:off x="5277050" y="4770600"/>
            <a:ext cx="1635090" cy="1692999"/>
          </a:xfrm>
          <a:custGeom>
            <a:rect b="b" l="l" r="r" t="t"/>
            <a:pathLst>
              <a:path extrusionOk="0" h="80123" w="52571">
                <a:moveTo>
                  <a:pt x="4750" y="792"/>
                </a:moveTo>
                <a:cubicBezTo>
                  <a:pt x="5447" y="792"/>
                  <a:pt x="6017" y="1362"/>
                  <a:pt x="6017" y="2059"/>
                </a:cubicBezTo>
                <a:cubicBezTo>
                  <a:pt x="6017" y="2787"/>
                  <a:pt x="5447" y="3357"/>
                  <a:pt x="4750" y="3357"/>
                </a:cubicBezTo>
                <a:cubicBezTo>
                  <a:pt x="4022" y="3357"/>
                  <a:pt x="3452" y="2787"/>
                  <a:pt x="3452" y="2059"/>
                </a:cubicBezTo>
                <a:cubicBezTo>
                  <a:pt x="3452" y="1362"/>
                  <a:pt x="4022" y="792"/>
                  <a:pt x="4750" y="792"/>
                </a:cubicBezTo>
                <a:close/>
                <a:moveTo>
                  <a:pt x="4750" y="0"/>
                </a:moveTo>
                <a:cubicBezTo>
                  <a:pt x="3610" y="0"/>
                  <a:pt x="2660" y="919"/>
                  <a:pt x="2660" y="2059"/>
                </a:cubicBezTo>
                <a:cubicBezTo>
                  <a:pt x="2660" y="3199"/>
                  <a:pt x="3579" y="4117"/>
                  <a:pt x="4750" y="4117"/>
                </a:cubicBezTo>
                <a:cubicBezTo>
                  <a:pt x="5764" y="4117"/>
                  <a:pt x="6619" y="3389"/>
                  <a:pt x="6777" y="2407"/>
                </a:cubicBezTo>
                <a:lnTo>
                  <a:pt x="41740" y="2407"/>
                </a:lnTo>
                <a:cubicBezTo>
                  <a:pt x="44432" y="2407"/>
                  <a:pt x="46965" y="3452"/>
                  <a:pt x="48865" y="5384"/>
                </a:cubicBezTo>
                <a:cubicBezTo>
                  <a:pt x="50734" y="7284"/>
                  <a:pt x="51779" y="9754"/>
                  <a:pt x="51747" y="12383"/>
                </a:cubicBezTo>
                <a:cubicBezTo>
                  <a:pt x="51747" y="15011"/>
                  <a:pt x="50702" y="17482"/>
                  <a:pt x="48834" y="19350"/>
                </a:cubicBezTo>
                <a:cubicBezTo>
                  <a:pt x="46965" y="21218"/>
                  <a:pt x="44463" y="22264"/>
                  <a:pt x="41835" y="22264"/>
                </a:cubicBezTo>
                <a:lnTo>
                  <a:pt x="6714" y="22264"/>
                </a:lnTo>
                <a:cubicBezTo>
                  <a:pt x="3009" y="22264"/>
                  <a:pt x="0" y="25272"/>
                  <a:pt x="0" y="28977"/>
                </a:cubicBezTo>
                <a:lnTo>
                  <a:pt x="0" y="73409"/>
                </a:lnTo>
                <a:cubicBezTo>
                  <a:pt x="0" y="77114"/>
                  <a:pt x="3009" y="80123"/>
                  <a:pt x="6714" y="80123"/>
                </a:cubicBezTo>
                <a:lnTo>
                  <a:pt x="47567" y="80123"/>
                </a:lnTo>
                <a:lnTo>
                  <a:pt x="47567" y="79331"/>
                </a:lnTo>
                <a:lnTo>
                  <a:pt x="6714" y="79331"/>
                </a:lnTo>
                <a:cubicBezTo>
                  <a:pt x="3452" y="79331"/>
                  <a:pt x="792" y="76671"/>
                  <a:pt x="792" y="73409"/>
                </a:cubicBezTo>
                <a:lnTo>
                  <a:pt x="792" y="28977"/>
                </a:lnTo>
                <a:cubicBezTo>
                  <a:pt x="792" y="25715"/>
                  <a:pt x="3452" y="23055"/>
                  <a:pt x="6714" y="23055"/>
                </a:cubicBezTo>
                <a:lnTo>
                  <a:pt x="41835" y="23055"/>
                </a:lnTo>
                <a:cubicBezTo>
                  <a:pt x="44685" y="23055"/>
                  <a:pt x="47377" y="21947"/>
                  <a:pt x="49404" y="19920"/>
                </a:cubicBezTo>
                <a:cubicBezTo>
                  <a:pt x="51431" y="17893"/>
                  <a:pt x="52539" y="15233"/>
                  <a:pt x="52539" y="12383"/>
                </a:cubicBezTo>
                <a:cubicBezTo>
                  <a:pt x="52571" y="9564"/>
                  <a:pt x="51462" y="6872"/>
                  <a:pt x="49436" y="4814"/>
                </a:cubicBezTo>
                <a:cubicBezTo>
                  <a:pt x="47377" y="2756"/>
                  <a:pt x="44622" y="1615"/>
                  <a:pt x="41740" y="1615"/>
                </a:cubicBezTo>
                <a:lnTo>
                  <a:pt x="6746" y="1615"/>
                </a:lnTo>
                <a:cubicBezTo>
                  <a:pt x="6556" y="697"/>
                  <a:pt x="5732" y="0"/>
                  <a:pt x="47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1"/>
          <p:cNvSpPr txBox="1"/>
          <p:nvPr/>
        </p:nvSpPr>
        <p:spPr>
          <a:xfrm>
            <a:off x="-413550" y="5311400"/>
            <a:ext cx="3592200" cy="8760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Bloating, </a:t>
            </a:r>
            <a:r>
              <a:rPr b="1" lang="ar" sz="1200">
                <a:solidFill>
                  <a:srgbClr val="1C4588"/>
                </a:solidFill>
                <a:latin typeface="Mada"/>
                <a:ea typeface="Mada"/>
                <a:cs typeface="Mada"/>
                <a:sym typeface="Mada"/>
              </a:rPr>
              <a:t>watery</a:t>
            </a:r>
            <a:r>
              <a:rPr b="1" lang="ar" sz="1200">
                <a:solidFill>
                  <a:schemeClr val="dk1"/>
                </a:solidFill>
                <a:latin typeface="Mada"/>
                <a:ea typeface="Mada"/>
                <a:cs typeface="Mada"/>
                <a:sym typeface="Mada"/>
              </a:rPr>
              <a:t> diarrhea</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abdominal pain</a:t>
            </a:r>
            <a:r>
              <a:rPr lang="ar" sz="1200">
                <a:solidFill>
                  <a:schemeClr val="dk1"/>
                </a:solidFill>
                <a:latin typeface="Mada"/>
                <a:ea typeface="Mada"/>
                <a:cs typeface="Mada"/>
                <a:sym typeface="Mada"/>
              </a:rPr>
              <a:t>, weight loss, </a:t>
            </a:r>
            <a:r>
              <a:rPr b="1" lang="ar" sz="1200">
                <a:solidFill>
                  <a:schemeClr val="dk1"/>
                </a:solidFill>
                <a:latin typeface="Mada"/>
                <a:ea typeface="Mada"/>
                <a:cs typeface="Mada"/>
                <a:sym typeface="Mada"/>
              </a:rPr>
              <a:t>neuropathy</a:t>
            </a:r>
            <a:r>
              <a:rPr lang="ar" sz="1200">
                <a:solidFill>
                  <a:schemeClr val="dk1"/>
                </a:solidFill>
                <a:latin typeface="Mada"/>
                <a:ea typeface="Mada"/>
                <a:cs typeface="Mada"/>
                <a:sym typeface="Mada"/>
              </a:rPr>
              <a:t>.</a:t>
            </a:r>
            <a:endParaRPr sz="1200"/>
          </a:p>
        </p:txBody>
      </p:sp>
      <p:sp>
        <p:nvSpPr>
          <p:cNvPr id="658" name="Google Shape;658;p31"/>
          <p:cNvSpPr txBox="1"/>
          <p:nvPr/>
        </p:nvSpPr>
        <p:spPr>
          <a:xfrm>
            <a:off x="2672375" y="5352200"/>
            <a:ext cx="2517300" cy="8283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Iron deficiency.</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Hypoproteinemia, hypoalbuminemia.</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Fat and CHO malabsorption.</a:t>
            </a:r>
            <a:endParaRPr sz="1200">
              <a:solidFill>
                <a:schemeClr val="dk1"/>
              </a:solidFill>
              <a:latin typeface="Mada"/>
              <a:ea typeface="Mada"/>
              <a:cs typeface="Mada"/>
              <a:sym typeface="Mada"/>
            </a:endParaRPr>
          </a:p>
        </p:txBody>
      </p:sp>
      <p:sp>
        <p:nvSpPr>
          <p:cNvPr id="659" name="Google Shape;659;p31"/>
          <p:cNvSpPr txBox="1"/>
          <p:nvPr/>
        </p:nvSpPr>
        <p:spPr>
          <a:xfrm>
            <a:off x="-413550" y="5752037"/>
            <a:ext cx="3082500" cy="5979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rgbClr val="000000"/>
              </a:buClr>
              <a:buSzPts val="1200"/>
              <a:buFont typeface="Mada"/>
              <a:buChar char="●"/>
            </a:pPr>
            <a:r>
              <a:rPr b="1" lang="ar" sz="1200">
                <a:latin typeface="Mada"/>
                <a:ea typeface="Mada"/>
                <a:cs typeface="Mada"/>
                <a:sym typeface="Mada"/>
              </a:rPr>
              <a:t>Vitamin A,D,E,K deficiency: </a:t>
            </a:r>
            <a:r>
              <a:rPr lang="ar" sz="1200">
                <a:latin typeface="Mada"/>
                <a:ea typeface="Mada"/>
                <a:cs typeface="Mada"/>
                <a:sym typeface="Mada"/>
              </a:rPr>
              <a:t>therefore bruising, night blindness, bone diseases.</a:t>
            </a:r>
            <a:endParaRPr sz="1200"/>
          </a:p>
        </p:txBody>
      </p:sp>
      <p:sp>
        <p:nvSpPr>
          <p:cNvPr id="660" name="Google Shape;660;p31"/>
          <p:cNvSpPr txBox="1"/>
          <p:nvPr/>
        </p:nvSpPr>
        <p:spPr>
          <a:xfrm>
            <a:off x="0" y="0"/>
            <a:ext cx="7560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Small Bowel Bacterial Overgrowth (SBBO)</a:t>
            </a:r>
            <a:endParaRPr b="1" sz="2600">
              <a:solidFill>
                <a:schemeClr val="dk1"/>
              </a:solidFill>
              <a:latin typeface="Mada"/>
              <a:ea typeface="Mada"/>
              <a:cs typeface="Mada"/>
              <a:sym typeface="Mada"/>
            </a:endParaRPr>
          </a:p>
        </p:txBody>
      </p:sp>
      <p:sp>
        <p:nvSpPr>
          <p:cNvPr id="661" name="Google Shape;661;p31"/>
          <p:cNvSpPr txBox="1"/>
          <p:nvPr/>
        </p:nvSpPr>
        <p:spPr>
          <a:xfrm>
            <a:off x="5237550" y="5380059"/>
            <a:ext cx="2355000" cy="1078500"/>
          </a:xfrm>
          <a:prstGeom prst="rect">
            <a:avLst/>
          </a:prstGeom>
          <a:noFill/>
          <a:ln>
            <a:noFill/>
          </a:ln>
        </p:spPr>
        <p:txBody>
          <a:bodyPr anchorCtr="0" anchor="t" bIns="91425" lIns="91425" spcFirstLastPara="1" rIns="91425" wrap="square" tIns="91425">
            <a:noAutofit/>
          </a:bodyPr>
          <a:lstStyle/>
          <a:p>
            <a:pPr indent="-169800" lvl="0" marL="223199"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B12</a:t>
            </a:r>
            <a:r>
              <a:rPr lang="ar" sz="1200">
                <a:solidFill>
                  <a:schemeClr val="dk1"/>
                </a:solidFill>
                <a:latin typeface="Mada"/>
                <a:ea typeface="Mada"/>
                <a:cs typeface="Mada"/>
                <a:sym typeface="Mada"/>
              </a:rPr>
              <a:t> </a:t>
            </a:r>
            <a:r>
              <a:rPr b="1" lang="ar" sz="1200" u="sng">
                <a:solidFill>
                  <a:srgbClr val="CC0000"/>
                </a:solidFill>
                <a:latin typeface="Mada"/>
                <a:ea typeface="Mada"/>
                <a:cs typeface="Mada"/>
                <a:sym typeface="Mada"/>
              </a:rPr>
              <a:t>deficiency</a:t>
            </a:r>
            <a:r>
              <a:rPr b="1" baseline="30000" lang="ar" sz="1200" u="sng">
                <a:solidFill>
                  <a:srgbClr val="CC0000"/>
                </a:solidFill>
                <a:latin typeface="Mada"/>
                <a:ea typeface="Mada"/>
                <a:cs typeface="Mada"/>
                <a:sym typeface="Mada"/>
              </a:rPr>
              <a:t>1</a:t>
            </a:r>
            <a:r>
              <a:rPr b="1" lang="ar" sz="1200">
                <a:solidFill>
                  <a:srgbClr val="CC0000"/>
                </a:solidFill>
                <a:latin typeface="Mada"/>
                <a:ea typeface="Mada"/>
                <a:cs typeface="Mada"/>
                <a:sym typeface="Mada"/>
              </a:rPr>
              <a:t> </a:t>
            </a:r>
            <a:r>
              <a:rPr lang="ar" sz="1200">
                <a:solidFill>
                  <a:schemeClr val="dk1"/>
                </a:solidFill>
                <a:latin typeface="Mada"/>
                <a:ea typeface="Mada"/>
                <a:cs typeface="Mada"/>
                <a:sym typeface="Mada"/>
              </a:rPr>
              <a:t>– utilized </a:t>
            </a:r>
            <a:r>
              <a:rPr lang="ar" sz="1200">
                <a:solidFill>
                  <a:srgbClr val="6AA84F"/>
                </a:solidFill>
                <a:latin typeface="Mada"/>
                <a:ea typeface="Mada"/>
                <a:cs typeface="Mada"/>
                <a:sym typeface="Mada"/>
              </a:rPr>
              <a:t>by the bacteria</a:t>
            </a:r>
            <a:r>
              <a:rPr lang="ar" sz="1200">
                <a:solidFill>
                  <a:schemeClr val="dk1"/>
                </a:solidFill>
                <a:latin typeface="Mada"/>
                <a:ea typeface="Mada"/>
                <a:cs typeface="Mada"/>
                <a:sym typeface="Mada"/>
              </a:rPr>
              <a:t> for nutrition.</a:t>
            </a:r>
            <a:endParaRPr sz="1200">
              <a:solidFill>
                <a:schemeClr val="dk1"/>
              </a:solidFill>
              <a:latin typeface="Mada"/>
              <a:ea typeface="Mada"/>
              <a:cs typeface="Mada"/>
              <a:sym typeface="Mada"/>
            </a:endParaRPr>
          </a:p>
          <a:p>
            <a:pPr indent="-169800" lvl="0" marL="223199" rtl="0" algn="l">
              <a:spcBef>
                <a:spcPts val="0"/>
              </a:spcBef>
              <a:spcAft>
                <a:spcPts val="0"/>
              </a:spcAft>
              <a:buClr>
                <a:schemeClr val="dk1"/>
              </a:buClr>
              <a:buSzPts val="1200"/>
              <a:buFont typeface="Mada"/>
              <a:buChar char="●"/>
            </a:pPr>
            <a:r>
              <a:rPr b="1" lang="ar" sz="1200" u="sng">
                <a:solidFill>
                  <a:srgbClr val="CC0000"/>
                </a:solidFill>
                <a:latin typeface="Mada"/>
                <a:ea typeface="Mada"/>
                <a:cs typeface="Mada"/>
                <a:sym typeface="Mada"/>
              </a:rPr>
              <a:t>Elevated</a:t>
            </a:r>
            <a:r>
              <a:rPr b="1" lang="ar" sz="1200">
                <a:solidFill>
                  <a:srgbClr val="CC0000"/>
                </a:solidFill>
                <a:latin typeface="Mada"/>
                <a:ea typeface="Mada"/>
                <a:cs typeface="Mada"/>
                <a:sym typeface="Mada"/>
              </a:rPr>
              <a:t> folate</a:t>
            </a:r>
            <a:r>
              <a:rPr b="1" baseline="30000" lang="ar" sz="1200">
                <a:solidFill>
                  <a:srgbClr val="CC0000"/>
                </a:solidFill>
                <a:latin typeface="Mada"/>
                <a:ea typeface="Mada"/>
                <a:cs typeface="Mada"/>
                <a:sym typeface="Mada"/>
              </a:rPr>
              <a:t>2</a:t>
            </a:r>
            <a:r>
              <a:rPr lang="ar" sz="1200">
                <a:solidFill>
                  <a:schemeClr val="dk1"/>
                </a:solidFill>
                <a:latin typeface="Mada"/>
                <a:ea typeface="Mada"/>
                <a:cs typeface="Mada"/>
                <a:sym typeface="Mada"/>
              </a:rPr>
              <a:t> level - produced by bacteria.</a:t>
            </a:r>
            <a:endParaRPr sz="1200"/>
          </a:p>
        </p:txBody>
      </p:sp>
      <p:pic>
        <p:nvPicPr>
          <p:cNvPr id="662" name="Google Shape;662;p31"/>
          <p:cNvPicPr preferRelativeResize="0"/>
          <p:nvPr/>
        </p:nvPicPr>
        <p:blipFill>
          <a:blip r:embed="rId3">
            <a:alphaModFix/>
          </a:blip>
          <a:stretch>
            <a:fillRect/>
          </a:stretch>
        </p:blipFill>
        <p:spPr>
          <a:xfrm>
            <a:off x="5676152" y="4883964"/>
            <a:ext cx="281599" cy="306835"/>
          </a:xfrm>
          <a:prstGeom prst="rect">
            <a:avLst/>
          </a:prstGeom>
          <a:noFill/>
          <a:ln>
            <a:noFill/>
          </a:ln>
        </p:spPr>
      </p:pic>
      <p:pic>
        <p:nvPicPr>
          <p:cNvPr id="663" name="Google Shape;663;p31"/>
          <p:cNvPicPr preferRelativeResize="0"/>
          <p:nvPr/>
        </p:nvPicPr>
        <p:blipFill>
          <a:blip r:embed="rId4">
            <a:alphaModFix/>
          </a:blip>
          <a:stretch>
            <a:fillRect/>
          </a:stretch>
        </p:blipFill>
        <p:spPr>
          <a:xfrm>
            <a:off x="3678900" y="4898573"/>
            <a:ext cx="281599" cy="281599"/>
          </a:xfrm>
          <a:prstGeom prst="rect">
            <a:avLst/>
          </a:prstGeom>
          <a:noFill/>
          <a:ln>
            <a:noFill/>
          </a:ln>
        </p:spPr>
      </p:pic>
      <p:sp>
        <p:nvSpPr>
          <p:cNvPr id="664" name="Google Shape;664;p31"/>
          <p:cNvSpPr txBox="1"/>
          <p:nvPr/>
        </p:nvSpPr>
        <p:spPr>
          <a:xfrm>
            <a:off x="35325" y="10030475"/>
            <a:ext cx="7524600" cy="32472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Clr>
                <a:srgbClr val="6AA84F"/>
              </a:buClr>
              <a:buSzPts val="900"/>
              <a:buFont typeface="Mada"/>
              <a:buAutoNum type="arabicPeriod"/>
            </a:pPr>
            <a:r>
              <a:rPr lang="ar" sz="900">
                <a:solidFill>
                  <a:srgbClr val="6AA84F"/>
                </a:solidFill>
                <a:latin typeface="Mada"/>
                <a:ea typeface="Mada"/>
                <a:cs typeface="Mada"/>
                <a:sym typeface="Mada"/>
              </a:rPr>
              <a:t>leading to anemia</a:t>
            </a:r>
            <a:endParaRPr sz="900">
              <a:solidFill>
                <a:srgbClr val="6AA84F"/>
              </a:solidFill>
              <a:latin typeface="Mada"/>
              <a:ea typeface="Mada"/>
              <a:cs typeface="Mada"/>
              <a:sym typeface="Mada"/>
            </a:endParaRPr>
          </a:p>
          <a:p>
            <a:pPr indent="-285750" lvl="0" marL="457200" rtl="0" algn="l">
              <a:spcBef>
                <a:spcPts val="0"/>
              </a:spcBef>
              <a:spcAft>
                <a:spcPts val="0"/>
              </a:spcAft>
              <a:buClr>
                <a:srgbClr val="6AA84F"/>
              </a:buClr>
              <a:buSzPts val="900"/>
              <a:buFont typeface="Mada"/>
              <a:buAutoNum type="arabicPeriod"/>
            </a:pPr>
            <a:r>
              <a:rPr lang="ar" sz="900">
                <a:solidFill>
                  <a:srgbClr val="6AA84F"/>
                </a:solidFill>
                <a:latin typeface="Mada"/>
                <a:ea typeface="Mada"/>
                <a:cs typeface="Mada"/>
                <a:sym typeface="Mada"/>
              </a:rPr>
              <a:t>There is </a:t>
            </a:r>
            <a:r>
              <a:rPr b="1" lang="ar" sz="900">
                <a:solidFill>
                  <a:srgbClr val="6AA84F"/>
                </a:solidFill>
                <a:latin typeface="Mada"/>
                <a:ea typeface="Mada"/>
                <a:cs typeface="Mada"/>
                <a:sym typeface="Mada"/>
              </a:rPr>
              <a:t>NORMAL to ELEVATED </a:t>
            </a:r>
            <a:r>
              <a:rPr lang="ar" sz="900">
                <a:solidFill>
                  <a:srgbClr val="6AA84F"/>
                </a:solidFill>
                <a:latin typeface="Mada"/>
                <a:ea typeface="Mada"/>
                <a:cs typeface="Mada"/>
                <a:sym typeface="Mada"/>
              </a:rPr>
              <a:t>folate; in contrast to extensive celiac disease or bowel resection</a:t>
            </a:r>
            <a:endParaRPr sz="1600">
              <a:solidFill>
                <a:schemeClr val="dk1"/>
              </a:solidFill>
              <a:latin typeface="Mada"/>
              <a:ea typeface="Mada"/>
              <a:cs typeface="Mada"/>
              <a:sym typeface="Mada"/>
            </a:endParaRPr>
          </a:p>
        </p:txBody>
      </p:sp>
      <p:pic>
        <p:nvPicPr>
          <p:cNvPr id="665" name="Google Shape;665;p31"/>
          <p:cNvPicPr preferRelativeResize="0"/>
          <p:nvPr/>
        </p:nvPicPr>
        <p:blipFill>
          <a:blip r:embed="rId5">
            <a:alphaModFix/>
          </a:blip>
          <a:stretch>
            <a:fillRect/>
          </a:stretch>
        </p:blipFill>
        <p:spPr>
          <a:xfrm>
            <a:off x="631999" y="4837075"/>
            <a:ext cx="343549" cy="343549"/>
          </a:xfrm>
          <a:prstGeom prst="rect">
            <a:avLst/>
          </a:prstGeom>
          <a:noFill/>
          <a:ln>
            <a:noFill/>
          </a:ln>
        </p:spPr>
      </p:pic>
      <p:grpSp>
        <p:nvGrpSpPr>
          <p:cNvPr id="666" name="Google Shape;666;p31"/>
          <p:cNvGrpSpPr/>
          <p:nvPr/>
        </p:nvGrpSpPr>
        <p:grpSpPr>
          <a:xfrm>
            <a:off x="2819713" y="7364644"/>
            <a:ext cx="1868230" cy="2180205"/>
            <a:chOff x="3317368" y="1803519"/>
            <a:chExt cx="2478088" cy="3639742"/>
          </a:xfrm>
        </p:grpSpPr>
        <p:cxnSp>
          <p:nvCxnSpPr>
            <p:cNvPr id="667" name="Google Shape;667;p31"/>
            <p:cNvCxnSpPr/>
            <p:nvPr/>
          </p:nvCxnSpPr>
          <p:spPr>
            <a:xfrm>
              <a:off x="4265835" y="3004412"/>
              <a:ext cx="795900" cy="830400"/>
            </a:xfrm>
            <a:prstGeom prst="straightConnector1">
              <a:avLst/>
            </a:prstGeom>
            <a:noFill/>
            <a:ln cap="flat" cmpd="sng" w="66675">
              <a:solidFill>
                <a:srgbClr val="D9D9D9"/>
              </a:solidFill>
              <a:prstDash val="solid"/>
              <a:miter lim="800000"/>
              <a:headEnd len="sm" w="sm" type="none"/>
              <a:tailEnd len="sm" w="sm" type="none"/>
            </a:ln>
          </p:spPr>
        </p:cxnSp>
        <p:cxnSp>
          <p:nvCxnSpPr>
            <p:cNvPr id="668" name="Google Shape;668;p31"/>
            <p:cNvCxnSpPr/>
            <p:nvPr/>
          </p:nvCxnSpPr>
          <p:spPr>
            <a:xfrm flipH="1" rot="10800000">
              <a:off x="3987599" y="4317004"/>
              <a:ext cx="1074300" cy="708000"/>
            </a:xfrm>
            <a:prstGeom prst="straightConnector1">
              <a:avLst/>
            </a:prstGeom>
            <a:noFill/>
            <a:ln cap="flat" cmpd="sng" w="66675">
              <a:solidFill>
                <a:srgbClr val="D9D9D9"/>
              </a:solidFill>
              <a:prstDash val="solid"/>
              <a:miter lim="800000"/>
              <a:headEnd len="sm" w="sm" type="none"/>
              <a:tailEnd len="sm" w="sm" type="none"/>
            </a:ln>
          </p:spPr>
        </p:cxnSp>
        <p:cxnSp>
          <p:nvCxnSpPr>
            <p:cNvPr id="669" name="Google Shape;669;p31"/>
            <p:cNvCxnSpPr/>
            <p:nvPr/>
          </p:nvCxnSpPr>
          <p:spPr>
            <a:xfrm flipH="1" rot="10800000">
              <a:off x="4265835" y="2282744"/>
              <a:ext cx="478200" cy="386700"/>
            </a:xfrm>
            <a:prstGeom prst="straightConnector1">
              <a:avLst/>
            </a:prstGeom>
            <a:noFill/>
            <a:ln cap="flat" cmpd="sng" w="66675">
              <a:solidFill>
                <a:srgbClr val="D9D9D9"/>
              </a:solidFill>
              <a:prstDash val="solid"/>
              <a:miter lim="800000"/>
              <a:headEnd len="sm" w="sm" type="none"/>
              <a:tailEnd len="sm" w="sm" type="none"/>
            </a:ln>
          </p:spPr>
        </p:cxnSp>
        <p:sp>
          <p:nvSpPr>
            <p:cNvPr id="670" name="Google Shape;670;p31"/>
            <p:cNvSpPr/>
            <p:nvPr/>
          </p:nvSpPr>
          <p:spPr>
            <a:xfrm>
              <a:off x="4837989" y="1803519"/>
              <a:ext cx="592800" cy="592800"/>
            </a:xfrm>
            <a:prstGeom prst="ellipse">
              <a:avLst/>
            </a:prstGeom>
            <a:solidFill>
              <a:srgbClr val="FFFFFF"/>
            </a:solidFill>
            <a:ln cap="flat" cmpd="sng" w="38100">
              <a:solidFill>
                <a:srgbClr val="D9EA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1</a:t>
              </a:r>
              <a:endParaRPr i="0" sz="1400" u="none" cap="none" strike="noStrike">
                <a:solidFill>
                  <a:srgbClr val="3F3F3F"/>
                </a:solidFill>
                <a:latin typeface="Exo"/>
                <a:ea typeface="Exo"/>
                <a:cs typeface="Exo"/>
                <a:sym typeface="Exo"/>
              </a:endParaRPr>
            </a:p>
          </p:txBody>
        </p:sp>
        <p:sp>
          <p:nvSpPr>
            <p:cNvPr id="671" name="Google Shape;671;p31"/>
            <p:cNvSpPr/>
            <p:nvPr/>
          </p:nvSpPr>
          <p:spPr>
            <a:xfrm>
              <a:off x="3592225" y="2540931"/>
              <a:ext cx="592800" cy="592800"/>
            </a:xfrm>
            <a:prstGeom prst="ellipse">
              <a:avLst/>
            </a:prstGeom>
            <a:solidFill>
              <a:srgbClr val="FFFFFF"/>
            </a:solidFill>
            <a:ln cap="flat" cmpd="sng" w="38100">
              <a:solidFill>
                <a:srgbClr val="B6D7A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2</a:t>
              </a:r>
              <a:endParaRPr i="0" sz="1400" u="none" cap="none" strike="noStrike">
                <a:solidFill>
                  <a:srgbClr val="3F3F3F"/>
                </a:solidFill>
                <a:latin typeface="Exo"/>
                <a:ea typeface="Exo"/>
                <a:cs typeface="Exo"/>
                <a:sym typeface="Exo"/>
              </a:endParaRPr>
            </a:p>
          </p:txBody>
        </p:sp>
        <p:sp>
          <p:nvSpPr>
            <p:cNvPr id="672" name="Google Shape;672;p31"/>
            <p:cNvSpPr/>
            <p:nvPr/>
          </p:nvSpPr>
          <p:spPr>
            <a:xfrm>
              <a:off x="5202656" y="3834814"/>
              <a:ext cx="592800" cy="592800"/>
            </a:xfrm>
            <a:prstGeom prst="ellipse">
              <a:avLst/>
            </a:prstGeom>
            <a:solidFill>
              <a:srgbClr val="FFFFFF"/>
            </a:solidFill>
            <a:ln cap="flat" cmpd="sng" w="38100">
              <a:solidFill>
                <a:srgbClr val="93C4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3</a:t>
              </a:r>
              <a:endParaRPr i="0" sz="1400" u="none" cap="none" strike="noStrike">
                <a:solidFill>
                  <a:srgbClr val="3F3F3F"/>
                </a:solidFill>
                <a:latin typeface="Exo"/>
                <a:ea typeface="Exo"/>
                <a:cs typeface="Exo"/>
                <a:sym typeface="Exo"/>
              </a:endParaRPr>
            </a:p>
          </p:txBody>
        </p:sp>
        <p:sp>
          <p:nvSpPr>
            <p:cNvPr id="673" name="Google Shape;673;p31"/>
            <p:cNvSpPr/>
            <p:nvPr/>
          </p:nvSpPr>
          <p:spPr>
            <a:xfrm>
              <a:off x="3317368" y="4850461"/>
              <a:ext cx="592800" cy="592800"/>
            </a:xfrm>
            <a:prstGeom prst="ellipse">
              <a:avLst/>
            </a:prstGeom>
            <a:solidFill>
              <a:srgbClr val="FFFFFF"/>
            </a:solidFill>
            <a:ln cap="flat" cmpd="sng" w="38100">
              <a:solidFill>
                <a:srgbClr val="6AA8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ar">
                  <a:solidFill>
                    <a:srgbClr val="3F3F3F"/>
                  </a:solidFill>
                  <a:latin typeface="Exo"/>
                  <a:ea typeface="Exo"/>
                  <a:cs typeface="Exo"/>
                  <a:sym typeface="Exo"/>
                </a:rPr>
                <a:t>4</a:t>
              </a:r>
              <a:endParaRPr i="0" sz="1400" u="none" cap="none" strike="noStrike">
                <a:solidFill>
                  <a:srgbClr val="3F3F3F"/>
                </a:solidFill>
                <a:latin typeface="Exo"/>
                <a:ea typeface="Exo"/>
                <a:cs typeface="Exo"/>
                <a:sym typeface="Exo"/>
              </a:endParaRPr>
            </a:p>
          </p:txBody>
        </p:sp>
      </p:grpSp>
      <p:sp>
        <p:nvSpPr>
          <p:cNvPr id="674" name="Google Shape;674;p31"/>
          <p:cNvSpPr/>
          <p:nvPr/>
        </p:nvSpPr>
        <p:spPr>
          <a:xfrm>
            <a:off x="4695625" y="7034755"/>
            <a:ext cx="2506061" cy="1002124"/>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D9EAD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675" name="Google Shape;675;p31"/>
          <p:cNvSpPr/>
          <p:nvPr/>
        </p:nvSpPr>
        <p:spPr>
          <a:xfrm>
            <a:off x="4890575" y="8266125"/>
            <a:ext cx="2506061" cy="1612650"/>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76" name="Google Shape;676;p31"/>
          <p:cNvSpPr/>
          <p:nvPr/>
        </p:nvSpPr>
        <p:spPr>
          <a:xfrm rot="10800000">
            <a:off x="308014" y="7494897"/>
            <a:ext cx="2506061" cy="838701"/>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B6D7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77" name="Google Shape;677;p31"/>
          <p:cNvSpPr/>
          <p:nvPr/>
        </p:nvSpPr>
        <p:spPr>
          <a:xfrm rot="10800000">
            <a:off x="88510" y="8887106"/>
            <a:ext cx="2578490" cy="992874"/>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noFill/>
          <a:ln cap="flat" cmpd="sng" w="38100">
            <a:solidFill>
              <a:srgbClr val="6AA8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678" name="Google Shape;678;p31"/>
          <p:cNvSpPr txBox="1"/>
          <p:nvPr/>
        </p:nvSpPr>
        <p:spPr>
          <a:xfrm>
            <a:off x="5010150" y="7020975"/>
            <a:ext cx="2355000" cy="8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150">
                <a:solidFill>
                  <a:schemeClr val="dk1"/>
                </a:solidFill>
                <a:latin typeface="Mada"/>
                <a:ea typeface="Mada"/>
                <a:cs typeface="Mada"/>
                <a:sym typeface="Mada"/>
              </a:rPr>
              <a:t>Treat underlying cause: </a:t>
            </a:r>
            <a:r>
              <a:rPr b="1" lang="ar" sz="1150">
                <a:solidFill>
                  <a:srgbClr val="6AA84F"/>
                </a:solidFill>
                <a:latin typeface="Mada"/>
                <a:ea typeface="Mada"/>
                <a:cs typeface="Mada"/>
                <a:sym typeface="Mada"/>
              </a:rPr>
              <a:t>Most important thing. </a:t>
            </a:r>
            <a:endParaRPr b="1" sz="1150">
              <a:solidFill>
                <a:srgbClr val="6AA84F"/>
              </a:solidFill>
              <a:latin typeface="Mada"/>
              <a:ea typeface="Mada"/>
              <a:cs typeface="Mada"/>
              <a:sym typeface="Mada"/>
            </a:endParaRPr>
          </a:p>
          <a:p>
            <a:pPr indent="0" lvl="0" marL="0" rtl="0" algn="l">
              <a:spcBef>
                <a:spcPts val="0"/>
              </a:spcBef>
              <a:spcAft>
                <a:spcPts val="0"/>
              </a:spcAft>
              <a:buNone/>
            </a:pPr>
            <a:r>
              <a:rPr lang="ar" sz="1150">
                <a:solidFill>
                  <a:schemeClr val="dk1"/>
                </a:solidFill>
                <a:latin typeface="Mada"/>
                <a:ea typeface="Mada"/>
                <a:cs typeface="Mada"/>
                <a:sym typeface="Mada"/>
              </a:rPr>
              <a:t>e.g. discontinue acid suppressive meds, treat inflammatory Crohn’s disease, remove strictures, etc.</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500"/>
          </a:p>
        </p:txBody>
      </p:sp>
      <p:sp>
        <p:nvSpPr>
          <p:cNvPr id="679" name="Google Shape;679;p31"/>
          <p:cNvSpPr txBox="1"/>
          <p:nvPr/>
        </p:nvSpPr>
        <p:spPr>
          <a:xfrm>
            <a:off x="295275" y="7446625"/>
            <a:ext cx="2355000" cy="10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50">
                <a:solidFill>
                  <a:schemeClr val="dk1"/>
                </a:solidFill>
                <a:latin typeface="Mada"/>
                <a:ea typeface="Mada"/>
                <a:cs typeface="Mada"/>
                <a:sym typeface="Mada"/>
              </a:rPr>
              <a:t>Nutrition – replace fat soluble vitamins, B12:</a:t>
            </a:r>
            <a:endParaRPr b="1" sz="1050">
              <a:solidFill>
                <a:schemeClr val="dk1"/>
              </a:solidFill>
              <a:latin typeface="Mada"/>
              <a:ea typeface="Mada"/>
              <a:cs typeface="Mada"/>
              <a:sym typeface="Mada"/>
            </a:endParaRPr>
          </a:p>
          <a:p>
            <a:pPr indent="-295275" lvl="0" marL="457200" rtl="0" algn="l">
              <a:spcBef>
                <a:spcPts val="0"/>
              </a:spcBef>
              <a:spcAft>
                <a:spcPts val="0"/>
              </a:spcAft>
              <a:buClr>
                <a:schemeClr val="dk1"/>
              </a:buClr>
              <a:buSzPts val="1050"/>
              <a:buFont typeface="Mada"/>
              <a:buChar char="●"/>
            </a:pPr>
            <a:r>
              <a:rPr lang="ar" sz="1050">
                <a:solidFill>
                  <a:schemeClr val="dk1"/>
                </a:solidFill>
                <a:latin typeface="Mada"/>
                <a:ea typeface="Mada"/>
                <a:cs typeface="Mada"/>
                <a:sym typeface="Mada"/>
              </a:rPr>
              <a:t>Low CHO diet to limit bacteria substrate.</a:t>
            </a:r>
            <a:endParaRPr/>
          </a:p>
        </p:txBody>
      </p:sp>
      <p:sp>
        <p:nvSpPr>
          <p:cNvPr id="680" name="Google Shape;680;p31"/>
          <p:cNvSpPr txBox="1"/>
          <p:nvPr/>
        </p:nvSpPr>
        <p:spPr>
          <a:xfrm>
            <a:off x="-103425" y="8910873"/>
            <a:ext cx="2570400" cy="1119600"/>
          </a:xfrm>
          <a:prstGeom prst="rect">
            <a:avLst/>
          </a:prstGeom>
          <a:noFill/>
          <a:ln>
            <a:noFill/>
          </a:ln>
        </p:spPr>
        <p:txBody>
          <a:bodyPr anchorCtr="0" anchor="t" bIns="91425" lIns="91425" spcFirstLastPara="1" rIns="91425" wrap="square" tIns="91425">
            <a:noAutofit/>
          </a:bodyPr>
          <a:lstStyle/>
          <a:p>
            <a:pPr indent="-153074" lvl="0" marL="352799" rtl="0" algn="l">
              <a:spcBef>
                <a:spcPts val="0"/>
              </a:spcBef>
              <a:spcAft>
                <a:spcPts val="0"/>
              </a:spcAft>
              <a:buClr>
                <a:schemeClr val="dk1"/>
              </a:buClr>
              <a:buSzPts val="1050"/>
              <a:buFont typeface="Mada"/>
              <a:buChar char="●"/>
            </a:pPr>
            <a:r>
              <a:rPr lang="ar" sz="1050">
                <a:solidFill>
                  <a:schemeClr val="dk1"/>
                </a:solidFill>
                <a:latin typeface="Mada"/>
                <a:ea typeface="Mada"/>
                <a:cs typeface="Mada"/>
                <a:sym typeface="Mada"/>
              </a:rPr>
              <a:t>Bowel cleanse with PEG, Prokinetic.</a:t>
            </a:r>
            <a:endParaRPr sz="1050">
              <a:solidFill>
                <a:schemeClr val="dk1"/>
              </a:solidFill>
              <a:latin typeface="Mada"/>
              <a:ea typeface="Mada"/>
              <a:cs typeface="Mada"/>
              <a:sym typeface="Mada"/>
            </a:endParaRPr>
          </a:p>
          <a:p>
            <a:pPr indent="-153074" lvl="0" marL="352799" rtl="0" algn="l">
              <a:spcBef>
                <a:spcPts val="0"/>
              </a:spcBef>
              <a:spcAft>
                <a:spcPts val="0"/>
              </a:spcAft>
              <a:buClr>
                <a:schemeClr val="dk1"/>
              </a:buClr>
              <a:buSzPts val="1050"/>
              <a:buFont typeface="Mada"/>
              <a:buChar char="●"/>
            </a:pPr>
            <a:r>
              <a:rPr lang="ar" sz="1050">
                <a:solidFill>
                  <a:schemeClr val="dk1"/>
                </a:solidFill>
                <a:latin typeface="Mada"/>
                <a:ea typeface="Mada"/>
                <a:cs typeface="Mada"/>
                <a:sym typeface="Mada"/>
              </a:rPr>
              <a:t>Octreotide – at low dose, has a promotility effect: Causes hypomotility at higher doses.</a:t>
            </a:r>
            <a:endParaRPr sz="1050">
              <a:solidFill>
                <a:schemeClr val="dk1"/>
              </a:solidFill>
              <a:latin typeface="Mada"/>
              <a:ea typeface="Mada"/>
              <a:cs typeface="Mada"/>
              <a:sym typeface="Mada"/>
            </a:endParaRPr>
          </a:p>
          <a:p>
            <a:pPr indent="-153074" lvl="0" marL="352799" rtl="0" algn="l">
              <a:spcBef>
                <a:spcPts val="0"/>
              </a:spcBef>
              <a:spcAft>
                <a:spcPts val="0"/>
              </a:spcAft>
              <a:buClr>
                <a:schemeClr val="dk1"/>
              </a:buClr>
              <a:buSzPts val="1050"/>
              <a:buFont typeface="Mada"/>
              <a:buChar char="●"/>
            </a:pPr>
            <a:r>
              <a:rPr lang="ar" sz="1050">
                <a:solidFill>
                  <a:schemeClr val="dk1"/>
                </a:solidFill>
                <a:latin typeface="Mada"/>
                <a:ea typeface="Mada"/>
                <a:cs typeface="Mada"/>
                <a:sym typeface="Mada"/>
              </a:rPr>
              <a:t>Probiotics – minimal evidence.</a:t>
            </a:r>
            <a:endParaRPr/>
          </a:p>
        </p:txBody>
      </p:sp>
      <p:sp>
        <p:nvSpPr>
          <p:cNvPr id="681" name="Google Shape;681;p31"/>
          <p:cNvSpPr txBox="1"/>
          <p:nvPr/>
        </p:nvSpPr>
        <p:spPr>
          <a:xfrm>
            <a:off x="5113475" y="8266124"/>
            <a:ext cx="2283300" cy="15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50">
                <a:solidFill>
                  <a:schemeClr val="dk1"/>
                </a:solidFill>
                <a:latin typeface="Mada"/>
                <a:ea typeface="Mada"/>
                <a:cs typeface="Mada"/>
                <a:sym typeface="Mada"/>
              </a:rPr>
              <a:t>  </a:t>
            </a:r>
            <a:r>
              <a:rPr b="1" lang="ar" sz="1050">
                <a:solidFill>
                  <a:schemeClr val="dk1"/>
                </a:solidFill>
                <a:latin typeface="Mada"/>
                <a:ea typeface="Mada"/>
                <a:cs typeface="Mada"/>
                <a:sym typeface="Mada"/>
              </a:rPr>
              <a:t>7 – 10 days of antibiotics</a:t>
            </a:r>
            <a:r>
              <a:rPr b="1" lang="ar" sz="1050">
                <a:solidFill>
                  <a:schemeClr val="dk1"/>
                </a:solidFill>
                <a:latin typeface="Mada"/>
                <a:ea typeface="Mada"/>
                <a:cs typeface="Mada"/>
                <a:sym typeface="Mada"/>
              </a:rPr>
              <a:t>:</a:t>
            </a:r>
            <a:endParaRPr b="1" sz="1050">
              <a:solidFill>
                <a:schemeClr val="dk1"/>
              </a:solidFill>
              <a:latin typeface="Mada"/>
              <a:ea typeface="Mada"/>
              <a:cs typeface="Mada"/>
              <a:sym typeface="Mada"/>
            </a:endParaRPr>
          </a:p>
          <a:p>
            <a:pPr indent="-117074" lvl="0" marL="172800" rtl="0" algn="l">
              <a:spcBef>
                <a:spcPts val="0"/>
              </a:spcBef>
              <a:spcAft>
                <a:spcPts val="0"/>
              </a:spcAft>
              <a:buClr>
                <a:schemeClr val="dk1"/>
              </a:buClr>
              <a:buSzPts val="1050"/>
              <a:buFont typeface="Mada"/>
              <a:buChar char="●"/>
            </a:pPr>
            <a:r>
              <a:rPr b="1" lang="ar" sz="1050">
                <a:solidFill>
                  <a:schemeClr val="dk1"/>
                </a:solidFill>
                <a:latin typeface="Mada"/>
                <a:ea typeface="Mada"/>
                <a:cs typeface="Mada"/>
                <a:sym typeface="Mada"/>
              </a:rPr>
              <a:t>Metronidazole</a:t>
            </a:r>
            <a:r>
              <a:rPr lang="ar" sz="1050">
                <a:solidFill>
                  <a:schemeClr val="dk1"/>
                </a:solidFill>
                <a:latin typeface="Mada"/>
                <a:ea typeface="Mada"/>
                <a:cs typeface="Mada"/>
                <a:sym typeface="Mada"/>
              </a:rPr>
              <a:t>, Amox/Clav, </a:t>
            </a:r>
            <a:r>
              <a:rPr b="1" lang="ar" sz="1050">
                <a:solidFill>
                  <a:schemeClr val="dk1"/>
                </a:solidFill>
                <a:latin typeface="Mada"/>
                <a:ea typeface="Mada"/>
                <a:cs typeface="Mada"/>
                <a:sym typeface="Mada"/>
              </a:rPr>
              <a:t>Tetracycline</a:t>
            </a:r>
            <a:r>
              <a:rPr lang="ar" sz="1050">
                <a:solidFill>
                  <a:schemeClr val="dk1"/>
                </a:solidFill>
                <a:latin typeface="Mada"/>
                <a:ea typeface="Mada"/>
                <a:cs typeface="Mada"/>
                <a:sym typeface="Mada"/>
              </a:rPr>
              <a:t>, Doxycycline, Amoxicillin.</a:t>
            </a:r>
            <a:endParaRPr sz="1050">
              <a:solidFill>
                <a:schemeClr val="dk1"/>
              </a:solidFill>
              <a:latin typeface="Mada"/>
              <a:ea typeface="Mada"/>
              <a:cs typeface="Mada"/>
              <a:sym typeface="Mada"/>
            </a:endParaRPr>
          </a:p>
          <a:p>
            <a:pPr indent="-117074" lvl="0" marL="172800" rtl="0" algn="l">
              <a:spcBef>
                <a:spcPts val="0"/>
              </a:spcBef>
              <a:spcAft>
                <a:spcPts val="0"/>
              </a:spcAft>
              <a:buClr>
                <a:schemeClr val="dk1"/>
              </a:buClr>
              <a:buSzPts val="1050"/>
              <a:buFont typeface="Mada"/>
              <a:buChar char="●"/>
            </a:pPr>
            <a:r>
              <a:rPr lang="ar" sz="1050">
                <a:solidFill>
                  <a:schemeClr val="dk1"/>
                </a:solidFill>
                <a:latin typeface="Mada"/>
                <a:ea typeface="Mada"/>
                <a:cs typeface="Mada"/>
                <a:sym typeface="Mada"/>
              </a:rPr>
              <a:t>May need to cycle Abx to avoid resistance.</a:t>
            </a:r>
            <a:endParaRPr sz="1050">
              <a:solidFill>
                <a:schemeClr val="dk1"/>
              </a:solidFill>
              <a:latin typeface="Mada"/>
              <a:ea typeface="Mada"/>
              <a:cs typeface="Mada"/>
              <a:sym typeface="Mada"/>
            </a:endParaRPr>
          </a:p>
          <a:p>
            <a:pPr indent="-117074" lvl="0" marL="172800" rtl="0" algn="l">
              <a:spcBef>
                <a:spcPts val="0"/>
              </a:spcBef>
              <a:spcAft>
                <a:spcPts val="0"/>
              </a:spcAft>
              <a:buClr>
                <a:srgbClr val="1C4588"/>
              </a:buClr>
              <a:buSzPts val="1050"/>
              <a:buFont typeface="Mada"/>
              <a:buChar char="●"/>
            </a:pPr>
            <a:r>
              <a:rPr lang="ar" sz="1050">
                <a:solidFill>
                  <a:srgbClr val="1C4588"/>
                </a:solidFill>
                <a:latin typeface="Mada"/>
                <a:ea typeface="Mada"/>
                <a:cs typeface="Mada"/>
                <a:sym typeface="Mada"/>
              </a:rPr>
              <a:t>If breath testing reveals high methane production, addition of neomycin may be beneficial. </a:t>
            </a:r>
            <a:endParaRPr sz="1050">
              <a:solidFill>
                <a:srgbClr val="1C4588"/>
              </a:solidFill>
              <a:latin typeface="Mada"/>
              <a:ea typeface="Mada"/>
              <a:cs typeface="Mada"/>
              <a:sym typeface="Mada"/>
            </a:endParaRPr>
          </a:p>
        </p:txBody>
      </p:sp>
      <p:sp>
        <p:nvSpPr>
          <p:cNvPr id="682" name="Google Shape;682;p31"/>
          <p:cNvSpPr txBox="1"/>
          <p:nvPr/>
        </p:nvSpPr>
        <p:spPr>
          <a:xfrm>
            <a:off x="35325" y="6597250"/>
            <a:ext cx="2517300" cy="474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Management</a:t>
            </a:r>
            <a:endParaRPr b="1" baseline="30000" sz="2200">
              <a:highlight>
                <a:schemeClr val="accent5"/>
              </a:highlight>
              <a:latin typeface="Mada"/>
              <a:ea typeface="Mada"/>
              <a:cs typeface="Mada"/>
              <a:sym typeface="Mada"/>
            </a:endParaRPr>
          </a:p>
        </p:txBody>
      </p:sp>
      <p:cxnSp>
        <p:nvCxnSpPr>
          <p:cNvPr id="683" name="Google Shape;683;p31"/>
          <p:cNvCxnSpPr/>
          <p:nvPr/>
        </p:nvCxnSpPr>
        <p:spPr>
          <a:xfrm rot="10800000">
            <a:off x="8900" y="100020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684" name="Google Shape;684;p31"/>
          <p:cNvGrpSpPr/>
          <p:nvPr/>
        </p:nvGrpSpPr>
        <p:grpSpPr>
          <a:xfrm>
            <a:off x="1228691" y="2785103"/>
            <a:ext cx="5178727" cy="827702"/>
            <a:chOff x="3021351" y="481371"/>
            <a:chExt cx="4318124" cy="2647800"/>
          </a:xfrm>
        </p:grpSpPr>
        <p:grpSp>
          <p:nvGrpSpPr>
            <p:cNvPr id="685" name="Google Shape;685;p31"/>
            <p:cNvGrpSpPr/>
            <p:nvPr/>
          </p:nvGrpSpPr>
          <p:grpSpPr>
            <a:xfrm>
              <a:off x="3021351" y="1949538"/>
              <a:ext cx="4318124" cy="1179633"/>
              <a:chOff x="3021351" y="1949538"/>
              <a:chExt cx="4318124" cy="1179633"/>
            </a:xfrm>
          </p:grpSpPr>
          <p:cxnSp>
            <p:nvCxnSpPr>
              <p:cNvPr id="686" name="Google Shape;686;p31"/>
              <p:cNvCxnSpPr>
                <a:stCxn id="687" idx="2"/>
                <a:endCxn id="688" idx="0"/>
              </p:cNvCxnSpPr>
              <p:nvPr/>
            </p:nvCxnSpPr>
            <p:spPr>
              <a:xfrm flipH="1" rot="-5400000">
                <a:off x="5614475" y="1404171"/>
                <a:ext cx="1179600" cy="2270400"/>
              </a:xfrm>
              <a:prstGeom prst="bentConnector3">
                <a:avLst>
                  <a:gd fmla="val 50004" name="adj1"/>
                </a:avLst>
              </a:prstGeom>
              <a:noFill/>
              <a:ln cap="flat" cmpd="sng" w="9525">
                <a:solidFill>
                  <a:srgbClr val="6AA84F"/>
                </a:solidFill>
                <a:prstDash val="solid"/>
                <a:round/>
                <a:headEnd len="med" w="med" type="diamond"/>
                <a:tailEnd len="med" w="med" type="diamond"/>
              </a:ln>
            </p:spPr>
          </p:cxnSp>
          <p:cxnSp>
            <p:nvCxnSpPr>
              <p:cNvPr id="689" name="Google Shape;689;p31"/>
              <p:cNvCxnSpPr>
                <a:stCxn id="690" idx="0"/>
                <a:endCxn id="687" idx="2"/>
              </p:cNvCxnSpPr>
              <p:nvPr/>
            </p:nvCxnSpPr>
            <p:spPr>
              <a:xfrm rot="-5400000">
                <a:off x="3455451" y="1515438"/>
                <a:ext cx="1179600" cy="2047800"/>
              </a:xfrm>
              <a:prstGeom prst="bentConnector3">
                <a:avLst>
                  <a:gd fmla="val 49999" name="adj1"/>
                </a:avLst>
              </a:prstGeom>
              <a:noFill/>
              <a:ln cap="flat" cmpd="sng" w="9525">
                <a:solidFill>
                  <a:srgbClr val="6AA84F"/>
                </a:solidFill>
                <a:prstDash val="solid"/>
                <a:round/>
                <a:headEnd len="med" w="med" type="diamond"/>
                <a:tailEnd len="med" w="med" type="diamond"/>
              </a:ln>
            </p:spPr>
          </p:cxnSp>
        </p:grpSp>
        <p:sp>
          <p:nvSpPr>
            <p:cNvPr id="687" name="Google Shape;687;p31"/>
            <p:cNvSpPr txBox="1"/>
            <p:nvPr/>
          </p:nvSpPr>
          <p:spPr>
            <a:xfrm>
              <a:off x="3272975" y="481371"/>
              <a:ext cx="3592200" cy="1468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ar" sz="2400">
                  <a:solidFill>
                    <a:schemeClr val="accent1"/>
                  </a:solidFill>
                  <a:latin typeface="Exo"/>
                  <a:ea typeface="Exo"/>
                  <a:cs typeface="Exo"/>
                  <a:sym typeface="Exo"/>
                </a:rPr>
                <a:t>Investigations</a:t>
              </a:r>
              <a:r>
                <a:rPr b="1" baseline="30000" lang="ar" sz="2400">
                  <a:solidFill>
                    <a:schemeClr val="accent1"/>
                  </a:solidFill>
                  <a:latin typeface="Exo"/>
                  <a:ea typeface="Exo"/>
                  <a:cs typeface="Exo"/>
                  <a:sym typeface="Exo"/>
                </a:rPr>
                <a:t>1</a:t>
              </a:r>
              <a:endParaRPr b="1" baseline="30000" sz="2400">
                <a:solidFill>
                  <a:schemeClr val="accent1"/>
                </a:solidFill>
                <a:latin typeface="Exo"/>
                <a:ea typeface="Exo"/>
                <a:cs typeface="Exo"/>
                <a:sym typeface="Exo"/>
              </a:endParaRPr>
            </a:p>
          </p:txBody>
        </p:sp>
      </p:grpSp>
      <p:sp>
        <p:nvSpPr>
          <p:cNvPr id="688" name="Google Shape;688;p31"/>
          <p:cNvSpPr txBox="1"/>
          <p:nvPr/>
        </p:nvSpPr>
        <p:spPr>
          <a:xfrm>
            <a:off x="5461788" y="3612836"/>
            <a:ext cx="1891200" cy="36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a:solidFill>
                <a:srgbClr val="666666"/>
              </a:solidFill>
              <a:latin typeface="Exo"/>
              <a:ea typeface="Exo"/>
              <a:cs typeface="Exo"/>
              <a:sym typeface="Exo"/>
            </a:endParaRPr>
          </a:p>
        </p:txBody>
      </p:sp>
      <p:sp>
        <p:nvSpPr>
          <p:cNvPr id="690" name="Google Shape;690;p31"/>
          <p:cNvSpPr txBox="1"/>
          <p:nvPr/>
        </p:nvSpPr>
        <p:spPr>
          <a:xfrm>
            <a:off x="283091" y="3612795"/>
            <a:ext cx="1891200" cy="365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200">
              <a:solidFill>
                <a:srgbClr val="666666"/>
              </a:solidFill>
              <a:latin typeface="Mada"/>
              <a:ea typeface="Mada"/>
              <a:cs typeface="Mada"/>
              <a:sym typeface="Mada"/>
            </a:endParaRPr>
          </a:p>
        </p:txBody>
      </p:sp>
      <p:sp>
        <p:nvSpPr>
          <p:cNvPr id="691" name="Google Shape;691;p31"/>
          <p:cNvSpPr txBox="1"/>
          <p:nvPr/>
        </p:nvSpPr>
        <p:spPr>
          <a:xfrm>
            <a:off x="2736394" y="3612801"/>
            <a:ext cx="1891200" cy="36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a:solidFill>
                <a:srgbClr val="666666"/>
              </a:solidFill>
              <a:latin typeface="Exo"/>
              <a:ea typeface="Exo"/>
              <a:cs typeface="Exo"/>
              <a:sym typeface="Exo"/>
            </a:endParaRPr>
          </a:p>
        </p:txBody>
      </p:sp>
      <p:cxnSp>
        <p:nvCxnSpPr>
          <p:cNvPr id="692" name="Google Shape;692;p31"/>
          <p:cNvCxnSpPr>
            <a:stCxn id="687" idx="2"/>
            <a:endCxn id="691" idx="0"/>
          </p:cNvCxnSpPr>
          <p:nvPr/>
        </p:nvCxnSpPr>
        <p:spPr>
          <a:xfrm rot="5400000">
            <a:off x="3498977" y="3427212"/>
            <a:ext cx="368700" cy="2400"/>
          </a:xfrm>
          <a:prstGeom prst="bentConnector3">
            <a:avLst>
              <a:gd fmla="val 50005" name="adj1"/>
            </a:avLst>
          </a:prstGeom>
          <a:noFill/>
          <a:ln cap="flat" cmpd="sng" w="9525">
            <a:solidFill>
              <a:srgbClr val="B6D7A8"/>
            </a:solidFill>
            <a:prstDash val="solid"/>
            <a:round/>
            <a:headEnd len="med" w="med" type="diamond"/>
            <a:tailEnd len="med" w="med" type="diamond"/>
          </a:ln>
        </p:spPr>
      </p:cxnSp>
      <p:sp>
        <p:nvSpPr>
          <p:cNvPr id="693" name="Google Shape;693;p31"/>
          <p:cNvSpPr txBox="1"/>
          <p:nvPr/>
        </p:nvSpPr>
        <p:spPr>
          <a:xfrm>
            <a:off x="76200" y="3612825"/>
            <a:ext cx="24081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Jejunal culture – </a:t>
            </a:r>
            <a:r>
              <a:rPr b="1" lang="ar" sz="1200">
                <a:solidFill>
                  <a:srgbClr val="CC0000"/>
                </a:solidFill>
                <a:latin typeface="Mada"/>
                <a:ea typeface="Mada"/>
                <a:cs typeface="Mada"/>
                <a:sym typeface="Mada"/>
              </a:rPr>
              <a:t>Gold standard</a:t>
            </a:r>
            <a:r>
              <a:rPr lang="ar" sz="1200">
                <a:latin typeface="Mada"/>
                <a:ea typeface="Mada"/>
                <a:cs typeface="Mada"/>
                <a:sym typeface="Mada"/>
              </a:rPr>
              <a:t>. </a:t>
            </a:r>
            <a:r>
              <a:rPr lang="ar" sz="1200">
                <a:solidFill>
                  <a:srgbClr val="6AA84F"/>
                </a:solidFill>
                <a:latin typeface="Mada"/>
                <a:ea typeface="Mada"/>
                <a:cs typeface="Mada"/>
                <a:sym typeface="Mada"/>
              </a:rPr>
              <a:t>(If &gt;10</a:t>
            </a:r>
            <a:r>
              <a:rPr baseline="30000" lang="ar" sz="1200">
                <a:solidFill>
                  <a:srgbClr val="6AA84F"/>
                </a:solidFill>
                <a:latin typeface="Mada"/>
                <a:ea typeface="Mada"/>
                <a:cs typeface="Mada"/>
                <a:sym typeface="Mada"/>
              </a:rPr>
              <a:t>4</a:t>
            </a:r>
            <a:r>
              <a:rPr lang="ar" sz="1200">
                <a:solidFill>
                  <a:srgbClr val="6AA84F"/>
                </a:solidFill>
                <a:latin typeface="Mada"/>
                <a:ea typeface="Mada"/>
                <a:cs typeface="Mada"/>
                <a:sym typeface="Mada"/>
              </a:rPr>
              <a:t> it’s abnormal)</a:t>
            </a:r>
            <a:endParaRPr sz="1200">
              <a:solidFill>
                <a:srgbClr val="6AA84F"/>
              </a:solidFill>
              <a:latin typeface="Mada"/>
              <a:ea typeface="Mada"/>
              <a:cs typeface="Mada"/>
              <a:sym typeface="Mada"/>
            </a:endParaRPr>
          </a:p>
        </p:txBody>
      </p:sp>
      <p:sp>
        <p:nvSpPr>
          <p:cNvPr id="694" name="Google Shape;694;p31"/>
          <p:cNvSpPr txBox="1"/>
          <p:nvPr/>
        </p:nvSpPr>
        <p:spPr>
          <a:xfrm>
            <a:off x="2661675" y="3728925"/>
            <a:ext cx="1950000" cy="597900"/>
          </a:xfrm>
          <a:prstGeom prst="rect">
            <a:avLst/>
          </a:prstGeom>
          <a:noFill/>
          <a:ln>
            <a:noFill/>
          </a:ln>
        </p:spPr>
        <p:txBody>
          <a:bodyPr anchorCtr="0" anchor="ctr" bIns="91425" lIns="91425" spcFirstLastPara="1" rIns="91425" wrap="square" tIns="91425">
            <a:noAutofit/>
          </a:bodyPr>
          <a:lstStyle/>
          <a:p>
            <a:pPr indent="0" lvl="0" marL="223199" rtl="0" algn="ctr">
              <a:spcBef>
                <a:spcPts val="0"/>
              </a:spcBef>
              <a:spcAft>
                <a:spcPts val="0"/>
              </a:spcAft>
              <a:buNone/>
            </a:pPr>
            <a:r>
              <a:rPr b="1" lang="ar" sz="1200">
                <a:latin typeface="Mada"/>
                <a:ea typeface="Mada"/>
                <a:cs typeface="Mada"/>
                <a:sym typeface="Mada"/>
              </a:rPr>
              <a:t>Schilling’s test: </a:t>
            </a:r>
            <a:r>
              <a:rPr lang="ar" sz="1000">
                <a:solidFill>
                  <a:srgbClr val="B7B7B7"/>
                </a:solidFill>
                <a:latin typeface="Mada"/>
                <a:ea typeface="Mada"/>
                <a:cs typeface="Mada"/>
                <a:sym typeface="Mada"/>
              </a:rPr>
              <a:t>determine whether you're absorbing vitamin B-12 properly </a:t>
            </a:r>
            <a:endParaRPr sz="1000">
              <a:solidFill>
                <a:srgbClr val="B7B7B7"/>
              </a:solidFill>
              <a:latin typeface="Mada"/>
              <a:ea typeface="Mada"/>
              <a:cs typeface="Mada"/>
              <a:sym typeface="Mada"/>
            </a:endParaRPr>
          </a:p>
          <a:p>
            <a:pPr indent="0" lvl="0" marL="223199" rtl="0" algn="ctr">
              <a:spcBef>
                <a:spcPts val="0"/>
              </a:spcBef>
              <a:spcAft>
                <a:spcPts val="0"/>
              </a:spcAft>
              <a:buNone/>
            </a:pPr>
            <a:r>
              <a:rPr lang="ar" sz="1050">
                <a:solidFill>
                  <a:srgbClr val="B7B7B7"/>
                </a:solidFill>
                <a:latin typeface="Mada"/>
                <a:ea typeface="Mada"/>
                <a:cs typeface="Mada"/>
                <a:sym typeface="Mada"/>
              </a:rPr>
              <a:t>(Explained Next slide)</a:t>
            </a:r>
            <a:endParaRPr/>
          </a:p>
        </p:txBody>
      </p:sp>
      <p:sp>
        <p:nvSpPr>
          <p:cNvPr id="695" name="Google Shape;695;p31"/>
          <p:cNvSpPr txBox="1"/>
          <p:nvPr/>
        </p:nvSpPr>
        <p:spPr>
          <a:xfrm>
            <a:off x="5124450" y="3589550"/>
            <a:ext cx="3000000" cy="8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C14-labeled bile acid breath test.</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C14-xylose breath test.</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H breath test.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696" name="Google Shape;696;p31"/>
          <p:cNvSpPr txBox="1"/>
          <p:nvPr/>
        </p:nvSpPr>
        <p:spPr>
          <a:xfrm>
            <a:off x="35325" y="729850"/>
            <a:ext cx="2517300" cy="474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Effect of SBBO</a:t>
            </a:r>
            <a:endParaRPr b="1" baseline="30000" sz="2200">
              <a:highlight>
                <a:schemeClr val="accent5"/>
              </a:highlight>
              <a:latin typeface="Mada"/>
              <a:ea typeface="Mada"/>
              <a:cs typeface="Mada"/>
              <a:sym typeface="Mada"/>
            </a:endParaRPr>
          </a:p>
        </p:txBody>
      </p:sp>
      <p:sp>
        <p:nvSpPr>
          <p:cNvPr id="697" name="Google Shape;697;p31"/>
          <p:cNvSpPr/>
          <p:nvPr/>
        </p:nvSpPr>
        <p:spPr>
          <a:xfrm>
            <a:off x="942502" y="1372196"/>
            <a:ext cx="2289300" cy="618300"/>
          </a:xfrm>
          <a:prstGeom prst="rect">
            <a:avLst/>
          </a:prstGeom>
          <a:solidFill>
            <a:srgbClr val="EFEFEF"/>
          </a:solidFill>
          <a:ln>
            <a:noFill/>
          </a:ln>
        </p:spPr>
        <p:txBody>
          <a:bodyPr anchorCtr="0" anchor="ctr" bIns="91425" lIns="91425" spcFirstLastPara="1" rIns="91425" wrap="square" tIns="91425">
            <a:noAutofit/>
          </a:bodyPr>
          <a:lstStyle/>
          <a:p>
            <a:pPr indent="0" lvl="0" marL="323999" rtl="0" algn="l">
              <a:spcBef>
                <a:spcPts val="0"/>
              </a:spcBef>
              <a:spcAft>
                <a:spcPts val="0"/>
              </a:spcAft>
              <a:buClr>
                <a:schemeClr val="dk1"/>
              </a:buClr>
              <a:buSzPts val="1100"/>
              <a:buFont typeface="Arial"/>
              <a:buNone/>
            </a:pPr>
            <a:r>
              <a:rPr b="1" lang="ar" sz="1050">
                <a:solidFill>
                  <a:schemeClr val="dk1"/>
                </a:solidFill>
                <a:latin typeface="Mada"/>
                <a:ea typeface="Mada"/>
                <a:cs typeface="Mada"/>
                <a:sym typeface="Mada"/>
              </a:rPr>
              <a:t>Bile acids </a:t>
            </a:r>
            <a:r>
              <a:rPr lang="ar" sz="1050">
                <a:solidFill>
                  <a:schemeClr val="dk1"/>
                </a:solidFill>
                <a:latin typeface="Mada"/>
                <a:ea typeface="Mada"/>
                <a:cs typeface="Mada"/>
                <a:sym typeface="Mada"/>
              </a:rPr>
              <a:t>metabolism →</a:t>
            </a:r>
            <a:r>
              <a:rPr b="1" lang="ar" sz="1050">
                <a:solidFill>
                  <a:schemeClr val="dk1"/>
                </a:solidFill>
                <a:latin typeface="Mada"/>
                <a:ea typeface="Mada"/>
                <a:cs typeface="Mada"/>
                <a:sym typeface="Mada"/>
              </a:rPr>
              <a:t> deconjugated</a:t>
            </a:r>
            <a:r>
              <a:rPr lang="ar" sz="1050">
                <a:solidFill>
                  <a:schemeClr val="dk1"/>
                </a:solidFill>
                <a:latin typeface="Mada"/>
                <a:ea typeface="Mada"/>
                <a:cs typeface="Mada"/>
                <a:sym typeface="Mada"/>
              </a:rPr>
              <a:t> bile acids. </a:t>
            </a:r>
            <a:r>
              <a:rPr lang="ar" sz="1050">
                <a:solidFill>
                  <a:srgbClr val="6AA84F"/>
                </a:solidFill>
                <a:latin typeface="Mada"/>
                <a:ea typeface="Mada"/>
                <a:cs typeface="Mada"/>
                <a:sym typeface="Mada"/>
              </a:rPr>
              <a:t>(Bile is important for fat absorption)</a:t>
            </a:r>
            <a:endParaRPr sz="1200">
              <a:latin typeface="Exo"/>
              <a:ea typeface="Exo"/>
              <a:cs typeface="Exo"/>
              <a:sym typeface="Exo"/>
            </a:endParaRPr>
          </a:p>
        </p:txBody>
      </p:sp>
      <p:sp>
        <p:nvSpPr>
          <p:cNvPr id="698" name="Google Shape;698;p31"/>
          <p:cNvSpPr/>
          <p:nvPr/>
        </p:nvSpPr>
        <p:spPr>
          <a:xfrm>
            <a:off x="491002" y="1372261"/>
            <a:ext cx="882000" cy="618286"/>
          </a:xfrm>
          <a:prstGeom prst="flowChartMerg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Exo"/>
                <a:ea typeface="Exo"/>
                <a:cs typeface="Exo"/>
                <a:sym typeface="Exo"/>
              </a:rPr>
              <a:t>1</a:t>
            </a:r>
            <a:endParaRPr b="1" sz="1800">
              <a:solidFill>
                <a:srgbClr val="FFFFFF"/>
              </a:solidFill>
              <a:latin typeface="Exo"/>
              <a:ea typeface="Exo"/>
              <a:cs typeface="Exo"/>
              <a:sym typeface="Exo"/>
            </a:endParaRPr>
          </a:p>
        </p:txBody>
      </p:sp>
      <p:sp>
        <p:nvSpPr>
          <p:cNvPr id="699" name="Google Shape;699;p31"/>
          <p:cNvSpPr/>
          <p:nvPr/>
        </p:nvSpPr>
        <p:spPr>
          <a:xfrm>
            <a:off x="942502" y="2057192"/>
            <a:ext cx="2289300" cy="618300"/>
          </a:xfrm>
          <a:prstGeom prst="rect">
            <a:avLst/>
          </a:prstGeom>
          <a:solidFill>
            <a:srgbClr val="EFEFEF"/>
          </a:solidFill>
          <a:ln>
            <a:noFill/>
          </a:ln>
        </p:spPr>
        <p:txBody>
          <a:bodyPr anchorCtr="0" anchor="ctr" bIns="91425" lIns="91425" spcFirstLastPara="1" rIns="91425" wrap="square" tIns="91425">
            <a:noAutofit/>
          </a:bodyPr>
          <a:lstStyle/>
          <a:p>
            <a:pPr indent="0" lvl="0" marL="323999" rtl="0" algn="l">
              <a:spcBef>
                <a:spcPts val="0"/>
              </a:spcBef>
              <a:spcAft>
                <a:spcPts val="0"/>
              </a:spcAft>
              <a:buClr>
                <a:schemeClr val="dk1"/>
              </a:buClr>
              <a:buSzPts val="1100"/>
              <a:buFont typeface="Arial"/>
              <a:buNone/>
            </a:pPr>
            <a:r>
              <a:rPr b="1" lang="ar" sz="1050">
                <a:solidFill>
                  <a:schemeClr val="dk1"/>
                </a:solidFill>
                <a:latin typeface="Mada"/>
                <a:ea typeface="Mada"/>
                <a:cs typeface="Mada"/>
                <a:sym typeface="Mada"/>
              </a:rPr>
              <a:t>Bilirubin </a:t>
            </a:r>
            <a:r>
              <a:rPr lang="ar" sz="1050">
                <a:solidFill>
                  <a:schemeClr val="dk1"/>
                </a:solidFill>
                <a:latin typeface="Mada"/>
                <a:ea typeface="Mada"/>
                <a:cs typeface="Mada"/>
                <a:sym typeface="Mada"/>
              </a:rPr>
              <a:t>metabolism → </a:t>
            </a:r>
            <a:r>
              <a:rPr b="1" lang="ar" sz="1050">
                <a:solidFill>
                  <a:schemeClr val="dk1"/>
                </a:solidFill>
                <a:latin typeface="Mada"/>
                <a:ea typeface="Mada"/>
                <a:cs typeface="Mada"/>
                <a:sym typeface="Mada"/>
              </a:rPr>
              <a:t>Deconjugated</a:t>
            </a:r>
            <a:r>
              <a:rPr lang="ar" sz="1050">
                <a:solidFill>
                  <a:schemeClr val="dk1"/>
                </a:solidFill>
                <a:latin typeface="Mada"/>
                <a:ea typeface="Mada"/>
                <a:cs typeface="Mada"/>
                <a:sym typeface="Mada"/>
              </a:rPr>
              <a:t> bilirubin.</a:t>
            </a:r>
            <a:endParaRPr sz="1200">
              <a:latin typeface="Exo"/>
              <a:ea typeface="Exo"/>
              <a:cs typeface="Exo"/>
              <a:sym typeface="Exo"/>
            </a:endParaRPr>
          </a:p>
        </p:txBody>
      </p:sp>
      <p:sp>
        <p:nvSpPr>
          <p:cNvPr id="700" name="Google Shape;700;p31"/>
          <p:cNvSpPr/>
          <p:nvPr/>
        </p:nvSpPr>
        <p:spPr>
          <a:xfrm>
            <a:off x="491002" y="2057257"/>
            <a:ext cx="882000" cy="618286"/>
          </a:xfrm>
          <a:prstGeom prst="flowChartMerge">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Exo"/>
                <a:ea typeface="Exo"/>
                <a:cs typeface="Exo"/>
                <a:sym typeface="Exo"/>
              </a:rPr>
              <a:t>2</a:t>
            </a:r>
            <a:endParaRPr b="1" sz="1800">
              <a:solidFill>
                <a:srgbClr val="FFFFFF"/>
              </a:solidFill>
              <a:latin typeface="Exo"/>
              <a:ea typeface="Exo"/>
              <a:cs typeface="Exo"/>
              <a:sym typeface="Exo"/>
            </a:endParaRPr>
          </a:p>
        </p:txBody>
      </p:sp>
      <p:sp>
        <p:nvSpPr>
          <p:cNvPr id="701" name="Google Shape;701;p31"/>
          <p:cNvSpPr/>
          <p:nvPr/>
        </p:nvSpPr>
        <p:spPr>
          <a:xfrm>
            <a:off x="4779688" y="1384641"/>
            <a:ext cx="2289300" cy="618300"/>
          </a:xfrm>
          <a:prstGeom prst="rect">
            <a:avLst/>
          </a:prstGeom>
          <a:solidFill>
            <a:srgbClr val="EFEFEF"/>
          </a:solidFill>
          <a:ln>
            <a:noFill/>
          </a:ln>
        </p:spPr>
        <p:txBody>
          <a:bodyPr anchorCtr="0" anchor="ctr" bIns="91425" lIns="91425" spcFirstLastPara="1" rIns="91425" wrap="square" tIns="91425">
            <a:noAutofit/>
          </a:bodyPr>
          <a:lstStyle/>
          <a:p>
            <a:pPr indent="0" lvl="0" marL="323999" rtl="0" algn="l">
              <a:spcBef>
                <a:spcPts val="0"/>
              </a:spcBef>
              <a:spcAft>
                <a:spcPts val="0"/>
              </a:spcAft>
              <a:buClr>
                <a:schemeClr val="dk1"/>
              </a:buClr>
              <a:buSzPts val="1100"/>
              <a:buFont typeface="Arial"/>
              <a:buNone/>
            </a:pPr>
            <a:r>
              <a:rPr b="1" lang="ar" sz="1050">
                <a:solidFill>
                  <a:schemeClr val="dk1"/>
                </a:solidFill>
                <a:latin typeface="Mada"/>
                <a:ea typeface="Mada"/>
                <a:cs typeface="Mada"/>
                <a:sym typeface="Mada"/>
              </a:rPr>
              <a:t>CHO </a:t>
            </a:r>
            <a:r>
              <a:rPr lang="ar" sz="1050">
                <a:solidFill>
                  <a:schemeClr val="dk1"/>
                </a:solidFill>
                <a:latin typeface="Mada"/>
                <a:ea typeface="Mada"/>
                <a:cs typeface="Mada"/>
                <a:sym typeface="Mada"/>
              </a:rPr>
              <a:t>metabolism → C02, H2, D-lactic acid, organic acids (short chain fatty acids).</a:t>
            </a:r>
            <a:endParaRPr sz="1200">
              <a:latin typeface="Exo"/>
              <a:ea typeface="Exo"/>
              <a:cs typeface="Exo"/>
              <a:sym typeface="Exo"/>
            </a:endParaRPr>
          </a:p>
        </p:txBody>
      </p:sp>
      <p:sp>
        <p:nvSpPr>
          <p:cNvPr id="702" name="Google Shape;702;p31"/>
          <p:cNvSpPr/>
          <p:nvPr/>
        </p:nvSpPr>
        <p:spPr>
          <a:xfrm>
            <a:off x="4328188" y="1384707"/>
            <a:ext cx="882000" cy="618286"/>
          </a:xfrm>
          <a:prstGeom prst="flowChartMerg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Exo"/>
                <a:ea typeface="Exo"/>
                <a:cs typeface="Exo"/>
                <a:sym typeface="Exo"/>
              </a:rPr>
              <a:t>3</a:t>
            </a:r>
            <a:endParaRPr b="1" sz="1800">
              <a:solidFill>
                <a:srgbClr val="FFFFFF"/>
              </a:solidFill>
              <a:latin typeface="Exo"/>
              <a:ea typeface="Exo"/>
              <a:cs typeface="Exo"/>
              <a:sym typeface="Exo"/>
            </a:endParaRPr>
          </a:p>
        </p:txBody>
      </p:sp>
      <p:sp>
        <p:nvSpPr>
          <p:cNvPr id="703" name="Google Shape;703;p31"/>
          <p:cNvSpPr/>
          <p:nvPr/>
        </p:nvSpPr>
        <p:spPr>
          <a:xfrm>
            <a:off x="4779698" y="2069762"/>
            <a:ext cx="2289300" cy="684300"/>
          </a:xfrm>
          <a:prstGeom prst="rect">
            <a:avLst/>
          </a:prstGeom>
          <a:solidFill>
            <a:srgbClr val="EFEFEF"/>
          </a:solidFill>
          <a:ln>
            <a:noFill/>
          </a:ln>
        </p:spPr>
        <p:txBody>
          <a:bodyPr anchorCtr="0" anchor="ctr" bIns="91425" lIns="91425" spcFirstLastPara="1" rIns="91425" wrap="square" tIns="91425">
            <a:noAutofit/>
          </a:bodyPr>
          <a:lstStyle/>
          <a:p>
            <a:pPr indent="0" lvl="0" marL="360000" rtl="0" algn="l">
              <a:spcBef>
                <a:spcPts val="0"/>
              </a:spcBef>
              <a:spcAft>
                <a:spcPts val="0"/>
              </a:spcAft>
              <a:buClr>
                <a:schemeClr val="dk1"/>
              </a:buClr>
              <a:buSzPts val="1100"/>
              <a:buFont typeface="Arial"/>
              <a:buNone/>
            </a:pPr>
            <a:r>
              <a:rPr b="1" lang="ar" sz="1050">
                <a:solidFill>
                  <a:schemeClr val="dk1"/>
                </a:solidFill>
                <a:latin typeface="Mada"/>
                <a:ea typeface="Mada"/>
                <a:cs typeface="Mada"/>
                <a:sym typeface="Mada"/>
              </a:rPr>
              <a:t>Lipid </a:t>
            </a:r>
            <a:r>
              <a:rPr lang="ar" sz="1050">
                <a:solidFill>
                  <a:schemeClr val="dk1"/>
                </a:solidFill>
                <a:latin typeface="Mada"/>
                <a:ea typeface="Mada"/>
                <a:cs typeface="Mada"/>
                <a:sym typeface="Mada"/>
              </a:rPr>
              <a:t>metabolism → short chain fatty acids.</a:t>
            </a:r>
            <a:endParaRPr sz="1050">
              <a:solidFill>
                <a:schemeClr val="dk1"/>
              </a:solidFill>
              <a:latin typeface="Mada"/>
              <a:ea typeface="Mada"/>
              <a:cs typeface="Mada"/>
              <a:sym typeface="Mada"/>
            </a:endParaRPr>
          </a:p>
          <a:p>
            <a:pPr indent="0" lvl="0" marL="360000" rtl="0" algn="l">
              <a:spcBef>
                <a:spcPts val="0"/>
              </a:spcBef>
              <a:spcAft>
                <a:spcPts val="0"/>
              </a:spcAft>
              <a:buClr>
                <a:schemeClr val="dk1"/>
              </a:buClr>
              <a:buSzPts val="1100"/>
              <a:buFont typeface="Arial"/>
              <a:buNone/>
            </a:pPr>
            <a:r>
              <a:rPr b="1" lang="ar" sz="1050">
                <a:solidFill>
                  <a:schemeClr val="dk1"/>
                </a:solidFill>
                <a:latin typeface="Mada"/>
                <a:ea typeface="Mada"/>
                <a:cs typeface="Mada"/>
                <a:sym typeface="Mada"/>
              </a:rPr>
              <a:t>Protein </a:t>
            </a:r>
            <a:r>
              <a:rPr lang="ar" sz="1050">
                <a:solidFill>
                  <a:schemeClr val="dk1"/>
                </a:solidFill>
                <a:latin typeface="Mada"/>
                <a:ea typeface="Mada"/>
                <a:cs typeface="Mada"/>
                <a:sym typeface="Mada"/>
              </a:rPr>
              <a:t>metabolism → amines, ammonia</a:t>
            </a:r>
            <a:endParaRPr sz="1200">
              <a:latin typeface="Exo"/>
              <a:ea typeface="Exo"/>
              <a:cs typeface="Exo"/>
              <a:sym typeface="Exo"/>
            </a:endParaRPr>
          </a:p>
        </p:txBody>
      </p:sp>
      <p:sp>
        <p:nvSpPr>
          <p:cNvPr id="704" name="Google Shape;704;p31"/>
          <p:cNvSpPr/>
          <p:nvPr/>
        </p:nvSpPr>
        <p:spPr>
          <a:xfrm>
            <a:off x="4328198" y="2069835"/>
            <a:ext cx="882000" cy="684252"/>
          </a:xfrm>
          <a:prstGeom prst="flowChartMerge">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Exo"/>
                <a:ea typeface="Exo"/>
                <a:cs typeface="Exo"/>
                <a:sym typeface="Exo"/>
              </a:rPr>
              <a:t>4</a:t>
            </a:r>
            <a:endParaRPr b="1" sz="1800">
              <a:solidFill>
                <a:srgbClr val="FFFFFF"/>
              </a:solidFill>
              <a:latin typeface="Exo"/>
              <a:ea typeface="Exo"/>
              <a:cs typeface="Exo"/>
              <a:sym typeface="Ex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710" name="Google Shape;710;p32"/>
          <p:cNvSpPr txBox="1"/>
          <p:nvPr/>
        </p:nvSpPr>
        <p:spPr>
          <a:xfrm>
            <a:off x="-134150" y="0"/>
            <a:ext cx="7560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Small Bowel Bacterial Overgrowth (SBBO) Con.</a:t>
            </a:r>
            <a:endParaRPr b="1" sz="2600">
              <a:solidFill>
                <a:schemeClr val="dk1"/>
              </a:solidFill>
              <a:latin typeface="Mada"/>
              <a:ea typeface="Mada"/>
              <a:cs typeface="Mada"/>
              <a:sym typeface="Mada"/>
            </a:endParaRPr>
          </a:p>
        </p:txBody>
      </p:sp>
      <p:sp>
        <p:nvSpPr>
          <p:cNvPr id="711" name="Google Shape;711;p32"/>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
        <p:nvSpPr>
          <p:cNvPr id="712" name="Google Shape;712;p32"/>
          <p:cNvSpPr txBox="1"/>
          <p:nvPr/>
        </p:nvSpPr>
        <p:spPr>
          <a:xfrm>
            <a:off x="240100" y="916050"/>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Schilling’s Test</a:t>
            </a:r>
            <a:endParaRPr b="1" sz="2200">
              <a:highlight>
                <a:schemeClr val="accent5"/>
              </a:highlight>
              <a:latin typeface="Mada"/>
              <a:ea typeface="Mada"/>
              <a:cs typeface="Mada"/>
              <a:sym typeface="Mada"/>
            </a:endParaRPr>
          </a:p>
        </p:txBody>
      </p:sp>
      <p:pic>
        <p:nvPicPr>
          <p:cNvPr id="713" name="Google Shape;713;p32"/>
          <p:cNvPicPr preferRelativeResize="0"/>
          <p:nvPr/>
        </p:nvPicPr>
        <p:blipFill>
          <a:blip r:embed="rId3">
            <a:alphaModFix/>
          </a:blip>
          <a:stretch>
            <a:fillRect/>
          </a:stretch>
        </p:blipFill>
        <p:spPr>
          <a:xfrm>
            <a:off x="5436425" y="4907900"/>
            <a:ext cx="1862000" cy="1883450"/>
          </a:xfrm>
          <a:prstGeom prst="rect">
            <a:avLst/>
          </a:prstGeom>
          <a:noFill/>
          <a:ln>
            <a:noFill/>
          </a:ln>
        </p:spPr>
      </p:pic>
      <p:sp>
        <p:nvSpPr>
          <p:cNvPr id="714" name="Google Shape;714;p32"/>
          <p:cNvSpPr txBox="1"/>
          <p:nvPr/>
        </p:nvSpPr>
        <p:spPr>
          <a:xfrm>
            <a:off x="249700" y="4074675"/>
            <a:ext cx="6792300" cy="4122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ar">
                <a:latin typeface="Mada"/>
                <a:ea typeface="Mada"/>
                <a:cs typeface="Mada"/>
                <a:sym typeface="Mada"/>
              </a:rPr>
              <a:t>Malabsorption of vitamin B12 may occur as a consequence of:</a:t>
            </a:r>
            <a:endParaRPr>
              <a:latin typeface="Mada"/>
              <a:ea typeface="Mada"/>
              <a:cs typeface="Mada"/>
              <a:sym typeface="Mada"/>
            </a:endParaRPr>
          </a:p>
          <a:p>
            <a:pPr indent="0" lvl="0" marL="914400" rtl="0" algn="l">
              <a:lnSpc>
                <a:spcPct val="100000"/>
              </a:lnSpc>
              <a:spcBef>
                <a:spcPts val="0"/>
              </a:spcBef>
              <a:spcAft>
                <a:spcPts val="0"/>
              </a:spcAft>
              <a:buNone/>
            </a:pPr>
            <a:r>
              <a:rPr lang="ar">
                <a:latin typeface="Mada"/>
                <a:ea typeface="Mada"/>
                <a:cs typeface="Mada"/>
                <a:sym typeface="Mada"/>
              </a:rPr>
              <a:t>Deficiency of intrinsic factor (eg, pernicious anemia (improved with intrinsic</a:t>
            </a:r>
            <a:r>
              <a:rPr lang="ar">
                <a:latin typeface="Mada"/>
                <a:ea typeface="Mada"/>
                <a:cs typeface="Mada"/>
                <a:sym typeface="Mada"/>
              </a:rPr>
              <a:t> </a:t>
            </a:r>
            <a:r>
              <a:rPr lang="ar">
                <a:latin typeface="Mada"/>
                <a:ea typeface="Mada"/>
                <a:cs typeface="Mada"/>
                <a:sym typeface="Mada"/>
              </a:rPr>
              <a:t>factor ), gastric resection).</a:t>
            </a:r>
            <a:endParaRPr>
              <a:latin typeface="Mada"/>
              <a:ea typeface="Mada"/>
              <a:cs typeface="Mada"/>
              <a:sym typeface="Mada"/>
            </a:endParaRPr>
          </a:p>
          <a:p>
            <a:pPr indent="0" lvl="0" marL="914400" rtl="0" algn="l">
              <a:lnSpc>
                <a:spcPct val="100000"/>
              </a:lnSpc>
              <a:spcBef>
                <a:spcPts val="0"/>
              </a:spcBef>
              <a:spcAft>
                <a:spcPts val="0"/>
              </a:spcAft>
              <a:buNone/>
            </a:pPr>
            <a:r>
              <a:t/>
            </a:r>
            <a:endParaRPr>
              <a:latin typeface="Mada"/>
              <a:ea typeface="Mada"/>
              <a:cs typeface="Mada"/>
              <a:sym typeface="Mada"/>
            </a:endParaRPr>
          </a:p>
          <a:p>
            <a:pPr indent="0" lvl="0" marL="914400" rtl="0" algn="l">
              <a:lnSpc>
                <a:spcPct val="100000"/>
              </a:lnSpc>
              <a:spcBef>
                <a:spcPts val="0"/>
              </a:spcBef>
              <a:spcAft>
                <a:spcPts val="0"/>
              </a:spcAft>
              <a:buNone/>
            </a:pPr>
            <a:r>
              <a:rPr lang="ar">
                <a:latin typeface="Mada"/>
                <a:ea typeface="Mada"/>
                <a:cs typeface="Mada"/>
                <a:sym typeface="Mada"/>
              </a:rPr>
              <a:t>Pancreatic insufficiency (improved with pancreatic enzyme).</a:t>
            </a:r>
            <a:endParaRPr>
              <a:latin typeface="Mada"/>
              <a:ea typeface="Mada"/>
              <a:cs typeface="Mada"/>
              <a:sym typeface="Mada"/>
            </a:endParaRPr>
          </a:p>
          <a:p>
            <a:pPr indent="0" lvl="0" marL="914400" rtl="0" algn="l">
              <a:lnSpc>
                <a:spcPct val="100000"/>
              </a:lnSpc>
              <a:spcBef>
                <a:spcPts val="0"/>
              </a:spcBef>
              <a:spcAft>
                <a:spcPts val="0"/>
              </a:spcAft>
              <a:buNone/>
            </a:pPr>
            <a:r>
              <a:t/>
            </a:r>
            <a:endParaRPr>
              <a:latin typeface="Mada"/>
              <a:ea typeface="Mada"/>
              <a:cs typeface="Mada"/>
              <a:sym typeface="Mada"/>
            </a:endParaRPr>
          </a:p>
          <a:p>
            <a:pPr indent="0" lvl="0" marL="914400" rtl="0" algn="l">
              <a:lnSpc>
                <a:spcPct val="100000"/>
              </a:lnSpc>
              <a:spcBef>
                <a:spcPts val="0"/>
              </a:spcBef>
              <a:spcAft>
                <a:spcPts val="0"/>
              </a:spcAft>
              <a:buNone/>
            </a:pPr>
            <a:r>
              <a:rPr lang="ar">
                <a:latin typeface="Mada"/>
                <a:ea typeface="Mada"/>
                <a:cs typeface="Mada"/>
                <a:sym typeface="Mada"/>
              </a:rPr>
              <a:t>Bacterial overgrowth (improved with antibiotic).</a:t>
            </a:r>
            <a:endParaRPr>
              <a:latin typeface="Mada"/>
              <a:ea typeface="Mada"/>
              <a:cs typeface="Mada"/>
              <a:sym typeface="Mada"/>
            </a:endParaRPr>
          </a:p>
          <a:p>
            <a:pPr indent="0" lvl="0" marL="914400" rtl="0" algn="l">
              <a:lnSpc>
                <a:spcPct val="100000"/>
              </a:lnSpc>
              <a:spcBef>
                <a:spcPts val="0"/>
              </a:spcBef>
              <a:spcAft>
                <a:spcPts val="0"/>
              </a:spcAft>
              <a:buNone/>
            </a:pPr>
            <a:r>
              <a:t/>
            </a:r>
            <a:endParaRPr>
              <a:latin typeface="Mada"/>
              <a:ea typeface="Mada"/>
              <a:cs typeface="Mada"/>
              <a:sym typeface="Mada"/>
            </a:endParaRPr>
          </a:p>
          <a:p>
            <a:pPr indent="0" lvl="0" marL="914400" rtl="0" algn="l">
              <a:lnSpc>
                <a:spcPct val="100000"/>
              </a:lnSpc>
              <a:spcBef>
                <a:spcPts val="0"/>
              </a:spcBef>
              <a:spcAft>
                <a:spcPts val="0"/>
              </a:spcAft>
              <a:buNone/>
            </a:pPr>
            <a:r>
              <a:rPr lang="ar">
                <a:latin typeface="Mada"/>
                <a:ea typeface="Mada"/>
                <a:cs typeface="Mada"/>
                <a:sym typeface="Mada"/>
              </a:rPr>
              <a:t>Ileal resection or disease.</a:t>
            </a:r>
            <a:endParaRPr>
              <a:latin typeface="Mada"/>
              <a:ea typeface="Mada"/>
              <a:cs typeface="Mada"/>
              <a:sym typeface="Mada"/>
            </a:endParaRPr>
          </a:p>
        </p:txBody>
      </p:sp>
      <p:sp>
        <p:nvSpPr>
          <p:cNvPr id="715" name="Google Shape;715;p32"/>
          <p:cNvSpPr txBox="1"/>
          <p:nvPr/>
        </p:nvSpPr>
        <p:spPr>
          <a:xfrm>
            <a:off x="144688" y="6791350"/>
            <a:ext cx="7298400" cy="36873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CC0000"/>
              </a:buClr>
              <a:buSzPts val="1700"/>
              <a:buFont typeface="Mada"/>
              <a:buChar char="★"/>
            </a:pPr>
            <a:r>
              <a:rPr lang="ar">
                <a:latin typeface="Mada"/>
                <a:ea typeface="Mada"/>
                <a:cs typeface="Mada"/>
                <a:sym typeface="Mada"/>
              </a:rPr>
              <a:t>To distinguish between these causes of fat malabsorption, the </a:t>
            </a:r>
            <a:r>
              <a:rPr b="1" lang="ar">
                <a:solidFill>
                  <a:srgbClr val="CC0000"/>
                </a:solidFill>
                <a:latin typeface="Mada"/>
                <a:ea typeface="Mada"/>
                <a:cs typeface="Mada"/>
                <a:sym typeface="Mada"/>
              </a:rPr>
              <a:t>Schilling test</a:t>
            </a:r>
            <a:r>
              <a:rPr lang="ar">
                <a:latin typeface="Mada"/>
                <a:ea typeface="Mada"/>
                <a:cs typeface="Mada"/>
                <a:sym typeface="Mada"/>
              </a:rPr>
              <a:t> is performed on 4 stages. </a:t>
            </a:r>
            <a:r>
              <a:rPr b="1" lang="ar">
                <a:latin typeface="Mada"/>
                <a:ea typeface="Mada"/>
                <a:cs typeface="Mada"/>
                <a:sym typeface="Mada"/>
              </a:rPr>
              <a:t>Radiolabeled B</a:t>
            </a:r>
            <a:r>
              <a:rPr b="1" baseline="-25000" lang="ar">
                <a:latin typeface="Mada"/>
                <a:ea typeface="Mada"/>
                <a:cs typeface="Mada"/>
                <a:sym typeface="Mada"/>
              </a:rPr>
              <a:t>12</a:t>
            </a:r>
            <a:r>
              <a:rPr b="1" lang="ar">
                <a:latin typeface="Mada"/>
                <a:ea typeface="Mada"/>
                <a:cs typeface="Mada"/>
                <a:sym typeface="Mada"/>
              </a:rPr>
              <a:t> is given orally (</a:t>
            </a:r>
            <a:r>
              <a:rPr b="1" lang="ar">
                <a:solidFill>
                  <a:srgbClr val="999999"/>
                </a:solidFill>
                <a:latin typeface="Mada"/>
                <a:ea typeface="Mada"/>
                <a:cs typeface="Mada"/>
                <a:sym typeface="Mada"/>
              </a:rPr>
              <a:t>given in every stage</a:t>
            </a:r>
            <a:r>
              <a:rPr b="1" lang="ar">
                <a:latin typeface="Mada"/>
                <a:ea typeface="Mada"/>
                <a:cs typeface="Mada"/>
                <a:sym typeface="Mada"/>
              </a:rPr>
              <a:t>)</a:t>
            </a:r>
            <a:r>
              <a:rPr lang="ar">
                <a:latin typeface="Mada"/>
                <a:ea typeface="Mada"/>
                <a:cs typeface="Mada"/>
                <a:sym typeface="Mada"/>
              </a:rPr>
              <a:t>, in each stage you’ll </a:t>
            </a:r>
            <a:r>
              <a:rPr b="1" lang="ar">
                <a:latin typeface="Mada"/>
                <a:ea typeface="Mada"/>
                <a:cs typeface="Mada"/>
                <a:sym typeface="Mada"/>
              </a:rPr>
              <a:t>add one</a:t>
            </a:r>
            <a:r>
              <a:rPr lang="ar">
                <a:latin typeface="Mada"/>
                <a:ea typeface="Mada"/>
                <a:cs typeface="Mada"/>
                <a:sym typeface="Mada"/>
              </a:rPr>
              <a:t> of the following and then measure B</a:t>
            </a:r>
            <a:r>
              <a:rPr baseline="-25000" lang="ar">
                <a:latin typeface="Mada"/>
                <a:ea typeface="Mada"/>
                <a:cs typeface="Mada"/>
                <a:sym typeface="Mada"/>
              </a:rPr>
              <a:t>12</a:t>
            </a:r>
            <a:r>
              <a:rPr lang="ar">
                <a:latin typeface="Mada"/>
                <a:ea typeface="Mada"/>
                <a:cs typeface="Mada"/>
                <a:sym typeface="Mada"/>
              </a:rPr>
              <a:t> from urine sample:</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b="1" lang="ar">
                <a:solidFill>
                  <a:schemeClr val="accent1"/>
                </a:solidFill>
                <a:latin typeface="Mada"/>
                <a:ea typeface="Mada"/>
                <a:cs typeface="Mada"/>
                <a:sym typeface="Mada"/>
              </a:rPr>
              <a:t>Stage I:</a:t>
            </a:r>
            <a:r>
              <a:rPr lang="ar">
                <a:latin typeface="Mada"/>
                <a:ea typeface="Mada"/>
                <a:cs typeface="Mada"/>
                <a:sym typeface="Mada"/>
              </a:rPr>
              <a:t> </a:t>
            </a:r>
            <a:r>
              <a:rPr b="1" lang="ar">
                <a:latin typeface="Mada"/>
                <a:ea typeface="Mada"/>
                <a:cs typeface="Mada"/>
                <a:sym typeface="Mada"/>
              </a:rPr>
              <a:t>+ IM unlabeled vitamin B</a:t>
            </a:r>
            <a:r>
              <a:rPr b="1" baseline="-25000" lang="ar">
                <a:latin typeface="Mada"/>
                <a:ea typeface="Mada"/>
                <a:cs typeface="Mada"/>
                <a:sym typeface="Mada"/>
              </a:rPr>
              <a:t>12</a:t>
            </a:r>
            <a:r>
              <a:rPr b="1" lang="ar">
                <a:latin typeface="Mada"/>
                <a:ea typeface="Mada"/>
                <a:cs typeface="Mada"/>
                <a:sym typeface="Mada"/>
              </a:rPr>
              <a:t>.</a:t>
            </a:r>
            <a:r>
              <a:rPr lang="ar">
                <a:latin typeface="Mada"/>
                <a:ea typeface="Mada"/>
                <a:cs typeface="Mada"/>
                <a:sym typeface="Mada"/>
              </a:rPr>
              <a:t> if B</a:t>
            </a:r>
            <a:r>
              <a:rPr baseline="-25000" lang="ar">
                <a:latin typeface="Mada"/>
                <a:ea typeface="Mada"/>
                <a:cs typeface="Mada"/>
                <a:sym typeface="Mada"/>
              </a:rPr>
              <a:t>12</a:t>
            </a:r>
            <a:r>
              <a:rPr lang="ar">
                <a:latin typeface="Mada"/>
                <a:ea typeface="Mada"/>
                <a:cs typeface="Mada"/>
                <a:sym typeface="Mada"/>
              </a:rPr>
              <a:t> levels are normal then the cause of its deficiency was </a:t>
            </a:r>
            <a:r>
              <a:rPr b="1" lang="ar">
                <a:solidFill>
                  <a:srgbClr val="76A5AF"/>
                </a:solidFill>
                <a:latin typeface="Mada"/>
                <a:ea typeface="Mada"/>
                <a:cs typeface="Mada"/>
                <a:sym typeface="Mada"/>
              </a:rPr>
              <a:t>decreased intake</a:t>
            </a:r>
            <a:r>
              <a:rPr lang="ar">
                <a:latin typeface="Mada"/>
                <a:ea typeface="Mada"/>
                <a:cs typeface="Mada"/>
                <a:sym typeface="Mada"/>
              </a:rPr>
              <a:t>. If not do Stage II</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b="1" lang="ar">
                <a:solidFill>
                  <a:schemeClr val="accent1"/>
                </a:solidFill>
                <a:latin typeface="Mada"/>
                <a:ea typeface="Mada"/>
                <a:cs typeface="Mada"/>
                <a:sym typeface="Mada"/>
              </a:rPr>
              <a:t>Stage II:</a:t>
            </a:r>
            <a:r>
              <a:rPr lang="ar">
                <a:latin typeface="Mada"/>
                <a:ea typeface="Mada"/>
                <a:cs typeface="Mada"/>
                <a:sym typeface="Mada"/>
              </a:rPr>
              <a:t> </a:t>
            </a:r>
            <a:r>
              <a:rPr b="1" lang="ar">
                <a:latin typeface="Mada"/>
                <a:ea typeface="Mada"/>
                <a:cs typeface="Mada"/>
                <a:sym typeface="Mada"/>
              </a:rPr>
              <a:t>+ intrinsic factor (IF)</a:t>
            </a:r>
            <a:r>
              <a:rPr lang="ar">
                <a:latin typeface="Mada"/>
                <a:ea typeface="Mada"/>
                <a:cs typeface="Mada"/>
                <a:sym typeface="Mada"/>
              </a:rPr>
              <a:t> if B</a:t>
            </a:r>
            <a:r>
              <a:rPr baseline="-25000" lang="ar">
                <a:latin typeface="Mada"/>
                <a:ea typeface="Mada"/>
                <a:cs typeface="Mada"/>
                <a:sym typeface="Mada"/>
              </a:rPr>
              <a:t>12</a:t>
            </a:r>
            <a:r>
              <a:rPr lang="ar">
                <a:latin typeface="Mada"/>
                <a:ea typeface="Mada"/>
                <a:cs typeface="Mada"/>
                <a:sym typeface="Mada"/>
              </a:rPr>
              <a:t> is normal after supplement of IF then the cause was </a:t>
            </a:r>
            <a:r>
              <a:rPr b="1" lang="ar">
                <a:solidFill>
                  <a:srgbClr val="76A5AF"/>
                </a:solidFill>
                <a:latin typeface="Mada"/>
                <a:ea typeface="Mada"/>
                <a:cs typeface="Mada"/>
                <a:sym typeface="Mada"/>
              </a:rPr>
              <a:t>lack of intrinsic factor (Eg, </a:t>
            </a:r>
            <a:r>
              <a:rPr b="1" lang="ar">
                <a:solidFill>
                  <a:srgbClr val="76A5AF"/>
                </a:solidFill>
                <a:latin typeface="Mada"/>
                <a:ea typeface="Mada"/>
                <a:cs typeface="Mada"/>
                <a:sym typeface="Mada"/>
              </a:rPr>
              <a:t>pernicious anemia</a:t>
            </a:r>
            <a:r>
              <a:rPr b="1" lang="ar">
                <a:solidFill>
                  <a:srgbClr val="76A5AF"/>
                </a:solidFill>
                <a:latin typeface="Mada"/>
                <a:ea typeface="Mada"/>
                <a:cs typeface="Mada"/>
                <a:sym typeface="Mada"/>
              </a:rPr>
              <a:t>)</a:t>
            </a:r>
            <a:r>
              <a:rPr lang="ar">
                <a:latin typeface="Mada"/>
                <a:ea typeface="Mada"/>
                <a:cs typeface="Mada"/>
                <a:sym typeface="Mada"/>
              </a:rPr>
              <a:t>. </a:t>
            </a:r>
            <a:r>
              <a:rPr lang="ar">
                <a:solidFill>
                  <a:schemeClr val="dk1"/>
                </a:solidFill>
                <a:latin typeface="Mada"/>
                <a:ea typeface="Mada"/>
                <a:cs typeface="Mada"/>
                <a:sym typeface="Mada"/>
              </a:rPr>
              <a:t>If not do Stage III</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b="1" lang="ar">
                <a:solidFill>
                  <a:schemeClr val="accent1"/>
                </a:solidFill>
                <a:latin typeface="Mada"/>
                <a:ea typeface="Mada"/>
                <a:cs typeface="Mada"/>
                <a:sym typeface="Mada"/>
              </a:rPr>
              <a:t>Stage III:</a:t>
            </a:r>
            <a:r>
              <a:rPr lang="ar">
                <a:latin typeface="Mada"/>
                <a:ea typeface="Mada"/>
                <a:cs typeface="Mada"/>
                <a:sym typeface="Mada"/>
              </a:rPr>
              <a:t> </a:t>
            </a:r>
            <a:r>
              <a:rPr b="1" lang="ar">
                <a:latin typeface="Mada"/>
                <a:ea typeface="Mada"/>
                <a:cs typeface="Mada"/>
                <a:sym typeface="Mada"/>
              </a:rPr>
              <a:t>+ oral antibiotics.</a:t>
            </a:r>
            <a:r>
              <a:rPr lang="ar">
                <a:latin typeface="Mada"/>
                <a:ea typeface="Mada"/>
                <a:cs typeface="Mada"/>
                <a:sym typeface="Mada"/>
              </a:rPr>
              <a:t> if B</a:t>
            </a:r>
            <a:r>
              <a:rPr baseline="-25000" lang="ar">
                <a:latin typeface="Mada"/>
                <a:ea typeface="Mada"/>
                <a:cs typeface="Mada"/>
                <a:sym typeface="Mada"/>
              </a:rPr>
              <a:t>12</a:t>
            </a:r>
            <a:r>
              <a:rPr lang="ar">
                <a:latin typeface="Mada"/>
                <a:ea typeface="Mada"/>
                <a:cs typeface="Mada"/>
                <a:sym typeface="Mada"/>
              </a:rPr>
              <a:t> is normal after antibiotics then the cause was </a:t>
            </a:r>
            <a:r>
              <a:rPr b="1" lang="ar">
                <a:solidFill>
                  <a:srgbClr val="76A5AF"/>
                </a:solidFill>
                <a:latin typeface="Mada"/>
                <a:ea typeface="Mada"/>
                <a:cs typeface="Mada"/>
                <a:sym typeface="Mada"/>
              </a:rPr>
              <a:t>bacterial overgrowth</a:t>
            </a:r>
            <a:r>
              <a:rPr lang="ar">
                <a:latin typeface="Mada"/>
                <a:ea typeface="Mada"/>
                <a:cs typeface="Mada"/>
                <a:sym typeface="Mada"/>
              </a:rPr>
              <a:t>. </a:t>
            </a:r>
            <a:r>
              <a:rPr lang="ar">
                <a:solidFill>
                  <a:schemeClr val="dk1"/>
                </a:solidFill>
                <a:latin typeface="Mada"/>
                <a:ea typeface="Mada"/>
                <a:cs typeface="Mada"/>
                <a:sym typeface="Mada"/>
              </a:rPr>
              <a:t>If not do Stage IV</a:t>
            </a:r>
            <a:endParaRPr>
              <a:latin typeface="Mada"/>
              <a:ea typeface="Mada"/>
              <a:cs typeface="Mada"/>
              <a:sym typeface="Mada"/>
            </a:endParaRPr>
          </a:p>
          <a:p>
            <a:pPr indent="-317500" lvl="1" marL="914400" rtl="0" algn="l">
              <a:lnSpc>
                <a:spcPct val="115000"/>
              </a:lnSpc>
              <a:spcBef>
                <a:spcPts val="0"/>
              </a:spcBef>
              <a:spcAft>
                <a:spcPts val="0"/>
              </a:spcAft>
              <a:buSzPts val="1400"/>
              <a:buFont typeface="Mada"/>
              <a:buChar char="○"/>
            </a:pPr>
            <a:r>
              <a:rPr b="1" lang="ar">
                <a:solidFill>
                  <a:schemeClr val="accent1"/>
                </a:solidFill>
                <a:latin typeface="Mada"/>
                <a:ea typeface="Mada"/>
                <a:cs typeface="Mada"/>
                <a:sym typeface="Mada"/>
              </a:rPr>
              <a:t>Stage IV:</a:t>
            </a:r>
            <a:r>
              <a:rPr lang="ar">
                <a:latin typeface="Mada"/>
                <a:ea typeface="Mada"/>
                <a:cs typeface="Mada"/>
                <a:sym typeface="Mada"/>
              </a:rPr>
              <a:t> </a:t>
            </a:r>
            <a:r>
              <a:rPr b="1" lang="ar">
                <a:latin typeface="Mada"/>
                <a:ea typeface="Mada"/>
                <a:cs typeface="Mada"/>
                <a:sym typeface="Mada"/>
              </a:rPr>
              <a:t>+ supplement of pancreatic enzymes.</a:t>
            </a:r>
            <a:r>
              <a:rPr lang="ar">
                <a:latin typeface="Mada"/>
                <a:ea typeface="Mada"/>
                <a:cs typeface="Mada"/>
                <a:sym typeface="Mada"/>
              </a:rPr>
              <a:t> if B</a:t>
            </a:r>
            <a:r>
              <a:rPr baseline="-25000" lang="ar">
                <a:latin typeface="Mada"/>
                <a:ea typeface="Mada"/>
                <a:cs typeface="Mada"/>
                <a:sym typeface="Mada"/>
              </a:rPr>
              <a:t>12</a:t>
            </a:r>
            <a:r>
              <a:rPr lang="ar">
                <a:latin typeface="Mada"/>
                <a:ea typeface="Mada"/>
                <a:cs typeface="Mada"/>
                <a:sym typeface="Mada"/>
              </a:rPr>
              <a:t> is normal after supplement of </a:t>
            </a:r>
            <a:r>
              <a:rPr b="1" lang="ar">
                <a:solidFill>
                  <a:srgbClr val="76A5AF"/>
                </a:solidFill>
                <a:latin typeface="Mada"/>
                <a:ea typeface="Mada"/>
                <a:cs typeface="Mada"/>
                <a:sym typeface="Mada"/>
              </a:rPr>
              <a:t>pancreatic enzyme</a:t>
            </a:r>
            <a:r>
              <a:rPr lang="ar">
                <a:latin typeface="Mada"/>
                <a:ea typeface="Mada"/>
                <a:cs typeface="Mada"/>
                <a:sym typeface="Mada"/>
              </a:rPr>
              <a:t> (trypsin) then the cause was pancreatic insufficiency.</a:t>
            </a:r>
            <a:endParaRPr>
              <a:latin typeface="Mada"/>
              <a:ea typeface="Mada"/>
              <a:cs typeface="Mada"/>
              <a:sym typeface="Mada"/>
            </a:endParaRPr>
          </a:p>
          <a:p>
            <a:pPr indent="-317500" lvl="0" marL="457200" rtl="0" algn="l">
              <a:lnSpc>
                <a:spcPct val="115000"/>
              </a:lnSpc>
              <a:spcBef>
                <a:spcPts val="1000"/>
              </a:spcBef>
              <a:spcAft>
                <a:spcPts val="0"/>
              </a:spcAft>
              <a:buSzPts val="1400"/>
              <a:buFont typeface="Mada"/>
              <a:buChar char="●"/>
            </a:pPr>
            <a:r>
              <a:rPr lang="ar">
                <a:latin typeface="Mada"/>
                <a:ea typeface="Mada"/>
                <a:cs typeface="Mada"/>
                <a:sym typeface="Mada"/>
              </a:rPr>
              <a:t>If B</a:t>
            </a:r>
            <a:r>
              <a:rPr baseline="-25000" lang="ar">
                <a:latin typeface="Mada"/>
                <a:ea typeface="Mada"/>
                <a:cs typeface="Mada"/>
                <a:sym typeface="Mada"/>
              </a:rPr>
              <a:t>12</a:t>
            </a:r>
            <a:r>
              <a:rPr lang="ar">
                <a:latin typeface="Mada"/>
                <a:ea typeface="Mada"/>
                <a:cs typeface="Mada"/>
                <a:sym typeface="Mada"/>
              </a:rPr>
              <a:t> is not normal after all of these stages the cause of deficiency might be </a:t>
            </a:r>
            <a:r>
              <a:rPr b="1" lang="ar">
                <a:solidFill>
                  <a:srgbClr val="76A5AF"/>
                </a:solidFill>
                <a:latin typeface="Mada"/>
                <a:ea typeface="Mada"/>
                <a:cs typeface="Mada"/>
                <a:sym typeface="Mada"/>
              </a:rPr>
              <a:t>ileal disease</a:t>
            </a:r>
            <a:r>
              <a:rPr lang="ar">
                <a:latin typeface="Mada"/>
                <a:ea typeface="Mada"/>
                <a:cs typeface="Mada"/>
                <a:sym typeface="Mada"/>
              </a:rPr>
              <a:t>.</a:t>
            </a:r>
            <a:endParaRPr>
              <a:latin typeface="Mada"/>
              <a:ea typeface="Mada"/>
              <a:cs typeface="Mada"/>
              <a:sym typeface="Mada"/>
            </a:endParaRPr>
          </a:p>
        </p:txBody>
      </p:sp>
      <p:graphicFrame>
        <p:nvGraphicFramePr>
          <p:cNvPr id="716" name="Google Shape;716;p32"/>
          <p:cNvGraphicFramePr/>
          <p:nvPr/>
        </p:nvGraphicFramePr>
        <p:xfrm>
          <a:off x="209238" y="1463284"/>
          <a:ext cx="3000000" cy="3000000"/>
        </p:xfrm>
        <a:graphic>
          <a:graphicData uri="http://schemas.openxmlformats.org/drawingml/2006/table">
            <a:tbl>
              <a:tblPr>
                <a:noFill/>
                <a:tableStyleId>{DA3F49AF-06B7-4184-AB11-956B686D1136}</a:tableStyleId>
              </a:tblPr>
              <a:tblGrid>
                <a:gridCol w="1675125"/>
                <a:gridCol w="1339775"/>
                <a:gridCol w="1412775"/>
                <a:gridCol w="1429925"/>
                <a:gridCol w="1283925"/>
              </a:tblGrid>
              <a:tr h="261125">
                <a:tc gridSpan="5">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Differential Results of The Schilling Tests in Several Diseases Associated With Cobalamin Malabsorption</a:t>
                      </a:r>
                      <a:endParaRPr b="1" sz="16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hMerge="1"/>
                <a:tc hMerge="1"/>
                <a:tc hMerge="1"/>
                <a:tc hMerge="1"/>
              </a:tr>
              <a:tr h="208025">
                <a:tc>
                  <a:txBody>
                    <a:bodyPr/>
                    <a:lstStyle/>
                    <a:p>
                      <a:pPr indent="0" lvl="0" marL="0" rtl="0" algn="ctr">
                        <a:spcBef>
                          <a:spcPts val="0"/>
                        </a:spcBef>
                        <a:spcAft>
                          <a:spcPts val="0"/>
                        </a:spcAft>
                        <a:buNone/>
                      </a:pPr>
                      <a:r>
                        <a:rPr b="1" lang="ar" sz="1200">
                          <a:latin typeface="Mada"/>
                          <a:ea typeface="Mada"/>
                          <a:cs typeface="Mada"/>
                          <a:sym typeface="Mada"/>
                        </a:rPr>
                        <a:t>Cause of Fat Malabsorption</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baseline="30000" lang="ar" sz="1200">
                          <a:latin typeface="Mada"/>
                          <a:ea typeface="Mada"/>
                          <a:cs typeface="Mada"/>
                          <a:sym typeface="Mada"/>
                        </a:rPr>
                        <a:t>58</a:t>
                      </a:r>
                      <a:r>
                        <a:rPr b="1" lang="ar" sz="1200">
                          <a:latin typeface="Mada"/>
                          <a:ea typeface="Mada"/>
                          <a:cs typeface="Mada"/>
                          <a:sym typeface="Mada"/>
                        </a:rPr>
                        <a:t>Co-Labeld Cobalamin</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200">
                          <a:latin typeface="Mada"/>
                          <a:ea typeface="Mada"/>
                          <a:cs typeface="Mada"/>
                          <a:sym typeface="Mada"/>
                        </a:rPr>
                        <a:t>With Intrinsic Factor</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200">
                          <a:latin typeface="Mada"/>
                          <a:ea typeface="Mada"/>
                          <a:cs typeface="Mada"/>
                          <a:sym typeface="Mada"/>
                        </a:rPr>
                        <a:t>With Pancreatic </a:t>
                      </a:r>
                      <a:r>
                        <a:rPr b="1" lang="ar" sz="1200">
                          <a:latin typeface="Mada"/>
                          <a:ea typeface="Mada"/>
                          <a:cs typeface="Mada"/>
                          <a:sym typeface="Mada"/>
                        </a:rPr>
                        <a:t>Enzymes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200">
                          <a:latin typeface="Mada"/>
                          <a:ea typeface="Mada"/>
                          <a:cs typeface="Mada"/>
                          <a:sym typeface="Mada"/>
                        </a:rPr>
                        <a:t>After 5 Days of Antibiotics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r>
              <a:tr h="135950">
                <a:tc>
                  <a:txBody>
                    <a:bodyPr/>
                    <a:lstStyle/>
                    <a:p>
                      <a:pPr indent="0" lvl="0" marL="0" rtl="0" algn="ctr">
                        <a:spcBef>
                          <a:spcPts val="0"/>
                        </a:spcBef>
                        <a:spcAft>
                          <a:spcPts val="0"/>
                        </a:spcAft>
                        <a:buNone/>
                      </a:pPr>
                      <a:r>
                        <a:rPr b="1" lang="ar" sz="1200">
                          <a:latin typeface="Mada"/>
                          <a:ea typeface="Mada"/>
                          <a:cs typeface="Mada"/>
                          <a:sym typeface="Mada"/>
                        </a:rPr>
                        <a:t>Pernicious Anemia</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200">
                          <a:latin typeface="Mada"/>
                          <a:ea typeface="Mada"/>
                          <a:cs typeface="Mada"/>
                          <a:sym typeface="Mada"/>
                        </a:rPr>
                        <a:t>Normal</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35950">
                <a:tc>
                  <a:txBody>
                    <a:bodyPr/>
                    <a:lstStyle/>
                    <a:p>
                      <a:pPr indent="0" lvl="0" marL="0" rtl="0" algn="ctr">
                        <a:spcBef>
                          <a:spcPts val="0"/>
                        </a:spcBef>
                        <a:spcAft>
                          <a:spcPts val="0"/>
                        </a:spcAft>
                        <a:buNone/>
                      </a:pPr>
                      <a:r>
                        <a:rPr b="1" lang="ar" sz="1200">
                          <a:latin typeface="Mada"/>
                          <a:ea typeface="Mada"/>
                          <a:cs typeface="Mada"/>
                          <a:sym typeface="Mada"/>
                        </a:rPr>
                        <a:t>Chronic Pancreatitis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Normal</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35950">
                <a:tc>
                  <a:txBody>
                    <a:bodyPr/>
                    <a:lstStyle/>
                    <a:p>
                      <a:pPr indent="0" lvl="0" marL="0" rtl="0" algn="ctr">
                        <a:spcBef>
                          <a:spcPts val="0"/>
                        </a:spcBef>
                        <a:spcAft>
                          <a:spcPts val="0"/>
                        </a:spcAft>
                        <a:buNone/>
                      </a:pPr>
                      <a:r>
                        <a:rPr b="1" lang="ar" sz="1200">
                          <a:latin typeface="Mada"/>
                          <a:ea typeface="Mada"/>
                          <a:cs typeface="Mada"/>
                          <a:sym typeface="Mada"/>
                        </a:rPr>
                        <a:t>Bacterial Overgrowth</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chemeClr val="dk1"/>
                          </a:solidFill>
                          <a:latin typeface="Mada"/>
                          <a:ea typeface="Mada"/>
                          <a:cs typeface="Mada"/>
                          <a:sym typeface="Mada"/>
                        </a:rPr>
                        <a:t>Normal</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35950">
                <a:tc>
                  <a:txBody>
                    <a:bodyPr/>
                    <a:lstStyle/>
                    <a:p>
                      <a:pPr indent="0" lvl="0" marL="0" rtl="0" algn="ctr">
                        <a:spcBef>
                          <a:spcPts val="0"/>
                        </a:spcBef>
                        <a:spcAft>
                          <a:spcPts val="0"/>
                        </a:spcAft>
                        <a:buNone/>
                      </a:pPr>
                      <a:r>
                        <a:rPr b="1" lang="ar" sz="1200">
                          <a:latin typeface="Mada"/>
                          <a:ea typeface="Mada"/>
                          <a:cs typeface="Mada"/>
                          <a:sym typeface="Mada"/>
                        </a:rPr>
                        <a:t>Ileal Disease</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Reduced</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Reduced</a:t>
                      </a:r>
                      <a:endParaRPr sz="12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grpSp>
        <p:nvGrpSpPr>
          <p:cNvPr id="717" name="Google Shape;717;p32"/>
          <p:cNvGrpSpPr/>
          <p:nvPr/>
        </p:nvGrpSpPr>
        <p:grpSpPr>
          <a:xfrm>
            <a:off x="907577" y="4541100"/>
            <a:ext cx="303130" cy="347172"/>
            <a:chOff x="3466375" y="934650"/>
            <a:chExt cx="566175" cy="923575"/>
          </a:xfrm>
        </p:grpSpPr>
        <p:sp>
          <p:nvSpPr>
            <p:cNvPr id="718" name="Google Shape;718;p32"/>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sp>
          <p:nvSpPr>
            <p:cNvPr id="719" name="Google Shape;719;p32"/>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grpSp>
      <p:grpSp>
        <p:nvGrpSpPr>
          <p:cNvPr id="720" name="Google Shape;720;p32"/>
          <p:cNvGrpSpPr/>
          <p:nvPr/>
        </p:nvGrpSpPr>
        <p:grpSpPr>
          <a:xfrm>
            <a:off x="907573" y="5057900"/>
            <a:ext cx="303130" cy="347172"/>
            <a:chOff x="3466375" y="934650"/>
            <a:chExt cx="566175" cy="923575"/>
          </a:xfrm>
        </p:grpSpPr>
        <p:sp>
          <p:nvSpPr>
            <p:cNvPr id="721" name="Google Shape;721;p32"/>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sp>
          <p:nvSpPr>
            <p:cNvPr id="722" name="Google Shape;722;p32"/>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grpSp>
      <p:grpSp>
        <p:nvGrpSpPr>
          <p:cNvPr id="723" name="Google Shape;723;p32"/>
          <p:cNvGrpSpPr/>
          <p:nvPr/>
        </p:nvGrpSpPr>
        <p:grpSpPr>
          <a:xfrm>
            <a:off x="907577" y="5491267"/>
            <a:ext cx="303130" cy="347172"/>
            <a:chOff x="3466375" y="934650"/>
            <a:chExt cx="566175" cy="923575"/>
          </a:xfrm>
        </p:grpSpPr>
        <p:sp>
          <p:nvSpPr>
            <p:cNvPr id="724" name="Google Shape;724;p32"/>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sp>
          <p:nvSpPr>
            <p:cNvPr id="725" name="Google Shape;725;p32"/>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grpSp>
      <p:grpSp>
        <p:nvGrpSpPr>
          <p:cNvPr id="726" name="Google Shape;726;p32"/>
          <p:cNvGrpSpPr/>
          <p:nvPr/>
        </p:nvGrpSpPr>
        <p:grpSpPr>
          <a:xfrm>
            <a:off x="907577" y="5924618"/>
            <a:ext cx="303130" cy="347172"/>
            <a:chOff x="3466375" y="934650"/>
            <a:chExt cx="566175" cy="923575"/>
          </a:xfrm>
        </p:grpSpPr>
        <p:sp>
          <p:nvSpPr>
            <p:cNvPr id="727" name="Google Shape;727;p32"/>
            <p:cNvSpPr/>
            <p:nvPr/>
          </p:nvSpPr>
          <p:spPr>
            <a:xfrm>
              <a:off x="3466375" y="9346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sp>
          <p:nvSpPr>
            <p:cNvPr id="728" name="Google Shape;728;p32"/>
            <p:cNvSpPr/>
            <p:nvPr/>
          </p:nvSpPr>
          <p:spPr>
            <a:xfrm>
              <a:off x="3533650" y="12470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734" name="Google Shape;734;p33"/>
          <p:cNvSpPr txBox="1"/>
          <p:nvPr/>
        </p:nvSpPr>
        <p:spPr>
          <a:xfrm>
            <a:off x="-197275" y="-3925"/>
            <a:ext cx="7560000" cy="73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Tropical Sprue </a:t>
            </a:r>
            <a:endParaRPr b="1" sz="2600">
              <a:solidFill>
                <a:schemeClr val="dk1"/>
              </a:solidFill>
              <a:latin typeface="Mada"/>
              <a:ea typeface="Mada"/>
              <a:cs typeface="Mada"/>
              <a:sym typeface="Mada"/>
            </a:endParaRPr>
          </a:p>
        </p:txBody>
      </p:sp>
      <p:graphicFrame>
        <p:nvGraphicFramePr>
          <p:cNvPr id="735" name="Google Shape;735;p33"/>
          <p:cNvGraphicFramePr/>
          <p:nvPr/>
        </p:nvGraphicFramePr>
        <p:xfrm>
          <a:off x="-6200445" y="1417286"/>
          <a:ext cx="3000000" cy="3000000"/>
        </p:xfrm>
        <a:graphic>
          <a:graphicData uri="http://schemas.openxmlformats.org/drawingml/2006/table">
            <a:tbl>
              <a:tblPr>
                <a:noFill/>
                <a:tableStyleId>{DA3F49AF-06B7-4184-AB11-956B686D1136}</a:tableStyleId>
              </a:tblPr>
              <a:tblGrid>
                <a:gridCol w="1286675"/>
                <a:gridCol w="456625"/>
                <a:gridCol w="1968075"/>
                <a:gridCol w="2152550"/>
              </a:tblGrid>
              <a:tr h="237375">
                <a:tc>
                  <a:txBody>
                    <a:bodyPr/>
                    <a:lstStyle/>
                    <a:p>
                      <a:pPr indent="0" lvl="0" marL="0" rtl="0" algn="ctr">
                        <a:spcBef>
                          <a:spcPts val="0"/>
                        </a:spcBef>
                        <a:spcAft>
                          <a:spcPts val="0"/>
                        </a:spcAft>
                        <a:buNone/>
                      </a:pPr>
                      <a:r>
                        <a:t/>
                      </a:r>
                      <a:endParaRPr b="1" sz="1600">
                        <a:solidFill>
                          <a:schemeClr val="dk1"/>
                        </a:solidFill>
                        <a:latin typeface="Alegreya"/>
                        <a:ea typeface="Alegreya"/>
                        <a:cs typeface="Alegreya"/>
                        <a:sym typeface="Alegreya"/>
                      </a:endParaRPr>
                    </a:p>
                    <a:p>
                      <a:pPr indent="0" lvl="0" marL="0" rtl="0" algn="ctr">
                        <a:spcBef>
                          <a:spcPts val="0"/>
                        </a:spcBef>
                        <a:spcAft>
                          <a:spcPts val="0"/>
                        </a:spcAft>
                        <a:buNone/>
                      </a:pPr>
                      <a:r>
                        <a:rPr b="1" lang="ar" sz="1600">
                          <a:solidFill>
                            <a:schemeClr val="dk1"/>
                          </a:solidFill>
                          <a:latin typeface="Mada"/>
                          <a:ea typeface="Mada"/>
                          <a:cs typeface="Mada"/>
                          <a:sym typeface="Mada"/>
                        </a:rPr>
                        <a:t>Introduction</a:t>
                      </a:r>
                      <a:endParaRPr sz="16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3">
                  <a:txBody>
                    <a:bodyPr/>
                    <a:lstStyle/>
                    <a:p>
                      <a:pPr indent="-295275" lvl="0" marL="457200" rtl="0" algn="l">
                        <a:spcBef>
                          <a:spcPts val="0"/>
                        </a:spcBef>
                        <a:spcAft>
                          <a:spcPts val="0"/>
                        </a:spcAft>
                        <a:buSzPts val="1050"/>
                        <a:buFont typeface="Mada"/>
                        <a:buChar char="●"/>
                      </a:pPr>
                      <a:r>
                        <a:rPr lang="ar" sz="1050">
                          <a:latin typeface="Mada"/>
                          <a:ea typeface="Mada"/>
                          <a:cs typeface="Mada"/>
                          <a:sym typeface="Mada"/>
                        </a:rPr>
                        <a:t>Is characterized by villous atrophy and crypt hyperplasia.</a:t>
                      </a:r>
                      <a:endParaRPr sz="1050">
                        <a:latin typeface="Mada"/>
                        <a:ea typeface="Mada"/>
                        <a:cs typeface="Mada"/>
                        <a:sym typeface="Mada"/>
                      </a:endParaRPr>
                    </a:p>
                    <a:p>
                      <a:pPr indent="-295275" lvl="0" marL="457200" rtl="0" algn="l">
                        <a:spcBef>
                          <a:spcPts val="0"/>
                        </a:spcBef>
                        <a:spcAft>
                          <a:spcPts val="0"/>
                        </a:spcAft>
                        <a:buSzPts val="1050"/>
                        <a:buFont typeface="Mada"/>
                        <a:buChar char="●"/>
                      </a:pPr>
                      <a:r>
                        <a:rPr lang="ar" sz="1050">
                          <a:latin typeface="Mada"/>
                          <a:ea typeface="Mada"/>
                          <a:cs typeface="Mada"/>
                          <a:sym typeface="Mada"/>
                        </a:rPr>
                        <a:t>Most tropical regions of Asia, Africa, the Middle East, the Caribbean and Central and South America:</a:t>
                      </a:r>
                      <a:endParaRPr sz="1050">
                        <a:latin typeface="Mada"/>
                        <a:ea typeface="Mada"/>
                        <a:cs typeface="Mada"/>
                        <a:sym typeface="Mada"/>
                      </a:endParaRPr>
                    </a:p>
                    <a:p>
                      <a:pPr indent="-295275" lvl="1" marL="914400" rtl="0" algn="l">
                        <a:spcBef>
                          <a:spcPts val="0"/>
                        </a:spcBef>
                        <a:spcAft>
                          <a:spcPts val="0"/>
                        </a:spcAft>
                        <a:buSzPts val="1050"/>
                        <a:buFont typeface="Mada"/>
                        <a:buChar char="○"/>
                      </a:pPr>
                      <a:r>
                        <a:rPr lang="ar" sz="1050">
                          <a:latin typeface="Mada"/>
                          <a:ea typeface="Mada"/>
                          <a:cs typeface="Mada"/>
                          <a:sym typeface="Mada"/>
                        </a:rPr>
                        <a:t>It is an acquired defect – not present in newborns. Travelers from the industrialized world may develop it.</a:t>
                      </a:r>
                      <a:endParaRPr sz="105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r h="474725">
                <a:tc>
                  <a:txBody>
                    <a:bodyPr/>
                    <a:lstStyle/>
                    <a:p>
                      <a:pPr indent="0" lvl="0" marL="0" rtl="0" algn="ctr">
                        <a:spcBef>
                          <a:spcPts val="0"/>
                        </a:spcBef>
                        <a:spcAft>
                          <a:spcPts val="0"/>
                        </a:spcAft>
                        <a:buNone/>
                      </a:pPr>
                      <a:r>
                        <a:rPr b="1" lang="ar" sz="1600">
                          <a:latin typeface="Mada"/>
                          <a:ea typeface="Mada"/>
                          <a:cs typeface="Mada"/>
                          <a:sym typeface="Mada"/>
                        </a:rPr>
                        <a:t>Cause</a:t>
                      </a:r>
                      <a:endParaRPr b="1" sz="16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3">
                  <a:txBody>
                    <a:bodyPr/>
                    <a:lstStyle/>
                    <a:p>
                      <a:pPr indent="0" lvl="0" marL="0" rtl="0" algn="ctr">
                        <a:spcBef>
                          <a:spcPts val="0"/>
                        </a:spcBef>
                        <a:spcAft>
                          <a:spcPts val="0"/>
                        </a:spcAft>
                        <a:buNone/>
                      </a:pPr>
                      <a:r>
                        <a:rPr lang="ar" sz="1050">
                          <a:latin typeface="Mada"/>
                          <a:ea typeface="Mada"/>
                          <a:cs typeface="Mada"/>
                          <a:sym typeface="Mada"/>
                        </a:rPr>
                        <a:t>Not known, but seems to be due to continuous bacterial contamination of the upper small bowel and nutritional deficiency.</a:t>
                      </a:r>
                      <a:endParaRPr sz="105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r h="237375">
                <a:tc>
                  <a:txBody>
                    <a:bodyPr/>
                    <a:lstStyle/>
                    <a:p>
                      <a:pPr indent="0" lvl="0" marL="0" rtl="0" algn="ctr">
                        <a:spcBef>
                          <a:spcPts val="0"/>
                        </a:spcBef>
                        <a:spcAft>
                          <a:spcPts val="0"/>
                        </a:spcAft>
                        <a:buNone/>
                      </a:pPr>
                      <a:r>
                        <a:rPr b="1" lang="ar" sz="1600">
                          <a:latin typeface="Mada"/>
                          <a:ea typeface="Mada"/>
                          <a:cs typeface="Mada"/>
                          <a:sym typeface="Mada"/>
                        </a:rPr>
                        <a:t>Presentations</a:t>
                      </a:r>
                      <a:endParaRPr b="1" sz="16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3">
                  <a:txBody>
                    <a:bodyPr/>
                    <a:lstStyle/>
                    <a:p>
                      <a:pPr indent="-295275" lvl="0" marL="457200" rtl="0" algn="l">
                        <a:spcBef>
                          <a:spcPts val="0"/>
                        </a:spcBef>
                        <a:spcAft>
                          <a:spcPts val="0"/>
                        </a:spcAft>
                        <a:buSzPts val="1050"/>
                        <a:buFont typeface="Mada"/>
                        <a:buChar char="●"/>
                      </a:pPr>
                      <a:r>
                        <a:rPr lang="ar" sz="1050">
                          <a:latin typeface="Mada"/>
                          <a:ea typeface="Mada"/>
                          <a:cs typeface="Mada"/>
                          <a:sym typeface="Mada"/>
                        </a:rPr>
                        <a:t>Chronic diarrhea often with steatorrhea, anorexia, abdominal cramps, bloating</a:t>
                      </a:r>
                      <a:endParaRPr sz="1050">
                        <a:latin typeface="Mada"/>
                        <a:ea typeface="Mada"/>
                        <a:cs typeface="Mada"/>
                        <a:sym typeface="Mada"/>
                      </a:endParaRPr>
                    </a:p>
                    <a:p>
                      <a:pPr indent="-295275" lvl="0" marL="457200" rtl="0" algn="l">
                        <a:spcBef>
                          <a:spcPts val="0"/>
                        </a:spcBef>
                        <a:spcAft>
                          <a:spcPts val="0"/>
                        </a:spcAft>
                        <a:buSzPts val="1050"/>
                        <a:buFont typeface="Mada"/>
                        <a:buChar char="●"/>
                      </a:pPr>
                      <a:r>
                        <a:rPr lang="ar" sz="1050">
                          <a:latin typeface="Mada"/>
                          <a:ea typeface="Mada"/>
                          <a:cs typeface="Mada"/>
                          <a:sym typeface="Mada"/>
                        </a:rPr>
                        <a:t>B12 and folate deficiency.</a:t>
                      </a:r>
                      <a:endParaRPr sz="105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r h="237375">
                <a:tc>
                  <a:txBody>
                    <a:bodyPr/>
                    <a:lstStyle/>
                    <a:p>
                      <a:pPr indent="0" lvl="0" marL="0" rtl="0" algn="ctr">
                        <a:spcBef>
                          <a:spcPts val="0"/>
                        </a:spcBef>
                        <a:spcAft>
                          <a:spcPts val="0"/>
                        </a:spcAft>
                        <a:buNone/>
                      </a:pPr>
                      <a:r>
                        <a:rPr b="1" lang="ar" sz="1600">
                          <a:latin typeface="Mada"/>
                          <a:ea typeface="Mada"/>
                          <a:cs typeface="Mada"/>
                          <a:sym typeface="Mada"/>
                        </a:rPr>
                        <a:t>Investigations</a:t>
                      </a:r>
                      <a:endParaRPr b="1" sz="16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3">
                  <a:txBody>
                    <a:bodyPr/>
                    <a:lstStyle/>
                    <a:p>
                      <a:pPr indent="-295275" lvl="0" marL="457200" rtl="0" algn="l">
                        <a:spcBef>
                          <a:spcPts val="0"/>
                        </a:spcBef>
                        <a:spcAft>
                          <a:spcPts val="0"/>
                        </a:spcAft>
                        <a:buSzPts val="1050"/>
                        <a:buFont typeface="Mada"/>
                        <a:buChar char="●"/>
                      </a:pPr>
                      <a:r>
                        <a:rPr lang="ar" sz="1050">
                          <a:latin typeface="Mada"/>
                          <a:ea typeface="Mada"/>
                          <a:cs typeface="Mada"/>
                          <a:sym typeface="Mada"/>
                        </a:rPr>
                        <a:t>If suspicion is high – jejunal aspirate and biopsy.</a:t>
                      </a:r>
                      <a:endParaRPr sz="105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r h="237375">
                <a:tc>
                  <a:txBody>
                    <a:bodyPr/>
                    <a:lstStyle/>
                    <a:p>
                      <a:pPr indent="0" lvl="0" marL="0" rtl="0" algn="ctr">
                        <a:spcBef>
                          <a:spcPts val="0"/>
                        </a:spcBef>
                        <a:spcAft>
                          <a:spcPts val="0"/>
                        </a:spcAft>
                        <a:buNone/>
                      </a:pPr>
                      <a:r>
                        <a:rPr b="1" lang="ar" sz="1600">
                          <a:latin typeface="Mada"/>
                          <a:ea typeface="Mada"/>
                          <a:cs typeface="Mada"/>
                          <a:sym typeface="Mada"/>
                        </a:rPr>
                        <a:t>Management</a:t>
                      </a:r>
                      <a:endParaRPr b="1" sz="16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3">
                  <a:txBody>
                    <a:bodyPr/>
                    <a:lstStyle/>
                    <a:p>
                      <a:pPr indent="-295275" lvl="0" marL="457200" rtl="0" algn="l">
                        <a:spcBef>
                          <a:spcPts val="0"/>
                        </a:spcBef>
                        <a:spcAft>
                          <a:spcPts val="0"/>
                        </a:spcAft>
                        <a:buSzPts val="1050"/>
                        <a:buFont typeface="Mada"/>
                        <a:buChar char="●"/>
                      </a:pPr>
                      <a:r>
                        <a:rPr lang="ar" sz="1050">
                          <a:latin typeface="Mada"/>
                          <a:ea typeface="Mada"/>
                          <a:cs typeface="Mada"/>
                          <a:sym typeface="Mada"/>
                        </a:rPr>
                        <a:t>Folate &amp;  B12 Supplement .</a:t>
                      </a:r>
                      <a:endParaRPr sz="1050">
                        <a:latin typeface="Mada"/>
                        <a:ea typeface="Mada"/>
                        <a:cs typeface="Mada"/>
                        <a:sym typeface="Mada"/>
                      </a:endParaRPr>
                    </a:p>
                    <a:p>
                      <a:pPr indent="-295275" lvl="0" marL="457200" rtl="0" algn="l">
                        <a:spcBef>
                          <a:spcPts val="0"/>
                        </a:spcBef>
                        <a:spcAft>
                          <a:spcPts val="0"/>
                        </a:spcAft>
                        <a:buSzPts val="1050"/>
                        <a:buFont typeface="Mada"/>
                        <a:buChar char="●"/>
                      </a:pPr>
                      <a:r>
                        <a:rPr lang="ar" sz="1050">
                          <a:latin typeface="Mada"/>
                          <a:ea typeface="Mada"/>
                          <a:cs typeface="Mada"/>
                          <a:sym typeface="Mada"/>
                        </a:rPr>
                        <a:t>tetracycline for 3-6 months.</a:t>
                      </a:r>
                      <a:endParaRPr sz="1050">
                        <a:latin typeface="Mada"/>
                        <a:ea typeface="Mada"/>
                        <a:cs typeface="Mada"/>
                        <a:sym typeface="Mada"/>
                      </a:endParaRPr>
                    </a:p>
                    <a:p>
                      <a:pPr indent="-295275" lvl="0" marL="457200" rtl="0" algn="l">
                        <a:spcBef>
                          <a:spcPts val="0"/>
                        </a:spcBef>
                        <a:spcAft>
                          <a:spcPts val="0"/>
                        </a:spcAft>
                        <a:buClr>
                          <a:srgbClr val="1C4587"/>
                        </a:buClr>
                        <a:buSzPts val="1050"/>
                        <a:buFont typeface="Mada"/>
                        <a:buChar char="●"/>
                      </a:pPr>
                      <a:r>
                        <a:rPr lang="ar" sz="1050">
                          <a:solidFill>
                            <a:srgbClr val="1C4587"/>
                          </a:solidFill>
                          <a:latin typeface="Mada"/>
                          <a:ea typeface="Mada"/>
                          <a:cs typeface="Mada"/>
                          <a:sym typeface="Mada"/>
                        </a:rPr>
                        <a:t>Severely ill patients require resuscitation with </a:t>
                      </a:r>
                      <a:r>
                        <a:rPr lang="ar" sz="1050">
                          <a:solidFill>
                            <a:srgbClr val="1C4587"/>
                          </a:solidFill>
                          <a:latin typeface="Mada"/>
                          <a:ea typeface="Mada"/>
                          <a:cs typeface="Mada"/>
                          <a:sym typeface="Mada"/>
                        </a:rPr>
                        <a:t>fluids</a:t>
                      </a:r>
                      <a:r>
                        <a:rPr lang="ar" sz="1050">
                          <a:solidFill>
                            <a:srgbClr val="1C4587"/>
                          </a:solidFill>
                          <a:latin typeface="Mada"/>
                          <a:ea typeface="Mada"/>
                          <a:cs typeface="Mada"/>
                          <a:sym typeface="Mada"/>
                        </a:rPr>
                        <a:t> and electrolytes for dehydration, and nutritional </a:t>
                      </a:r>
                      <a:r>
                        <a:rPr lang="ar" sz="1050">
                          <a:solidFill>
                            <a:srgbClr val="1C4587"/>
                          </a:solidFill>
                          <a:latin typeface="Mada"/>
                          <a:ea typeface="Mada"/>
                          <a:cs typeface="Mada"/>
                          <a:sym typeface="Mada"/>
                        </a:rPr>
                        <a:t>deficiencies</a:t>
                      </a:r>
                      <a:r>
                        <a:rPr lang="ar" sz="1050">
                          <a:solidFill>
                            <a:srgbClr val="1C4587"/>
                          </a:solidFill>
                          <a:latin typeface="Mada"/>
                          <a:ea typeface="Mada"/>
                          <a:cs typeface="Mada"/>
                          <a:sym typeface="Mada"/>
                        </a:rPr>
                        <a:t> should be corrected. Vitamin B12 (1000 μg) is also given to all acute cases. </a:t>
                      </a:r>
                      <a:endParaRPr sz="1050">
                        <a:solidFill>
                          <a:srgbClr val="1C4587"/>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r>
            </a:tbl>
          </a:graphicData>
        </a:graphic>
      </p:graphicFrame>
      <p:sp>
        <p:nvSpPr>
          <p:cNvPr id="736" name="Google Shape;736;p33"/>
          <p:cNvSpPr txBox="1"/>
          <p:nvPr/>
        </p:nvSpPr>
        <p:spPr>
          <a:xfrm>
            <a:off x="-3803725" y="-2628750"/>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Tropical Sprue</a:t>
            </a:r>
            <a:endParaRPr b="1" sz="2200">
              <a:highlight>
                <a:schemeClr val="accent5"/>
              </a:highlight>
              <a:latin typeface="Mada"/>
              <a:ea typeface="Mada"/>
              <a:cs typeface="Mada"/>
              <a:sym typeface="Mada"/>
            </a:endParaRPr>
          </a:p>
        </p:txBody>
      </p:sp>
      <p:sp>
        <p:nvSpPr>
          <p:cNvPr id="737" name="Google Shape;737;p33"/>
          <p:cNvSpPr txBox="1"/>
          <p:nvPr/>
        </p:nvSpPr>
        <p:spPr>
          <a:xfrm>
            <a:off x="352775" y="6735600"/>
            <a:ext cx="5136300" cy="24774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FFFFFF"/>
              </a:buClr>
              <a:buSzPts val="1300"/>
              <a:buFont typeface="Mada"/>
              <a:buChar char="●"/>
            </a:pPr>
            <a:r>
              <a:rPr b="1" lang="ar" sz="1300">
                <a:solidFill>
                  <a:srgbClr val="FFFFFF"/>
                </a:solidFill>
                <a:highlight>
                  <a:schemeClr val="accent1"/>
                </a:highlight>
                <a:latin typeface="Mada"/>
                <a:ea typeface="Mada"/>
                <a:cs typeface="Mada"/>
                <a:sym typeface="Mada"/>
              </a:rPr>
              <a:t>Definition:</a:t>
            </a:r>
            <a:endParaRPr b="1" sz="1300">
              <a:solidFill>
                <a:srgbClr val="FFFFFF"/>
              </a:solidFill>
              <a:highlight>
                <a:schemeClr val="accent1"/>
              </a:highlight>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Bile acids get synthesized in the liver and secreted into the bowel (95% get absorbed in the terminal ileum and only 5% go to the colon). If the small intestine is resected and bile is not absorbed, free bile acid is very irritant to the colon. Bile salts which overflow into the colon causes secretion of water and electrolytes →  Diarrhea</a:t>
            </a:r>
            <a:endParaRPr sz="1100">
              <a:solidFill>
                <a:srgbClr val="1C4588"/>
              </a:solidFill>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increased oxalate absorption →  renal oxalate stones.</a:t>
            </a:r>
            <a:endParaRPr sz="1100">
              <a:solidFill>
                <a:srgbClr val="1C4588"/>
              </a:solidFill>
              <a:latin typeface="Mada"/>
              <a:ea typeface="Mada"/>
              <a:cs typeface="Mada"/>
              <a:sym typeface="Mada"/>
            </a:endParaRPr>
          </a:p>
          <a:p>
            <a:pPr indent="-311150" lvl="0" marL="457200" rtl="0" algn="l">
              <a:spcBef>
                <a:spcPts val="0"/>
              </a:spcBef>
              <a:spcAft>
                <a:spcPts val="0"/>
              </a:spcAft>
              <a:buClr>
                <a:srgbClr val="FFFFFF"/>
              </a:buClr>
              <a:buSzPts val="1300"/>
              <a:buFont typeface="Mada"/>
              <a:buChar char="●"/>
            </a:pPr>
            <a:r>
              <a:rPr b="1" lang="ar" sz="1300">
                <a:solidFill>
                  <a:srgbClr val="FFFFFF"/>
                </a:solidFill>
                <a:highlight>
                  <a:schemeClr val="accent1"/>
                </a:highlight>
                <a:latin typeface="Mada"/>
                <a:ea typeface="Mada"/>
                <a:cs typeface="Mada"/>
                <a:sym typeface="Mada"/>
              </a:rPr>
              <a:t>Etiology:</a:t>
            </a:r>
            <a:endParaRPr b="1" sz="1300">
              <a:solidFill>
                <a:srgbClr val="FFFFFF"/>
              </a:solidFill>
              <a:highlight>
                <a:schemeClr val="accent1"/>
              </a:highlight>
              <a:latin typeface="Mada"/>
              <a:ea typeface="Mada"/>
              <a:cs typeface="Mada"/>
              <a:sym typeface="Mada"/>
            </a:endParaRPr>
          </a:p>
          <a:p>
            <a:pPr indent="-298450" lvl="1" marL="914400" rtl="0" algn="l">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Bile acid diarrhoea can occur idiopathically (type 1) or as a complication of small bowel resection, post cholecystectomy (type 2) </a:t>
            </a:r>
            <a:endParaRPr sz="1100">
              <a:solidFill>
                <a:srgbClr val="1C4588"/>
              </a:solidFill>
              <a:latin typeface="Mada"/>
              <a:ea typeface="Mada"/>
              <a:cs typeface="Mada"/>
              <a:sym typeface="Mada"/>
            </a:endParaRPr>
          </a:p>
          <a:p>
            <a:pPr indent="-311150" lvl="0" marL="457200" rtl="0" algn="l">
              <a:lnSpc>
                <a:spcPct val="100000"/>
              </a:lnSpc>
              <a:spcBef>
                <a:spcPts val="0"/>
              </a:spcBef>
              <a:spcAft>
                <a:spcPts val="0"/>
              </a:spcAft>
              <a:buClr>
                <a:srgbClr val="FFFFFF"/>
              </a:buClr>
              <a:buSzPts val="1300"/>
              <a:buFont typeface="Mada"/>
              <a:buChar char="●"/>
            </a:pPr>
            <a:r>
              <a:rPr b="1" lang="ar" sz="1300">
                <a:solidFill>
                  <a:srgbClr val="FFFFFF"/>
                </a:solidFill>
                <a:highlight>
                  <a:schemeClr val="accent1"/>
                </a:highlight>
                <a:latin typeface="Mada"/>
                <a:ea typeface="Mada"/>
                <a:cs typeface="Mada"/>
                <a:sym typeface="Mada"/>
              </a:rPr>
              <a:t>SxS:</a:t>
            </a:r>
            <a:endParaRPr b="1" sz="1300">
              <a:solidFill>
                <a:srgbClr val="FFFFFF"/>
              </a:solidFill>
              <a:highlight>
                <a:schemeClr val="accent1"/>
              </a:highlight>
              <a:latin typeface="Mada"/>
              <a:ea typeface="Mada"/>
              <a:cs typeface="Mada"/>
              <a:sym typeface="Mada"/>
            </a:endParaRPr>
          </a:p>
          <a:p>
            <a:pPr indent="-298450" lvl="1" marL="914400" rtl="0" algn="l">
              <a:lnSpc>
                <a:spcPct val="100000"/>
              </a:lnSpc>
              <a:spcBef>
                <a:spcPts val="0"/>
              </a:spcBef>
              <a:spcAft>
                <a:spcPts val="0"/>
              </a:spcAft>
              <a:buClr>
                <a:srgbClr val="6AA84F"/>
              </a:buClr>
              <a:buSzPts val="1100"/>
              <a:buFont typeface="Mada"/>
              <a:buChar char="○"/>
            </a:pPr>
            <a:r>
              <a:rPr lang="ar" sz="1100">
                <a:solidFill>
                  <a:srgbClr val="1C4588"/>
                </a:solidFill>
                <a:latin typeface="Mada"/>
                <a:ea typeface="Mada"/>
                <a:cs typeface="Mada"/>
                <a:sym typeface="Mada"/>
              </a:rPr>
              <a:t>Urgent</a:t>
            </a:r>
            <a:r>
              <a:rPr b="1" lang="ar" sz="1100">
                <a:solidFill>
                  <a:srgbClr val="6AA84F"/>
                </a:solidFill>
                <a:latin typeface="Mada"/>
                <a:ea typeface="Mada"/>
                <a:cs typeface="Mada"/>
                <a:sym typeface="Mada"/>
              </a:rPr>
              <a:t> w</a:t>
            </a:r>
            <a:r>
              <a:rPr b="1" lang="ar" sz="1100">
                <a:solidFill>
                  <a:srgbClr val="6AA84F"/>
                </a:solidFill>
                <a:latin typeface="Mada"/>
                <a:ea typeface="Mada"/>
                <a:cs typeface="Mada"/>
                <a:sym typeface="Mada"/>
              </a:rPr>
              <a:t>atery diarrhea </a:t>
            </a:r>
            <a:r>
              <a:rPr lang="ar" sz="1100">
                <a:solidFill>
                  <a:srgbClr val="1C4588"/>
                </a:solidFill>
                <a:latin typeface="Mada"/>
                <a:ea typeface="Mada"/>
                <a:cs typeface="Mada"/>
                <a:sym typeface="Mada"/>
              </a:rPr>
              <a:t>or mild </a:t>
            </a:r>
            <a:r>
              <a:rPr lang="ar" sz="1100">
                <a:solidFill>
                  <a:srgbClr val="1C4588"/>
                </a:solidFill>
                <a:latin typeface="Mada"/>
                <a:ea typeface="Mada"/>
                <a:cs typeface="Mada"/>
                <a:sym typeface="Mada"/>
              </a:rPr>
              <a:t>steatorrhea</a:t>
            </a:r>
            <a:endParaRPr sz="1200">
              <a:solidFill>
                <a:srgbClr val="1C4588"/>
              </a:solidFill>
              <a:latin typeface="Mada"/>
              <a:ea typeface="Mada"/>
              <a:cs typeface="Mada"/>
              <a:sym typeface="Mada"/>
            </a:endParaRPr>
          </a:p>
          <a:p>
            <a:pPr indent="-311150" lvl="0" marL="457200" rtl="0" algn="l">
              <a:lnSpc>
                <a:spcPct val="100000"/>
              </a:lnSpc>
              <a:spcBef>
                <a:spcPts val="0"/>
              </a:spcBef>
              <a:spcAft>
                <a:spcPts val="0"/>
              </a:spcAft>
              <a:buClr>
                <a:srgbClr val="FFFFFF"/>
              </a:buClr>
              <a:buSzPts val="1300"/>
              <a:buFont typeface="Mada"/>
              <a:buChar char="●"/>
            </a:pPr>
            <a:r>
              <a:rPr b="1" lang="ar" sz="1300">
                <a:solidFill>
                  <a:srgbClr val="FFFFFF"/>
                </a:solidFill>
                <a:highlight>
                  <a:schemeClr val="accent1"/>
                </a:highlight>
                <a:latin typeface="Mada"/>
                <a:ea typeface="Mada"/>
                <a:cs typeface="Mada"/>
                <a:sym typeface="Mada"/>
              </a:rPr>
              <a:t>D</a:t>
            </a:r>
            <a:r>
              <a:rPr b="1" lang="ar" sz="1200">
                <a:solidFill>
                  <a:srgbClr val="FFFFFF"/>
                </a:solidFill>
                <a:highlight>
                  <a:schemeClr val="accent1"/>
                </a:highlight>
                <a:latin typeface="Mada"/>
                <a:ea typeface="Mada"/>
                <a:cs typeface="Mada"/>
                <a:sym typeface="Mada"/>
              </a:rPr>
              <a:t>iagnosis:</a:t>
            </a:r>
            <a:endParaRPr b="1" sz="1200">
              <a:solidFill>
                <a:srgbClr val="FFFFFF"/>
              </a:solidFill>
              <a:highlight>
                <a:schemeClr val="accent1"/>
              </a:highlight>
              <a:latin typeface="Mada"/>
              <a:ea typeface="Mada"/>
              <a:cs typeface="Mada"/>
              <a:sym typeface="Mada"/>
            </a:endParaRPr>
          </a:p>
          <a:p>
            <a:pPr indent="-298450" lvl="1" marL="914400" rtl="0" algn="l">
              <a:lnSpc>
                <a:spcPct val="100000"/>
              </a:lnSpc>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Contrast studies and tests of B12 and bile acid absorption, such as the 75Se-homocholic acid taurine (SeHCAT) test</a:t>
            </a:r>
            <a:endParaRPr sz="1100">
              <a:solidFill>
                <a:srgbClr val="1C4588"/>
              </a:solidFill>
              <a:latin typeface="Mada"/>
              <a:ea typeface="Mada"/>
              <a:cs typeface="Mada"/>
              <a:sym typeface="Mada"/>
            </a:endParaRPr>
          </a:p>
          <a:p>
            <a:pPr indent="-298450" lvl="1" marL="914400" rtl="0" algn="l">
              <a:lnSpc>
                <a:spcPct val="100000"/>
              </a:lnSpc>
              <a:spcBef>
                <a:spcPts val="0"/>
              </a:spcBef>
              <a:spcAft>
                <a:spcPts val="0"/>
              </a:spcAft>
              <a:buClr>
                <a:srgbClr val="1C4588"/>
              </a:buClr>
              <a:buSzPts val="1100"/>
              <a:buFont typeface="Mada"/>
              <a:buChar char="○"/>
            </a:pPr>
            <a:r>
              <a:rPr lang="ar" sz="1100">
                <a:solidFill>
                  <a:srgbClr val="1C4588"/>
                </a:solidFill>
                <a:latin typeface="Mada"/>
                <a:ea typeface="Mada"/>
                <a:cs typeface="Mada"/>
                <a:sym typeface="Mada"/>
              </a:rPr>
              <a:t>An elevated serum 7α-hydroxycholestenone is a useful non-invasive marker of bile acid diarrhoea.</a:t>
            </a:r>
            <a:endParaRPr sz="1100">
              <a:solidFill>
                <a:srgbClr val="1C4588"/>
              </a:solidFill>
              <a:latin typeface="Mada"/>
              <a:ea typeface="Mada"/>
              <a:cs typeface="Mada"/>
              <a:sym typeface="Mada"/>
            </a:endParaRPr>
          </a:p>
          <a:p>
            <a:pPr indent="-311150" lvl="0" marL="457200" rtl="0" algn="l">
              <a:lnSpc>
                <a:spcPct val="100000"/>
              </a:lnSpc>
              <a:spcBef>
                <a:spcPts val="0"/>
              </a:spcBef>
              <a:spcAft>
                <a:spcPts val="0"/>
              </a:spcAft>
              <a:buClr>
                <a:srgbClr val="FFFFFF"/>
              </a:buClr>
              <a:buSzPts val="1300"/>
              <a:buFont typeface="Mada"/>
              <a:buChar char="●"/>
            </a:pPr>
            <a:r>
              <a:rPr b="1" lang="ar" sz="1300">
                <a:solidFill>
                  <a:srgbClr val="FFFFFF"/>
                </a:solidFill>
                <a:highlight>
                  <a:schemeClr val="accent1"/>
                </a:highlight>
                <a:latin typeface="Mada"/>
                <a:ea typeface="Mada"/>
                <a:cs typeface="Mada"/>
                <a:sym typeface="Mada"/>
              </a:rPr>
              <a:t>Treatment: </a:t>
            </a:r>
            <a:endParaRPr b="1" sz="1300">
              <a:solidFill>
                <a:srgbClr val="FFFFFF"/>
              </a:solidFill>
              <a:highlight>
                <a:schemeClr val="accent1"/>
              </a:highlight>
              <a:latin typeface="Mada"/>
              <a:ea typeface="Mada"/>
              <a:cs typeface="Mada"/>
              <a:sym typeface="Mada"/>
            </a:endParaRPr>
          </a:p>
          <a:p>
            <a:pPr indent="-304800" lvl="1" marL="914400" rtl="0" algn="l">
              <a:lnSpc>
                <a:spcPct val="100000"/>
              </a:lnSpc>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Bile acid sequestrants e.g. </a:t>
            </a:r>
            <a:r>
              <a:rPr b="1" lang="ar" sz="1200">
                <a:solidFill>
                  <a:srgbClr val="6AA84F"/>
                </a:solidFill>
                <a:latin typeface="Mada"/>
                <a:ea typeface="Mada"/>
                <a:cs typeface="Mada"/>
                <a:sym typeface="Mada"/>
              </a:rPr>
              <a:t>cholestyramine </a:t>
            </a:r>
            <a:r>
              <a:rPr lang="ar" sz="1200">
                <a:solidFill>
                  <a:srgbClr val="6AA84F"/>
                </a:solidFill>
                <a:latin typeface="Mada"/>
                <a:ea typeface="Mada"/>
                <a:cs typeface="Mada"/>
                <a:sym typeface="Mada"/>
              </a:rPr>
              <a:t>(it binds to bile acids thus reducing its irritant effects).</a:t>
            </a:r>
            <a:endParaRPr sz="1200">
              <a:solidFill>
                <a:srgbClr val="1C4588"/>
              </a:solidFill>
              <a:latin typeface="Mada"/>
              <a:ea typeface="Mada"/>
              <a:cs typeface="Mada"/>
              <a:sym typeface="Mada"/>
            </a:endParaRPr>
          </a:p>
        </p:txBody>
      </p:sp>
      <p:sp>
        <p:nvSpPr>
          <p:cNvPr id="738" name="Google Shape;738;p33"/>
          <p:cNvSpPr txBox="1"/>
          <p:nvPr/>
        </p:nvSpPr>
        <p:spPr>
          <a:xfrm>
            <a:off x="126371" y="892793"/>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Introduction </a:t>
            </a:r>
            <a:endParaRPr b="1" sz="2200">
              <a:highlight>
                <a:schemeClr val="accent5"/>
              </a:highlight>
              <a:latin typeface="Mada"/>
              <a:ea typeface="Mada"/>
              <a:cs typeface="Mada"/>
              <a:sym typeface="Mada"/>
            </a:endParaRPr>
          </a:p>
        </p:txBody>
      </p:sp>
      <p:sp>
        <p:nvSpPr>
          <p:cNvPr id="739" name="Google Shape;739;p33"/>
          <p:cNvSpPr/>
          <p:nvPr/>
        </p:nvSpPr>
        <p:spPr>
          <a:xfrm rot="2700000">
            <a:off x="6693900" y="1345887"/>
            <a:ext cx="720825" cy="1258791"/>
          </a:xfrm>
          <a:prstGeom prst="chevron">
            <a:avLst>
              <a:gd fmla="val 84271" name="adj"/>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3"/>
          <p:cNvSpPr txBox="1"/>
          <p:nvPr/>
        </p:nvSpPr>
        <p:spPr>
          <a:xfrm>
            <a:off x="174875" y="1343400"/>
            <a:ext cx="7560000" cy="642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Is characterized by villous atrophy and crypt hyperplasia.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Most </a:t>
            </a:r>
            <a:r>
              <a:rPr b="1" lang="ar" sz="1200">
                <a:solidFill>
                  <a:schemeClr val="dk1"/>
                </a:solidFill>
                <a:latin typeface="Mada"/>
                <a:ea typeface="Mada"/>
                <a:cs typeface="Mada"/>
                <a:sym typeface="Mada"/>
              </a:rPr>
              <a:t>tropical regions</a:t>
            </a:r>
            <a:r>
              <a:rPr lang="ar" sz="1200">
                <a:solidFill>
                  <a:schemeClr val="dk1"/>
                </a:solidFill>
                <a:latin typeface="Mada"/>
                <a:ea typeface="Mada"/>
                <a:cs typeface="Mada"/>
                <a:sym typeface="Mada"/>
              </a:rPr>
              <a:t> of Asia, Africa, the Middle East, the Caribbean and Central and South America:</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is an acquired defect – not present in newborns. Travelers from the industrialized world may develop it.</a:t>
            </a:r>
            <a:endParaRPr sz="1200"/>
          </a:p>
        </p:txBody>
      </p:sp>
      <p:sp>
        <p:nvSpPr>
          <p:cNvPr id="741" name="Google Shape;741;p33"/>
          <p:cNvSpPr/>
          <p:nvPr/>
        </p:nvSpPr>
        <p:spPr>
          <a:xfrm>
            <a:off x="422375" y="2515650"/>
            <a:ext cx="2189390" cy="1204025"/>
          </a:xfrm>
          <a:custGeom>
            <a:rect b="b" l="l" r="r" t="t"/>
            <a:pathLst>
              <a:path extrusionOk="0" fill="none" h="48161" w="54841">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cap="flat" cmpd="sng" w="40775">
            <a:solidFill>
              <a:schemeClr val="accent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txBox="1"/>
          <p:nvPr/>
        </p:nvSpPr>
        <p:spPr>
          <a:xfrm>
            <a:off x="422375" y="2603125"/>
            <a:ext cx="2189400" cy="8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50">
                <a:solidFill>
                  <a:schemeClr val="dk1"/>
                </a:solidFill>
                <a:latin typeface="Mada"/>
                <a:ea typeface="Mada"/>
                <a:cs typeface="Mada"/>
                <a:sym typeface="Mada"/>
              </a:rPr>
              <a:t>The cause is unknown, </a:t>
            </a:r>
            <a:r>
              <a:rPr lang="ar" sz="1050">
                <a:solidFill>
                  <a:schemeClr val="dk1"/>
                </a:solidFill>
                <a:latin typeface="Mada"/>
                <a:ea typeface="Mada"/>
                <a:cs typeface="Mada"/>
                <a:sym typeface="Mada"/>
              </a:rPr>
              <a:t>but seems to be due to continuous bacterial contamination of the upper small bowel and nutritional deficiency.</a:t>
            </a:r>
            <a:endParaRPr/>
          </a:p>
        </p:txBody>
      </p:sp>
      <p:sp>
        <p:nvSpPr>
          <p:cNvPr id="743" name="Google Shape;743;p33"/>
          <p:cNvSpPr txBox="1"/>
          <p:nvPr/>
        </p:nvSpPr>
        <p:spPr>
          <a:xfrm>
            <a:off x="2840525" y="2476725"/>
            <a:ext cx="4802700" cy="8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dk1"/>
                </a:solidFill>
                <a:highlight>
                  <a:schemeClr val="accent2"/>
                </a:highlight>
                <a:latin typeface="Mada"/>
                <a:ea typeface="Mada"/>
                <a:cs typeface="Mada"/>
                <a:sym typeface="Mada"/>
              </a:rPr>
              <a:t>Present with:</a:t>
            </a:r>
            <a:endParaRPr b="1">
              <a:solidFill>
                <a:schemeClr val="dk1"/>
              </a:solidFill>
              <a:highlight>
                <a:schemeClr val="accent2"/>
              </a:highlight>
              <a:latin typeface="Mada"/>
              <a:ea typeface="Mada"/>
              <a:cs typeface="Mada"/>
              <a:sym typeface="Mada"/>
            </a:endParaRPr>
          </a:p>
          <a:p>
            <a:pPr indent="-295275" lvl="0" marL="457200" rtl="0" algn="l">
              <a:spcBef>
                <a:spcPts val="0"/>
              </a:spcBef>
              <a:spcAft>
                <a:spcPts val="0"/>
              </a:spcAft>
              <a:buClr>
                <a:schemeClr val="dk1"/>
              </a:buClr>
              <a:buSzPts val="1050"/>
              <a:buFont typeface="Mada"/>
              <a:buChar char="●"/>
            </a:pPr>
            <a:r>
              <a:rPr b="1" lang="ar" sz="1050">
                <a:solidFill>
                  <a:schemeClr val="dk1"/>
                </a:solidFill>
                <a:latin typeface="Mada"/>
                <a:ea typeface="Mada"/>
                <a:cs typeface="Mada"/>
                <a:sym typeface="Mada"/>
              </a:rPr>
              <a:t>Chronic diarrhea</a:t>
            </a:r>
            <a:r>
              <a:rPr lang="ar" sz="1050">
                <a:solidFill>
                  <a:schemeClr val="dk1"/>
                </a:solidFill>
                <a:latin typeface="Mada"/>
                <a:ea typeface="Mada"/>
                <a:cs typeface="Mada"/>
                <a:sym typeface="Mada"/>
              </a:rPr>
              <a:t> often with </a:t>
            </a:r>
            <a:r>
              <a:rPr b="1" lang="ar" sz="1050" u="sng">
                <a:solidFill>
                  <a:schemeClr val="dk1"/>
                </a:solidFill>
                <a:latin typeface="Mada"/>
                <a:ea typeface="Mada"/>
                <a:cs typeface="Mada"/>
                <a:sym typeface="Mada"/>
              </a:rPr>
              <a:t>steatorrhea</a:t>
            </a:r>
            <a:r>
              <a:rPr lang="ar" sz="1050">
                <a:solidFill>
                  <a:schemeClr val="dk1"/>
                </a:solidFill>
                <a:latin typeface="Mada"/>
                <a:ea typeface="Mada"/>
                <a:cs typeface="Mada"/>
                <a:sym typeface="Mada"/>
              </a:rPr>
              <a:t>, anorexia, abdominal cramps, bloating</a:t>
            </a:r>
            <a:endParaRPr sz="1050">
              <a:solidFill>
                <a:schemeClr val="dk1"/>
              </a:solidFill>
              <a:latin typeface="Mada"/>
              <a:ea typeface="Mada"/>
              <a:cs typeface="Mada"/>
              <a:sym typeface="Mada"/>
            </a:endParaRPr>
          </a:p>
          <a:p>
            <a:pPr indent="-295275" lvl="0" marL="457200" rtl="0" algn="l">
              <a:spcBef>
                <a:spcPts val="0"/>
              </a:spcBef>
              <a:spcAft>
                <a:spcPts val="0"/>
              </a:spcAft>
              <a:buClr>
                <a:schemeClr val="dk1"/>
              </a:buClr>
              <a:buSzPts val="1050"/>
              <a:buFont typeface="Mada"/>
              <a:buChar char="●"/>
            </a:pPr>
            <a:r>
              <a:rPr b="1" lang="ar" sz="1050">
                <a:solidFill>
                  <a:schemeClr val="dk1"/>
                </a:solidFill>
                <a:latin typeface="Mada"/>
                <a:ea typeface="Mada"/>
                <a:cs typeface="Mada"/>
                <a:sym typeface="Mada"/>
              </a:rPr>
              <a:t>B12 and folate deficiency. </a:t>
            </a:r>
            <a:r>
              <a:rPr b="1" lang="ar" sz="1050">
                <a:solidFill>
                  <a:srgbClr val="6AA84F"/>
                </a:solidFill>
                <a:latin typeface="Mada"/>
                <a:ea typeface="Mada"/>
                <a:cs typeface="Mada"/>
                <a:sym typeface="Mada"/>
              </a:rPr>
              <a:t>(</a:t>
            </a:r>
            <a:r>
              <a:rPr lang="ar" sz="1050">
                <a:solidFill>
                  <a:srgbClr val="6AA84F"/>
                </a:solidFill>
                <a:latin typeface="Mada"/>
                <a:ea typeface="Mada"/>
                <a:cs typeface="Mada"/>
                <a:sym typeface="Mada"/>
              </a:rPr>
              <a:t>Unlike SBBO</a:t>
            </a:r>
            <a:r>
              <a:rPr b="1" lang="ar" sz="1050">
                <a:solidFill>
                  <a:srgbClr val="6AA84F"/>
                </a:solidFill>
                <a:latin typeface="Mada"/>
                <a:ea typeface="Mada"/>
                <a:cs typeface="Mada"/>
                <a:sym typeface="Mada"/>
              </a:rPr>
              <a:t>)</a:t>
            </a:r>
            <a:endParaRPr b="1" sz="1050">
              <a:solidFill>
                <a:schemeClr val="dk1"/>
              </a:solidFill>
              <a:latin typeface="Mada"/>
              <a:ea typeface="Mada"/>
              <a:cs typeface="Mada"/>
              <a:sym typeface="Mada"/>
            </a:endParaRPr>
          </a:p>
          <a:p>
            <a:pPr indent="-295275" lvl="1" marL="914400" rtl="0" algn="l">
              <a:spcBef>
                <a:spcPts val="0"/>
              </a:spcBef>
              <a:spcAft>
                <a:spcPts val="0"/>
              </a:spcAft>
              <a:buClr>
                <a:schemeClr val="dk1"/>
              </a:buClr>
              <a:buSzPts val="1050"/>
              <a:buFont typeface="Mada"/>
              <a:buChar char="○"/>
            </a:pPr>
            <a:r>
              <a:rPr lang="ar" sz="1050">
                <a:solidFill>
                  <a:srgbClr val="1C4587"/>
                </a:solidFill>
                <a:latin typeface="Mada"/>
                <a:ea typeface="Mada"/>
                <a:cs typeface="Mada"/>
                <a:sym typeface="Mada"/>
              </a:rPr>
              <a:t>features of megaloblastic anaemia </a:t>
            </a:r>
            <a:endParaRPr b="1">
              <a:solidFill>
                <a:srgbClr val="6AA84F"/>
              </a:solidFill>
            </a:endParaRPr>
          </a:p>
        </p:txBody>
      </p:sp>
      <p:cxnSp>
        <p:nvCxnSpPr>
          <p:cNvPr id="744" name="Google Shape;744;p33"/>
          <p:cNvCxnSpPr/>
          <p:nvPr/>
        </p:nvCxnSpPr>
        <p:spPr>
          <a:xfrm flipH="1" rot="10800000">
            <a:off x="507416" y="4167181"/>
            <a:ext cx="6150600" cy="4800"/>
          </a:xfrm>
          <a:prstGeom prst="straightConnector1">
            <a:avLst/>
          </a:prstGeom>
          <a:noFill/>
          <a:ln cap="flat" cmpd="sng" w="19050">
            <a:solidFill>
              <a:srgbClr val="B7B7B7"/>
            </a:solidFill>
            <a:prstDash val="dot"/>
            <a:round/>
            <a:headEnd len="med" w="med" type="oval"/>
            <a:tailEnd len="med" w="med" type="oval"/>
          </a:ln>
        </p:spPr>
      </p:cxnSp>
      <p:sp>
        <p:nvSpPr>
          <p:cNvPr id="745" name="Google Shape;745;p33"/>
          <p:cNvSpPr/>
          <p:nvPr/>
        </p:nvSpPr>
        <p:spPr>
          <a:xfrm rot="623379">
            <a:off x="1061947" y="3949305"/>
            <a:ext cx="564592" cy="440554"/>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3"/>
          <p:cNvSpPr/>
          <p:nvPr/>
        </p:nvSpPr>
        <p:spPr>
          <a:xfrm rot="623379">
            <a:off x="4787182" y="3949305"/>
            <a:ext cx="564592" cy="440554"/>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3"/>
          <p:cNvSpPr txBox="1"/>
          <p:nvPr/>
        </p:nvSpPr>
        <p:spPr>
          <a:xfrm>
            <a:off x="-93185" y="4414350"/>
            <a:ext cx="29337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a:solidFill>
                  <a:schemeClr val="dk1"/>
                </a:solidFill>
                <a:highlight>
                  <a:schemeClr val="accent2"/>
                </a:highlight>
                <a:latin typeface="Mada"/>
                <a:ea typeface="Mada"/>
                <a:cs typeface="Mada"/>
                <a:sym typeface="Mada"/>
              </a:rPr>
              <a:t>Investigation</a:t>
            </a:r>
            <a:r>
              <a:rPr b="1" lang="ar">
                <a:solidFill>
                  <a:schemeClr val="dk1"/>
                </a:solidFill>
                <a:highlight>
                  <a:schemeClr val="accent2"/>
                </a:highlight>
                <a:latin typeface="Mada"/>
                <a:ea typeface="Mada"/>
                <a:cs typeface="Mada"/>
                <a:sym typeface="Mada"/>
              </a:rPr>
              <a:t>:</a:t>
            </a:r>
            <a:endParaRPr b="1">
              <a:solidFill>
                <a:schemeClr val="dk1"/>
              </a:solidFill>
              <a:highlight>
                <a:schemeClr val="accent2"/>
              </a:highlight>
              <a:latin typeface="Mada"/>
              <a:ea typeface="Mada"/>
              <a:cs typeface="Mada"/>
              <a:sym typeface="Mada"/>
            </a:endParaRPr>
          </a:p>
          <a:p>
            <a:pPr indent="-295275" lvl="0" marL="457200" rtl="0" algn="ctr">
              <a:lnSpc>
                <a:spcPct val="115000"/>
              </a:lnSpc>
              <a:spcBef>
                <a:spcPts val="0"/>
              </a:spcBef>
              <a:spcAft>
                <a:spcPts val="0"/>
              </a:spcAft>
              <a:buClr>
                <a:schemeClr val="dk1"/>
              </a:buClr>
              <a:buSzPts val="1050"/>
              <a:buFont typeface="Mada"/>
              <a:buChar char="●"/>
            </a:pPr>
            <a:r>
              <a:rPr lang="ar" sz="1050">
                <a:solidFill>
                  <a:schemeClr val="dk1"/>
                </a:solidFill>
                <a:latin typeface="Mada"/>
                <a:ea typeface="Mada"/>
                <a:cs typeface="Mada"/>
                <a:sym typeface="Mada"/>
              </a:rPr>
              <a:t>If suspicion is high </a:t>
            </a:r>
            <a:r>
              <a:rPr lang="ar" sz="1200">
                <a:solidFill>
                  <a:schemeClr val="dk1"/>
                </a:solidFill>
                <a:latin typeface="Mada"/>
                <a:ea typeface="Mada"/>
                <a:cs typeface="Mada"/>
                <a:sym typeface="Mada"/>
              </a:rPr>
              <a:t>⟹</a:t>
            </a:r>
            <a:r>
              <a:rPr lang="ar" sz="1050">
                <a:solidFill>
                  <a:schemeClr val="dk1"/>
                </a:solidFill>
                <a:latin typeface="Mada"/>
                <a:ea typeface="Mada"/>
                <a:cs typeface="Mada"/>
                <a:sym typeface="Mada"/>
              </a:rPr>
              <a:t> </a:t>
            </a:r>
            <a:r>
              <a:rPr b="1" lang="ar" sz="1050">
                <a:solidFill>
                  <a:schemeClr val="dk1"/>
                </a:solidFill>
                <a:latin typeface="Mada"/>
                <a:ea typeface="Mada"/>
                <a:cs typeface="Mada"/>
                <a:sym typeface="Mada"/>
              </a:rPr>
              <a:t>jejunal aspirate and biopsy</a:t>
            </a:r>
            <a:r>
              <a:rPr lang="ar" sz="1050">
                <a:solidFill>
                  <a:schemeClr val="dk1"/>
                </a:solidFill>
                <a:latin typeface="Mada"/>
                <a:ea typeface="Mada"/>
                <a:cs typeface="Mada"/>
                <a:sym typeface="Mada"/>
              </a:rPr>
              <a:t>. </a:t>
            </a:r>
            <a:r>
              <a:rPr b="1" lang="ar" sz="1050">
                <a:solidFill>
                  <a:srgbClr val="CC0000"/>
                </a:solidFill>
                <a:latin typeface="Mada"/>
                <a:ea typeface="Mada"/>
                <a:cs typeface="Mada"/>
                <a:sym typeface="Mada"/>
              </a:rPr>
              <a:t>GOLD STANDARD</a:t>
            </a:r>
            <a:endParaRPr b="1">
              <a:solidFill>
                <a:srgbClr val="CC0000"/>
              </a:solidFill>
            </a:endParaRPr>
          </a:p>
        </p:txBody>
      </p:sp>
      <p:sp>
        <p:nvSpPr>
          <p:cNvPr id="748" name="Google Shape;748;p33"/>
          <p:cNvSpPr txBox="1"/>
          <p:nvPr/>
        </p:nvSpPr>
        <p:spPr>
          <a:xfrm>
            <a:off x="2757300" y="4471100"/>
            <a:ext cx="4802700" cy="122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a:solidFill>
                  <a:schemeClr val="dk1"/>
                </a:solidFill>
                <a:highlight>
                  <a:schemeClr val="accent2"/>
                </a:highlight>
                <a:latin typeface="Mada"/>
                <a:ea typeface="Mada"/>
                <a:cs typeface="Mada"/>
                <a:sym typeface="Mada"/>
              </a:rPr>
              <a:t>Management</a:t>
            </a:r>
            <a:r>
              <a:rPr b="1" lang="ar">
                <a:solidFill>
                  <a:schemeClr val="dk1"/>
                </a:solidFill>
                <a:highlight>
                  <a:schemeClr val="accent2"/>
                </a:highlight>
                <a:latin typeface="Mada"/>
                <a:ea typeface="Mada"/>
                <a:cs typeface="Mada"/>
                <a:sym typeface="Mada"/>
              </a:rPr>
              <a:t>:</a:t>
            </a:r>
            <a:endParaRPr b="1">
              <a:solidFill>
                <a:schemeClr val="dk1"/>
              </a:solidFill>
              <a:highlight>
                <a:schemeClr val="accent2"/>
              </a:highlight>
              <a:latin typeface="Mada"/>
              <a:ea typeface="Mada"/>
              <a:cs typeface="Mada"/>
              <a:sym typeface="Mada"/>
            </a:endParaRPr>
          </a:p>
          <a:p>
            <a:pPr indent="-295275" lvl="0" marL="457200" rtl="0" algn="l">
              <a:spcBef>
                <a:spcPts val="0"/>
              </a:spcBef>
              <a:spcAft>
                <a:spcPts val="0"/>
              </a:spcAft>
              <a:buClr>
                <a:schemeClr val="dk1"/>
              </a:buClr>
              <a:buSzPts val="1050"/>
              <a:buFont typeface="Mada"/>
              <a:buChar char="●"/>
            </a:pPr>
            <a:r>
              <a:rPr b="1" lang="ar" sz="1050">
                <a:solidFill>
                  <a:schemeClr val="dk1"/>
                </a:solidFill>
                <a:latin typeface="Mada"/>
                <a:ea typeface="Mada"/>
                <a:cs typeface="Mada"/>
                <a:sym typeface="Mada"/>
              </a:rPr>
              <a:t>Tetracycline </a:t>
            </a:r>
            <a:r>
              <a:rPr lang="ar" sz="1050">
                <a:solidFill>
                  <a:schemeClr val="dk1"/>
                </a:solidFill>
                <a:latin typeface="Mada"/>
                <a:ea typeface="Mada"/>
                <a:cs typeface="Mada"/>
                <a:sym typeface="Mada"/>
              </a:rPr>
              <a:t>for 3-6 months i</a:t>
            </a:r>
            <a:r>
              <a:rPr lang="ar" sz="1050">
                <a:solidFill>
                  <a:srgbClr val="1C4588"/>
                </a:solidFill>
                <a:latin typeface="Mada"/>
                <a:ea typeface="Mada"/>
                <a:cs typeface="Mada"/>
                <a:sym typeface="Mada"/>
              </a:rPr>
              <a:t>s the treatment of choice</a:t>
            </a:r>
            <a:endParaRPr b="1" sz="1050">
              <a:solidFill>
                <a:srgbClr val="1C4588"/>
              </a:solidFill>
              <a:latin typeface="Mada"/>
              <a:ea typeface="Mada"/>
              <a:cs typeface="Mada"/>
              <a:sym typeface="Mada"/>
            </a:endParaRPr>
          </a:p>
          <a:p>
            <a:pPr indent="-295275" lvl="0" marL="457200" rtl="0" algn="l">
              <a:spcBef>
                <a:spcPts val="0"/>
              </a:spcBef>
              <a:spcAft>
                <a:spcPts val="0"/>
              </a:spcAft>
              <a:buClr>
                <a:schemeClr val="dk1"/>
              </a:buClr>
              <a:buSzPts val="1050"/>
              <a:buFont typeface="Mada"/>
              <a:buChar char="●"/>
            </a:pPr>
            <a:r>
              <a:rPr b="1" lang="ar" sz="1050">
                <a:solidFill>
                  <a:schemeClr val="dk1"/>
                </a:solidFill>
                <a:latin typeface="Mada"/>
                <a:ea typeface="Mada"/>
                <a:cs typeface="Mada"/>
                <a:sym typeface="Mada"/>
              </a:rPr>
              <a:t>Folate </a:t>
            </a:r>
            <a:r>
              <a:rPr lang="ar" sz="1050">
                <a:solidFill>
                  <a:schemeClr val="dk1"/>
                </a:solidFill>
                <a:latin typeface="Mada"/>
                <a:ea typeface="Mada"/>
                <a:cs typeface="Mada"/>
                <a:sym typeface="Mada"/>
              </a:rPr>
              <a:t>&amp;  B12 Supplement .</a:t>
            </a:r>
            <a:endParaRPr sz="1050">
              <a:solidFill>
                <a:schemeClr val="dk1"/>
              </a:solidFill>
              <a:latin typeface="Mada"/>
              <a:ea typeface="Mada"/>
              <a:cs typeface="Mada"/>
              <a:sym typeface="Mada"/>
            </a:endParaRPr>
          </a:p>
          <a:p>
            <a:pPr indent="-295275" lvl="0" marL="457200" rtl="0" algn="l">
              <a:spcBef>
                <a:spcPts val="0"/>
              </a:spcBef>
              <a:spcAft>
                <a:spcPts val="0"/>
              </a:spcAft>
              <a:buClr>
                <a:srgbClr val="1C4587"/>
              </a:buClr>
              <a:buSzPts val="1050"/>
              <a:buFont typeface="Mada"/>
              <a:buChar char="●"/>
            </a:pPr>
            <a:r>
              <a:rPr lang="ar" sz="1050">
                <a:solidFill>
                  <a:srgbClr val="1C4587"/>
                </a:solidFill>
                <a:latin typeface="Mada"/>
                <a:ea typeface="Mada"/>
                <a:cs typeface="Mada"/>
                <a:sym typeface="Mada"/>
              </a:rPr>
              <a:t>Severely ill patients require resuscitation with fluids and electrolytes for dehydration, and nutritional deficiencies should be corrected. Vitamin B12 (1000 μg) is also given to all acute cases. </a:t>
            </a:r>
            <a:endParaRPr sz="1050">
              <a:solidFill>
                <a:schemeClr val="dk1"/>
              </a:solidFill>
              <a:latin typeface="Mada"/>
              <a:ea typeface="Mada"/>
              <a:cs typeface="Mada"/>
              <a:sym typeface="Mada"/>
            </a:endParaRPr>
          </a:p>
        </p:txBody>
      </p:sp>
      <p:grpSp>
        <p:nvGrpSpPr>
          <p:cNvPr id="749" name="Google Shape;749;p33"/>
          <p:cNvGrpSpPr/>
          <p:nvPr/>
        </p:nvGrpSpPr>
        <p:grpSpPr>
          <a:xfrm>
            <a:off x="4941824" y="4037383"/>
            <a:ext cx="255338" cy="264410"/>
            <a:chOff x="-26986100" y="2735800"/>
            <a:chExt cx="294575" cy="242600"/>
          </a:xfrm>
        </p:grpSpPr>
        <p:sp>
          <p:nvSpPr>
            <p:cNvPr id="750" name="Google Shape;750;p33"/>
            <p:cNvSpPr/>
            <p:nvPr/>
          </p:nvSpPr>
          <p:spPr>
            <a:xfrm>
              <a:off x="-26986100" y="2735800"/>
              <a:ext cx="294575" cy="242600"/>
            </a:xfrm>
            <a:custGeom>
              <a:rect b="b" l="l" r="r" t="t"/>
              <a:pathLst>
                <a:path extrusionOk="0" h="9704" w="11783">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3"/>
            <p:cNvSpPr/>
            <p:nvPr/>
          </p:nvSpPr>
          <p:spPr>
            <a:xfrm>
              <a:off x="-26927050" y="2805900"/>
              <a:ext cx="70925" cy="70900"/>
            </a:xfrm>
            <a:custGeom>
              <a:rect b="b" l="l" r="r" t="t"/>
              <a:pathLst>
                <a:path extrusionOk="0" h="2836" w="2837">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2" name="Google Shape;752;p33"/>
          <p:cNvGrpSpPr/>
          <p:nvPr/>
        </p:nvGrpSpPr>
        <p:grpSpPr>
          <a:xfrm>
            <a:off x="1199886" y="4034636"/>
            <a:ext cx="288724" cy="286224"/>
            <a:chOff x="-23229925" y="1970225"/>
            <a:chExt cx="296950" cy="296175"/>
          </a:xfrm>
        </p:grpSpPr>
        <p:sp>
          <p:nvSpPr>
            <p:cNvPr id="753" name="Google Shape;753;p33"/>
            <p:cNvSpPr/>
            <p:nvPr/>
          </p:nvSpPr>
          <p:spPr>
            <a:xfrm>
              <a:off x="-23229925" y="1970225"/>
              <a:ext cx="296950" cy="296175"/>
            </a:xfrm>
            <a:custGeom>
              <a:rect b="b" l="l" r="r" t="t"/>
              <a:pathLst>
                <a:path extrusionOk="0" h="11847" w="11878">
                  <a:moveTo>
                    <a:pt x="10145" y="694"/>
                  </a:moveTo>
                  <a:cubicBezTo>
                    <a:pt x="10743" y="694"/>
                    <a:pt x="11184" y="1167"/>
                    <a:pt x="11184" y="1734"/>
                  </a:cubicBezTo>
                  <a:lnTo>
                    <a:pt x="11184" y="10114"/>
                  </a:lnTo>
                  <a:cubicBezTo>
                    <a:pt x="11184" y="10712"/>
                    <a:pt x="10712" y="11122"/>
                    <a:pt x="10145" y="11122"/>
                  </a:cubicBezTo>
                  <a:lnTo>
                    <a:pt x="1764" y="11122"/>
                  </a:lnTo>
                  <a:cubicBezTo>
                    <a:pt x="1166" y="11122"/>
                    <a:pt x="725" y="10681"/>
                    <a:pt x="725" y="10114"/>
                  </a:cubicBezTo>
                  <a:lnTo>
                    <a:pt x="725" y="1734"/>
                  </a:lnTo>
                  <a:cubicBezTo>
                    <a:pt x="725" y="1135"/>
                    <a:pt x="1197" y="694"/>
                    <a:pt x="1764" y="694"/>
                  </a:cubicBezTo>
                  <a:close/>
                  <a:moveTo>
                    <a:pt x="1733" y="1"/>
                  </a:moveTo>
                  <a:cubicBezTo>
                    <a:pt x="788" y="1"/>
                    <a:pt x="0" y="788"/>
                    <a:pt x="0" y="1734"/>
                  </a:cubicBezTo>
                  <a:lnTo>
                    <a:pt x="0" y="10114"/>
                  </a:lnTo>
                  <a:cubicBezTo>
                    <a:pt x="0" y="11059"/>
                    <a:pt x="788" y="11847"/>
                    <a:pt x="1733" y="11847"/>
                  </a:cubicBezTo>
                  <a:lnTo>
                    <a:pt x="10113" y="11847"/>
                  </a:lnTo>
                  <a:cubicBezTo>
                    <a:pt x="11058" y="11847"/>
                    <a:pt x="11846" y="11059"/>
                    <a:pt x="11846" y="10114"/>
                  </a:cubicBezTo>
                  <a:lnTo>
                    <a:pt x="11846" y="1734"/>
                  </a:lnTo>
                  <a:cubicBezTo>
                    <a:pt x="11878" y="788"/>
                    <a:pt x="11090" y="1"/>
                    <a:pt x="10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3"/>
            <p:cNvSpPr/>
            <p:nvPr/>
          </p:nvSpPr>
          <p:spPr>
            <a:xfrm>
              <a:off x="-23196075" y="2005675"/>
              <a:ext cx="227650" cy="192200"/>
            </a:xfrm>
            <a:custGeom>
              <a:rect b="b" l="l" r="r" t="t"/>
              <a:pathLst>
                <a:path extrusionOk="0" h="7688" w="9106">
                  <a:moveTo>
                    <a:pt x="8444" y="662"/>
                  </a:moveTo>
                  <a:lnTo>
                    <a:pt x="8444" y="3435"/>
                  </a:lnTo>
                  <a:lnTo>
                    <a:pt x="6144" y="3435"/>
                  </a:lnTo>
                  <a:cubicBezTo>
                    <a:pt x="5987" y="3435"/>
                    <a:pt x="5892" y="3498"/>
                    <a:pt x="5829" y="3624"/>
                  </a:cubicBezTo>
                  <a:lnTo>
                    <a:pt x="5357" y="4852"/>
                  </a:lnTo>
                  <a:lnTo>
                    <a:pt x="4317" y="1576"/>
                  </a:lnTo>
                  <a:cubicBezTo>
                    <a:pt x="4254" y="1450"/>
                    <a:pt x="4160" y="1324"/>
                    <a:pt x="4002" y="1324"/>
                  </a:cubicBezTo>
                  <a:cubicBezTo>
                    <a:pt x="3845" y="1324"/>
                    <a:pt x="3718" y="1418"/>
                    <a:pt x="3624" y="1544"/>
                  </a:cubicBezTo>
                  <a:lnTo>
                    <a:pt x="2805" y="3435"/>
                  </a:lnTo>
                  <a:lnTo>
                    <a:pt x="757" y="3435"/>
                  </a:lnTo>
                  <a:lnTo>
                    <a:pt x="757" y="662"/>
                  </a:lnTo>
                  <a:close/>
                  <a:moveTo>
                    <a:pt x="3876" y="2678"/>
                  </a:moveTo>
                  <a:lnTo>
                    <a:pt x="4947" y="5986"/>
                  </a:lnTo>
                  <a:cubicBezTo>
                    <a:pt x="4979" y="6144"/>
                    <a:pt x="5105" y="6207"/>
                    <a:pt x="5262" y="6207"/>
                  </a:cubicBezTo>
                  <a:cubicBezTo>
                    <a:pt x="5420" y="6207"/>
                    <a:pt x="5514" y="6144"/>
                    <a:pt x="5577" y="6018"/>
                  </a:cubicBezTo>
                  <a:lnTo>
                    <a:pt x="6333" y="4159"/>
                  </a:lnTo>
                  <a:lnTo>
                    <a:pt x="8413" y="4159"/>
                  </a:lnTo>
                  <a:lnTo>
                    <a:pt x="8413" y="6995"/>
                  </a:lnTo>
                  <a:lnTo>
                    <a:pt x="757" y="6995"/>
                  </a:lnTo>
                  <a:lnTo>
                    <a:pt x="757" y="6963"/>
                  </a:lnTo>
                  <a:lnTo>
                    <a:pt x="757" y="4128"/>
                  </a:lnTo>
                  <a:lnTo>
                    <a:pt x="2994" y="4128"/>
                  </a:lnTo>
                  <a:cubicBezTo>
                    <a:pt x="3120" y="4128"/>
                    <a:pt x="3277" y="4065"/>
                    <a:pt x="3309" y="3939"/>
                  </a:cubicBezTo>
                  <a:lnTo>
                    <a:pt x="3876" y="2678"/>
                  </a:lnTo>
                  <a:close/>
                  <a:moveTo>
                    <a:pt x="379" y="1"/>
                  </a:moveTo>
                  <a:cubicBezTo>
                    <a:pt x="158" y="1"/>
                    <a:pt x="1" y="158"/>
                    <a:pt x="1" y="347"/>
                  </a:cubicBezTo>
                  <a:lnTo>
                    <a:pt x="1" y="7310"/>
                  </a:lnTo>
                  <a:cubicBezTo>
                    <a:pt x="1" y="7530"/>
                    <a:pt x="158" y="7688"/>
                    <a:pt x="379" y="7688"/>
                  </a:cubicBezTo>
                  <a:lnTo>
                    <a:pt x="8759" y="7688"/>
                  </a:lnTo>
                  <a:cubicBezTo>
                    <a:pt x="8948" y="7688"/>
                    <a:pt x="9106" y="7530"/>
                    <a:pt x="9106" y="7310"/>
                  </a:cubicBezTo>
                  <a:lnTo>
                    <a:pt x="9106" y="347"/>
                  </a:lnTo>
                  <a:cubicBezTo>
                    <a:pt x="9106" y="158"/>
                    <a:pt x="8948" y="1"/>
                    <a:pt x="875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3"/>
            <p:cNvSpPr/>
            <p:nvPr/>
          </p:nvSpPr>
          <p:spPr>
            <a:xfrm>
              <a:off x="-23142500" y="2214400"/>
              <a:ext cx="17350" cy="17350"/>
            </a:xfrm>
            <a:custGeom>
              <a:rect b="b" l="l" r="r" t="t"/>
              <a:pathLst>
                <a:path extrusionOk="0" h="694" w="694">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3"/>
            <p:cNvSpPr/>
            <p:nvPr/>
          </p:nvSpPr>
          <p:spPr>
            <a:xfrm>
              <a:off x="-23177150" y="2214400"/>
              <a:ext cx="18125" cy="17350"/>
            </a:xfrm>
            <a:custGeom>
              <a:rect b="b" l="l" r="r" t="t"/>
              <a:pathLst>
                <a:path extrusionOk="0" h="694" w="725">
                  <a:moveTo>
                    <a:pt x="347" y="0"/>
                  </a:moveTo>
                  <a:cubicBezTo>
                    <a:pt x="158" y="0"/>
                    <a:pt x="0" y="158"/>
                    <a:pt x="0" y="347"/>
                  </a:cubicBezTo>
                  <a:cubicBezTo>
                    <a:pt x="0" y="536"/>
                    <a:pt x="158" y="693"/>
                    <a:pt x="347" y="693"/>
                  </a:cubicBezTo>
                  <a:cubicBezTo>
                    <a:pt x="567" y="693"/>
                    <a:pt x="725" y="536"/>
                    <a:pt x="725" y="347"/>
                  </a:cubicBezTo>
                  <a:cubicBezTo>
                    <a:pt x="662" y="158"/>
                    <a:pt x="504" y="0"/>
                    <a:pt x="34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7" name="Google Shape;757;p33"/>
          <p:cNvSpPr txBox="1"/>
          <p:nvPr/>
        </p:nvSpPr>
        <p:spPr>
          <a:xfrm>
            <a:off x="822150" y="5868588"/>
            <a:ext cx="5998800" cy="8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solidFill>
                  <a:schemeClr val="dk1"/>
                </a:solidFill>
                <a:latin typeface="Mada"/>
                <a:ea typeface="Mada"/>
                <a:cs typeface="Mada"/>
                <a:sym typeface="Mada"/>
              </a:rPr>
              <a:t>Bile Acid-Induced Diarrhea</a:t>
            </a:r>
            <a:endParaRPr/>
          </a:p>
        </p:txBody>
      </p:sp>
      <p:cxnSp>
        <p:nvCxnSpPr>
          <p:cNvPr id="758" name="Google Shape;758;p33"/>
          <p:cNvCxnSpPr/>
          <p:nvPr/>
        </p:nvCxnSpPr>
        <p:spPr>
          <a:xfrm flipH="1" rot="10800000">
            <a:off x="1366500" y="6493475"/>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759" name="Google Shape;759;p33"/>
          <p:cNvSpPr txBox="1"/>
          <p:nvPr/>
        </p:nvSpPr>
        <p:spPr>
          <a:xfrm>
            <a:off x="-3029625" y="71597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1C4588"/>
                </a:solidFill>
                <a:latin typeface="Mada"/>
                <a:ea typeface="Mada"/>
                <a:cs typeface="Mada"/>
                <a:sym typeface="Mada"/>
              </a:rPr>
              <a:t>1. Diagnosis is made using the SeHCAT test, in which a radiolabelled bile acid analogue is administered and percentage retention at 7 days calculated (&lt;19% retention abnormal).</a:t>
            </a:r>
            <a:endParaRPr sz="800">
              <a:solidFill>
                <a:srgbClr val="1C4588"/>
              </a:solidFill>
              <a:latin typeface="Mada"/>
              <a:ea typeface="Mada"/>
              <a:cs typeface="Mada"/>
              <a:sym typeface="Mada"/>
            </a:endParaRPr>
          </a:p>
          <a:p>
            <a:pPr indent="0" lvl="0" marL="0" rtl="0" algn="l">
              <a:spcBef>
                <a:spcPts val="0"/>
              </a:spcBef>
              <a:spcAft>
                <a:spcPts val="0"/>
              </a:spcAft>
              <a:buNone/>
            </a:pPr>
            <a:r>
              <a:rPr lang="ar" sz="800">
                <a:solidFill>
                  <a:srgbClr val="1C4588"/>
                </a:solidFill>
                <a:latin typeface="Mada"/>
                <a:ea typeface="Mada"/>
                <a:cs typeface="Mada"/>
                <a:sym typeface="Mada"/>
              </a:rPr>
              <a:t>Treatment is with bile salt sequestrants such as colestyramine, a resin that binds and inactivates the action of bile acids in the colon. The best treatment results are obtained in patients with a SeHCAT retention of &lt;5%.</a:t>
            </a:r>
            <a:endParaRPr/>
          </a:p>
        </p:txBody>
      </p:sp>
      <p:sp>
        <p:nvSpPr>
          <p:cNvPr id="760" name="Google Shape;760;p33"/>
          <p:cNvSpPr txBox="1"/>
          <p:nvPr/>
        </p:nvSpPr>
        <p:spPr>
          <a:xfrm>
            <a:off x="7589625" y="6474175"/>
            <a:ext cx="5290800" cy="3091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1C4588"/>
              </a:buClr>
              <a:buSzPts val="1300"/>
              <a:buFont typeface="Mada"/>
              <a:buChar char="●"/>
            </a:pPr>
            <a:r>
              <a:rPr lang="ar" sz="1300">
                <a:solidFill>
                  <a:srgbClr val="1C4588"/>
                </a:solidFill>
                <a:latin typeface="Mada"/>
                <a:ea typeface="Mada"/>
                <a:cs typeface="Mada"/>
                <a:sym typeface="Mada"/>
              </a:rPr>
              <a:t>SeHCAT test, in which a radiolabelled bile acid analogue is administered and percentage retention at 7 days calculated (&lt;19% retention abnormal). </a:t>
            </a:r>
            <a:endParaRPr sz="1300">
              <a:solidFill>
                <a:srgbClr val="1C4588"/>
              </a:solidFill>
              <a:latin typeface="Mada"/>
              <a:ea typeface="Mada"/>
              <a:cs typeface="Mada"/>
              <a:sym typeface="Mada"/>
            </a:endParaRPr>
          </a:p>
          <a:p>
            <a:pPr indent="-311150" lvl="0" marL="457200" rtl="0" algn="l">
              <a:spcBef>
                <a:spcPts val="0"/>
              </a:spcBef>
              <a:spcAft>
                <a:spcPts val="0"/>
              </a:spcAft>
              <a:buClr>
                <a:srgbClr val="1C4588"/>
              </a:buClr>
              <a:buSzPts val="1300"/>
              <a:buFont typeface="Mada"/>
              <a:buChar char="●"/>
            </a:pPr>
            <a:r>
              <a:rPr lang="ar" sz="1300">
                <a:solidFill>
                  <a:srgbClr val="1C4588"/>
                </a:solidFill>
                <a:latin typeface="Mada"/>
                <a:ea typeface="Mada"/>
                <a:cs typeface="Mada"/>
                <a:sym typeface="Mada"/>
              </a:rPr>
              <a:t>An elevated serum 7α-hydroxycholestenone is a useful non-invasive marker of bile acid diarrhoea</a:t>
            </a:r>
            <a:endParaRPr sz="1900"/>
          </a:p>
        </p:txBody>
      </p:sp>
      <p:pic>
        <p:nvPicPr>
          <p:cNvPr id="761" name="Google Shape;761;p33"/>
          <p:cNvPicPr preferRelativeResize="0"/>
          <p:nvPr/>
        </p:nvPicPr>
        <p:blipFill>
          <a:blip r:embed="rId3">
            <a:alphaModFix/>
          </a:blip>
          <a:stretch>
            <a:fillRect/>
          </a:stretch>
        </p:blipFill>
        <p:spPr>
          <a:xfrm>
            <a:off x="5427350" y="6995750"/>
            <a:ext cx="2067674" cy="1283626"/>
          </a:xfrm>
          <a:prstGeom prst="rect">
            <a:avLst/>
          </a:prstGeom>
          <a:noFill/>
          <a:ln>
            <a:noFill/>
          </a:ln>
        </p:spPr>
      </p:pic>
      <p:sp>
        <p:nvSpPr>
          <p:cNvPr id="762" name="Google Shape;762;p33"/>
          <p:cNvSpPr/>
          <p:nvPr/>
        </p:nvSpPr>
        <p:spPr>
          <a:xfrm>
            <a:off x="5864125" y="5998425"/>
            <a:ext cx="594900" cy="359700"/>
          </a:xfrm>
          <a:prstGeom prst="roundRect">
            <a:avLst>
              <a:gd fmla="val 16667" name="adj"/>
            </a:avLst>
          </a:prstGeom>
          <a:noFill/>
          <a:ln cap="flat" cmpd="sng" w="9525">
            <a:solidFill>
              <a:srgbClr val="CCCCCC"/>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rgbClr val="B7B7B7"/>
                </a:solidFill>
                <a:latin typeface="Mada"/>
                <a:ea typeface="Mada"/>
                <a:cs typeface="Mada"/>
                <a:sym typeface="Mada"/>
              </a:rPr>
              <a:t>Obj.</a:t>
            </a:r>
            <a:endParaRPr b="1" sz="1200">
              <a:solidFill>
                <a:srgbClr val="B7B7B7"/>
              </a:solidFill>
              <a:latin typeface="Mada"/>
              <a:ea typeface="Mada"/>
              <a:cs typeface="Mada"/>
              <a:sym typeface="Mada"/>
            </a:endParaRPr>
          </a:p>
        </p:txBody>
      </p:sp>
      <p:sp>
        <p:nvSpPr>
          <p:cNvPr id="763" name="Google Shape;763;p33"/>
          <p:cNvSpPr/>
          <p:nvPr/>
        </p:nvSpPr>
        <p:spPr>
          <a:xfrm>
            <a:off x="5540275" y="8584900"/>
            <a:ext cx="1954800" cy="1085700"/>
          </a:xfrm>
          <a:prstGeom prst="roundRect">
            <a:avLst>
              <a:gd fmla="val 16667" name="adj"/>
            </a:avLst>
          </a:prstGeom>
          <a:noFill/>
          <a:ln cap="flat" cmpd="sng" w="9525">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rgbClr val="1C4588"/>
                </a:solidFill>
                <a:latin typeface="Mada"/>
                <a:ea typeface="Mada"/>
                <a:cs typeface="Mada"/>
                <a:sym typeface="Mada"/>
              </a:rPr>
              <a:t>Most common scenario</a:t>
            </a:r>
            <a:endParaRPr b="1" sz="1200">
              <a:solidFill>
                <a:srgbClr val="1C4588"/>
              </a:solidFill>
              <a:latin typeface="Mada"/>
              <a:ea typeface="Mada"/>
              <a:cs typeface="Mada"/>
              <a:sym typeface="Mada"/>
            </a:endParaRPr>
          </a:p>
          <a:p>
            <a:pPr indent="0" lvl="0" marL="0" rtl="0" algn="l">
              <a:spcBef>
                <a:spcPts val="0"/>
              </a:spcBef>
              <a:spcAft>
                <a:spcPts val="0"/>
              </a:spcAft>
              <a:buNone/>
            </a:pPr>
            <a:r>
              <a:rPr lang="ar" sz="1200">
                <a:solidFill>
                  <a:srgbClr val="1C4588"/>
                </a:solidFill>
                <a:latin typeface="Mada"/>
                <a:ea typeface="Mada"/>
                <a:cs typeface="Mada"/>
                <a:sym typeface="Mada"/>
              </a:rPr>
              <a:t>is in patients with Crohn’s disease who have undergone ileal resection.</a:t>
            </a:r>
            <a:endParaRPr sz="1200">
              <a:solidFill>
                <a:srgbClr val="1C4588"/>
              </a:solidFill>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769" name="Google Shape;769;p34"/>
          <p:cNvSpPr txBox="1"/>
          <p:nvPr/>
        </p:nvSpPr>
        <p:spPr>
          <a:xfrm>
            <a:off x="0" y="0"/>
            <a:ext cx="7560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Exocrine Pancreatic Insufficiency</a:t>
            </a:r>
            <a:endParaRPr b="1" sz="2600">
              <a:solidFill>
                <a:schemeClr val="dk1"/>
              </a:solidFill>
              <a:latin typeface="Mada"/>
              <a:ea typeface="Mada"/>
              <a:cs typeface="Mada"/>
              <a:sym typeface="Mada"/>
            </a:endParaRPr>
          </a:p>
        </p:txBody>
      </p:sp>
      <p:sp>
        <p:nvSpPr>
          <p:cNvPr id="770" name="Google Shape;770;p34"/>
          <p:cNvSpPr txBox="1"/>
          <p:nvPr/>
        </p:nvSpPr>
        <p:spPr>
          <a:xfrm>
            <a:off x="240100" y="916050"/>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Introduction</a:t>
            </a:r>
            <a:endParaRPr b="1" sz="2200">
              <a:highlight>
                <a:schemeClr val="accent5"/>
              </a:highlight>
              <a:latin typeface="Mada"/>
              <a:ea typeface="Mada"/>
              <a:cs typeface="Mada"/>
              <a:sym typeface="Mada"/>
            </a:endParaRPr>
          </a:p>
        </p:txBody>
      </p:sp>
      <p:sp>
        <p:nvSpPr>
          <p:cNvPr id="771" name="Google Shape;771;p34"/>
          <p:cNvSpPr txBox="1"/>
          <p:nvPr/>
        </p:nvSpPr>
        <p:spPr>
          <a:xfrm>
            <a:off x="520668" y="1561785"/>
            <a:ext cx="7065000" cy="7860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Mainly in patients with chronic pancreatitis (most common cause is alcohol), Steatorrhea</a:t>
            </a:r>
            <a:endParaRPr sz="1200">
              <a:solidFill>
                <a:srgbClr val="1C4588"/>
              </a:solidFill>
              <a:latin typeface="Mada"/>
              <a:ea typeface="Mada"/>
              <a:cs typeface="Mada"/>
              <a:sym typeface="Mada"/>
            </a:endParaRPr>
          </a:p>
          <a:p>
            <a:pPr indent="-304800" lvl="0" marL="457200" rtl="0" algn="l">
              <a:lnSpc>
                <a:spcPct val="15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Improves with pancreatic enzymes replacement therapy (Protease and lipase supplements)</a:t>
            </a:r>
            <a:endParaRPr sz="1200">
              <a:solidFill>
                <a:srgbClr val="1C4588"/>
              </a:solidFill>
              <a:latin typeface="Mada"/>
              <a:ea typeface="Mada"/>
              <a:cs typeface="Mada"/>
              <a:sym typeface="Mada"/>
            </a:endParaRPr>
          </a:p>
          <a:p>
            <a:pPr indent="-304800" lvl="0" marL="457200" rtl="0" algn="l">
              <a:lnSpc>
                <a:spcPct val="15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Hx of abdominal pain, high alcohol intake for long time, diarrhea = pancreatic insufficiency.</a:t>
            </a:r>
            <a:endParaRPr sz="1200">
              <a:solidFill>
                <a:srgbClr val="1C4588"/>
              </a:solidFill>
              <a:latin typeface="Mada"/>
              <a:ea typeface="Mada"/>
              <a:cs typeface="Mada"/>
              <a:sym typeface="Mada"/>
            </a:endParaRPr>
          </a:p>
        </p:txBody>
      </p:sp>
      <p:graphicFrame>
        <p:nvGraphicFramePr>
          <p:cNvPr id="772" name="Google Shape;772;p34"/>
          <p:cNvGraphicFramePr/>
          <p:nvPr/>
        </p:nvGraphicFramePr>
        <p:xfrm>
          <a:off x="287671" y="2793814"/>
          <a:ext cx="3000000" cy="3000000"/>
        </p:xfrm>
        <a:graphic>
          <a:graphicData uri="http://schemas.openxmlformats.org/drawingml/2006/table">
            <a:tbl>
              <a:tblPr>
                <a:noFill/>
                <a:tableStyleId>{DA3F49AF-06B7-4184-AB11-956B686D1136}</a:tableStyleId>
              </a:tblPr>
              <a:tblGrid>
                <a:gridCol w="1788625"/>
                <a:gridCol w="1601625"/>
                <a:gridCol w="1549775"/>
                <a:gridCol w="788925"/>
                <a:gridCol w="1255725"/>
              </a:tblGrid>
              <a:tr h="180900">
                <a:tc gridSpan="5">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Enzyme Secretion of Pancreas and Role in Digestion</a:t>
                      </a:r>
                      <a:endParaRPr b="1" sz="15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hMerge="1"/>
                <a:tc hMerge="1"/>
                <a:tc hMerge="1"/>
                <a:tc hMerge="1"/>
              </a:tr>
              <a:tr h="151350">
                <a:tc>
                  <a:txBody>
                    <a:bodyPr/>
                    <a:lstStyle/>
                    <a:p>
                      <a:pPr indent="0" lvl="0" marL="0" rtl="0" algn="ctr">
                        <a:spcBef>
                          <a:spcPts val="0"/>
                        </a:spcBef>
                        <a:spcAft>
                          <a:spcPts val="0"/>
                        </a:spcAft>
                        <a:buNone/>
                      </a:pPr>
                      <a:r>
                        <a:rPr b="1" lang="ar" sz="1100">
                          <a:latin typeface="Mada"/>
                          <a:ea typeface="Mada"/>
                          <a:cs typeface="Mada"/>
                          <a:sym typeface="Mada"/>
                        </a:rPr>
                        <a:t>Secretion</a:t>
                      </a:r>
                      <a:endParaRPr b="1"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latin typeface="Mada"/>
                          <a:ea typeface="Mada"/>
                          <a:cs typeface="Mada"/>
                          <a:sym typeface="Mada"/>
                        </a:rPr>
                        <a:t>Site of Action</a:t>
                      </a:r>
                      <a:endParaRPr b="1"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b="1" lang="ar" sz="1100">
                          <a:latin typeface="Mada"/>
                          <a:ea typeface="Mada"/>
                          <a:cs typeface="Mada"/>
                          <a:sym typeface="Mada"/>
                        </a:rPr>
                        <a:t>Active Enzyme</a:t>
                      </a:r>
                      <a:endParaRPr b="1"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2">
                  <a:txBody>
                    <a:bodyPr/>
                    <a:lstStyle/>
                    <a:p>
                      <a:pPr indent="0" lvl="0" marL="0" rtl="0" algn="ctr">
                        <a:spcBef>
                          <a:spcPts val="0"/>
                        </a:spcBef>
                        <a:spcAft>
                          <a:spcPts val="0"/>
                        </a:spcAft>
                        <a:buNone/>
                      </a:pPr>
                      <a:r>
                        <a:rPr b="1" lang="ar" sz="1100">
                          <a:latin typeface="Mada"/>
                          <a:ea typeface="Mada"/>
                          <a:cs typeface="Mada"/>
                          <a:sym typeface="Mada"/>
                        </a:rPr>
                        <a:t>Substrate and Products</a:t>
                      </a:r>
                      <a:endParaRPr b="1"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hMerge="1"/>
              </a:tr>
              <a:tr h="231575">
                <a:tc rowSpan="4">
                  <a:txBody>
                    <a:bodyPr/>
                    <a:lstStyle/>
                    <a:p>
                      <a:pPr indent="0" lvl="0" marL="0" rtl="0" algn="ctr">
                        <a:spcBef>
                          <a:spcPts val="0"/>
                        </a:spcBef>
                        <a:spcAft>
                          <a:spcPts val="0"/>
                        </a:spcAft>
                        <a:buNone/>
                      </a:pPr>
                      <a:r>
                        <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Pancreatic Juice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4">
                  <a:txBody>
                    <a:bodyPr/>
                    <a:lstStyle/>
                    <a:p>
                      <a:pPr indent="0" lvl="0" marL="0" rtl="0" algn="ctr">
                        <a:spcBef>
                          <a:spcPts val="0"/>
                        </a:spcBef>
                        <a:spcAft>
                          <a:spcPts val="0"/>
                        </a:spcAft>
                        <a:buNone/>
                      </a:pPr>
                      <a:r>
                        <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Duodenum</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100">
                          <a:latin typeface="Mada"/>
                          <a:ea typeface="Mada"/>
                          <a:cs typeface="Mada"/>
                          <a:sym typeface="Mada"/>
                        </a:rPr>
                        <a:t>Pancreatic Amylase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2">
                  <a:txBody>
                    <a:bodyPr/>
                    <a:lstStyle/>
                    <a:p>
                      <a:pPr indent="0" lvl="0" marL="0" rtl="0" algn="ctr">
                        <a:spcBef>
                          <a:spcPts val="0"/>
                        </a:spcBef>
                        <a:spcAft>
                          <a:spcPts val="0"/>
                        </a:spcAft>
                        <a:buNone/>
                      </a:pPr>
                      <a:r>
                        <a:rPr lang="ar" sz="1100">
                          <a:latin typeface="Mada"/>
                          <a:ea typeface="Mada"/>
                          <a:cs typeface="Mada"/>
                          <a:sym typeface="Mada"/>
                        </a:rPr>
                        <a:t>Starch </a:t>
                      </a:r>
                      <a:r>
                        <a:rPr lang="ar" sz="1100">
                          <a:solidFill>
                            <a:srgbClr val="222222"/>
                          </a:solidFill>
                          <a:latin typeface="Mada"/>
                          <a:ea typeface="Mada"/>
                          <a:cs typeface="Mada"/>
                          <a:sym typeface="Mada"/>
                        </a:rPr>
                        <a:t>→ Maltose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51350">
                <a:tc vMerge="1"/>
                <a:tc vMerge="1"/>
                <a:tc>
                  <a:txBody>
                    <a:bodyPr/>
                    <a:lstStyle/>
                    <a:p>
                      <a:pPr indent="0" lvl="0" marL="0" rtl="0" algn="ctr">
                        <a:spcBef>
                          <a:spcPts val="0"/>
                        </a:spcBef>
                        <a:spcAft>
                          <a:spcPts val="0"/>
                        </a:spcAft>
                        <a:buNone/>
                      </a:pPr>
                      <a:r>
                        <a:rPr lang="ar" sz="1100">
                          <a:latin typeface="Mada"/>
                          <a:ea typeface="Mada"/>
                          <a:cs typeface="Mada"/>
                          <a:sym typeface="Mada"/>
                        </a:rPr>
                        <a:t>Trypsin</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2">
                  <a:txBody>
                    <a:bodyPr/>
                    <a:lstStyle/>
                    <a:p>
                      <a:pPr indent="0" lvl="0" marL="0" rtl="0" algn="ctr">
                        <a:spcBef>
                          <a:spcPts val="0"/>
                        </a:spcBef>
                        <a:spcAft>
                          <a:spcPts val="0"/>
                        </a:spcAft>
                        <a:buNone/>
                      </a:pPr>
                      <a:r>
                        <a:rPr lang="ar" sz="1100">
                          <a:solidFill>
                            <a:schemeClr val="dk1"/>
                          </a:solidFill>
                          <a:latin typeface="Mada"/>
                          <a:ea typeface="Mada"/>
                          <a:cs typeface="Mada"/>
                          <a:sym typeface="Mada"/>
                        </a:rPr>
                        <a:t>Protein </a:t>
                      </a:r>
                      <a:r>
                        <a:rPr lang="ar" sz="1100">
                          <a:solidFill>
                            <a:srgbClr val="222222"/>
                          </a:solidFill>
                          <a:latin typeface="Mada"/>
                          <a:ea typeface="Mada"/>
                          <a:cs typeface="Mada"/>
                          <a:sym typeface="Mada"/>
                        </a:rPr>
                        <a:t>→ Peptide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151350">
                <a:tc vMerge="1"/>
                <a:tc vMerge="1"/>
                <a:tc>
                  <a:txBody>
                    <a:bodyPr/>
                    <a:lstStyle/>
                    <a:p>
                      <a:pPr indent="0" lvl="0" marL="0" rtl="0" algn="ctr">
                        <a:spcBef>
                          <a:spcPts val="0"/>
                        </a:spcBef>
                        <a:spcAft>
                          <a:spcPts val="0"/>
                        </a:spcAft>
                        <a:buNone/>
                      </a:pPr>
                      <a:r>
                        <a:rPr lang="ar" sz="1100">
                          <a:latin typeface="Mada"/>
                          <a:ea typeface="Mada"/>
                          <a:cs typeface="Mada"/>
                          <a:sym typeface="Mada"/>
                        </a:rPr>
                        <a:t>Chymotrypsin</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2">
                  <a:txBody>
                    <a:bodyPr/>
                    <a:lstStyle/>
                    <a:p>
                      <a:pPr indent="0" lvl="0" marL="0" rtl="0" algn="ctr">
                        <a:spcBef>
                          <a:spcPts val="0"/>
                        </a:spcBef>
                        <a:spcAft>
                          <a:spcPts val="0"/>
                        </a:spcAft>
                        <a:buNone/>
                      </a:pPr>
                      <a:r>
                        <a:rPr lang="ar" sz="1100">
                          <a:solidFill>
                            <a:schemeClr val="dk1"/>
                          </a:solidFill>
                          <a:latin typeface="Mada"/>
                          <a:ea typeface="Mada"/>
                          <a:cs typeface="Mada"/>
                          <a:sym typeface="Mada"/>
                        </a:rPr>
                        <a:t>Protein </a:t>
                      </a:r>
                      <a:r>
                        <a:rPr lang="ar" sz="1100">
                          <a:solidFill>
                            <a:srgbClr val="222222"/>
                          </a:solidFill>
                          <a:latin typeface="Mada"/>
                          <a:ea typeface="Mada"/>
                          <a:cs typeface="Mada"/>
                          <a:sym typeface="Mada"/>
                        </a:rPr>
                        <a:t>→ Peptide</a:t>
                      </a:r>
                      <a:endParaRPr sz="11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r h="211225">
                <a:tc vMerge="1"/>
                <a:tc vMerge="1"/>
                <a:tc>
                  <a:txBody>
                    <a:bodyPr/>
                    <a:lstStyle/>
                    <a:p>
                      <a:pPr indent="0" lvl="0" marL="0" rtl="0" algn="ctr">
                        <a:spcBef>
                          <a:spcPts val="0"/>
                        </a:spcBef>
                        <a:spcAft>
                          <a:spcPts val="0"/>
                        </a:spcAft>
                        <a:buNone/>
                      </a:pPr>
                      <a:r>
                        <a:rPr lang="ar" sz="1100">
                          <a:latin typeface="Mada"/>
                          <a:ea typeface="Mada"/>
                          <a:cs typeface="Mada"/>
                          <a:sym typeface="Mada"/>
                        </a:rPr>
                        <a:t>Pancreatic Lipase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2">
                  <a:txBody>
                    <a:bodyPr/>
                    <a:lstStyle/>
                    <a:p>
                      <a:pPr indent="0" lvl="0" marL="0" rtl="0" algn="ctr">
                        <a:spcBef>
                          <a:spcPts val="0"/>
                        </a:spcBef>
                        <a:spcAft>
                          <a:spcPts val="0"/>
                        </a:spcAft>
                        <a:buNone/>
                      </a:pPr>
                      <a:r>
                        <a:rPr lang="ar" sz="1100">
                          <a:solidFill>
                            <a:schemeClr val="dk1"/>
                          </a:solidFill>
                          <a:latin typeface="Mada"/>
                          <a:ea typeface="Mada"/>
                          <a:cs typeface="Mada"/>
                          <a:sym typeface="Mada"/>
                        </a:rPr>
                        <a:t>Fats </a:t>
                      </a:r>
                      <a:r>
                        <a:rPr lang="ar" sz="1100">
                          <a:solidFill>
                            <a:srgbClr val="222222"/>
                          </a:solidFill>
                          <a:latin typeface="Mada"/>
                          <a:ea typeface="Mada"/>
                          <a:cs typeface="Mada"/>
                          <a:sym typeface="Mada"/>
                        </a:rPr>
                        <a:t>→ Fatty Acids + Glycerol</a:t>
                      </a:r>
                      <a:endParaRPr sz="1100">
                        <a:solidFill>
                          <a:schemeClr val="dk1"/>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r>
            </a:tbl>
          </a:graphicData>
        </a:graphic>
      </p:graphicFrame>
      <p:graphicFrame>
        <p:nvGraphicFramePr>
          <p:cNvPr id="773" name="Google Shape;773;p34"/>
          <p:cNvGraphicFramePr/>
          <p:nvPr/>
        </p:nvGraphicFramePr>
        <p:xfrm>
          <a:off x="287663" y="5058654"/>
          <a:ext cx="3000000" cy="3000000"/>
        </p:xfrm>
        <a:graphic>
          <a:graphicData uri="http://schemas.openxmlformats.org/drawingml/2006/table">
            <a:tbl>
              <a:tblPr>
                <a:noFill/>
                <a:tableStyleId>{DA3F49AF-06B7-4184-AB11-956B686D1136}</a:tableStyleId>
              </a:tblPr>
              <a:tblGrid>
                <a:gridCol w="3502775"/>
                <a:gridCol w="683375"/>
                <a:gridCol w="281225"/>
                <a:gridCol w="1085350"/>
                <a:gridCol w="552500"/>
                <a:gridCol w="879425"/>
              </a:tblGrid>
              <a:tr h="180900">
                <a:tc gridSpan="6">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Diseases &amp; Mechanisms Associated With Exocrine Pancreatic Insufficiency</a:t>
                      </a:r>
                      <a:endParaRPr b="1" sz="15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hMerge="1"/>
                <a:tc hMerge="1"/>
                <a:tc hMerge="1"/>
                <a:tc hMerge="1"/>
                <a:tc hMerge="1"/>
              </a:tr>
              <a:tr h="180900">
                <a:tc>
                  <a:txBody>
                    <a:bodyPr/>
                    <a:lstStyle/>
                    <a:p>
                      <a:pPr indent="0" lvl="0" marL="0" rtl="0" algn="ctr">
                        <a:spcBef>
                          <a:spcPts val="0"/>
                        </a:spcBef>
                        <a:spcAft>
                          <a:spcPts val="0"/>
                        </a:spcAft>
                        <a:buNone/>
                      </a:pPr>
                      <a:r>
                        <a:rPr b="1" lang="ar" sz="1100">
                          <a:latin typeface="Mada"/>
                          <a:ea typeface="Mada"/>
                          <a:cs typeface="Mada"/>
                          <a:sym typeface="Mada"/>
                        </a:rPr>
                        <a:t>Disease or Condition</a:t>
                      </a:r>
                      <a:endParaRPr b="1"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gridSpan="5">
                  <a:txBody>
                    <a:bodyPr/>
                    <a:lstStyle/>
                    <a:p>
                      <a:pPr indent="0" lvl="0" marL="0" rtl="0" algn="ctr">
                        <a:spcBef>
                          <a:spcPts val="0"/>
                        </a:spcBef>
                        <a:spcAft>
                          <a:spcPts val="0"/>
                        </a:spcAft>
                        <a:buNone/>
                      </a:pPr>
                      <a:r>
                        <a:rPr b="1" lang="ar" sz="1100">
                          <a:latin typeface="Mada"/>
                          <a:ea typeface="Mada"/>
                          <a:cs typeface="Mada"/>
                          <a:sym typeface="Mada"/>
                        </a:rPr>
                        <a:t>Pathological</a:t>
                      </a:r>
                      <a:r>
                        <a:rPr b="1" lang="ar" sz="1100">
                          <a:latin typeface="Mada"/>
                          <a:ea typeface="Mada"/>
                          <a:cs typeface="Mada"/>
                          <a:sym typeface="Mada"/>
                        </a:rPr>
                        <a:t> Mechanism</a:t>
                      </a:r>
                      <a:endParaRPr b="1"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hMerge="1"/>
                <a:tc hMerge="1"/>
                <a:tc hMerge="1"/>
                <a:tc hMerge="1"/>
              </a:tr>
              <a:tr h="180900">
                <a:tc>
                  <a:txBody>
                    <a:bodyPr/>
                    <a:lstStyle/>
                    <a:p>
                      <a:pPr indent="0" lvl="0" marL="0" rtl="0" algn="ctr">
                        <a:spcBef>
                          <a:spcPts val="0"/>
                        </a:spcBef>
                        <a:spcAft>
                          <a:spcPts val="0"/>
                        </a:spcAft>
                        <a:buNone/>
                      </a:pPr>
                      <a:r>
                        <a:rPr b="1" lang="ar" sz="1100">
                          <a:latin typeface="Mada"/>
                          <a:ea typeface="Mada"/>
                          <a:cs typeface="Mada"/>
                          <a:sym typeface="Mada"/>
                        </a:rPr>
                        <a:t>Chronic Pancreatitis</a:t>
                      </a:r>
                      <a:r>
                        <a:rPr lang="ar" sz="1100">
                          <a:latin typeface="Mada"/>
                          <a:ea typeface="Mada"/>
                          <a:cs typeface="Mada"/>
                          <a:sym typeface="Mada"/>
                        </a:rPr>
                        <a:t>, CF, Diabetes, Sequelae of Acute Necrotizing Pancreatitis, Hereditary Pancreatitis.</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5">
                  <a:txBody>
                    <a:bodyPr/>
                    <a:lstStyle/>
                    <a:p>
                      <a:pPr indent="0" lvl="0" marL="0" rtl="0" algn="ctr">
                        <a:spcBef>
                          <a:spcPts val="0"/>
                        </a:spcBef>
                        <a:spcAft>
                          <a:spcPts val="0"/>
                        </a:spcAft>
                        <a:buNone/>
                      </a:pPr>
                      <a:r>
                        <a:rPr lang="ar" sz="1100">
                          <a:latin typeface="Mada"/>
                          <a:ea typeface="Mada"/>
                          <a:cs typeface="Mada"/>
                          <a:sym typeface="Mada"/>
                        </a:rPr>
                        <a:t>Loss of Pancreatic Parenchyma (Responsible for Most Cases of EPI).</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c hMerge="1"/>
              </a:tr>
              <a:tr h="180900">
                <a:tc>
                  <a:txBody>
                    <a:bodyPr/>
                    <a:lstStyle/>
                    <a:p>
                      <a:pPr indent="0" lvl="0" marL="0" rtl="0" algn="ctr">
                        <a:spcBef>
                          <a:spcPts val="0"/>
                        </a:spcBef>
                        <a:spcAft>
                          <a:spcPts val="0"/>
                        </a:spcAft>
                        <a:buNone/>
                      </a:pPr>
                      <a:r>
                        <a:rPr lang="ar" sz="1100">
                          <a:latin typeface="Mada"/>
                          <a:ea typeface="Mada"/>
                          <a:cs typeface="Mada"/>
                          <a:sym typeface="Mada"/>
                        </a:rPr>
                        <a:t>Periampullary Tumors, IPMN, Pancreatic Head Carcinoma, Benign Pancreatic Tumors.</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5">
                  <a:txBody>
                    <a:bodyPr/>
                    <a:lstStyle/>
                    <a:p>
                      <a:pPr indent="0" lvl="0" marL="0" rtl="0" algn="ctr">
                        <a:spcBef>
                          <a:spcPts val="0"/>
                        </a:spcBef>
                        <a:spcAft>
                          <a:spcPts val="0"/>
                        </a:spcAft>
                        <a:buNone/>
                      </a:pPr>
                      <a:r>
                        <a:rPr lang="ar" sz="1100">
                          <a:latin typeface="Mada"/>
                          <a:ea typeface="Mada"/>
                          <a:cs typeface="Mada"/>
                          <a:sym typeface="Mada"/>
                        </a:rPr>
                        <a:t>Obstruction of Main Pancreatic Duct.</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c hMerge="1"/>
              </a:tr>
              <a:tr h="180900">
                <a:tc>
                  <a:txBody>
                    <a:bodyPr/>
                    <a:lstStyle/>
                    <a:p>
                      <a:pPr indent="0" lvl="0" marL="0" rtl="0" algn="ctr">
                        <a:spcBef>
                          <a:spcPts val="0"/>
                        </a:spcBef>
                        <a:spcAft>
                          <a:spcPts val="0"/>
                        </a:spcAft>
                        <a:buNone/>
                      </a:pPr>
                      <a:r>
                        <a:rPr lang="ar" sz="1100">
                          <a:latin typeface="Mada"/>
                          <a:ea typeface="Mada"/>
                          <a:cs typeface="Mada"/>
                          <a:sym typeface="Mada"/>
                        </a:rPr>
                        <a:t>Celiac Disease, Crohn’s Disease, Schwachman-Diamond Syndrome.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5">
                  <a:txBody>
                    <a:bodyPr/>
                    <a:lstStyle/>
                    <a:p>
                      <a:pPr indent="0" lvl="0" marL="0" rtl="0" algn="ctr">
                        <a:spcBef>
                          <a:spcPts val="0"/>
                        </a:spcBef>
                        <a:spcAft>
                          <a:spcPts val="0"/>
                        </a:spcAft>
                        <a:buNone/>
                      </a:pPr>
                      <a:r>
                        <a:rPr lang="ar" sz="1100">
                          <a:latin typeface="Mada"/>
                          <a:ea typeface="Mada"/>
                          <a:cs typeface="Mada"/>
                          <a:sym typeface="Mada"/>
                        </a:rPr>
                        <a:t>Decreased Pancreatic Stimulation.</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c hMerge="1"/>
              </a:tr>
              <a:tr h="180900">
                <a:tc>
                  <a:txBody>
                    <a:bodyPr/>
                    <a:lstStyle/>
                    <a:p>
                      <a:pPr indent="0" lvl="0" marL="0" rtl="0" algn="ctr">
                        <a:spcBef>
                          <a:spcPts val="0"/>
                        </a:spcBef>
                        <a:spcAft>
                          <a:spcPts val="0"/>
                        </a:spcAft>
                        <a:buNone/>
                      </a:pPr>
                      <a:r>
                        <a:rPr lang="ar" sz="1100">
                          <a:latin typeface="Mada"/>
                          <a:ea typeface="Mada"/>
                          <a:cs typeface="Mada"/>
                          <a:sym typeface="Mada"/>
                        </a:rPr>
                        <a:t>Zollinger</a:t>
                      </a:r>
                      <a:r>
                        <a:rPr lang="ar" sz="1100">
                          <a:latin typeface="Mada"/>
                          <a:ea typeface="Mada"/>
                          <a:cs typeface="Mada"/>
                          <a:sym typeface="Mada"/>
                        </a:rPr>
                        <a:t>-Ellison Syndrome.</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5">
                  <a:txBody>
                    <a:bodyPr/>
                    <a:lstStyle/>
                    <a:p>
                      <a:pPr indent="0" lvl="0" marL="0" rtl="0" algn="ctr">
                        <a:spcBef>
                          <a:spcPts val="0"/>
                        </a:spcBef>
                        <a:spcAft>
                          <a:spcPts val="0"/>
                        </a:spcAft>
                        <a:buNone/>
                      </a:pPr>
                      <a:r>
                        <a:rPr lang="ar" sz="1100">
                          <a:latin typeface="Mada"/>
                          <a:ea typeface="Mada"/>
                          <a:cs typeface="Mada"/>
                          <a:sym typeface="Mada"/>
                        </a:rPr>
                        <a:t>Acid-mediated Inactivation of Pancreatic Enzymes.</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c hMerge="1"/>
              </a:tr>
              <a:tr h="180900">
                <a:tc>
                  <a:txBody>
                    <a:bodyPr/>
                    <a:lstStyle/>
                    <a:p>
                      <a:pPr indent="0" lvl="0" marL="0" rtl="0" algn="ctr">
                        <a:spcBef>
                          <a:spcPts val="0"/>
                        </a:spcBef>
                        <a:spcAft>
                          <a:spcPts val="0"/>
                        </a:spcAft>
                        <a:buNone/>
                      </a:pPr>
                      <a:r>
                        <a:rPr lang="ar" sz="1100">
                          <a:latin typeface="Mada"/>
                          <a:ea typeface="Mada"/>
                          <a:cs typeface="Mada"/>
                          <a:sym typeface="Mada"/>
                        </a:rPr>
                        <a:t>Gastrectomy, Gastric Bypass, Extensive Small Bowel Surgery.</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gridSpan="5">
                  <a:txBody>
                    <a:bodyPr/>
                    <a:lstStyle/>
                    <a:p>
                      <a:pPr indent="0" lvl="0" marL="0" rtl="0" algn="ctr">
                        <a:spcBef>
                          <a:spcPts val="0"/>
                        </a:spcBef>
                        <a:spcAft>
                          <a:spcPts val="0"/>
                        </a:spcAft>
                        <a:buNone/>
                      </a:pPr>
                      <a:r>
                        <a:rPr lang="ar" sz="1100">
                          <a:latin typeface="Mada"/>
                          <a:ea typeface="Mada"/>
                          <a:cs typeface="Mada"/>
                          <a:sym typeface="Mada"/>
                        </a:rPr>
                        <a:t>Gastrointestinal/Pancreatic Surgery.</a:t>
                      </a:r>
                      <a:endParaRPr sz="11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hMerge="1"/>
                <a:tc hMerge="1"/>
                <a:tc hMerge="1"/>
                <a:tc hMerge="1"/>
              </a:tr>
            </a:tbl>
          </a:graphicData>
        </a:graphic>
      </p:graphicFrame>
      <p:cxnSp>
        <p:nvCxnSpPr>
          <p:cNvPr id="774" name="Google Shape;774;p34"/>
          <p:cNvCxnSpPr/>
          <p:nvPr/>
        </p:nvCxnSpPr>
        <p:spPr>
          <a:xfrm>
            <a:off x="561835" y="1487753"/>
            <a:ext cx="6000" cy="1201500"/>
          </a:xfrm>
          <a:prstGeom prst="straightConnector1">
            <a:avLst/>
          </a:prstGeom>
          <a:noFill/>
          <a:ln cap="flat" cmpd="sng" w="19050">
            <a:solidFill>
              <a:schemeClr val="accent2"/>
            </a:solidFill>
            <a:prstDash val="dash"/>
            <a:round/>
            <a:headEnd len="med" w="med" type="diamond"/>
            <a:tailEnd len="med" w="med" type="diamond"/>
          </a:ln>
        </p:spPr>
      </p:cxnSp>
      <p:cxnSp>
        <p:nvCxnSpPr>
          <p:cNvPr id="775" name="Google Shape;775;p34"/>
          <p:cNvCxnSpPr/>
          <p:nvPr/>
        </p:nvCxnSpPr>
        <p:spPr>
          <a:xfrm flipH="1">
            <a:off x="525468" y="2025371"/>
            <a:ext cx="349800" cy="1800"/>
          </a:xfrm>
          <a:prstGeom prst="straightConnector1">
            <a:avLst/>
          </a:prstGeom>
          <a:noFill/>
          <a:ln cap="flat" cmpd="sng" w="28575">
            <a:solidFill>
              <a:schemeClr val="accent2"/>
            </a:solidFill>
            <a:prstDash val="lgDash"/>
            <a:round/>
            <a:headEnd len="med" w="med" type="oval"/>
            <a:tailEnd len="med" w="med" type="oval"/>
          </a:ln>
        </p:spPr>
      </p:cxnSp>
      <p:cxnSp>
        <p:nvCxnSpPr>
          <p:cNvPr id="776" name="Google Shape;776;p34"/>
          <p:cNvCxnSpPr/>
          <p:nvPr/>
        </p:nvCxnSpPr>
        <p:spPr>
          <a:xfrm flipH="1">
            <a:off x="520668" y="2304194"/>
            <a:ext cx="349800" cy="1800"/>
          </a:xfrm>
          <a:prstGeom prst="straightConnector1">
            <a:avLst/>
          </a:prstGeom>
          <a:noFill/>
          <a:ln cap="flat" cmpd="sng" w="28575">
            <a:solidFill>
              <a:schemeClr val="accent2"/>
            </a:solidFill>
            <a:prstDash val="lgDash"/>
            <a:round/>
            <a:headEnd len="med" w="med" type="oval"/>
            <a:tailEnd len="med" w="med" type="oval"/>
          </a:ln>
        </p:spPr>
      </p:cxnSp>
      <p:cxnSp>
        <p:nvCxnSpPr>
          <p:cNvPr id="777" name="Google Shape;777;p34"/>
          <p:cNvCxnSpPr/>
          <p:nvPr/>
        </p:nvCxnSpPr>
        <p:spPr>
          <a:xfrm flipH="1">
            <a:off x="520668" y="1746546"/>
            <a:ext cx="349800" cy="1800"/>
          </a:xfrm>
          <a:prstGeom prst="straightConnector1">
            <a:avLst/>
          </a:prstGeom>
          <a:noFill/>
          <a:ln cap="flat" cmpd="sng" w="28575">
            <a:solidFill>
              <a:schemeClr val="accent2"/>
            </a:solidFill>
            <a:prstDash val="lgDash"/>
            <a:round/>
            <a:headEnd len="med" w="med" type="oval"/>
            <a:tailEnd len="med" w="med" type="oval"/>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
        <p:nvSpPr>
          <p:cNvPr id="783" name="Google Shape;783;p35"/>
          <p:cNvSpPr txBox="1"/>
          <p:nvPr>
            <p:ph idx="4294967295" type="sldNum"/>
          </p:nvPr>
        </p:nvSpPr>
        <p:spPr>
          <a:xfrm>
            <a:off x="7106400" y="2"/>
            <a:ext cx="453600" cy="562200"/>
          </a:xfrm>
          <a:prstGeom prst="rect">
            <a:avLst/>
          </a:prstGeom>
          <a:solidFill>
            <a:schemeClr val="accent2"/>
          </a:solidFill>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b="1" lang="ar" sz="1700">
                <a:solidFill>
                  <a:srgbClr val="FFFFFF"/>
                </a:solidFill>
                <a:latin typeface="Exo"/>
                <a:ea typeface="Exo"/>
                <a:cs typeface="Exo"/>
                <a:sym typeface="Exo"/>
              </a:rPr>
              <a:t>‹#›</a:t>
            </a:fld>
            <a:endParaRPr b="1" sz="1700">
              <a:solidFill>
                <a:srgbClr val="FFFFFF"/>
              </a:solidFill>
              <a:latin typeface="Exo"/>
              <a:ea typeface="Exo"/>
              <a:cs typeface="Exo"/>
              <a:sym typeface="Exo"/>
            </a:endParaRPr>
          </a:p>
        </p:txBody>
      </p:sp>
      <p:graphicFrame>
        <p:nvGraphicFramePr>
          <p:cNvPr id="784" name="Google Shape;784;p35"/>
          <p:cNvGraphicFramePr/>
          <p:nvPr/>
        </p:nvGraphicFramePr>
        <p:xfrm>
          <a:off x="292700" y="1098375"/>
          <a:ext cx="3000000" cy="3000000"/>
        </p:xfrm>
        <a:graphic>
          <a:graphicData uri="http://schemas.openxmlformats.org/drawingml/2006/table">
            <a:tbl>
              <a:tblPr>
                <a:noFill/>
                <a:tableStyleId>{DA3F49AF-06B7-4184-AB11-956B686D1136}</a:tableStyleId>
              </a:tblPr>
              <a:tblGrid>
                <a:gridCol w="1455300"/>
                <a:gridCol w="5463150"/>
              </a:tblGrid>
              <a:tr h="768800">
                <a:tc gridSpan="2">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Chronic diarrhea (&gt;4 weeks) can be osmotic, secretory, inflammatory or fatty diarrhea.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Fecal osmotic gap is helpful to point toward osmotic diarrhea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Iron, Ca &amp; folate are absorbed in proximal bowel;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while B12 is absorbed in ileum.</a:t>
                      </a:r>
                      <a:endParaRPr sz="1200">
                        <a:latin typeface="Mada"/>
                        <a:ea typeface="Mada"/>
                        <a:cs typeface="Mada"/>
                        <a:sym typeface="Mada"/>
                      </a:endParaRPr>
                    </a:p>
                  </a:txBody>
                  <a:tcPr marT="91425" marB="91425" marR="91425" marL="91425"/>
                </a:tc>
                <a:tc hMerge="1"/>
              </a:tr>
              <a:tr h="1075675">
                <a:tc>
                  <a:txBody>
                    <a:bodyPr/>
                    <a:lstStyle/>
                    <a:p>
                      <a:pPr indent="0" lvl="0" marL="0" rtl="0" algn="ctr">
                        <a:spcBef>
                          <a:spcPts val="1000"/>
                        </a:spcBef>
                        <a:spcAft>
                          <a:spcPts val="0"/>
                        </a:spcAft>
                        <a:buNone/>
                      </a:pPr>
                      <a:r>
                        <a:rPr b="1" lang="ar" sz="1200">
                          <a:solidFill>
                            <a:srgbClr val="FFFFFF"/>
                          </a:solidFill>
                          <a:latin typeface="Mada"/>
                          <a:ea typeface="Mada"/>
                          <a:cs typeface="Mada"/>
                          <a:sym typeface="Mada"/>
                        </a:rPr>
                        <a:t>Celiac disease</a:t>
                      </a:r>
                      <a:endParaRPr>
                        <a:solidFill>
                          <a:srgbClr val="FFFFFF"/>
                        </a:solidFill>
                      </a:endParaRPr>
                    </a:p>
                  </a:txBody>
                  <a:tcPr marT="91425" marB="91425" marR="91425" marL="91425" anchor="ctr">
                    <a:solidFill>
                      <a:schemeClr val="accent1"/>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Should always be suspected in patients with iron-def anemia, diarrhea or dyspepsia.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Anti-TTG is most helpful.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Biopsy shows villus atrophy.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Gluten-free diet.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Watch for complications: nutritional &amp; malignancy</a:t>
                      </a:r>
                      <a:endParaRPr/>
                    </a:p>
                  </a:txBody>
                  <a:tcPr marT="91425" marB="91425" marR="91425" marL="91425" anchor="ctr"/>
                </a:tc>
              </a:tr>
              <a:tr h="615350">
                <a:tc>
                  <a:txBody>
                    <a:bodyPr/>
                    <a:lstStyle/>
                    <a:p>
                      <a:pPr indent="0" lvl="0" marL="0" rtl="0" algn="ctr">
                        <a:spcBef>
                          <a:spcPts val="1000"/>
                        </a:spcBef>
                        <a:spcAft>
                          <a:spcPts val="0"/>
                        </a:spcAft>
                        <a:buNone/>
                      </a:pPr>
                      <a:r>
                        <a:rPr b="1" lang="ar" sz="1200">
                          <a:solidFill>
                            <a:srgbClr val="FFFFFF"/>
                          </a:solidFill>
                          <a:latin typeface="Mada"/>
                          <a:ea typeface="Mada"/>
                          <a:cs typeface="Mada"/>
                          <a:sym typeface="Mada"/>
                        </a:rPr>
                        <a:t>Whipple Disease</a:t>
                      </a:r>
                      <a:endParaRPr sz="1200">
                        <a:solidFill>
                          <a:srgbClr val="FFFFFF"/>
                        </a:solidFill>
                        <a:latin typeface="Mada"/>
                        <a:ea typeface="Mada"/>
                        <a:cs typeface="Mada"/>
                        <a:sym typeface="Mada"/>
                      </a:endParaRPr>
                    </a:p>
                    <a:p>
                      <a:pPr indent="0" lvl="0" marL="0" rtl="0" algn="ctr">
                        <a:spcBef>
                          <a:spcPts val="0"/>
                        </a:spcBef>
                        <a:spcAft>
                          <a:spcPts val="0"/>
                        </a:spcAft>
                        <a:buNone/>
                      </a:pPr>
                      <a:r>
                        <a:t/>
                      </a:r>
                      <a:endParaRPr>
                        <a:solidFill>
                          <a:srgbClr val="FFFFFF"/>
                        </a:solidFill>
                      </a:endParaRPr>
                    </a:p>
                  </a:txBody>
                  <a:tcPr marT="91425" marB="91425" marR="91425" marL="91425" anchor="ctr">
                    <a:solidFill>
                      <a:schemeClr val="accent1"/>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Chronic systemic infection by Tropheryma whipplei.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Has GI, CNS, CVS, MSK &amp; skin manifestations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Biopsy: Foamy macrophages &amp; PAS-positive granular particles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Tx Ceftriaxone 2g IV daily monotherapy THEN Septra (TMP/SMX) DS tab BID x 1 year. OR Pen G (2 MU IV q4h) PLUS streptomycin THEN Septra (TMP/SMX) DS tab BID x 1 year</a:t>
                      </a:r>
                      <a:endParaRPr sz="1200">
                        <a:solidFill>
                          <a:schemeClr val="dk1"/>
                        </a:solidFill>
                        <a:latin typeface="Mada"/>
                        <a:ea typeface="Mada"/>
                        <a:cs typeface="Mada"/>
                        <a:sym typeface="Mada"/>
                      </a:endParaRPr>
                    </a:p>
                  </a:txBody>
                  <a:tcPr marT="91425" marB="91425" marR="91425" marL="91425" anchor="ctr"/>
                </a:tc>
              </a:tr>
              <a:tr h="615350">
                <a:tc>
                  <a:txBody>
                    <a:bodyPr/>
                    <a:lstStyle/>
                    <a:p>
                      <a:pPr indent="0" lvl="0" marL="0" rtl="0" algn="ctr">
                        <a:spcBef>
                          <a:spcPts val="1000"/>
                        </a:spcBef>
                        <a:spcAft>
                          <a:spcPts val="0"/>
                        </a:spcAft>
                        <a:buNone/>
                      </a:pPr>
                      <a:r>
                        <a:rPr b="1" lang="ar" sz="1200">
                          <a:solidFill>
                            <a:srgbClr val="FFFFFF"/>
                          </a:solidFill>
                          <a:latin typeface="Mada"/>
                          <a:ea typeface="Mada"/>
                          <a:cs typeface="Mada"/>
                          <a:sym typeface="Mada"/>
                        </a:rPr>
                        <a:t>SBBO</a:t>
                      </a:r>
                      <a:endParaRPr>
                        <a:solidFill>
                          <a:srgbClr val="FFFFFF"/>
                        </a:solidFill>
                      </a:endParaRPr>
                    </a:p>
                  </a:txBody>
                  <a:tcPr marT="91425" marB="91425" marR="91425" marL="91425" anchor="ctr">
                    <a:solidFill>
                      <a:schemeClr val="accent1"/>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Look for &amp; treat underlying causes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B12 def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Schilling’s test</a:t>
                      </a:r>
                      <a:endParaRPr/>
                    </a:p>
                  </a:txBody>
                  <a:tcPr marT="91425" marB="91425" marR="91425" marL="91425" anchor="ctr"/>
                </a:tc>
              </a:tr>
              <a:tr h="421525">
                <a:tc>
                  <a:txBody>
                    <a:bodyPr/>
                    <a:lstStyle/>
                    <a:p>
                      <a:pPr indent="0" lvl="0" marL="0" rtl="0" algn="ctr">
                        <a:spcBef>
                          <a:spcPts val="1000"/>
                        </a:spcBef>
                        <a:spcAft>
                          <a:spcPts val="0"/>
                        </a:spcAft>
                        <a:buNone/>
                      </a:pPr>
                      <a:r>
                        <a:rPr b="1" lang="ar" sz="1200">
                          <a:solidFill>
                            <a:srgbClr val="FFFFFF"/>
                          </a:solidFill>
                          <a:latin typeface="Mada"/>
                          <a:ea typeface="Mada"/>
                          <a:cs typeface="Mada"/>
                          <a:sym typeface="Mada"/>
                        </a:rPr>
                        <a:t>Tropical Sprue</a:t>
                      </a:r>
                      <a:endParaRPr>
                        <a:solidFill>
                          <a:srgbClr val="FFFFFF"/>
                        </a:solidFill>
                      </a:endParaRPr>
                    </a:p>
                  </a:txBody>
                  <a:tcPr marT="91425" marB="91425" marR="91425" marL="91425" anchor="ctr">
                    <a:solidFill>
                      <a:schemeClr val="accent1"/>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Hx of travel to tropical area for long period</a:t>
                      </a:r>
                      <a:endParaRPr/>
                    </a:p>
                  </a:txBody>
                  <a:tcPr marT="91425" marB="91425" marR="91425" marL="91425" anchor="ctr"/>
                </a:tc>
              </a:tr>
              <a:tr h="574975">
                <a:tc>
                  <a:txBody>
                    <a:bodyPr/>
                    <a:lstStyle/>
                    <a:p>
                      <a:pPr indent="0" lvl="0" marL="0" rtl="0" algn="ctr">
                        <a:spcBef>
                          <a:spcPts val="1000"/>
                        </a:spcBef>
                        <a:spcAft>
                          <a:spcPts val="0"/>
                        </a:spcAft>
                        <a:buNone/>
                      </a:pPr>
                      <a:r>
                        <a:rPr b="1" lang="ar" sz="1200">
                          <a:solidFill>
                            <a:srgbClr val="FFFFFF"/>
                          </a:solidFill>
                          <a:latin typeface="Mada"/>
                          <a:ea typeface="Mada"/>
                          <a:cs typeface="Mada"/>
                          <a:sym typeface="Mada"/>
                        </a:rPr>
                        <a:t>Bile acid-induced diarrhea</a:t>
                      </a:r>
                      <a:endParaRPr>
                        <a:solidFill>
                          <a:srgbClr val="FFFFFF"/>
                        </a:solidFill>
                      </a:endParaRPr>
                    </a:p>
                  </a:txBody>
                  <a:tcPr marT="91425" marB="91425" marR="91425" marL="91425" anchor="ctr">
                    <a:solidFill>
                      <a:schemeClr val="accent1"/>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Watery diarrhea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Improves with cholestyramine</a:t>
                      </a:r>
                      <a:endParaRPr/>
                    </a:p>
                  </a:txBody>
                  <a:tcPr marT="91425" marB="91425" marR="91425" marL="91425" anchor="ctr"/>
                </a:tc>
              </a:tr>
              <a:tr h="906075">
                <a:tc>
                  <a:txBody>
                    <a:bodyPr/>
                    <a:lstStyle/>
                    <a:p>
                      <a:pPr indent="0" lvl="0" marL="0" rtl="0" algn="ctr">
                        <a:spcBef>
                          <a:spcPts val="1000"/>
                        </a:spcBef>
                        <a:spcAft>
                          <a:spcPts val="0"/>
                        </a:spcAft>
                        <a:buNone/>
                      </a:pPr>
                      <a:r>
                        <a:rPr b="1" lang="ar" sz="1200">
                          <a:solidFill>
                            <a:srgbClr val="FFFFFF"/>
                          </a:solidFill>
                          <a:latin typeface="Mada"/>
                          <a:ea typeface="Mada"/>
                          <a:cs typeface="Mada"/>
                          <a:sym typeface="Mada"/>
                        </a:rPr>
                        <a:t>Exocrine pancreatic insufficiency</a:t>
                      </a:r>
                      <a:endParaRPr sz="1200">
                        <a:solidFill>
                          <a:srgbClr val="FFFFFF"/>
                        </a:solidFill>
                        <a:latin typeface="Mada"/>
                        <a:ea typeface="Mada"/>
                        <a:cs typeface="Mada"/>
                        <a:sym typeface="Mada"/>
                      </a:endParaRPr>
                    </a:p>
                    <a:p>
                      <a:pPr indent="0" lvl="0" marL="0" rtl="0" algn="ctr">
                        <a:spcBef>
                          <a:spcPts val="0"/>
                        </a:spcBef>
                        <a:spcAft>
                          <a:spcPts val="0"/>
                        </a:spcAft>
                        <a:buNone/>
                      </a:pPr>
                      <a:r>
                        <a:t/>
                      </a:r>
                      <a:endParaRPr>
                        <a:solidFill>
                          <a:srgbClr val="FFFFFF"/>
                        </a:solidFill>
                      </a:endParaRPr>
                    </a:p>
                  </a:txBody>
                  <a:tcPr marT="91425" marB="91425" marR="91425" marL="91425" anchor="ctr">
                    <a:solidFill>
                      <a:schemeClr val="accent1"/>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Mainly in patients with chronic pancreatitis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Steatorrhea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Improves with pancreatic enzymes replacement therapy</a:t>
                      </a:r>
                      <a:endParaRPr/>
                    </a:p>
                  </a:txBody>
                  <a:tcPr marT="91425" marB="91425" marR="91425" marL="9142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36"/>
          <p:cNvSpPr txBox="1"/>
          <p:nvPr/>
        </p:nvSpPr>
        <p:spPr>
          <a:xfrm>
            <a:off x="996325" y="105776"/>
            <a:ext cx="5569800" cy="5268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sp>
        <p:nvSpPr>
          <p:cNvPr id="790" name="Google Shape;790;p36"/>
          <p:cNvSpPr/>
          <p:nvPr/>
        </p:nvSpPr>
        <p:spPr>
          <a:xfrm>
            <a:off x="1034725" y="10307950"/>
            <a:ext cx="43050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Q1:B | Q2:A | Q3:C | Q4:D | Q5:B </a:t>
            </a:r>
            <a:endParaRPr sz="1200">
              <a:solidFill>
                <a:srgbClr val="FFFFFF"/>
              </a:solidFill>
              <a:latin typeface="Cabin"/>
              <a:ea typeface="Cabin"/>
              <a:cs typeface="Cabin"/>
              <a:sym typeface="Cabin"/>
            </a:endParaRPr>
          </a:p>
        </p:txBody>
      </p:sp>
      <p:sp>
        <p:nvSpPr>
          <p:cNvPr id="791" name="Google Shape;791;p36"/>
          <p:cNvSpPr txBox="1"/>
          <p:nvPr/>
        </p:nvSpPr>
        <p:spPr>
          <a:xfrm>
            <a:off x="209750" y="1128150"/>
            <a:ext cx="7140000" cy="86892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Q1:</a:t>
            </a:r>
            <a:r>
              <a:rPr b="1" lang="ar" sz="1200">
                <a:solidFill>
                  <a:schemeClr val="accent1"/>
                </a:solidFill>
                <a:latin typeface="Mada"/>
                <a:ea typeface="Mada"/>
                <a:cs typeface="Mada"/>
                <a:sym typeface="Mada"/>
              </a:rPr>
              <a:t> You see a 25-year-old woman who presents with a 24-hour history of watery diarrhoea. She states that she has opened her bowels 11 times since her onset of symptoms. Associated symptoms include nausea and vomiting with abdominal cramps and pain which started in the evening following a barbeque meal in the afternoon that day. The patient is alert and orientated and her observations include a pulse rate of 69, blood pressure of 124/75 and temperature of 37.1°C. On examination, her abdomen is soft, there is marked tenderness in the epigastric region and bowel sounds are hyperactive. The patient is normally fit and well with no past medical history. The most likely diagnosis is</a:t>
            </a:r>
            <a:endParaRPr b="1" sz="12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Irritable bowel syndrome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Gastroenteritis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Ulcerative colitis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Laxative abuse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B6914"/>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Q2</a:t>
            </a:r>
            <a:r>
              <a:rPr b="1" lang="ar" sz="1200">
                <a:solidFill>
                  <a:schemeClr val="accent1"/>
                </a:solidFill>
                <a:latin typeface="Mada"/>
                <a:ea typeface="Mada"/>
                <a:cs typeface="Mada"/>
                <a:sym typeface="Mada"/>
              </a:rPr>
              <a:t>: A 35-year-old woman presents with a 24-hour history of watery diarrhoea. She has opened her bowels nine times since the onset of her symptoms. You diagnose gastroenteritis after learning that the patient and her family all ate at a new restaurant and the rest of her family have had similar problems. The most appropriate management is:</a:t>
            </a:r>
            <a:endParaRPr b="1" sz="12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Oral rehydration advice, anti-emetics and discharge home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Oral antibiotic therapy and discharge home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Admission for intravenous fluid rehydration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Admission for intravenous antibiotic therapy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 No treatment required</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B6914"/>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Q3:</a:t>
            </a:r>
            <a:r>
              <a:rPr b="1" lang="ar" sz="1200">
                <a:solidFill>
                  <a:schemeClr val="accent1"/>
                </a:solidFill>
                <a:latin typeface="Mada"/>
                <a:ea typeface="Mada"/>
                <a:cs typeface="Mada"/>
                <a:sym typeface="Mada"/>
              </a:rPr>
              <a:t> A 56-year-old man presents with a 2-week history of diarrhoea which has not settled following an episode of ‘food poisoning’. Which of the following would be the most appropriate investigation?</a:t>
            </a:r>
            <a:endParaRPr b="1" sz="12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Full blood count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Urea and electrolytes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Stool sample for microscopy, culture and sensitivities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Abdominal x-ray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 Liver function tests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Q4</a:t>
            </a:r>
            <a:r>
              <a:rPr b="1" lang="ar" sz="1200">
                <a:solidFill>
                  <a:schemeClr val="accent1"/>
                </a:solidFill>
                <a:latin typeface="Mada"/>
                <a:ea typeface="Mada"/>
                <a:cs typeface="Mada"/>
                <a:sym typeface="Mada"/>
              </a:rPr>
              <a:t>: A 2-year-old boy presents with a history of smelly, bulky diarrhea and poor weight gain. A small bowel biopsy shows villous atrophy. What is the most likely etiology?</a:t>
            </a:r>
            <a:endParaRPr b="1" sz="12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Bacillus cereus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Campylobacter jejuni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Carcinoid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Celiac disease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 Clostridium difficile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F. Crohn’s disease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Q5: </a:t>
            </a:r>
            <a:r>
              <a:rPr b="1" lang="ar" sz="1200">
                <a:solidFill>
                  <a:schemeClr val="accent1"/>
                </a:solidFill>
                <a:latin typeface="Mada"/>
                <a:ea typeface="Mada"/>
                <a:cs typeface="Mada"/>
                <a:sym typeface="Mada"/>
              </a:rPr>
              <a:t>A 62-year-old farmer presents for a second opinion after unrevealing extensive workup of migrating joint pain for the past 2 years and chronic diarrhea, postprandial abdominal cramping, and weight loss for the past 6 months. Your suspicion for Whipple disease is high. Which of the following statements regarding this disease is true? </a:t>
            </a:r>
            <a:endParaRPr b="1" sz="12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Chronic diarrhea is common, but extraintestinal symptoms are rare.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Prolonged antibiotic treatment is required to eradicate the causative organism.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The causative organism, Tropheryma whipplei, is easily cultured.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The disease is more common in women than in men.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 Colonoscopy with biopsy is the diagnostic test of choice.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l">
              <a:spcBef>
                <a:spcPts val="0"/>
              </a:spcBef>
              <a:spcAft>
                <a:spcPts val="0"/>
              </a:spcAft>
              <a:buNone/>
            </a:pPr>
            <a:r>
              <a:t/>
            </a:r>
            <a:endParaRPr sz="1600">
              <a:latin typeface="Mada"/>
              <a:ea typeface="Mada"/>
              <a:cs typeface="Mada"/>
              <a:sym typeface="Mada"/>
            </a:endParaRPr>
          </a:p>
        </p:txBody>
      </p:sp>
      <p:grpSp>
        <p:nvGrpSpPr>
          <p:cNvPr id="792" name="Google Shape;792;p36"/>
          <p:cNvGrpSpPr/>
          <p:nvPr/>
        </p:nvGrpSpPr>
        <p:grpSpPr>
          <a:xfrm>
            <a:off x="5686775" y="10392850"/>
            <a:ext cx="1411200" cy="209400"/>
            <a:chOff x="5686775" y="10392850"/>
            <a:chExt cx="1411200" cy="209400"/>
          </a:xfrm>
        </p:grpSpPr>
        <p:sp>
          <p:nvSpPr>
            <p:cNvPr id="793" name="Google Shape;793;p36">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u="sng">
                  <a:solidFill>
                    <a:srgbClr val="FFFFFF"/>
                  </a:solidFill>
                  <a:latin typeface="Mada"/>
                  <a:ea typeface="Mada"/>
                  <a:cs typeface="Mada"/>
                  <a:sym typeface="Mada"/>
                  <a:hlinkClick r:id="rId4">
                    <a:extLst>
                      <a:ext uri="{A12FA001-AC4F-418D-AE19-62706E023703}">
                        <ahyp:hlinkClr val="tx"/>
                      </a:ext>
                    </a:extLst>
                  </a:hlinkClick>
                </a:rPr>
                <a:t>     Answers Explanation File! </a:t>
              </a:r>
              <a:endParaRPr b="1" sz="700" u="sng">
                <a:solidFill>
                  <a:srgbClr val="FFFFFF"/>
                </a:solidFill>
                <a:latin typeface="Mada"/>
                <a:ea typeface="Mada"/>
                <a:cs typeface="Mada"/>
                <a:sym typeface="Mada"/>
              </a:endParaRPr>
            </a:p>
          </p:txBody>
        </p:sp>
        <p:sp>
          <p:nvSpPr>
            <p:cNvPr id="794" name="Google Shape;794;p36"/>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5" name="Google Shape;795;p36"/>
            <p:cNvPicPr preferRelativeResize="0"/>
            <p:nvPr/>
          </p:nvPicPr>
          <p:blipFill>
            <a:blip r:embed="rId5">
              <a:alphaModFix/>
            </a:blip>
            <a:stretch>
              <a:fillRect/>
            </a:stretch>
          </p:blipFill>
          <p:spPr>
            <a:xfrm>
              <a:off x="5755003" y="10430983"/>
              <a:ext cx="108516" cy="13312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grpSp>
        <p:nvGrpSpPr>
          <p:cNvPr id="800" name="Google Shape;800;p37"/>
          <p:cNvGrpSpPr/>
          <p:nvPr/>
        </p:nvGrpSpPr>
        <p:grpSpPr>
          <a:xfrm>
            <a:off x="-1767602" y="-1291949"/>
            <a:ext cx="10641954" cy="11644583"/>
            <a:chOff x="-1767602" y="-1291949"/>
            <a:chExt cx="10641954" cy="11644583"/>
          </a:xfrm>
        </p:grpSpPr>
        <p:grpSp>
          <p:nvGrpSpPr>
            <p:cNvPr id="801" name="Google Shape;801;p37"/>
            <p:cNvGrpSpPr/>
            <p:nvPr/>
          </p:nvGrpSpPr>
          <p:grpSpPr>
            <a:xfrm>
              <a:off x="-1767602" y="-1291949"/>
              <a:ext cx="10641954" cy="8822290"/>
              <a:chOff x="-1774523" y="-1292725"/>
              <a:chExt cx="10683620" cy="8827587"/>
            </a:xfrm>
          </p:grpSpPr>
          <p:sp>
            <p:nvSpPr>
              <p:cNvPr id="802" name="Google Shape;802;p37"/>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03" name="Google Shape;803;p37"/>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804" name="Google Shape;804;p37"/>
              <p:cNvGrpSpPr/>
              <p:nvPr/>
            </p:nvGrpSpPr>
            <p:grpSpPr>
              <a:xfrm>
                <a:off x="6233909" y="4499366"/>
                <a:ext cx="294716" cy="273655"/>
                <a:chOff x="4786297" y="2980907"/>
                <a:chExt cx="189564" cy="189564"/>
              </a:xfrm>
            </p:grpSpPr>
            <p:sp>
              <p:nvSpPr>
                <p:cNvPr id="805" name="Google Shape;805;p37"/>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6" name="Google Shape;806;p37"/>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07" name="Google Shape;807;p37"/>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08" name="Google Shape;808;p37"/>
              <p:cNvGrpSpPr/>
              <p:nvPr/>
            </p:nvGrpSpPr>
            <p:grpSpPr>
              <a:xfrm>
                <a:off x="6730897" y="2553643"/>
                <a:ext cx="323310" cy="273663"/>
                <a:chOff x="5099945" y="1562040"/>
                <a:chExt cx="215986" cy="196894"/>
              </a:xfrm>
            </p:grpSpPr>
            <p:sp>
              <p:nvSpPr>
                <p:cNvPr id="809" name="Google Shape;809;p37"/>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0" name="Google Shape;810;p37"/>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1" name="Google Shape;811;p37"/>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12" name="Google Shape;812;p37"/>
              <p:cNvGrpSpPr/>
              <p:nvPr/>
            </p:nvGrpSpPr>
            <p:grpSpPr>
              <a:xfrm>
                <a:off x="5510564" y="5207134"/>
                <a:ext cx="460558" cy="192901"/>
                <a:chOff x="5427392" y="3652956"/>
                <a:chExt cx="296236" cy="133625"/>
              </a:xfrm>
            </p:grpSpPr>
            <p:sp>
              <p:nvSpPr>
                <p:cNvPr id="813" name="Google Shape;813;p37"/>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4" name="Google Shape;814;p37"/>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5" name="Google Shape;815;p37"/>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16" name="Google Shape;816;p37"/>
              <p:cNvGrpSpPr/>
              <p:nvPr/>
            </p:nvGrpSpPr>
            <p:grpSpPr>
              <a:xfrm>
                <a:off x="7200498" y="2639841"/>
                <a:ext cx="271715" cy="241528"/>
                <a:chOff x="7456777" y="1936895"/>
                <a:chExt cx="174770" cy="167309"/>
              </a:xfrm>
            </p:grpSpPr>
            <p:sp>
              <p:nvSpPr>
                <p:cNvPr id="817" name="Google Shape;817;p37"/>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8" name="Google Shape;818;p37"/>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19" name="Google Shape;819;p37"/>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0" name="Google Shape;820;p37"/>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21" name="Google Shape;821;p37"/>
              <p:cNvGrpSpPr/>
              <p:nvPr/>
            </p:nvGrpSpPr>
            <p:grpSpPr>
              <a:xfrm>
                <a:off x="6187636" y="5036716"/>
                <a:ext cx="265989" cy="241390"/>
                <a:chOff x="3923092" y="3421606"/>
                <a:chExt cx="171087" cy="167214"/>
              </a:xfrm>
            </p:grpSpPr>
            <p:sp>
              <p:nvSpPr>
                <p:cNvPr id="822" name="Google Shape;822;p37"/>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3" name="Google Shape;823;p37"/>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4" name="Google Shape;824;p37"/>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5" name="Google Shape;825;p37"/>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26" name="Google Shape;826;p37"/>
              <p:cNvGrpSpPr/>
              <p:nvPr/>
            </p:nvGrpSpPr>
            <p:grpSpPr>
              <a:xfrm>
                <a:off x="5801382" y="4601754"/>
                <a:ext cx="120088" cy="295337"/>
                <a:chOff x="6689991" y="3974566"/>
                <a:chExt cx="77242" cy="204583"/>
              </a:xfrm>
            </p:grpSpPr>
            <p:sp>
              <p:nvSpPr>
                <p:cNvPr id="827" name="Google Shape;827;p37"/>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8" name="Google Shape;828;p37"/>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29" name="Google Shape;829;p37"/>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0" name="Google Shape;830;p37"/>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31" name="Google Shape;831;p37"/>
              <p:cNvGrpSpPr/>
              <p:nvPr/>
            </p:nvGrpSpPr>
            <p:grpSpPr>
              <a:xfrm>
                <a:off x="5193184" y="5104648"/>
                <a:ext cx="120038" cy="295379"/>
                <a:chOff x="4308549" y="4159596"/>
                <a:chExt cx="77210" cy="204613"/>
              </a:xfrm>
            </p:grpSpPr>
            <p:sp>
              <p:nvSpPr>
                <p:cNvPr id="832" name="Google Shape;832;p37"/>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3" name="Google Shape;833;p37"/>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4" name="Google Shape;834;p37"/>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5" name="Google Shape;835;p37"/>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36" name="Google Shape;836;p37"/>
              <p:cNvGrpSpPr/>
              <p:nvPr/>
            </p:nvGrpSpPr>
            <p:grpSpPr>
              <a:xfrm>
                <a:off x="6630902" y="3487361"/>
                <a:ext cx="265720" cy="232428"/>
                <a:chOff x="4366946" y="1834186"/>
                <a:chExt cx="177537" cy="173778"/>
              </a:xfrm>
            </p:grpSpPr>
            <p:sp>
              <p:nvSpPr>
                <p:cNvPr id="837" name="Google Shape;837;p37"/>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8" name="Google Shape;838;p37"/>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39" name="Google Shape;839;p37"/>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40" name="Google Shape;840;p37"/>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41" name="Google Shape;841;p37"/>
              <p:cNvGrpSpPr/>
              <p:nvPr/>
            </p:nvGrpSpPr>
            <p:grpSpPr>
              <a:xfrm>
                <a:off x="6693933" y="4917802"/>
                <a:ext cx="271715" cy="241530"/>
                <a:chOff x="7373945" y="2491538"/>
                <a:chExt cx="174770" cy="167311"/>
              </a:xfrm>
            </p:grpSpPr>
            <p:sp>
              <p:nvSpPr>
                <p:cNvPr id="842" name="Google Shape;842;p37"/>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43" name="Google Shape;843;p37"/>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44" name="Google Shape;844;p37"/>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45" name="Google Shape;845;p37"/>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46" name="Google Shape;846;p37"/>
              <p:cNvGrpSpPr/>
              <p:nvPr/>
            </p:nvGrpSpPr>
            <p:grpSpPr>
              <a:xfrm>
                <a:off x="7109737" y="3130115"/>
                <a:ext cx="120088" cy="295337"/>
                <a:chOff x="7089311" y="1211098"/>
                <a:chExt cx="77242" cy="204583"/>
              </a:xfrm>
            </p:grpSpPr>
            <p:sp>
              <p:nvSpPr>
                <p:cNvPr id="847" name="Google Shape;847;p37"/>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48" name="Google Shape;848;p37"/>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49" name="Google Shape;849;p37"/>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0" name="Google Shape;850;p37"/>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51" name="Google Shape;851;p37"/>
              <p:cNvGrpSpPr/>
              <p:nvPr/>
            </p:nvGrpSpPr>
            <p:grpSpPr>
              <a:xfrm>
                <a:off x="6390144" y="3813442"/>
                <a:ext cx="1082091" cy="1072938"/>
                <a:chOff x="4332233" y="3324392"/>
                <a:chExt cx="1191206" cy="1180090"/>
              </a:xfrm>
            </p:grpSpPr>
            <p:sp>
              <p:nvSpPr>
                <p:cNvPr id="852" name="Google Shape;852;p37"/>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3" name="Google Shape;853;p37"/>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4" name="Google Shape;854;p37"/>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5" name="Google Shape;855;p37"/>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6" name="Google Shape;856;p37"/>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7" name="Google Shape;857;p37"/>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8" name="Google Shape;858;p37"/>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59" name="Google Shape;859;p37"/>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0" name="Google Shape;860;p37"/>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1" name="Google Shape;861;p37"/>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2" name="Google Shape;862;p37"/>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3" name="Google Shape;863;p37"/>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4" name="Google Shape;864;p37"/>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5" name="Google Shape;865;p37"/>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6" name="Google Shape;866;p37"/>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7" name="Google Shape;867;p37"/>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8" name="Google Shape;868;p37"/>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69" name="Google Shape;869;p37"/>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0" name="Google Shape;870;p37"/>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1" name="Google Shape;871;p37"/>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2" name="Google Shape;872;p37"/>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3" name="Google Shape;873;p37"/>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4" name="Google Shape;874;p37"/>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875" name="Google Shape;875;p37"/>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6" name="Google Shape;876;p37"/>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77" name="Google Shape;877;p37"/>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878" name="Google Shape;878;p37"/>
              <p:cNvGrpSpPr/>
              <p:nvPr/>
            </p:nvGrpSpPr>
            <p:grpSpPr>
              <a:xfrm>
                <a:off x="7002589" y="3756903"/>
                <a:ext cx="460558" cy="192901"/>
                <a:chOff x="5427392" y="3652956"/>
                <a:chExt cx="296236" cy="133625"/>
              </a:xfrm>
            </p:grpSpPr>
            <p:sp>
              <p:nvSpPr>
                <p:cNvPr id="879" name="Google Shape;879;p37"/>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80" name="Google Shape;880;p37"/>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881" name="Google Shape;881;p37"/>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sp>
          <p:nvSpPr>
            <p:cNvPr id="882" name="Google Shape;882;p37"/>
            <p:cNvSpPr txBox="1"/>
            <p:nvPr/>
          </p:nvSpPr>
          <p:spPr>
            <a:xfrm>
              <a:off x="1984104" y="454113"/>
              <a:ext cx="4140000" cy="10281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6000">
                  <a:solidFill>
                    <a:schemeClr val="accent1"/>
                  </a:solidFill>
                  <a:latin typeface="Mada"/>
                  <a:ea typeface="Mada"/>
                  <a:cs typeface="Mada"/>
                  <a:sym typeface="Mada"/>
                </a:rPr>
                <a:t>THANKS!!</a:t>
              </a:r>
              <a:endParaRPr b="1" sz="6000">
                <a:solidFill>
                  <a:schemeClr val="accent1"/>
                </a:solidFill>
                <a:latin typeface="Mada"/>
                <a:ea typeface="Mada"/>
                <a:cs typeface="Mada"/>
                <a:sym typeface="Mada"/>
              </a:endParaRPr>
            </a:p>
          </p:txBody>
        </p:sp>
        <p:grpSp>
          <p:nvGrpSpPr>
            <p:cNvPr id="883" name="Google Shape;883;p37"/>
            <p:cNvGrpSpPr/>
            <p:nvPr/>
          </p:nvGrpSpPr>
          <p:grpSpPr>
            <a:xfrm>
              <a:off x="795934" y="2088229"/>
              <a:ext cx="6516287" cy="1115784"/>
              <a:chOff x="799050" y="2123920"/>
              <a:chExt cx="6541800" cy="1116454"/>
            </a:xfrm>
          </p:grpSpPr>
          <p:sp>
            <p:nvSpPr>
              <p:cNvPr id="884" name="Google Shape;884;p37"/>
              <p:cNvSpPr txBox="1"/>
              <p:nvPr/>
            </p:nvSpPr>
            <p:spPr>
              <a:xfrm>
                <a:off x="799050" y="2123920"/>
                <a:ext cx="6541800" cy="102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885" name="Google Shape;885;p37"/>
              <p:cNvSpPr txBox="1"/>
              <p:nvPr/>
            </p:nvSpPr>
            <p:spPr>
              <a:xfrm>
                <a:off x="2496436" y="2762774"/>
                <a:ext cx="3483000" cy="477600"/>
              </a:xfrm>
              <a:prstGeom prst="rect">
                <a:avLst/>
              </a:prstGeom>
              <a:noFill/>
              <a:ln>
                <a:noFill/>
              </a:ln>
            </p:spPr>
            <p:txBody>
              <a:bodyPr anchorCtr="0" anchor="t" bIns="91175" lIns="91175" spcFirstLastPara="1" rIns="91175" wrap="square" tIns="91175">
                <a:noAutofit/>
              </a:bodyPr>
              <a:lstStyle/>
              <a:p>
                <a:pPr indent="-342900" lvl="0" marL="457200" rtl="0" algn="l">
                  <a:spcBef>
                    <a:spcPts val="0"/>
                  </a:spcBef>
                  <a:spcAft>
                    <a:spcPts val="0"/>
                  </a:spcAft>
                  <a:buClr>
                    <a:schemeClr val="dk1"/>
                  </a:buClr>
                  <a:buSzPts val="1800"/>
                  <a:buFont typeface="Mada"/>
                  <a:buChar char="-"/>
                </a:pPr>
                <a:r>
                  <a:rPr b="1" lang="ar" sz="2000">
                    <a:solidFill>
                      <a:schemeClr val="dk1"/>
                    </a:solidFill>
                    <a:latin typeface="Mada"/>
                    <a:ea typeface="Mada"/>
                    <a:cs typeface="Mada"/>
                    <a:sym typeface="Mada"/>
                  </a:rPr>
                  <a:t>Jehad Alorainy</a:t>
                </a:r>
                <a:endParaRPr b="1" sz="1800">
                  <a:solidFill>
                    <a:schemeClr val="dk1"/>
                  </a:solidFill>
                  <a:latin typeface="Mada"/>
                  <a:ea typeface="Mada"/>
                  <a:cs typeface="Mada"/>
                  <a:sym typeface="Mada"/>
                </a:endParaRPr>
              </a:p>
              <a:p>
                <a:pPr indent="-342900" lvl="0" marL="457200" rtl="0" algn="l">
                  <a:spcBef>
                    <a:spcPts val="0"/>
                  </a:spcBef>
                  <a:spcAft>
                    <a:spcPts val="0"/>
                  </a:spcAft>
                  <a:buClr>
                    <a:schemeClr val="dk1"/>
                  </a:buClr>
                  <a:buSzPts val="1800"/>
                  <a:buFont typeface="Mada"/>
                  <a:buChar char="-"/>
                </a:pPr>
                <a:r>
                  <a:rPr b="1" lang="ar" sz="2000">
                    <a:solidFill>
                      <a:schemeClr val="dk1"/>
                    </a:solidFill>
                    <a:latin typeface="Mada"/>
                    <a:ea typeface="Mada"/>
                    <a:cs typeface="Mada"/>
                    <a:sym typeface="Mada"/>
                  </a:rPr>
                  <a:t>Noura Alturki</a:t>
                </a:r>
                <a:endParaRPr b="1" sz="2000">
                  <a:solidFill>
                    <a:schemeClr val="dk1"/>
                  </a:solidFill>
                  <a:latin typeface="Mada"/>
                  <a:ea typeface="Mada"/>
                  <a:cs typeface="Mada"/>
                  <a:sym typeface="Mada"/>
                </a:endParaRPr>
              </a:p>
              <a:p>
                <a:pPr indent="-355600" lvl="0" marL="457200" rtl="0" algn="l">
                  <a:spcBef>
                    <a:spcPts val="0"/>
                  </a:spcBef>
                  <a:spcAft>
                    <a:spcPts val="0"/>
                  </a:spcAft>
                  <a:buClr>
                    <a:schemeClr val="dk1"/>
                  </a:buClr>
                  <a:buSzPts val="2000"/>
                  <a:buFont typeface="Mada"/>
                  <a:buChar char="-"/>
                </a:pPr>
                <a:r>
                  <a:rPr b="1" lang="ar" sz="2000">
                    <a:solidFill>
                      <a:schemeClr val="dk1"/>
                    </a:solidFill>
                    <a:latin typeface="Mada"/>
                    <a:ea typeface="Mada"/>
                    <a:cs typeface="Mada"/>
                    <a:sym typeface="Mada"/>
                  </a:rPr>
                  <a:t>Abdulrahman Bedaiwi</a:t>
                </a:r>
                <a:endParaRPr b="1" sz="2000">
                  <a:solidFill>
                    <a:schemeClr val="dk1"/>
                  </a:solidFill>
                  <a:latin typeface="Mada"/>
                  <a:ea typeface="Mada"/>
                  <a:cs typeface="Mada"/>
                  <a:sym typeface="Mada"/>
                </a:endParaRPr>
              </a:p>
            </p:txBody>
          </p:sp>
        </p:grpSp>
        <p:grpSp>
          <p:nvGrpSpPr>
            <p:cNvPr id="886" name="Google Shape;886;p37"/>
            <p:cNvGrpSpPr/>
            <p:nvPr/>
          </p:nvGrpSpPr>
          <p:grpSpPr>
            <a:xfrm>
              <a:off x="-1679310" y="5750031"/>
              <a:ext cx="10343669" cy="4602603"/>
              <a:chOff x="-1557559" y="5606217"/>
              <a:chExt cx="10384167" cy="4605366"/>
            </a:xfrm>
          </p:grpSpPr>
          <p:sp>
            <p:nvSpPr>
              <p:cNvPr id="887" name="Google Shape;887;p37"/>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88" name="Google Shape;888;p37"/>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89" name="Google Shape;889;p37"/>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890" name="Google Shape;890;p37"/>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891" name="Google Shape;891;p37"/>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892" name="Google Shape;892;p37"/>
              <p:cNvGrpSpPr/>
              <p:nvPr/>
            </p:nvGrpSpPr>
            <p:grpSpPr>
              <a:xfrm>
                <a:off x="1656025" y="8761125"/>
                <a:ext cx="4020900" cy="998700"/>
                <a:chOff x="1656025" y="8761125"/>
                <a:chExt cx="4020900" cy="998700"/>
              </a:xfrm>
            </p:grpSpPr>
            <p:sp>
              <p:nvSpPr>
                <p:cNvPr id="893" name="Google Shape;893;p37"/>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894" name="Google Shape;894;p37">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895" name="Google Shape;895;p37"/>
            <p:cNvGrpSpPr/>
            <p:nvPr/>
          </p:nvGrpSpPr>
          <p:grpSpPr>
            <a:xfrm>
              <a:off x="258081" y="3971276"/>
              <a:ext cx="1131856" cy="1357967"/>
              <a:chOff x="876055" y="2338940"/>
              <a:chExt cx="862498" cy="998652"/>
            </a:xfrm>
          </p:grpSpPr>
          <p:grpSp>
            <p:nvGrpSpPr>
              <p:cNvPr id="896" name="Google Shape;896;p37"/>
              <p:cNvGrpSpPr/>
              <p:nvPr/>
            </p:nvGrpSpPr>
            <p:grpSpPr>
              <a:xfrm>
                <a:off x="876055" y="2338940"/>
                <a:ext cx="431131" cy="998652"/>
                <a:chOff x="6094678" y="3600952"/>
                <a:chExt cx="431131" cy="998652"/>
              </a:xfrm>
            </p:grpSpPr>
            <p:sp>
              <p:nvSpPr>
                <p:cNvPr id="897" name="Google Shape;897;p37"/>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4" name="Google Shape;914;p37"/>
              <p:cNvGrpSpPr/>
              <p:nvPr/>
            </p:nvGrpSpPr>
            <p:grpSpPr>
              <a:xfrm>
                <a:off x="1396606" y="2521080"/>
                <a:ext cx="341947" cy="634395"/>
                <a:chOff x="5257252" y="2296731"/>
                <a:chExt cx="543549" cy="1048934"/>
              </a:xfrm>
            </p:grpSpPr>
            <p:sp>
              <p:nvSpPr>
                <p:cNvPr id="915" name="Google Shape;915;p37"/>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7"/>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7"/>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7"/>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7"/>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7"/>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7"/>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7"/>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7"/>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7"/>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7"/>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7"/>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7"/>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7"/>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7"/>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7"/>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7"/>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7"/>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7"/>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7"/>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7"/>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7"/>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7"/>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7"/>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7"/>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7"/>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7"/>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7"/>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7"/>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7"/>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7"/>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7"/>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7"/>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7"/>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7"/>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7"/>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7"/>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7"/>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7"/>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7"/>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7"/>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7"/>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7"/>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7"/>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7"/>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7"/>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7"/>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7"/>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7"/>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7"/>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981" name="Google Shape;981;p37">
            <a:hlinkClick r:id="rId5"/>
          </p:cNvPr>
          <p:cNvSpPr txBox="1"/>
          <p:nvPr/>
        </p:nvSpPr>
        <p:spPr>
          <a:xfrm>
            <a:off x="4899750" y="8942725"/>
            <a:ext cx="3318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7">
            <a:hlinkClick r:id="rId6"/>
          </p:cNvPr>
          <p:cNvSpPr txBox="1"/>
          <p:nvPr/>
        </p:nvSpPr>
        <p:spPr>
          <a:xfrm>
            <a:off x="4886325" y="8953500"/>
            <a:ext cx="331800" cy="4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71" name="Google Shape;171;p2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Diarrhea</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solidFill>
                <a:schemeClr val="accent1"/>
              </a:solidFill>
              <a:latin typeface="Alegreya"/>
              <a:ea typeface="Alegreya"/>
              <a:cs typeface="Alegreya"/>
              <a:sym typeface="Alegreya"/>
            </a:endParaRPr>
          </a:p>
        </p:txBody>
      </p:sp>
      <p:sp>
        <p:nvSpPr>
          <p:cNvPr id="172" name="Google Shape;172;p20"/>
          <p:cNvSpPr txBox="1"/>
          <p:nvPr/>
        </p:nvSpPr>
        <p:spPr>
          <a:xfrm>
            <a:off x="247500" y="904850"/>
            <a:ext cx="5590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9EAD3"/>
                </a:highlight>
                <a:latin typeface="Mada"/>
                <a:ea typeface="Mada"/>
                <a:cs typeface="Mada"/>
                <a:sym typeface="Mada"/>
              </a:rPr>
              <a:t>Definitions</a:t>
            </a:r>
            <a:endParaRPr b="1" sz="2200">
              <a:highlight>
                <a:srgbClr val="D9EAD3"/>
              </a:highlight>
              <a:latin typeface="Mada"/>
              <a:ea typeface="Mada"/>
              <a:cs typeface="Mada"/>
              <a:sym typeface="Mada"/>
            </a:endParaRPr>
          </a:p>
        </p:txBody>
      </p:sp>
      <p:sp>
        <p:nvSpPr>
          <p:cNvPr id="173" name="Google Shape;173;p20"/>
          <p:cNvSpPr txBox="1"/>
          <p:nvPr/>
        </p:nvSpPr>
        <p:spPr>
          <a:xfrm>
            <a:off x="247475" y="1347075"/>
            <a:ext cx="3945000" cy="2329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Diarrhea: </a:t>
            </a:r>
            <a:r>
              <a:rPr lang="ar" sz="1200">
                <a:solidFill>
                  <a:srgbClr val="6AA84F"/>
                </a:solidFill>
                <a:latin typeface="Mada"/>
                <a:ea typeface="Mada"/>
                <a:cs typeface="Mada"/>
                <a:sym typeface="Mada"/>
              </a:rPr>
              <a:t>A change in </a:t>
            </a:r>
            <a:r>
              <a:rPr lang="ar" sz="1200">
                <a:solidFill>
                  <a:srgbClr val="6AA84F"/>
                </a:solidFill>
                <a:latin typeface="Mada"/>
                <a:ea typeface="Mada"/>
                <a:cs typeface="Mada"/>
                <a:sym typeface="Mada"/>
              </a:rPr>
              <a:t>consistency </a:t>
            </a:r>
            <a:r>
              <a:rPr lang="ar" sz="1200">
                <a:solidFill>
                  <a:srgbClr val="CCCCCC"/>
                </a:solidFill>
                <a:latin typeface="Mada"/>
                <a:ea typeface="Mada"/>
                <a:cs typeface="Mada"/>
                <a:sym typeface="Mada"/>
              </a:rPr>
              <a:t>(subjectively become loose)</a:t>
            </a:r>
            <a:r>
              <a:rPr lang="ar" sz="1200">
                <a:solidFill>
                  <a:srgbClr val="CCCCCC"/>
                </a:solidFill>
                <a:latin typeface="Mada"/>
                <a:ea typeface="Mada"/>
                <a:cs typeface="Mada"/>
                <a:sym typeface="Mada"/>
              </a:rPr>
              <a:t> </a:t>
            </a:r>
            <a:r>
              <a:rPr lang="ar" sz="1200">
                <a:solidFill>
                  <a:srgbClr val="6AA84F"/>
                </a:solidFill>
                <a:latin typeface="Mada"/>
                <a:ea typeface="Mada"/>
                <a:cs typeface="Mada"/>
                <a:sym typeface="Mada"/>
              </a:rPr>
              <a:t>or volume of liquid in the stool </a:t>
            </a:r>
            <a:r>
              <a:rPr lang="ar" sz="1200">
                <a:solidFill>
                  <a:srgbClr val="CCCCCC"/>
                </a:solidFill>
                <a:latin typeface="Mada"/>
                <a:ea typeface="Mada"/>
                <a:cs typeface="Mada"/>
                <a:sym typeface="Mada"/>
              </a:rPr>
              <a:t>or increased frequency</a:t>
            </a:r>
            <a:endParaRPr sz="1200">
              <a:solidFill>
                <a:srgbClr val="CCCCCC"/>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chemeClr val="dk1"/>
                </a:solidFill>
                <a:latin typeface="Mada"/>
                <a:ea typeface="Mada"/>
                <a:cs typeface="Mada"/>
                <a:sym typeface="Mada"/>
              </a:rPr>
              <a:t>Acute Diarrhea: </a:t>
            </a:r>
            <a:r>
              <a:rPr lang="ar" sz="1200">
                <a:solidFill>
                  <a:srgbClr val="6AA84F"/>
                </a:solidFill>
                <a:latin typeface="Mada"/>
                <a:ea typeface="Mada"/>
                <a:cs typeface="Mada"/>
                <a:sym typeface="Mada"/>
              </a:rPr>
              <a:t>&lt;2 wks (Usually due to infectious causes)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chemeClr val="dk1"/>
                </a:solidFill>
                <a:latin typeface="Mada"/>
                <a:ea typeface="Mada"/>
                <a:cs typeface="Mada"/>
                <a:sym typeface="Mada"/>
              </a:rPr>
              <a:t>Subacute Diarrhea: </a:t>
            </a:r>
            <a:r>
              <a:rPr lang="ar" sz="1200">
                <a:solidFill>
                  <a:srgbClr val="6AA84F"/>
                </a:solidFill>
                <a:latin typeface="Mada"/>
                <a:ea typeface="Mada"/>
                <a:cs typeface="Mada"/>
                <a:sym typeface="Mada"/>
              </a:rPr>
              <a:t>2-4wks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Chronic Diarrhea: </a:t>
            </a:r>
            <a:r>
              <a:rPr lang="ar" sz="1200">
                <a:solidFill>
                  <a:srgbClr val="6AA84F"/>
                </a:solidFill>
                <a:latin typeface="Mada"/>
                <a:ea typeface="Mada"/>
                <a:cs typeface="Mada"/>
                <a:sym typeface="Mada"/>
              </a:rPr>
              <a:t>&gt;4-6 wks </a:t>
            </a:r>
            <a:endParaRPr sz="1200">
              <a:solidFill>
                <a:srgbClr val="999999"/>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Maldigestion:</a:t>
            </a:r>
            <a:r>
              <a:rPr lang="ar" sz="1200">
                <a:latin typeface="Mada"/>
                <a:ea typeface="Mada"/>
                <a:cs typeface="Mada"/>
                <a:sym typeface="Mada"/>
              </a:rPr>
              <a:t> </a:t>
            </a:r>
            <a:r>
              <a:rPr lang="ar" sz="1200">
                <a:solidFill>
                  <a:srgbClr val="6AA84F"/>
                </a:solidFill>
                <a:latin typeface="Mada"/>
                <a:ea typeface="Mada"/>
                <a:cs typeface="Mada"/>
                <a:sym typeface="Mada"/>
              </a:rPr>
              <a:t>Inadequate breakdown of large molecules.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Malabsorption: </a:t>
            </a:r>
            <a:r>
              <a:rPr lang="ar" sz="1200">
                <a:solidFill>
                  <a:srgbClr val="6AA84F"/>
                </a:solidFill>
                <a:latin typeface="Mada"/>
                <a:ea typeface="Mada"/>
                <a:cs typeface="Mada"/>
                <a:sym typeface="Mada"/>
              </a:rPr>
              <a:t>Inadequate mucosal transport of digested products to the blood stream</a:t>
            </a:r>
            <a:endParaRPr sz="1200">
              <a:latin typeface="Mada"/>
              <a:ea typeface="Mada"/>
              <a:cs typeface="Mada"/>
              <a:sym typeface="Mada"/>
            </a:endParaRPr>
          </a:p>
        </p:txBody>
      </p:sp>
      <p:sp>
        <p:nvSpPr>
          <p:cNvPr id="174" name="Google Shape;174;p20"/>
          <p:cNvSpPr txBox="1"/>
          <p:nvPr/>
        </p:nvSpPr>
        <p:spPr>
          <a:xfrm>
            <a:off x="247500" y="3524175"/>
            <a:ext cx="5590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9EAD3"/>
                </a:highlight>
                <a:latin typeface="Mada"/>
                <a:ea typeface="Mada"/>
                <a:cs typeface="Mada"/>
                <a:sym typeface="Mada"/>
              </a:rPr>
              <a:t>Pathophysiology</a:t>
            </a:r>
            <a:endParaRPr b="1" sz="2200">
              <a:highlight>
                <a:srgbClr val="D9EAD3"/>
              </a:highlight>
              <a:latin typeface="Mada"/>
              <a:ea typeface="Mada"/>
              <a:cs typeface="Mada"/>
              <a:sym typeface="Mada"/>
            </a:endParaRPr>
          </a:p>
        </p:txBody>
      </p:sp>
      <p:sp>
        <p:nvSpPr>
          <p:cNvPr id="175" name="Google Shape;175;p20"/>
          <p:cNvSpPr txBox="1"/>
          <p:nvPr/>
        </p:nvSpPr>
        <p:spPr>
          <a:xfrm>
            <a:off x="247500" y="7446275"/>
            <a:ext cx="5590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9EAD3"/>
                </a:highlight>
                <a:latin typeface="Mada"/>
                <a:ea typeface="Mada"/>
                <a:cs typeface="Mada"/>
                <a:sym typeface="Mada"/>
              </a:rPr>
              <a:t>Classification of Diarrhea</a:t>
            </a:r>
            <a:endParaRPr b="1" sz="2200">
              <a:highlight>
                <a:srgbClr val="D9EAD3"/>
              </a:highlight>
              <a:latin typeface="Mada"/>
              <a:ea typeface="Mada"/>
              <a:cs typeface="Mada"/>
              <a:sym typeface="Mada"/>
            </a:endParaRPr>
          </a:p>
        </p:txBody>
      </p:sp>
      <p:pic>
        <p:nvPicPr>
          <p:cNvPr id="176" name="Google Shape;176;p20"/>
          <p:cNvPicPr preferRelativeResize="0"/>
          <p:nvPr/>
        </p:nvPicPr>
        <p:blipFill>
          <a:blip r:embed="rId3">
            <a:alphaModFix/>
          </a:blip>
          <a:stretch>
            <a:fillRect/>
          </a:stretch>
        </p:blipFill>
        <p:spPr>
          <a:xfrm>
            <a:off x="4347468" y="1129725"/>
            <a:ext cx="2909106" cy="2546850"/>
          </a:xfrm>
          <a:prstGeom prst="rect">
            <a:avLst/>
          </a:prstGeom>
          <a:noFill/>
          <a:ln cap="flat" cmpd="sng" w="9525">
            <a:solidFill>
              <a:srgbClr val="93C47D"/>
            </a:solidFill>
            <a:prstDash val="solid"/>
            <a:round/>
            <a:headEnd len="sm" w="sm" type="none"/>
            <a:tailEnd len="sm" w="sm" type="none"/>
          </a:ln>
        </p:spPr>
      </p:pic>
      <p:sp>
        <p:nvSpPr>
          <p:cNvPr id="177" name="Google Shape;177;p20"/>
          <p:cNvSpPr txBox="1"/>
          <p:nvPr/>
        </p:nvSpPr>
        <p:spPr>
          <a:xfrm>
            <a:off x="3513825" y="9327225"/>
            <a:ext cx="3741300" cy="1239600"/>
          </a:xfrm>
          <a:prstGeom prst="rect">
            <a:avLst/>
          </a:prstGeom>
          <a:noFill/>
          <a:ln cap="flat" cmpd="sng" w="9525">
            <a:solidFill>
              <a:srgbClr val="666666"/>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000">
                <a:solidFill>
                  <a:srgbClr val="1C4588"/>
                </a:solidFill>
                <a:latin typeface="Mada"/>
                <a:ea typeface="Mada"/>
                <a:cs typeface="Mada"/>
                <a:sym typeface="Mada"/>
              </a:rPr>
              <a:t>OVERVIEW:</a:t>
            </a:r>
            <a:endParaRPr b="1" sz="1000">
              <a:solidFill>
                <a:srgbClr val="1C4588"/>
              </a:solidFill>
              <a:latin typeface="Mada"/>
              <a:ea typeface="Mada"/>
              <a:cs typeface="Mada"/>
              <a:sym typeface="Mada"/>
            </a:endParaRPr>
          </a:p>
          <a:p>
            <a:pPr indent="0" lvl="0" marL="0" rtl="0" algn="l">
              <a:spcBef>
                <a:spcPts val="0"/>
              </a:spcBef>
              <a:spcAft>
                <a:spcPts val="0"/>
              </a:spcAft>
              <a:buNone/>
            </a:pPr>
            <a:r>
              <a:rPr lang="ar" sz="1000">
                <a:solidFill>
                  <a:srgbClr val="1C4588"/>
                </a:solidFill>
                <a:latin typeface="Mada"/>
                <a:ea typeface="Mada"/>
                <a:cs typeface="Mada"/>
                <a:sym typeface="Mada"/>
              </a:rPr>
              <a:t>- </a:t>
            </a:r>
            <a:r>
              <a:rPr lang="ar" sz="1000">
                <a:solidFill>
                  <a:srgbClr val="1C4588"/>
                </a:solidFill>
                <a:latin typeface="Mada"/>
                <a:ea typeface="Mada"/>
                <a:cs typeface="Mada"/>
                <a:sym typeface="Mada"/>
              </a:rPr>
              <a:t>Sudden onset of bowel frequency associated with crampy abdominal pains, and a fever, will point to an infective cause</a:t>
            </a:r>
            <a:endParaRPr sz="1000">
              <a:solidFill>
                <a:srgbClr val="1C4588"/>
              </a:solidFill>
              <a:latin typeface="Mada"/>
              <a:ea typeface="Mada"/>
              <a:cs typeface="Mada"/>
              <a:sym typeface="Mada"/>
            </a:endParaRPr>
          </a:p>
          <a:p>
            <a:pPr indent="0" lvl="0" marL="0" rtl="0" algn="l">
              <a:spcBef>
                <a:spcPts val="0"/>
              </a:spcBef>
              <a:spcAft>
                <a:spcPts val="0"/>
              </a:spcAft>
              <a:buNone/>
            </a:pPr>
            <a:r>
              <a:rPr lang="ar" sz="1000">
                <a:solidFill>
                  <a:srgbClr val="1C4588"/>
                </a:solidFill>
                <a:latin typeface="Mada"/>
                <a:ea typeface="Mada"/>
                <a:cs typeface="Mada"/>
                <a:sym typeface="Mada"/>
              </a:rPr>
              <a:t>- bowel frequency with loose, blood-stained stools to an inflammatory basis</a:t>
            </a:r>
            <a:endParaRPr sz="1000">
              <a:solidFill>
                <a:srgbClr val="1C4588"/>
              </a:solidFill>
              <a:latin typeface="Mada"/>
              <a:ea typeface="Mada"/>
              <a:cs typeface="Mada"/>
              <a:sym typeface="Mada"/>
            </a:endParaRPr>
          </a:p>
          <a:p>
            <a:pPr indent="0" lvl="0" marL="0" rtl="0" algn="l">
              <a:spcBef>
                <a:spcPts val="0"/>
              </a:spcBef>
              <a:spcAft>
                <a:spcPts val="0"/>
              </a:spcAft>
              <a:buNone/>
            </a:pPr>
            <a:r>
              <a:rPr lang="ar" sz="1000">
                <a:solidFill>
                  <a:srgbClr val="1C4588"/>
                </a:solidFill>
                <a:latin typeface="Mada"/>
                <a:ea typeface="Mada"/>
                <a:cs typeface="Mada"/>
                <a:sym typeface="Mada"/>
              </a:rPr>
              <a:t>- The passage of pale, offensive stools that float, often accompanied by loss of appetite and weight loss, to steatorrhoea.</a:t>
            </a:r>
            <a:endParaRPr sz="1000">
              <a:solidFill>
                <a:srgbClr val="1C4588"/>
              </a:solidFill>
              <a:latin typeface="Mada"/>
              <a:ea typeface="Mada"/>
              <a:cs typeface="Mada"/>
              <a:sym typeface="Mada"/>
            </a:endParaRPr>
          </a:p>
        </p:txBody>
      </p:sp>
      <p:sp>
        <p:nvSpPr>
          <p:cNvPr id="178" name="Google Shape;178;p20"/>
          <p:cNvSpPr/>
          <p:nvPr/>
        </p:nvSpPr>
        <p:spPr>
          <a:xfrm>
            <a:off x="247426" y="4649875"/>
            <a:ext cx="2221500" cy="1152900"/>
          </a:xfrm>
          <a:prstGeom prst="roundRect">
            <a:avLst>
              <a:gd fmla="val 16667" name="adj"/>
            </a:avLst>
          </a:prstGeom>
          <a:solidFill>
            <a:srgbClr val="CDDDAD">
              <a:alpha val="46370"/>
            </a:srgbClr>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150">
                <a:solidFill>
                  <a:schemeClr val="dk1"/>
                </a:solidFill>
                <a:latin typeface="Mada"/>
                <a:ea typeface="Mada"/>
                <a:cs typeface="Mada"/>
                <a:sym typeface="Mada"/>
              </a:rPr>
              <a:t>Each day, </a:t>
            </a:r>
            <a:r>
              <a:rPr b="1" lang="ar" sz="1150">
                <a:solidFill>
                  <a:schemeClr val="dk1"/>
                </a:solidFill>
                <a:latin typeface="Mada"/>
                <a:ea typeface="Mada"/>
                <a:cs typeface="Mada"/>
                <a:sym typeface="Mada"/>
              </a:rPr>
              <a:t>9–10L</a:t>
            </a:r>
            <a:r>
              <a:rPr lang="ar" sz="1150">
                <a:solidFill>
                  <a:schemeClr val="dk1"/>
                </a:solidFill>
                <a:latin typeface="Mada"/>
                <a:ea typeface="Mada"/>
                <a:cs typeface="Mada"/>
                <a:sym typeface="Mada"/>
              </a:rPr>
              <a:t> of fluid enter the jejunum. </a:t>
            </a:r>
            <a:r>
              <a:rPr lang="ar" sz="1150" u="sng">
                <a:solidFill>
                  <a:schemeClr val="dk1"/>
                </a:solidFill>
                <a:latin typeface="Mada"/>
                <a:ea typeface="Mada"/>
                <a:cs typeface="Mada"/>
                <a:sym typeface="Mada"/>
              </a:rPr>
              <a:t>Small intestine</a:t>
            </a:r>
            <a:r>
              <a:rPr lang="ar" sz="1150">
                <a:solidFill>
                  <a:schemeClr val="dk1"/>
                </a:solidFill>
                <a:latin typeface="Mada"/>
                <a:ea typeface="Mada"/>
                <a:cs typeface="Mada"/>
                <a:sym typeface="Mada"/>
              </a:rPr>
              <a:t> </a:t>
            </a:r>
            <a:r>
              <a:rPr b="1" lang="ar" sz="1150">
                <a:solidFill>
                  <a:schemeClr val="dk1"/>
                </a:solidFill>
                <a:latin typeface="Mada"/>
                <a:ea typeface="Mada"/>
                <a:cs typeface="Mada"/>
                <a:sym typeface="Mada"/>
              </a:rPr>
              <a:t>absorbs</a:t>
            </a:r>
            <a:r>
              <a:rPr lang="ar" sz="1150">
                <a:solidFill>
                  <a:schemeClr val="dk1"/>
                </a:solidFill>
                <a:latin typeface="Mada"/>
                <a:ea typeface="Mada"/>
                <a:cs typeface="Mada"/>
                <a:sym typeface="Mada"/>
              </a:rPr>
              <a:t> </a:t>
            </a:r>
            <a:r>
              <a:rPr b="1" lang="ar" sz="1150">
                <a:solidFill>
                  <a:schemeClr val="dk1"/>
                </a:solidFill>
                <a:latin typeface="Mada"/>
                <a:ea typeface="Mada"/>
                <a:cs typeface="Mada"/>
                <a:sym typeface="Mada"/>
              </a:rPr>
              <a:t>90%</a:t>
            </a:r>
            <a:r>
              <a:rPr lang="ar" sz="1150">
                <a:solidFill>
                  <a:schemeClr val="dk1"/>
                </a:solidFill>
                <a:latin typeface="Mada"/>
                <a:ea typeface="Mada"/>
                <a:cs typeface="Mada"/>
                <a:sym typeface="Mada"/>
              </a:rPr>
              <a:t> of this </a:t>
            </a:r>
            <a:r>
              <a:rPr b="1" lang="ar" sz="1150">
                <a:solidFill>
                  <a:schemeClr val="dk1"/>
                </a:solidFill>
                <a:latin typeface="Mada"/>
                <a:ea typeface="Mada"/>
                <a:cs typeface="Mada"/>
                <a:sym typeface="Mada"/>
              </a:rPr>
              <a:t>fluid</a:t>
            </a:r>
            <a:r>
              <a:rPr lang="ar" sz="1150">
                <a:solidFill>
                  <a:schemeClr val="dk1"/>
                </a:solidFill>
                <a:latin typeface="Mada"/>
                <a:ea typeface="Mada"/>
                <a:cs typeface="Mada"/>
                <a:sym typeface="Mada"/>
              </a:rPr>
              <a:t> load.</a:t>
            </a:r>
            <a:endParaRPr sz="1150">
              <a:latin typeface="Exo"/>
              <a:ea typeface="Exo"/>
              <a:cs typeface="Exo"/>
              <a:sym typeface="Exo"/>
            </a:endParaRPr>
          </a:p>
        </p:txBody>
      </p:sp>
      <p:sp>
        <p:nvSpPr>
          <p:cNvPr id="179" name="Google Shape;179;p20"/>
          <p:cNvSpPr/>
          <p:nvPr/>
        </p:nvSpPr>
        <p:spPr>
          <a:xfrm>
            <a:off x="2683955" y="4649877"/>
            <a:ext cx="2443500" cy="1152900"/>
          </a:xfrm>
          <a:prstGeom prst="roundRect">
            <a:avLst>
              <a:gd fmla="val 16667" name="adj"/>
            </a:avLst>
          </a:prstGeom>
          <a:solidFill>
            <a:srgbClr val="CDDDAD">
              <a:alpha val="46370"/>
            </a:srgbClr>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The </a:t>
            </a:r>
            <a:r>
              <a:rPr lang="ar" sz="1200" u="sng">
                <a:solidFill>
                  <a:schemeClr val="dk1"/>
                </a:solidFill>
                <a:latin typeface="Mada"/>
                <a:ea typeface="Mada"/>
                <a:cs typeface="Mada"/>
                <a:sym typeface="Mada"/>
              </a:rPr>
              <a:t>colon</a:t>
            </a:r>
            <a:r>
              <a:rPr lang="ar" sz="1200">
                <a:solidFill>
                  <a:schemeClr val="dk1"/>
                </a:solidFill>
                <a:latin typeface="Mada"/>
                <a:ea typeface="Mada"/>
                <a:cs typeface="Mada"/>
                <a:sym typeface="Mada"/>
              </a:rPr>
              <a:t> absorbs 90% of the </a:t>
            </a:r>
            <a:r>
              <a:rPr b="1" lang="ar" sz="1200">
                <a:solidFill>
                  <a:schemeClr val="dk1"/>
                </a:solidFill>
                <a:latin typeface="Mada"/>
                <a:ea typeface="Mada"/>
                <a:cs typeface="Mada"/>
                <a:sym typeface="Mada"/>
              </a:rPr>
              <a:t>remaining </a:t>
            </a:r>
            <a:r>
              <a:rPr lang="ar" sz="1200">
                <a:solidFill>
                  <a:schemeClr val="dk1"/>
                </a:solidFill>
                <a:latin typeface="Mada"/>
                <a:ea typeface="Mada"/>
                <a:cs typeface="Mada"/>
                <a:sym typeface="Mada"/>
              </a:rPr>
              <a:t>load (about 900 ml/24 hours); leaving approximately </a:t>
            </a:r>
            <a:r>
              <a:rPr b="1" lang="ar" sz="1200">
                <a:solidFill>
                  <a:schemeClr val="dk1"/>
                </a:solidFill>
                <a:latin typeface="Mada"/>
                <a:ea typeface="Mada"/>
                <a:cs typeface="Mada"/>
                <a:sym typeface="Mada"/>
              </a:rPr>
              <a:t>80–100 ml excreted each day in feces</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normal</a:t>
            </a:r>
            <a:r>
              <a:rPr lang="ar" sz="1200">
                <a:solidFill>
                  <a:schemeClr val="dk1"/>
                </a:solidFill>
                <a:latin typeface="Mada"/>
                <a:ea typeface="Mada"/>
                <a:cs typeface="Mada"/>
                <a:sym typeface="Mada"/>
              </a:rPr>
              <a:t>)</a:t>
            </a:r>
            <a:endParaRPr>
              <a:latin typeface="Exo"/>
              <a:ea typeface="Exo"/>
              <a:cs typeface="Exo"/>
              <a:sym typeface="Exo"/>
            </a:endParaRPr>
          </a:p>
        </p:txBody>
      </p:sp>
      <p:sp>
        <p:nvSpPr>
          <p:cNvPr id="180" name="Google Shape;180;p20"/>
          <p:cNvSpPr/>
          <p:nvPr/>
        </p:nvSpPr>
        <p:spPr>
          <a:xfrm>
            <a:off x="5304974" y="4649880"/>
            <a:ext cx="2007600" cy="1152900"/>
          </a:xfrm>
          <a:prstGeom prst="roundRect">
            <a:avLst>
              <a:gd fmla="val 16667" name="adj"/>
            </a:avLst>
          </a:prstGeom>
          <a:solidFill>
            <a:srgbClr val="CDDDAD">
              <a:alpha val="46370"/>
            </a:srgbClr>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A normal colon can </a:t>
            </a:r>
            <a:r>
              <a:rPr b="1" lang="ar" sz="1200">
                <a:solidFill>
                  <a:schemeClr val="dk1"/>
                </a:solidFill>
                <a:latin typeface="Mada"/>
                <a:ea typeface="Mada"/>
                <a:cs typeface="Mada"/>
                <a:sym typeface="Mada"/>
              </a:rPr>
              <a:t>compensate </a:t>
            </a:r>
            <a:r>
              <a:rPr b="1"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if there is diarrhea</a:t>
            </a:r>
            <a:r>
              <a:rPr b="1" lang="ar" sz="1200">
                <a:solidFill>
                  <a:srgbClr val="6AA84F"/>
                </a:solidFill>
                <a:latin typeface="Mada"/>
                <a:ea typeface="Mada"/>
                <a:cs typeface="Mada"/>
                <a:sym typeface="Mada"/>
              </a:rPr>
              <a:t>) </a:t>
            </a:r>
            <a:r>
              <a:rPr lang="ar" sz="1200">
                <a:solidFill>
                  <a:schemeClr val="dk1"/>
                </a:solidFill>
                <a:latin typeface="Mada"/>
                <a:ea typeface="Mada"/>
                <a:cs typeface="Mada"/>
                <a:sym typeface="Mada"/>
              </a:rPr>
              <a:t>by absorbing up to 3000–4000 ml/24 hours. </a:t>
            </a:r>
            <a:r>
              <a:rPr lang="ar" sz="1200">
                <a:solidFill>
                  <a:srgbClr val="6AA84F"/>
                </a:solidFill>
                <a:latin typeface="Mada"/>
                <a:ea typeface="Mada"/>
                <a:cs typeface="Mada"/>
                <a:sym typeface="Mada"/>
              </a:rPr>
              <a:t>the colon can’t adapt for more than 4L</a:t>
            </a:r>
            <a:endParaRPr>
              <a:solidFill>
                <a:srgbClr val="6AA84F"/>
              </a:solidFill>
              <a:latin typeface="Exo"/>
              <a:ea typeface="Exo"/>
              <a:cs typeface="Exo"/>
              <a:sym typeface="Exo"/>
            </a:endParaRPr>
          </a:p>
        </p:txBody>
      </p:sp>
      <p:sp>
        <p:nvSpPr>
          <p:cNvPr id="181" name="Google Shape;181;p20"/>
          <p:cNvSpPr/>
          <p:nvPr/>
        </p:nvSpPr>
        <p:spPr>
          <a:xfrm>
            <a:off x="1199411" y="5925450"/>
            <a:ext cx="2190900" cy="517800"/>
          </a:xfrm>
          <a:prstGeom prst="curvedUpArrow">
            <a:avLst>
              <a:gd fmla="val 25000" name="adj1"/>
              <a:gd fmla="val 50000" name="adj2"/>
              <a:gd fmla="val 25000" name="adj3"/>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a:off x="3768373" y="4020450"/>
            <a:ext cx="2341800" cy="517800"/>
          </a:xfrm>
          <a:prstGeom prst="curvedDownArrow">
            <a:avLst>
              <a:gd fmla="val 25000" name="adj1"/>
              <a:gd fmla="val 50000" name="adj2"/>
              <a:gd fmla="val 25000" name="adj3"/>
            </a:avLst>
          </a:pr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txBox="1"/>
          <p:nvPr/>
        </p:nvSpPr>
        <p:spPr>
          <a:xfrm>
            <a:off x="1061100" y="6679825"/>
            <a:ext cx="5590200" cy="562200"/>
          </a:xfrm>
          <a:prstGeom prst="rect">
            <a:avLst/>
          </a:prstGeom>
          <a:no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So, Which one will cause LARGE VOLUME diarrhea; Small or large bowel disease?</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Small bowel, because normally it absorb most of the fluid (9L)</a:t>
            </a:r>
            <a:endParaRPr sz="1200">
              <a:solidFill>
                <a:srgbClr val="6AA84F"/>
              </a:solidFill>
              <a:latin typeface="Mada"/>
              <a:ea typeface="Mada"/>
              <a:cs typeface="Mada"/>
              <a:sym typeface="Mada"/>
            </a:endParaRPr>
          </a:p>
        </p:txBody>
      </p:sp>
      <p:cxnSp>
        <p:nvCxnSpPr>
          <p:cNvPr id="184" name="Google Shape;184;p20"/>
          <p:cNvCxnSpPr>
            <a:stCxn id="185" idx="2"/>
            <a:endCxn id="186" idx="1"/>
          </p:cNvCxnSpPr>
          <p:nvPr/>
        </p:nvCxnSpPr>
        <p:spPr>
          <a:xfrm flipH="1" rot="10800000">
            <a:off x="1112625" y="8394976"/>
            <a:ext cx="693900" cy="335700"/>
          </a:xfrm>
          <a:prstGeom prst="bentConnector3">
            <a:avLst>
              <a:gd fmla="val 50009" name="adj1"/>
            </a:avLst>
          </a:prstGeom>
          <a:noFill/>
          <a:ln cap="flat" cmpd="sng" w="9525">
            <a:solidFill>
              <a:srgbClr val="C2C2C2"/>
            </a:solidFill>
            <a:prstDash val="solid"/>
            <a:round/>
            <a:headEnd len="sm" w="sm" type="none"/>
            <a:tailEnd len="sm" w="sm" type="none"/>
          </a:ln>
        </p:spPr>
      </p:cxnSp>
      <p:sp>
        <p:nvSpPr>
          <p:cNvPr id="185" name="Google Shape;185;p20"/>
          <p:cNvSpPr/>
          <p:nvPr/>
        </p:nvSpPr>
        <p:spPr>
          <a:xfrm rot="-5400000">
            <a:off x="246075" y="8525176"/>
            <a:ext cx="1322100" cy="411000"/>
          </a:xfrm>
          <a:prstGeom prst="roundRect">
            <a:avLst>
              <a:gd fmla="val 16667" name="adj"/>
            </a:avLst>
          </a:prstGeom>
          <a:solidFill>
            <a:srgbClr val="93C47D"/>
          </a:solid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ar">
                <a:latin typeface="Exo"/>
                <a:ea typeface="Exo"/>
                <a:cs typeface="Exo"/>
                <a:sym typeface="Exo"/>
              </a:rPr>
              <a:t>Diarrhea</a:t>
            </a:r>
            <a:endParaRPr>
              <a:latin typeface="Exo"/>
              <a:ea typeface="Exo"/>
              <a:cs typeface="Exo"/>
              <a:sym typeface="Exo"/>
            </a:endParaRPr>
          </a:p>
          <a:p>
            <a:pPr indent="0" lvl="0" marL="0" rtl="0" algn="ctr">
              <a:spcBef>
                <a:spcPts val="0"/>
              </a:spcBef>
              <a:spcAft>
                <a:spcPts val="0"/>
              </a:spcAft>
              <a:buNone/>
            </a:pPr>
            <a:r>
              <a:t/>
            </a:r>
            <a:endParaRPr>
              <a:latin typeface="Exo"/>
              <a:ea typeface="Exo"/>
              <a:cs typeface="Exo"/>
              <a:sym typeface="Exo"/>
            </a:endParaRPr>
          </a:p>
        </p:txBody>
      </p:sp>
      <p:sp>
        <p:nvSpPr>
          <p:cNvPr id="186" name="Google Shape;186;p20"/>
          <p:cNvSpPr/>
          <p:nvPr/>
        </p:nvSpPr>
        <p:spPr>
          <a:xfrm>
            <a:off x="1806650" y="8263525"/>
            <a:ext cx="1751400" cy="262800"/>
          </a:xfrm>
          <a:prstGeom prst="roundRect">
            <a:avLst>
              <a:gd fmla="val 16667" name="adj"/>
            </a:avLst>
          </a:prstGeom>
          <a:solidFill>
            <a:srgbClr val="B6D7A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a:latin typeface="Exo"/>
                <a:ea typeface="Exo"/>
                <a:cs typeface="Exo"/>
                <a:sym typeface="Exo"/>
              </a:rPr>
              <a:t>Non-inflammatory</a:t>
            </a:r>
            <a:endParaRPr b="1" sz="800">
              <a:latin typeface="Exo"/>
              <a:ea typeface="Exo"/>
              <a:cs typeface="Exo"/>
              <a:sym typeface="Exo"/>
            </a:endParaRPr>
          </a:p>
        </p:txBody>
      </p:sp>
      <p:sp>
        <p:nvSpPr>
          <p:cNvPr id="187" name="Google Shape;187;p20"/>
          <p:cNvSpPr/>
          <p:nvPr/>
        </p:nvSpPr>
        <p:spPr>
          <a:xfrm>
            <a:off x="5887593" y="8310376"/>
            <a:ext cx="1216800" cy="274500"/>
          </a:xfrm>
          <a:prstGeom prst="roundRect">
            <a:avLst>
              <a:gd fmla="val 16667" name="adj"/>
            </a:avLst>
          </a:prstGeom>
          <a:solidFill>
            <a:srgbClr val="EBE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Cabin"/>
              <a:ea typeface="Cabin"/>
              <a:cs typeface="Cabin"/>
              <a:sym typeface="Cabin"/>
            </a:endParaRPr>
          </a:p>
        </p:txBody>
      </p:sp>
      <p:sp>
        <p:nvSpPr>
          <p:cNvPr id="188" name="Google Shape;188;p20"/>
          <p:cNvSpPr txBox="1"/>
          <p:nvPr/>
        </p:nvSpPr>
        <p:spPr>
          <a:xfrm>
            <a:off x="5838454" y="8322676"/>
            <a:ext cx="1327200" cy="24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200">
                <a:latin typeface="Exo"/>
                <a:ea typeface="Exo"/>
                <a:cs typeface="Exo"/>
                <a:sym typeface="Exo"/>
              </a:rPr>
              <a:t>Secretory</a:t>
            </a:r>
            <a:endParaRPr>
              <a:latin typeface="Exo"/>
              <a:ea typeface="Exo"/>
              <a:cs typeface="Exo"/>
              <a:sym typeface="Exo"/>
            </a:endParaRPr>
          </a:p>
        </p:txBody>
      </p:sp>
      <p:sp>
        <p:nvSpPr>
          <p:cNvPr id="189" name="Google Shape;189;p20"/>
          <p:cNvSpPr/>
          <p:nvPr/>
        </p:nvSpPr>
        <p:spPr>
          <a:xfrm>
            <a:off x="5893654" y="8862179"/>
            <a:ext cx="1216800" cy="274500"/>
          </a:xfrm>
          <a:prstGeom prst="roundRect">
            <a:avLst>
              <a:gd fmla="val 16667" name="adj"/>
            </a:avLst>
          </a:prstGeom>
          <a:solidFill>
            <a:srgbClr val="EBEB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Cabin"/>
              <a:ea typeface="Cabin"/>
              <a:cs typeface="Cabin"/>
              <a:sym typeface="Cabin"/>
            </a:endParaRPr>
          </a:p>
        </p:txBody>
      </p:sp>
      <p:cxnSp>
        <p:nvCxnSpPr>
          <p:cNvPr id="190" name="Google Shape;190;p20"/>
          <p:cNvCxnSpPr>
            <a:stCxn id="191" idx="3"/>
            <a:endCxn id="188" idx="1"/>
          </p:cNvCxnSpPr>
          <p:nvPr/>
        </p:nvCxnSpPr>
        <p:spPr>
          <a:xfrm flipH="1" rot="10800000">
            <a:off x="5298075" y="8447775"/>
            <a:ext cx="540300" cy="248400"/>
          </a:xfrm>
          <a:prstGeom prst="bentConnector3">
            <a:avLst>
              <a:gd fmla="val 50007" name="adj1"/>
            </a:avLst>
          </a:prstGeom>
          <a:noFill/>
          <a:ln cap="flat" cmpd="sng" w="9525">
            <a:solidFill>
              <a:srgbClr val="B7B7B7"/>
            </a:solidFill>
            <a:prstDash val="solid"/>
            <a:round/>
            <a:headEnd len="med" w="med" type="none"/>
            <a:tailEnd len="med" w="med" type="none"/>
          </a:ln>
        </p:spPr>
      </p:cxnSp>
      <p:sp>
        <p:nvSpPr>
          <p:cNvPr id="192" name="Google Shape;192;p20"/>
          <p:cNvSpPr txBox="1"/>
          <p:nvPr/>
        </p:nvSpPr>
        <p:spPr>
          <a:xfrm>
            <a:off x="5838454" y="8889179"/>
            <a:ext cx="1327200" cy="22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Exo"/>
                <a:ea typeface="Exo"/>
                <a:cs typeface="Exo"/>
                <a:sym typeface="Exo"/>
              </a:rPr>
              <a:t>Osmotic</a:t>
            </a:r>
            <a:endParaRPr>
              <a:latin typeface="Exo"/>
              <a:ea typeface="Exo"/>
              <a:cs typeface="Exo"/>
              <a:sym typeface="Exo"/>
            </a:endParaRPr>
          </a:p>
        </p:txBody>
      </p:sp>
      <p:cxnSp>
        <p:nvCxnSpPr>
          <p:cNvPr id="193" name="Google Shape;193;p20"/>
          <p:cNvCxnSpPr>
            <a:stCxn id="191" idx="3"/>
            <a:endCxn id="192" idx="1"/>
          </p:cNvCxnSpPr>
          <p:nvPr/>
        </p:nvCxnSpPr>
        <p:spPr>
          <a:xfrm>
            <a:off x="5298075" y="8696175"/>
            <a:ext cx="540300" cy="303300"/>
          </a:xfrm>
          <a:prstGeom prst="bentConnector3">
            <a:avLst>
              <a:gd fmla="val 50007" name="adj1"/>
            </a:avLst>
          </a:prstGeom>
          <a:noFill/>
          <a:ln cap="flat" cmpd="sng" w="9525">
            <a:solidFill>
              <a:srgbClr val="B7B7B7"/>
            </a:solidFill>
            <a:prstDash val="solid"/>
            <a:round/>
            <a:headEnd len="med" w="med" type="none"/>
            <a:tailEnd len="med" w="med" type="none"/>
          </a:ln>
        </p:spPr>
      </p:cxnSp>
      <p:cxnSp>
        <p:nvCxnSpPr>
          <p:cNvPr id="194" name="Google Shape;194;p20"/>
          <p:cNvCxnSpPr>
            <a:stCxn id="185" idx="2"/>
            <a:endCxn id="195" idx="1"/>
          </p:cNvCxnSpPr>
          <p:nvPr/>
        </p:nvCxnSpPr>
        <p:spPr>
          <a:xfrm>
            <a:off x="1112625" y="8730676"/>
            <a:ext cx="693900" cy="941100"/>
          </a:xfrm>
          <a:prstGeom prst="bentConnector3">
            <a:avLst>
              <a:gd fmla="val 50009" name="adj1"/>
            </a:avLst>
          </a:prstGeom>
          <a:noFill/>
          <a:ln cap="flat" cmpd="sng" w="9525">
            <a:solidFill>
              <a:srgbClr val="C2C2C2"/>
            </a:solidFill>
            <a:prstDash val="solid"/>
            <a:round/>
            <a:headEnd len="sm" w="sm" type="none"/>
            <a:tailEnd len="sm" w="sm" type="none"/>
          </a:ln>
        </p:spPr>
      </p:cxnSp>
      <p:sp>
        <p:nvSpPr>
          <p:cNvPr id="195" name="Google Shape;195;p20"/>
          <p:cNvSpPr/>
          <p:nvPr/>
        </p:nvSpPr>
        <p:spPr>
          <a:xfrm>
            <a:off x="1806652" y="9540375"/>
            <a:ext cx="1446300" cy="262800"/>
          </a:xfrm>
          <a:prstGeom prst="roundRect">
            <a:avLst>
              <a:gd fmla="val 16667" name="adj"/>
            </a:avLst>
          </a:prstGeom>
          <a:solidFill>
            <a:srgbClr val="B6D7A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a:latin typeface="Exo"/>
                <a:ea typeface="Exo"/>
                <a:cs typeface="Exo"/>
                <a:sym typeface="Exo"/>
              </a:rPr>
              <a:t>Inflammatory</a:t>
            </a:r>
            <a:endParaRPr b="1" sz="800">
              <a:latin typeface="Exo"/>
              <a:ea typeface="Exo"/>
              <a:cs typeface="Exo"/>
              <a:sym typeface="Exo"/>
            </a:endParaRPr>
          </a:p>
        </p:txBody>
      </p:sp>
      <p:sp>
        <p:nvSpPr>
          <p:cNvPr id="196" name="Google Shape;196;p20"/>
          <p:cNvSpPr/>
          <p:nvPr/>
        </p:nvSpPr>
        <p:spPr>
          <a:xfrm>
            <a:off x="3970875" y="7952975"/>
            <a:ext cx="1327200" cy="3333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Fatty</a:t>
            </a:r>
            <a:endParaRPr b="1" sz="1500">
              <a:latin typeface="Mada"/>
              <a:ea typeface="Mada"/>
              <a:cs typeface="Mada"/>
              <a:sym typeface="Mada"/>
            </a:endParaRPr>
          </a:p>
        </p:txBody>
      </p:sp>
      <p:sp>
        <p:nvSpPr>
          <p:cNvPr id="191" name="Google Shape;191;p20"/>
          <p:cNvSpPr/>
          <p:nvPr/>
        </p:nvSpPr>
        <p:spPr>
          <a:xfrm>
            <a:off x="3970875" y="8529525"/>
            <a:ext cx="1327200" cy="3333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Mada"/>
                <a:ea typeface="Mada"/>
                <a:cs typeface="Mada"/>
                <a:sym typeface="Mada"/>
              </a:rPr>
              <a:t>Watery</a:t>
            </a:r>
            <a:endParaRPr b="1" sz="1500">
              <a:latin typeface="Mada"/>
              <a:ea typeface="Mada"/>
              <a:cs typeface="Mada"/>
              <a:sym typeface="Mada"/>
            </a:endParaRPr>
          </a:p>
        </p:txBody>
      </p:sp>
      <p:cxnSp>
        <p:nvCxnSpPr>
          <p:cNvPr id="197" name="Google Shape;197;p20"/>
          <p:cNvCxnSpPr>
            <a:stCxn id="186" idx="3"/>
            <a:endCxn id="196" idx="1"/>
          </p:cNvCxnSpPr>
          <p:nvPr/>
        </p:nvCxnSpPr>
        <p:spPr>
          <a:xfrm flipH="1" rot="10800000">
            <a:off x="3558050" y="8119525"/>
            <a:ext cx="412800" cy="275400"/>
          </a:xfrm>
          <a:prstGeom prst="bentConnector3">
            <a:avLst>
              <a:gd fmla="val 50003" name="adj1"/>
            </a:avLst>
          </a:prstGeom>
          <a:noFill/>
          <a:ln cap="flat" cmpd="sng" w="9525">
            <a:solidFill>
              <a:schemeClr val="dk2"/>
            </a:solidFill>
            <a:prstDash val="solid"/>
            <a:round/>
            <a:headEnd len="med" w="med" type="none"/>
            <a:tailEnd len="med" w="med" type="none"/>
          </a:ln>
        </p:spPr>
      </p:cxnSp>
      <p:cxnSp>
        <p:nvCxnSpPr>
          <p:cNvPr id="198" name="Google Shape;198;p20"/>
          <p:cNvCxnSpPr>
            <a:stCxn id="186" idx="3"/>
            <a:endCxn id="191" idx="1"/>
          </p:cNvCxnSpPr>
          <p:nvPr/>
        </p:nvCxnSpPr>
        <p:spPr>
          <a:xfrm>
            <a:off x="3558050" y="8394925"/>
            <a:ext cx="412800" cy="301200"/>
          </a:xfrm>
          <a:prstGeom prst="bentConnector3">
            <a:avLst>
              <a:gd fmla="val 50003"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1"/>
          <p:cNvSpPr/>
          <p:nvPr/>
        </p:nvSpPr>
        <p:spPr>
          <a:xfrm>
            <a:off x="-5741725" y="985950"/>
            <a:ext cx="5134800" cy="2194200"/>
          </a:xfrm>
          <a:prstGeom prst="roundRect">
            <a:avLst>
              <a:gd fmla="val 16667" name="adj"/>
            </a:avLst>
          </a:pr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sp>
        <p:nvSpPr>
          <p:cNvPr id="205" name="Google Shape;205;p21"/>
          <p:cNvSpPr txBox="1"/>
          <p:nvPr/>
        </p:nvSpPr>
        <p:spPr>
          <a:xfrm>
            <a:off x="-6443500" y="639925"/>
            <a:ext cx="5590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9EAD3"/>
                </a:highlight>
                <a:latin typeface="Mada"/>
                <a:ea typeface="Mada"/>
                <a:cs typeface="Mada"/>
                <a:sym typeface="Mada"/>
              </a:rPr>
              <a:t>Fecal Osmotic Gap (FOG)</a:t>
            </a:r>
            <a:endParaRPr b="1" sz="2200">
              <a:highlight>
                <a:srgbClr val="D9EAD3"/>
              </a:highlight>
              <a:latin typeface="Mada"/>
              <a:ea typeface="Mada"/>
              <a:cs typeface="Mada"/>
              <a:sym typeface="Mada"/>
            </a:endParaRPr>
          </a:p>
        </p:txBody>
      </p:sp>
      <p:pic>
        <p:nvPicPr>
          <p:cNvPr id="206" name="Google Shape;206;p21"/>
          <p:cNvPicPr preferRelativeResize="0"/>
          <p:nvPr/>
        </p:nvPicPr>
        <p:blipFill>
          <a:blip r:embed="rId3">
            <a:alphaModFix/>
          </a:blip>
          <a:stretch>
            <a:fillRect/>
          </a:stretch>
        </p:blipFill>
        <p:spPr>
          <a:xfrm>
            <a:off x="-1921775" y="917075"/>
            <a:ext cx="1791925" cy="2003875"/>
          </a:xfrm>
          <a:prstGeom prst="rect">
            <a:avLst/>
          </a:prstGeom>
          <a:noFill/>
          <a:ln>
            <a:noFill/>
          </a:ln>
        </p:spPr>
      </p:pic>
      <p:sp>
        <p:nvSpPr>
          <p:cNvPr id="207" name="Google Shape;207;p21"/>
          <p:cNvSpPr/>
          <p:nvPr/>
        </p:nvSpPr>
        <p:spPr>
          <a:xfrm>
            <a:off x="247500" y="5473625"/>
            <a:ext cx="7092000" cy="1549800"/>
          </a:xfrm>
          <a:prstGeom prst="round1Rect">
            <a:avLst>
              <a:gd fmla="val 16667" name="adj"/>
            </a:avLst>
          </a:prstGeom>
          <a:solidFill>
            <a:srgbClr val="EEEEEE">
              <a:alpha val="46930"/>
            </a:srgbClr>
          </a:solidFill>
          <a:ln>
            <a:noFill/>
          </a:ln>
        </p:spPr>
        <p:txBody>
          <a:bodyPr anchorCtr="0" anchor="b"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Poorly absorbed substances that </a:t>
            </a:r>
            <a:r>
              <a:rPr b="1" lang="ar" sz="1200">
                <a:solidFill>
                  <a:srgbClr val="CC0000"/>
                </a:solidFill>
                <a:latin typeface="Mada"/>
                <a:ea typeface="Mada"/>
                <a:cs typeface="Mada"/>
                <a:sym typeface="Mada"/>
              </a:rPr>
              <a:t>remain</a:t>
            </a:r>
            <a:r>
              <a:rPr lang="ar" sz="1200">
                <a:latin typeface="Mada"/>
                <a:ea typeface="Mada"/>
                <a:cs typeface="Mada"/>
                <a:sym typeface="Mada"/>
              </a:rPr>
              <a:t> in the lumen of the intestine and obligate </a:t>
            </a:r>
            <a:r>
              <a:rPr b="1" lang="ar" sz="1200">
                <a:solidFill>
                  <a:srgbClr val="CC0000"/>
                </a:solidFill>
                <a:latin typeface="Mada"/>
                <a:ea typeface="Mada"/>
                <a:cs typeface="Mada"/>
                <a:sym typeface="Mada"/>
              </a:rPr>
              <a:t>retention of water</a:t>
            </a:r>
            <a:r>
              <a:rPr b="1" lang="ar" sz="1200">
                <a:latin typeface="Mada"/>
                <a:ea typeface="Mada"/>
                <a:cs typeface="Mada"/>
                <a:sym typeface="Mada"/>
              </a:rPr>
              <a:t> </a:t>
            </a:r>
            <a:r>
              <a:rPr lang="ar" sz="1200">
                <a:latin typeface="Mada"/>
                <a:ea typeface="Mada"/>
                <a:cs typeface="Mada"/>
                <a:sym typeface="Mada"/>
              </a:rPr>
              <a:t>within the lumen by virtue of their </a:t>
            </a:r>
            <a:r>
              <a:rPr b="1" lang="ar" sz="1200">
                <a:solidFill>
                  <a:srgbClr val="CC0000"/>
                </a:solidFill>
                <a:latin typeface="Mada"/>
                <a:ea typeface="Mada"/>
                <a:cs typeface="Mada"/>
                <a:sym typeface="Mada"/>
              </a:rPr>
              <a:t>osmotic effects</a:t>
            </a:r>
            <a:endParaRPr b="1" sz="1200">
              <a:solidFill>
                <a:srgbClr val="CC0000"/>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Osmotic diarrhea is </a:t>
            </a:r>
            <a:r>
              <a:rPr b="1" lang="ar" sz="1200" u="sng">
                <a:solidFill>
                  <a:srgbClr val="CC0000"/>
                </a:solidFill>
                <a:latin typeface="Mada"/>
                <a:ea typeface="Mada"/>
                <a:cs typeface="Mada"/>
                <a:sym typeface="Mada"/>
              </a:rPr>
              <a:t>RELIEVED</a:t>
            </a:r>
            <a:r>
              <a:rPr lang="ar" sz="1200">
                <a:solidFill>
                  <a:srgbClr val="6AA84F"/>
                </a:solidFill>
                <a:latin typeface="Mada"/>
                <a:ea typeface="Mada"/>
                <a:cs typeface="Mada"/>
                <a:sym typeface="Mada"/>
              </a:rPr>
              <a:t> by fasting</a:t>
            </a:r>
            <a:endParaRPr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Fecal osmotic Gap = 290 - 2( stool Na + stool k )</a:t>
            </a:r>
            <a:endParaRPr sz="1200">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b="1" lang="ar" sz="1200">
                <a:solidFill>
                  <a:srgbClr val="CC0000"/>
                </a:solidFill>
                <a:latin typeface="Mada"/>
                <a:ea typeface="Mada"/>
                <a:cs typeface="Mada"/>
                <a:sym typeface="Mada"/>
              </a:rPr>
              <a:t>&gt;50 mOsm/Kg</a:t>
            </a:r>
            <a:r>
              <a:rPr lang="ar" sz="1200">
                <a:latin typeface="Mada"/>
                <a:ea typeface="Mada"/>
                <a:cs typeface="Mada"/>
                <a:sym typeface="Mada"/>
              </a:rPr>
              <a:t> is </a:t>
            </a:r>
            <a:r>
              <a:rPr lang="ar" sz="1200" u="sng">
                <a:latin typeface="Mada"/>
                <a:ea typeface="Mada"/>
                <a:cs typeface="Mada"/>
                <a:sym typeface="Mada"/>
              </a:rPr>
              <a:t>Suggestive</a:t>
            </a:r>
            <a:r>
              <a:rPr lang="ar" sz="1200">
                <a:latin typeface="Mada"/>
                <a:ea typeface="Mada"/>
                <a:cs typeface="Mada"/>
                <a:sym typeface="Mada"/>
              </a:rPr>
              <a:t> of an osmotic diarrhea</a:t>
            </a:r>
            <a:endParaRPr sz="1200">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b="1" lang="ar" sz="1200">
                <a:solidFill>
                  <a:srgbClr val="CC0000"/>
                </a:solidFill>
                <a:latin typeface="Mada"/>
                <a:ea typeface="Mada"/>
                <a:cs typeface="Mada"/>
                <a:sym typeface="Mada"/>
              </a:rPr>
              <a:t>&gt;100 mOsm/Kg</a:t>
            </a:r>
            <a:r>
              <a:rPr lang="ar" sz="1200">
                <a:latin typeface="Mada"/>
                <a:ea typeface="Mada"/>
                <a:cs typeface="Mada"/>
                <a:sym typeface="Mada"/>
              </a:rPr>
              <a:t> is more specific (</a:t>
            </a:r>
            <a:r>
              <a:rPr lang="ar" sz="1200" u="sng">
                <a:latin typeface="Mada"/>
                <a:ea typeface="Mada"/>
                <a:cs typeface="Mada"/>
                <a:sym typeface="Mada"/>
              </a:rPr>
              <a:t>Definitive</a:t>
            </a:r>
            <a:r>
              <a:rPr lang="ar" sz="1200">
                <a:latin typeface="Mada"/>
                <a:ea typeface="Mada"/>
                <a:cs typeface="Mada"/>
                <a:sym typeface="Mada"/>
              </a:rPr>
              <a:t>!)</a:t>
            </a:r>
            <a:endParaRPr sz="1200">
              <a:solidFill>
                <a:srgbClr val="1C4588"/>
              </a:solidFill>
              <a:latin typeface="Mada"/>
              <a:ea typeface="Mada"/>
              <a:cs typeface="Mada"/>
              <a:sym typeface="Mada"/>
            </a:endParaRPr>
          </a:p>
        </p:txBody>
      </p:sp>
      <p:sp>
        <p:nvSpPr>
          <p:cNvPr id="208" name="Google Shape;208;p21"/>
          <p:cNvSpPr/>
          <p:nvPr/>
        </p:nvSpPr>
        <p:spPr>
          <a:xfrm>
            <a:off x="668013" y="5120700"/>
            <a:ext cx="2996400" cy="450600"/>
          </a:xfrm>
          <a:prstGeom prst="roundRect">
            <a:avLst>
              <a:gd fmla="val 16667" name="adj"/>
            </a:avLst>
          </a:prstGeom>
          <a:solidFill>
            <a:srgbClr val="D9EAD3"/>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500">
                <a:solidFill>
                  <a:schemeClr val="dk1"/>
                </a:solidFill>
                <a:latin typeface="Mada"/>
                <a:ea typeface="Mada"/>
                <a:cs typeface="Mada"/>
                <a:sym typeface="Mada"/>
              </a:rPr>
              <a:t>Osmotic </a:t>
            </a:r>
            <a:r>
              <a:rPr b="1" lang="ar" sz="2500">
                <a:solidFill>
                  <a:schemeClr val="dk1"/>
                </a:solidFill>
                <a:latin typeface="Mada"/>
                <a:ea typeface="Mada"/>
                <a:cs typeface="Mada"/>
                <a:sym typeface="Mada"/>
              </a:rPr>
              <a:t>Diarrhea</a:t>
            </a:r>
            <a:endParaRPr b="1" sz="2100">
              <a:solidFill>
                <a:schemeClr val="dk1"/>
              </a:solidFill>
              <a:highlight>
                <a:schemeClr val="accent5"/>
              </a:highlight>
              <a:latin typeface="Mada"/>
              <a:ea typeface="Mada"/>
              <a:cs typeface="Mada"/>
              <a:sym typeface="Mada"/>
            </a:endParaRPr>
          </a:p>
        </p:txBody>
      </p:sp>
      <p:cxnSp>
        <p:nvCxnSpPr>
          <p:cNvPr id="209" name="Google Shape;209;p21"/>
          <p:cNvCxnSpPr/>
          <p:nvPr/>
        </p:nvCxnSpPr>
        <p:spPr>
          <a:xfrm>
            <a:off x="765260" y="8035456"/>
            <a:ext cx="1518900" cy="0"/>
          </a:xfrm>
          <a:prstGeom prst="straightConnector1">
            <a:avLst/>
          </a:prstGeom>
          <a:noFill/>
          <a:ln cap="flat" cmpd="sng" w="28575">
            <a:solidFill>
              <a:schemeClr val="accent1"/>
            </a:solidFill>
            <a:prstDash val="solid"/>
            <a:round/>
            <a:headEnd len="med" w="med" type="oval"/>
            <a:tailEnd len="med" w="med" type="none"/>
          </a:ln>
        </p:spPr>
      </p:cxnSp>
      <p:cxnSp>
        <p:nvCxnSpPr>
          <p:cNvPr id="210" name="Google Shape;210;p21"/>
          <p:cNvCxnSpPr/>
          <p:nvPr/>
        </p:nvCxnSpPr>
        <p:spPr>
          <a:xfrm>
            <a:off x="4706013" y="8035450"/>
            <a:ext cx="1518900" cy="0"/>
          </a:xfrm>
          <a:prstGeom prst="straightConnector1">
            <a:avLst/>
          </a:prstGeom>
          <a:noFill/>
          <a:ln cap="flat" cmpd="sng" w="28575">
            <a:solidFill>
              <a:schemeClr val="accent2"/>
            </a:solidFill>
            <a:prstDash val="solid"/>
            <a:round/>
            <a:headEnd len="med" w="med" type="oval"/>
            <a:tailEnd len="med" w="med" type="none"/>
          </a:ln>
        </p:spPr>
      </p:cxnSp>
      <p:sp>
        <p:nvSpPr>
          <p:cNvPr id="211" name="Google Shape;211;p21"/>
          <p:cNvSpPr txBox="1"/>
          <p:nvPr/>
        </p:nvSpPr>
        <p:spPr>
          <a:xfrm>
            <a:off x="807850" y="7661149"/>
            <a:ext cx="3602400" cy="2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Mada"/>
                <a:ea typeface="Mada"/>
                <a:cs typeface="Mada"/>
                <a:sym typeface="Mada"/>
              </a:rPr>
              <a:t>Ingestion of poorly absorbed agent</a:t>
            </a:r>
            <a:endParaRPr b="1" sz="1600">
              <a:solidFill>
                <a:schemeClr val="accent6"/>
              </a:solidFill>
            </a:endParaRPr>
          </a:p>
        </p:txBody>
      </p:sp>
      <p:sp>
        <p:nvSpPr>
          <p:cNvPr id="212" name="Google Shape;212;p21"/>
          <p:cNvSpPr txBox="1"/>
          <p:nvPr/>
        </p:nvSpPr>
        <p:spPr>
          <a:xfrm>
            <a:off x="4706025" y="7651050"/>
            <a:ext cx="30000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a:solidFill>
                  <a:schemeClr val="dk1"/>
                </a:solidFill>
                <a:latin typeface="Mada"/>
                <a:ea typeface="Mada"/>
                <a:cs typeface="Mada"/>
                <a:sym typeface="Mada"/>
              </a:rPr>
              <a:t>  </a:t>
            </a:r>
            <a:r>
              <a:rPr b="1" lang="ar">
                <a:solidFill>
                  <a:schemeClr val="dk1"/>
                </a:solidFill>
                <a:latin typeface="Mada"/>
                <a:ea typeface="Mada"/>
                <a:cs typeface="Mada"/>
                <a:sym typeface="Mada"/>
              </a:rPr>
              <a:t>Loss of nutrient transporter</a:t>
            </a:r>
            <a:endParaRPr b="1" sz="1600"/>
          </a:p>
        </p:txBody>
      </p:sp>
      <p:sp>
        <p:nvSpPr>
          <p:cNvPr id="213" name="Google Shape;213;p21"/>
          <p:cNvSpPr txBox="1"/>
          <p:nvPr/>
        </p:nvSpPr>
        <p:spPr>
          <a:xfrm>
            <a:off x="281050" y="8067200"/>
            <a:ext cx="3666300" cy="9849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Carbohydrate </a:t>
            </a:r>
            <a:r>
              <a:rPr b="1" lang="ar" sz="1200">
                <a:solidFill>
                  <a:schemeClr val="dk1"/>
                </a:solidFill>
                <a:latin typeface="Mada"/>
                <a:ea typeface="Mada"/>
                <a:cs typeface="Mada"/>
                <a:sym typeface="Mada"/>
              </a:rPr>
              <a:t>malabsorption</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diet high in Fructose or sugar alcohols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Diuretics:</a:t>
            </a:r>
            <a:r>
              <a:rPr lang="ar" sz="1200">
                <a:solidFill>
                  <a:schemeClr val="dk1"/>
                </a:solidFill>
                <a:latin typeface="Mada"/>
                <a:ea typeface="Mada"/>
                <a:cs typeface="Mada"/>
                <a:sym typeface="Mada"/>
              </a:rPr>
              <a:t> Mannitol</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accent6"/>
                </a:solidFill>
                <a:latin typeface="Mada"/>
                <a:ea typeface="Mada"/>
                <a:cs typeface="Mada"/>
                <a:sym typeface="Mada"/>
              </a:rPr>
              <a:t>Osmotic laxatives: </a:t>
            </a:r>
            <a:r>
              <a:rPr lang="ar" sz="1200">
                <a:solidFill>
                  <a:schemeClr val="dk1"/>
                </a:solidFill>
                <a:latin typeface="Mada"/>
                <a:ea typeface="Mada"/>
                <a:cs typeface="Mada"/>
                <a:sym typeface="Mada"/>
              </a:rPr>
              <a:t>Magnesium, phosphate, sulfate, sorbitol, lactulose</a:t>
            </a:r>
            <a:endParaRPr/>
          </a:p>
        </p:txBody>
      </p:sp>
      <p:sp>
        <p:nvSpPr>
          <p:cNvPr id="214" name="Google Shape;214;p21"/>
          <p:cNvSpPr txBox="1"/>
          <p:nvPr/>
        </p:nvSpPr>
        <p:spPr>
          <a:xfrm>
            <a:off x="4149350" y="8143400"/>
            <a:ext cx="3094200" cy="14931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Lactose intolerance</a:t>
            </a:r>
            <a:r>
              <a:rPr b="1" lang="ar" sz="1200">
                <a:solidFill>
                  <a:schemeClr val="dk1"/>
                </a:solidFill>
                <a:latin typeface="Mada"/>
                <a:ea typeface="Mada"/>
                <a:cs typeface="Mada"/>
                <a:sym typeface="Mada"/>
              </a:rPr>
              <a:t> (due to </a:t>
            </a:r>
            <a:r>
              <a:rPr b="1" lang="ar" sz="1200">
                <a:solidFill>
                  <a:schemeClr val="accent6"/>
                </a:solidFill>
                <a:latin typeface="Mada"/>
                <a:ea typeface="Mada"/>
                <a:cs typeface="Mada"/>
                <a:sym typeface="Mada"/>
              </a:rPr>
              <a:t>lactase deficiency</a:t>
            </a:r>
            <a:r>
              <a:rPr b="1"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Disaccharidase deficiency</a:t>
            </a:r>
            <a:endParaRPr b="1"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Glucose-galactose malabsorption</a:t>
            </a:r>
            <a:endParaRPr b="1" sz="1200">
              <a:solidFill>
                <a:srgbClr val="999999"/>
              </a:solidFill>
              <a:latin typeface="Mada"/>
              <a:ea typeface="Mada"/>
              <a:cs typeface="Mada"/>
              <a:sym typeface="Mada"/>
            </a:endParaRPr>
          </a:p>
        </p:txBody>
      </p:sp>
      <p:pic>
        <p:nvPicPr>
          <p:cNvPr id="215" name="Google Shape;215;p21"/>
          <p:cNvPicPr preferRelativeResize="0"/>
          <p:nvPr/>
        </p:nvPicPr>
        <p:blipFill>
          <a:blip r:embed="rId4">
            <a:alphaModFix/>
          </a:blip>
          <a:stretch>
            <a:fillRect/>
          </a:stretch>
        </p:blipFill>
        <p:spPr>
          <a:xfrm>
            <a:off x="204850" y="7387800"/>
            <a:ext cx="610250" cy="610250"/>
          </a:xfrm>
          <a:prstGeom prst="rect">
            <a:avLst/>
          </a:prstGeom>
          <a:noFill/>
          <a:ln>
            <a:noFill/>
          </a:ln>
        </p:spPr>
      </p:pic>
      <p:pic>
        <p:nvPicPr>
          <p:cNvPr id="216" name="Google Shape;216;p21"/>
          <p:cNvPicPr preferRelativeResize="0"/>
          <p:nvPr/>
        </p:nvPicPr>
        <p:blipFill>
          <a:blip r:embed="rId5">
            <a:alphaModFix/>
          </a:blip>
          <a:stretch>
            <a:fillRect/>
          </a:stretch>
        </p:blipFill>
        <p:spPr>
          <a:xfrm>
            <a:off x="4063950" y="7305075"/>
            <a:ext cx="642075" cy="642075"/>
          </a:xfrm>
          <a:prstGeom prst="rect">
            <a:avLst/>
          </a:prstGeom>
          <a:noFill/>
          <a:ln>
            <a:noFill/>
          </a:ln>
        </p:spPr>
      </p:pic>
      <p:cxnSp>
        <p:nvCxnSpPr>
          <p:cNvPr id="217" name="Google Shape;217;p21"/>
          <p:cNvCxnSpPr/>
          <p:nvPr/>
        </p:nvCxnSpPr>
        <p:spPr>
          <a:xfrm flipH="1" rot="10800000">
            <a:off x="1301500" y="48181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18" name="Google Shape;218;p21"/>
          <p:cNvSpPr txBox="1"/>
          <p:nvPr/>
        </p:nvSpPr>
        <p:spPr>
          <a:xfrm>
            <a:off x="1237350" y="4267200"/>
            <a:ext cx="5085300" cy="412200"/>
          </a:xfrm>
          <a:prstGeom prst="rect">
            <a:avLst/>
          </a:prstGeom>
          <a:noFill/>
          <a:ln>
            <a:noFill/>
          </a:ln>
        </p:spPr>
        <p:txBody>
          <a:bodyPr anchorCtr="0" anchor="t" bIns="91425" lIns="91425" spcFirstLastPara="1" rIns="91425" wrap="square" tIns="91425">
            <a:noAutofit/>
          </a:bodyPr>
          <a:lstStyle/>
          <a:p>
            <a:pPr indent="-393700" lvl="0" marL="457200" rtl="0" algn="ctr">
              <a:spcBef>
                <a:spcPts val="0"/>
              </a:spcBef>
              <a:spcAft>
                <a:spcPts val="0"/>
              </a:spcAft>
              <a:buClr>
                <a:schemeClr val="dk1"/>
              </a:buClr>
              <a:buSzPts val="2600"/>
              <a:buFont typeface="Mada"/>
              <a:buAutoNum type="arabicParenR"/>
            </a:pPr>
            <a:r>
              <a:rPr b="1" lang="ar" sz="2600">
                <a:solidFill>
                  <a:schemeClr val="dk1"/>
                </a:solidFill>
                <a:latin typeface="Mada"/>
                <a:ea typeface="Mada"/>
                <a:cs typeface="Mada"/>
                <a:sym typeface="Mada"/>
              </a:rPr>
              <a:t>Watery Diarrhea</a:t>
            </a:r>
            <a:endParaRPr b="1" sz="2600">
              <a:solidFill>
                <a:schemeClr val="accent1"/>
              </a:solidFill>
              <a:latin typeface="Alegreya"/>
              <a:ea typeface="Alegreya"/>
              <a:cs typeface="Alegreya"/>
              <a:sym typeface="Alegreya"/>
            </a:endParaRPr>
          </a:p>
        </p:txBody>
      </p:sp>
      <p:sp>
        <p:nvSpPr>
          <p:cNvPr id="219" name="Google Shape;219;p21"/>
          <p:cNvSpPr/>
          <p:nvPr/>
        </p:nvSpPr>
        <p:spPr>
          <a:xfrm>
            <a:off x="1237350" y="482300"/>
            <a:ext cx="5257800" cy="258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txBox="1"/>
          <p:nvPr/>
        </p:nvSpPr>
        <p:spPr>
          <a:xfrm>
            <a:off x="1341300" y="36325"/>
            <a:ext cx="48774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300">
                <a:solidFill>
                  <a:schemeClr val="dk1"/>
                </a:solidFill>
                <a:latin typeface="Mada"/>
                <a:ea typeface="Mada"/>
                <a:cs typeface="Mada"/>
                <a:sym typeface="Mada"/>
              </a:rPr>
              <a:t>Common medications and toxins associated with diarrhea</a:t>
            </a:r>
            <a:endParaRPr b="1" sz="2300">
              <a:solidFill>
                <a:schemeClr val="accent1"/>
              </a:solidFill>
              <a:latin typeface="Alegreya"/>
              <a:ea typeface="Alegreya"/>
              <a:cs typeface="Alegreya"/>
              <a:sym typeface="Alegreya"/>
            </a:endParaRPr>
          </a:p>
        </p:txBody>
      </p:sp>
      <p:cxnSp>
        <p:nvCxnSpPr>
          <p:cNvPr id="221" name="Google Shape;221;p21"/>
          <p:cNvCxnSpPr/>
          <p:nvPr/>
        </p:nvCxnSpPr>
        <p:spPr>
          <a:xfrm flipH="1" rot="10800000">
            <a:off x="1301500" y="9319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22" name="Google Shape;222;p21"/>
          <p:cNvSpPr txBox="1"/>
          <p:nvPr/>
        </p:nvSpPr>
        <p:spPr>
          <a:xfrm>
            <a:off x="220388" y="1134313"/>
            <a:ext cx="3381600" cy="2225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Acid-reducing agents (H2 blockers, PPIs).</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Magnesium-containing antacids.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Antiarrhythmics</a:t>
            </a:r>
            <a:r>
              <a:rPr lang="ar" sz="1200">
                <a:latin typeface="Mada"/>
                <a:ea typeface="Mada"/>
                <a:cs typeface="Mada"/>
                <a:sym typeface="Mada"/>
              </a:rPr>
              <a:t> (eg, digitalis, quinidine).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Antibiotics.</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Antineoplastic</a:t>
            </a:r>
            <a:r>
              <a:rPr lang="ar" sz="1200">
                <a:latin typeface="Mada"/>
                <a:ea typeface="Mada"/>
                <a:cs typeface="Mada"/>
                <a:sym typeface="Mada"/>
              </a:rPr>
              <a:t> agents.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Antiretrovirals.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Beta blockers.</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Colchicine.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Levothyroxine.</a:t>
            </a:r>
            <a:endParaRPr b="1"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SSRIs</a:t>
            </a:r>
            <a:r>
              <a:rPr lang="ar" sz="1200">
                <a:solidFill>
                  <a:schemeClr val="dk1"/>
                </a:solidFill>
                <a:latin typeface="Mada"/>
                <a:ea typeface="Mada"/>
                <a:cs typeface="Mada"/>
                <a:sym typeface="Mada"/>
              </a:rPr>
              <a:t>.</a:t>
            </a:r>
            <a:endParaRPr sz="1200">
              <a:latin typeface="Mada"/>
              <a:ea typeface="Mada"/>
              <a:cs typeface="Mada"/>
              <a:sym typeface="Mada"/>
            </a:endParaRPr>
          </a:p>
        </p:txBody>
      </p:sp>
      <p:sp>
        <p:nvSpPr>
          <p:cNvPr id="223" name="Google Shape;223;p21"/>
          <p:cNvSpPr txBox="1"/>
          <p:nvPr/>
        </p:nvSpPr>
        <p:spPr>
          <a:xfrm>
            <a:off x="3958013" y="1134325"/>
            <a:ext cx="3381600" cy="2025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Furosemide.</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Metformin.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NSAIDs</a:t>
            </a:r>
            <a:r>
              <a:rPr lang="ar" sz="1200">
                <a:latin typeface="Mada"/>
                <a:ea typeface="Mada"/>
                <a:cs typeface="Mada"/>
                <a:sym typeface="Mada"/>
              </a:rPr>
              <a:t>, ASA.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Prostaglandin analogs (ie, </a:t>
            </a:r>
            <a:r>
              <a:rPr lang="ar" sz="1200">
                <a:latin typeface="Mada"/>
                <a:ea typeface="Mada"/>
                <a:cs typeface="Mada"/>
                <a:sym typeface="Mada"/>
              </a:rPr>
              <a:t>misoprostil</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Theophylline.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Amphetamines.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Caffeine.</a:t>
            </a:r>
            <a:endParaRPr b="1"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Alcohol.</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Narcotic/opioid withdrawal.</a:t>
            </a:r>
            <a:endParaRPr b="1" sz="1200">
              <a:latin typeface="Mada"/>
              <a:ea typeface="Mada"/>
              <a:cs typeface="Mada"/>
              <a:sym typeface="Mada"/>
            </a:endParaRPr>
          </a:p>
          <a:p>
            <a:pPr indent="-192250" lvl="1" marL="702000" rtl="0" algn="l">
              <a:lnSpc>
                <a:spcPct val="115000"/>
              </a:lnSpc>
              <a:spcBef>
                <a:spcPts val="0"/>
              </a:spcBef>
              <a:spcAft>
                <a:spcPts val="0"/>
              </a:spcAft>
              <a:buClr>
                <a:srgbClr val="6AA84F"/>
              </a:buClr>
              <a:buSzPts val="1100"/>
              <a:buFont typeface="Mada"/>
              <a:buChar char="○"/>
            </a:pPr>
            <a:r>
              <a:rPr lang="ar" sz="1100">
                <a:solidFill>
                  <a:srgbClr val="6AA84F"/>
                </a:solidFill>
                <a:latin typeface="Mada"/>
                <a:ea typeface="Mada"/>
                <a:cs typeface="Mada"/>
                <a:sym typeface="Mada"/>
              </a:rPr>
              <a:t>Narcotic it self can cause constipation, after withdrawal Diarrhea ensue</a:t>
            </a:r>
            <a:endParaRPr sz="11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29" name="Google Shape;229;p2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393700" lvl="0" marL="457200" rtl="0" algn="ctr">
              <a:spcBef>
                <a:spcPts val="0"/>
              </a:spcBef>
              <a:spcAft>
                <a:spcPts val="0"/>
              </a:spcAft>
              <a:buClr>
                <a:schemeClr val="dk1"/>
              </a:buClr>
              <a:buSzPts val="2600"/>
              <a:buFont typeface="Mada"/>
              <a:buAutoNum type="arabicParenR"/>
            </a:pPr>
            <a:r>
              <a:rPr b="1" lang="ar" sz="2600">
                <a:solidFill>
                  <a:schemeClr val="dk1"/>
                </a:solidFill>
                <a:latin typeface="Mada"/>
                <a:ea typeface="Mada"/>
                <a:cs typeface="Mada"/>
                <a:sym typeface="Mada"/>
              </a:rPr>
              <a:t>Watery Diarrhea</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solidFill>
                <a:schemeClr val="accent1"/>
              </a:solidFill>
              <a:latin typeface="Alegreya"/>
              <a:ea typeface="Alegreya"/>
              <a:cs typeface="Alegreya"/>
              <a:sym typeface="Alegreya"/>
            </a:endParaRPr>
          </a:p>
        </p:txBody>
      </p:sp>
      <p:sp>
        <p:nvSpPr>
          <p:cNvPr id="230" name="Google Shape;230;p22"/>
          <p:cNvSpPr txBox="1"/>
          <p:nvPr/>
        </p:nvSpPr>
        <p:spPr>
          <a:xfrm>
            <a:off x="0" y="10117925"/>
            <a:ext cx="7643100" cy="5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rgbClr val="1C4588"/>
              </a:solidFill>
              <a:latin typeface="Mada"/>
              <a:ea typeface="Mada"/>
              <a:cs typeface="Mada"/>
              <a:sym typeface="Mada"/>
            </a:endParaRPr>
          </a:p>
          <a:p>
            <a:pPr indent="0" lvl="0" marL="0" rtl="0" algn="l">
              <a:spcBef>
                <a:spcPts val="0"/>
              </a:spcBef>
              <a:spcAft>
                <a:spcPts val="0"/>
              </a:spcAft>
              <a:buNone/>
            </a:pPr>
            <a:r>
              <a:t/>
            </a:r>
            <a:endParaRPr sz="800">
              <a:solidFill>
                <a:srgbClr val="1C4588"/>
              </a:solidFill>
              <a:latin typeface="Mada"/>
              <a:ea typeface="Mada"/>
              <a:cs typeface="Mada"/>
              <a:sym typeface="Mada"/>
            </a:endParaRPr>
          </a:p>
          <a:p>
            <a:pPr indent="0" lvl="0" marL="0" rtl="0" algn="l">
              <a:spcBef>
                <a:spcPts val="0"/>
              </a:spcBef>
              <a:spcAft>
                <a:spcPts val="0"/>
              </a:spcAft>
              <a:buNone/>
            </a:pPr>
            <a:r>
              <a:t/>
            </a:r>
            <a:endParaRPr sz="800">
              <a:solidFill>
                <a:srgbClr val="1C4588"/>
              </a:solidFill>
              <a:latin typeface="Mada"/>
              <a:ea typeface="Mada"/>
              <a:cs typeface="Mada"/>
              <a:sym typeface="Mada"/>
            </a:endParaRPr>
          </a:p>
        </p:txBody>
      </p:sp>
      <p:sp>
        <p:nvSpPr>
          <p:cNvPr id="231" name="Google Shape;231;p22"/>
          <p:cNvSpPr txBox="1"/>
          <p:nvPr/>
        </p:nvSpPr>
        <p:spPr>
          <a:xfrm>
            <a:off x="247500" y="893450"/>
            <a:ext cx="55902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highlight>
                <a:srgbClr val="D9EAD3"/>
              </a:highlight>
              <a:latin typeface="Mada"/>
              <a:ea typeface="Mada"/>
              <a:cs typeface="Mada"/>
              <a:sym typeface="Mada"/>
            </a:endParaRPr>
          </a:p>
        </p:txBody>
      </p:sp>
      <p:graphicFrame>
        <p:nvGraphicFramePr>
          <p:cNvPr id="232" name="Google Shape;232;p22"/>
          <p:cNvGraphicFramePr/>
          <p:nvPr/>
        </p:nvGraphicFramePr>
        <p:xfrm>
          <a:off x="-7247483" y="4548241"/>
          <a:ext cx="3000000" cy="3000000"/>
        </p:xfrm>
        <a:graphic>
          <a:graphicData uri="http://schemas.openxmlformats.org/drawingml/2006/table">
            <a:tbl>
              <a:tblPr>
                <a:noFill/>
                <a:tableStyleId>{DA3F49AF-06B7-4184-AB11-956B686D1136}</a:tableStyleId>
              </a:tblPr>
              <a:tblGrid>
                <a:gridCol w="1242125"/>
                <a:gridCol w="2804550"/>
                <a:gridCol w="3067375"/>
              </a:tblGrid>
              <a:tr h="229100">
                <a:tc>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1.      Watery</a:t>
                      </a:r>
                      <a:endParaRPr b="1" sz="15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a:txBody>
                    <a:bodyPr/>
                    <a:lstStyle/>
                    <a:p>
                      <a:pPr indent="-330200" lvl="0" marL="457200" rtl="0" algn="ctr">
                        <a:spcBef>
                          <a:spcPts val="0"/>
                        </a:spcBef>
                        <a:spcAft>
                          <a:spcPts val="0"/>
                        </a:spcAft>
                        <a:buClr>
                          <a:srgbClr val="FFFFFF"/>
                        </a:buClr>
                        <a:buSzPts val="1600"/>
                        <a:buFont typeface="Mada"/>
                        <a:buAutoNum type="alphaUcPeriod"/>
                      </a:pPr>
                      <a:r>
                        <a:rPr b="1" lang="ar" sz="1600">
                          <a:solidFill>
                            <a:srgbClr val="FFFFFF"/>
                          </a:solidFill>
                          <a:latin typeface="Mada"/>
                          <a:ea typeface="Mada"/>
                          <a:cs typeface="Mada"/>
                          <a:sym typeface="Mada"/>
                        </a:rPr>
                        <a:t>Osmotic</a:t>
                      </a:r>
                      <a:endParaRPr b="1" sz="16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B.      Secretory</a:t>
                      </a:r>
                      <a:endParaRPr b="1" sz="16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r>
              <a:tr h="1309375">
                <a:tc>
                  <a:txBody>
                    <a:bodyPr/>
                    <a:lstStyle/>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ar" sz="1200">
                          <a:latin typeface="Mada"/>
                          <a:ea typeface="Mada"/>
                          <a:cs typeface="Mada"/>
                          <a:sym typeface="Mada"/>
                        </a:rPr>
                        <a:t>FOG</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ar" sz="1200">
                          <a:latin typeface="Mada"/>
                          <a:ea typeface="Mada"/>
                          <a:cs typeface="Mada"/>
                          <a:sym typeface="Mada"/>
                        </a:rPr>
                        <a:t>Fecal osmotic gap (FOG) of &gt; 50 mosm/kg is suggestive of an osmotic diarrhea and a gap of &gt;100 mosm/kg is more specific.</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Low fecal osmotic gap.</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83200">
                <a:tc>
                  <a:txBody>
                    <a:bodyPr/>
                    <a:lstStyle/>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ar" sz="1200">
                          <a:latin typeface="Mada"/>
                          <a:ea typeface="Mada"/>
                          <a:cs typeface="Mada"/>
                          <a:sym typeface="Mada"/>
                        </a:rPr>
                        <a:t>Causes</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Loss of nutrient transporter (causes Malabsorption) e.g. lactase deficiency, lactose intolerance, celiac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Ingestion of poorly absorbed agents (called Osmotic laxatives) eg. Fructose, Mannitol, Sorbitol, Lactulose, Magnesium, Phosphate, Sulfate</a:t>
                      </a:r>
                      <a:r>
                        <a:rPr lang="ar" sz="1200">
                          <a:solidFill>
                            <a:srgbClr val="999999"/>
                          </a:solidFill>
                          <a:latin typeface="Mada"/>
                          <a:ea typeface="Mada"/>
                          <a:cs typeface="Mada"/>
                          <a:sym typeface="Mada"/>
                        </a:rPr>
                        <a:t> (all cause osmotic diarrhea).</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Circulating secretagogues (endocrinopathies), as in Addison's disease, Hyperthyroidism, Carcinoid syndrome, Pheochromocytoma, Gastrinoma, VIPoma, Somatostatinoma.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Pancreatic Insufficiency.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Bile Acid-Induced Diarrhea: Ileal bile acid, malabsorption.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Abnormal motility: DM-related dysfunction, IBS, Post-vagotomy diarrhea.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Malignancy: Colon C</a:t>
                      </a:r>
                      <a:r>
                        <a:rPr lang="ar" sz="1200">
                          <a:latin typeface="Mada"/>
                          <a:ea typeface="Mada"/>
                          <a:cs typeface="Mada"/>
                          <a:sym typeface="Mada"/>
                        </a:rPr>
                        <a:t>A, </a:t>
                      </a:r>
                      <a:r>
                        <a:rPr lang="ar" sz="1200">
                          <a:latin typeface="Mada"/>
                          <a:ea typeface="Mada"/>
                          <a:cs typeface="Mada"/>
                          <a:sym typeface="Mada"/>
                        </a:rPr>
                        <a:t>Lymphoma, Rectal villous adenoma.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Vasculitis.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Congenital chloridorrhea.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Idiopathic: Epidemic (Brainerd), Sporadic.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Medications, stimulant laxative abuse, toxins.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33" name="Google Shape;233;p22"/>
          <p:cNvSpPr txBox="1"/>
          <p:nvPr/>
        </p:nvSpPr>
        <p:spPr>
          <a:xfrm>
            <a:off x="-7856875" y="19027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graphicFrame>
        <p:nvGraphicFramePr>
          <p:cNvPr id="234" name="Google Shape;234;p22"/>
          <p:cNvGraphicFramePr/>
          <p:nvPr/>
        </p:nvGraphicFramePr>
        <p:xfrm>
          <a:off x="-7873333" y="893454"/>
          <a:ext cx="3000000" cy="3000000"/>
        </p:xfrm>
        <a:graphic>
          <a:graphicData uri="http://schemas.openxmlformats.org/drawingml/2006/table">
            <a:tbl>
              <a:tblPr>
                <a:noFill/>
                <a:tableStyleId>{DA3F49AF-06B7-4184-AB11-956B686D1136}</a:tableStyleId>
              </a:tblPr>
              <a:tblGrid>
                <a:gridCol w="1209875"/>
                <a:gridCol w="2822275"/>
                <a:gridCol w="2897200"/>
              </a:tblGrid>
              <a:tr h="50950">
                <a:tc>
                  <a:txBody>
                    <a:bodyPr/>
                    <a:lstStyle/>
                    <a:p>
                      <a:pPr indent="0" lvl="0" marL="0" rtl="0" algn="ctr">
                        <a:spcBef>
                          <a:spcPts val="0"/>
                        </a:spcBef>
                        <a:spcAft>
                          <a:spcPts val="0"/>
                        </a:spcAft>
                        <a:buNone/>
                      </a:pPr>
                      <a:r>
                        <a:rPr b="1" lang="ar" sz="1600">
                          <a:solidFill>
                            <a:srgbClr val="FFFFFF"/>
                          </a:solidFill>
                          <a:latin typeface="Alegreya"/>
                          <a:ea typeface="Alegreya"/>
                          <a:cs typeface="Alegreya"/>
                          <a:sym typeface="Alegreya"/>
                        </a:rPr>
                        <a:t>1.   </a:t>
                      </a:r>
                      <a:r>
                        <a:rPr b="1" lang="ar" sz="1500">
                          <a:solidFill>
                            <a:srgbClr val="FFFFFF"/>
                          </a:solidFill>
                          <a:latin typeface="Mada"/>
                          <a:ea typeface="Mada"/>
                          <a:cs typeface="Mada"/>
                          <a:sym typeface="Mada"/>
                        </a:rPr>
                        <a:t>Watery</a:t>
                      </a:r>
                      <a:endParaRPr b="1" sz="15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a:txBody>
                    <a:bodyPr/>
                    <a:lstStyle/>
                    <a:p>
                      <a:pPr indent="-323850" lvl="0" marL="457200" rtl="0" algn="ctr">
                        <a:spcBef>
                          <a:spcPts val="0"/>
                        </a:spcBef>
                        <a:spcAft>
                          <a:spcPts val="0"/>
                        </a:spcAft>
                        <a:buClr>
                          <a:srgbClr val="FFFFFF"/>
                        </a:buClr>
                        <a:buSzPts val="1500"/>
                        <a:buFont typeface="Mada"/>
                        <a:buAutoNum type="alphaUcPeriod"/>
                      </a:pPr>
                      <a:r>
                        <a:rPr b="1" lang="ar" sz="1500">
                          <a:solidFill>
                            <a:srgbClr val="FFFFFF"/>
                          </a:solidFill>
                          <a:latin typeface="Mada"/>
                          <a:ea typeface="Mada"/>
                          <a:cs typeface="Mada"/>
                          <a:sym typeface="Mada"/>
                        </a:rPr>
                        <a:t>Osmotic</a:t>
                      </a:r>
                      <a:endParaRPr b="1" sz="15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B.      Secretory</a:t>
                      </a:r>
                      <a:endParaRPr b="1" sz="15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3C47D"/>
                    </a:solidFill>
                  </a:tcPr>
                </a:tc>
              </a:tr>
              <a:tr h="245975">
                <a:tc>
                  <a:txBody>
                    <a:bodyPr/>
                    <a:lstStyle/>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ar" sz="1200">
                          <a:latin typeface="Mada"/>
                          <a:ea typeface="Mada"/>
                          <a:cs typeface="Mada"/>
                          <a:sym typeface="Mada"/>
                        </a:rPr>
                        <a:t>Overview</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Poorly absorbed substances that is osmotically active remain in the intestine and exert osmotic effect &gt; obligate retention of water within the lumen by virtue of their osmotic effects.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There is actively osmotic agent (lactose) within lumen preventing water from being absorbed this agent will bind to water and increase water content in the stool → diarrhea.</a:t>
                      </a:r>
                      <a:endParaRPr sz="1200">
                        <a:solidFill>
                          <a:srgbClr val="999999"/>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Malabsorption or secretion of electrolytes and water.</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65225">
                <a:tc>
                  <a:txBody>
                    <a:bodyPr/>
                    <a:lstStyle/>
                    <a:p>
                      <a:pPr indent="0" lvl="0" marL="0" rtl="0" algn="ctr">
                        <a:spcBef>
                          <a:spcPts val="0"/>
                        </a:spcBef>
                        <a:spcAft>
                          <a:spcPts val="0"/>
                        </a:spcAft>
                        <a:buNone/>
                      </a:pPr>
                      <a:r>
                        <a:rPr b="1" lang="ar" sz="1200">
                          <a:latin typeface="Mada"/>
                          <a:ea typeface="Mada"/>
                          <a:cs typeface="Mada"/>
                          <a:sym typeface="Mada"/>
                        </a:rPr>
                        <a:t>Effect of Fasting</a:t>
                      </a:r>
                      <a:endParaRPr b="1"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ar" sz="1200">
                          <a:latin typeface="Mada"/>
                          <a:ea typeface="Mada"/>
                          <a:cs typeface="Mada"/>
                          <a:sym typeface="Mada"/>
                        </a:rPr>
                        <a:t>Fasting improve the condition</a:t>
                      </a:r>
                      <a:endParaRPr sz="1200">
                        <a:latin typeface="Mada"/>
                        <a:ea typeface="Mada"/>
                        <a:cs typeface="Mada"/>
                        <a:sym typeface="Mada"/>
                      </a:endParaRPr>
                    </a:p>
                    <a:p>
                      <a:pPr indent="-228600" lvl="0" marL="457200" rtl="0" algn="ctr">
                        <a:spcBef>
                          <a:spcPts val="0"/>
                        </a:spcBef>
                        <a:spcAft>
                          <a:spcPts val="0"/>
                        </a:spcAft>
                        <a:buNone/>
                      </a:pPr>
                      <a:r>
                        <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Lack of response to fasting</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35" name="Google Shape;235;p22"/>
          <p:cNvSpPr/>
          <p:nvPr/>
        </p:nvSpPr>
        <p:spPr>
          <a:xfrm>
            <a:off x="312000" y="3858350"/>
            <a:ext cx="2129400" cy="580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Infections: </a:t>
            </a:r>
            <a:r>
              <a:rPr lang="ar" sz="1000">
                <a:solidFill>
                  <a:srgbClr val="B7B7B7"/>
                </a:solidFill>
                <a:latin typeface="Mada"/>
                <a:ea typeface="Mada"/>
                <a:cs typeface="Mada"/>
                <a:sym typeface="Mada"/>
              </a:rPr>
              <a:t>The most common cause is a </a:t>
            </a:r>
            <a:r>
              <a:rPr lang="ar" sz="1000">
                <a:solidFill>
                  <a:schemeClr val="dk1"/>
                </a:solidFill>
                <a:latin typeface="Mada"/>
                <a:ea typeface="Mada"/>
                <a:cs typeface="Mada"/>
                <a:sym typeface="Mada"/>
              </a:rPr>
              <a:t>bacterial toxin.</a:t>
            </a:r>
            <a:endParaRPr sz="1200"/>
          </a:p>
        </p:txBody>
      </p:sp>
      <p:sp>
        <p:nvSpPr>
          <p:cNvPr id="236" name="Google Shape;236;p22"/>
          <p:cNvSpPr txBox="1"/>
          <p:nvPr/>
        </p:nvSpPr>
        <p:spPr>
          <a:xfrm>
            <a:off x="-1787" y="3279275"/>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1</a:t>
            </a:r>
            <a:endParaRPr b="1" sz="5000">
              <a:solidFill>
                <a:schemeClr val="accent3"/>
              </a:solidFill>
              <a:latin typeface="Quicksand"/>
              <a:ea typeface="Quicksand"/>
              <a:cs typeface="Quicksand"/>
              <a:sym typeface="Quicksand"/>
            </a:endParaRPr>
          </a:p>
        </p:txBody>
      </p:sp>
      <p:sp>
        <p:nvSpPr>
          <p:cNvPr id="237" name="Google Shape;237;p22"/>
          <p:cNvSpPr/>
          <p:nvPr/>
        </p:nvSpPr>
        <p:spPr>
          <a:xfrm>
            <a:off x="2792100" y="3908154"/>
            <a:ext cx="2067600" cy="580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Pancreatic insufficiency</a:t>
            </a:r>
            <a:endParaRPr b="1" sz="1200">
              <a:solidFill>
                <a:schemeClr val="dk1"/>
              </a:solidFill>
              <a:latin typeface="Mada"/>
              <a:ea typeface="Mada"/>
              <a:cs typeface="Mada"/>
              <a:sym typeface="Mada"/>
            </a:endParaRPr>
          </a:p>
        </p:txBody>
      </p:sp>
      <p:sp>
        <p:nvSpPr>
          <p:cNvPr id="238" name="Google Shape;238;p22"/>
          <p:cNvSpPr txBox="1"/>
          <p:nvPr/>
        </p:nvSpPr>
        <p:spPr>
          <a:xfrm>
            <a:off x="2555404" y="3246300"/>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2</a:t>
            </a:r>
            <a:endParaRPr b="1" sz="5000">
              <a:solidFill>
                <a:schemeClr val="accent3"/>
              </a:solidFill>
              <a:latin typeface="Quicksand"/>
              <a:ea typeface="Quicksand"/>
              <a:cs typeface="Quicksand"/>
              <a:sym typeface="Quicksand"/>
            </a:endParaRPr>
          </a:p>
        </p:txBody>
      </p:sp>
      <p:sp>
        <p:nvSpPr>
          <p:cNvPr id="239" name="Google Shape;239;p22"/>
          <p:cNvSpPr/>
          <p:nvPr/>
        </p:nvSpPr>
        <p:spPr>
          <a:xfrm>
            <a:off x="5112575" y="3877549"/>
            <a:ext cx="2067600" cy="640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chemeClr val="dk1"/>
                </a:solidFill>
                <a:latin typeface="Mada"/>
                <a:ea typeface="Mada"/>
                <a:cs typeface="Mada"/>
                <a:sym typeface="Mada"/>
              </a:rPr>
              <a:t>Inflammation &amp; Dysregulation: Diverticulitis, Vasculitis, </a:t>
            </a:r>
            <a:r>
              <a:rPr b="1" lang="ar" sz="1000">
                <a:solidFill>
                  <a:srgbClr val="CC0000"/>
                </a:solidFill>
                <a:latin typeface="Mada"/>
                <a:ea typeface="Mada"/>
                <a:cs typeface="Mada"/>
                <a:sym typeface="Mada"/>
              </a:rPr>
              <a:t>microscopic colitis</a:t>
            </a:r>
            <a:r>
              <a:rPr lang="ar" sz="1000">
                <a:solidFill>
                  <a:schemeClr val="dk1"/>
                </a:solidFill>
                <a:latin typeface="Mada"/>
                <a:ea typeface="Mada"/>
                <a:cs typeface="Mada"/>
                <a:sym typeface="Mada"/>
              </a:rPr>
              <a:t>, </a:t>
            </a:r>
            <a:r>
              <a:rPr lang="ar" sz="1000">
                <a:solidFill>
                  <a:srgbClr val="999999"/>
                </a:solidFill>
                <a:latin typeface="Mada"/>
                <a:ea typeface="Mada"/>
                <a:cs typeface="Mada"/>
                <a:sym typeface="Mada"/>
              </a:rPr>
              <a:t>Gastroenteritis</a:t>
            </a:r>
            <a:endParaRPr b="1" sz="1200">
              <a:solidFill>
                <a:srgbClr val="999999"/>
              </a:solidFill>
              <a:latin typeface="Mada"/>
              <a:ea typeface="Mada"/>
              <a:cs typeface="Mada"/>
              <a:sym typeface="Mada"/>
            </a:endParaRPr>
          </a:p>
        </p:txBody>
      </p:sp>
      <p:sp>
        <p:nvSpPr>
          <p:cNvPr id="240" name="Google Shape;240;p22"/>
          <p:cNvSpPr txBox="1"/>
          <p:nvPr/>
        </p:nvSpPr>
        <p:spPr>
          <a:xfrm>
            <a:off x="4820420" y="3269622"/>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3</a:t>
            </a:r>
            <a:endParaRPr b="1" sz="5000">
              <a:solidFill>
                <a:schemeClr val="accent3"/>
              </a:solidFill>
              <a:latin typeface="Quicksand"/>
              <a:ea typeface="Quicksand"/>
              <a:cs typeface="Quicksand"/>
              <a:sym typeface="Quicksand"/>
            </a:endParaRPr>
          </a:p>
        </p:txBody>
      </p:sp>
      <p:sp>
        <p:nvSpPr>
          <p:cNvPr id="241" name="Google Shape;241;p22"/>
          <p:cNvSpPr/>
          <p:nvPr/>
        </p:nvSpPr>
        <p:spPr>
          <a:xfrm>
            <a:off x="311975" y="4854125"/>
            <a:ext cx="2129400" cy="5622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chemeClr val="dk1"/>
                </a:solidFill>
                <a:latin typeface="Mada"/>
                <a:ea typeface="Mada"/>
                <a:cs typeface="Mada"/>
                <a:sym typeface="Mada"/>
              </a:rPr>
              <a:t>Absence of an ion-transport mechanism.</a:t>
            </a:r>
            <a:endParaRPr sz="1200"/>
          </a:p>
        </p:txBody>
      </p:sp>
      <p:sp>
        <p:nvSpPr>
          <p:cNvPr id="242" name="Google Shape;242;p22"/>
          <p:cNvSpPr txBox="1"/>
          <p:nvPr/>
        </p:nvSpPr>
        <p:spPr>
          <a:xfrm>
            <a:off x="49286" y="4103820"/>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4</a:t>
            </a:r>
            <a:endParaRPr b="1" sz="5000">
              <a:solidFill>
                <a:schemeClr val="accent3"/>
              </a:solidFill>
              <a:latin typeface="Quicksand"/>
              <a:ea typeface="Quicksand"/>
              <a:cs typeface="Quicksand"/>
              <a:sym typeface="Quicksand"/>
            </a:endParaRPr>
          </a:p>
        </p:txBody>
      </p:sp>
      <p:sp>
        <p:nvSpPr>
          <p:cNvPr id="243" name="Google Shape;243;p22"/>
          <p:cNvSpPr/>
          <p:nvPr/>
        </p:nvSpPr>
        <p:spPr>
          <a:xfrm>
            <a:off x="2753925" y="4834825"/>
            <a:ext cx="2067600" cy="5814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chemeClr val="dk1"/>
                </a:solidFill>
                <a:latin typeface="Mada"/>
                <a:ea typeface="Mada"/>
                <a:cs typeface="Mada"/>
                <a:sym typeface="Mada"/>
              </a:rPr>
              <a:t>Reduction of mucosal surface area by surgery or disease.</a:t>
            </a:r>
            <a:endParaRPr sz="1200"/>
          </a:p>
        </p:txBody>
      </p:sp>
      <p:sp>
        <p:nvSpPr>
          <p:cNvPr id="244" name="Google Shape;244;p22"/>
          <p:cNvSpPr txBox="1"/>
          <p:nvPr/>
        </p:nvSpPr>
        <p:spPr>
          <a:xfrm>
            <a:off x="2514446" y="4209061"/>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5</a:t>
            </a:r>
            <a:endParaRPr b="1" sz="5000">
              <a:solidFill>
                <a:schemeClr val="accent3"/>
              </a:solidFill>
              <a:latin typeface="Quicksand"/>
              <a:ea typeface="Quicksand"/>
              <a:cs typeface="Quicksand"/>
              <a:sym typeface="Quicksand"/>
            </a:endParaRPr>
          </a:p>
        </p:txBody>
      </p:sp>
      <p:sp>
        <p:nvSpPr>
          <p:cNvPr id="245" name="Google Shape;245;p22"/>
          <p:cNvSpPr/>
          <p:nvPr/>
        </p:nvSpPr>
        <p:spPr>
          <a:xfrm>
            <a:off x="5175475" y="4834825"/>
            <a:ext cx="2129400" cy="5814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 </a:t>
            </a:r>
            <a:r>
              <a:rPr lang="ar" sz="1000">
                <a:solidFill>
                  <a:schemeClr val="dk1"/>
                </a:solidFill>
                <a:latin typeface="Mada"/>
                <a:ea typeface="Mada"/>
                <a:cs typeface="Mada"/>
                <a:sym typeface="Mada"/>
              </a:rPr>
              <a:t>Congenital chloridorrhea</a:t>
            </a:r>
            <a:endParaRPr b="1" sz="1200">
              <a:solidFill>
                <a:schemeClr val="dk1"/>
              </a:solidFill>
              <a:latin typeface="Mada"/>
              <a:ea typeface="Mada"/>
              <a:cs typeface="Mada"/>
              <a:sym typeface="Mada"/>
            </a:endParaRPr>
          </a:p>
        </p:txBody>
      </p:sp>
      <p:sp>
        <p:nvSpPr>
          <p:cNvPr id="246" name="Google Shape;246;p22"/>
          <p:cNvSpPr txBox="1"/>
          <p:nvPr/>
        </p:nvSpPr>
        <p:spPr>
          <a:xfrm>
            <a:off x="4906954" y="4224005"/>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6</a:t>
            </a:r>
            <a:endParaRPr b="1" sz="5000">
              <a:solidFill>
                <a:schemeClr val="accent3"/>
              </a:solidFill>
              <a:latin typeface="Quicksand"/>
              <a:ea typeface="Quicksand"/>
              <a:cs typeface="Quicksand"/>
              <a:sym typeface="Quicksand"/>
            </a:endParaRPr>
          </a:p>
        </p:txBody>
      </p:sp>
      <p:sp>
        <p:nvSpPr>
          <p:cNvPr id="247" name="Google Shape;247;p22"/>
          <p:cNvSpPr/>
          <p:nvPr/>
        </p:nvSpPr>
        <p:spPr>
          <a:xfrm>
            <a:off x="400175" y="5777600"/>
            <a:ext cx="2067600" cy="6201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Bile Acid induced diarrhea: </a:t>
            </a:r>
            <a:r>
              <a:rPr lang="ar" sz="1000">
                <a:solidFill>
                  <a:schemeClr val="dk1"/>
                </a:solidFill>
                <a:latin typeface="Mada"/>
                <a:ea typeface="Mada"/>
                <a:cs typeface="Mada"/>
                <a:sym typeface="Mada"/>
              </a:rPr>
              <a:t>Ileal bile acid malabsorption.</a:t>
            </a:r>
            <a:endParaRPr b="1" sz="1200">
              <a:solidFill>
                <a:schemeClr val="dk1"/>
              </a:solidFill>
              <a:latin typeface="Mada"/>
              <a:ea typeface="Mada"/>
              <a:cs typeface="Mada"/>
              <a:sym typeface="Mada"/>
            </a:endParaRPr>
          </a:p>
        </p:txBody>
      </p:sp>
      <p:sp>
        <p:nvSpPr>
          <p:cNvPr id="248" name="Google Shape;248;p22"/>
          <p:cNvSpPr txBox="1"/>
          <p:nvPr/>
        </p:nvSpPr>
        <p:spPr>
          <a:xfrm>
            <a:off x="121959" y="5206900"/>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7</a:t>
            </a:r>
            <a:endParaRPr b="1" sz="5000">
              <a:solidFill>
                <a:schemeClr val="accent3"/>
              </a:solidFill>
              <a:latin typeface="Quicksand"/>
              <a:ea typeface="Quicksand"/>
              <a:cs typeface="Quicksand"/>
              <a:sym typeface="Quicksand"/>
            </a:endParaRPr>
          </a:p>
        </p:txBody>
      </p:sp>
      <p:sp>
        <p:nvSpPr>
          <p:cNvPr id="249" name="Google Shape;249;p22"/>
          <p:cNvSpPr/>
          <p:nvPr/>
        </p:nvSpPr>
        <p:spPr>
          <a:xfrm>
            <a:off x="2805310" y="5801725"/>
            <a:ext cx="2041200" cy="6201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Idiopathic:</a:t>
            </a:r>
            <a:r>
              <a:rPr lang="ar" sz="1000">
                <a:solidFill>
                  <a:schemeClr val="dk1"/>
                </a:solidFill>
                <a:latin typeface="Mada"/>
                <a:ea typeface="Mada"/>
                <a:cs typeface="Mada"/>
                <a:sym typeface="Mada"/>
              </a:rPr>
              <a:t> Epidemic (Brainerd), Sporadic.</a:t>
            </a:r>
            <a:endParaRPr sz="1200"/>
          </a:p>
        </p:txBody>
      </p:sp>
      <p:sp>
        <p:nvSpPr>
          <p:cNvPr id="250" name="Google Shape;250;p22"/>
          <p:cNvSpPr txBox="1"/>
          <p:nvPr/>
        </p:nvSpPr>
        <p:spPr>
          <a:xfrm>
            <a:off x="2514460" y="5190400"/>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8</a:t>
            </a:r>
            <a:endParaRPr b="1" sz="5000">
              <a:solidFill>
                <a:schemeClr val="accent3"/>
              </a:solidFill>
              <a:latin typeface="Quicksand"/>
              <a:ea typeface="Quicksand"/>
              <a:cs typeface="Quicksand"/>
              <a:sym typeface="Quicksand"/>
            </a:endParaRPr>
          </a:p>
        </p:txBody>
      </p:sp>
      <p:sp>
        <p:nvSpPr>
          <p:cNvPr id="251" name="Google Shape;251;p22"/>
          <p:cNvSpPr/>
          <p:nvPr/>
        </p:nvSpPr>
        <p:spPr>
          <a:xfrm>
            <a:off x="5206382" y="5801725"/>
            <a:ext cx="2067600" cy="6201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chemeClr val="dk1"/>
                </a:solidFill>
                <a:latin typeface="Mada"/>
                <a:ea typeface="Mada"/>
                <a:cs typeface="Mada"/>
                <a:sym typeface="Mada"/>
              </a:rPr>
              <a:t>  </a:t>
            </a:r>
            <a:r>
              <a:rPr lang="ar" sz="1000">
                <a:solidFill>
                  <a:schemeClr val="dk1"/>
                </a:solidFill>
                <a:latin typeface="Mada"/>
                <a:ea typeface="Mada"/>
                <a:cs typeface="Mada"/>
                <a:sym typeface="Mada"/>
              </a:rPr>
              <a:t>Medications</a:t>
            </a:r>
            <a:r>
              <a:rPr lang="ar" sz="1000">
                <a:solidFill>
                  <a:srgbClr val="CCCCCC"/>
                </a:solidFill>
                <a:latin typeface="Mada"/>
                <a:ea typeface="Mada"/>
                <a:cs typeface="Mada"/>
                <a:sym typeface="Mada"/>
              </a:rPr>
              <a:t> (NSAIDs, Colchicine)</a:t>
            </a:r>
            <a:r>
              <a:rPr lang="ar" sz="1000">
                <a:solidFill>
                  <a:schemeClr val="dk1"/>
                </a:solidFill>
                <a:latin typeface="Mada"/>
                <a:ea typeface="Mada"/>
                <a:cs typeface="Mada"/>
                <a:sym typeface="Mada"/>
              </a:rPr>
              <a:t>, stimulant laxative abuse, toxins.</a:t>
            </a:r>
            <a:endParaRPr sz="1000">
              <a:solidFill>
                <a:schemeClr val="dk1"/>
              </a:solidFill>
              <a:latin typeface="Mada"/>
              <a:ea typeface="Mada"/>
              <a:cs typeface="Mada"/>
              <a:sym typeface="Mada"/>
            </a:endParaRPr>
          </a:p>
        </p:txBody>
      </p:sp>
      <p:sp>
        <p:nvSpPr>
          <p:cNvPr id="252" name="Google Shape;252;p22"/>
          <p:cNvSpPr txBox="1"/>
          <p:nvPr/>
        </p:nvSpPr>
        <p:spPr>
          <a:xfrm>
            <a:off x="4979627" y="5190388"/>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9</a:t>
            </a:r>
            <a:endParaRPr b="1" sz="5000">
              <a:solidFill>
                <a:schemeClr val="accent3"/>
              </a:solidFill>
              <a:latin typeface="Quicksand"/>
              <a:ea typeface="Quicksand"/>
              <a:cs typeface="Quicksand"/>
              <a:sym typeface="Quicksand"/>
            </a:endParaRPr>
          </a:p>
        </p:txBody>
      </p:sp>
      <p:sp>
        <p:nvSpPr>
          <p:cNvPr id="253" name="Google Shape;253;p22"/>
          <p:cNvSpPr/>
          <p:nvPr/>
        </p:nvSpPr>
        <p:spPr>
          <a:xfrm>
            <a:off x="400175" y="6758975"/>
            <a:ext cx="2041200" cy="10983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 Malignancy:</a:t>
            </a:r>
            <a:r>
              <a:rPr lang="ar" sz="1000">
                <a:solidFill>
                  <a:schemeClr val="dk1"/>
                </a:solidFill>
                <a:latin typeface="Mada"/>
                <a:ea typeface="Mada"/>
                <a:cs typeface="Mada"/>
                <a:sym typeface="Mada"/>
              </a:rPr>
              <a:t> Colon CA, lymphoma, rectal villous adenoma</a:t>
            </a:r>
            <a:endParaRPr b="1" sz="1200">
              <a:solidFill>
                <a:schemeClr val="dk1"/>
              </a:solidFill>
              <a:latin typeface="Mada"/>
              <a:ea typeface="Mada"/>
              <a:cs typeface="Mada"/>
              <a:sym typeface="Mada"/>
            </a:endParaRPr>
          </a:p>
        </p:txBody>
      </p:sp>
      <p:sp>
        <p:nvSpPr>
          <p:cNvPr id="254" name="Google Shape;254;p22"/>
          <p:cNvSpPr txBox="1"/>
          <p:nvPr/>
        </p:nvSpPr>
        <p:spPr>
          <a:xfrm>
            <a:off x="-40349" y="6225263"/>
            <a:ext cx="10032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800">
                <a:solidFill>
                  <a:schemeClr val="accent3"/>
                </a:solidFill>
                <a:latin typeface="Quicksand"/>
                <a:ea typeface="Quicksand"/>
                <a:cs typeface="Quicksand"/>
                <a:sym typeface="Quicksand"/>
              </a:rPr>
              <a:t>10</a:t>
            </a:r>
            <a:endParaRPr b="1" sz="3800">
              <a:solidFill>
                <a:schemeClr val="accent3"/>
              </a:solidFill>
              <a:latin typeface="Quicksand"/>
              <a:ea typeface="Quicksand"/>
              <a:cs typeface="Quicksand"/>
              <a:sym typeface="Quicksand"/>
            </a:endParaRPr>
          </a:p>
        </p:txBody>
      </p:sp>
      <p:sp>
        <p:nvSpPr>
          <p:cNvPr id="255" name="Google Shape;255;p22"/>
          <p:cNvSpPr/>
          <p:nvPr/>
        </p:nvSpPr>
        <p:spPr>
          <a:xfrm>
            <a:off x="2753925" y="6758975"/>
            <a:ext cx="1982100" cy="11538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Abnormal motility: </a:t>
            </a:r>
            <a:r>
              <a:rPr lang="ar" sz="1000">
                <a:solidFill>
                  <a:schemeClr val="dk1"/>
                </a:solidFill>
                <a:latin typeface="Mada"/>
                <a:ea typeface="Mada"/>
                <a:cs typeface="Mada"/>
                <a:sym typeface="Mada"/>
              </a:rPr>
              <a:t>DM-related dysfunction, IBS, Post-vagotomy diarrhea.</a:t>
            </a:r>
            <a:endParaRPr b="1" sz="1000">
              <a:solidFill>
                <a:schemeClr val="dk1"/>
              </a:solidFill>
              <a:latin typeface="Mada"/>
              <a:ea typeface="Mada"/>
              <a:cs typeface="Mada"/>
              <a:sym typeface="Mada"/>
            </a:endParaRPr>
          </a:p>
        </p:txBody>
      </p:sp>
      <p:sp>
        <p:nvSpPr>
          <p:cNvPr id="256" name="Google Shape;256;p22"/>
          <p:cNvSpPr txBox="1"/>
          <p:nvPr/>
        </p:nvSpPr>
        <p:spPr>
          <a:xfrm>
            <a:off x="2336667" y="6149550"/>
            <a:ext cx="6786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11</a:t>
            </a:r>
            <a:endParaRPr b="1" sz="5000">
              <a:solidFill>
                <a:schemeClr val="accent3"/>
              </a:solidFill>
              <a:latin typeface="Quicksand"/>
              <a:ea typeface="Quicksand"/>
              <a:cs typeface="Quicksand"/>
              <a:sym typeface="Quicksand"/>
            </a:endParaRPr>
          </a:p>
        </p:txBody>
      </p:sp>
      <p:sp>
        <p:nvSpPr>
          <p:cNvPr id="257" name="Google Shape;257;p22"/>
          <p:cNvSpPr/>
          <p:nvPr/>
        </p:nvSpPr>
        <p:spPr>
          <a:xfrm>
            <a:off x="5175475" y="6743575"/>
            <a:ext cx="2129400" cy="1153800"/>
          </a:xfrm>
          <a:prstGeom prst="roundRect">
            <a:avLst>
              <a:gd fmla="val 16667" name="adj"/>
            </a:avLst>
          </a:prstGeom>
          <a:solidFill>
            <a:schemeClr val="accent4"/>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solidFill>
                  <a:schemeClr val="dk1"/>
                </a:solidFill>
                <a:latin typeface="Mada"/>
                <a:ea typeface="Mada"/>
                <a:cs typeface="Mada"/>
                <a:sym typeface="Mada"/>
              </a:rPr>
              <a:t>Circulting secretagogues (endocrinopathies)</a:t>
            </a:r>
            <a:r>
              <a:rPr lang="ar" sz="1000">
                <a:solidFill>
                  <a:schemeClr val="dk1"/>
                </a:solidFill>
                <a:latin typeface="Mada"/>
                <a:ea typeface="Mada"/>
                <a:cs typeface="Mada"/>
                <a:sym typeface="Mada"/>
              </a:rPr>
              <a:t>: as in Addison's disease, Hyperthyroidism, </a:t>
            </a:r>
            <a:r>
              <a:rPr b="1" lang="ar" sz="1000">
                <a:solidFill>
                  <a:srgbClr val="CC0000"/>
                </a:solidFill>
                <a:latin typeface="Mada"/>
                <a:ea typeface="Mada"/>
                <a:cs typeface="Mada"/>
                <a:sym typeface="Mada"/>
              </a:rPr>
              <a:t>Carcinoid syndrome</a:t>
            </a:r>
            <a:r>
              <a:rPr lang="ar" sz="1000">
                <a:solidFill>
                  <a:schemeClr val="dk1"/>
                </a:solidFill>
                <a:latin typeface="Mada"/>
                <a:ea typeface="Mada"/>
                <a:cs typeface="Mada"/>
                <a:sym typeface="Mada"/>
              </a:rPr>
              <a:t>, Pheochromocytoma, </a:t>
            </a:r>
            <a:r>
              <a:rPr b="1" lang="ar" sz="1000">
                <a:solidFill>
                  <a:srgbClr val="CC0000"/>
                </a:solidFill>
                <a:latin typeface="Mada"/>
                <a:ea typeface="Mada"/>
                <a:cs typeface="Mada"/>
                <a:sym typeface="Mada"/>
              </a:rPr>
              <a:t>Gastrinoma</a:t>
            </a:r>
            <a:r>
              <a:rPr lang="ar" sz="1000">
                <a:solidFill>
                  <a:srgbClr val="CCCCCC"/>
                </a:solidFill>
                <a:latin typeface="Mada"/>
                <a:ea typeface="Mada"/>
                <a:cs typeface="Mada"/>
                <a:sym typeface="Mada"/>
              </a:rPr>
              <a:t> (a.k.a ZE syndrome) </a:t>
            </a:r>
            <a:r>
              <a:rPr lang="ar" sz="1000">
                <a:solidFill>
                  <a:schemeClr val="dk1"/>
                </a:solidFill>
                <a:latin typeface="Mada"/>
                <a:ea typeface="Mada"/>
                <a:cs typeface="Mada"/>
                <a:sym typeface="Mada"/>
              </a:rPr>
              <a:t>VIPoma, Somatostatinoma.</a:t>
            </a:r>
            <a:endParaRPr b="1" sz="1000">
              <a:solidFill>
                <a:schemeClr val="dk1"/>
              </a:solidFill>
              <a:latin typeface="Mada"/>
              <a:ea typeface="Mada"/>
              <a:cs typeface="Mada"/>
              <a:sym typeface="Mada"/>
            </a:endParaRPr>
          </a:p>
        </p:txBody>
      </p:sp>
      <p:sp>
        <p:nvSpPr>
          <p:cNvPr id="258" name="Google Shape;258;p22"/>
          <p:cNvSpPr txBox="1"/>
          <p:nvPr/>
        </p:nvSpPr>
        <p:spPr>
          <a:xfrm>
            <a:off x="4744652" y="6265675"/>
            <a:ext cx="923400" cy="1153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5000">
                <a:solidFill>
                  <a:schemeClr val="accent3"/>
                </a:solidFill>
                <a:latin typeface="Quicksand"/>
                <a:ea typeface="Quicksand"/>
                <a:cs typeface="Quicksand"/>
                <a:sym typeface="Quicksand"/>
              </a:rPr>
              <a:t>12</a:t>
            </a:r>
            <a:endParaRPr b="1" sz="5000">
              <a:solidFill>
                <a:schemeClr val="accent3"/>
              </a:solidFill>
              <a:latin typeface="Quicksand"/>
              <a:ea typeface="Quicksand"/>
              <a:cs typeface="Quicksand"/>
              <a:sym typeface="Quicksand"/>
            </a:endParaRPr>
          </a:p>
        </p:txBody>
      </p:sp>
      <p:sp>
        <p:nvSpPr>
          <p:cNvPr id="259" name="Google Shape;259;p22"/>
          <p:cNvSpPr txBox="1"/>
          <p:nvPr/>
        </p:nvSpPr>
        <p:spPr>
          <a:xfrm>
            <a:off x="2653050" y="3110350"/>
            <a:ext cx="2253900" cy="31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Causes include:</a:t>
            </a:r>
            <a:endParaRPr b="1">
              <a:solidFill>
                <a:srgbClr val="FFFFFF"/>
              </a:solidFill>
              <a:latin typeface="Mada"/>
              <a:ea typeface="Mada"/>
              <a:cs typeface="Mada"/>
              <a:sym typeface="Mada"/>
            </a:endParaRPr>
          </a:p>
        </p:txBody>
      </p:sp>
      <p:sp>
        <p:nvSpPr>
          <p:cNvPr id="260" name="Google Shape;260;p22"/>
          <p:cNvSpPr/>
          <p:nvPr/>
        </p:nvSpPr>
        <p:spPr>
          <a:xfrm>
            <a:off x="247500" y="1282625"/>
            <a:ext cx="6561300" cy="1683600"/>
          </a:xfrm>
          <a:prstGeom prst="round1Rect">
            <a:avLst>
              <a:gd fmla="val 16667" name="adj"/>
            </a:avLst>
          </a:prstGeom>
          <a:solidFill>
            <a:srgbClr val="EEEEEE">
              <a:alpha val="46930"/>
            </a:srgbClr>
          </a:solid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There is both active intestinal secretion of fluid and electrolytes, and decreased absorption.</a:t>
            </a:r>
            <a:endParaRPr sz="1200">
              <a:solidFill>
                <a:srgbClr val="1C4588"/>
              </a:solidFill>
              <a:latin typeface="Mada"/>
              <a:ea typeface="Mada"/>
              <a:cs typeface="Mada"/>
              <a:sym typeface="Mada"/>
            </a:endParaRPr>
          </a:p>
          <a:p>
            <a:pPr indent="0" lvl="0" marL="0" rtl="0" algn="l">
              <a:spcBef>
                <a:spcPts val="1000"/>
              </a:spcBef>
              <a:spcAft>
                <a:spcPts val="0"/>
              </a:spcAft>
              <a:buNone/>
            </a:pPr>
            <a:r>
              <a:rPr b="1" lang="ar" sz="1200">
                <a:solidFill>
                  <a:srgbClr val="CC0000"/>
                </a:solidFill>
                <a:latin typeface="Mada"/>
                <a:ea typeface="Mada"/>
                <a:cs typeface="Mada"/>
                <a:sym typeface="Mada"/>
              </a:rPr>
              <a:t>How to differentiate between </a:t>
            </a:r>
            <a:r>
              <a:rPr b="1" lang="ar" sz="1200" u="sng">
                <a:solidFill>
                  <a:srgbClr val="CC0000"/>
                </a:solidFill>
                <a:latin typeface="Mada"/>
                <a:ea typeface="Mada"/>
                <a:cs typeface="Mada"/>
                <a:sym typeface="Mada"/>
              </a:rPr>
              <a:t>Osmotic</a:t>
            </a:r>
            <a:r>
              <a:rPr b="1" lang="ar" sz="1200">
                <a:solidFill>
                  <a:srgbClr val="CC0000"/>
                </a:solidFill>
                <a:latin typeface="Mada"/>
                <a:ea typeface="Mada"/>
                <a:cs typeface="Mada"/>
                <a:sym typeface="Mada"/>
              </a:rPr>
              <a:t> and </a:t>
            </a:r>
            <a:r>
              <a:rPr b="1" lang="ar" sz="1200" u="sng">
                <a:solidFill>
                  <a:srgbClr val="CC0000"/>
                </a:solidFill>
                <a:latin typeface="Mada"/>
                <a:ea typeface="Mada"/>
                <a:cs typeface="Mada"/>
                <a:sym typeface="Mada"/>
              </a:rPr>
              <a:t>Secretory</a:t>
            </a:r>
            <a:r>
              <a:rPr b="1" lang="ar" sz="1200">
                <a:solidFill>
                  <a:srgbClr val="CC0000"/>
                </a:solidFill>
                <a:latin typeface="Mada"/>
                <a:ea typeface="Mada"/>
                <a:cs typeface="Mada"/>
                <a:sym typeface="Mada"/>
              </a:rPr>
              <a:t> ?</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b="1" lang="ar" sz="1200">
                <a:solidFill>
                  <a:srgbClr val="6AA84F"/>
                </a:solidFill>
                <a:latin typeface="Mada"/>
                <a:ea typeface="Mada"/>
                <a:cs typeface="Mada"/>
                <a:sym typeface="Mada"/>
              </a:rPr>
              <a:t>Diagnostic fast test: </a:t>
            </a:r>
            <a:r>
              <a:rPr lang="ar" sz="1200">
                <a:solidFill>
                  <a:srgbClr val="6AA84F"/>
                </a:solidFill>
                <a:latin typeface="Mada"/>
                <a:ea typeface="Mada"/>
                <a:cs typeface="Mada"/>
                <a:sym typeface="Mada"/>
              </a:rPr>
              <a:t>Osmotic diarrhea is </a:t>
            </a:r>
            <a:r>
              <a:rPr b="1" lang="ar" sz="1200" u="sng">
                <a:solidFill>
                  <a:srgbClr val="6AA84F"/>
                </a:solidFill>
                <a:latin typeface="Mada"/>
                <a:ea typeface="Mada"/>
                <a:cs typeface="Mada"/>
                <a:sym typeface="Mada"/>
              </a:rPr>
              <a:t>RELIEVED</a:t>
            </a:r>
            <a:r>
              <a:rPr b="1"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by fasting, while secretory diarrhea </a:t>
            </a:r>
            <a:r>
              <a:rPr b="1" lang="ar" sz="1200" u="sng">
                <a:solidFill>
                  <a:srgbClr val="6AA84F"/>
                </a:solidFill>
                <a:latin typeface="Mada"/>
                <a:ea typeface="Mada"/>
                <a:cs typeface="Mada"/>
                <a:sym typeface="Mada"/>
              </a:rPr>
              <a:t>does NOT</a:t>
            </a:r>
            <a:r>
              <a:rPr lang="ar" sz="1200">
                <a:solidFill>
                  <a:srgbClr val="6AA84F"/>
                </a:solidFill>
                <a:latin typeface="Mada"/>
                <a:ea typeface="Mada"/>
                <a:cs typeface="Mada"/>
                <a:sym typeface="Mada"/>
              </a:rPr>
              <a:t> respond to fasting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arenR"/>
            </a:pPr>
            <a:r>
              <a:rPr b="1" lang="ar" sz="1200">
                <a:solidFill>
                  <a:srgbClr val="6AA84F"/>
                </a:solidFill>
                <a:latin typeface="Mada"/>
                <a:ea typeface="Mada"/>
                <a:cs typeface="Mada"/>
                <a:sym typeface="Mada"/>
              </a:rPr>
              <a:t>Fecal osmotic gap:</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B7B7B7"/>
              </a:buClr>
              <a:buSzPts val="1200"/>
              <a:buFont typeface="Mada"/>
              <a:buAutoNum type="alphaLcParenR"/>
            </a:pPr>
            <a:r>
              <a:rPr lang="ar" sz="1200">
                <a:solidFill>
                  <a:srgbClr val="B7B7B7"/>
                </a:solidFill>
                <a:latin typeface="Mada"/>
                <a:ea typeface="Mada"/>
                <a:cs typeface="Mada"/>
                <a:sym typeface="Mada"/>
              </a:rPr>
              <a:t>&gt;100 mOsm/kg → Osmotic diarrhea</a:t>
            </a:r>
            <a:endParaRPr sz="1200">
              <a:solidFill>
                <a:srgbClr val="B7B7B7"/>
              </a:solidFill>
              <a:latin typeface="Mada"/>
              <a:ea typeface="Mada"/>
              <a:cs typeface="Mada"/>
              <a:sym typeface="Mada"/>
            </a:endParaRPr>
          </a:p>
          <a:p>
            <a:pPr indent="-304800" lvl="1" marL="914400" rtl="0" algn="l">
              <a:spcBef>
                <a:spcPts val="0"/>
              </a:spcBef>
              <a:spcAft>
                <a:spcPts val="0"/>
              </a:spcAft>
              <a:buClr>
                <a:srgbClr val="B7B7B7"/>
              </a:buClr>
              <a:buSzPts val="1200"/>
              <a:buFont typeface="Mada"/>
              <a:buAutoNum type="alphaLcParenR"/>
            </a:pPr>
            <a:r>
              <a:rPr lang="ar" sz="1200">
                <a:solidFill>
                  <a:srgbClr val="B7B7B7"/>
                </a:solidFill>
                <a:latin typeface="Mada"/>
                <a:ea typeface="Mada"/>
                <a:cs typeface="Mada"/>
                <a:sym typeface="Mada"/>
              </a:rPr>
              <a:t>&lt;50 mOsm/kg → Secretory diarrhea</a:t>
            </a:r>
            <a:endParaRPr sz="1200">
              <a:solidFill>
                <a:srgbClr val="B7B7B7"/>
              </a:solidFill>
              <a:latin typeface="Mada"/>
              <a:ea typeface="Mada"/>
              <a:cs typeface="Mada"/>
              <a:sym typeface="Mada"/>
            </a:endParaRPr>
          </a:p>
        </p:txBody>
      </p:sp>
      <p:sp>
        <p:nvSpPr>
          <p:cNvPr id="261" name="Google Shape;261;p22"/>
          <p:cNvSpPr/>
          <p:nvPr/>
        </p:nvSpPr>
        <p:spPr>
          <a:xfrm>
            <a:off x="660500" y="881700"/>
            <a:ext cx="2996400" cy="450600"/>
          </a:xfrm>
          <a:prstGeom prst="roundRect">
            <a:avLst>
              <a:gd fmla="val 16667" name="adj"/>
            </a:avLst>
          </a:prstGeom>
          <a:solidFill>
            <a:srgbClr val="D9EAD3"/>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500">
                <a:solidFill>
                  <a:schemeClr val="dk1"/>
                </a:solidFill>
                <a:latin typeface="Mada"/>
                <a:ea typeface="Mada"/>
                <a:cs typeface="Mada"/>
                <a:sym typeface="Mada"/>
              </a:rPr>
              <a:t>Secretory</a:t>
            </a:r>
            <a:r>
              <a:rPr b="1" lang="ar" sz="2500">
                <a:solidFill>
                  <a:schemeClr val="dk1"/>
                </a:solidFill>
                <a:latin typeface="Mada"/>
                <a:ea typeface="Mada"/>
                <a:cs typeface="Mada"/>
                <a:sym typeface="Mada"/>
              </a:rPr>
              <a:t> </a:t>
            </a:r>
            <a:r>
              <a:rPr b="1" lang="ar" sz="2500">
                <a:solidFill>
                  <a:schemeClr val="dk1"/>
                </a:solidFill>
                <a:latin typeface="Mada"/>
                <a:ea typeface="Mada"/>
                <a:cs typeface="Mada"/>
                <a:sym typeface="Mada"/>
              </a:rPr>
              <a:t>Diarrhea</a:t>
            </a:r>
            <a:endParaRPr b="1" sz="2100">
              <a:solidFill>
                <a:schemeClr val="dk1"/>
              </a:solidFill>
              <a:highlight>
                <a:schemeClr val="accent5"/>
              </a:highlight>
              <a:latin typeface="Mada"/>
              <a:ea typeface="Mada"/>
              <a:cs typeface="Mada"/>
              <a:sym typeface="Mada"/>
            </a:endParaRPr>
          </a:p>
        </p:txBody>
      </p:sp>
      <p:sp>
        <p:nvSpPr>
          <p:cNvPr id="262" name="Google Shape;262;p22"/>
          <p:cNvSpPr/>
          <p:nvPr/>
        </p:nvSpPr>
        <p:spPr>
          <a:xfrm>
            <a:off x="217650" y="8036575"/>
            <a:ext cx="7124700" cy="18171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cxnSp>
        <p:nvCxnSpPr>
          <p:cNvPr id="263" name="Google Shape;263;p22"/>
          <p:cNvCxnSpPr/>
          <p:nvPr/>
        </p:nvCxnSpPr>
        <p:spPr>
          <a:xfrm rot="10800000">
            <a:off x="8900" y="10154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269" name="Google Shape;269;p23"/>
          <p:cNvCxnSpPr/>
          <p:nvPr/>
        </p:nvCxnSpPr>
        <p:spPr>
          <a:xfrm flipH="1" rot="10800000">
            <a:off x="1289350" y="584500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70" name="Google Shape;270;p23"/>
          <p:cNvSpPr txBox="1"/>
          <p:nvPr/>
        </p:nvSpPr>
        <p:spPr>
          <a:xfrm>
            <a:off x="1465950" y="45500"/>
            <a:ext cx="50853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600">
                <a:solidFill>
                  <a:schemeClr val="dk1"/>
                </a:solidFill>
                <a:latin typeface="Mada"/>
                <a:ea typeface="Mada"/>
                <a:cs typeface="Mada"/>
                <a:sym typeface="Mada"/>
              </a:rPr>
              <a:t>2) Fatty Diarrhea (Steatorrhea)</a:t>
            </a:r>
            <a:endParaRPr b="1" sz="2600">
              <a:solidFill>
                <a:schemeClr val="dk1"/>
              </a:solidFill>
              <a:latin typeface="Mada"/>
              <a:ea typeface="Mada"/>
              <a:cs typeface="Mada"/>
              <a:sym typeface="Mada"/>
            </a:endParaRPr>
          </a:p>
        </p:txBody>
      </p:sp>
      <p:sp>
        <p:nvSpPr>
          <p:cNvPr id="271" name="Google Shape;271;p23"/>
          <p:cNvSpPr/>
          <p:nvPr/>
        </p:nvSpPr>
        <p:spPr>
          <a:xfrm>
            <a:off x="247500" y="901625"/>
            <a:ext cx="6561300" cy="1088700"/>
          </a:xfrm>
          <a:prstGeom prst="round1Rect">
            <a:avLst>
              <a:gd fmla="val 16667" name="adj"/>
            </a:avLst>
          </a:prstGeom>
          <a:solidFill>
            <a:srgbClr val="EEEEEE">
              <a:alpha val="46930"/>
            </a:srgbClr>
          </a:solid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Present with </a:t>
            </a:r>
            <a:r>
              <a:rPr b="1" lang="ar" sz="1200">
                <a:solidFill>
                  <a:schemeClr val="dk1"/>
                </a:solidFill>
                <a:latin typeface="Mada"/>
                <a:ea typeface="Mada"/>
                <a:cs typeface="Mada"/>
                <a:sym typeface="Mada"/>
              </a:rPr>
              <a:t>Bloating</a:t>
            </a:r>
            <a:r>
              <a:rPr lang="ar" sz="1200">
                <a:solidFill>
                  <a:schemeClr val="dk1"/>
                </a:solidFill>
                <a:latin typeface="Mada"/>
                <a:ea typeface="Mada"/>
                <a:cs typeface="Mada"/>
                <a:sym typeface="Mada"/>
              </a:rPr>
              <a:t>, flatulence, </a:t>
            </a:r>
            <a:r>
              <a:rPr b="1" lang="ar" sz="1200">
                <a:solidFill>
                  <a:schemeClr val="dk1"/>
                </a:solidFill>
                <a:latin typeface="Mada"/>
                <a:ea typeface="Mada"/>
                <a:cs typeface="Mada"/>
                <a:sym typeface="Mada"/>
              </a:rPr>
              <a:t>greasy</a:t>
            </a:r>
            <a:r>
              <a:rPr lang="ar" sz="1200">
                <a:solidFill>
                  <a:schemeClr val="dk1"/>
                </a:solidFill>
                <a:latin typeface="Mada"/>
                <a:ea typeface="Mada"/>
                <a:cs typeface="Mada"/>
                <a:sym typeface="Mada"/>
              </a:rPr>
              <a:t> malodorous stools that is </a:t>
            </a:r>
            <a:r>
              <a:rPr b="1" lang="ar" sz="1200">
                <a:solidFill>
                  <a:srgbClr val="6AA84F"/>
                </a:solidFill>
                <a:latin typeface="Mada"/>
                <a:ea typeface="Mada"/>
                <a:cs typeface="Mada"/>
                <a:sym typeface="Mada"/>
              </a:rPr>
              <a:t>foul smelling</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difficult to flush</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Weight loss</a:t>
            </a:r>
            <a:r>
              <a:rPr lang="ar" sz="1200">
                <a:solidFill>
                  <a:schemeClr val="dk1"/>
                </a:solidFill>
                <a:latin typeface="Mada"/>
                <a:ea typeface="Mada"/>
                <a:cs typeface="Mada"/>
                <a:sym typeface="Mada"/>
              </a:rPr>
              <a:t>, s/s of </a:t>
            </a:r>
            <a:r>
              <a:rPr b="1" lang="ar" sz="1200">
                <a:solidFill>
                  <a:schemeClr val="dk1"/>
                </a:solidFill>
                <a:latin typeface="Mada"/>
                <a:ea typeface="Mada"/>
                <a:cs typeface="Mada"/>
                <a:sym typeface="Mada"/>
              </a:rPr>
              <a:t>vitamin deficiencies</a:t>
            </a:r>
            <a:r>
              <a:rPr b="1" baseline="30000" lang="ar" sz="1200">
                <a:solidFill>
                  <a:schemeClr val="dk1"/>
                </a:solidFill>
                <a:latin typeface="Mada"/>
                <a:ea typeface="Mada"/>
                <a:cs typeface="Mada"/>
                <a:sym typeface="Mada"/>
              </a:rPr>
              <a:t>1</a:t>
            </a:r>
            <a:r>
              <a:rPr lang="ar" sz="1200">
                <a:solidFill>
                  <a:schemeClr val="dk1"/>
                </a:solidFill>
                <a:latin typeface="Mada"/>
                <a:ea typeface="Mada"/>
                <a:cs typeface="Mada"/>
                <a:sym typeface="Mada"/>
              </a:rPr>
              <a:t> (peripheral neuropathy, easy bruising)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B7B7B7"/>
                </a:solidFill>
                <a:latin typeface="Mada"/>
                <a:ea typeface="Mada"/>
                <a:cs typeface="Mada"/>
                <a:sym typeface="Mada"/>
              </a:rPr>
              <a:t>Iron deficiency</a:t>
            </a:r>
            <a:r>
              <a:rPr b="1" lang="ar" sz="1200">
                <a:solidFill>
                  <a:schemeClr val="dk1"/>
                </a:solidFill>
                <a:latin typeface="Mada"/>
                <a:ea typeface="Mada"/>
                <a:cs typeface="Mada"/>
                <a:sym typeface="Mada"/>
              </a:rPr>
              <a:t> anemia</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coagulopathy</a:t>
            </a:r>
            <a:r>
              <a:rPr lang="ar" sz="1200">
                <a:solidFill>
                  <a:schemeClr val="dk1"/>
                </a:solidFill>
                <a:latin typeface="Mada"/>
                <a:ea typeface="Mada"/>
                <a:cs typeface="Mada"/>
                <a:sym typeface="Mada"/>
              </a:rPr>
              <a:t>, hypoalbuminemia, osteopenia.</a:t>
            </a:r>
            <a:endParaRPr sz="1200">
              <a:solidFill>
                <a:schemeClr val="dk1"/>
              </a:solidFill>
              <a:latin typeface="Mada"/>
              <a:ea typeface="Mada"/>
              <a:cs typeface="Mada"/>
              <a:sym typeface="Mada"/>
            </a:endParaRPr>
          </a:p>
        </p:txBody>
      </p:sp>
      <p:sp>
        <p:nvSpPr>
          <p:cNvPr id="272" name="Google Shape;272;p23"/>
          <p:cNvSpPr txBox="1"/>
          <p:nvPr/>
        </p:nvSpPr>
        <p:spPr>
          <a:xfrm>
            <a:off x="33700" y="9621050"/>
            <a:ext cx="7560000" cy="14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AA84F"/>
                </a:solidFill>
                <a:latin typeface="Mada"/>
                <a:ea typeface="Mada"/>
                <a:cs typeface="Mada"/>
                <a:sym typeface="Mada"/>
              </a:rPr>
              <a:t>1. </a:t>
            </a:r>
            <a:r>
              <a:rPr lang="ar" sz="900">
                <a:solidFill>
                  <a:srgbClr val="6AA84F"/>
                </a:solidFill>
                <a:latin typeface="Mada"/>
                <a:ea typeface="Mada"/>
                <a:cs typeface="Mada"/>
                <a:sym typeface="Mada"/>
              </a:rPr>
              <a:t>Fat soluble </a:t>
            </a:r>
            <a:r>
              <a:rPr lang="ar" sz="900">
                <a:solidFill>
                  <a:srgbClr val="6AA84F"/>
                </a:solidFill>
                <a:latin typeface="Mada"/>
                <a:ea typeface="Mada"/>
                <a:cs typeface="Mada"/>
                <a:sym typeface="Mada"/>
              </a:rPr>
              <a:t>vitamins</a:t>
            </a:r>
            <a:r>
              <a:rPr lang="ar" sz="900">
                <a:solidFill>
                  <a:srgbClr val="6AA84F"/>
                </a:solidFill>
                <a:latin typeface="Mada"/>
                <a:ea typeface="Mada"/>
                <a:cs typeface="Mada"/>
                <a:sym typeface="Mada"/>
              </a:rPr>
              <a:t> (AKED)</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1C4588"/>
                </a:solidFill>
                <a:latin typeface="Mada"/>
                <a:ea typeface="Mada"/>
                <a:cs typeface="Mada"/>
                <a:sym typeface="Mada"/>
              </a:rPr>
              <a:t>2. Diarrhoea occurs in the first few days after taking the antibiotic or even up to 6 weeks after stopping the drug. The causative agent is C. difficile. First-line antimicrobial therapy involves metronidazole (500 mg orally 3 times daily for 10 days) or vancomycin (125 mg orally 4 times daily for 7–10 days). Although vancomycin is more effective than metronidazole against hypervirulent C. difficile strains (e.g. ribotype 027), it is more expensive and may drive the emergence of vancomycin resistance in other organisms (e.g. enterococci, Staph. aureus). For these reasons, some authorities reserve its use for relapse (15–30% of patients), failure of initial response or severe infection. </a:t>
            </a:r>
            <a:endParaRPr sz="900">
              <a:solidFill>
                <a:srgbClr val="1C4588"/>
              </a:solidFill>
              <a:latin typeface="Mada"/>
              <a:ea typeface="Mada"/>
              <a:cs typeface="Mada"/>
              <a:sym typeface="Mada"/>
            </a:endParaRPr>
          </a:p>
          <a:p>
            <a:pPr indent="0" lvl="0" marL="0" rtl="0" algn="l">
              <a:spcBef>
                <a:spcPts val="0"/>
              </a:spcBef>
              <a:spcAft>
                <a:spcPts val="0"/>
              </a:spcAft>
              <a:buNone/>
            </a:pPr>
            <a:r>
              <a:rPr lang="ar" sz="900">
                <a:solidFill>
                  <a:srgbClr val="999999"/>
                </a:solidFill>
                <a:latin typeface="Mada"/>
                <a:ea typeface="Mada"/>
                <a:cs typeface="Mada"/>
                <a:sym typeface="Mada"/>
              </a:rPr>
              <a:t>3. </a:t>
            </a:r>
            <a:r>
              <a:rPr b="1" lang="ar" sz="900">
                <a:solidFill>
                  <a:srgbClr val="999999"/>
                </a:solidFill>
                <a:latin typeface="Mada"/>
                <a:ea typeface="Mada"/>
                <a:cs typeface="Mada"/>
                <a:sym typeface="Mada"/>
              </a:rPr>
              <a:t>SEECSY: S</a:t>
            </a:r>
            <a:r>
              <a:rPr lang="ar" sz="900">
                <a:solidFill>
                  <a:srgbClr val="999999"/>
                </a:solidFill>
                <a:latin typeface="Mada"/>
                <a:ea typeface="Mada"/>
                <a:cs typeface="Mada"/>
                <a:sym typeface="Mada"/>
              </a:rPr>
              <a:t>almonella, </a:t>
            </a:r>
            <a:r>
              <a:rPr b="1" lang="ar" sz="900">
                <a:solidFill>
                  <a:srgbClr val="999999"/>
                </a:solidFill>
                <a:latin typeface="Mada"/>
                <a:ea typeface="Mada"/>
                <a:cs typeface="Mada"/>
                <a:sym typeface="Mada"/>
              </a:rPr>
              <a:t>E</a:t>
            </a:r>
            <a:r>
              <a:rPr lang="ar" sz="900">
                <a:solidFill>
                  <a:srgbClr val="999999"/>
                </a:solidFill>
                <a:latin typeface="Mada"/>
                <a:ea typeface="Mada"/>
                <a:cs typeface="Mada"/>
                <a:sym typeface="Mada"/>
              </a:rPr>
              <a:t>.coli, </a:t>
            </a:r>
            <a:r>
              <a:rPr b="1" lang="ar" sz="900">
                <a:solidFill>
                  <a:srgbClr val="999999"/>
                </a:solidFill>
                <a:latin typeface="Mada"/>
                <a:ea typeface="Mada"/>
                <a:cs typeface="Mada"/>
                <a:sym typeface="Mada"/>
              </a:rPr>
              <a:t>E</a:t>
            </a:r>
            <a:r>
              <a:rPr lang="ar" sz="900">
                <a:solidFill>
                  <a:srgbClr val="999999"/>
                </a:solidFill>
                <a:latin typeface="Mada"/>
                <a:ea typeface="Mada"/>
                <a:cs typeface="Mada"/>
                <a:sym typeface="Mada"/>
              </a:rPr>
              <a:t>ntamoeba, </a:t>
            </a:r>
            <a:r>
              <a:rPr b="1" lang="ar" sz="900">
                <a:solidFill>
                  <a:srgbClr val="999999"/>
                </a:solidFill>
                <a:latin typeface="Mada"/>
                <a:ea typeface="Mada"/>
                <a:cs typeface="Mada"/>
                <a:sym typeface="Mada"/>
              </a:rPr>
              <a:t>C</a:t>
            </a:r>
            <a:r>
              <a:rPr lang="ar" sz="900">
                <a:solidFill>
                  <a:srgbClr val="999999"/>
                </a:solidFill>
                <a:latin typeface="Mada"/>
                <a:ea typeface="Mada"/>
                <a:cs typeface="Mada"/>
                <a:sym typeface="Mada"/>
              </a:rPr>
              <a:t>ampylobacter</a:t>
            </a:r>
            <a:r>
              <a:rPr lang="ar" sz="900">
                <a:solidFill>
                  <a:srgbClr val="999999"/>
                </a:solidFill>
                <a:latin typeface="Mada"/>
                <a:ea typeface="Mada"/>
                <a:cs typeface="Mada"/>
                <a:sym typeface="Mada"/>
              </a:rPr>
              <a:t>, </a:t>
            </a:r>
            <a:r>
              <a:rPr b="1" lang="ar" sz="900">
                <a:solidFill>
                  <a:srgbClr val="999999"/>
                </a:solidFill>
                <a:latin typeface="Mada"/>
                <a:ea typeface="Mada"/>
                <a:cs typeface="Mada"/>
                <a:sym typeface="Mada"/>
              </a:rPr>
              <a:t>S</a:t>
            </a:r>
            <a:r>
              <a:rPr lang="ar" sz="900">
                <a:solidFill>
                  <a:srgbClr val="999999"/>
                </a:solidFill>
                <a:latin typeface="Mada"/>
                <a:ea typeface="Mada"/>
                <a:cs typeface="Mada"/>
                <a:sym typeface="Mada"/>
              </a:rPr>
              <a:t>higella, </a:t>
            </a:r>
            <a:r>
              <a:rPr b="1" lang="ar" sz="900">
                <a:solidFill>
                  <a:srgbClr val="999999"/>
                </a:solidFill>
                <a:latin typeface="Mada"/>
                <a:ea typeface="Mada"/>
                <a:cs typeface="Mada"/>
                <a:sym typeface="Mada"/>
              </a:rPr>
              <a:t>Y</a:t>
            </a:r>
            <a:r>
              <a:rPr lang="ar" sz="900">
                <a:solidFill>
                  <a:srgbClr val="999999"/>
                </a:solidFill>
                <a:latin typeface="Mada"/>
                <a:ea typeface="Mada"/>
                <a:cs typeface="Mada"/>
                <a:sym typeface="Mada"/>
              </a:rPr>
              <a:t>ersinia enterocolitica</a:t>
            </a:r>
            <a:endParaRPr sz="900">
              <a:solidFill>
                <a:srgbClr val="999999"/>
              </a:solidFill>
              <a:latin typeface="Mada"/>
              <a:ea typeface="Mada"/>
              <a:cs typeface="Mada"/>
              <a:sym typeface="Mada"/>
            </a:endParaRPr>
          </a:p>
        </p:txBody>
      </p:sp>
      <p:pic>
        <p:nvPicPr>
          <p:cNvPr id="273" name="Google Shape;273;p23"/>
          <p:cNvPicPr preferRelativeResize="0"/>
          <p:nvPr/>
        </p:nvPicPr>
        <p:blipFill>
          <a:blip r:embed="rId3">
            <a:alphaModFix/>
          </a:blip>
          <a:stretch>
            <a:fillRect/>
          </a:stretch>
        </p:blipFill>
        <p:spPr>
          <a:xfrm>
            <a:off x="6237200" y="1357119"/>
            <a:ext cx="814851" cy="814851"/>
          </a:xfrm>
          <a:prstGeom prst="rect">
            <a:avLst/>
          </a:prstGeom>
          <a:noFill/>
          <a:ln>
            <a:noFill/>
          </a:ln>
        </p:spPr>
      </p:pic>
      <p:pic>
        <p:nvPicPr>
          <p:cNvPr id="274" name="Google Shape;274;p23"/>
          <p:cNvPicPr preferRelativeResize="0"/>
          <p:nvPr/>
        </p:nvPicPr>
        <p:blipFill>
          <a:blip r:embed="rId4">
            <a:alphaModFix/>
          </a:blip>
          <a:stretch>
            <a:fillRect/>
          </a:stretch>
        </p:blipFill>
        <p:spPr>
          <a:xfrm>
            <a:off x="4263567" y="4300324"/>
            <a:ext cx="2244021" cy="955938"/>
          </a:xfrm>
          <a:prstGeom prst="rect">
            <a:avLst/>
          </a:prstGeom>
          <a:noFill/>
          <a:ln>
            <a:noFill/>
          </a:ln>
        </p:spPr>
      </p:pic>
      <p:sp>
        <p:nvSpPr>
          <p:cNvPr id="275" name="Google Shape;275;p23"/>
          <p:cNvSpPr/>
          <p:nvPr/>
        </p:nvSpPr>
        <p:spPr>
          <a:xfrm>
            <a:off x="362375" y="2504925"/>
            <a:ext cx="2791800" cy="609300"/>
          </a:xfrm>
          <a:prstGeom prst="roundRect">
            <a:avLst>
              <a:gd fmla="val 16667" name="adj"/>
            </a:avLst>
          </a:prstGeom>
          <a:solidFill>
            <a:schemeClr val="accent4"/>
          </a:solidFill>
          <a:ln cap="flat" cmpd="sng" w="9525">
            <a:solidFill>
              <a:srgbClr val="B7B7B7"/>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Malabsorption</a:t>
            </a:r>
            <a:endParaRPr b="1"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inadequate mucosal transport of digestion products</a:t>
            </a:r>
            <a:endParaRPr sz="1200">
              <a:solidFill>
                <a:schemeClr val="dk1"/>
              </a:solidFill>
              <a:latin typeface="Mada"/>
              <a:ea typeface="Mada"/>
              <a:cs typeface="Mada"/>
              <a:sym typeface="Mada"/>
            </a:endParaRPr>
          </a:p>
        </p:txBody>
      </p:sp>
      <p:sp>
        <p:nvSpPr>
          <p:cNvPr id="276" name="Google Shape;276;p23"/>
          <p:cNvSpPr/>
          <p:nvPr/>
        </p:nvSpPr>
        <p:spPr>
          <a:xfrm>
            <a:off x="3943775" y="2504925"/>
            <a:ext cx="2791800" cy="609300"/>
          </a:xfrm>
          <a:prstGeom prst="roundRect">
            <a:avLst>
              <a:gd fmla="val 16667" name="adj"/>
            </a:avLst>
          </a:prstGeom>
          <a:solidFill>
            <a:schemeClr val="accent4"/>
          </a:solidFill>
          <a:ln cap="flat" cmpd="sng" w="9525">
            <a:solidFill>
              <a:srgbClr val="B7B7B7"/>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Maldigestion</a:t>
            </a:r>
            <a:endParaRPr b="1"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inadequate breakdown of triglycerides</a:t>
            </a:r>
            <a:endParaRPr b="1" sz="1200">
              <a:solidFill>
                <a:schemeClr val="dk1"/>
              </a:solidFill>
              <a:latin typeface="Mada"/>
              <a:ea typeface="Mada"/>
              <a:cs typeface="Mada"/>
              <a:sym typeface="Mada"/>
            </a:endParaRPr>
          </a:p>
        </p:txBody>
      </p:sp>
      <p:cxnSp>
        <p:nvCxnSpPr>
          <p:cNvPr id="277" name="Google Shape;277;p23"/>
          <p:cNvCxnSpPr>
            <a:stCxn id="271" idx="2"/>
            <a:endCxn id="275" idx="0"/>
          </p:cNvCxnSpPr>
          <p:nvPr/>
        </p:nvCxnSpPr>
        <p:spPr>
          <a:xfrm rot="5400000">
            <a:off x="2385900" y="1362575"/>
            <a:ext cx="514500" cy="1770000"/>
          </a:xfrm>
          <a:prstGeom prst="curvedConnector3">
            <a:avLst>
              <a:gd fmla="val 50010" name="adj1"/>
            </a:avLst>
          </a:prstGeom>
          <a:noFill/>
          <a:ln cap="flat" cmpd="sng" w="19050">
            <a:solidFill>
              <a:schemeClr val="accent1"/>
            </a:solidFill>
            <a:prstDash val="solid"/>
            <a:round/>
            <a:headEnd len="med" w="med" type="none"/>
            <a:tailEnd len="med" w="med" type="none"/>
          </a:ln>
        </p:spPr>
      </p:cxnSp>
      <p:cxnSp>
        <p:nvCxnSpPr>
          <p:cNvPr id="278" name="Google Shape;278;p23"/>
          <p:cNvCxnSpPr>
            <a:stCxn id="271" idx="2"/>
            <a:endCxn id="276" idx="0"/>
          </p:cNvCxnSpPr>
          <p:nvPr/>
        </p:nvCxnSpPr>
        <p:spPr>
          <a:xfrm flipH="1" rot="-5400000">
            <a:off x="4176600" y="1341875"/>
            <a:ext cx="514500" cy="1811400"/>
          </a:xfrm>
          <a:prstGeom prst="curvedConnector3">
            <a:avLst>
              <a:gd fmla="val 50010" name="adj1"/>
            </a:avLst>
          </a:prstGeom>
          <a:noFill/>
          <a:ln cap="flat" cmpd="sng" w="19050">
            <a:solidFill>
              <a:schemeClr val="accent1"/>
            </a:solidFill>
            <a:prstDash val="solid"/>
            <a:round/>
            <a:headEnd len="med" w="med" type="none"/>
            <a:tailEnd len="med" w="med" type="none"/>
          </a:ln>
        </p:spPr>
      </p:cxnSp>
      <p:sp>
        <p:nvSpPr>
          <p:cNvPr id="279" name="Google Shape;279;p23"/>
          <p:cNvSpPr txBox="1"/>
          <p:nvPr/>
        </p:nvSpPr>
        <p:spPr>
          <a:xfrm>
            <a:off x="312475" y="3164600"/>
            <a:ext cx="2841600" cy="1252500"/>
          </a:xfrm>
          <a:prstGeom prst="rect">
            <a:avLst/>
          </a:prstGeom>
          <a:noFill/>
          <a:ln>
            <a:noFill/>
          </a:ln>
        </p:spPr>
        <p:txBody>
          <a:bodyPr anchorCtr="0" anchor="t" bIns="91425" lIns="91425" spcFirstLastPara="1" rIns="91425" wrap="square" tIns="91425">
            <a:noAutofit/>
          </a:bodyPr>
          <a:lstStyle/>
          <a:p>
            <a:pPr indent="-234600" lvl="0" marL="3888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Mucosal diseases</a:t>
            </a:r>
            <a:r>
              <a:rPr lang="ar" sz="1200">
                <a:solidFill>
                  <a:schemeClr val="dk1"/>
                </a:solidFill>
                <a:latin typeface="Mada"/>
                <a:ea typeface="Mada"/>
                <a:cs typeface="Mada"/>
                <a:sym typeface="Mada"/>
              </a:rPr>
              <a:t> (eg, </a:t>
            </a:r>
            <a:r>
              <a:rPr lang="ar" sz="1200">
                <a:solidFill>
                  <a:srgbClr val="CC0000"/>
                </a:solidFill>
                <a:latin typeface="Mada"/>
                <a:ea typeface="Mada"/>
                <a:cs typeface="Mada"/>
                <a:sym typeface="Mada"/>
              </a:rPr>
              <a:t>Celiac sprue</a:t>
            </a:r>
            <a:r>
              <a:rPr lang="ar" sz="1200">
                <a:solidFill>
                  <a:schemeClr val="dk1"/>
                </a:solidFill>
                <a:latin typeface="Mada"/>
                <a:ea typeface="Mada"/>
                <a:cs typeface="Mada"/>
                <a:sym typeface="Mada"/>
              </a:rPr>
              <a:t>, Whipple’s disease).</a:t>
            </a:r>
            <a:endParaRPr sz="1200">
              <a:solidFill>
                <a:schemeClr val="dk1"/>
              </a:solidFill>
              <a:latin typeface="Mada"/>
              <a:ea typeface="Mada"/>
              <a:cs typeface="Mada"/>
              <a:sym typeface="Mada"/>
            </a:endParaRPr>
          </a:p>
          <a:p>
            <a:pPr indent="-234600" lvl="0" marL="3888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Mesenteric ischemia</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234600" lvl="0" marL="3888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Structural disease:</a:t>
            </a:r>
            <a:r>
              <a:rPr lang="ar" sz="1200">
                <a:solidFill>
                  <a:schemeClr val="dk1"/>
                </a:solidFill>
                <a:latin typeface="Mada"/>
                <a:ea typeface="Mada"/>
                <a:cs typeface="Mada"/>
                <a:sym typeface="Mada"/>
              </a:rPr>
              <a:t> Short bowel syndrome, Post-resection diarrhea.</a:t>
            </a:r>
            <a:endParaRPr sz="1200">
              <a:solidFill>
                <a:schemeClr val="dk1"/>
              </a:solidFill>
              <a:latin typeface="Mada"/>
              <a:ea typeface="Mada"/>
              <a:cs typeface="Mada"/>
              <a:sym typeface="Mada"/>
            </a:endParaRPr>
          </a:p>
          <a:p>
            <a:pPr indent="-234600" lvl="0" marL="3888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Small bowel bacterial overgrowth</a:t>
            </a:r>
            <a:r>
              <a:rPr lang="ar" sz="1200">
                <a:solidFill>
                  <a:schemeClr val="dk1"/>
                </a:solidFill>
                <a:latin typeface="Mada"/>
                <a:ea typeface="Mada"/>
                <a:cs typeface="Mada"/>
                <a:sym typeface="Mada"/>
              </a:rPr>
              <a:t> (bile salt deconjugation).</a:t>
            </a:r>
            <a:endParaRPr sz="1200">
              <a:solidFill>
                <a:schemeClr val="dk1"/>
              </a:solidFill>
              <a:latin typeface="Mada"/>
              <a:ea typeface="Mada"/>
              <a:cs typeface="Mada"/>
              <a:sym typeface="Mada"/>
            </a:endParaRPr>
          </a:p>
          <a:p>
            <a:pPr indent="-234600" lvl="0" marL="3888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Lymphatic obstruction (Due to radiation, infection, Lymphoma)</a:t>
            </a:r>
            <a:endParaRPr sz="1200">
              <a:solidFill>
                <a:srgbClr val="6AA84F"/>
              </a:solidFill>
              <a:latin typeface="Mada"/>
              <a:ea typeface="Mada"/>
              <a:cs typeface="Mada"/>
              <a:sym typeface="Mada"/>
            </a:endParaRPr>
          </a:p>
        </p:txBody>
      </p:sp>
      <p:graphicFrame>
        <p:nvGraphicFramePr>
          <p:cNvPr id="280" name="Google Shape;280;p23"/>
          <p:cNvGraphicFramePr/>
          <p:nvPr/>
        </p:nvGraphicFramePr>
        <p:xfrm>
          <a:off x="177042" y="6966366"/>
          <a:ext cx="3000000" cy="3000000"/>
        </p:xfrm>
        <a:graphic>
          <a:graphicData uri="http://schemas.openxmlformats.org/drawingml/2006/table">
            <a:tbl>
              <a:tblPr>
                <a:noFill/>
                <a:tableStyleId>{DA3F49AF-06B7-4184-AB11-956B686D1136}</a:tableStyleId>
              </a:tblPr>
              <a:tblGrid>
                <a:gridCol w="845375"/>
                <a:gridCol w="1908725"/>
                <a:gridCol w="2087625"/>
                <a:gridCol w="2087625"/>
              </a:tblGrid>
              <a:tr h="245000">
                <a:tc gridSpan="4">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Causes/DDx</a:t>
                      </a:r>
                      <a:endParaRPr b="1" sz="1600">
                        <a:solidFill>
                          <a:srgbClr val="FFFFFF"/>
                        </a:solidFill>
                        <a:latin typeface="Mada"/>
                        <a:ea typeface="Mada"/>
                        <a:cs typeface="Mada"/>
                        <a:sym typeface="Mada"/>
                      </a:endParaRPr>
                    </a:p>
                  </a:txBody>
                  <a:tcPr marT="80200" marB="80200" marR="100775" marL="10077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rgbClr val="93C47D"/>
                    </a:solidFill>
                  </a:tcPr>
                </a:tc>
                <a:tc hMerge="1"/>
                <a:tc hMerge="1"/>
                <a:tc hMerge="1"/>
              </a:tr>
              <a:tr h="204975">
                <a:tc gridSpan="3">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Inflammatory bowel disease:</a:t>
                      </a:r>
                      <a:endParaRPr b="1" sz="1200">
                        <a:latin typeface="Mada"/>
                        <a:ea typeface="Mada"/>
                        <a:cs typeface="Mada"/>
                        <a:sym typeface="Mada"/>
                      </a:endParaRPr>
                    </a:p>
                  </a:txBody>
                  <a:tcPr marT="80200" marB="80200" marR="100775" marL="100775" anchor="ctr">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c rowSpan="4">
                  <a:txBody>
                    <a:bodyPr/>
                    <a:lstStyle/>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Ischemic colitis.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Radiation colitis.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Neoplasia</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Colon cancer</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Lymphoma</a:t>
                      </a:r>
                      <a:endParaRPr sz="1200">
                        <a:solidFill>
                          <a:schemeClr val="dk1"/>
                        </a:solidFill>
                        <a:latin typeface="Mada"/>
                        <a:ea typeface="Mada"/>
                        <a:cs typeface="Mada"/>
                        <a:sym typeface="Mada"/>
                      </a:endParaRPr>
                    </a:p>
                  </a:txBody>
                  <a:tcPr marT="80200" marB="80200" marR="100775" marL="10077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r>
              <a:tr h="204975">
                <a:tc gridSpan="3">
                  <a:txBody>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Ulcerative colitis</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Crohn's disease</a:t>
                      </a:r>
                      <a:r>
                        <a:rPr lang="ar" sz="1200">
                          <a:solidFill>
                            <a:schemeClr val="dk1"/>
                          </a:solidFill>
                          <a:latin typeface="Mada"/>
                          <a:ea typeface="Mada"/>
                          <a:cs typeface="Mada"/>
                          <a:sym typeface="Mada"/>
                        </a:rPr>
                        <a:t>, Diverticulitis, Ulcerative jejunoileitis.</a:t>
                      </a:r>
                      <a:endParaRPr b="1" sz="1200">
                        <a:latin typeface="Mada"/>
                        <a:ea typeface="Mada"/>
                        <a:cs typeface="Mada"/>
                        <a:sym typeface="Mada"/>
                      </a:endParaRPr>
                    </a:p>
                  </a:txBody>
                  <a:tcPr marT="80200" marB="80200" marR="100775" marL="10077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c vMerge="1"/>
              </a:tr>
              <a:tr h="204975">
                <a:tc gridSpan="3">
                  <a:txBody>
                    <a:bodyPr/>
                    <a:lstStyle/>
                    <a:p>
                      <a:pPr indent="0" lvl="0" marL="0" marR="0" rtl="0" algn="ctr">
                        <a:lnSpc>
                          <a:spcPct val="100000"/>
                        </a:lnSpc>
                        <a:spcBef>
                          <a:spcPts val="0"/>
                        </a:spcBef>
                        <a:spcAft>
                          <a:spcPts val="0"/>
                        </a:spcAft>
                        <a:buNone/>
                      </a:pPr>
                      <a:r>
                        <a:rPr b="1" lang="ar" sz="1200">
                          <a:solidFill>
                            <a:schemeClr val="dk1"/>
                          </a:solidFill>
                          <a:latin typeface="Mada"/>
                          <a:ea typeface="Mada"/>
                          <a:cs typeface="Mada"/>
                          <a:sym typeface="Mada"/>
                        </a:rPr>
                        <a:t>Infectious diseases:</a:t>
                      </a:r>
                      <a:r>
                        <a:rPr b="1" baseline="30000" lang="ar" sz="1200">
                          <a:solidFill>
                            <a:schemeClr val="dk1"/>
                          </a:solidFill>
                          <a:latin typeface="Mada"/>
                          <a:ea typeface="Mada"/>
                          <a:cs typeface="Mada"/>
                          <a:sym typeface="Mada"/>
                        </a:rPr>
                        <a:t>3</a:t>
                      </a:r>
                      <a:endParaRPr baseline="30000" sz="1200">
                        <a:latin typeface="Mada"/>
                        <a:ea typeface="Mada"/>
                        <a:cs typeface="Mada"/>
                        <a:sym typeface="Mada"/>
                      </a:endParaRPr>
                    </a:p>
                  </a:txBody>
                  <a:tcPr marT="80200" marB="80200" marR="100775" marL="10077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solidFill>
                      <a:schemeClr val="accent5"/>
                    </a:solidFill>
                  </a:tcPr>
                </a:tc>
                <a:tc hMerge="1"/>
                <a:tc hMerge="1"/>
                <a:tc vMerge="1"/>
              </a:tr>
              <a:tr h="530950">
                <a:tc gridSpan="3">
                  <a:txBody>
                    <a:bodyPr/>
                    <a:lstStyle/>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Pseudomembranous colitis (Clostridium difficile infection)</a:t>
                      </a:r>
                      <a:r>
                        <a:rPr baseline="30000" lang="ar" sz="1200">
                          <a:solidFill>
                            <a:schemeClr val="dk1"/>
                          </a:solidFill>
                          <a:latin typeface="Mada"/>
                          <a:ea typeface="Mada"/>
                          <a:cs typeface="Mada"/>
                          <a:sym typeface="Mada"/>
                        </a:rPr>
                        <a:t>2</a:t>
                      </a:r>
                      <a:endParaRPr baseline="30000" sz="1200">
                        <a:solidFill>
                          <a:schemeClr val="dk1"/>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Invasive bacterial infections (e.g., some types of E. Coli, Shigella, </a:t>
                      </a:r>
                      <a:r>
                        <a:rPr b="1" lang="ar" sz="1200">
                          <a:solidFill>
                            <a:schemeClr val="dk1"/>
                          </a:solidFill>
                          <a:latin typeface="Mada"/>
                          <a:ea typeface="Mada"/>
                          <a:cs typeface="Mada"/>
                          <a:sym typeface="Mada"/>
                        </a:rPr>
                        <a:t>TB</a:t>
                      </a:r>
                      <a:r>
                        <a:rPr lang="ar" sz="1200">
                          <a:solidFill>
                            <a:schemeClr val="dk1"/>
                          </a:solidFill>
                          <a:latin typeface="Mada"/>
                          <a:ea typeface="Mada"/>
                          <a:cs typeface="Mada"/>
                          <a:sym typeface="Mada"/>
                        </a:rPr>
                        <a:t>, </a:t>
                      </a:r>
                      <a:r>
                        <a:rPr lang="ar" sz="1200">
                          <a:solidFill>
                            <a:srgbClr val="B7B7B7"/>
                          </a:solidFill>
                          <a:latin typeface="Mada"/>
                          <a:ea typeface="Mada"/>
                          <a:cs typeface="Mada"/>
                          <a:sym typeface="Mada"/>
                        </a:rPr>
                        <a:t>MAC</a:t>
                      </a:r>
                      <a:r>
                        <a:rPr lang="ar" sz="1200">
                          <a:solidFill>
                            <a:schemeClr val="dk1"/>
                          </a:solidFill>
                          <a:latin typeface="Mada"/>
                          <a:ea typeface="Mada"/>
                          <a:cs typeface="Mada"/>
                          <a:sym typeface="Mada"/>
                        </a:rPr>
                        <a:t>, yersiniosis)</a:t>
                      </a:r>
                      <a:endParaRPr sz="1200">
                        <a:solidFill>
                          <a:schemeClr val="dk1"/>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Ulcerating viral infections (e.g., </a:t>
                      </a:r>
                      <a:r>
                        <a:rPr b="1" lang="ar" sz="1200">
                          <a:solidFill>
                            <a:schemeClr val="dk1"/>
                          </a:solidFill>
                          <a:latin typeface="Mada"/>
                          <a:ea typeface="Mada"/>
                          <a:cs typeface="Mada"/>
                          <a:sym typeface="Mada"/>
                        </a:rPr>
                        <a:t>cytomegalovirus</a:t>
                      </a:r>
                      <a:r>
                        <a:rPr lang="ar" sz="1200">
                          <a:solidFill>
                            <a:schemeClr val="dk1"/>
                          </a:solidFill>
                          <a:latin typeface="Mada"/>
                          <a:ea typeface="Mada"/>
                          <a:cs typeface="Mada"/>
                          <a:sym typeface="Mada"/>
                        </a:rPr>
                        <a:t>, Herpes simplex)</a:t>
                      </a:r>
                      <a:endParaRPr sz="1200">
                        <a:solidFill>
                          <a:schemeClr val="dk1"/>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Invasive parasitic infections (e.g., amebiasis, strongyloides).</a:t>
                      </a:r>
                      <a:endParaRPr b="1" sz="1200">
                        <a:latin typeface="Mada"/>
                        <a:ea typeface="Mada"/>
                        <a:cs typeface="Mada"/>
                        <a:sym typeface="Mada"/>
                      </a:endParaRPr>
                    </a:p>
                  </a:txBody>
                  <a:tcPr marT="80200" marB="80200" marR="100775" marL="100775">
                    <a:lnL cap="flat" cmpd="sng" w="19050">
                      <a:solidFill>
                        <a:srgbClr val="D9D9D9"/>
                      </a:solidFill>
                      <a:prstDash val="solid"/>
                      <a:round/>
                      <a:headEnd len="sm" w="sm" type="none"/>
                      <a:tailEnd len="sm" w="sm" type="none"/>
                    </a:lnL>
                    <a:lnR cap="flat" cmpd="sng" w="19050">
                      <a:solidFill>
                        <a:srgbClr val="D9D9D9"/>
                      </a:solidFill>
                      <a:prstDash val="solid"/>
                      <a:round/>
                      <a:headEnd len="sm" w="sm" type="none"/>
                      <a:tailEnd len="sm" w="sm" type="none"/>
                    </a:lnR>
                    <a:lnT cap="flat" cmpd="sng" w="19050">
                      <a:solidFill>
                        <a:srgbClr val="D9D9D9"/>
                      </a:solidFill>
                      <a:prstDash val="solid"/>
                      <a:round/>
                      <a:headEnd len="sm" w="sm" type="none"/>
                      <a:tailEnd len="sm" w="sm" type="none"/>
                    </a:lnT>
                    <a:lnB cap="flat" cmpd="sng" w="19050">
                      <a:solidFill>
                        <a:srgbClr val="D9D9D9"/>
                      </a:solidFill>
                      <a:prstDash val="solid"/>
                      <a:round/>
                      <a:headEnd len="sm" w="sm" type="none"/>
                      <a:tailEnd len="sm" w="sm" type="none"/>
                    </a:lnB>
                  </a:tcPr>
                </a:tc>
                <a:tc hMerge="1"/>
                <a:tc hMerge="1"/>
                <a:tc vMerge="1"/>
              </a:tr>
            </a:tbl>
          </a:graphicData>
        </a:graphic>
      </p:graphicFrame>
      <p:sp>
        <p:nvSpPr>
          <p:cNvPr id="281" name="Google Shape;281;p23"/>
          <p:cNvSpPr txBox="1"/>
          <p:nvPr/>
        </p:nvSpPr>
        <p:spPr>
          <a:xfrm>
            <a:off x="3970075" y="3164600"/>
            <a:ext cx="2841600" cy="1088700"/>
          </a:xfrm>
          <a:prstGeom prst="rect">
            <a:avLst/>
          </a:prstGeom>
          <a:noFill/>
          <a:ln>
            <a:noFill/>
          </a:ln>
        </p:spPr>
        <p:txBody>
          <a:bodyPr anchorCtr="0" anchor="t" bIns="91425" lIns="91425" spcFirstLastPara="1" rIns="91425" wrap="square" tIns="91425">
            <a:noAutofit/>
          </a:bodyPr>
          <a:lstStyle/>
          <a:p>
            <a:pPr indent="-234600" lvl="0" marL="3888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Pancreatic exocrine insufficiency</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(eg, chronic pancreatitis, </a:t>
            </a:r>
            <a:r>
              <a:rPr lang="ar" sz="1200">
                <a:solidFill>
                  <a:srgbClr val="CCCCCC"/>
                </a:solidFill>
                <a:latin typeface="Mada"/>
                <a:ea typeface="Mada"/>
                <a:cs typeface="Mada"/>
                <a:sym typeface="Mada"/>
              </a:rPr>
              <a:t>CF</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234600" lvl="0" marL="3888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Inadequate luminal bile acid concentration</a:t>
            </a:r>
            <a:r>
              <a:rPr lang="ar" sz="1200">
                <a:solidFill>
                  <a:schemeClr val="dk1"/>
                </a:solidFill>
                <a:latin typeface="Mada"/>
                <a:ea typeface="Mada"/>
                <a:cs typeface="Mada"/>
                <a:sym typeface="Mada"/>
              </a:rPr>
              <a:t> (eg, advanced primary biliary cirrhosis).</a:t>
            </a:r>
            <a:endParaRPr b="1" sz="1200">
              <a:solidFill>
                <a:schemeClr val="dk1"/>
              </a:solidFill>
              <a:latin typeface="Mada"/>
              <a:ea typeface="Mada"/>
              <a:cs typeface="Mada"/>
              <a:sym typeface="Mada"/>
            </a:endParaRPr>
          </a:p>
        </p:txBody>
      </p:sp>
      <p:sp>
        <p:nvSpPr>
          <p:cNvPr id="282" name="Google Shape;282;p23"/>
          <p:cNvSpPr txBox="1"/>
          <p:nvPr/>
        </p:nvSpPr>
        <p:spPr>
          <a:xfrm>
            <a:off x="1694550" y="5303300"/>
            <a:ext cx="50853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600">
                <a:solidFill>
                  <a:schemeClr val="dk1"/>
                </a:solidFill>
                <a:latin typeface="Mada"/>
                <a:ea typeface="Mada"/>
                <a:cs typeface="Mada"/>
                <a:sym typeface="Mada"/>
              </a:rPr>
              <a:t>3</a:t>
            </a:r>
            <a:r>
              <a:rPr b="1" lang="ar" sz="2600">
                <a:solidFill>
                  <a:schemeClr val="dk1"/>
                </a:solidFill>
                <a:latin typeface="Mada"/>
                <a:ea typeface="Mada"/>
                <a:cs typeface="Mada"/>
                <a:sym typeface="Mada"/>
              </a:rPr>
              <a:t>) Inflammatory Diarrhea</a:t>
            </a:r>
            <a:endParaRPr b="1" sz="2600">
              <a:solidFill>
                <a:schemeClr val="dk1"/>
              </a:solidFill>
              <a:latin typeface="Mada"/>
              <a:ea typeface="Mada"/>
              <a:cs typeface="Mada"/>
              <a:sym typeface="Mada"/>
            </a:endParaRPr>
          </a:p>
        </p:txBody>
      </p:sp>
      <p:sp>
        <p:nvSpPr>
          <p:cNvPr id="283" name="Google Shape;283;p23"/>
          <p:cNvSpPr/>
          <p:nvPr/>
        </p:nvSpPr>
        <p:spPr>
          <a:xfrm>
            <a:off x="247500" y="6007025"/>
            <a:ext cx="6804600" cy="814800"/>
          </a:xfrm>
          <a:prstGeom prst="round1Rect">
            <a:avLst>
              <a:gd fmla="val 16667" name="adj"/>
            </a:avLst>
          </a:prstGeom>
          <a:solidFill>
            <a:srgbClr val="EEEEEE">
              <a:alpha val="46930"/>
            </a:srgbClr>
          </a:solidFill>
          <a:ln>
            <a:noFill/>
          </a:ln>
        </p:spPr>
        <p:txBody>
          <a:bodyPr anchorCtr="0" anchor="ctr" bIns="91425" lIns="91425" spcFirstLastPara="1" rIns="91425" wrap="square" tIns="91425">
            <a:noAutofit/>
          </a:bodyPr>
          <a:lstStyle/>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Presents as </a:t>
            </a:r>
            <a:r>
              <a:rPr b="1" lang="ar" sz="1200">
                <a:solidFill>
                  <a:schemeClr val="dk1"/>
                </a:solidFill>
                <a:latin typeface="Mada"/>
                <a:ea typeface="Mada"/>
                <a:cs typeface="Mada"/>
                <a:sym typeface="Mada"/>
              </a:rPr>
              <a:t>small volume</a:t>
            </a:r>
            <a:r>
              <a:rPr lang="ar" sz="1200">
                <a:solidFill>
                  <a:schemeClr val="dk1"/>
                </a:solidFill>
                <a:latin typeface="Mada"/>
                <a:ea typeface="Mada"/>
                <a:cs typeface="Mada"/>
                <a:sym typeface="Mada"/>
              </a:rPr>
              <a:t> diarrhea with </a:t>
            </a:r>
            <a:r>
              <a:rPr b="1" lang="ar" sz="1200">
                <a:solidFill>
                  <a:srgbClr val="CC0000"/>
                </a:solidFill>
                <a:latin typeface="Mada"/>
                <a:ea typeface="Mada"/>
                <a:cs typeface="Mada"/>
                <a:sym typeface="Mada"/>
              </a:rPr>
              <a:t>Blood, mucus</a:t>
            </a:r>
            <a:r>
              <a:rPr lang="ar" sz="1200">
                <a:solidFill>
                  <a:schemeClr val="dk1"/>
                </a:solidFill>
                <a:latin typeface="Mada"/>
                <a:ea typeface="Mada"/>
                <a:cs typeface="Mada"/>
                <a:sym typeface="Mada"/>
              </a:rPr>
              <a:t>, and pus, with </a:t>
            </a:r>
            <a:r>
              <a:rPr b="1" lang="ar" sz="1200">
                <a:solidFill>
                  <a:schemeClr val="dk1"/>
                </a:solidFill>
                <a:latin typeface="Mada"/>
                <a:ea typeface="Mada"/>
                <a:cs typeface="Mada"/>
                <a:sym typeface="Mada"/>
              </a:rPr>
              <a:t>abdominal pain</a:t>
            </a:r>
            <a:r>
              <a:rPr lang="ar" sz="1200">
                <a:solidFill>
                  <a:schemeClr val="dk1"/>
                </a:solidFill>
                <a:latin typeface="Mada"/>
                <a:ea typeface="Mada"/>
                <a:cs typeface="Mada"/>
                <a:sym typeface="Mada"/>
              </a:rPr>
              <a:t> and </a:t>
            </a:r>
            <a:r>
              <a:rPr b="1" lang="ar" sz="1200">
                <a:solidFill>
                  <a:srgbClr val="CC0000"/>
                </a:solidFill>
                <a:latin typeface="Mada"/>
                <a:ea typeface="Mada"/>
                <a:cs typeface="Mada"/>
                <a:sym typeface="Mada"/>
              </a:rPr>
              <a:t>fever</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Positive fecal </a:t>
            </a:r>
            <a:r>
              <a:rPr b="1" lang="ar" sz="1200">
                <a:solidFill>
                  <a:schemeClr val="dk1"/>
                </a:solidFill>
                <a:latin typeface="Mada"/>
                <a:ea typeface="Mada"/>
                <a:cs typeface="Mada"/>
                <a:sym typeface="Mada"/>
              </a:rPr>
              <a:t>leukocytes</a:t>
            </a:r>
            <a:r>
              <a:rPr lang="ar" sz="1200">
                <a:solidFill>
                  <a:schemeClr val="dk1"/>
                </a:solidFill>
                <a:latin typeface="Mada"/>
                <a:ea typeface="Mada"/>
                <a:cs typeface="Mada"/>
                <a:sym typeface="Mada"/>
              </a:rPr>
              <a:t>, gross or occult </a:t>
            </a:r>
            <a:r>
              <a:rPr b="1" lang="ar" sz="1200">
                <a:solidFill>
                  <a:schemeClr val="dk1"/>
                </a:solidFill>
                <a:latin typeface="Mada"/>
                <a:ea typeface="Mada"/>
                <a:cs typeface="Mada"/>
                <a:sym typeface="Mada"/>
              </a:rPr>
              <a:t>blood</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ESR/CRP, leukocytosis</a:t>
            </a:r>
            <a:r>
              <a:rPr lang="ar" sz="1200">
                <a:solidFill>
                  <a:schemeClr val="dk1"/>
                </a:solidFill>
                <a:latin typeface="Mada"/>
                <a:ea typeface="Mada"/>
                <a:cs typeface="Mada"/>
                <a:sym typeface="Mada"/>
              </a:rPr>
              <a:t> , </a:t>
            </a:r>
            <a:r>
              <a:rPr b="1" lang="ar" sz="1200">
                <a:solidFill>
                  <a:schemeClr val="dk1"/>
                </a:solidFill>
                <a:latin typeface="Mada"/>
                <a:ea typeface="Mada"/>
                <a:cs typeface="Mada"/>
                <a:sym typeface="Mada"/>
              </a:rPr>
              <a:t>Persists on fasting</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pic>
        <p:nvPicPr>
          <p:cNvPr id="284" name="Google Shape;284;p23"/>
          <p:cNvPicPr preferRelativeResize="0"/>
          <p:nvPr/>
        </p:nvPicPr>
        <p:blipFill>
          <a:blip r:embed="rId5">
            <a:alphaModFix/>
          </a:blip>
          <a:stretch>
            <a:fillRect/>
          </a:stretch>
        </p:blipFill>
        <p:spPr>
          <a:xfrm>
            <a:off x="6615375" y="6426325"/>
            <a:ext cx="453600" cy="453600"/>
          </a:xfrm>
          <a:prstGeom prst="rect">
            <a:avLst/>
          </a:prstGeom>
          <a:noFill/>
          <a:ln>
            <a:noFill/>
          </a:ln>
        </p:spPr>
      </p:pic>
      <p:pic>
        <p:nvPicPr>
          <p:cNvPr id="285" name="Google Shape;285;p23"/>
          <p:cNvPicPr preferRelativeResize="0"/>
          <p:nvPr/>
        </p:nvPicPr>
        <p:blipFill>
          <a:blip r:embed="rId6">
            <a:alphaModFix/>
          </a:blip>
          <a:stretch>
            <a:fillRect/>
          </a:stretch>
        </p:blipFill>
        <p:spPr>
          <a:xfrm>
            <a:off x="7621825" y="7466325"/>
            <a:ext cx="2125975" cy="1616999"/>
          </a:xfrm>
          <a:prstGeom prst="rect">
            <a:avLst/>
          </a:prstGeom>
          <a:noFill/>
          <a:ln>
            <a:noFill/>
          </a:ln>
        </p:spPr>
      </p:pic>
      <p:cxnSp>
        <p:nvCxnSpPr>
          <p:cNvPr id="286" name="Google Shape;286;p23"/>
          <p:cNvCxnSpPr/>
          <p:nvPr/>
        </p:nvCxnSpPr>
        <p:spPr>
          <a:xfrm rot="10800000">
            <a:off x="8900" y="96210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92" name="Google Shape;292;p2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Malabsorption</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solidFill>
                <a:schemeClr val="accent1"/>
              </a:solidFill>
              <a:latin typeface="Alegreya"/>
              <a:ea typeface="Alegreya"/>
              <a:cs typeface="Alegreya"/>
              <a:sym typeface="Alegreya"/>
            </a:endParaRPr>
          </a:p>
        </p:txBody>
      </p:sp>
      <p:sp>
        <p:nvSpPr>
          <p:cNvPr id="293" name="Google Shape;293;p24"/>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
        <p:nvSpPr>
          <p:cNvPr id="294" name="Google Shape;294;p24"/>
          <p:cNvSpPr txBox="1"/>
          <p:nvPr/>
        </p:nvSpPr>
        <p:spPr>
          <a:xfrm>
            <a:off x="-3893625" y="1013351"/>
            <a:ext cx="3694800" cy="1395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Why this is important?</a:t>
            </a:r>
            <a:r>
              <a:rPr lang="ar"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You expect abnormalities when resecting a certain part of the GI.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Disease of terminal ileum → Vit. B12 </a:t>
            </a:r>
            <a:r>
              <a:rPr lang="ar" sz="1200">
                <a:solidFill>
                  <a:srgbClr val="6AA84F"/>
                </a:solidFill>
                <a:latin typeface="Mada"/>
                <a:ea typeface="Mada"/>
                <a:cs typeface="Mada"/>
                <a:sym typeface="Mada"/>
              </a:rPr>
              <a:t>deficiency</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Disease of the colon → Vit. K deficiency</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(coagulopathy and megaloblastic anemia).</a:t>
            </a:r>
            <a:endParaRPr sz="1200">
              <a:solidFill>
                <a:srgbClr val="6AA84F"/>
              </a:solidFill>
              <a:latin typeface="Mada"/>
              <a:ea typeface="Mada"/>
              <a:cs typeface="Mada"/>
              <a:sym typeface="Mada"/>
            </a:endParaRPr>
          </a:p>
        </p:txBody>
      </p:sp>
      <p:sp>
        <p:nvSpPr>
          <p:cNvPr id="295" name="Google Shape;295;p24"/>
          <p:cNvSpPr txBox="1"/>
          <p:nvPr/>
        </p:nvSpPr>
        <p:spPr>
          <a:xfrm>
            <a:off x="7871850" y="6884150"/>
            <a:ext cx="7107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9EAD3"/>
                </a:highlight>
                <a:latin typeface="Mada"/>
                <a:ea typeface="Mada"/>
                <a:cs typeface="Mada"/>
                <a:sym typeface="Mada"/>
              </a:rPr>
              <a:t>Common Medications and Toxins Associated with Diarrhea</a:t>
            </a:r>
            <a:endParaRPr b="1" sz="2200">
              <a:highlight>
                <a:srgbClr val="D9EAD3"/>
              </a:highlight>
              <a:latin typeface="Mada"/>
              <a:ea typeface="Mada"/>
              <a:cs typeface="Mada"/>
              <a:sym typeface="Mada"/>
            </a:endParaRPr>
          </a:p>
        </p:txBody>
      </p:sp>
      <p:sp>
        <p:nvSpPr>
          <p:cNvPr id="296" name="Google Shape;296;p24"/>
          <p:cNvSpPr txBox="1"/>
          <p:nvPr/>
        </p:nvSpPr>
        <p:spPr>
          <a:xfrm>
            <a:off x="7871850" y="7669288"/>
            <a:ext cx="3381600" cy="2225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Acid-reducing agents (H2 blockers, PPIs).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Magnesium-containing antacids.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Anti-arrhythmics (eg, digitalis, quinidine).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Antibiotics.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Anti-neoplastic agents.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Antiretrovirals.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Beta blockers.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Colchicine.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Levothyroxine.</a:t>
            </a:r>
            <a:endParaRPr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SSRIs.</a:t>
            </a:r>
            <a:endParaRPr sz="1200">
              <a:latin typeface="Mada"/>
              <a:ea typeface="Mada"/>
              <a:cs typeface="Mada"/>
              <a:sym typeface="Mada"/>
            </a:endParaRPr>
          </a:p>
        </p:txBody>
      </p:sp>
      <p:graphicFrame>
        <p:nvGraphicFramePr>
          <p:cNvPr id="297" name="Google Shape;297;p24"/>
          <p:cNvGraphicFramePr/>
          <p:nvPr/>
        </p:nvGraphicFramePr>
        <p:xfrm>
          <a:off x="315317" y="1404504"/>
          <a:ext cx="3000000" cy="3000000"/>
        </p:xfrm>
        <a:graphic>
          <a:graphicData uri="http://schemas.openxmlformats.org/drawingml/2006/table">
            <a:tbl>
              <a:tblPr>
                <a:noFill/>
                <a:tableStyleId>{DA3F49AF-06B7-4184-AB11-956B686D1136}</a:tableStyleId>
              </a:tblPr>
              <a:tblGrid>
                <a:gridCol w="2041875"/>
                <a:gridCol w="2440075"/>
              </a:tblGrid>
              <a:tr h="380725">
                <a:tc>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Duodenum/Jejunum</a:t>
                      </a:r>
                      <a:endParaRPr b="1" sz="16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alpha val="0"/>
                        </a:srgbClr>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b="1" lang="ar" sz="1600">
                          <a:solidFill>
                            <a:srgbClr val="FFFFFF"/>
                          </a:solidFill>
                          <a:latin typeface="Mada"/>
                          <a:ea typeface="Mada"/>
                          <a:cs typeface="Mada"/>
                          <a:sym typeface="Mada"/>
                        </a:rPr>
                        <a:t>Ileum</a:t>
                      </a:r>
                      <a:endParaRPr b="1" sz="16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alpha val="0"/>
                        </a:srgbClr>
                      </a:solidFill>
                      <a:prstDash val="solid"/>
                      <a:round/>
                      <a:headEnd len="sm" w="sm" type="none"/>
                      <a:tailEnd len="sm" w="sm" type="none"/>
                    </a:lnB>
                    <a:solidFill>
                      <a:srgbClr val="93C47D"/>
                    </a:solidFill>
                  </a:tcPr>
                </a:tc>
              </a:tr>
              <a:tr h="656225">
                <a:tc rowSpan="3">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Carbohydrates / simple sugars.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Fats</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Amino Acids.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Iron.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Fat Soluble Vitamins (A, D, E, K).</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Calcium.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Magnesium.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Minerals.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alpha val="0"/>
                        </a:srgbClr>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Vitamin B12.</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Bile salts.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Magnesium.</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alpha val="0"/>
                        </a:srgbClr>
                      </a:solidFill>
                      <a:prstDash val="solid"/>
                      <a:round/>
                      <a:headEnd len="sm" w="sm" type="none"/>
                      <a:tailEnd len="sm" w="sm" type="none"/>
                    </a:lnT>
                    <a:lnB cap="flat" cmpd="sng" w="19050">
                      <a:solidFill>
                        <a:srgbClr val="CCCCCC">
                          <a:alpha val="0"/>
                        </a:srgbClr>
                      </a:solidFill>
                      <a:prstDash val="solid"/>
                      <a:round/>
                      <a:headEnd len="sm" w="sm" type="none"/>
                      <a:tailEnd len="sm" w="sm" type="none"/>
                    </a:lnB>
                  </a:tcPr>
                </a:tc>
              </a:tr>
              <a:tr h="380725">
                <a:tc vMerge="1"/>
                <a:tc>
                  <a:txBody>
                    <a:bodyPr/>
                    <a:lstStyle/>
                    <a:p>
                      <a:pPr indent="0" lvl="0" marL="0" marR="0" rtl="0" algn="ctr">
                        <a:lnSpc>
                          <a:spcPct val="100000"/>
                        </a:lnSpc>
                        <a:spcBef>
                          <a:spcPts val="0"/>
                        </a:spcBef>
                        <a:spcAft>
                          <a:spcPts val="0"/>
                        </a:spcAft>
                        <a:buNone/>
                      </a:pPr>
                      <a:r>
                        <a:rPr b="1" lang="ar" sz="1600">
                          <a:solidFill>
                            <a:srgbClr val="FFFFFF"/>
                          </a:solidFill>
                          <a:latin typeface="Mada"/>
                          <a:ea typeface="Mada"/>
                          <a:cs typeface="Mada"/>
                          <a:sym typeface="Mada"/>
                        </a:rPr>
                        <a:t>Colon</a:t>
                      </a:r>
                      <a:endParaRPr b="1" sz="1600">
                        <a:solidFill>
                          <a:srgbClr val="FFFFFF"/>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alpha val="0"/>
                        </a:srgbClr>
                      </a:solidFill>
                      <a:prstDash val="solid"/>
                      <a:round/>
                      <a:headEnd len="sm" w="sm" type="none"/>
                      <a:tailEnd len="sm" w="sm" type="none"/>
                    </a:lnT>
                    <a:lnB cap="flat" cmpd="sng" w="19050">
                      <a:solidFill>
                        <a:srgbClr val="CCCCCC">
                          <a:alpha val="0"/>
                        </a:srgbClr>
                      </a:solidFill>
                      <a:prstDash val="solid"/>
                      <a:round/>
                      <a:headEnd len="sm" w="sm" type="none"/>
                      <a:tailEnd len="sm" w="sm" type="none"/>
                    </a:lnB>
                    <a:solidFill>
                      <a:srgbClr val="93C47D"/>
                    </a:solidFill>
                  </a:tcPr>
                </a:tc>
              </a:tr>
              <a:tr h="900650">
                <a:tc vMerge="1"/>
                <a:tc>
                  <a:txBody>
                    <a:bodyPr/>
                    <a:lstStyle/>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Short-chain fatty acids.</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Vitamin K</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Vitamin B7 (Biotin)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Produced by bacterial gut flora. </a:t>
                      </a:r>
                      <a:endParaRPr sz="1200">
                        <a:solidFill>
                          <a:schemeClr val="dk1"/>
                        </a:solidFill>
                        <a:latin typeface="Mada"/>
                        <a:ea typeface="Mada"/>
                        <a:cs typeface="Mada"/>
                        <a:sym typeface="Mada"/>
                      </a:endParaRPr>
                    </a:p>
                  </a:txBody>
                  <a:tcPr marT="80200" marB="80200" marR="100775" marL="10077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alpha val="0"/>
                        </a:srgbClr>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98" name="Google Shape;298;p24"/>
          <p:cNvSpPr txBox="1"/>
          <p:nvPr/>
        </p:nvSpPr>
        <p:spPr>
          <a:xfrm>
            <a:off x="11609475" y="7669300"/>
            <a:ext cx="3381600" cy="2025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Furosemide.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Metformin.</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NSAIDs, ASA.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Prostaglandin analogs (ie, misoprostil).</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Theophylline.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Amphetamines.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Caffeine.</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Alcohol.</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Narcotic/opioid withdrawal.</a:t>
            </a:r>
            <a:endParaRPr sz="1200">
              <a:latin typeface="Mada"/>
              <a:ea typeface="Mada"/>
              <a:cs typeface="Mada"/>
              <a:sym typeface="Mada"/>
            </a:endParaRPr>
          </a:p>
        </p:txBody>
      </p:sp>
      <p:sp>
        <p:nvSpPr>
          <p:cNvPr id="299" name="Google Shape;299;p24"/>
          <p:cNvSpPr txBox="1"/>
          <p:nvPr/>
        </p:nvSpPr>
        <p:spPr>
          <a:xfrm>
            <a:off x="247500" y="828650"/>
            <a:ext cx="5590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D9EAD3"/>
                </a:highlight>
                <a:latin typeface="Mada"/>
                <a:ea typeface="Mada"/>
                <a:cs typeface="Mada"/>
                <a:sym typeface="Mada"/>
              </a:rPr>
              <a:t>Nutrient</a:t>
            </a:r>
            <a:r>
              <a:rPr b="1" lang="ar" sz="2200">
                <a:highlight>
                  <a:srgbClr val="D9EAD3"/>
                </a:highlight>
                <a:latin typeface="Mada"/>
                <a:ea typeface="Mada"/>
                <a:cs typeface="Mada"/>
                <a:sym typeface="Mada"/>
              </a:rPr>
              <a:t> / vitamin </a:t>
            </a:r>
            <a:r>
              <a:rPr b="1" lang="ar" sz="2200">
                <a:highlight>
                  <a:srgbClr val="D9EAD3"/>
                </a:highlight>
                <a:latin typeface="Mada"/>
                <a:ea typeface="Mada"/>
                <a:cs typeface="Mada"/>
                <a:sym typeface="Mada"/>
              </a:rPr>
              <a:t>absorption</a:t>
            </a:r>
            <a:r>
              <a:rPr b="1" baseline="30000" lang="ar" sz="2200">
                <a:highlight>
                  <a:srgbClr val="D9EAD3"/>
                </a:highlight>
                <a:latin typeface="Mada"/>
                <a:ea typeface="Mada"/>
                <a:cs typeface="Mada"/>
                <a:sym typeface="Mada"/>
              </a:rPr>
              <a:t>1</a:t>
            </a:r>
            <a:endParaRPr b="1" baseline="30000" sz="2200">
              <a:highlight>
                <a:srgbClr val="D9EAD3"/>
              </a:highlight>
              <a:latin typeface="Mada"/>
              <a:ea typeface="Mada"/>
              <a:cs typeface="Mada"/>
              <a:sym typeface="Mada"/>
            </a:endParaRPr>
          </a:p>
        </p:txBody>
      </p:sp>
      <p:pic>
        <p:nvPicPr>
          <p:cNvPr id="300" name="Google Shape;300;p24"/>
          <p:cNvPicPr preferRelativeResize="0"/>
          <p:nvPr/>
        </p:nvPicPr>
        <p:blipFill>
          <a:blip r:embed="rId3">
            <a:alphaModFix/>
          </a:blip>
          <a:stretch>
            <a:fillRect/>
          </a:stretch>
        </p:blipFill>
        <p:spPr>
          <a:xfrm>
            <a:off x="4872875" y="1404500"/>
            <a:ext cx="2492051" cy="2578175"/>
          </a:xfrm>
          <a:prstGeom prst="rect">
            <a:avLst/>
          </a:prstGeom>
          <a:noFill/>
          <a:ln>
            <a:noFill/>
          </a:ln>
        </p:spPr>
      </p:pic>
      <p:graphicFrame>
        <p:nvGraphicFramePr>
          <p:cNvPr id="301" name="Google Shape;301;p24"/>
          <p:cNvGraphicFramePr/>
          <p:nvPr/>
        </p:nvGraphicFramePr>
        <p:xfrm>
          <a:off x="100400" y="4124750"/>
          <a:ext cx="3000000" cy="3000000"/>
        </p:xfrm>
        <a:graphic>
          <a:graphicData uri="http://schemas.openxmlformats.org/drawingml/2006/table">
            <a:tbl>
              <a:tblPr>
                <a:noFill/>
                <a:tableStyleId>{DA3F49AF-06B7-4184-AB11-956B686D1136}</a:tableStyleId>
              </a:tblPr>
              <a:tblGrid>
                <a:gridCol w="1593450"/>
                <a:gridCol w="3093875"/>
                <a:gridCol w="2651475"/>
              </a:tblGrid>
              <a:tr h="381000">
                <a:tc gridSpan="3">
                  <a:txBody>
                    <a:bodyPr/>
                    <a:lstStyle/>
                    <a:p>
                      <a:pPr indent="0" lvl="0" marL="0" rtl="0" algn="ctr">
                        <a:spcBef>
                          <a:spcPts val="0"/>
                        </a:spcBef>
                        <a:spcAft>
                          <a:spcPts val="0"/>
                        </a:spcAft>
                        <a:buNone/>
                      </a:pPr>
                      <a:r>
                        <a:rPr b="1" lang="ar" sz="1500">
                          <a:solidFill>
                            <a:srgbClr val="FFFFFF"/>
                          </a:solidFill>
                          <a:latin typeface="Mada"/>
                          <a:ea typeface="Mada"/>
                          <a:cs typeface="Mada"/>
                          <a:sym typeface="Mada"/>
                        </a:rPr>
                        <a:t>Signs / Symptoms of Malabsorption</a:t>
                      </a:r>
                      <a:endParaRPr b="1" sz="1500">
                        <a:solidFill>
                          <a:srgbClr val="FFFFFF"/>
                        </a:solidFill>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1"/>
                    </a:solidFill>
                  </a:tcPr>
                </a:tc>
                <a:tc hMerge="1"/>
                <a:tc hMerge="1"/>
              </a:tr>
              <a:tr h="381000">
                <a:tc>
                  <a:txBody>
                    <a:bodyPr/>
                    <a:lstStyle/>
                    <a:p>
                      <a:pPr indent="0" lvl="0" marL="0" marR="0" rtl="0" algn="ctr">
                        <a:lnSpc>
                          <a:spcPct val="100000"/>
                        </a:lnSpc>
                        <a:spcBef>
                          <a:spcPts val="0"/>
                        </a:spcBef>
                        <a:spcAft>
                          <a:spcPts val="0"/>
                        </a:spcAft>
                        <a:buNone/>
                      </a:pPr>
                      <a:r>
                        <a:rPr b="1" lang="ar" sz="1300">
                          <a:solidFill>
                            <a:srgbClr val="FFFFFF"/>
                          </a:solidFill>
                          <a:latin typeface="Mada"/>
                          <a:ea typeface="Mada"/>
                          <a:cs typeface="Mada"/>
                          <a:sym typeface="Mada"/>
                        </a:rPr>
                        <a:t>Malabsorption of</a:t>
                      </a:r>
                      <a:endParaRPr b="1" sz="1300">
                        <a:solidFill>
                          <a:srgbClr val="FFFFFF"/>
                        </a:solidFill>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79974F">
                        <a:alpha val="79330"/>
                      </a:srgbClr>
                    </a:solidFill>
                  </a:tcPr>
                </a:tc>
                <a:tc>
                  <a:txBody>
                    <a:bodyPr/>
                    <a:lstStyle/>
                    <a:p>
                      <a:pPr indent="0" lvl="0" marL="0" marR="0" rtl="0" algn="ctr">
                        <a:lnSpc>
                          <a:spcPct val="100000"/>
                        </a:lnSpc>
                        <a:spcBef>
                          <a:spcPts val="0"/>
                        </a:spcBef>
                        <a:spcAft>
                          <a:spcPts val="0"/>
                        </a:spcAft>
                        <a:buNone/>
                      </a:pPr>
                      <a:r>
                        <a:rPr b="1" lang="ar" sz="1300">
                          <a:solidFill>
                            <a:srgbClr val="FFFFFF"/>
                          </a:solidFill>
                          <a:latin typeface="Mada"/>
                          <a:ea typeface="Mada"/>
                          <a:cs typeface="Mada"/>
                          <a:sym typeface="Mada"/>
                        </a:rPr>
                        <a:t>Clinical features</a:t>
                      </a:r>
                      <a:endParaRPr b="1" sz="1300">
                        <a:solidFill>
                          <a:srgbClr val="FFFFFF"/>
                        </a:solidFill>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79974F">
                        <a:alpha val="79330"/>
                      </a:srgbClr>
                    </a:solidFill>
                  </a:tcPr>
                </a:tc>
                <a:tc>
                  <a:txBody>
                    <a:bodyPr/>
                    <a:lstStyle/>
                    <a:p>
                      <a:pPr indent="0" lvl="0" marL="0" marR="0" rtl="0" algn="ctr">
                        <a:lnSpc>
                          <a:spcPct val="100000"/>
                        </a:lnSpc>
                        <a:spcBef>
                          <a:spcPts val="0"/>
                        </a:spcBef>
                        <a:spcAft>
                          <a:spcPts val="0"/>
                        </a:spcAft>
                        <a:buNone/>
                      </a:pPr>
                      <a:r>
                        <a:rPr b="1" lang="ar" sz="1300">
                          <a:solidFill>
                            <a:srgbClr val="FFFFFF"/>
                          </a:solidFill>
                          <a:latin typeface="Mada"/>
                          <a:ea typeface="Mada"/>
                          <a:cs typeface="Mada"/>
                          <a:sym typeface="Mada"/>
                        </a:rPr>
                        <a:t>Lab findings</a:t>
                      </a:r>
                      <a:endParaRPr b="1" sz="1300">
                        <a:solidFill>
                          <a:srgbClr val="FFFFFF"/>
                        </a:solidFill>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79974F">
                        <a:alpha val="79330"/>
                      </a:srgbClr>
                    </a:solidFill>
                  </a:tcPr>
                </a:tc>
              </a:tr>
              <a:tr h="381000">
                <a:tc>
                  <a:txBody>
                    <a:bodyPr/>
                    <a:lstStyle/>
                    <a:p>
                      <a:pPr indent="0" lvl="0" marL="0" rtl="0" algn="ctr">
                        <a:spcBef>
                          <a:spcPts val="0"/>
                        </a:spcBef>
                        <a:spcAft>
                          <a:spcPts val="0"/>
                        </a:spcAft>
                        <a:buNone/>
                      </a:pPr>
                      <a:r>
                        <a:rPr b="1" lang="ar" sz="1000">
                          <a:latin typeface="Mada"/>
                          <a:ea typeface="Mada"/>
                          <a:cs typeface="Mada"/>
                          <a:sym typeface="Mada"/>
                        </a:rPr>
                        <a:t>Calories</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Weight loss w/ normal appetite </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ar" sz="1000">
                          <a:latin typeface="Mada"/>
                          <a:ea typeface="Mada"/>
                          <a:cs typeface="Mada"/>
                          <a:sym typeface="Mada"/>
                        </a:rPr>
                        <a:t>Fat</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ar" sz="1000">
                          <a:latin typeface="Mada"/>
                          <a:ea typeface="Mada"/>
                          <a:cs typeface="Mada"/>
                          <a:sym typeface="Mada"/>
                        </a:rPr>
                        <a:t>Pale voluminous stool, steatorrhea</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Stool fat &gt;6 g daily </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ar" sz="1000">
                          <a:latin typeface="Mada"/>
                          <a:ea typeface="Mada"/>
                          <a:cs typeface="Mada"/>
                          <a:sym typeface="Mada"/>
                        </a:rPr>
                        <a:t>Protein</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Edema, muscle atrophy, amenorrhea</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Low albumin, low protein</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None/>
                      </a:pPr>
                      <a:r>
                        <a:rPr b="1" lang="ar" sz="1000">
                          <a:latin typeface="Mada"/>
                          <a:ea typeface="Mada"/>
                          <a:cs typeface="Mada"/>
                          <a:sym typeface="Mada"/>
                        </a:rPr>
                        <a:t>Carbohydrates</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ar" sz="1000">
                          <a:latin typeface="Mada"/>
                          <a:ea typeface="Mada"/>
                          <a:cs typeface="Mada"/>
                          <a:sym typeface="Mada"/>
                        </a:rPr>
                        <a:t>Watery diarrhea</a:t>
                      </a:r>
                      <a:r>
                        <a:rPr lang="ar" sz="1000">
                          <a:latin typeface="Mada"/>
                          <a:ea typeface="Mada"/>
                          <a:cs typeface="Mada"/>
                          <a:sym typeface="Mada"/>
                        </a:rPr>
                        <a:t>, flatulence, milk intolerance </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Stool pH &lt; 6</a:t>
                      </a:r>
                      <a:r>
                        <a:rPr baseline="30000" lang="ar" sz="1000">
                          <a:latin typeface="Mada"/>
                          <a:ea typeface="Mada"/>
                          <a:cs typeface="Mada"/>
                          <a:sym typeface="Mada"/>
                        </a:rPr>
                        <a:t>2</a:t>
                      </a:r>
                      <a:r>
                        <a:rPr lang="ar" sz="1000">
                          <a:latin typeface="Mada"/>
                          <a:ea typeface="Mada"/>
                          <a:cs typeface="Mada"/>
                          <a:sym typeface="Mada"/>
                        </a:rPr>
                        <a:t>; stool osmotic gap &gt;100; increased breath hydrogen</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ar" sz="1000">
                          <a:latin typeface="Mada"/>
                          <a:ea typeface="Mada"/>
                          <a:cs typeface="Mada"/>
                          <a:sym typeface="Mada"/>
                        </a:rPr>
                        <a:t>Vitamin B12</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000">
                          <a:latin typeface="Mada"/>
                          <a:ea typeface="Mada"/>
                          <a:cs typeface="Mada"/>
                          <a:sym typeface="Mada"/>
                        </a:rPr>
                        <a:t>Anemia</a:t>
                      </a:r>
                      <a:r>
                        <a:rPr lang="ar" sz="1000">
                          <a:latin typeface="Mada"/>
                          <a:ea typeface="Mada"/>
                          <a:cs typeface="Mada"/>
                          <a:sym typeface="Mada"/>
                        </a:rPr>
                        <a:t>, subacute combined </a:t>
                      </a:r>
                      <a:r>
                        <a:rPr b="1" lang="ar" sz="1000">
                          <a:latin typeface="Mada"/>
                          <a:ea typeface="Mada"/>
                          <a:cs typeface="Mada"/>
                          <a:sym typeface="Mada"/>
                        </a:rPr>
                        <a:t>degeneration of spinal cord</a:t>
                      </a:r>
                      <a:r>
                        <a:rPr lang="ar" sz="1000">
                          <a:latin typeface="Mada"/>
                          <a:ea typeface="Mada"/>
                          <a:cs typeface="Mada"/>
                          <a:sym typeface="Mada"/>
                        </a:rPr>
                        <a:t> (paresthesias, ataxia, loss of position/ vibratory sense), </a:t>
                      </a:r>
                      <a:r>
                        <a:rPr lang="ar" sz="1000">
                          <a:solidFill>
                            <a:srgbClr val="1C4588"/>
                          </a:solidFill>
                          <a:latin typeface="Mada"/>
                          <a:ea typeface="Mada"/>
                          <a:cs typeface="Mada"/>
                          <a:sym typeface="Mada"/>
                        </a:rPr>
                        <a:t>hypersegmented neutrophils, </a:t>
                      </a:r>
                      <a:r>
                        <a:rPr b="1" lang="ar" sz="1000">
                          <a:solidFill>
                            <a:srgbClr val="1C4588"/>
                          </a:solidFill>
                          <a:latin typeface="Mada"/>
                          <a:ea typeface="Mada"/>
                          <a:cs typeface="Mada"/>
                          <a:sym typeface="Mada"/>
                        </a:rPr>
                        <a:t>neuropathy</a:t>
                      </a:r>
                      <a:endParaRPr b="1" sz="1000">
                        <a:solidFill>
                          <a:srgbClr val="1C4588"/>
                        </a:solidFill>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Mada"/>
                          <a:ea typeface="Mada"/>
                          <a:cs typeface="Mada"/>
                          <a:sym typeface="Mada"/>
                        </a:rPr>
                        <a:t>Macrocytic anemia</a:t>
                      </a:r>
                      <a:r>
                        <a:rPr lang="ar" sz="1000">
                          <a:latin typeface="Mada"/>
                          <a:ea typeface="Mada"/>
                          <a:cs typeface="Mada"/>
                          <a:sym typeface="Mada"/>
                        </a:rPr>
                        <a:t>; low B12 level; increased MMA and homocysteine levels; abnormal Schilling test</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None/>
                      </a:pPr>
                      <a:r>
                        <a:rPr b="1" lang="ar" sz="1000">
                          <a:latin typeface="Mada"/>
                          <a:ea typeface="Mada"/>
                          <a:cs typeface="Mada"/>
                          <a:sym typeface="Mada"/>
                        </a:rPr>
                        <a:t>Folic acid</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ar" sz="1000">
                          <a:latin typeface="Mada"/>
                          <a:ea typeface="Mada"/>
                          <a:cs typeface="Mada"/>
                          <a:sym typeface="Mada"/>
                        </a:rPr>
                        <a:t>Anemia</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Mada"/>
                          <a:ea typeface="Mada"/>
                          <a:cs typeface="Mada"/>
                          <a:sym typeface="Mada"/>
                        </a:rPr>
                        <a:t>Macrocytic anemia;</a:t>
                      </a:r>
                      <a:r>
                        <a:rPr lang="ar" sz="1000">
                          <a:latin typeface="Mada"/>
                          <a:ea typeface="Mada"/>
                          <a:cs typeface="Mada"/>
                          <a:sym typeface="Mada"/>
                        </a:rPr>
                        <a:t> decreased serum/RBC folate; increased homocysteine level</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ar" sz="1000">
                          <a:latin typeface="Mada"/>
                          <a:ea typeface="Mada"/>
                          <a:cs typeface="Mada"/>
                          <a:sym typeface="Mada"/>
                        </a:rPr>
                        <a:t>Iron</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Anemia, glossitis, pagophagia</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Mada"/>
                          <a:ea typeface="Mada"/>
                          <a:cs typeface="Mada"/>
                          <a:sym typeface="Mada"/>
                        </a:rPr>
                        <a:t>Microcytic anemia;</a:t>
                      </a:r>
                      <a:r>
                        <a:rPr lang="ar" sz="1000">
                          <a:latin typeface="Mada"/>
                          <a:ea typeface="Mada"/>
                          <a:cs typeface="Mada"/>
                          <a:sym typeface="Mada"/>
                        </a:rPr>
                        <a:t> decreased serum iron and ferritin levels; increased TIBC</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None/>
                      </a:pPr>
                      <a:r>
                        <a:rPr b="1" lang="ar" sz="1000">
                          <a:latin typeface="Mada"/>
                          <a:ea typeface="Mada"/>
                          <a:cs typeface="Mada"/>
                          <a:sym typeface="Mada"/>
                        </a:rPr>
                        <a:t>Calcium and Vitamin D</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ar" sz="1000">
                          <a:latin typeface="Mada"/>
                          <a:ea typeface="Mada"/>
                          <a:cs typeface="Mada"/>
                          <a:sym typeface="Mada"/>
                        </a:rPr>
                        <a:t>Paresthesia, tetany, pathologic fractures, positive Chvostek and Trusseau signs, </a:t>
                      </a:r>
                      <a:r>
                        <a:rPr lang="ar" sz="1000">
                          <a:solidFill>
                            <a:srgbClr val="1C4588"/>
                          </a:solidFill>
                          <a:latin typeface="Mada"/>
                          <a:ea typeface="Mada"/>
                          <a:cs typeface="Mada"/>
                          <a:sym typeface="Mada"/>
                        </a:rPr>
                        <a:t>osteoporosis</a:t>
                      </a:r>
                      <a:endParaRPr sz="1000">
                        <a:solidFill>
                          <a:srgbClr val="1C4588"/>
                        </a:solidFill>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Low serum calcium; abnormal DEXA; elevated Alk Phos</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ar" sz="1000">
                          <a:latin typeface="Mada"/>
                          <a:ea typeface="Mada"/>
                          <a:cs typeface="Mada"/>
                          <a:sym typeface="Mada"/>
                        </a:rPr>
                        <a:t>Vitamin A</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Follicular hyperkeratosis, night blindness</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Decreased serum carotene</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None/>
                      </a:pPr>
                      <a:r>
                        <a:rPr b="1" lang="ar" sz="1000">
                          <a:latin typeface="Mada"/>
                          <a:ea typeface="Mada"/>
                          <a:cs typeface="Mada"/>
                          <a:sym typeface="Mada"/>
                        </a:rPr>
                        <a:t>Vitamin K </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ar" sz="1000">
                          <a:latin typeface="Mada"/>
                          <a:ea typeface="Mada"/>
                          <a:cs typeface="Mada"/>
                          <a:sym typeface="Mada"/>
                        </a:rPr>
                        <a:t>Easy bruising</a:t>
                      </a:r>
                      <a:r>
                        <a:rPr lang="ar" sz="1000">
                          <a:latin typeface="Mada"/>
                          <a:ea typeface="Mada"/>
                          <a:cs typeface="Mada"/>
                          <a:sym typeface="Mada"/>
                        </a:rPr>
                        <a:t>, </a:t>
                      </a:r>
                      <a:r>
                        <a:rPr b="1" lang="ar" sz="1000">
                          <a:latin typeface="Mada"/>
                          <a:ea typeface="Mada"/>
                          <a:cs typeface="Mada"/>
                          <a:sym typeface="Mada"/>
                        </a:rPr>
                        <a:t>bleeding </a:t>
                      </a:r>
                      <a:r>
                        <a:rPr lang="ar" sz="1000">
                          <a:latin typeface="Mada"/>
                          <a:ea typeface="Mada"/>
                          <a:cs typeface="Mada"/>
                          <a:sym typeface="Mada"/>
                        </a:rPr>
                        <a:t>disorders</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Elevated INR; decreased Vitamin K-dependent coagulation factors (2, 7, 9, 10)</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ar" sz="1000">
                          <a:latin typeface="Mada"/>
                          <a:ea typeface="Mada"/>
                          <a:cs typeface="Mada"/>
                          <a:sym typeface="Mada"/>
                        </a:rPr>
                        <a:t>Vitamin B (general)</a:t>
                      </a:r>
                      <a:endParaRPr b="1"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Cheilosis, painless glossitis, angular stmatitis, acrodermatitis</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bl>
          </a:graphicData>
        </a:graphic>
      </p:graphicFrame>
      <p:sp>
        <p:nvSpPr>
          <p:cNvPr id="302" name="Google Shape;302;p24"/>
          <p:cNvSpPr txBox="1"/>
          <p:nvPr/>
        </p:nvSpPr>
        <p:spPr>
          <a:xfrm>
            <a:off x="-89850" y="10153525"/>
            <a:ext cx="7643100" cy="5622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Mada"/>
              <a:buAutoNum type="arabicPeriod"/>
            </a:pPr>
            <a:r>
              <a:rPr lang="ar" sz="800">
                <a:solidFill>
                  <a:srgbClr val="6AA84F"/>
                </a:solidFill>
                <a:latin typeface="Mada"/>
                <a:ea typeface="Mada"/>
                <a:cs typeface="Mada"/>
                <a:sym typeface="Mada"/>
              </a:rPr>
              <a:t>Why this is important? You expect abnormalities when resecting a certain part of the GI. For eg, disease of the terminal ileum → Vit. B12 deficiency. Disease of the colon → Vit. K deficiency (coagulopathy and megaloblastic anemia).</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ar" sz="800">
                <a:solidFill>
                  <a:srgbClr val="6AA84F"/>
                </a:solidFill>
                <a:latin typeface="Mada"/>
                <a:ea typeface="Mada"/>
                <a:cs typeface="Mada"/>
                <a:sym typeface="Mada"/>
              </a:rPr>
              <a:t>due to colonic bacterial fermentation to CO2, H2, and short chain FA</a:t>
            </a:r>
            <a:endParaRPr sz="800">
              <a:solidFill>
                <a:srgbClr val="6AA84F"/>
              </a:solidFill>
            </a:endParaRPr>
          </a:p>
        </p:txBody>
      </p:sp>
      <p:cxnSp>
        <p:nvCxnSpPr>
          <p:cNvPr id="303" name="Google Shape;303;p24"/>
          <p:cNvCxnSpPr/>
          <p:nvPr/>
        </p:nvCxnSpPr>
        <p:spPr>
          <a:xfrm rot="10800000">
            <a:off x="8900" y="10154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sp>
        <p:nvSpPr>
          <p:cNvPr id="309" name="Google Shape;309;p25"/>
          <p:cNvSpPr txBox="1"/>
          <p:nvPr/>
        </p:nvSpPr>
        <p:spPr>
          <a:xfrm>
            <a:off x="541075" y="0"/>
            <a:ext cx="66705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400">
                <a:solidFill>
                  <a:schemeClr val="dk1"/>
                </a:solidFill>
                <a:latin typeface="Mada"/>
                <a:ea typeface="Mada"/>
                <a:cs typeface="Mada"/>
                <a:sym typeface="Mada"/>
              </a:rPr>
              <a:t>How to approach a patient with diarrhea? </a:t>
            </a:r>
            <a:endParaRPr b="1" baseline="30000" sz="2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400">
              <a:solidFill>
                <a:schemeClr val="dk1"/>
              </a:solidFill>
              <a:latin typeface="Mada"/>
              <a:ea typeface="Mada"/>
              <a:cs typeface="Mada"/>
              <a:sym typeface="Mada"/>
            </a:endParaRPr>
          </a:p>
          <a:p>
            <a:pPr indent="0" lvl="0" marL="0" rtl="0" algn="ctr">
              <a:spcBef>
                <a:spcPts val="0"/>
              </a:spcBef>
              <a:spcAft>
                <a:spcPts val="0"/>
              </a:spcAft>
              <a:buNone/>
            </a:pPr>
            <a:r>
              <a:t/>
            </a:r>
            <a:endParaRPr b="1" sz="2400">
              <a:solidFill>
                <a:schemeClr val="accent1"/>
              </a:solidFill>
              <a:latin typeface="Alegreya"/>
              <a:ea typeface="Alegreya"/>
              <a:cs typeface="Alegreya"/>
              <a:sym typeface="Alegreya"/>
            </a:endParaRPr>
          </a:p>
        </p:txBody>
      </p:sp>
      <p:sp>
        <p:nvSpPr>
          <p:cNvPr id="310" name="Google Shape;310;p25"/>
          <p:cNvSpPr/>
          <p:nvPr/>
        </p:nvSpPr>
        <p:spPr>
          <a:xfrm>
            <a:off x="8355155" y="5345988"/>
            <a:ext cx="3596700" cy="3253800"/>
          </a:xfrm>
          <a:prstGeom prst="rect">
            <a:avLst/>
          </a:prstGeom>
          <a:solidFill>
            <a:srgbClr val="F4F7ED">
              <a:alpha val="46370"/>
            </a:srgbClr>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t/>
            </a:r>
            <a:endParaRPr sz="1200">
              <a:latin typeface="Mada"/>
              <a:ea typeface="Mada"/>
              <a:cs typeface="Mada"/>
              <a:sym typeface="Mada"/>
            </a:endParaRPr>
          </a:p>
        </p:txBody>
      </p:sp>
      <p:sp>
        <p:nvSpPr>
          <p:cNvPr id="311" name="Google Shape;311;p25"/>
          <p:cNvSpPr/>
          <p:nvPr/>
        </p:nvSpPr>
        <p:spPr>
          <a:xfrm>
            <a:off x="8220088" y="930625"/>
            <a:ext cx="3596700" cy="3253800"/>
          </a:xfrm>
          <a:prstGeom prst="rect">
            <a:avLst/>
          </a:prstGeom>
          <a:solidFill>
            <a:srgbClr val="F4F7ED">
              <a:alpha val="46370"/>
            </a:srgbClr>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Physical examination</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General (Fluid balance, nutrition)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Skin (Flushing, rashers, dermatographism)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Thyroid (Masses)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Chest (Wheezing)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heart (murmur)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Abdomen (Hepatomegaly, mass, ascites, tenderness)</a:t>
            </a:r>
            <a:endParaRPr sz="1200">
              <a:latin typeface="Mada"/>
              <a:ea typeface="Mada"/>
              <a:cs typeface="Mada"/>
              <a:sym typeface="Mada"/>
            </a:endParaRPr>
          </a:p>
          <a:p>
            <a:pPr indent="-304800" lvl="0" marL="457200" rtl="0" algn="l">
              <a:spcBef>
                <a:spcPts val="0"/>
              </a:spcBef>
              <a:spcAft>
                <a:spcPts val="0"/>
              </a:spcAft>
              <a:buSzPts val="1200"/>
              <a:buFont typeface="Mada"/>
              <a:buChar char="●"/>
            </a:pPr>
            <a:r>
              <a:t/>
            </a:r>
            <a:endParaRPr sz="1200">
              <a:latin typeface="Mada"/>
              <a:ea typeface="Mada"/>
              <a:cs typeface="Mada"/>
              <a:sym typeface="Mada"/>
            </a:endParaRPr>
          </a:p>
        </p:txBody>
      </p:sp>
      <p:sp>
        <p:nvSpPr>
          <p:cNvPr id="312" name="Google Shape;312;p25"/>
          <p:cNvSpPr txBox="1"/>
          <p:nvPr/>
        </p:nvSpPr>
        <p:spPr>
          <a:xfrm>
            <a:off x="-21875" y="10273800"/>
            <a:ext cx="7383900" cy="30474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6AA84F"/>
              </a:buClr>
              <a:buSzPts val="1000"/>
              <a:buFont typeface="Mada"/>
              <a:buAutoNum type="arabicPeriod"/>
            </a:pPr>
            <a:r>
              <a:rPr lang="ar" sz="1000">
                <a:solidFill>
                  <a:srgbClr val="6AA84F"/>
                </a:solidFill>
                <a:latin typeface="Mada"/>
                <a:ea typeface="Mada"/>
                <a:cs typeface="Mada"/>
                <a:sym typeface="Mada"/>
              </a:rPr>
              <a:t>Because if the CHO didn't get absorbed, the normal flora will fermit them generating acidic radicals</a:t>
            </a:r>
            <a:endParaRPr sz="1000">
              <a:solidFill>
                <a:srgbClr val="6AA84F"/>
              </a:solidFill>
              <a:latin typeface="Mada"/>
              <a:ea typeface="Mada"/>
              <a:cs typeface="Mada"/>
              <a:sym typeface="Mada"/>
            </a:endParaRPr>
          </a:p>
        </p:txBody>
      </p:sp>
      <p:cxnSp>
        <p:nvCxnSpPr>
          <p:cNvPr id="313" name="Google Shape;313;p25"/>
          <p:cNvCxnSpPr/>
          <p:nvPr/>
        </p:nvCxnSpPr>
        <p:spPr>
          <a:xfrm rot="10800000">
            <a:off x="8900" y="10306850"/>
            <a:ext cx="7612800" cy="0"/>
          </a:xfrm>
          <a:prstGeom prst="straightConnector1">
            <a:avLst/>
          </a:prstGeom>
          <a:noFill/>
          <a:ln cap="flat" cmpd="sng" w="28575">
            <a:solidFill>
              <a:schemeClr val="accent3"/>
            </a:solidFill>
            <a:prstDash val="dot"/>
            <a:round/>
            <a:headEnd len="med" w="med" type="none"/>
            <a:tailEnd len="med" w="med" type="none"/>
          </a:ln>
        </p:spPr>
      </p:cxnSp>
      <p:sp>
        <p:nvSpPr>
          <p:cNvPr id="314" name="Google Shape;314;p25"/>
          <p:cNvSpPr/>
          <p:nvPr/>
        </p:nvSpPr>
        <p:spPr>
          <a:xfrm>
            <a:off x="124825" y="871675"/>
            <a:ext cx="805200" cy="330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History</a:t>
            </a:r>
            <a:endParaRPr b="1">
              <a:solidFill>
                <a:srgbClr val="FFFFFF"/>
              </a:solidFill>
              <a:latin typeface="Mada"/>
              <a:ea typeface="Mada"/>
              <a:cs typeface="Mada"/>
              <a:sym typeface="Mada"/>
            </a:endParaRPr>
          </a:p>
        </p:txBody>
      </p:sp>
      <p:graphicFrame>
        <p:nvGraphicFramePr>
          <p:cNvPr id="315" name="Google Shape;315;p25"/>
          <p:cNvGraphicFramePr/>
          <p:nvPr/>
        </p:nvGraphicFramePr>
        <p:xfrm>
          <a:off x="777750" y="1383600"/>
          <a:ext cx="3000000" cy="3000000"/>
        </p:xfrm>
        <a:graphic>
          <a:graphicData uri="http://schemas.openxmlformats.org/drawingml/2006/table">
            <a:tbl>
              <a:tblPr>
                <a:noFill/>
                <a:tableStyleId>{DA3F49AF-06B7-4184-AB11-956B686D1136}</a:tableStyleId>
              </a:tblPr>
              <a:tblGrid>
                <a:gridCol w="1412200"/>
              </a:tblGrid>
              <a:tr h="320000">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Onset</a:t>
                      </a:r>
                      <a:endParaRPr b="1" sz="900"/>
                    </a:p>
                  </a:txBody>
                  <a:tcPr marT="91425" marB="91425" marR="91425" marL="91425" anchor="ctr">
                    <a:solidFill>
                      <a:srgbClr val="D9EAD3"/>
                    </a:solidFill>
                  </a:tcPr>
                </a:tc>
              </a:tr>
              <a:tr h="32000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Congenital, abrupt or gradual</a:t>
                      </a:r>
                      <a:endParaRPr sz="800"/>
                    </a:p>
                  </a:txBody>
                  <a:tcPr marT="91425" marB="91425" marR="91425" marL="91425"/>
                </a:tc>
              </a:tr>
              <a:tr h="320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Pattern</a:t>
                      </a:r>
                      <a:endParaRPr sz="800"/>
                    </a:p>
                  </a:txBody>
                  <a:tcPr marT="91425" marB="91425" marR="91425" marL="91425">
                    <a:solidFill>
                      <a:srgbClr val="D9EAD3"/>
                    </a:solidFill>
                  </a:tcPr>
                </a:tc>
              </a:tr>
              <a:tr h="32000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Continuous, intermittent</a:t>
                      </a:r>
                      <a:endParaRPr sz="800"/>
                    </a:p>
                  </a:txBody>
                  <a:tcPr marT="91425" marB="91425" marR="91425" marL="91425"/>
                </a:tc>
              </a:tr>
              <a:tr h="320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Duration</a:t>
                      </a:r>
                      <a:endParaRPr sz="800"/>
                    </a:p>
                  </a:txBody>
                  <a:tcPr marT="91425" marB="91425" marR="91425" marL="91425">
                    <a:solidFill>
                      <a:srgbClr val="D9EAD3"/>
                    </a:solidFill>
                  </a:tcPr>
                </a:tc>
              </a:tr>
              <a:tr h="320000">
                <a:tc>
                  <a:txBody>
                    <a:bodyPr/>
                    <a:lstStyle/>
                    <a:p>
                      <a:pPr indent="0" lvl="0" marL="0" rtl="0" algn="l">
                        <a:lnSpc>
                          <a:spcPct val="115000"/>
                        </a:lnSpc>
                        <a:spcBef>
                          <a:spcPts val="0"/>
                        </a:spcBef>
                        <a:spcAft>
                          <a:spcPts val="0"/>
                        </a:spcAft>
                        <a:buClr>
                          <a:schemeClr val="dk1"/>
                        </a:buClr>
                        <a:buSzPts val="1100"/>
                        <a:buFont typeface="Arial"/>
                        <a:buNone/>
                      </a:pPr>
                      <a:r>
                        <a:rPr lang="ar" sz="900">
                          <a:solidFill>
                            <a:srgbClr val="999999"/>
                          </a:solidFill>
                          <a:latin typeface="Mada"/>
                          <a:ea typeface="Mada"/>
                          <a:cs typeface="Mada"/>
                          <a:sym typeface="Mada"/>
                        </a:rPr>
                        <a:t>Acute, Subacute, Chronic</a:t>
                      </a:r>
                      <a:endParaRPr sz="700"/>
                    </a:p>
                  </a:txBody>
                  <a:tcPr marT="91425" marB="91425" marR="91425" marL="91425"/>
                </a:tc>
              </a:tr>
              <a:tr h="320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Epidemiology</a:t>
                      </a:r>
                      <a:endParaRPr b="1" sz="800"/>
                    </a:p>
                  </a:txBody>
                  <a:tcPr marT="91425" marB="91425" marR="91425" marL="91425">
                    <a:solidFill>
                      <a:srgbClr val="D9EAD3"/>
                    </a:solidFill>
                  </a:tcPr>
                </a:tc>
              </a:tr>
              <a:tr h="320000">
                <a:tc>
                  <a:txBody>
                    <a:bodyPr/>
                    <a:lstStyle/>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Travel, Food, water</a:t>
                      </a:r>
                      <a:endParaRPr sz="900"/>
                    </a:p>
                  </a:txBody>
                  <a:tcPr marT="91425" marB="91425" marR="91425" marL="91425"/>
                </a:tc>
              </a:tr>
            </a:tbl>
          </a:graphicData>
        </a:graphic>
      </p:graphicFrame>
      <p:graphicFrame>
        <p:nvGraphicFramePr>
          <p:cNvPr id="316" name="Google Shape;316;p25"/>
          <p:cNvGraphicFramePr/>
          <p:nvPr/>
        </p:nvGraphicFramePr>
        <p:xfrm>
          <a:off x="2292550" y="1383600"/>
          <a:ext cx="3000000" cy="3000000"/>
        </p:xfrm>
        <a:graphic>
          <a:graphicData uri="http://schemas.openxmlformats.org/drawingml/2006/table">
            <a:tbl>
              <a:tblPr>
                <a:noFill/>
                <a:tableStyleId>{DA3F49AF-06B7-4184-AB11-956B686D1136}</a:tableStyleId>
              </a:tblPr>
              <a:tblGrid>
                <a:gridCol w="1075625"/>
              </a:tblGrid>
              <a:tr h="381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Stool characteristics</a:t>
                      </a:r>
                      <a:endParaRPr b="1" sz="1000"/>
                    </a:p>
                  </a:txBody>
                  <a:tcPr marT="91425" marB="91425" marR="91425" marL="91425">
                    <a:solidFill>
                      <a:srgbClr val="D9EAD3"/>
                    </a:solidFill>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Watery, bloody, fatty</a:t>
                      </a:r>
                      <a:endParaRPr sz="900"/>
                    </a:p>
                  </a:txBody>
                  <a:tcPr marT="91425" marB="91425" marR="91425" marL="91425"/>
                </a:tc>
              </a:tr>
              <a:tr h="381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Fecal incontinence</a:t>
                      </a:r>
                      <a:endParaRPr b="1" sz="1000"/>
                    </a:p>
                  </a:txBody>
                  <a:tcPr marT="91425" marB="91425" marR="91425" marL="91425">
                    <a:solidFill>
                      <a:srgbClr val="D9EAD3"/>
                    </a:solidFill>
                  </a:tcPr>
                </a:tc>
              </a:tr>
            </a:tbl>
          </a:graphicData>
        </a:graphic>
      </p:graphicFrame>
      <p:graphicFrame>
        <p:nvGraphicFramePr>
          <p:cNvPr id="317" name="Google Shape;317;p25"/>
          <p:cNvGraphicFramePr/>
          <p:nvPr/>
        </p:nvGraphicFramePr>
        <p:xfrm>
          <a:off x="3479150" y="1383600"/>
          <a:ext cx="3000000" cy="3000000"/>
        </p:xfrm>
        <a:graphic>
          <a:graphicData uri="http://schemas.openxmlformats.org/drawingml/2006/table">
            <a:tbl>
              <a:tblPr>
                <a:noFill/>
                <a:tableStyleId>{DA3F49AF-06B7-4184-AB11-956B686D1136}</a:tableStyleId>
              </a:tblPr>
              <a:tblGrid>
                <a:gridCol w="914975"/>
              </a:tblGrid>
              <a:tr h="305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Abdominal pain</a:t>
                      </a:r>
                      <a:endParaRPr b="1" sz="1000"/>
                    </a:p>
                  </a:txBody>
                  <a:tcPr marT="91425" marB="91425" marR="91425" marL="91425">
                    <a:solidFill>
                      <a:srgbClr val="D9EAD3"/>
                    </a:solidFill>
                  </a:tcPr>
                </a:tc>
              </a:tr>
              <a:tr h="305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IBD, IBS  or ischemia</a:t>
                      </a:r>
                      <a:endParaRPr sz="900"/>
                    </a:p>
                  </a:txBody>
                  <a:tcPr marT="91425" marB="91425" marR="91425" marL="91425"/>
                </a:tc>
              </a:tr>
              <a:tr h="305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Weight loss</a:t>
                      </a:r>
                      <a:endParaRPr b="1" sz="1000"/>
                    </a:p>
                  </a:txBody>
                  <a:tcPr marT="91425" marB="91425" marR="91425" marL="91425">
                    <a:solidFill>
                      <a:srgbClr val="D9EAD3"/>
                    </a:solidFill>
                  </a:tcPr>
                </a:tc>
              </a:tr>
              <a:tr h="305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M</a:t>
                      </a:r>
                      <a:r>
                        <a:rPr lang="ar" sz="900">
                          <a:solidFill>
                            <a:schemeClr val="dk1"/>
                          </a:solidFill>
                          <a:latin typeface="Mada"/>
                          <a:ea typeface="Mada"/>
                          <a:cs typeface="Mada"/>
                          <a:sym typeface="Mada"/>
                        </a:rPr>
                        <a:t>alabsorption,Neoplasm</a:t>
                      </a:r>
                      <a:endParaRPr sz="900"/>
                    </a:p>
                  </a:txBody>
                  <a:tcPr marT="91425" marB="91425" marR="91425" marL="91425"/>
                </a:tc>
              </a:tr>
            </a:tbl>
          </a:graphicData>
        </a:graphic>
      </p:graphicFrame>
      <p:graphicFrame>
        <p:nvGraphicFramePr>
          <p:cNvPr id="318" name="Google Shape;318;p25"/>
          <p:cNvGraphicFramePr/>
          <p:nvPr/>
        </p:nvGraphicFramePr>
        <p:xfrm>
          <a:off x="4486275" y="1383600"/>
          <a:ext cx="3000000" cy="3000000"/>
        </p:xfrm>
        <a:graphic>
          <a:graphicData uri="http://schemas.openxmlformats.org/drawingml/2006/table">
            <a:tbl>
              <a:tblPr>
                <a:noFill/>
                <a:tableStyleId>{DA3F49AF-06B7-4184-AB11-956B686D1136}</a:tableStyleId>
              </a:tblPr>
              <a:tblGrid>
                <a:gridCol w="914975"/>
              </a:tblGrid>
              <a:tr h="82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Aggravating factors</a:t>
                      </a:r>
                      <a:endParaRPr b="1" sz="1000"/>
                    </a:p>
                  </a:txBody>
                  <a:tcPr marT="91425" marB="91425" marR="91425" marL="91425">
                    <a:solidFill>
                      <a:srgbClr val="D9EAD3"/>
                    </a:solidFill>
                  </a:tcPr>
                </a:tc>
              </a:tr>
              <a:tr h="82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Diet, stress</a:t>
                      </a:r>
                      <a:endParaRPr sz="900"/>
                    </a:p>
                  </a:txBody>
                  <a:tcPr marT="91425" marB="91425" marR="91425" marL="91425"/>
                </a:tc>
              </a:tr>
              <a:tr h="82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Mitigating factors</a:t>
                      </a:r>
                      <a:endParaRPr b="1" sz="1000"/>
                    </a:p>
                  </a:txBody>
                  <a:tcPr marT="91425" marB="91425" marR="91425" marL="91425">
                    <a:solidFill>
                      <a:srgbClr val="D9EAD3"/>
                    </a:solidFill>
                  </a:tcPr>
                </a:tc>
              </a:tr>
              <a:tr h="82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Diet, OTC or Rx drugs</a:t>
                      </a:r>
                      <a:endParaRPr sz="900"/>
                    </a:p>
                  </a:txBody>
                  <a:tcPr marT="91425" marB="91425" marR="91425" marL="91425"/>
                </a:tc>
              </a:tr>
              <a:tr h="82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Previous evaluation</a:t>
                      </a:r>
                      <a:endParaRPr b="1" sz="1000"/>
                    </a:p>
                  </a:txBody>
                  <a:tcPr marT="91425" marB="91425" marR="91425" marL="91425">
                    <a:solidFill>
                      <a:srgbClr val="D9EAD3"/>
                    </a:solidFill>
                  </a:tcPr>
                </a:tc>
              </a:tr>
            </a:tbl>
          </a:graphicData>
        </a:graphic>
      </p:graphicFrame>
      <p:graphicFrame>
        <p:nvGraphicFramePr>
          <p:cNvPr id="319" name="Google Shape;319;p25"/>
          <p:cNvGraphicFramePr/>
          <p:nvPr/>
        </p:nvGraphicFramePr>
        <p:xfrm>
          <a:off x="5500700" y="1383600"/>
          <a:ext cx="3000000" cy="3000000"/>
        </p:xfrm>
        <a:graphic>
          <a:graphicData uri="http://schemas.openxmlformats.org/drawingml/2006/table">
            <a:tbl>
              <a:tblPr>
                <a:noFill/>
                <a:tableStyleId>{DA3F49AF-06B7-4184-AB11-956B686D1136}</a:tableStyleId>
              </a:tblPr>
              <a:tblGrid>
                <a:gridCol w="831950"/>
              </a:tblGrid>
              <a:tr h="305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Iatrogenic diarrhea</a:t>
                      </a:r>
                      <a:endParaRPr b="1" sz="1000"/>
                    </a:p>
                  </a:txBody>
                  <a:tcPr marT="91425" marB="91425" marR="91425" marL="91425">
                    <a:solidFill>
                      <a:srgbClr val="D9EAD3"/>
                    </a:solidFill>
                  </a:tcPr>
                </a:tc>
              </a:tr>
              <a:tr h="305575">
                <a:tc>
                  <a:txBody>
                    <a:bodyPr/>
                    <a:lstStyle/>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Drugs, radiation, surgery</a:t>
                      </a:r>
                      <a:endParaRPr sz="1000"/>
                    </a:p>
                  </a:txBody>
                  <a:tcPr marT="91425" marB="91425" marR="91425" marL="91425"/>
                </a:tc>
              </a:tr>
              <a:tr h="305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Factitious diarrhea</a:t>
                      </a:r>
                      <a:endParaRPr b="1" sz="1000"/>
                    </a:p>
                  </a:txBody>
                  <a:tcPr marT="91425" marB="91425" marR="91425" marL="91425">
                    <a:solidFill>
                      <a:srgbClr val="D9EAD3"/>
                    </a:solidFill>
                  </a:tcPr>
                </a:tc>
              </a:tr>
              <a:tr h="305575">
                <a:tc>
                  <a:txBody>
                    <a:bodyPr/>
                    <a:lstStyle/>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Laxatives</a:t>
                      </a:r>
                      <a:endParaRPr sz="1000"/>
                    </a:p>
                  </a:txBody>
                  <a:tcPr marT="91425" marB="91425" marR="91425" marL="91425"/>
                </a:tc>
              </a:tr>
            </a:tbl>
          </a:graphicData>
        </a:graphic>
      </p:graphicFrame>
      <p:graphicFrame>
        <p:nvGraphicFramePr>
          <p:cNvPr id="320" name="Google Shape;320;p25"/>
          <p:cNvGraphicFramePr/>
          <p:nvPr/>
        </p:nvGraphicFramePr>
        <p:xfrm>
          <a:off x="6406600" y="1383600"/>
          <a:ext cx="3000000" cy="3000000"/>
        </p:xfrm>
        <a:graphic>
          <a:graphicData uri="http://schemas.openxmlformats.org/drawingml/2006/table">
            <a:tbl>
              <a:tblPr>
                <a:noFill/>
                <a:tableStyleId>{DA3F49AF-06B7-4184-AB11-956B686D1136}</a:tableStyleId>
              </a:tblPr>
              <a:tblGrid>
                <a:gridCol w="1075625"/>
              </a:tblGrid>
              <a:tr h="33525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Systemic diseases</a:t>
                      </a:r>
                      <a:endParaRPr b="1"/>
                    </a:p>
                  </a:txBody>
                  <a:tcPr marT="91425" marB="91425" marR="91425" marL="91425">
                    <a:solidFill>
                      <a:srgbClr val="D9EAD3"/>
                    </a:solidFill>
                  </a:tcPr>
                </a:tc>
              </a:tr>
              <a:tr h="90495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Hyperthyroidism, DM, Collagen vascular disease, tumor syndromes, AIDS, Ig deficiencies</a:t>
                      </a:r>
                      <a:endParaRPr sz="900"/>
                    </a:p>
                  </a:txBody>
                  <a:tcPr marT="91425" marB="91425" marR="91425" marL="91425"/>
                </a:tc>
              </a:tr>
            </a:tbl>
          </a:graphicData>
        </a:graphic>
      </p:graphicFrame>
      <p:sp>
        <p:nvSpPr>
          <p:cNvPr id="321" name="Google Shape;321;p25"/>
          <p:cNvSpPr/>
          <p:nvPr/>
        </p:nvSpPr>
        <p:spPr>
          <a:xfrm>
            <a:off x="1186875" y="929425"/>
            <a:ext cx="6090000" cy="214800"/>
          </a:xfrm>
          <a:prstGeom prst="homePlat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5"/>
          <p:cNvSpPr/>
          <p:nvPr/>
        </p:nvSpPr>
        <p:spPr>
          <a:xfrm>
            <a:off x="99425" y="4609175"/>
            <a:ext cx="1500900" cy="48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Physical examination</a:t>
            </a:r>
            <a:endParaRPr b="1">
              <a:solidFill>
                <a:srgbClr val="FFFFFF"/>
              </a:solidFill>
              <a:latin typeface="Mada"/>
              <a:ea typeface="Mada"/>
              <a:cs typeface="Mada"/>
              <a:sym typeface="Mada"/>
            </a:endParaRPr>
          </a:p>
        </p:txBody>
      </p:sp>
      <p:sp>
        <p:nvSpPr>
          <p:cNvPr id="323" name="Google Shape;323;p25"/>
          <p:cNvSpPr/>
          <p:nvPr/>
        </p:nvSpPr>
        <p:spPr>
          <a:xfrm>
            <a:off x="1710750" y="4762800"/>
            <a:ext cx="5566200" cy="214800"/>
          </a:xfrm>
          <a:prstGeom prst="homePlat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
          <p:cNvSpPr/>
          <p:nvPr/>
        </p:nvSpPr>
        <p:spPr>
          <a:xfrm>
            <a:off x="207275" y="1262200"/>
            <a:ext cx="399000" cy="3089100"/>
          </a:xfrm>
          <a:prstGeom prst="down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25" name="Google Shape;325;p25"/>
          <p:cNvGraphicFramePr/>
          <p:nvPr/>
        </p:nvGraphicFramePr>
        <p:xfrm>
          <a:off x="534075" y="5182913"/>
          <a:ext cx="3000000" cy="3000000"/>
        </p:xfrm>
        <a:graphic>
          <a:graphicData uri="http://schemas.openxmlformats.org/drawingml/2006/table">
            <a:tbl>
              <a:tblPr>
                <a:noFill/>
                <a:tableStyleId>{DA3F49AF-06B7-4184-AB11-956B686D1136}</a:tableStyleId>
              </a:tblPr>
              <a:tblGrid>
                <a:gridCol w="805200"/>
              </a:tblGrid>
              <a:tr h="381000">
                <a:tc>
                  <a:txBody>
                    <a:bodyPr/>
                    <a:lstStyle/>
                    <a:p>
                      <a:pPr indent="0" lvl="0" marL="0" rtl="0" algn="ctr">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General</a:t>
                      </a:r>
                      <a:endParaRPr b="1" sz="1000"/>
                    </a:p>
                  </a:txBody>
                  <a:tcPr marT="91425" marB="91425" marR="91425" marL="91425">
                    <a:solidFill>
                      <a:srgbClr val="D9EAD3"/>
                    </a:solidFill>
                  </a:tcPr>
                </a:tc>
              </a:tr>
              <a:tr h="381000">
                <a:tc>
                  <a:txBody>
                    <a:bodyPr/>
                    <a:lstStyle/>
                    <a:p>
                      <a:pPr indent="0" lvl="0" marL="0" rtl="0" algn="l">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Fluid balance, nutrition</a:t>
                      </a:r>
                      <a:endParaRPr sz="900"/>
                    </a:p>
                  </a:txBody>
                  <a:tcPr marT="91425" marB="91425" marR="91425" marL="91425"/>
                </a:tc>
              </a:tr>
            </a:tbl>
          </a:graphicData>
        </a:graphic>
      </p:graphicFrame>
      <p:graphicFrame>
        <p:nvGraphicFramePr>
          <p:cNvPr id="326" name="Google Shape;326;p25"/>
          <p:cNvGraphicFramePr/>
          <p:nvPr/>
        </p:nvGraphicFramePr>
        <p:xfrm>
          <a:off x="1458100" y="5213700"/>
          <a:ext cx="3000000" cy="3000000"/>
        </p:xfrm>
        <a:graphic>
          <a:graphicData uri="http://schemas.openxmlformats.org/drawingml/2006/table">
            <a:tbl>
              <a:tblPr>
                <a:noFill/>
                <a:tableStyleId>{DA3F49AF-06B7-4184-AB11-956B686D1136}</a:tableStyleId>
              </a:tblPr>
              <a:tblGrid>
                <a:gridCol w="674075"/>
              </a:tblGrid>
              <a:tr h="381000">
                <a:tc>
                  <a:txBody>
                    <a:bodyPr/>
                    <a:lstStyle/>
                    <a:p>
                      <a:pPr indent="0" lvl="0" marL="0" rtl="0" algn="ctr">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Skin</a:t>
                      </a:r>
                      <a:endParaRPr b="1" sz="1000"/>
                    </a:p>
                  </a:txBody>
                  <a:tcPr marT="91425" marB="91425" marR="91425" marL="91425">
                    <a:solidFill>
                      <a:srgbClr val="D9EAD3"/>
                    </a:solidFill>
                  </a:tcPr>
                </a:tc>
              </a:tr>
              <a:tr h="381000">
                <a:tc>
                  <a:txBody>
                    <a:bodyPr/>
                    <a:lstStyle/>
                    <a:p>
                      <a:pPr indent="0" lvl="0" marL="0" rtl="0" algn="l">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Flushing, rashers, dermatographism</a:t>
                      </a:r>
                      <a:endParaRPr sz="900"/>
                    </a:p>
                  </a:txBody>
                  <a:tcPr marT="91425" marB="91425" marR="91425" marL="91425"/>
                </a:tc>
              </a:tr>
            </a:tbl>
          </a:graphicData>
        </a:graphic>
      </p:graphicFrame>
      <p:graphicFrame>
        <p:nvGraphicFramePr>
          <p:cNvPr id="327" name="Google Shape;327;p25"/>
          <p:cNvGraphicFramePr/>
          <p:nvPr/>
        </p:nvGraphicFramePr>
        <p:xfrm>
          <a:off x="2266950" y="5213700"/>
          <a:ext cx="3000000" cy="3000000"/>
        </p:xfrm>
        <a:graphic>
          <a:graphicData uri="http://schemas.openxmlformats.org/drawingml/2006/table">
            <a:tbl>
              <a:tblPr>
                <a:noFill/>
                <a:tableStyleId>{DA3F49AF-06B7-4184-AB11-956B686D1136}</a:tableStyleId>
              </a:tblPr>
              <a:tblGrid>
                <a:gridCol w="674075"/>
              </a:tblGrid>
              <a:tr h="381000">
                <a:tc>
                  <a:txBody>
                    <a:bodyPr/>
                    <a:lstStyle/>
                    <a:p>
                      <a:pPr indent="0" lvl="0" marL="0" rtl="0" algn="ctr">
                        <a:spcBef>
                          <a:spcPts val="0"/>
                        </a:spcBef>
                        <a:spcAft>
                          <a:spcPts val="0"/>
                        </a:spcAft>
                        <a:buClr>
                          <a:schemeClr val="dk1"/>
                        </a:buClr>
                        <a:buSzPts val="1100"/>
                        <a:buFont typeface="Arial"/>
                        <a:buNone/>
                      </a:pPr>
                      <a:r>
                        <a:rPr b="1" lang="ar" sz="900">
                          <a:solidFill>
                            <a:schemeClr val="dk1"/>
                          </a:solidFill>
                          <a:latin typeface="Mada"/>
                          <a:ea typeface="Mada"/>
                          <a:cs typeface="Mada"/>
                          <a:sym typeface="Mada"/>
                        </a:rPr>
                        <a:t>Thyroid</a:t>
                      </a:r>
                      <a:endParaRPr b="1" sz="900"/>
                    </a:p>
                  </a:txBody>
                  <a:tcPr marT="91425" marB="91425" marR="91425" marL="91425">
                    <a:solidFill>
                      <a:srgbClr val="D9EAD3"/>
                    </a:solidFill>
                  </a:tcPr>
                </a:tc>
              </a:tr>
              <a:tr h="381000">
                <a:tc>
                  <a:txBody>
                    <a:bodyPr/>
                    <a:lstStyle/>
                    <a:p>
                      <a:pPr indent="0" lvl="0" marL="0" rtl="0" algn="l">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Masses</a:t>
                      </a:r>
                      <a:endParaRPr sz="900"/>
                    </a:p>
                  </a:txBody>
                  <a:tcPr marT="91425" marB="91425" marR="91425" marL="91425"/>
                </a:tc>
              </a:tr>
            </a:tbl>
          </a:graphicData>
        </a:graphic>
      </p:graphicFrame>
      <p:graphicFrame>
        <p:nvGraphicFramePr>
          <p:cNvPr id="328" name="Google Shape;328;p25"/>
          <p:cNvGraphicFramePr/>
          <p:nvPr/>
        </p:nvGraphicFramePr>
        <p:xfrm>
          <a:off x="3122750" y="5198300"/>
          <a:ext cx="3000000" cy="3000000"/>
        </p:xfrm>
        <a:graphic>
          <a:graphicData uri="http://schemas.openxmlformats.org/drawingml/2006/table">
            <a:tbl>
              <a:tblPr>
                <a:noFill/>
                <a:tableStyleId>{DA3F49AF-06B7-4184-AB11-956B686D1136}</a:tableStyleId>
              </a:tblPr>
              <a:tblGrid>
                <a:gridCol w="674075"/>
              </a:tblGrid>
              <a:tr h="381000">
                <a:tc>
                  <a:txBody>
                    <a:bodyPr/>
                    <a:lstStyle/>
                    <a:p>
                      <a:pPr indent="0" lvl="0" marL="0" rtl="0" algn="ctr">
                        <a:spcBef>
                          <a:spcPts val="0"/>
                        </a:spcBef>
                        <a:spcAft>
                          <a:spcPts val="0"/>
                        </a:spcAft>
                        <a:buClr>
                          <a:schemeClr val="dk1"/>
                        </a:buClr>
                        <a:buSzPts val="1100"/>
                        <a:buFont typeface="Arial"/>
                        <a:buNone/>
                      </a:pPr>
                      <a:r>
                        <a:rPr b="1" lang="ar" sz="900">
                          <a:solidFill>
                            <a:schemeClr val="dk1"/>
                          </a:solidFill>
                          <a:latin typeface="Mada"/>
                          <a:ea typeface="Mada"/>
                          <a:cs typeface="Mada"/>
                          <a:sym typeface="Mada"/>
                        </a:rPr>
                        <a:t>Chest</a:t>
                      </a:r>
                      <a:endParaRPr b="1" sz="900"/>
                    </a:p>
                  </a:txBody>
                  <a:tcPr marT="91425" marB="91425" marR="91425" marL="91425">
                    <a:solidFill>
                      <a:srgbClr val="D9EAD3"/>
                    </a:solidFill>
                  </a:tcPr>
                </a:tc>
              </a:tr>
              <a:tr h="381000">
                <a:tc>
                  <a:txBody>
                    <a:bodyPr/>
                    <a:lstStyle/>
                    <a:p>
                      <a:pPr indent="0" lvl="0" marL="0" rtl="0" algn="l">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Wheezing</a:t>
                      </a:r>
                      <a:endParaRPr sz="900"/>
                    </a:p>
                  </a:txBody>
                  <a:tcPr marT="91425" marB="91425" marR="91425" marL="91425"/>
                </a:tc>
              </a:tr>
            </a:tbl>
          </a:graphicData>
        </a:graphic>
      </p:graphicFrame>
      <p:graphicFrame>
        <p:nvGraphicFramePr>
          <p:cNvPr id="329" name="Google Shape;329;p25"/>
          <p:cNvGraphicFramePr/>
          <p:nvPr/>
        </p:nvGraphicFramePr>
        <p:xfrm>
          <a:off x="3923625" y="5229100"/>
          <a:ext cx="3000000" cy="3000000"/>
        </p:xfrm>
        <a:graphic>
          <a:graphicData uri="http://schemas.openxmlformats.org/drawingml/2006/table">
            <a:tbl>
              <a:tblPr>
                <a:noFill/>
                <a:tableStyleId>{DA3F49AF-06B7-4184-AB11-956B686D1136}</a:tableStyleId>
              </a:tblPr>
              <a:tblGrid>
                <a:gridCol w="674075"/>
              </a:tblGrid>
              <a:tr h="381000">
                <a:tc>
                  <a:txBody>
                    <a:bodyPr/>
                    <a:lstStyle/>
                    <a:p>
                      <a:pPr indent="0" lvl="0" marL="0" rtl="0" algn="ctr">
                        <a:spcBef>
                          <a:spcPts val="0"/>
                        </a:spcBef>
                        <a:spcAft>
                          <a:spcPts val="0"/>
                        </a:spcAft>
                        <a:buClr>
                          <a:schemeClr val="dk1"/>
                        </a:buClr>
                        <a:buSzPts val="1100"/>
                        <a:buFont typeface="Arial"/>
                        <a:buNone/>
                      </a:pPr>
                      <a:r>
                        <a:rPr b="1" lang="ar" sz="900">
                          <a:solidFill>
                            <a:schemeClr val="dk1"/>
                          </a:solidFill>
                          <a:latin typeface="Mada"/>
                          <a:ea typeface="Mada"/>
                          <a:cs typeface="Mada"/>
                          <a:sym typeface="Mada"/>
                        </a:rPr>
                        <a:t>H</a:t>
                      </a:r>
                      <a:r>
                        <a:rPr b="1" lang="ar" sz="900">
                          <a:solidFill>
                            <a:schemeClr val="dk1"/>
                          </a:solidFill>
                          <a:latin typeface="Mada"/>
                          <a:ea typeface="Mada"/>
                          <a:cs typeface="Mada"/>
                          <a:sym typeface="Mada"/>
                        </a:rPr>
                        <a:t>eart</a:t>
                      </a:r>
                      <a:endParaRPr b="1" sz="900"/>
                    </a:p>
                  </a:txBody>
                  <a:tcPr marT="91425" marB="91425" marR="91425" marL="91425">
                    <a:solidFill>
                      <a:srgbClr val="D9EAD3"/>
                    </a:solidFill>
                  </a:tcPr>
                </a:tc>
              </a:tr>
              <a:tr h="381000">
                <a:tc>
                  <a:txBody>
                    <a:bodyPr/>
                    <a:lstStyle/>
                    <a:p>
                      <a:pPr indent="0" lvl="0" marL="0" rtl="0" algn="l">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M</a:t>
                      </a:r>
                      <a:r>
                        <a:rPr lang="ar" sz="900">
                          <a:solidFill>
                            <a:schemeClr val="dk1"/>
                          </a:solidFill>
                          <a:latin typeface="Mada"/>
                          <a:ea typeface="Mada"/>
                          <a:cs typeface="Mada"/>
                          <a:sym typeface="Mada"/>
                        </a:rPr>
                        <a:t>urmur</a:t>
                      </a:r>
                      <a:endParaRPr sz="900"/>
                    </a:p>
                  </a:txBody>
                  <a:tcPr marT="91425" marB="91425" marR="91425" marL="91425"/>
                </a:tc>
              </a:tr>
            </a:tbl>
          </a:graphicData>
        </a:graphic>
      </p:graphicFrame>
      <p:graphicFrame>
        <p:nvGraphicFramePr>
          <p:cNvPr id="330" name="Google Shape;330;p25"/>
          <p:cNvGraphicFramePr/>
          <p:nvPr/>
        </p:nvGraphicFramePr>
        <p:xfrm>
          <a:off x="4734525" y="5229100"/>
          <a:ext cx="3000000" cy="3000000"/>
        </p:xfrm>
        <a:graphic>
          <a:graphicData uri="http://schemas.openxmlformats.org/drawingml/2006/table">
            <a:tbl>
              <a:tblPr>
                <a:noFill/>
                <a:tableStyleId>{DA3F49AF-06B7-4184-AB11-956B686D1136}</a:tableStyleId>
              </a:tblPr>
              <a:tblGrid>
                <a:gridCol w="914975"/>
              </a:tblGrid>
              <a:tr h="381000">
                <a:tc>
                  <a:txBody>
                    <a:bodyPr/>
                    <a:lstStyle/>
                    <a:p>
                      <a:pPr indent="0" lvl="0" marL="0" rtl="0" algn="ctr">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Abdomen</a:t>
                      </a:r>
                      <a:endParaRPr b="1" sz="1000"/>
                    </a:p>
                  </a:txBody>
                  <a:tcPr marT="91425" marB="91425" marR="91425" marL="91425">
                    <a:solidFill>
                      <a:srgbClr val="D9EAD3"/>
                    </a:solidFill>
                  </a:tcPr>
                </a:tc>
              </a:tr>
              <a:tr h="381000">
                <a:tc>
                  <a:txBody>
                    <a:bodyPr/>
                    <a:lstStyle/>
                    <a:p>
                      <a:pPr indent="0" lvl="0" marL="0" rtl="0" algn="l">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Hepatomegaly, mass, ascites, tenderness</a:t>
                      </a:r>
                      <a:endParaRPr sz="900"/>
                    </a:p>
                  </a:txBody>
                  <a:tcPr marT="91425" marB="91425" marR="91425" marL="91425"/>
                </a:tc>
              </a:tr>
            </a:tbl>
          </a:graphicData>
        </a:graphic>
      </p:graphicFrame>
      <p:graphicFrame>
        <p:nvGraphicFramePr>
          <p:cNvPr id="331" name="Google Shape;331;p25"/>
          <p:cNvGraphicFramePr/>
          <p:nvPr/>
        </p:nvGraphicFramePr>
        <p:xfrm>
          <a:off x="5756475" y="5244213"/>
          <a:ext cx="3000000" cy="3000000"/>
        </p:xfrm>
        <a:graphic>
          <a:graphicData uri="http://schemas.openxmlformats.org/drawingml/2006/table">
            <a:tbl>
              <a:tblPr>
                <a:noFill/>
                <a:tableStyleId>{DA3F49AF-06B7-4184-AB11-956B686D1136}</a:tableStyleId>
              </a:tblPr>
              <a:tblGrid>
                <a:gridCol w="831950"/>
              </a:tblGrid>
              <a:tr h="381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Anorectal</a:t>
                      </a:r>
                      <a:endParaRPr b="1" sz="1000"/>
                    </a:p>
                  </a:txBody>
                  <a:tcPr marT="91425" marB="91425" marR="91425" marL="91425">
                    <a:solidFill>
                      <a:srgbClr val="D9EAD3"/>
                    </a:solidFill>
                  </a:tcPr>
                </a:tc>
              </a:tr>
              <a:tr h="32000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S</a:t>
                      </a:r>
                      <a:r>
                        <a:rPr lang="ar" sz="900">
                          <a:solidFill>
                            <a:schemeClr val="dk1"/>
                          </a:solidFill>
                          <a:latin typeface="Mada"/>
                          <a:ea typeface="Mada"/>
                          <a:cs typeface="Mada"/>
                          <a:sym typeface="Mada"/>
                        </a:rPr>
                        <a:t>phincter competence, Fecal occult, blood test</a:t>
                      </a:r>
                      <a:endParaRPr sz="900"/>
                    </a:p>
                  </a:txBody>
                  <a:tcPr marT="91425" marB="91425" marR="91425" marL="91425"/>
                </a:tc>
              </a:tr>
            </a:tbl>
          </a:graphicData>
        </a:graphic>
      </p:graphicFrame>
      <p:graphicFrame>
        <p:nvGraphicFramePr>
          <p:cNvPr id="332" name="Google Shape;332;p25"/>
          <p:cNvGraphicFramePr/>
          <p:nvPr/>
        </p:nvGraphicFramePr>
        <p:xfrm>
          <a:off x="6677025" y="5457700"/>
          <a:ext cx="3000000" cy="3000000"/>
        </p:xfrm>
        <a:graphic>
          <a:graphicData uri="http://schemas.openxmlformats.org/drawingml/2006/table">
            <a:tbl>
              <a:tblPr>
                <a:noFill/>
                <a:tableStyleId>{DA3F49AF-06B7-4184-AB11-956B686D1136}</a:tableStyleId>
              </a:tblPr>
              <a:tblGrid>
                <a:gridCol w="805200"/>
              </a:tblGrid>
              <a:tr h="381000">
                <a:tc>
                  <a:txBody>
                    <a:bodyPr/>
                    <a:lstStyle/>
                    <a:p>
                      <a:pPr indent="0" lvl="0" marL="0" rtl="0" algn="ctr">
                        <a:lnSpc>
                          <a:spcPct val="115000"/>
                        </a:lnSpc>
                        <a:spcBef>
                          <a:spcPts val="0"/>
                        </a:spcBef>
                        <a:spcAft>
                          <a:spcPts val="0"/>
                        </a:spcAft>
                        <a:buClr>
                          <a:schemeClr val="dk1"/>
                        </a:buClr>
                        <a:buSzPts val="1100"/>
                        <a:buFont typeface="Arial"/>
                        <a:buNone/>
                      </a:pPr>
                      <a:r>
                        <a:rPr b="1" lang="ar" sz="900">
                          <a:solidFill>
                            <a:schemeClr val="dk1"/>
                          </a:solidFill>
                          <a:latin typeface="Mada"/>
                          <a:ea typeface="Mada"/>
                          <a:cs typeface="Mada"/>
                          <a:sym typeface="Mada"/>
                        </a:rPr>
                        <a:t>Extremities</a:t>
                      </a:r>
                      <a:endParaRPr b="1" sz="900"/>
                    </a:p>
                  </a:txBody>
                  <a:tcPr marT="91425" marB="91425" marR="91425" marL="91425">
                    <a:solidFill>
                      <a:srgbClr val="D9EAD3"/>
                    </a:solidFill>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Edema</a:t>
                      </a:r>
                      <a:endParaRPr sz="900"/>
                    </a:p>
                  </a:txBody>
                  <a:tcPr marT="91425" marB="91425" marR="91425" marL="91425"/>
                </a:tc>
              </a:tr>
            </a:tbl>
          </a:graphicData>
        </a:graphic>
      </p:graphicFrame>
      <p:sp>
        <p:nvSpPr>
          <p:cNvPr id="333" name="Google Shape;333;p25"/>
          <p:cNvSpPr/>
          <p:nvPr/>
        </p:nvSpPr>
        <p:spPr>
          <a:xfrm>
            <a:off x="99425" y="6533225"/>
            <a:ext cx="1500900" cy="48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Routine </a:t>
            </a:r>
            <a:r>
              <a:rPr b="1" lang="ar">
                <a:solidFill>
                  <a:srgbClr val="FFFFFF"/>
                </a:solidFill>
                <a:latin typeface="Mada"/>
                <a:ea typeface="Mada"/>
                <a:cs typeface="Mada"/>
                <a:sym typeface="Mada"/>
              </a:rPr>
              <a:t>laboratory</a:t>
            </a:r>
            <a:r>
              <a:rPr b="1" lang="ar">
                <a:solidFill>
                  <a:srgbClr val="FFFFFF"/>
                </a:solidFill>
                <a:latin typeface="Mada"/>
                <a:ea typeface="Mada"/>
                <a:cs typeface="Mada"/>
                <a:sym typeface="Mada"/>
              </a:rPr>
              <a:t> tests</a:t>
            </a:r>
            <a:endParaRPr b="1">
              <a:solidFill>
                <a:srgbClr val="FFFFFF"/>
              </a:solidFill>
              <a:latin typeface="Mada"/>
              <a:ea typeface="Mada"/>
              <a:cs typeface="Mada"/>
              <a:sym typeface="Mada"/>
            </a:endParaRPr>
          </a:p>
        </p:txBody>
      </p:sp>
      <p:sp>
        <p:nvSpPr>
          <p:cNvPr id="334" name="Google Shape;334;p25"/>
          <p:cNvSpPr/>
          <p:nvPr/>
        </p:nvSpPr>
        <p:spPr>
          <a:xfrm>
            <a:off x="124825" y="5162150"/>
            <a:ext cx="342600" cy="1148700"/>
          </a:xfrm>
          <a:prstGeom prst="down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35" name="Google Shape;335;p25"/>
          <p:cNvGraphicFramePr/>
          <p:nvPr/>
        </p:nvGraphicFramePr>
        <p:xfrm>
          <a:off x="1130200" y="7139688"/>
          <a:ext cx="3000000" cy="3000000"/>
        </p:xfrm>
        <a:graphic>
          <a:graphicData uri="http://schemas.openxmlformats.org/drawingml/2006/table">
            <a:tbl>
              <a:tblPr>
                <a:noFill/>
                <a:tableStyleId>{DA3F49AF-06B7-4184-AB11-956B686D1136}</a:tableStyleId>
              </a:tblPr>
              <a:tblGrid>
                <a:gridCol w="3533425"/>
              </a:tblGrid>
              <a:tr h="131725">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CBC</a:t>
                      </a:r>
                      <a:endParaRPr b="1" sz="1000"/>
                    </a:p>
                  </a:txBody>
                  <a:tcPr marT="91425" marB="91425" marR="91425" marL="91425">
                    <a:solidFill>
                      <a:srgbClr val="D9EAD3"/>
                    </a:solidFill>
                  </a:tcPr>
                </a:tc>
              </a:tr>
              <a:tr h="280475">
                <a:tc>
                  <a:txBody>
                    <a:bodyPr/>
                    <a:lstStyle/>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Anemia*, leukoctosis**</a:t>
                      </a:r>
                      <a:endParaRPr sz="1000">
                        <a:solidFill>
                          <a:schemeClr val="dk1"/>
                        </a:solidFill>
                        <a:latin typeface="Mada"/>
                        <a:ea typeface="Mada"/>
                        <a:cs typeface="Mada"/>
                        <a:sym typeface="Mada"/>
                      </a:endParaRPr>
                    </a:p>
                    <a:p>
                      <a:pPr indent="0" lvl="0" marL="0" rtl="0" algn="l">
                        <a:lnSpc>
                          <a:spcPct val="115000"/>
                        </a:lnSpc>
                        <a:spcBef>
                          <a:spcPts val="0"/>
                        </a:spcBef>
                        <a:spcAft>
                          <a:spcPts val="0"/>
                        </a:spcAft>
                        <a:buClr>
                          <a:schemeClr val="dk1"/>
                        </a:buClr>
                        <a:buSzPts val="1100"/>
                        <a:buFont typeface="Arial"/>
                        <a:buNone/>
                      </a:pPr>
                      <a:r>
                        <a:rPr lang="ar" sz="1000">
                          <a:solidFill>
                            <a:srgbClr val="B7B7B7"/>
                          </a:solidFill>
                          <a:latin typeface="Mada"/>
                          <a:ea typeface="Mada"/>
                          <a:cs typeface="Mada"/>
                          <a:sym typeface="Mada"/>
                        </a:rPr>
                        <a:t>*As a consequence of nutrients deficiency or GI bleeding </a:t>
                      </a:r>
                      <a:endParaRPr sz="1000">
                        <a:solidFill>
                          <a:srgbClr val="B7B7B7"/>
                        </a:solidFill>
                        <a:latin typeface="Mada"/>
                        <a:ea typeface="Mada"/>
                        <a:cs typeface="Mada"/>
                        <a:sym typeface="Mada"/>
                      </a:endParaRPr>
                    </a:p>
                    <a:p>
                      <a:pPr indent="0" lvl="0" marL="0" rtl="0" algn="l">
                        <a:lnSpc>
                          <a:spcPct val="115000"/>
                        </a:lnSpc>
                        <a:spcBef>
                          <a:spcPts val="0"/>
                        </a:spcBef>
                        <a:spcAft>
                          <a:spcPts val="0"/>
                        </a:spcAft>
                        <a:buNone/>
                      </a:pPr>
                      <a:r>
                        <a:rPr lang="ar" sz="1000">
                          <a:solidFill>
                            <a:srgbClr val="B7B7B7"/>
                          </a:solidFill>
                          <a:latin typeface="Mada"/>
                          <a:ea typeface="Mada"/>
                          <a:cs typeface="Mada"/>
                          <a:sym typeface="Mada"/>
                        </a:rPr>
                        <a:t>**Seen in inflammatory etiologies</a:t>
                      </a:r>
                      <a:endParaRPr sz="1000">
                        <a:solidFill>
                          <a:schemeClr val="dk1"/>
                        </a:solidFill>
                        <a:latin typeface="Mada"/>
                        <a:ea typeface="Mada"/>
                        <a:cs typeface="Mada"/>
                        <a:sym typeface="Mada"/>
                      </a:endParaRPr>
                    </a:p>
                  </a:txBody>
                  <a:tcPr marT="91425" marB="91425" marR="91425" marL="91425"/>
                </a:tc>
              </a:tr>
            </a:tbl>
          </a:graphicData>
        </a:graphic>
      </p:graphicFrame>
      <p:graphicFrame>
        <p:nvGraphicFramePr>
          <p:cNvPr id="336" name="Google Shape;336;p25"/>
          <p:cNvGraphicFramePr/>
          <p:nvPr/>
        </p:nvGraphicFramePr>
        <p:xfrm>
          <a:off x="4731925" y="7139700"/>
          <a:ext cx="3000000" cy="3000000"/>
        </p:xfrm>
        <a:graphic>
          <a:graphicData uri="http://schemas.openxmlformats.org/drawingml/2006/table">
            <a:tbl>
              <a:tblPr>
                <a:noFill/>
                <a:tableStyleId>{DA3F49AF-06B7-4184-AB11-956B686D1136}</a:tableStyleId>
              </a:tblPr>
              <a:tblGrid>
                <a:gridCol w="2750300"/>
              </a:tblGrid>
              <a:tr h="424000">
                <a:tc>
                  <a:txBody>
                    <a:bodyPr/>
                    <a:lstStyle/>
                    <a:p>
                      <a:pPr indent="0" lvl="0" marL="0" rtl="0" algn="ctr">
                        <a:lnSpc>
                          <a:spcPct val="115000"/>
                        </a:lnSpc>
                        <a:spcBef>
                          <a:spcPts val="0"/>
                        </a:spcBef>
                        <a:spcAft>
                          <a:spcPts val="0"/>
                        </a:spcAft>
                        <a:buNone/>
                      </a:pPr>
                      <a:r>
                        <a:rPr b="1" lang="ar" sz="900">
                          <a:solidFill>
                            <a:schemeClr val="dk1"/>
                          </a:solidFill>
                          <a:latin typeface="Mada"/>
                          <a:ea typeface="Mada"/>
                          <a:cs typeface="Mada"/>
                          <a:sym typeface="Mada"/>
                        </a:rPr>
                        <a:t>Chemistry screen</a:t>
                      </a:r>
                      <a:endParaRPr b="1" sz="900"/>
                    </a:p>
                  </a:txBody>
                  <a:tcPr marT="91425" marB="91425" marR="91425" marL="91425">
                    <a:solidFill>
                      <a:srgbClr val="D9EAD3"/>
                    </a:solidFill>
                  </a:tcPr>
                </a:tc>
              </a:tr>
              <a:tr h="627500">
                <a:tc>
                  <a:txBody>
                    <a:bodyPr/>
                    <a:lstStyle/>
                    <a:p>
                      <a:pPr indent="0" lvl="0" marL="0" rtl="0" algn="l">
                        <a:lnSpc>
                          <a:spcPct val="115000"/>
                        </a:lnSpc>
                        <a:spcBef>
                          <a:spcPts val="0"/>
                        </a:spcBef>
                        <a:spcAft>
                          <a:spcPts val="0"/>
                        </a:spcAft>
                        <a:buNone/>
                      </a:pPr>
                      <a:r>
                        <a:rPr lang="ar" sz="1000">
                          <a:solidFill>
                            <a:schemeClr val="dk1"/>
                          </a:solidFill>
                          <a:latin typeface="Mada"/>
                          <a:ea typeface="Mada"/>
                          <a:cs typeface="Mada"/>
                          <a:sym typeface="Mada"/>
                        </a:rPr>
                        <a:t>F</a:t>
                      </a:r>
                      <a:r>
                        <a:rPr lang="ar" sz="1000">
                          <a:solidFill>
                            <a:schemeClr val="dk1"/>
                          </a:solidFill>
                          <a:latin typeface="Mada"/>
                          <a:ea typeface="Mada"/>
                          <a:cs typeface="Mada"/>
                          <a:sym typeface="Mada"/>
                        </a:rPr>
                        <a:t>luid electrolyte, nutritional status and serum protein/ globulin</a:t>
                      </a:r>
                      <a:endParaRPr sz="800"/>
                    </a:p>
                  </a:txBody>
                  <a:tcPr marT="91425" marB="91425" marR="91425" marL="91425"/>
                </a:tc>
              </a:tr>
            </a:tbl>
          </a:graphicData>
        </a:graphic>
      </p:graphicFrame>
      <p:sp>
        <p:nvSpPr>
          <p:cNvPr id="337" name="Google Shape;337;p25"/>
          <p:cNvSpPr/>
          <p:nvPr/>
        </p:nvSpPr>
        <p:spPr>
          <a:xfrm>
            <a:off x="90475" y="8425200"/>
            <a:ext cx="1010100" cy="473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Stool analysis</a:t>
            </a:r>
            <a:endParaRPr b="1">
              <a:solidFill>
                <a:srgbClr val="FFFFFF"/>
              </a:solidFill>
              <a:latin typeface="Mada"/>
              <a:ea typeface="Mada"/>
              <a:cs typeface="Mada"/>
              <a:sym typeface="Mada"/>
            </a:endParaRPr>
          </a:p>
        </p:txBody>
      </p:sp>
      <p:graphicFrame>
        <p:nvGraphicFramePr>
          <p:cNvPr id="338" name="Google Shape;338;p25"/>
          <p:cNvGraphicFramePr/>
          <p:nvPr/>
        </p:nvGraphicFramePr>
        <p:xfrm>
          <a:off x="625350" y="9079800"/>
          <a:ext cx="3000000" cy="3000000"/>
        </p:xfrm>
        <a:graphic>
          <a:graphicData uri="http://schemas.openxmlformats.org/drawingml/2006/table">
            <a:tbl>
              <a:tblPr>
                <a:noFill/>
                <a:tableStyleId>{DA3F49AF-06B7-4184-AB11-956B686D1136}</a:tableStyleId>
              </a:tblPr>
              <a:tblGrid>
                <a:gridCol w="688925"/>
              </a:tblGrid>
              <a:tr h="320000">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Weight</a:t>
                      </a:r>
                      <a:endParaRPr b="1" sz="900"/>
                    </a:p>
                  </a:txBody>
                  <a:tcPr marT="91425" marB="91425" marR="91425" marL="91425" anchor="ctr">
                    <a:solidFill>
                      <a:srgbClr val="D9EAD3"/>
                    </a:solidFill>
                  </a:tcPr>
                </a:tc>
              </a:tr>
            </a:tbl>
          </a:graphicData>
        </a:graphic>
      </p:graphicFrame>
      <p:graphicFrame>
        <p:nvGraphicFramePr>
          <p:cNvPr id="339" name="Google Shape;339;p25"/>
          <p:cNvGraphicFramePr/>
          <p:nvPr/>
        </p:nvGraphicFramePr>
        <p:xfrm>
          <a:off x="1454350" y="9079800"/>
          <a:ext cx="3000000" cy="3000000"/>
        </p:xfrm>
        <a:graphic>
          <a:graphicData uri="http://schemas.openxmlformats.org/drawingml/2006/table">
            <a:tbl>
              <a:tblPr>
                <a:noFill/>
                <a:tableStyleId>{DA3F49AF-06B7-4184-AB11-956B686D1136}</a:tableStyleId>
              </a:tblPr>
              <a:tblGrid>
                <a:gridCol w="1075625"/>
              </a:tblGrid>
              <a:tr h="3810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Electrolytes</a:t>
                      </a:r>
                      <a:endParaRPr b="1" sz="1000"/>
                    </a:p>
                  </a:txBody>
                  <a:tcPr marT="91425" marB="91425" marR="91425" marL="91425">
                    <a:solidFill>
                      <a:srgbClr val="D9EAD3"/>
                    </a:solidFill>
                  </a:tcPr>
                </a:tc>
              </a:tr>
              <a:tr h="381000">
                <a:tc>
                  <a:txBody>
                    <a:bodyPr/>
                    <a:lstStyle/>
                    <a:p>
                      <a:pPr indent="0" lvl="0" marL="0" rtl="0" algn="l">
                        <a:lnSpc>
                          <a:spcPct val="115000"/>
                        </a:lnSpc>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Osmotic gap</a:t>
                      </a:r>
                      <a:endParaRPr sz="1000"/>
                    </a:p>
                  </a:txBody>
                  <a:tcPr marT="91425" marB="91425" marR="91425" marL="91425"/>
                </a:tc>
              </a:tr>
            </a:tbl>
          </a:graphicData>
        </a:graphic>
      </p:graphicFrame>
      <p:graphicFrame>
        <p:nvGraphicFramePr>
          <p:cNvPr id="340" name="Google Shape;340;p25"/>
          <p:cNvGraphicFramePr/>
          <p:nvPr/>
        </p:nvGraphicFramePr>
        <p:xfrm>
          <a:off x="2640950" y="9079800"/>
          <a:ext cx="3000000" cy="3000000"/>
        </p:xfrm>
        <a:graphic>
          <a:graphicData uri="http://schemas.openxmlformats.org/drawingml/2006/table">
            <a:tbl>
              <a:tblPr>
                <a:noFill/>
                <a:tableStyleId>{DA3F49AF-06B7-4184-AB11-956B686D1136}</a:tableStyleId>
              </a:tblPr>
              <a:tblGrid>
                <a:gridCol w="914975"/>
              </a:tblGrid>
              <a:tr h="305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pH</a:t>
                      </a:r>
                      <a:r>
                        <a:rPr b="1" baseline="30000" lang="ar" sz="1000">
                          <a:solidFill>
                            <a:schemeClr val="dk1"/>
                          </a:solidFill>
                          <a:latin typeface="Mada"/>
                          <a:ea typeface="Mada"/>
                          <a:cs typeface="Mada"/>
                          <a:sym typeface="Mada"/>
                        </a:rPr>
                        <a:t>1</a:t>
                      </a:r>
                      <a:endParaRPr b="1" baseline="30000" sz="1000"/>
                    </a:p>
                  </a:txBody>
                  <a:tcPr marT="91425" marB="91425" marR="91425" marL="91425">
                    <a:solidFill>
                      <a:srgbClr val="D9EAD3"/>
                    </a:solidFill>
                  </a:tcPr>
                </a:tc>
              </a:tr>
              <a:tr h="305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carbohydrates malabsorption</a:t>
                      </a:r>
                      <a:endParaRPr sz="900"/>
                    </a:p>
                  </a:txBody>
                  <a:tcPr marT="91425" marB="91425" marR="91425" marL="91425"/>
                </a:tc>
              </a:tr>
            </a:tbl>
          </a:graphicData>
        </a:graphic>
      </p:graphicFrame>
      <p:graphicFrame>
        <p:nvGraphicFramePr>
          <p:cNvPr id="341" name="Google Shape;341;p25"/>
          <p:cNvGraphicFramePr/>
          <p:nvPr/>
        </p:nvGraphicFramePr>
        <p:xfrm>
          <a:off x="3648075" y="9079800"/>
          <a:ext cx="3000000" cy="3000000"/>
        </p:xfrm>
        <a:graphic>
          <a:graphicData uri="http://schemas.openxmlformats.org/drawingml/2006/table">
            <a:tbl>
              <a:tblPr>
                <a:noFill/>
                <a:tableStyleId>{DA3F49AF-06B7-4184-AB11-956B686D1136}</a:tableStyleId>
              </a:tblPr>
              <a:tblGrid>
                <a:gridCol w="914975"/>
              </a:tblGrid>
              <a:tr h="82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Fecal occult blood testing</a:t>
                      </a:r>
                      <a:endParaRPr b="1" sz="1000"/>
                    </a:p>
                  </a:txBody>
                  <a:tcPr marT="91425" marB="91425" marR="91425" marL="91425">
                    <a:solidFill>
                      <a:srgbClr val="D9EAD3"/>
                    </a:solidFill>
                  </a:tcPr>
                </a:tc>
              </a:tr>
              <a:tr h="82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Bleeding</a:t>
                      </a:r>
                      <a:endParaRPr sz="900"/>
                    </a:p>
                  </a:txBody>
                  <a:tcPr marT="91425" marB="91425" marR="91425" marL="91425"/>
                </a:tc>
              </a:tr>
            </a:tbl>
          </a:graphicData>
        </a:graphic>
      </p:graphicFrame>
      <p:graphicFrame>
        <p:nvGraphicFramePr>
          <p:cNvPr id="342" name="Google Shape;342;p25"/>
          <p:cNvGraphicFramePr/>
          <p:nvPr/>
        </p:nvGraphicFramePr>
        <p:xfrm>
          <a:off x="4662500" y="9079800"/>
          <a:ext cx="3000000" cy="3000000"/>
        </p:xfrm>
        <a:graphic>
          <a:graphicData uri="http://schemas.openxmlformats.org/drawingml/2006/table">
            <a:tbl>
              <a:tblPr>
                <a:noFill/>
                <a:tableStyleId>{DA3F49AF-06B7-4184-AB11-956B686D1136}</a:tableStyleId>
              </a:tblPr>
              <a:tblGrid>
                <a:gridCol w="831950"/>
              </a:tblGrid>
              <a:tr h="305575">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Stool WBCs </a:t>
                      </a:r>
                      <a:endParaRPr b="1" sz="1000"/>
                    </a:p>
                  </a:txBody>
                  <a:tcPr marT="91425" marB="91425" marR="91425" marL="91425">
                    <a:solidFill>
                      <a:srgbClr val="D9EAD3"/>
                    </a:solidFill>
                  </a:tcPr>
                </a:tc>
              </a:tr>
              <a:tr h="305575">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inflammation</a:t>
                      </a:r>
                      <a:endParaRPr sz="900"/>
                    </a:p>
                  </a:txBody>
                  <a:tcPr marT="91425" marB="91425" marR="91425" marL="91425"/>
                </a:tc>
              </a:tr>
            </a:tbl>
          </a:graphicData>
        </a:graphic>
      </p:graphicFrame>
      <p:graphicFrame>
        <p:nvGraphicFramePr>
          <p:cNvPr id="343" name="Google Shape;343;p25"/>
          <p:cNvGraphicFramePr/>
          <p:nvPr/>
        </p:nvGraphicFramePr>
        <p:xfrm>
          <a:off x="5568400" y="9079800"/>
          <a:ext cx="3000000" cy="3000000"/>
        </p:xfrm>
        <a:graphic>
          <a:graphicData uri="http://schemas.openxmlformats.org/drawingml/2006/table">
            <a:tbl>
              <a:tblPr>
                <a:noFill/>
                <a:tableStyleId>{DA3F49AF-06B7-4184-AB11-956B686D1136}</a:tableStyleId>
              </a:tblPr>
              <a:tblGrid>
                <a:gridCol w="1075625"/>
              </a:tblGrid>
              <a:tr h="313500">
                <a:tc>
                  <a:txBody>
                    <a:bodyPr/>
                    <a:lstStyle/>
                    <a:p>
                      <a:pPr indent="0" lvl="0" marL="0" rtl="0" algn="ctr">
                        <a:lnSpc>
                          <a:spcPct val="115000"/>
                        </a:lnSpc>
                        <a:spcBef>
                          <a:spcPts val="0"/>
                        </a:spcBef>
                        <a:spcAft>
                          <a:spcPts val="0"/>
                        </a:spcAft>
                        <a:buClr>
                          <a:schemeClr val="dk1"/>
                        </a:buClr>
                        <a:buSzPts val="1100"/>
                        <a:buFont typeface="Arial"/>
                        <a:buNone/>
                      </a:pPr>
                      <a:r>
                        <a:rPr b="1" lang="ar" sz="1000">
                          <a:solidFill>
                            <a:schemeClr val="dk1"/>
                          </a:solidFill>
                          <a:latin typeface="Mada"/>
                          <a:ea typeface="Mada"/>
                          <a:cs typeface="Mada"/>
                          <a:sym typeface="Mada"/>
                        </a:rPr>
                        <a:t>Fat output</a:t>
                      </a:r>
                      <a:endParaRPr b="1"/>
                    </a:p>
                  </a:txBody>
                  <a:tcPr marT="91425" marB="91425" marR="91425" marL="91425">
                    <a:solidFill>
                      <a:srgbClr val="D9EAD3"/>
                    </a:solidFill>
                  </a:tcPr>
                </a:tc>
              </a:tr>
              <a:tr h="547500">
                <a:tc>
                  <a:txBody>
                    <a:bodyPr/>
                    <a:lstStyle/>
                    <a:p>
                      <a:pPr indent="0" lvl="0" marL="0" rtl="0" algn="l">
                        <a:lnSpc>
                          <a:spcPct val="115000"/>
                        </a:lnSpc>
                        <a:spcBef>
                          <a:spcPts val="0"/>
                        </a:spcBef>
                        <a:spcAft>
                          <a:spcPts val="0"/>
                        </a:spcAft>
                        <a:buClr>
                          <a:schemeClr val="dk1"/>
                        </a:buClr>
                        <a:buSzPts val="1100"/>
                        <a:buFont typeface="Arial"/>
                        <a:buNone/>
                      </a:pPr>
                      <a:r>
                        <a:rPr lang="ar" sz="900">
                          <a:solidFill>
                            <a:schemeClr val="dk1"/>
                          </a:solidFill>
                          <a:latin typeface="Mada"/>
                          <a:ea typeface="Mada"/>
                          <a:cs typeface="Mada"/>
                          <a:sym typeface="Mada"/>
                        </a:rPr>
                        <a:t>Sudan stain Quantitative</a:t>
                      </a:r>
                      <a:endParaRPr sz="900"/>
                    </a:p>
                  </a:txBody>
                  <a:tcPr marT="91425" marB="91425" marR="91425" marL="91425"/>
                </a:tc>
              </a:tr>
            </a:tbl>
          </a:graphicData>
        </a:graphic>
      </p:graphicFrame>
      <p:sp>
        <p:nvSpPr>
          <p:cNvPr id="344" name="Google Shape;344;p25"/>
          <p:cNvSpPr/>
          <p:nvPr/>
        </p:nvSpPr>
        <p:spPr>
          <a:xfrm>
            <a:off x="1186875" y="8625625"/>
            <a:ext cx="6090000" cy="214800"/>
          </a:xfrm>
          <a:prstGeom prst="homePlat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45" name="Google Shape;345;p25"/>
          <p:cNvGraphicFramePr/>
          <p:nvPr/>
        </p:nvGraphicFramePr>
        <p:xfrm>
          <a:off x="6717975" y="9079800"/>
          <a:ext cx="3000000" cy="3000000"/>
        </p:xfrm>
        <a:graphic>
          <a:graphicData uri="http://schemas.openxmlformats.org/drawingml/2006/table">
            <a:tbl>
              <a:tblPr>
                <a:noFill/>
                <a:tableStyleId>{DA3F49AF-06B7-4184-AB11-956B686D1136}</a:tableStyleId>
              </a:tblPr>
              <a:tblGrid>
                <a:gridCol w="688925"/>
              </a:tblGrid>
              <a:tr h="320000">
                <a:tc>
                  <a:txBody>
                    <a:bodyPr/>
                    <a:lstStyle/>
                    <a:p>
                      <a:pPr indent="0" lvl="0" marL="0" rtl="0" algn="ctr">
                        <a:lnSpc>
                          <a:spcPct val="115000"/>
                        </a:lnSpc>
                        <a:spcBef>
                          <a:spcPts val="0"/>
                        </a:spcBef>
                        <a:spcAft>
                          <a:spcPts val="0"/>
                        </a:spcAft>
                        <a:buNone/>
                      </a:pPr>
                      <a:r>
                        <a:rPr b="1" lang="ar" sz="1000">
                          <a:solidFill>
                            <a:schemeClr val="dk1"/>
                          </a:solidFill>
                          <a:latin typeface="Mada"/>
                          <a:ea typeface="Mada"/>
                          <a:cs typeface="Mada"/>
                          <a:sym typeface="Mada"/>
                        </a:rPr>
                        <a:t>Laxative screen</a:t>
                      </a:r>
                      <a:endParaRPr b="1" sz="1000">
                        <a:solidFill>
                          <a:schemeClr val="dk1"/>
                        </a:solidFill>
                        <a:latin typeface="Mada"/>
                        <a:ea typeface="Mada"/>
                        <a:cs typeface="Mada"/>
                        <a:sym typeface="Mada"/>
                      </a:endParaRPr>
                    </a:p>
                  </a:txBody>
                  <a:tcPr marT="91425" marB="91425" marR="91425" marL="91425" anchor="ctr">
                    <a:solidFill>
                      <a:srgbClr val="D9EAD3"/>
                    </a:solidFill>
                  </a:tcPr>
                </a:tc>
              </a:tr>
            </a:tbl>
          </a:graphicData>
        </a:graphic>
      </p:graphicFrame>
      <p:sp>
        <p:nvSpPr>
          <p:cNvPr id="346" name="Google Shape;346;p25"/>
          <p:cNvSpPr/>
          <p:nvPr/>
        </p:nvSpPr>
        <p:spPr>
          <a:xfrm>
            <a:off x="1645375" y="6648500"/>
            <a:ext cx="5566200" cy="214800"/>
          </a:xfrm>
          <a:prstGeom prst="homePlat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207275" y="7053400"/>
            <a:ext cx="399000" cy="1211400"/>
          </a:xfrm>
          <a:prstGeom prst="down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sp>
        <p:nvSpPr>
          <p:cNvPr id="353" name="Google Shape;353;p26"/>
          <p:cNvSpPr txBox="1"/>
          <p:nvPr/>
        </p:nvSpPr>
        <p:spPr>
          <a:xfrm>
            <a:off x="541075" y="0"/>
            <a:ext cx="66705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400">
                <a:solidFill>
                  <a:schemeClr val="dk1"/>
                </a:solidFill>
                <a:latin typeface="Mada"/>
                <a:ea typeface="Mada"/>
                <a:cs typeface="Mada"/>
                <a:sym typeface="Mada"/>
              </a:rPr>
              <a:t>How to approach a </a:t>
            </a:r>
            <a:r>
              <a:rPr b="1" lang="ar" sz="2400">
                <a:solidFill>
                  <a:schemeClr val="dk1"/>
                </a:solidFill>
                <a:latin typeface="Mada"/>
                <a:ea typeface="Mada"/>
                <a:cs typeface="Mada"/>
                <a:sym typeface="Mada"/>
              </a:rPr>
              <a:t>patient</a:t>
            </a:r>
            <a:r>
              <a:rPr b="1" lang="ar" sz="2400">
                <a:solidFill>
                  <a:schemeClr val="dk1"/>
                </a:solidFill>
                <a:latin typeface="Mada"/>
                <a:ea typeface="Mada"/>
                <a:cs typeface="Mada"/>
                <a:sym typeface="Mada"/>
              </a:rPr>
              <a:t> with diarrhea? </a:t>
            </a:r>
            <a:endParaRPr b="1" baseline="30000" sz="2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4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400">
              <a:solidFill>
                <a:schemeClr val="dk1"/>
              </a:solidFill>
              <a:latin typeface="Mada"/>
              <a:ea typeface="Mada"/>
              <a:cs typeface="Mada"/>
              <a:sym typeface="Mada"/>
            </a:endParaRPr>
          </a:p>
          <a:p>
            <a:pPr indent="0" lvl="0" marL="0" rtl="0" algn="ctr">
              <a:spcBef>
                <a:spcPts val="0"/>
              </a:spcBef>
              <a:spcAft>
                <a:spcPts val="0"/>
              </a:spcAft>
              <a:buNone/>
            </a:pPr>
            <a:r>
              <a:t/>
            </a:r>
            <a:endParaRPr b="1" sz="2400">
              <a:solidFill>
                <a:schemeClr val="accent1"/>
              </a:solidFill>
              <a:latin typeface="Alegreya"/>
              <a:ea typeface="Alegreya"/>
              <a:cs typeface="Alegreya"/>
              <a:sym typeface="Alegreya"/>
            </a:endParaRPr>
          </a:p>
        </p:txBody>
      </p:sp>
      <p:sp>
        <p:nvSpPr>
          <p:cNvPr id="354" name="Google Shape;354;p26"/>
          <p:cNvSpPr/>
          <p:nvPr/>
        </p:nvSpPr>
        <p:spPr>
          <a:xfrm>
            <a:off x="8355155" y="5345988"/>
            <a:ext cx="3596700" cy="3253800"/>
          </a:xfrm>
          <a:prstGeom prst="rect">
            <a:avLst/>
          </a:prstGeom>
          <a:solidFill>
            <a:srgbClr val="F4F7ED">
              <a:alpha val="46370"/>
            </a:srgbClr>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t/>
            </a:r>
            <a:endParaRPr sz="1200">
              <a:latin typeface="Mada"/>
              <a:ea typeface="Mada"/>
              <a:cs typeface="Mada"/>
              <a:sym typeface="Mada"/>
            </a:endParaRPr>
          </a:p>
        </p:txBody>
      </p:sp>
      <p:sp>
        <p:nvSpPr>
          <p:cNvPr id="355" name="Google Shape;355;p26"/>
          <p:cNvSpPr/>
          <p:nvPr/>
        </p:nvSpPr>
        <p:spPr>
          <a:xfrm>
            <a:off x="8220088" y="930625"/>
            <a:ext cx="3596700" cy="3253800"/>
          </a:xfrm>
          <a:prstGeom prst="rect">
            <a:avLst/>
          </a:prstGeom>
          <a:solidFill>
            <a:srgbClr val="F4F7ED">
              <a:alpha val="46370"/>
            </a:srgbClr>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Physical examination</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General (Fluid balance, nutrition)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Skin (Flushing, rashers, dermatographism)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Thyroid (Masses)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Chest (Wheezing)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heart (murmur)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Abdomen (Hepatomegaly, mass, ascites, tenderness)</a:t>
            </a:r>
            <a:endParaRPr sz="1200">
              <a:latin typeface="Mada"/>
              <a:ea typeface="Mada"/>
              <a:cs typeface="Mada"/>
              <a:sym typeface="Mada"/>
            </a:endParaRPr>
          </a:p>
          <a:p>
            <a:pPr indent="-304800" lvl="0" marL="457200" rtl="0" algn="l">
              <a:spcBef>
                <a:spcPts val="0"/>
              </a:spcBef>
              <a:spcAft>
                <a:spcPts val="0"/>
              </a:spcAft>
              <a:buSzPts val="1200"/>
              <a:buFont typeface="Mada"/>
              <a:buChar char="●"/>
            </a:pPr>
            <a:r>
              <a:t/>
            </a:r>
            <a:endParaRPr sz="1200">
              <a:latin typeface="Mada"/>
              <a:ea typeface="Mada"/>
              <a:cs typeface="Mada"/>
              <a:sym typeface="Mada"/>
            </a:endParaRPr>
          </a:p>
        </p:txBody>
      </p:sp>
      <p:sp>
        <p:nvSpPr>
          <p:cNvPr id="356" name="Google Shape;356;p26"/>
          <p:cNvSpPr txBox="1"/>
          <p:nvPr/>
        </p:nvSpPr>
        <p:spPr>
          <a:xfrm>
            <a:off x="606275" y="1227525"/>
            <a:ext cx="6670500" cy="2956800"/>
          </a:xfrm>
          <a:prstGeom prst="rect">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Stool c</a:t>
            </a:r>
            <a:r>
              <a:rPr b="1" lang="ar" sz="1200">
                <a:solidFill>
                  <a:schemeClr val="dk1"/>
                </a:solidFill>
                <a:latin typeface="Mada"/>
                <a:ea typeface="Mada"/>
                <a:cs typeface="Mada"/>
                <a:sym typeface="Mada"/>
              </a:rPr>
              <a:t>ulture</a:t>
            </a:r>
            <a:r>
              <a:rPr lang="ar" sz="1200">
                <a:solidFill>
                  <a:schemeClr val="dk1"/>
                </a:solidFill>
                <a:latin typeface="Mada"/>
                <a:ea typeface="Mada"/>
                <a:cs typeface="Mada"/>
                <a:sym typeface="Mada"/>
              </a:rPr>
              <a:t> (more useful only for acute),  An ova and parasite (O&amp;P) exam, Giardia Ag, </a:t>
            </a:r>
            <a:r>
              <a:rPr b="1" lang="ar" sz="1200">
                <a:solidFill>
                  <a:schemeClr val="dk1"/>
                </a:solidFill>
                <a:latin typeface="Mada"/>
                <a:ea typeface="Mada"/>
                <a:cs typeface="Mada"/>
                <a:sym typeface="Mada"/>
              </a:rPr>
              <a:t>C diff</a:t>
            </a:r>
            <a:r>
              <a:rPr lang="ar" sz="1200">
                <a:solidFill>
                  <a:schemeClr val="dk1"/>
                </a:solidFill>
                <a:latin typeface="Mada"/>
                <a:ea typeface="Mada"/>
                <a:cs typeface="Mada"/>
                <a:sym typeface="Mada"/>
              </a:rPr>
              <a:t>, Coccidia, Microsporidia, Cryptosporidiosis.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Fecal leukocytes</a:t>
            </a:r>
            <a:r>
              <a:rPr lang="ar" sz="1200">
                <a:solidFill>
                  <a:schemeClr val="dk1"/>
                </a:solidFill>
                <a:latin typeface="Mada"/>
                <a:ea typeface="Mada"/>
                <a:cs typeface="Mada"/>
                <a:sym typeface="Mada"/>
              </a:rPr>
              <a:t> (or marker for neutrophils: lactoferrin or calprotectin).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Fecal occult blood</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Stool electrolytes for </a:t>
            </a:r>
            <a:r>
              <a:rPr b="1" lang="ar" sz="1200">
                <a:solidFill>
                  <a:schemeClr val="dk1"/>
                </a:solidFill>
                <a:latin typeface="Mada"/>
                <a:ea typeface="Mada"/>
                <a:cs typeface="Mada"/>
                <a:sym typeface="Mada"/>
              </a:rPr>
              <a:t>osmolar gap</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 290 – 2[Na + K].</a:t>
            </a:r>
            <a:endParaRPr b="1"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Fat content</a:t>
            </a:r>
            <a:r>
              <a:rPr lang="ar" sz="1200">
                <a:solidFill>
                  <a:schemeClr val="dk1"/>
                </a:solidFill>
                <a:latin typeface="Mada"/>
                <a:ea typeface="Mada"/>
                <a:cs typeface="Mada"/>
                <a:sym typeface="Mada"/>
              </a:rPr>
              <a:t> (48h or 72h quantitative or Sudan stain).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Laxative screen</a:t>
            </a:r>
            <a:r>
              <a:rPr lang="ar" sz="1200">
                <a:solidFill>
                  <a:schemeClr val="dk1"/>
                </a:solidFill>
                <a:latin typeface="Mada"/>
                <a:ea typeface="Mada"/>
                <a:cs typeface="Mada"/>
                <a:sym typeface="Mada"/>
              </a:rPr>
              <a:t> (if positive, repeat before approaching pt).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Imaging:</a:t>
            </a:r>
            <a:endParaRPr b="1"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Small bowel series.</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CT/MRI or CT/MR enterography.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Endoscopy</a:t>
            </a:r>
            <a:r>
              <a:rPr lang="ar" sz="1200">
                <a:solidFill>
                  <a:schemeClr val="dk1"/>
                </a:solidFill>
                <a:latin typeface="Mada"/>
                <a:ea typeface="Mada"/>
                <a:cs typeface="Mada"/>
                <a:sym typeface="Mada"/>
              </a:rPr>
              <a:t> with small bowel biopsy and aspirate for quantitative culture. </a:t>
            </a:r>
            <a:r>
              <a:rPr lang="ar" sz="1100">
                <a:solidFill>
                  <a:srgbClr val="B7B7B7"/>
                </a:solidFill>
                <a:latin typeface="Mada"/>
                <a:ea typeface="Mada"/>
                <a:cs typeface="Mada"/>
                <a:sym typeface="Mada"/>
              </a:rPr>
              <a:t>(Esp. for celiac disease)</a:t>
            </a:r>
            <a:endParaRPr sz="1100">
              <a:solidFill>
                <a:srgbClr val="B7B7B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Colonoscopy</a:t>
            </a:r>
            <a:r>
              <a:rPr lang="ar" sz="1200">
                <a:solidFill>
                  <a:schemeClr val="dk1"/>
                </a:solidFill>
                <a:latin typeface="Mada"/>
                <a:ea typeface="Mada"/>
                <a:cs typeface="Mada"/>
                <a:sym typeface="Mada"/>
              </a:rPr>
              <a:t>, including random biopsies.</a:t>
            </a:r>
            <a:r>
              <a:rPr lang="ar" sz="1100">
                <a:solidFill>
                  <a:srgbClr val="B7B7B7"/>
                </a:solidFill>
                <a:latin typeface="Mada"/>
                <a:ea typeface="Mada"/>
                <a:cs typeface="Mada"/>
                <a:sym typeface="Mada"/>
              </a:rPr>
              <a:t> (Esp. for IBD)</a:t>
            </a:r>
            <a:endParaRPr sz="1100">
              <a:solidFill>
                <a:srgbClr val="B7B7B7"/>
              </a:solidFill>
              <a:latin typeface="Mada"/>
              <a:ea typeface="Mada"/>
              <a:cs typeface="Mada"/>
              <a:sym typeface="Mada"/>
            </a:endParaRPr>
          </a:p>
        </p:txBody>
      </p:sp>
      <p:grpSp>
        <p:nvGrpSpPr>
          <p:cNvPr id="357" name="Google Shape;357;p26"/>
          <p:cNvGrpSpPr/>
          <p:nvPr/>
        </p:nvGrpSpPr>
        <p:grpSpPr>
          <a:xfrm>
            <a:off x="357018" y="944461"/>
            <a:ext cx="547603" cy="488320"/>
            <a:chOff x="2768600" y="1372700"/>
            <a:chExt cx="794203" cy="627015"/>
          </a:xfrm>
        </p:grpSpPr>
        <p:sp>
          <p:nvSpPr>
            <p:cNvPr id="358" name="Google Shape;358;p26"/>
            <p:cNvSpPr/>
            <p:nvPr/>
          </p:nvSpPr>
          <p:spPr>
            <a:xfrm>
              <a:off x="2768600" y="1372700"/>
              <a:ext cx="794203" cy="627015"/>
            </a:xfrm>
            <a:custGeom>
              <a:rect b="b" l="l" r="r" t="t"/>
              <a:pathLst>
                <a:path extrusionOk="0" h="64112" w="89842">
                  <a:moveTo>
                    <a:pt x="19416" y="8720"/>
                  </a:moveTo>
                  <a:lnTo>
                    <a:pt x="19416" y="8720"/>
                  </a:lnTo>
                  <a:cubicBezTo>
                    <a:pt x="16514" y="10641"/>
                    <a:pt x="13775" y="12848"/>
                    <a:pt x="11241" y="15301"/>
                  </a:cubicBezTo>
                  <a:cubicBezTo>
                    <a:pt x="13571" y="12603"/>
                    <a:pt x="16310" y="10396"/>
                    <a:pt x="19416" y="8720"/>
                  </a:cubicBezTo>
                  <a:close/>
                  <a:moveTo>
                    <a:pt x="56621" y="1552"/>
                  </a:moveTo>
                  <a:cubicBezTo>
                    <a:pt x="56955" y="1552"/>
                    <a:pt x="57294" y="1650"/>
                    <a:pt x="57633" y="1690"/>
                  </a:cubicBezTo>
                  <a:cubicBezTo>
                    <a:pt x="60086" y="2058"/>
                    <a:pt x="62415" y="2712"/>
                    <a:pt x="64786" y="3284"/>
                  </a:cubicBezTo>
                  <a:cubicBezTo>
                    <a:pt x="69568" y="4428"/>
                    <a:pt x="73656" y="6758"/>
                    <a:pt x="77375" y="9783"/>
                  </a:cubicBezTo>
                  <a:cubicBezTo>
                    <a:pt x="80359" y="12194"/>
                    <a:pt x="82648" y="15178"/>
                    <a:pt x="84692" y="18448"/>
                  </a:cubicBezTo>
                  <a:cubicBezTo>
                    <a:pt x="86245" y="20941"/>
                    <a:pt x="87389" y="23639"/>
                    <a:pt x="88084" y="26459"/>
                  </a:cubicBezTo>
                  <a:lnTo>
                    <a:pt x="88084" y="26786"/>
                  </a:lnTo>
                  <a:cubicBezTo>
                    <a:pt x="88084" y="28789"/>
                    <a:pt x="87921" y="30792"/>
                    <a:pt x="87716" y="32795"/>
                  </a:cubicBezTo>
                  <a:cubicBezTo>
                    <a:pt x="87676" y="32999"/>
                    <a:pt x="87676" y="33204"/>
                    <a:pt x="87594" y="33408"/>
                  </a:cubicBezTo>
                  <a:cubicBezTo>
                    <a:pt x="87716" y="33694"/>
                    <a:pt x="87716" y="34062"/>
                    <a:pt x="87512" y="34307"/>
                  </a:cubicBezTo>
                  <a:cubicBezTo>
                    <a:pt x="87267" y="34716"/>
                    <a:pt x="87022" y="35166"/>
                    <a:pt x="86735" y="35697"/>
                  </a:cubicBezTo>
                  <a:lnTo>
                    <a:pt x="86735" y="34062"/>
                  </a:lnTo>
                  <a:cubicBezTo>
                    <a:pt x="88697" y="24171"/>
                    <a:pt x="82239" y="14851"/>
                    <a:pt x="73778" y="9865"/>
                  </a:cubicBezTo>
                  <a:cubicBezTo>
                    <a:pt x="68383" y="6717"/>
                    <a:pt x="62538" y="4510"/>
                    <a:pt x="56407" y="3325"/>
                  </a:cubicBezTo>
                  <a:lnTo>
                    <a:pt x="56407" y="3284"/>
                  </a:lnTo>
                  <a:cubicBezTo>
                    <a:pt x="56284" y="3284"/>
                    <a:pt x="56203" y="3243"/>
                    <a:pt x="56121" y="3243"/>
                  </a:cubicBezTo>
                  <a:cubicBezTo>
                    <a:pt x="55549" y="3120"/>
                    <a:pt x="54976" y="2998"/>
                    <a:pt x="54404" y="2916"/>
                  </a:cubicBezTo>
                  <a:cubicBezTo>
                    <a:pt x="54200" y="2793"/>
                    <a:pt x="53995" y="2712"/>
                    <a:pt x="53750" y="2671"/>
                  </a:cubicBezTo>
                  <a:cubicBezTo>
                    <a:pt x="52360" y="2507"/>
                    <a:pt x="51012" y="2344"/>
                    <a:pt x="49622" y="2139"/>
                  </a:cubicBezTo>
                  <a:cubicBezTo>
                    <a:pt x="50583" y="1984"/>
                    <a:pt x="51528" y="1811"/>
                    <a:pt x="52466" y="1811"/>
                  </a:cubicBezTo>
                  <a:cubicBezTo>
                    <a:pt x="53005" y="1811"/>
                    <a:pt x="53541" y="1868"/>
                    <a:pt x="54077" y="2017"/>
                  </a:cubicBezTo>
                  <a:cubicBezTo>
                    <a:pt x="54380" y="2118"/>
                    <a:pt x="54776" y="2250"/>
                    <a:pt x="55102" y="2250"/>
                  </a:cubicBezTo>
                  <a:cubicBezTo>
                    <a:pt x="55304" y="2250"/>
                    <a:pt x="55480" y="2199"/>
                    <a:pt x="55589" y="2058"/>
                  </a:cubicBezTo>
                  <a:cubicBezTo>
                    <a:pt x="55924" y="1660"/>
                    <a:pt x="56270" y="1552"/>
                    <a:pt x="56621" y="1552"/>
                  </a:cubicBezTo>
                  <a:close/>
                  <a:moveTo>
                    <a:pt x="86531" y="35043"/>
                  </a:moveTo>
                  <a:lnTo>
                    <a:pt x="86531" y="35043"/>
                  </a:lnTo>
                  <a:cubicBezTo>
                    <a:pt x="86490" y="35533"/>
                    <a:pt x="86408" y="35983"/>
                    <a:pt x="86327" y="36474"/>
                  </a:cubicBezTo>
                  <a:lnTo>
                    <a:pt x="85714" y="37495"/>
                  </a:lnTo>
                  <a:cubicBezTo>
                    <a:pt x="85836" y="37250"/>
                    <a:pt x="85918" y="37005"/>
                    <a:pt x="86041" y="36719"/>
                  </a:cubicBezTo>
                  <a:cubicBezTo>
                    <a:pt x="86245" y="36147"/>
                    <a:pt x="86368" y="35615"/>
                    <a:pt x="86531" y="35043"/>
                  </a:cubicBezTo>
                  <a:close/>
                  <a:moveTo>
                    <a:pt x="1668" y="41255"/>
                  </a:moveTo>
                  <a:cubicBezTo>
                    <a:pt x="1671" y="41269"/>
                    <a:pt x="1674" y="41283"/>
                    <a:pt x="1677" y="41297"/>
                  </a:cubicBezTo>
                  <a:lnTo>
                    <a:pt x="1677" y="41256"/>
                  </a:lnTo>
                  <a:cubicBezTo>
                    <a:pt x="1674" y="41256"/>
                    <a:pt x="1671" y="41255"/>
                    <a:pt x="1668" y="41255"/>
                  </a:cubicBezTo>
                  <a:close/>
                  <a:moveTo>
                    <a:pt x="1677" y="41297"/>
                  </a:moveTo>
                  <a:lnTo>
                    <a:pt x="1677" y="42605"/>
                  </a:lnTo>
                  <a:lnTo>
                    <a:pt x="1758" y="42605"/>
                  </a:lnTo>
                  <a:lnTo>
                    <a:pt x="1677" y="41297"/>
                  </a:lnTo>
                  <a:close/>
                  <a:moveTo>
                    <a:pt x="82280" y="44076"/>
                  </a:moveTo>
                  <a:lnTo>
                    <a:pt x="82280" y="44076"/>
                  </a:lnTo>
                  <a:cubicBezTo>
                    <a:pt x="82239" y="44240"/>
                    <a:pt x="82198" y="44403"/>
                    <a:pt x="82158" y="44567"/>
                  </a:cubicBezTo>
                  <a:cubicBezTo>
                    <a:pt x="82035" y="44730"/>
                    <a:pt x="81871" y="44853"/>
                    <a:pt x="81749" y="44975"/>
                  </a:cubicBezTo>
                  <a:lnTo>
                    <a:pt x="81095" y="45507"/>
                  </a:lnTo>
                  <a:cubicBezTo>
                    <a:pt x="81422" y="45098"/>
                    <a:pt x="81749" y="44689"/>
                    <a:pt x="82035" y="44281"/>
                  </a:cubicBezTo>
                  <a:lnTo>
                    <a:pt x="82280" y="44076"/>
                  </a:lnTo>
                  <a:close/>
                  <a:moveTo>
                    <a:pt x="43009" y="3180"/>
                  </a:moveTo>
                  <a:cubicBezTo>
                    <a:pt x="49664" y="3180"/>
                    <a:pt x="56292" y="4208"/>
                    <a:pt x="62661" y="6227"/>
                  </a:cubicBezTo>
                  <a:cubicBezTo>
                    <a:pt x="74351" y="9906"/>
                    <a:pt x="87185" y="18816"/>
                    <a:pt x="85795" y="32631"/>
                  </a:cubicBezTo>
                  <a:cubicBezTo>
                    <a:pt x="85346" y="37005"/>
                    <a:pt x="83220" y="41051"/>
                    <a:pt x="80441" y="44526"/>
                  </a:cubicBezTo>
                  <a:cubicBezTo>
                    <a:pt x="78765" y="46038"/>
                    <a:pt x="76967" y="47428"/>
                    <a:pt x="75086" y="48695"/>
                  </a:cubicBezTo>
                  <a:cubicBezTo>
                    <a:pt x="74473" y="48981"/>
                    <a:pt x="74065" y="49512"/>
                    <a:pt x="73860" y="50125"/>
                  </a:cubicBezTo>
                  <a:cubicBezTo>
                    <a:pt x="75086" y="49676"/>
                    <a:pt x="76231" y="48981"/>
                    <a:pt x="77212" y="48082"/>
                  </a:cubicBezTo>
                  <a:lnTo>
                    <a:pt x="77212" y="48082"/>
                  </a:lnTo>
                  <a:cubicBezTo>
                    <a:pt x="76517" y="48777"/>
                    <a:pt x="75822" y="49390"/>
                    <a:pt x="75168" y="50003"/>
                  </a:cubicBezTo>
                  <a:cubicBezTo>
                    <a:pt x="74596" y="50493"/>
                    <a:pt x="73983" y="50984"/>
                    <a:pt x="73411" y="51433"/>
                  </a:cubicBezTo>
                  <a:cubicBezTo>
                    <a:pt x="72675" y="51924"/>
                    <a:pt x="71980" y="52374"/>
                    <a:pt x="71244" y="52823"/>
                  </a:cubicBezTo>
                  <a:cubicBezTo>
                    <a:pt x="70999" y="52946"/>
                    <a:pt x="70631" y="53068"/>
                    <a:pt x="70631" y="53436"/>
                  </a:cubicBezTo>
                  <a:cubicBezTo>
                    <a:pt x="66871" y="55930"/>
                    <a:pt x="62865" y="57932"/>
                    <a:pt x="58614" y="59445"/>
                  </a:cubicBezTo>
                  <a:lnTo>
                    <a:pt x="58614" y="59486"/>
                  </a:lnTo>
                  <a:cubicBezTo>
                    <a:pt x="53053" y="61522"/>
                    <a:pt x="47116" y="62725"/>
                    <a:pt x="41212" y="62725"/>
                  </a:cubicBezTo>
                  <a:cubicBezTo>
                    <a:pt x="36095" y="62725"/>
                    <a:pt x="31003" y="61821"/>
                    <a:pt x="26201" y="59772"/>
                  </a:cubicBezTo>
                  <a:cubicBezTo>
                    <a:pt x="24893" y="59200"/>
                    <a:pt x="23585" y="58546"/>
                    <a:pt x="22359" y="57810"/>
                  </a:cubicBezTo>
                  <a:cubicBezTo>
                    <a:pt x="20806" y="57278"/>
                    <a:pt x="19293" y="56543"/>
                    <a:pt x="17904" y="55643"/>
                  </a:cubicBezTo>
                  <a:lnTo>
                    <a:pt x="17863" y="55643"/>
                  </a:lnTo>
                  <a:cubicBezTo>
                    <a:pt x="17985" y="55930"/>
                    <a:pt x="18026" y="56297"/>
                    <a:pt x="17945" y="56624"/>
                  </a:cubicBezTo>
                  <a:cubicBezTo>
                    <a:pt x="18435" y="56992"/>
                    <a:pt x="18926" y="57319"/>
                    <a:pt x="19457" y="57646"/>
                  </a:cubicBezTo>
                  <a:cubicBezTo>
                    <a:pt x="18231" y="57238"/>
                    <a:pt x="17086" y="56747"/>
                    <a:pt x="15942" y="56175"/>
                  </a:cubicBezTo>
                  <a:cubicBezTo>
                    <a:pt x="13489" y="54949"/>
                    <a:pt x="11323" y="53273"/>
                    <a:pt x="9484" y="51311"/>
                  </a:cubicBezTo>
                  <a:cubicBezTo>
                    <a:pt x="8380" y="50125"/>
                    <a:pt x="7440" y="48818"/>
                    <a:pt x="6663" y="47428"/>
                  </a:cubicBezTo>
                  <a:cubicBezTo>
                    <a:pt x="6541" y="47019"/>
                    <a:pt x="6377" y="46692"/>
                    <a:pt x="6091" y="46406"/>
                  </a:cubicBezTo>
                  <a:cubicBezTo>
                    <a:pt x="5887" y="45956"/>
                    <a:pt x="5682" y="45466"/>
                    <a:pt x="5478" y="45016"/>
                  </a:cubicBezTo>
                  <a:cubicBezTo>
                    <a:pt x="5274" y="43381"/>
                    <a:pt x="4701" y="41746"/>
                    <a:pt x="5233" y="40152"/>
                  </a:cubicBezTo>
                  <a:cubicBezTo>
                    <a:pt x="5151" y="39825"/>
                    <a:pt x="5069" y="39457"/>
                    <a:pt x="4988" y="39130"/>
                  </a:cubicBezTo>
                  <a:cubicBezTo>
                    <a:pt x="4988" y="39090"/>
                    <a:pt x="4988" y="39049"/>
                    <a:pt x="4988" y="39008"/>
                  </a:cubicBezTo>
                  <a:cubicBezTo>
                    <a:pt x="4783" y="37986"/>
                    <a:pt x="4742" y="36923"/>
                    <a:pt x="4783" y="35860"/>
                  </a:cubicBezTo>
                  <a:lnTo>
                    <a:pt x="4783" y="35615"/>
                  </a:lnTo>
                  <a:cubicBezTo>
                    <a:pt x="4824" y="35288"/>
                    <a:pt x="4865" y="35002"/>
                    <a:pt x="4906" y="34675"/>
                  </a:cubicBezTo>
                  <a:lnTo>
                    <a:pt x="4906" y="34553"/>
                  </a:lnTo>
                  <a:cubicBezTo>
                    <a:pt x="4947" y="34185"/>
                    <a:pt x="5028" y="33817"/>
                    <a:pt x="5110" y="33490"/>
                  </a:cubicBezTo>
                  <a:cubicBezTo>
                    <a:pt x="5274" y="32754"/>
                    <a:pt x="5519" y="32018"/>
                    <a:pt x="5764" y="31323"/>
                  </a:cubicBezTo>
                  <a:cubicBezTo>
                    <a:pt x="6050" y="29525"/>
                    <a:pt x="6541" y="27727"/>
                    <a:pt x="7276" y="26051"/>
                  </a:cubicBezTo>
                  <a:cubicBezTo>
                    <a:pt x="8012" y="24334"/>
                    <a:pt x="8952" y="22658"/>
                    <a:pt x="10097" y="21146"/>
                  </a:cubicBezTo>
                  <a:lnTo>
                    <a:pt x="10179" y="21023"/>
                  </a:lnTo>
                  <a:cubicBezTo>
                    <a:pt x="10342" y="20778"/>
                    <a:pt x="10546" y="20533"/>
                    <a:pt x="10751" y="20287"/>
                  </a:cubicBezTo>
                  <a:lnTo>
                    <a:pt x="10914" y="20042"/>
                  </a:lnTo>
                  <a:cubicBezTo>
                    <a:pt x="11119" y="19838"/>
                    <a:pt x="11282" y="19634"/>
                    <a:pt x="11446" y="19388"/>
                  </a:cubicBezTo>
                  <a:cubicBezTo>
                    <a:pt x="11527" y="19307"/>
                    <a:pt x="11609" y="19266"/>
                    <a:pt x="11650" y="19184"/>
                  </a:cubicBezTo>
                  <a:cubicBezTo>
                    <a:pt x="11895" y="18898"/>
                    <a:pt x="12181" y="18612"/>
                    <a:pt x="12386" y="18366"/>
                  </a:cubicBezTo>
                  <a:cubicBezTo>
                    <a:pt x="14470" y="16077"/>
                    <a:pt x="16882" y="14156"/>
                    <a:pt x="19539" y="12644"/>
                  </a:cubicBezTo>
                  <a:cubicBezTo>
                    <a:pt x="22155" y="10478"/>
                    <a:pt x="25016" y="8598"/>
                    <a:pt x="28040" y="6963"/>
                  </a:cubicBezTo>
                  <a:cubicBezTo>
                    <a:pt x="30779" y="5450"/>
                    <a:pt x="33681" y="4306"/>
                    <a:pt x="36706" y="3488"/>
                  </a:cubicBezTo>
                  <a:cubicBezTo>
                    <a:pt x="38805" y="3282"/>
                    <a:pt x="40908" y="3180"/>
                    <a:pt x="43009" y="3180"/>
                  </a:cubicBezTo>
                  <a:close/>
                  <a:moveTo>
                    <a:pt x="50575" y="0"/>
                  </a:moveTo>
                  <a:cubicBezTo>
                    <a:pt x="48864" y="0"/>
                    <a:pt x="47142" y="76"/>
                    <a:pt x="45412" y="218"/>
                  </a:cubicBezTo>
                  <a:cubicBezTo>
                    <a:pt x="43736" y="259"/>
                    <a:pt x="42060" y="504"/>
                    <a:pt x="40384" y="913"/>
                  </a:cubicBezTo>
                  <a:lnTo>
                    <a:pt x="39485" y="995"/>
                  </a:lnTo>
                  <a:cubicBezTo>
                    <a:pt x="38463" y="1077"/>
                    <a:pt x="37482" y="1322"/>
                    <a:pt x="36542" y="1731"/>
                  </a:cubicBezTo>
                  <a:cubicBezTo>
                    <a:pt x="36174" y="1731"/>
                    <a:pt x="35806" y="1853"/>
                    <a:pt x="35520" y="2058"/>
                  </a:cubicBezTo>
                  <a:lnTo>
                    <a:pt x="34866" y="2058"/>
                  </a:lnTo>
                  <a:cubicBezTo>
                    <a:pt x="34172" y="2180"/>
                    <a:pt x="33477" y="2385"/>
                    <a:pt x="32823" y="2630"/>
                  </a:cubicBezTo>
                  <a:lnTo>
                    <a:pt x="32659" y="2712"/>
                  </a:lnTo>
                  <a:cubicBezTo>
                    <a:pt x="32496" y="2753"/>
                    <a:pt x="32332" y="2793"/>
                    <a:pt x="32169" y="2834"/>
                  </a:cubicBezTo>
                  <a:cubicBezTo>
                    <a:pt x="32290" y="2899"/>
                    <a:pt x="32404" y="2922"/>
                    <a:pt x="32514" y="2922"/>
                  </a:cubicBezTo>
                  <a:cubicBezTo>
                    <a:pt x="32793" y="2922"/>
                    <a:pt x="33042" y="2772"/>
                    <a:pt x="33285" y="2772"/>
                  </a:cubicBezTo>
                  <a:cubicBezTo>
                    <a:pt x="33431" y="2772"/>
                    <a:pt x="33574" y="2826"/>
                    <a:pt x="33722" y="2998"/>
                  </a:cubicBezTo>
                  <a:cubicBezTo>
                    <a:pt x="32986" y="3120"/>
                    <a:pt x="32250" y="3243"/>
                    <a:pt x="31515" y="3407"/>
                  </a:cubicBezTo>
                  <a:cubicBezTo>
                    <a:pt x="31405" y="3385"/>
                    <a:pt x="31293" y="3374"/>
                    <a:pt x="31179" y="3374"/>
                  </a:cubicBezTo>
                  <a:cubicBezTo>
                    <a:pt x="30868" y="3374"/>
                    <a:pt x="30547" y="3450"/>
                    <a:pt x="30248" y="3570"/>
                  </a:cubicBezTo>
                  <a:cubicBezTo>
                    <a:pt x="30207" y="3568"/>
                    <a:pt x="30168" y="3567"/>
                    <a:pt x="30128" y="3567"/>
                  </a:cubicBezTo>
                  <a:cubicBezTo>
                    <a:pt x="29324" y="3567"/>
                    <a:pt x="28656" y="3951"/>
                    <a:pt x="27877" y="4224"/>
                  </a:cubicBezTo>
                  <a:lnTo>
                    <a:pt x="27305" y="4469"/>
                  </a:lnTo>
                  <a:cubicBezTo>
                    <a:pt x="26692" y="4674"/>
                    <a:pt x="26038" y="4837"/>
                    <a:pt x="25425" y="5082"/>
                  </a:cubicBezTo>
                  <a:cubicBezTo>
                    <a:pt x="18272" y="7494"/>
                    <a:pt x="12018" y="11704"/>
                    <a:pt x="8094" y="18244"/>
                  </a:cubicBezTo>
                  <a:cubicBezTo>
                    <a:pt x="7890" y="18612"/>
                    <a:pt x="7644" y="18980"/>
                    <a:pt x="7481" y="19347"/>
                  </a:cubicBezTo>
                  <a:cubicBezTo>
                    <a:pt x="6336" y="20696"/>
                    <a:pt x="5233" y="22127"/>
                    <a:pt x="4211" y="23598"/>
                  </a:cubicBezTo>
                  <a:cubicBezTo>
                    <a:pt x="4047" y="23803"/>
                    <a:pt x="3761" y="24211"/>
                    <a:pt x="3884" y="24252"/>
                  </a:cubicBezTo>
                  <a:cubicBezTo>
                    <a:pt x="5560" y="24498"/>
                    <a:pt x="4129" y="25315"/>
                    <a:pt x="4047" y="25560"/>
                  </a:cubicBezTo>
                  <a:cubicBezTo>
                    <a:pt x="3843" y="25969"/>
                    <a:pt x="3680" y="26419"/>
                    <a:pt x="3516" y="26827"/>
                  </a:cubicBezTo>
                  <a:cubicBezTo>
                    <a:pt x="3475" y="26950"/>
                    <a:pt x="3393" y="27073"/>
                    <a:pt x="3353" y="27195"/>
                  </a:cubicBezTo>
                  <a:cubicBezTo>
                    <a:pt x="3230" y="27481"/>
                    <a:pt x="3107" y="27808"/>
                    <a:pt x="3026" y="28094"/>
                  </a:cubicBezTo>
                  <a:lnTo>
                    <a:pt x="2862" y="28503"/>
                  </a:lnTo>
                  <a:cubicBezTo>
                    <a:pt x="2739" y="28830"/>
                    <a:pt x="2658" y="29116"/>
                    <a:pt x="2535" y="29443"/>
                  </a:cubicBezTo>
                  <a:lnTo>
                    <a:pt x="2412" y="29811"/>
                  </a:lnTo>
                  <a:cubicBezTo>
                    <a:pt x="2290" y="30220"/>
                    <a:pt x="2126" y="30669"/>
                    <a:pt x="2004" y="31119"/>
                  </a:cubicBezTo>
                  <a:cubicBezTo>
                    <a:pt x="1677" y="32223"/>
                    <a:pt x="1431" y="33367"/>
                    <a:pt x="1186" y="34512"/>
                  </a:cubicBezTo>
                  <a:cubicBezTo>
                    <a:pt x="737" y="36801"/>
                    <a:pt x="1" y="39090"/>
                    <a:pt x="491" y="41665"/>
                  </a:cubicBezTo>
                  <a:cubicBezTo>
                    <a:pt x="543" y="41067"/>
                    <a:pt x="680" y="40890"/>
                    <a:pt x="855" y="40890"/>
                  </a:cubicBezTo>
                  <a:cubicBezTo>
                    <a:pt x="1095" y="40890"/>
                    <a:pt x="1408" y="41224"/>
                    <a:pt x="1668" y="41255"/>
                  </a:cubicBezTo>
                  <a:lnTo>
                    <a:pt x="1668" y="41255"/>
                  </a:lnTo>
                  <a:cubicBezTo>
                    <a:pt x="1226" y="39225"/>
                    <a:pt x="1150" y="37196"/>
                    <a:pt x="1881" y="35206"/>
                  </a:cubicBezTo>
                  <a:lnTo>
                    <a:pt x="1840" y="35206"/>
                  </a:lnTo>
                  <a:cubicBezTo>
                    <a:pt x="1922" y="34961"/>
                    <a:pt x="2004" y="34757"/>
                    <a:pt x="2126" y="34512"/>
                  </a:cubicBezTo>
                  <a:cubicBezTo>
                    <a:pt x="2331" y="35656"/>
                    <a:pt x="2412" y="36801"/>
                    <a:pt x="2331" y="37945"/>
                  </a:cubicBezTo>
                  <a:cubicBezTo>
                    <a:pt x="2249" y="39212"/>
                    <a:pt x="2535" y="40438"/>
                    <a:pt x="3230" y="41501"/>
                  </a:cubicBezTo>
                  <a:cubicBezTo>
                    <a:pt x="3843" y="44975"/>
                    <a:pt x="5601" y="48327"/>
                    <a:pt x="7603" y="51025"/>
                  </a:cubicBezTo>
                  <a:cubicBezTo>
                    <a:pt x="11200" y="55766"/>
                    <a:pt x="17536" y="59322"/>
                    <a:pt x="23422" y="60221"/>
                  </a:cubicBezTo>
                  <a:cubicBezTo>
                    <a:pt x="23446" y="60233"/>
                    <a:pt x="23470" y="60238"/>
                    <a:pt x="23494" y="60238"/>
                  </a:cubicBezTo>
                  <a:cubicBezTo>
                    <a:pt x="23551" y="60238"/>
                    <a:pt x="23609" y="60209"/>
                    <a:pt x="23667" y="60180"/>
                  </a:cubicBezTo>
                  <a:cubicBezTo>
                    <a:pt x="24689" y="60671"/>
                    <a:pt x="25711" y="61161"/>
                    <a:pt x="26732" y="61570"/>
                  </a:cubicBezTo>
                  <a:cubicBezTo>
                    <a:pt x="31145" y="63348"/>
                    <a:pt x="35815" y="64112"/>
                    <a:pt x="40520" y="64112"/>
                  </a:cubicBezTo>
                  <a:cubicBezTo>
                    <a:pt x="47497" y="64112"/>
                    <a:pt x="54548" y="62433"/>
                    <a:pt x="60944" y="59894"/>
                  </a:cubicBezTo>
                  <a:cubicBezTo>
                    <a:pt x="67157" y="57442"/>
                    <a:pt x="72838" y="53845"/>
                    <a:pt x="77702" y="49226"/>
                  </a:cubicBezTo>
                  <a:cubicBezTo>
                    <a:pt x="78438" y="48654"/>
                    <a:pt x="79174" y="48082"/>
                    <a:pt x="79950" y="47510"/>
                  </a:cubicBezTo>
                  <a:lnTo>
                    <a:pt x="79950" y="47510"/>
                  </a:lnTo>
                  <a:lnTo>
                    <a:pt x="78561" y="49063"/>
                  </a:lnTo>
                  <a:cubicBezTo>
                    <a:pt x="79787" y="48164"/>
                    <a:pt x="80890" y="47142"/>
                    <a:pt x="81912" y="45997"/>
                  </a:cubicBezTo>
                  <a:lnTo>
                    <a:pt x="82198" y="45752"/>
                  </a:lnTo>
                  <a:lnTo>
                    <a:pt x="82198" y="45752"/>
                  </a:lnTo>
                  <a:cubicBezTo>
                    <a:pt x="82444" y="46447"/>
                    <a:pt x="81749" y="46733"/>
                    <a:pt x="82117" y="47510"/>
                  </a:cubicBezTo>
                  <a:cubicBezTo>
                    <a:pt x="84692" y="43749"/>
                    <a:pt x="86695" y="39825"/>
                    <a:pt x="89024" y="36065"/>
                  </a:cubicBezTo>
                  <a:lnTo>
                    <a:pt x="89065" y="36187"/>
                  </a:lnTo>
                  <a:cubicBezTo>
                    <a:pt x="89065" y="36433"/>
                    <a:pt x="89024" y="36678"/>
                    <a:pt x="88984" y="36964"/>
                  </a:cubicBezTo>
                  <a:cubicBezTo>
                    <a:pt x="89024" y="37741"/>
                    <a:pt x="88943" y="38558"/>
                    <a:pt x="88738" y="39294"/>
                  </a:cubicBezTo>
                  <a:cubicBezTo>
                    <a:pt x="88534" y="39907"/>
                    <a:pt x="88330" y="40520"/>
                    <a:pt x="88207" y="41133"/>
                  </a:cubicBezTo>
                  <a:lnTo>
                    <a:pt x="88616" y="41215"/>
                  </a:lnTo>
                  <a:cubicBezTo>
                    <a:pt x="88738" y="40929"/>
                    <a:pt x="88861" y="40684"/>
                    <a:pt x="88943" y="40397"/>
                  </a:cubicBezTo>
                  <a:lnTo>
                    <a:pt x="88943" y="40397"/>
                  </a:lnTo>
                  <a:cubicBezTo>
                    <a:pt x="88738" y="41297"/>
                    <a:pt x="88493" y="42196"/>
                    <a:pt x="88248" y="43136"/>
                  </a:cubicBezTo>
                  <a:cubicBezTo>
                    <a:pt x="89270" y="41992"/>
                    <a:pt x="89842" y="40479"/>
                    <a:pt x="89801" y="38967"/>
                  </a:cubicBezTo>
                  <a:cubicBezTo>
                    <a:pt x="89597" y="35288"/>
                    <a:pt x="89638" y="31610"/>
                    <a:pt x="89392" y="27972"/>
                  </a:cubicBezTo>
                  <a:cubicBezTo>
                    <a:pt x="89311" y="26623"/>
                    <a:pt x="89065" y="25315"/>
                    <a:pt x="88657" y="24007"/>
                  </a:cubicBezTo>
                  <a:cubicBezTo>
                    <a:pt x="88411" y="23271"/>
                    <a:pt x="88166" y="22576"/>
                    <a:pt x="87880" y="21882"/>
                  </a:cubicBezTo>
                  <a:cubicBezTo>
                    <a:pt x="86981" y="19756"/>
                    <a:pt x="85836" y="17753"/>
                    <a:pt x="84487" y="15873"/>
                  </a:cubicBezTo>
                  <a:cubicBezTo>
                    <a:pt x="80809" y="10559"/>
                    <a:pt x="75740" y="6390"/>
                    <a:pt x="69855" y="3856"/>
                  </a:cubicBezTo>
                  <a:cubicBezTo>
                    <a:pt x="63652" y="1128"/>
                    <a:pt x="57191" y="0"/>
                    <a:pt x="505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a:t>        </a:t>
              </a:r>
              <a:endParaRPr/>
            </a:p>
          </p:txBody>
        </p:sp>
        <p:sp>
          <p:nvSpPr>
            <p:cNvPr id="359" name="Google Shape;359;p26"/>
            <p:cNvSpPr/>
            <p:nvPr/>
          </p:nvSpPr>
          <p:spPr>
            <a:xfrm>
              <a:off x="2798950" y="1395650"/>
              <a:ext cx="733500" cy="5811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26"/>
          <p:cNvSpPr txBox="1"/>
          <p:nvPr/>
        </p:nvSpPr>
        <p:spPr>
          <a:xfrm>
            <a:off x="930150" y="907526"/>
            <a:ext cx="3000000" cy="2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chemeClr val="dk1"/>
                </a:solidFill>
                <a:highlight>
                  <a:schemeClr val="accent5"/>
                </a:highlight>
                <a:latin typeface="Mada"/>
                <a:ea typeface="Mada"/>
                <a:cs typeface="Mada"/>
                <a:sym typeface="Mada"/>
              </a:rPr>
              <a:t>Special</a:t>
            </a:r>
            <a:r>
              <a:rPr b="1" lang="ar" sz="2000">
                <a:solidFill>
                  <a:schemeClr val="dk1"/>
                </a:solidFill>
                <a:highlight>
                  <a:schemeClr val="accent5"/>
                </a:highlight>
                <a:latin typeface="Mada"/>
                <a:ea typeface="Mada"/>
                <a:cs typeface="Mada"/>
                <a:sym typeface="Mada"/>
              </a:rPr>
              <a:t> laboratory tests </a:t>
            </a:r>
            <a:endParaRPr sz="2000">
              <a:highlight>
                <a:schemeClr val="accent5"/>
              </a:highlight>
            </a:endParaRPr>
          </a:p>
        </p:txBody>
      </p:sp>
      <p:sp>
        <p:nvSpPr>
          <p:cNvPr id="361" name="Google Shape;361;p26"/>
          <p:cNvSpPr/>
          <p:nvPr/>
        </p:nvSpPr>
        <p:spPr>
          <a:xfrm>
            <a:off x="217650" y="4184325"/>
            <a:ext cx="7124700" cy="56694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7"/>
          <p:cNvSpPr txBox="1"/>
          <p:nvPr/>
        </p:nvSpPr>
        <p:spPr>
          <a:xfrm>
            <a:off x="413900" y="8250563"/>
            <a:ext cx="3000000" cy="53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IgA deficiency (2-3%).</a:t>
            </a:r>
            <a:endParaRPr/>
          </a:p>
        </p:txBody>
      </p:sp>
      <p:sp>
        <p:nvSpPr>
          <p:cNvPr id="367" name="Google Shape;367;p27"/>
          <p:cNvSpPr txBox="1"/>
          <p:nvPr/>
        </p:nvSpPr>
        <p:spPr>
          <a:xfrm>
            <a:off x="3470405" y="9036700"/>
            <a:ext cx="30000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Connective tissue disease.</a:t>
            </a:r>
            <a:endParaRPr/>
          </a:p>
        </p:txBody>
      </p:sp>
      <p:sp>
        <p:nvSpPr>
          <p:cNvPr id="368" name="Google Shape;368;p27"/>
          <p:cNvSpPr txBox="1"/>
          <p:nvPr/>
        </p:nvSpPr>
        <p:spPr>
          <a:xfrm>
            <a:off x="413900" y="9012800"/>
            <a:ext cx="3000000" cy="339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Autoimmune thyroid disease (6-8%).</a:t>
            </a:r>
            <a:endParaRPr/>
          </a:p>
        </p:txBody>
      </p:sp>
      <p:sp>
        <p:nvSpPr>
          <p:cNvPr id="369" name="Google Shape;369;p27"/>
          <p:cNvSpPr txBox="1"/>
          <p:nvPr/>
        </p:nvSpPr>
        <p:spPr>
          <a:xfrm>
            <a:off x="5745025" y="8977005"/>
            <a:ext cx="3000000" cy="56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Down’s syndrome.</a:t>
            </a:r>
            <a:endParaRPr/>
          </a:p>
        </p:txBody>
      </p:sp>
      <p:sp>
        <p:nvSpPr>
          <p:cNvPr id="370" name="Google Shape;370;p27"/>
          <p:cNvSpPr txBox="1"/>
          <p:nvPr/>
        </p:nvSpPr>
        <p:spPr>
          <a:xfrm>
            <a:off x="3528941" y="8256000"/>
            <a:ext cx="1818600" cy="412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 1 DM (3-6%).</a:t>
            </a:r>
            <a:endParaRPr/>
          </a:p>
        </p:txBody>
      </p:sp>
      <p:sp>
        <p:nvSpPr>
          <p:cNvPr id="371" name="Google Shape;371;p27"/>
          <p:cNvSpPr/>
          <p:nvPr/>
        </p:nvSpPr>
        <p:spPr>
          <a:xfrm>
            <a:off x="374350" y="1110450"/>
            <a:ext cx="6875400" cy="1575300"/>
          </a:xfrm>
          <a:prstGeom prst="snip1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373" name="Google Shape;373;p27"/>
          <p:cNvSpPr txBox="1"/>
          <p:nvPr/>
        </p:nvSpPr>
        <p:spPr>
          <a:xfrm>
            <a:off x="106955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Celiac Disease</a:t>
            </a:r>
            <a:r>
              <a:rPr b="1" baseline="30000" lang="ar" sz="2600">
                <a:solidFill>
                  <a:schemeClr val="dk1"/>
                </a:solidFill>
                <a:latin typeface="Mada"/>
                <a:ea typeface="Mada"/>
                <a:cs typeface="Mada"/>
                <a:sym typeface="Mada"/>
              </a:rPr>
              <a:t>1</a:t>
            </a:r>
            <a:endParaRPr b="1" baseline="30000" sz="2600">
              <a:solidFill>
                <a:schemeClr val="dk1"/>
              </a:solidFill>
              <a:latin typeface="Mada"/>
              <a:ea typeface="Mada"/>
              <a:cs typeface="Mada"/>
              <a:sym typeface="Mada"/>
            </a:endParaRPr>
          </a:p>
        </p:txBody>
      </p:sp>
      <p:sp>
        <p:nvSpPr>
          <p:cNvPr id="374" name="Google Shape;374;p27"/>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
        <p:nvSpPr>
          <p:cNvPr id="375" name="Google Shape;375;p27"/>
          <p:cNvSpPr txBox="1"/>
          <p:nvPr/>
        </p:nvSpPr>
        <p:spPr>
          <a:xfrm>
            <a:off x="-5362800" y="1034711"/>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Introduction</a:t>
            </a:r>
            <a:endParaRPr b="1" sz="2200">
              <a:highlight>
                <a:schemeClr val="accent5"/>
              </a:highlight>
              <a:latin typeface="Mada"/>
              <a:ea typeface="Mada"/>
              <a:cs typeface="Mada"/>
              <a:sym typeface="Mada"/>
            </a:endParaRPr>
          </a:p>
        </p:txBody>
      </p:sp>
      <p:sp>
        <p:nvSpPr>
          <p:cNvPr id="376" name="Google Shape;376;p27"/>
          <p:cNvSpPr txBox="1"/>
          <p:nvPr/>
        </p:nvSpPr>
        <p:spPr>
          <a:xfrm>
            <a:off x="192475" y="2775393"/>
            <a:ext cx="5362800" cy="2430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Pathophysiology</a:t>
            </a:r>
            <a:endParaRPr b="1" sz="2200">
              <a:highlight>
                <a:schemeClr val="accent5"/>
              </a:highlight>
              <a:latin typeface="Mada"/>
              <a:ea typeface="Mada"/>
              <a:cs typeface="Mada"/>
              <a:sym typeface="Mada"/>
            </a:endParaRPr>
          </a:p>
        </p:txBody>
      </p:sp>
      <p:sp>
        <p:nvSpPr>
          <p:cNvPr id="377" name="Google Shape;377;p27"/>
          <p:cNvSpPr txBox="1"/>
          <p:nvPr/>
        </p:nvSpPr>
        <p:spPr>
          <a:xfrm>
            <a:off x="192475" y="8962000"/>
            <a:ext cx="13791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rgbClr val="CC0000"/>
              </a:solidFill>
              <a:highlight>
                <a:schemeClr val="accent5"/>
              </a:highlight>
              <a:latin typeface="Alegreya Regular"/>
              <a:ea typeface="Alegreya Regular"/>
              <a:cs typeface="Alegreya Regular"/>
              <a:sym typeface="Alegreya Regular"/>
            </a:endParaRPr>
          </a:p>
        </p:txBody>
      </p:sp>
      <p:sp>
        <p:nvSpPr>
          <p:cNvPr id="378" name="Google Shape;378;p27"/>
          <p:cNvSpPr txBox="1"/>
          <p:nvPr/>
        </p:nvSpPr>
        <p:spPr>
          <a:xfrm>
            <a:off x="1463400" y="10067575"/>
            <a:ext cx="5362800" cy="7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
        <p:nvSpPr>
          <p:cNvPr id="379" name="Google Shape;379;p27"/>
          <p:cNvSpPr txBox="1"/>
          <p:nvPr/>
        </p:nvSpPr>
        <p:spPr>
          <a:xfrm>
            <a:off x="279550" y="1485300"/>
            <a:ext cx="6679800" cy="11535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Small intestinal</a:t>
            </a:r>
            <a:r>
              <a:rPr b="1" baseline="30000" lang="ar" sz="1200">
                <a:latin typeface="Mada"/>
                <a:ea typeface="Mada"/>
                <a:cs typeface="Mada"/>
                <a:sym typeface="Mada"/>
              </a:rPr>
              <a:t>2</a:t>
            </a:r>
            <a:r>
              <a:rPr lang="ar" sz="1200">
                <a:latin typeface="Mada"/>
                <a:ea typeface="Mada"/>
                <a:cs typeface="Mada"/>
                <a:sym typeface="Mada"/>
              </a:rPr>
              <a:t> malabsorption of nutrients following the ingestion of </a:t>
            </a:r>
            <a:r>
              <a:rPr b="1" lang="ar" sz="1200">
                <a:latin typeface="Mada"/>
                <a:ea typeface="Mada"/>
                <a:cs typeface="Mada"/>
                <a:sym typeface="Mada"/>
              </a:rPr>
              <a:t>wheat</a:t>
            </a:r>
            <a:r>
              <a:rPr lang="ar" sz="1200">
                <a:latin typeface="Mada"/>
                <a:ea typeface="Mada"/>
                <a:cs typeface="Mada"/>
                <a:sym typeface="Mada"/>
              </a:rPr>
              <a:t> gluten or related proteins from </a:t>
            </a:r>
            <a:r>
              <a:rPr b="1" lang="ar" sz="1200">
                <a:latin typeface="Mada"/>
                <a:ea typeface="Mada"/>
                <a:cs typeface="Mada"/>
                <a:sym typeface="Mada"/>
              </a:rPr>
              <a:t>rye</a:t>
            </a:r>
            <a:r>
              <a:rPr lang="ar" sz="1200">
                <a:latin typeface="Mada"/>
                <a:ea typeface="Mada"/>
                <a:cs typeface="Mada"/>
                <a:sym typeface="Mada"/>
              </a:rPr>
              <a:t>, </a:t>
            </a:r>
            <a:r>
              <a:rPr b="1" lang="ar" sz="1200">
                <a:latin typeface="Mada"/>
                <a:ea typeface="Mada"/>
                <a:cs typeface="Mada"/>
                <a:sym typeface="Mada"/>
              </a:rPr>
              <a:t>barley </a:t>
            </a:r>
            <a:r>
              <a:rPr b="1" lang="ar" sz="1200">
                <a:solidFill>
                  <a:srgbClr val="1C4588"/>
                </a:solidFill>
                <a:latin typeface="Mada"/>
                <a:ea typeface="Mada"/>
                <a:cs typeface="Mada"/>
                <a:sym typeface="Mada"/>
              </a:rPr>
              <a:t>and oats</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A characteristic, though not specific, </a:t>
            </a:r>
            <a:r>
              <a:rPr b="1" lang="ar" sz="1200">
                <a:solidFill>
                  <a:srgbClr val="CC0000"/>
                </a:solidFill>
                <a:latin typeface="Mada"/>
                <a:ea typeface="Mada"/>
                <a:cs typeface="Mada"/>
                <a:sym typeface="Mada"/>
              </a:rPr>
              <a:t>villous atrophy</a:t>
            </a:r>
            <a:r>
              <a:rPr lang="ar" sz="1200">
                <a:latin typeface="Mada"/>
                <a:ea typeface="Mada"/>
                <a:cs typeface="Mada"/>
                <a:sym typeface="Mada"/>
              </a:rPr>
              <a:t> of the small intestinal mucosa.</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ar" sz="1200">
                <a:latin typeface="Mada"/>
                <a:ea typeface="Mada"/>
                <a:cs typeface="Mada"/>
                <a:sym typeface="Mada"/>
              </a:rPr>
              <a:t>Prompt</a:t>
            </a:r>
            <a:r>
              <a:rPr lang="ar" sz="1200">
                <a:latin typeface="Mada"/>
                <a:ea typeface="Mada"/>
                <a:cs typeface="Mada"/>
                <a:sym typeface="Mada"/>
              </a:rPr>
              <a:t> clinical and histologic </a:t>
            </a:r>
            <a:r>
              <a:rPr b="1" lang="ar" sz="1200">
                <a:latin typeface="Mada"/>
                <a:ea typeface="Mada"/>
                <a:cs typeface="Mada"/>
                <a:sym typeface="Mada"/>
              </a:rPr>
              <a:t>improvement following</a:t>
            </a:r>
            <a:r>
              <a:rPr lang="ar" sz="1200">
                <a:latin typeface="Mada"/>
                <a:ea typeface="Mada"/>
                <a:cs typeface="Mada"/>
                <a:sym typeface="Mada"/>
              </a:rPr>
              <a:t> strict adherence to a </a:t>
            </a:r>
            <a:r>
              <a:rPr b="1" lang="ar" sz="1200">
                <a:latin typeface="Mada"/>
                <a:ea typeface="Mada"/>
                <a:cs typeface="Mada"/>
                <a:sym typeface="Mada"/>
              </a:rPr>
              <a:t>gluten free diet</a:t>
            </a:r>
            <a:r>
              <a:rPr lang="ar" sz="1200">
                <a:latin typeface="Mada"/>
                <a:ea typeface="Mada"/>
                <a:cs typeface="Mada"/>
                <a:sym typeface="Mada"/>
              </a:rPr>
              <a: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Clinical and histologic relapse when gluten is reintroduced.</a:t>
            </a:r>
            <a:endParaRPr sz="1200">
              <a:latin typeface="Mada"/>
              <a:ea typeface="Mada"/>
              <a:cs typeface="Mada"/>
              <a:sym typeface="Mada"/>
            </a:endParaRPr>
          </a:p>
        </p:txBody>
      </p:sp>
      <p:sp>
        <p:nvSpPr>
          <p:cNvPr id="380" name="Google Shape;380;p27"/>
          <p:cNvSpPr txBox="1"/>
          <p:nvPr/>
        </p:nvSpPr>
        <p:spPr>
          <a:xfrm>
            <a:off x="-8330142" y="2638809"/>
            <a:ext cx="7065000" cy="1301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The disease affect the mucosa with marked variation.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Loss of normal villous structure (flattening)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Intestinal crypts are elongated and open onto a flat absorptive surface.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Leaky mucosa with increased permeability due to structural changes of the tight junctions between damaged absorptive cells.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Marked increase in cellularity of the lamina propria – plasma cells and lymphocytes.</a:t>
            </a:r>
            <a:endParaRPr sz="1200">
              <a:latin typeface="Mada"/>
              <a:ea typeface="Mada"/>
              <a:cs typeface="Mada"/>
              <a:sym typeface="Mada"/>
            </a:endParaRPr>
          </a:p>
        </p:txBody>
      </p:sp>
      <p:sp>
        <p:nvSpPr>
          <p:cNvPr id="381" name="Google Shape;381;p27"/>
          <p:cNvSpPr txBox="1"/>
          <p:nvPr/>
        </p:nvSpPr>
        <p:spPr>
          <a:xfrm>
            <a:off x="227499" y="5067188"/>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Presentations</a:t>
            </a:r>
            <a:endParaRPr b="1" sz="2200">
              <a:highlight>
                <a:schemeClr val="accent5"/>
              </a:highlight>
              <a:latin typeface="Mada"/>
              <a:ea typeface="Mada"/>
              <a:cs typeface="Mada"/>
              <a:sym typeface="Mada"/>
            </a:endParaRPr>
          </a:p>
        </p:txBody>
      </p:sp>
      <p:sp>
        <p:nvSpPr>
          <p:cNvPr id="382" name="Google Shape;382;p27"/>
          <p:cNvSpPr txBox="1"/>
          <p:nvPr/>
        </p:nvSpPr>
        <p:spPr>
          <a:xfrm>
            <a:off x="-4832598" y="5014888"/>
            <a:ext cx="2912700" cy="39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Asymptomatic.</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Non-specific GI symptoms:</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Diarrhea.</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Bloating.</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Dyspepsia.</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Nutritional deficiency:</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Anemia (Iron &amp; folate).</a:t>
            </a:r>
            <a:endParaRPr sz="1200">
              <a:latin typeface="Mada"/>
              <a:ea typeface="Mada"/>
              <a:cs typeface="Mada"/>
              <a:sym typeface="Mada"/>
            </a:endParaRPr>
          </a:p>
          <a:p>
            <a:pPr indent="0" lvl="0" marL="457200" rtl="0" algn="l">
              <a:spcBef>
                <a:spcPts val="0"/>
              </a:spcBef>
              <a:spcAft>
                <a:spcPts val="0"/>
              </a:spcAft>
              <a:buNone/>
            </a:pPr>
            <a:r>
              <a:rPr lang="ar" sz="1200">
                <a:latin typeface="Mada"/>
                <a:ea typeface="Mada"/>
                <a:cs typeface="Mada"/>
                <a:sym typeface="Mada"/>
              </a:rPr>
              <a:t>Osteoporosis.</a:t>
            </a:r>
            <a:endParaRPr sz="1200">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Fat soluble vitamin deficiencies: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Vit A: poor night vision, follicular hyperkeratosis.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Vit D: hypocalcemia, osteoporosis.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Vit K: easy bruising &amp; bleeding, elevated INR.</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Dermatitis herpetiformis.</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Elevated ALT &amp; AST.</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Malignancy.</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T-cell lymphoma.</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Small bowel adenoCa.</a:t>
            </a:r>
            <a:endParaRPr sz="1200">
              <a:latin typeface="Mada"/>
              <a:ea typeface="Mada"/>
              <a:cs typeface="Mada"/>
              <a:sym typeface="Mada"/>
            </a:endParaRPr>
          </a:p>
        </p:txBody>
      </p:sp>
      <p:sp>
        <p:nvSpPr>
          <p:cNvPr id="383" name="Google Shape;383;p27"/>
          <p:cNvSpPr txBox="1"/>
          <p:nvPr/>
        </p:nvSpPr>
        <p:spPr>
          <a:xfrm>
            <a:off x="242575" y="7615138"/>
            <a:ext cx="53628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5"/>
                </a:highlight>
                <a:latin typeface="Mada"/>
                <a:ea typeface="Mada"/>
                <a:cs typeface="Mada"/>
                <a:sym typeface="Mada"/>
              </a:rPr>
              <a:t>At Risk</a:t>
            </a:r>
            <a:r>
              <a:rPr b="1" baseline="30000" lang="ar" sz="2200">
                <a:highlight>
                  <a:schemeClr val="accent5"/>
                </a:highlight>
                <a:latin typeface="Mada"/>
                <a:ea typeface="Mada"/>
                <a:cs typeface="Mada"/>
                <a:sym typeface="Mada"/>
              </a:rPr>
              <a:t>3</a:t>
            </a:r>
            <a:endParaRPr b="1" baseline="30000" sz="2200">
              <a:highlight>
                <a:schemeClr val="accent5"/>
              </a:highlight>
              <a:latin typeface="Mada"/>
              <a:ea typeface="Mada"/>
              <a:cs typeface="Mada"/>
              <a:sym typeface="Mada"/>
            </a:endParaRPr>
          </a:p>
        </p:txBody>
      </p:sp>
      <p:sp>
        <p:nvSpPr>
          <p:cNvPr id="384" name="Google Shape;384;p27"/>
          <p:cNvSpPr/>
          <p:nvPr/>
        </p:nvSpPr>
        <p:spPr>
          <a:xfrm>
            <a:off x="660505" y="957909"/>
            <a:ext cx="2354700" cy="450600"/>
          </a:xfrm>
          <a:prstGeom prst="roundRect">
            <a:avLst>
              <a:gd fmla="val 16667" name="adj"/>
            </a:avLst>
          </a:prstGeom>
          <a:solidFill>
            <a:srgbClr val="D9EAD3"/>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200">
                <a:solidFill>
                  <a:schemeClr val="dk1"/>
                </a:solidFill>
                <a:highlight>
                  <a:schemeClr val="accent5"/>
                </a:highlight>
                <a:latin typeface="Mada"/>
                <a:ea typeface="Mada"/>
                <a:cs typeface="Mada"/>
                <a:sym typeface="Mada"/>
              </a:rPr>
              <a:t>Introduction</a:t>
            </a:r>
            <a:endParaRPr/>
          </a:p>
        </p:txBody>
      </p:sp>
      <p:pic>
        <p:nvPicPr>
          <p:cNvPr id="385" name="Google Shape;385;p27"/>
          <p:cNvPicPr preferRelativeResize="0"/>
          <p:nvPr/>
        </p:nvPicPr>
        <p:blipFill>
          <a:blip r:embed="rId3">
            <a:alphaModFix/>
          </a:blip>
          <a:stretch>
            <a:fillRect/>
          </a:stretch>
        </p:blipFill>
        <p:spPr>
          <a:xfrm rot="680052">
            <a:off x="6547275" y="843311"/>
            <a:ext cx="833454" cy="833454"/>
          </a:xfrm>
          <a:prstGeom prst="ellipse">
            <a:avLst/>
          </a:prstGeom>
          <a:noFill/>
          <a:ln>
            <a:noFill/>
          </a:ln>
        </p:spPr>
      </p:pic>
      <p:sp>
        <p:nvSpPr>
          <p:cNvPr id="386" name="Google Shape;386;p27"/>
          <p:cNvSpPr txBox="1"/>
          <p:nvPr/>
        </p:nvSpPr>
        <p:spPr>
          <a:xfrm>
            <a:off x="-118700" y="9632150"/>
            <a:ext cx="7643100" cy="1400100"/>
          </a:xfrm>
          <a:prstGeom prst="rect">
            <a:avLst/>
          </a:prstGeom>
          <a:noFill/>
          <a:ln>
            <a:noFill/>
          </a:ln>
        </p:spPr>
        <p:txBody>
          <a:bodyPr anchorCtr="0" anchor="t" bIns="91425" lIns="91425" spcFirstLastPara="1" rIns="91425" wrap="square" tIns="91425">
            <a:noAutofit/>
          </a:bodyPr>
          <a:lstStyle/>
          <a:p>
            <a:pPr indent="-279400" lvl="0" marL="457200" rtl="0" algn="l">
              <a:spcBef>
                <a:spcPts val="0"/>
              </a:spcBef>
              <a:spcAft>
                <a:spcPts val="0"/>
              </a:spcAft>
              <a:buClr>
                <a:srgbClr val="6AA84F"/>
              </a:buClr>
              <a:buSzPts val="800"/>
              <a:buFont typeface="Mada"/>
              <a:buAutoNum type="arabicPeriod"/>
            </a:pPr>
            <a:r>
              <a:rPr lang="ar" sz="800">
                <a:solidFill>
                  <a:srgbClr val="6AA84F"/>
                </a:solidFill>
                <a:latin typeface="Mada"/>
                <a:ea typeface="Mada"/>
                <a:cs typeface="Mada"/>
                <a:sym typeface="Mada"/>
              </a:rPr>
              <a:t>Autoimmune disease that is positive in serology, complicated when uncontrolled, differ from gluten intolerance that has no microscopic abnormalities or antibodies. </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b="1" lang="ar" sz="800">
                <a:solidFill>
                  <a:srgbClr val="6AA84F"/>
                </a:solidFill>
                <a:latin typeface="Mada"/>
                <a:ea typeface="Mada"/>
                <a:cs typeface="Mada"/>
                <a:sym typeface="Mada"/>
              </a:rPr>
              <a:t>Endoscopic biopsy</a:t>
            </a:r>
            <a:r>
              <a:rPr b="1" lang="ar" sz="800">
                <a:solidFill>
                  <a:srgbClr val="CC0000"/>
                </a:solidFill>
                <a:latin typeface="Mada"/>
                <a:ea typeface="Mada"/>
                <a:cs typeface="Mada"/>
                <a:sym typeface="Mada"/>
              </a:rPr>
              <a:t> (GOLD standard) </a:t>
            </a:r>
            <a:r>
              <a:rPr lang="ar" sz="800">
                <a:solidFill>
                  <a:srgbClr val="6AA84F"/>
                </a:solidFill>
                <a:latin typeface="Mada"/>
                <a:ea typeface="Mada"/>
                <a:cs typeface="Mada"/>
                <a:sym typeface="Mada"/>
              </a:rPr>
              <a:t>taken from the duodenum because it is the first contact with gluten,</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ar" sz="800">
                <a:solidFill>
                  <a:srgbClr val="6AA84F"/>
                </a:solidFill>
                <a:latin typeface="Mada"/>
                <a:ea typeface="Mada"/>
                <a:cs typeface="Mada"/>
                <a:sym typeface="Mada"/>
              </a:rPr>
              <a:t>If these patients present with non-specific GI symptoms, you should think of celiac</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ar" sz="800">
                <a:solidFill>
                  <a:srgbClr val="6AA84F"/>
                </a:solidFill>
                <a:latin typeface="Mada"/>
                <a:ea typeface="Mada"/>
                <a:cs typeface="Mada"/>
                <a:sym typeface="Mada"/>
              </a:rPr>
              <a:t>If you diagnosed someone with CD, you have to screen 1st degree relatives. You may find structural abnormalities with no symptoms. </a:t>
            </a:r>
            <a:r>
              <a:rPr lang="ar" sz="800">
                <a:solidFill>
                  <a:srgbClr val="1C4588"/>
                </a:solidFill>
                <a:latin typeface="Mada"/>
                <a:ea typeface="Mada"/>
                <a:cs typeface="Mada"/>
                <a:sym typeface="Mada"/>
              </a:rPr>
              <a:t>There is a strong genetic component, with around 10% of first-degree relatives of an index case affected, and there is strong (approximately 75%) concordance in monozygotic twins. </a:t>
            </a:r>
            <a:endParaRPr sz="800">
              <a:solidFill>
                <a:srgbClr val="1C4588"/>
              </a:solidFill>
              <a:latin typeface="Mada"/>
              <a:ea typeface="Mada"/>
              <a:cs typeface="Mada"/>
              <a:sym typeface="Mada"/>
            </a:endParaRPr>
          </a:p>
          <a:p>
            <a:pPr indent="-279400" lvl="0" marL="457200" rtl="0" algn="l">
              <a:spcBef>
                <a:spcPts val="0"/>
              </a:spcBef>
              <a:spcAft>
                <a:spcPts val="0"/>
              </a:spcAft>
              <a:buClr>
                <a:srgbClr val="6AA84F"/>
              </a:buClr>
              <a:buSzPts val="800"/>
              <a:buFont typeface="Mada"/>
              <a:buAutoNum type="arabicPeriod"/>
            </a:pPr>
            <a:r>
              <a:rPr lang="ar" sz="800">
                <a:solidFill>
                  <a:srgbClr val="6AA84F"/>
                </a:solidFill>
                <a:latin typeface="Mada"/>
                <a:ea typeface="Mada"/>
                <a:cs typeface="Mada"/>
                <a:sym typeface="Mada"/>
              </a:rPr>
              <a:t>If they start </a:t>
            </a:r>
            <a:r>
              <a:rPr b="1" lang="ar" sz="800">
                <a:solidFill>
                  <a:srgbClr val="6AA84F"/>
                </a:solidFill>
                <a:latin typeface="Mada"/>
                <a:ea typeface="Mada"/>
                <a:cs typeface="Mada"/>
                <a:sym typeface="Mada"/>
              </a:rPr>
              <a:t>gluten-free strict diet</a:t>
            </a:r>
            <a:r>
              <a:rPr lang="ar" sz="800">
                <a:solidFill>
                  <a:srgbClr val="6AA84F"/>
                </a:solidFill>
                <a:latin typeface="Mada"/>
                <a:ea typeface="Mada"/>
                <a:cs typeface="Mada"/>
                <a:sym typeface="Mada"/>
              </a:rPr>
              <a:t>, it will disappear </a:t>
            </a:r>
            <a:r>
              <a:rPr lang="ar" sz="800">
                <a:solidFill>
                  <a:srgbClr val="1C4588"/>
                </a:solidFill>
                <a:latin typeface="Mada"/>
                <a:ea typeface="Mada"/>
                <a:cs typeface="Mada"/>
                <a:sym typeface="Mada"/>
              </a:rPr>
              <a:t>but some patients require additional treatment with dapsone</a:t>
            </a:r>
            <a:endParaRPr sz="800">
              <a:solidFill>
                <a:srgbClr val="1C4588"/>
              </a:solidFill>
              <a:latin typeface="Mada"/>
              <a:ea typeface="Mada"/>
              <a:cs typeface="Mada"/>
              <a:sym typeface="Mada"/>
            </a:endParaRPr>
          </a:p>
          <a:p>
            <a:pPr indent="-279400" lvl="0" marL="457200" rtl="0" algn="l">
              <a:spcBef>
                <a:spcPts val="0"/>
              </a:spcBef>
              <a:spcAft>
                <a:spcPts val="0"/>
              </a:spcAft>
              <a:buClr>
                <a:srgbClr val="1C4588"/>
              </a:buClr>
              <a:buSzPts val="800"/>
              <a:buFont typeface="Mada"/>
              <a:buAutoNum type="arabicPeriod"/>
            </a:pPr>
            <a:r>
              <a:rPr lang="ar" sz="800">
                <a:solidFill>
                  <a:srgbClr val="1C4588"/>
                </a:solidFill>
                <a:latin typeface="Mada"/>
                <a:ea typeface="Mada"/>
                <a:cs typeface="Mada"/>
                <a:sym typeface="Mada"/>
              </a:rPr>
              <a:t>CBC may show microcytic or macrocytic anaemia from iron or folate deficiency and features of hyposplenism (target cells, spherocytes and Howell–Jolly bodies).</a:t>
            </a:r>
            <a:endParaRPr sz="800">
              <a:solidFill>
                <a:srgbClr val="1C4588"/>
              </a:solidFill>
              <a:latin typeface="Mada"/>
              <a:ea typeface="Mada"/>
              <a:cs typeface="Mada"/>
              <a:sym typeface="Mada"/>
            </a:endParaRPr>
          </a:p>
        </p:txBody>
      </p:sp>
      <p:sp>
        <p:nvSpPr>
          <p:cNvPr id="387" name="Google Shape;387;p27"/>
          <p:cNvSpPr txBox="1"/>
          <p:nvPr/>
        </p:nvSpPr>
        <p:spPr>
          <a:xfrm flipH="1">
            <a:off x="427246" y="3286350"/>
            <a:ext cx="1413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ar" sz="3000" u="none" cap="none" strike="noStrike">
                <a:solidFill>
                  <a:schemeClr val="accent1"/>
                </a:solidFill>
                <a:latin typeface="Georgia"/>
                <a:ea typeface="Georgia"/>
                <a:cs typeface="Georgia"/>
                <a:sym typeface="Georgia"/>
              </a:rPr>
              <a:t>1</a:t>
            </a:r>
            <a:endParaRPr b="1" sz="3000">
              <a:solidFill>
                <a:schemeClr val="accent1"/>
              </a:solidFill>
              <a:latin typeface="Georgia"/>
              <a:ea typeface="Georgia"/>
              <a:cs typeface="Georgia"/>
              <a:sym typeface="Georgia"/>
            </a:endParaRPr>
          </a:p>
        </p:txBody>
      </p:sp>
      <p:sp>
        <p:nvSpPr>
          <p:cNvPr id="388" name="Google Shape;388;p27"/>
          <p:cNvSpPr/>
          <p:nvPr/>
        </p:nvSpPr>
        <p:spPr>
          <a:xfrm flipH="1">
            <a:off x="691125" y="3433475"/>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389" name="Google Shape;389;p27"/>
          <p:cNvSpPr txBox="1"/>
          <p:nvPr/>
        </p:nvSpPr>
        <p:spPr>
          <a:xfrm>
            <a:off x="413900" y="3841707"/>
            <a:ext cx="2466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2"/>
                </a:solidFill>
                <a:latin typeface="Georgia"/>
                <a:ea typeface="Georgia"/>
                <a:cs typeface="Georgia"/>
                <a:sym typeface="Georgia"/>
              </a:rPr>
              <a:t>2</a:t>
            </a:r>
            <a:endParaRPr b="1" sz="3000">
              <a:solidFill>
                <a:schemeClr val="accent2"/>
              </a:solidFill>
              <a:latin typeface="Georgia"/>
              <a:ea typeface="Georgia"/>
              <a:cs typeface="Georgia"/>
              <a:sym typeface="Georgia"/>
            </a:endParaRPr>
          </a:p>
        </p:txBody>
      </p:sp>
      <p:sp>
        <p:nvSpPr>
          <p:cNvPr id="390" name="Google Shape;390;p27"/>
          <p:cNvSpPr txBox="1"/>
          <p:nvPr/>
        </p:nvSpPr>
        <p:spPr>
          <a:xfrm>
            <a:off x="413901" y="4416212"/>
            <a:ext cx="306600" cy="611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ar" sz="3000">
                <a:solidFill>
                  <a:schemeClr val="accent3"/>
                </a:solidFill>
                <a:latin typeface="Georgia"/>
                <a:ea typeface="Georgia"/>
                <a:cs typeface="Georgia"/>
                <a:sym typeface="Georgia"/>
              </a:rPr>
              <a:t>3</a:t>
            </a:r>
            <a:endParaRPr b="1" sz="3000">
              <a:solidFill>
                <a:schemeClr val="accent3"/>
              </a:solidFill>
              <a:latin typeface="Georgia"/>
              <a:ea typeface="Georgia"/>
              <a:cs typeface="Georgia"/>
              <a:sym typeface="Georgia"/>
            </a:endParaRPr>
          </a:p>
        </p:txBody>
      </p:sp>
      <p:sp>
        <p:nvSpPr>
          <p:cNvPr id="391" name="Google Shape;391;p27"/>
          <p:cNvSpPr txBox="1"/>
          <p:nvPr/>
        </p:nvSpPr>
        <p:spPr>
          <a:xfrm>
            <a:off x="720500" y="3317525"/>
            <a:ext cx="63645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The disease affect the mucosa with marked variation ⟹Loss of normal villous structure (</a:t>
            </a:r>
            <a:r>
              <a:rPr b="1" lang="ar" sz="1200">
                <a:solidFill>
                  <a:schemeClr val="dk1"/>
                </a:solidFill>
                <a:latin typeface="Mada"/>
                <a:ea typeface="Mada"/>
                <a:cs typeface="Mada"/>
                <a:sym typeface="Mada"/>
              </a:rPr>
              <a:t>flattening</a:t>
            </a:r>
            <a:r>
              <a:rPr lang="ar" sz="1200">
                <a:solidFill>
                  <a:schemeClr val="dk1"/>
                </a:solidFill>
                <a:latin typeface="Mada"/>
                <a:ea typeface="Mada"/>
                <a:cs typeface="Mada"/>
                <a:sym typeface="Mada"/>
              </a:rPr>
              <a:t>) ⟹ Intestinal crypts are elongated and open onto a flat absorptive surface.</a:t>
            </a:r>
            <a:endParaRPr/>
          </a:p>
        </p:txBody>
      </p:sp>
      <p:sp>
        <p:nvSpPr>
          <p:cNvPr id="392" name="Google Shape;392;p27"/>
          <p:cNvSpPr/>
          <p:nvPr/>
        </p:nvSpPr>
        <p:spPr>
          <a:xfrm flipH="1">
            <a:off x="691125" y="3997088"/>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393" name="Google Shape;393;p27"/>
          <p:cNvSpPr/>
          <p:nvPr/>
        </p:nvSpPr>
        <p:spPr>
          <a:xfrm flipH="1">
            <a:off x="691125" y="4560700"/>
            <a:ext cx="50700" cy="379500"/>
          </a:xfrm>
          <a:prstGeom prst="rect">
            <a:avLst/>
          </a:prstGeom>
          <a:solidFill>
            <a:srgbClr val="B7B7B7"/>
          </a:solidFill>
          <a:ln>
            <a:noFill/>
          </a:ln>
        </p:spPr>
        <p:txBody>
          <a:bodyPr anchorCtr="0" anchor="ctr" bIns="45700" lIns="91450" spcFirstLastPara="1" rIns="91450" wrap="square" tIns="45700">
            <a:noAutofit/>
          </a:bodyPr>
          <a:lstStyle/>
          <a:p>
            <a:pPr indent="0" lvl="0" marL="0" marR="0" rtl="0" algn="ctr">
              <a:spcBef>
                <a:spcPts val="0"/>
              </a:spcBef>
              <a:spcAft>
                <a:spcPts val="0"/>
              </a:spcAft>
              <a:buNone/>
            </a:pPr>
            <a:r>
              <a:t/>
            </a:r>
            <a:endParaRPr sz="2700">
              <a:solidFill>
                <a:srgbClr val="FFFFFF"/>
              </a:solidFill>
              <a:latin typeface="Arial"/>
              <a:ea typeface="Arial"/>
              <a:cs typeface="Arial"/>
              <a:sym typeface="Arial"/>
            </a:endParaRPr>
          </a:p>
        </p:txBody>
      </p:sp>
      <p:sp>
        <p:nvSpPr>
          <p:cNvPr id="394" name="Google Shape;394;p27"/>
          <p:cNvSpPr txBox="1"/>
          <p:nvPr/>
        </p:nvSpPr>
        <p:spPr>
          <a:xfrm>
            <a:off x="702150" y="3897825"/>
            <a:ext cx="44370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Leaky mucosa with </a:t>
            </a:r>
            <a:r>
              <a:rPr b="1" lang="ar" sz="1200">
                <a:solidFill>
                  <a:schemeClr val="dk1"/>
                </a:solidFill>
                <a:latin typeface="Mada"/>
                <a:ea typeface="Mada"/>
                <a:cs typeface="Mada"/>
                <a:sym typeface="Mada"/>
              </a:rPr>
              <a:t>increased permeability</a:t>
            </a:r>
            <a:r>
              <a:rPr lang="ar" sz="1200">
                <a:solidFill>
                  <a:schemeClr val="dk1"/>
                </a:solidFill>
                <a:latin typeface="Mada"/>
                <a:ea typeface="Mada"/>
                <a:cs typeface="Mada"/>
                <a:sym typeface="Mada"/>
              </a:rPr>
              <a:t> due to structural changes of the tight junctions between damaged absorptive cells.</a:t>
            </a:r>
            <a:endParaRPr/>
          </a:p>
        </p:txBody>
      </p:sp>
      <p:sp>
        <p:nvSpPr>
          <p:cNvPr id="395" name="Google Shape;395;p27"/>
          <p:cNvSpPr txBox="1"/>
          <p:nvPr/>
        </p:nvSpPr>
        <p:spPr>
          <a:xfrm>
            <a:off x="720500" y="4560725"/>
            <a:ext cx="40548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Marked </a:t>
            </a:r>
            <a:r>
              <a:rPr b="1" lang="ar" sz="1200">
                <a:solidFill>
                  <a:schemeClr val="dk1"/>
                </a:solidFill>
                <a:latin typeface="Mada"/>
                <a:ea typeface="Mada"/>
                <a:cs typeface="Mada"/>
                <a:sym typeface="Mada"/>
              </a:rPr>
              <a:t>increase in cellularity</a:t>
            </a:r>
            <a:r>
              <a:rPr lang="ar" sz="1200">
                <a:solidFill>
                  <a:schemeClr val="dk1"/>
                </a:solidFill>
                <a:latin typeface="Mada"/>
                <a:ea typeface="Mada"/>
                <a:cs typeface="Mada"/>
                <a:sym typeface="Mada"/>
              </a:rPr>
              <a:t> of the lamina propria – plasma cells and </a:t>
            </a:r>
            <a:r>
              <a:rPr b="1" lang="ar" sz="1200">
                <a:solidFill>
                  <a:schemeClr val="dk1"/>
                </a:solidFill>
                <a:latin typeface="Mada"/>
                <a:ea typeface="Mada"/>
                <a:cs typeface="Mada"/>
                <a:sym typeface="Mada"/>
              </a:rPr>
              <a:t>lymphocytes</a:t>
            </a:r>
            <a:r>
              <a:rPr lang="ar" sz="1200">
                <a:solidFill>
                  <a:schemeClr val="dk1"/>
                </a:solidFill>
                <a:latin typeface="Mada"/>
                <a:ea typeface="Mada"/>
                <a:cs typeface="Mada"/>
                <a:sym typeface="Mada"/>
              </a:rPr>
              <a:t>.</a:t>
            </a:r>
            <a:endParaRPr/>
          </a:p>
        </p:txBody>
      </p:sp>
      <p:sp>
        <p:nvSpPr>
          <p:cNvPr id="396" name="Google Shape;396;p27"/>
          <p:cNvSpPr/>
          <p:nvPr/>
        </p:nvSpPr>
        <p:spPr>
          <a:xfrm>
            <a:off x="306061" y="6220863"/>
            <a:ext cx="1157436" cy="339707"/>
          </a:xfrm>
          <a:custGeom>
            <a:rect b="b" l="l" r="r" t="t"/>
            <a:pathLst>
              <a:path extrusionOk="0" fill="none" h="7965" w="27138">
                <a:moveTo>
                  <a:pt x="27137" y="7964"/>
                </a:moveTo>
                <a:lnTo>
                  <a:pt x="27137" y="1238"/>
                </a:lnTo>
                <a:cubicBezTo>
                  <a:pt x="27137" y="561"/>
                  <a:pt x="26577" y="1"/>
                  <a:pt x="25899" y="1"/>
                </a:cubicBezTo>
                <a:lnTo>
                  <a:pt x="1262" y="1"/>
                </a:lnTo>
                <a:cubicBezTo>
                  <a:pt x="585" y="1"/>
                  <a:pt x="1" y="561"/>
                  <a:pt x="1" y="1238"/>
                </a:cubicBezTo>
                <a:lnTo>
                  <a:pt x="1" y="7964"/>
                </a:lnTo>
              </a:path>
            </a:pathLst>
          </a:custGeom>
          <a:solidFill>
            <a:srgbClr val="FFCE7D"/>
          </a:solidFill>
          <a:ln cap="rnd" cmpd="sng" w="76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306063" y="6771613"/>
            <a:ext cx="1157436" cy="673082"/>
          </a:xfrm>
          <a:custGeom>
            <a:rect b="b" l="l" r="r" t="t"/>
            <a:pathLst>
              <a:path extrusionOk="0" fill="none" h="7965" w="27138">
                <a:moveTo>
                  <a:pt x="1" y="1"/>
                </a:moveTo>
                <a:lnTo>
                  <a:pt x="1" y="6703"/>
                </a:lnTo>
                <a:cubicBezTo>
                  <a:pt x="1" y="7404"/>
                  <a:pt x="585" y="7964"/>
                  <a:pt x="1262" y="7964"/>
                </a:cubicBezTo>
                <a:lnTo>
                  <a:pt x="25899" y="7964"/>
                </a:lnTo>
                <a:cubicBezTo>
                  <a:pt x="26577" y="7964"/>
                  <a:pt x="27137" y="7404"/>
                  <a:pt x="27137" y="6703"/>
                </a:cubicBezTo>
                <a:lnTo>
                  <a:pt x="27137" y="1"/>
                </a:lnTo>
              </a:path>
            </a:pathLst>
          </a:custGeom>
          <a:noFill/>
          <a:ln cap="rnd" cmpd="sng" w="76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7"/>
          <p:cNvSpPr/>
          <p:nvPr/>
        </p:nvSpPr>
        <p:spPr>
          <a:xfrm>
            <a:off x="255268" y="6616249"/>
            <a:ext cx="102659" cy="102659"/>
          </a:xfrm>
          <a:custGeom>
            <a:rect b="b" l="l" r="r" t="t"/>
            <a:pathLst>
              <a:path extrusionOk="0" fill="none" h="2407" w="2407">
                <a:moveTo>
                  <a:pt x="2406" y="1215"/>
                </a:moveTo>
                <a:cubicBezTo>
                  <a:pt x="2406" y="1869"/>
                  <a:pt x="1869" y="2406"/>
                  <a:pt x="1192" y="2406"/>
                </a:cubicBezTo>
                <a:cubicBezTo>
                  <a:pt x="538" y="2406"/>
                  <a:pt x="1" y="1869"/>
                  <a:pt x="1" y="1215"/>
                </a:cubicBezTo>
                <a:cubicBezTo>
                  <a:pt x="1" y="538"/>
                  <a:pt x="538" y="1"/>
                  <a:pt x="1192" y="1"/>
                </a:cubicBezTo>
                <a:cubicBezTo>
                  <a:pt x="1869" y="1"/>
                  <a:pt x="2406" y="538"/>
                  <a:pt x="2406" y="1215"/>
                </a:cubicBezTo>
                <a:close/>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7"/>
          <p:cNvSpPr/>
          <p:nvPr/>
        </p:nvSpPr>
        <p:spPr>
          <a:xfrm>
            <a:off x="1682473" y="6220863"/>
            <a:ext cx="1157436" cy="339707"/>
          </a:xfrm>
          <a:custGeom>
            <a:rect b="b" l="l" r="r" t="t"/>
            <a:pathLst>
              <a:path extrusionOk="0" fill="none" h="7965" w="27138">
                <a:moveTo>
                  <a:pt x="27137" y="7964"/>
                </a:moveTo>
                <a:lnTo>
                  <a:pt x="27137" y="1238"/>
                </a:lnTo>
                <a:cubicBezTo>
                  <a:pt x="27137" y="561"/>
                  <a:pt x="26577" y="1"/>
                  <a:pt x="25900" y="1"/>
                </a:cubicBezTo>
                <a:lnTo>
                  <a:pt x="1262" y="1"/>
                </a:lnTo>
                <a:cubicBezTo>
                  <a:pt x="561" y="1"/>
                  <a:pt x="1" y="561"/>
                  <a:pt x="1" y="1238"/>
                </a:cubicBezTo>
                <a:lnTo>
                  <a:pt x="1" y="7964"/>
                </a:lnTo>
              </a:path>
            </a:pathLst>
          </a:custGeom>
          <a:noFill/>
          <a:ln cap="rnd" cmpd="sng" w="76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1682472" y="6771613"/>
            <a:ext cx="1157436" cy="673082"/>
          </a:xfrm>
          <a:custGeom>
            <a:rect b="b" l="l" r="r" t="t"/>
            <a:pathLst>
              <a:path extrusionOk="0" fill="none" h="7965" w="27138">
                <a:moveTo>
                  <a:pt x="1" y="1"/>
                </a:moveTo>
                <a:lnTo>
                  <a:pt x="1" y="6703"/>
                </a:lnTo>
                <a:cubicBezTo>
                  <a:pt x="1" y="7404"/>
                  <a:pt x="561" y="7964"/>
                  <a:pt x="1262" y="7964"/>
                </a:cubicBezTo>
                <a:lnTo>
                  <a:pt x="25900" y="7964"/>
                </a:lnTo>
                <a:cubicBezTo>
                  <a:pt x="26577" y="7964"/>
                  <a:pt x="27137" y="7404"/>
                  <a:pt x="27137" y="6703"/>
                </a:cubicBezTo>
                <a:lnTo>
                  <a:pt x="27137" y="1"/>
                </a:lnTo>
              </a:path>
            </a:pathLst>
          </a:custGeom>
          <a:noFill/>
          <a:ln cap="rnd" cmpd="sng" w="76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1463392" y="6668066"/>
            <a:ext cx="168340" cy="43"/>
          </a:xfrm>
          <a:custGeom>
            <a:rect b="b" l="l" r="r" t="t"/>
            <a:pathLst>
              <a:path extrusionOk="0" fill="none" h="1" w="3947">
                <a:moveTo>
                  <a:pt x="0" y="0"/>
                </a:moveTo>
                <a:lnTo>
                  <a:pt x="3947" y="0"/>
                </a:lnTo>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1631680" y="6616249"/>
            <a:ext cx="102659" cy="102659"/>
          </a:xfrm>
          <a:custGeom>
            <a:rect b="b" l="l" r="r" t="t"/>
            <a:pathLst>
              <a:path extrusionOk="0" fill="none" h="2407" w="2407">
                <a:moveTo>
                  <a:pt x="2406" y="1215"/>
                </a:moveTo>
                <a:cubicBezTo>
                  <a:pt x="2406" y="1869"/>
                  <a:pt x="1869" y="2406"/>
                  <a:pt x="1192" y="2406"/>
                </a:cubicBezTo>
                <a:cubicBezTo>
                  <a:pt x="538" y="2406"/>
                  <a:pt x="1" y="1869"/>
                  <a:pt x="1" y="1215"/>
                </a:cubicBezTo>
                <a:cubicBezTo>
                  <a:pt x="1" y="538"/>
                  <a:pt x="538" y="1"/>
                  <a:pt x="1192" y="1"/>
                </a:cubicBezTo>
                <a:cubicBezTo>
                  <a:pt x="1869" y="1"/>
                  <a:pt x="2406" y="538"/>
                  <a:pt x="2406" y="1215"/>
                </a:cubicBezTo>
                <a:close/>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3058885" y="6220863"/>
            <a:ext cx="1157436" cy="339707"/>
          </a:xfrm>
          <a:custGeom>
            <a:rect b="b" l="l" r="r" t="t"/>
            <a:pathLst>
              <a:path extrusionOk="0" fill="none" h="7965" w="27138">
                <a:moveTo>
                  <a:pt x="27137" y="7964"/>
                </a:moveTo>
                <a:lnTo>
                  <a:pt x="27137" y="1238"/>
                </a:lnTo>
                <a:cubicBezTo>
                  <a:pt x="27137" y="561"/>
                  <a:pt x="26577" y="1"/>
                  <a:pt x="25876" y="1"/>
                </a:cubicBezTo>
                <a:lnTo>
                  <a:pt x="1262" y="1"/>
                </a:lnTo>
                <a:cubicBezTo>
                  <a:pt x="561" y="1"/>
                  <a:pt x="1" y="561"/>
                  <a:pt x="1" y="1238"/>
                </a:cubicBezTo>
                <a:lnTo>
                  <a:pt x="1" y="7964"/>
                </a:lnTo>
              </a:path>
            </a:pathLst>
          </a:custGeom>
          <a:noFill/>
          <a:ln cap="rnd" cmpd="sng" w="76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3058882" y="6771613"/>
            <a:ext cx="1157436" cy="673082"/>
          </a:xfrm>
          <a:custGeom>
            <a:rect b="b" l="l" r="r" t="t"/>
            <a:pathLst>
              <a:path extrusionOk="0" fill="none" h="7965" w="27138">
                <a:moveTo>
                  <a:pt x="1" y="1"/>
                </a:moveTo>
                <a:lnTo>
                  <a:pt x="1" y="6703"/>
                </a:lnTo>
                <a:cubicBezTo>
                  <a:pt x="1" y="7404"/>
                  <a:pt x="561" y="7964"/>
                  <a:pt x="1262" y="7964"/>
                </a:cubicBezTo>
                <a:lnTo>
                  <a:pt x="25876" y="7964"/>
                </a:lnTo>
                <a:cubicBezTo>
                  <a:pt x="26577" y="7964"/>
                  <a:pt x="27137" y="7404"/>
                  <a:pt x="27137" y="6703"/>
                </a:cubicBezTo>
                <a:lnTo>
                  <a:pt x="27137" y="1"/>
                </a:lnTo>
              </a:path>
            </a:pathLst>
          </a:custGeom>
          <a:noFill/>
          <a:ln cap="rnd" cmpd="sng" w="76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a:off x="2839804" y="6668066"/>
            <a:ext cx="168340" cy="43"/>
          </a:xfrm>
          <a:custGeom>
            <a:rect b="b" l="l" r="r" t="t"/>
            <a:pathLst>
              <a:path extrusionOk="0" fill="none" h="1" w="3947">
                <a:moveTo>
                  <a:pt x="0" y="0"/>
                </a:moveTo>
                <a:lnTo>
                  <a:pt x="3947" y="0"/>
                </a:lnTo>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7"/>
          <p:cNvSpPr/>
          <p:nvPr/>
        </p:nvSpPr>
        <p:spPr>
          <a:xfrm>
            <a:off x="3008091" y="6616249"/>
            <a:ext cx="102659" cy="102659"/>
          </a:xfrm>
          <a:custGeom>
            <a:rect b="b" l="l" r="r" t="t"/>
            <a:pathLst>
              <a:path extrusionOk="0" fill="none" h="2407" w="2407">
                <a:moveTo>
                  <a:pt x="2406" y="1215"/>
                </a:moveTo>
                <a:cubicBezTo>
                  <a:pt x="2406" y="1869"/>
                  <a:pt x="1869" y="2406"/>
                  <a:pt x="1192" y="2406"/>
                </a:cubicBezTo>
                <a:cubicBezTo>
                  <a:pt x="538" y="2406"/>
                  <a:pt x="1" y="1869"/>
                  <a:pt x="1" y="1215"/>
                </a:cubicBezTo>
                <a:cubicBezTo>
                  <a:pt x="1" y="538"/>
                  <a:pt x="538" y="1"/>
                  <a:pt x="1192" y="1"/>
                </a:cubicBezTo>
                <a:cubicBezTo>
                  <a:pt x="1869" y="1"/>
                  <a:pt x="2406" y="538"/>
                  <a:pt x="2406" y="1215"/>
                </a:cubicBezTo>
                <a:close/>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7"/>
          <p:cNvSpPr/>
          <p:nvPr/>
        </p:nvSpPr>
        <p:spPr>
          <a:xfrm>
            <a:off x="4435339" y="6220863"/>
            <a:ext cx="1157393" cy="339707"/>
          </a:xfrm>
          <a:custGeom>
            <a:rect b="b" l="l" r="r" t="t"/>
            <a:pathLst>
              <a:path extrusionOk="0" fill="none" h="7965" w="27137">
                <a:moveTo>
                  <a:pt x="27137" y="7964"/>
                </a:moveTo>
                <a:lnTo>
                  <a:pt x="27137" y="1238"/>
                </a:lnTo>
                <a:cubicBezTo>
                  <a:pt x="27137" y="561"/>
                  <a:pt x="26576" y="1"/>
                  <a:pt x="25876" y="1"/>
                </a:cubicBezTo>
                <a:lnTo>
                  <a:pt x="1261" y="1"/>
                </a:lnTo>
                <a:cubicBezTo>
                  <a:pt x="561" y="1"/>
                  <a:pt x="0" y="561"/>
                  <a:pt x="0" y="1238"/>
                </a:cubicBezTo>
                <a:lnTo>
                  <a:pt x="0" y="7964"/>
                </a:lnTo>
              </a:path>
            </a:pathLst>
          </a:custGeom>
          <a:noFill/>
          <a:ln cap="rnd" cmpd="sng" w="76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7"/>
          <p:cNvSpPr/>
          <p:nvPr/>
        </p:nvSpPr>
        <p:spPr>
          <a:xfrm>
            <a:off x="4435335" y="6771613"/>
            <a:ext cx="1157393" cy="673082"/>
          </a:xfrm>
          <a:custGeom>
            <a:rect b="b" l="l" r="r" t="t"/>
            <a:pathLst>
              <a:path extrusionOk="0" fill="none" h="7965" w="27137">
                <a:moveTo>
                  <a:pt x="0" y="1"/>
                </a:moveTo>
                <a:lnTo>
                  <a:pt x="0" y="6703"/>
                </a:lnTo>
                <a:cubicBezTo>
                  <a:pt x="0" y="7404"/>
                  <a:pt x="561" y="7964"/>
                  <a:pt x="1261" y="7964"/>
                </a:cubicBezTo>
                <a:lnTo>
                  <a:pt x="25876" y="7964"/>
                </a:lnTo>
                <a:cubicBezTo>
                  <a:pt x="26576" y="7964"/>
                  <a:pt x="27137" y="7404"/>
                  <a:pt x="27137" y="6703"/>
                </a:cubicBezTo>
                <a:lnTo>
                  <a:pt x="27137" y="1"/>
                </a:lnTo>
              </a:path>
            </a:pathLst>
          </a:custGeom>
          <a:noFill/>
          <a:ln cap="rnd" cmpd="sng" w="76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4216215" y="6668066"/>
            <a:ext cx="168382" cy="43"/>
          </a:xfrm>
          <a:custGeom>
            <a:rect b="b" l="l" r="r" t="t"/>
            <a:pathLst>
              <a:path extrusionOk="0" fill="none" h="1" w="3948">
                <a:moveTo>
                  <a:pt x="0" y="0"/>
                </a:moveTo>
                <a:lnTo>
                  <a:pt x="3947" y="0"/>
                </a:lnTo>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p:nvPr/>
        </p:nvSpPr>
        <p:spPr>
          <a:xfrm>
            <a:off x="4384546" y="6616249"/>
            <a:ext cx="102616" cy="102659"/>
          </a:xfrm>
          <a:custGeom>
            <a:rect b="b" l="l" r="r" t="t"/>
            <a:pathLst>
              <a:path extrusionOk="0" fill="none" h="2407" w="2406">
                <a:moveTo>
                  <a:pt x="2406" y="1215"/>
                </a:moveTo>
                <a:cubicBezTo>
                  <a:pt x="2406" y="1869"/>
                  <a:pt x="1868" y="2406"/>
                  <a:pt x="1191" y="2406"/>
                </a:cubicBezTo>
                <a:cubicBezTo>
                  <a:pt x="537" y="2406"/>
                  <a:pt x="0" y="1869"/>
                  <a:pt x="0" y="1215"/>
                </a:cubicBezTo>
                <a:cubicBezTo>
                  <a:pt x="0" y="538"/>
                  <a:pt x="537" y="1"/>
                  <a:pt x="1191" y="1"/>
                </a:cubicBezTo>
                <a:cubicBezTo>
                  <a:pt x="1868" y="1"/>
                  <a:pt x="2406" y="538"/>
                  <a:pt x="2406" y="1215"/>
                </a:cubicBezTo>
                <a:close/>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5811751" y="6220863"/>
            <a:ext cx="1157393" cy="339707"/>
          </a:xfrm>
          <a:custGeom>
            <a:rect b="b" l="l" r="r" t="t"/>
            <a:pathLst>
              <a:path extrusionOk="0" fill="none" h="7965" w="27137">
                <a:moveTo>
                  <a:pt x="27137" y="7964"/>
                </a:moveTo>
                <a:lnTo>
                  <a:pt x="27137" y="1238"/>
                </a:lnTo>
                <a:cubicBezTo>
                  <a:pt x="27137" y="561"/>
                  <a:pt x="26576" y="1"/>
                  <a:pt x="25876" y="1"/>
                </a:cubicBezTo>
                <a:lnTo>
                  <a:pt x="1261" y="1"/>
                </a:lnTo>
                <a:cubicBezTo>
                  <a:pt x="561" y="1"/>
                  <a:pt x="0" y="561"/>
                  <a:pt x="0" y="1238"/>
                </a:cubicBezTo>
                <a:lnTo>
                  <a:pt x="0" y="7964"/>
                </a:lnTo>
              </a:path>
            </a:pathLst>
          </a:custGeom>
          <a:noFill/>
          <a:ln cap="rnd" cmpd="sng" w="76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5811745" y="6771613"/>
            <a:ext cx="1157393" cy="673082"/>
          </a:xfrm>
          <a:custGeom>
            <a:rect b="b" l="l" r="r" t="t"/>
            <a:pathLst>
              <a:path extrusionOk="0" fill="none" h="7965" w="27137">
                <a:moveTo>
                  <a:pt x="0" y="1"/>
                </a:moveTo>
                <a:lnTo>
                  <a:pt x="0" y="6703"/>
                </a:lnTo>
                <a:cubicBezTo>
                  <a:pt x="0" y="7404"/>
                  <a:pt x="561" y="7964"/>
                  <a:pt x="1261" y="7964"/>
                </a:cubicBezTo>
                <a:lnTo>
                  <a:pt x="25876" y="7964"/>
                </a:lnTo>
                <a:cubicBezTo>
                  <a:pt x="26576" y="7964"/>
                  <a:pt x="27137" y="7404"/>
                  <a:pt x="27137" y="6703"/>
                </a:cubicBezTo>
                <a:lnTo>
                  <a:pt x="27137" y="1"/>
                </a:lnTo>
              </a:path>
            </a:pathLst>
          </a:custGeom>
          <a:noFill/>
          <a:ln cap="rnd" cmpd="sng" w="76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5592627" y="6668066"/>
            <a:ext cx="168382" cy="43"/>
          </a:xfrm>
          <a:custGeom>
            <a:rect b="b" l="l" r="r" t="t"/>
            <a:pathLst>
              <a:path extrusionOk="0" fill="none" h="1" w="3948">
                <a:moveTo>
                  <a:pt x="1" y="0"/>
                </a:moveTo>
                <a:lnTo>
                  <a:pt x="3947" y="0"/>
                </a:lnTo>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p:nvPr/>
        </p:nvSpPr>
        <p:spPr>
          <a:xfrm>
            <a:off x="5759934" y="6616249"/>
            <a:ext cx="102659" cy="102659"/>
          </a:xfrm>
          <a:custGeom>
            <a:rect b="b" l="l" r="r" t="t"/>
            <a:pathLst>
              <a:path extrusionOk="0" fill="none" h="2407" w="2407">
                <a:moveTo>
                  <a:pt x="2406" y="1215"/>
                </a:moveTo>
                <a:cubicBezTo>
                  <a:pt x="2406" y="1869"/>
                  <a:pt x="1869" y="2406"/>
                  <a:pt x="1215" y="2406"/>
                </a:cubicBezTo>
                <a:cubicBezTo>
                  <a:pt x="561" y="2406"/>
                  <a:pt x="1" y="1869"/>
                  <a:pt x="1" y="1215"/>
                </a:cubicBezTo>
                <a:cubicBezTo>
                  <a:pt x="1" y="538"/>
                  <a:pt x="561" y="1"/>
                  <a:pt x="1215" y="1"/>
                </a:cubicBezTo>
                <a:cubicBezTo>
                  <a:pt x="1869" y="1"/>
                  <a:pt x="2406" y="538"/>
                  <a:pt x="2406" y="1215"/>
                </a:cubicBezTo>
                <a:close/>
              </a:path>
            </a:pathLst>
          </a:custGeom>
          <a:noFill/>
          <a:ln cap="flat" cmpd="sng" w="7600">
            <a:solidFill>
              <a:schemeClr val="lt2"/>
            </a:solidFill>
            <a:prstDash val="solid"/>
            <a:miter lim="2335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
          <p:cNvSpPr/>
          <p:nvPr/>
        </p:nvSpPr>
        <p:spPr>
          <a:xfrm>
            <a:off x="306213" y="5720663"/>
            <a:ext cx="1157400" cy="339600"/>
          </a:xfrm>
          <a:prstGeom prst="roundRect">
            <a:avLst>
              <a:gd fmla="val 11918" name="adj"/>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Non-specific GI symptoms</a:t>
            </a:r>
            <a:endParaRPr b="1" sz="1200">
              <a:solidFill>
                <a:srgbClr val="FFFFFF"/>
              </a:solidFill>
              <a:latin typeface="Fira Sans Extra Condensed"/>
              <a:ea typeface="Fira Sans Extra Condensed"/>
              <a:cs typeface="Fira Sans Extra Condensed"/>
              <a:sym typeface="Fira Sans Extra Condensed"/>
            </a:endParaRPr>
          </a:p>
        </p:txBody>
      </p:sp>
      <p:sp>
        <p:nvSpPr>
          <p:cNvPr id="416" name="Google Shape;416;p27"/>
          <p:cNvSpPr/>
          <p:nvPr/>
        </p:nvSpPr>
        <p:spPr>
          <a:xfrm>
            <a:off x="1682488" y="5720663"/>
            <a:ext cx="1157400" cy="339600"/>
          </a:xfrm>
          <a:prstGeom prst="roundRect">
            <a:avLst>
              <a:gd fmla="val 11918" name="adj"/>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Nutritional deficiency</a:t>
            </a:r>
            <a:endParaRPr b="1" sz="1200">
              <a:solidFill>
                <a:srgbClr val="FFFFFF"/>
              </a:solidFill>
              <a:latin typeface="Fira Sans Extra Condensed"/>
              <a:ea typeface="Fira Sans Extra Condensed"/>
              <a:cs typeface="Fira Sans Extra Condensed"/>
              <a:sym typeface="Fira Sans Extra Condensed"/>
            </a:endParaRPr>
          </a:p>
        </p:txBody>
      </p:sp>
      <p:sp>
        <p:nvSpPr>
          <p:cNvPr id="417" name="Google Shape;417;p27"/>
          <p:cNvSpPr/>
          <p:nvPr/>
        </p:nvSpPr>
        <p:spPr>
          <a:xfrm>
            <a:off x="3058763" y="5720663"/>
            <a:ext cx="1157400" cy="339600"/>
          </a:xfrm>
          <a:prstGeom prst="roundRect">
            <a:avLst>
              <a:gd fmla="val 11918"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Fat soluble vit. deficiencies</a:t>
            </a:r>
            <a:endParaRPr b="1" sz="1200">
              <a:solidFill>
                <a:srgbClr val="FFFFFF"/>
              </a:solidFill>
              <a:latin typeface="Fira Sans Extra Condensed"/>
              <a:ea typeface="Fira Sans Extra Condensed"/>
              <a:cs typeface="Fira Sans Extra Condensed"/>
              <a:sym typeface="Fira Sans Extra Condensed"/>
            </a:endParaRPr>
          </a:p>
        </p:txBody>
      </p:sp>
      <p:sp>
        <p:nvSpPr>
          <p:cNvPr id="418" name="Google Shape;418;p27"/>
          <p:cNvSpPr/>
          <p:nvPr/>
        </p:nvSpPr>
        <p:spPr>
          <a:xfrm>
            <a:off x="4408413" y="5720663"/>
            <a:ext cx="1157400" cy="339600"/>
          </a:xfrm>
          <a:prstGeom prst="roundRect">
            <a:avLst>
              <a:gd fmla="val 11918"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Malignancy</a:t>
            </a:r>
            <a:endParaRPr b="1" sz="1200">
              <a:solidFill>
                <a:srgbClr val="FFFFFF"/>
              </a:solidFill>
              <a:latin typeface="Fira Sans Extra Condensed"/>
              <a:ea typeface="Fira Sans Extra Condensed"/>
              <a:cs typeface="Fira Sans Extra Condensed"/>
              <a:sym typeface="Fira Sans Extra Condensed"/>
            </a:endParaRPr>
          </a:p>
        </p:txBody>
      </p:sp>
      <p:sp>
        <p:nvSpPr>
          <p:cNvPr id="419" name="Google Shape;419;p27"/>
          <p:cNvSpPr/>
          <p:nvPr/>
        </p:nvSpPr>
        <p:spPr>
          <a:xfrm>
            <a:off x="5811313" y="5720663"/>
            <a:ext cx="1157400" cy="339600"/>
          </a:xfrm>
          <a:prstGeom prst="roundRect">
            <a:avLst>
              <a:gd fmla="val 11918" name="adj"/>
            </a:avLst>
          </a:prstGeom>
          <a:solidFill>
            <a:srgbClr val="274E1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Other</a:t>
            </a:r>
            <a:endParaRPr b="1" sz="1200">
              <a:solidFill>
                <a:srgbClr val="FFFFFF"/>
              </a:solidFill>
              <a:latin typeface="Fira Sans Extra Condensed"/>
              <a:ea typeface="Fira Sans Extra Condensed"/>
              <a:cs typeface="Fira Sans Extra Condensed"/>
              <a:sym typeface="Fira Sans Extra Condensed"/>
            </a:endParaRPr>
          </a:p>
        </p:txBody>
      </p:sp>
      <p:sp>
        <p:nvSpPr>
          <p:cNvPr id="420" name="Google Shape;420;p27"/>
          <p:cNvSpPr txBox="1"/>
          <p:nvPr/>
        </p:nvSpPr>
        <p:spPr>
          <a:xfrm>
            <a:off x="306050" y="6374600"/>
            <a:ext cx="1191600" cy="843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ar" sz="1200">
                <a:solidFill>
                  <a:srgbClr val="6AA84F"/>
                </a:solidFill>
                <a:latin typeface="Mada"/>
                <a:ea typeface="Mada"/>
                <a:cs typeface="Mada"/>
                <a:sym typeface="Mada"/>
              </a:rPr>
              <a:t>Most common:</a:t>
            </a:r>
            <a:endParaRPr sz="1200">
              <a:solidFill>
                <a:srgbClr val="6AA84F"/>
              </a:solidFill>
              <a:latin typeface="Mada"/>
              <a:ea typeface="Mada"/>
              <a:cs typeface="Mada"/>
              <a:sym typeface="Mada"/>
            </a:endParaRPr>
          </a:p>
          <a:p>
            <a:pPr indent="0" lvl="0" marL="0" rtl="0" algn="ctr">
              <a:lnSpc>
                <a:spcPct val="115000"/>
              </a:lnSpc>
              <a:spcBef>
                <a:spcPts val="0"/>
              </a:spcBef>
              <a:spcAft>
                <a:spcPts val="0"/>
              </a:spcAft>
              <a:buNone/>
            </a:pPr>
            <a:r>
              <a:rPr lang="ar" sz="1200">
                <a:solidFill>
                  <a:schemeClr val="dk1"/>
                </a:solidFill>
                <a:latin typeface="Mada"/>
                <a:ea typeface="Mada"/>
                <a:cs typeface="Mada"/>
                <a:sym typeface="Mada"/>
              </a:rPr>
              <a:t>Diarrhea.</a:t>
            </a:r>
            <a:endParaRPr sz="1200">
              <a:solidFill>
                <a:schemeClr val="dk1"/>
              </a:solidFill>
              <a:latin typeface="Mada"/>
              <a:ea typeface="Mada"/>
              <a:cs typeface="Mada"/>
              <a:sym typeface="Mada"/>
            </a:endParaRPr>
          </a:p>
          <a:p>
            <a:pPr indent="0" lvl="0" marL="0" rtl="0" algn="ctr">
              <a:lnSpc>
                <a:spcPct val="115000"/>
              </a:lnSpc>
              <a:spcBef>
                <a:spcPts val="0"/>
              </a:spcBef>
              <a:spcAft>
                <a:spcPts val="0"/>
              </a:spcAft>
              <a:buNone/>
            </a:pPr>
            <a:r>
              <a:rPr lang="ar" sz="1200">
                <a:solidFill>
                  <a:schemeClr val="dk1"/>
                </a:solidFill>
                <a:latin typeface="Mada"/>
                <a:ea typeface="Mada"/>
                <a:cs typeface="Mada"/>
                <a:sym typeface="Mada"/>
              </a:rPr>
              <a:t>Bloating.</a:t>
            </a:r>
            <a:endParaRPr sz="1200">
              <a:solidFill>
                <a:schemeClr val="dk1"/>
              </a:solidFill>
              <a:latin typeface="Mada"/>
              <a:ea typeface="Mada"/>
              <a:cs typeface="Mada"/>
              <a:sym typeface="Mada"/>
            </a:endParaRPr>
          </a:p>
          <a:p>
            <a:pPr indent="0" lvl="0" marL="0" rtl="0" algn="ctr">
              <a:lnSpc>
                <a:spcPct val="115000"/>
              </a:lnSpc>
              <a:spcBef>
                <a:spcPts val="0"/>
              </a:spcBef>
              <a:spcAft>
                <a:spcPts val="0"/>
              </a:spcAft>
              <a:buNone/>
            </a:pPr>
            <a:r>
              <a:rPr lang="ar" sz="1200">
                <a:solidFill>
                  <a:schemeClr val="dk1"/>
                </a:solidFill>
                <a:latin typeface="Mada"/>
                <a:ea typeface="Mada"/>
                <a:cs typeface="Mada"/>
                <a:sym typeface="Mada"/>
              </a:rPr>
              <a:t>Dyspepsia.</a:t>
            </a:r>
            <a:endParaRPr/>
          </a:p>
        </p:txBody>
      </p:sp>
      <p:sp>
        <p:nvSpPr>
          <p:cNvPr id="421" name="Google Shape;421;p27"/>
          <p:cNvSpPr txBox="1"/>
          <p:nvPr/>
        </p:nvSpPr>
        <p:spPr>
          <a:xfrm>
            <a:off x="1268044" y="6458098"/>
            <a:ext cx="1613100" cy="9195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ar" sz="1200">
                <a:solidFill>
                  <a:schemeClr val="dk1"/>
                </a:solidFill>
                <a:latin typeface="Mada"/>
                <a:ea typeface="Mada"/>
                <a:cs typeface="Mada"/>
                <a:sym typeface="Mada"/>
              </a:rPr>
              <a:t>Anemia</a:t>
            </a:r>
            <a:r>
              <a:rPr baseline="30000" lang="ar" sz="1200">
                <a:solidFill>
                  <a:schemeClr val="dk1"/>
                </a:solidFill>
                <a:latin typeface="Mada"/>
                <a:ea typeface="Mada"/>
                <a:cs typeface="Mada"/>
                <a:sym typeface="Mada"/>
              </a:rPr>
              <a:t>6</a:t>
            </a:r>
            <a:endParaRPr baseline="30000" sz="1200">
              <a:solidFill>
                <a:schemeClr val="dk1"/>
              </a:solidFill>
              <a:latin typeface="Mada"/>
              <a:ea typeface="Mada"/>
              <a:cs typeface="Mada"/>
              <a:sym typeface="Mada"/>
            </a:endParaRPr>
          </a:p>
          <a:p>
            <a:pPr indent="0" lvl="0" marL="457200" rtl="0" algn="ctr">
              <a:spcBef>
                <a:spcPts val="0"/>
              </a:spcBef>
              <a:spcAft>
                <a:spcPts val="0"/>
              </a:spcAft>
              <a:buNone/>
            </a:pPr>
            <a:r>
              <a:rPr lang="ar" sz="1200">
                <a:solidFill>
                  <a:schemeClr val="dk1"/>
                </a:solidFill>
                <a:latin typeface="Mada"/>
                <a:ea typeface="Mada"/>
                <a:cs typeface="Mada"/>
                <a:sym typeface="Mada"/>
              </a:rPr>
              <a:t>(Iron &amp; folate).</a:t>
            </a:r>
            <a:endParaRPr sz="1200">
              <a:solidFill>
                <a:schemeClr val="dk1"/>
              </a:solidFill>
              <a:latin typeface="Mada"/>
              <a:ea typeface="Mada"/>
              <a:cs typeface="Mada"/>
              <a:sym typeface="Mada"/>
            </a:endParaRPr>
          </a:p>
          <a:p>
            <a:pPr indent="0" lvl="0" marL="457200" rtl="0" algn="ctr">
              <a:spcBef>
                <a:spcPts val="0"/>
              </a:spcBef>
              <a:spcAft>
                <a:spcPts val="0"/>
              </a:spcAft>
              <a:buNone/>
            </a:pPr>
            <a:r>
              <a:rPr lang="ar" sz="1200">
                <a:solidFill>
                  <a:schemeClr val="dk1"/>
                </a:solidFill>
                <a:latin typeface="Mada"/>
                <a:ea typeface="Mada"/>
                <a:cs typeface="Mada"/>
                <a:sym typeface="Mada"/>
              </a:rPr>
              <a:t>Osteoporosis.</a:t>
            </a:r>
            <a:endParaRPr/>
          </a:p>
        </p:txBody>
      </p:sp>
      <p:sp>
        <p:nvSpPr>
          <p:cNvPr id="422" name="Google Shape;422;p27"/>
          <p:cNvSpPr txBox="1"/>
          <p:nvPr/>
        </p:nvSpPr>
        <p:spPr>
          <a:xfrm>
            <a:off x="2656209" y="6312694"/>
            <a:ext cx="1664400" cy="1400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ar" sz="1000">
                <a:solidFill>
                  <a:schemeClr val="dk1"/>
                </a:solidFill>
                <a:latin typeface="Mada"/>
                <a:ea typeface="Mada"/>
                <a:cs typeface="Mada"/>
                <a:sym typeface="Mada"/>
              </a:rPr>
              <a:t>Vit A</a:t>
            </a:r>
            <a:r>
              <a:rPr lang="ar" sz="1000">
                <a:solidFill>
                  <a:schemeClr val="dk1"/>
                </a:solidFill>
                <a:latin typeface="Mada"/>
                <a:ea typeface="Mada"/>
                <a:cs typeface="Mada"/>
                <a:sym typeface="Mada"/>
              </a:rPr>
              <a:t>:</a:t>
            </a:r>
            <a:r>
              <a:rPr lang="ar" sz="1200">
                <a:solidFill>
                  <a:schemeClr val="dk1"/>
                </a:solidFill>
                <a:latin typeface="Mada"/>
                <a:ea typeface="Mada"/>
                <a:cs typeface="Mada"/>
                <a:sym typeface="Mada"/>
              </a:rPr>
              <a:t> </a:t>
            </a:r>
            <a:r>
              <a:rPr lang="ar" sz="700">
                <a:solidFill>
                  <a:schemeClr val="dk1"/>
                </a:solidFill>
                <a:latin typeface="Mada"/>
                <a:ea typeface="Mada"/>
                <a:cs typeface="Mada"/>
                <a:sym typeface="Mada"/>
              </a:rPr>
              <a:t>poor night vision, follicular hyperkeratosis.</a:t>
            </a:r>
            <a:endParaRPr sz="700">
              <a:solidFill>
                <a:schemeClr val="dk1"/>
              </a:solidFill>
              <a:latin typeface="Mada"/>
              <a:ea typeface="Mada"/>
              <a:cs typeface="Mada"/>
              <a:sym typeface="Mada"/>
            </a:endParaRPr>
          </a:p>
          <a:p>
            <a:pPr indent="0" lvl="0" marL="457200" rtl="0" algn="l">
              <a:spcBef>
                <a:spcPts val="0"/>
              </a:spcBef>
              <a:spcAft>
                <a:spcPts val="0"/>
              </a:spcAft>
              <a:buNone/>
            </a:pPr>
            <a:r>
              <a:rPr b="1" lang="ar" sz="1000">
                <a:solidFill>
                  <a:schemeClr val="dk1"/>
                </a:solidFill>
                <a:latin typeface="Mada"/>
                <a:ea typeface="Mada"/>
                <a:cs typeface="Mada"/>
                <a:sym typeface="Mada"/>
              </a:rPr>
              <a:t>Vit D</a:t>
            </a:r>
            <a:r>
              <a:rPr lang="ar" sz="1000">
                <a:solidFill>
                  <a:schemeClr val="dk1"/>
                </a:solidFill>
                <a:latin typeface="Mada"/>
                <a:ea typeface="Mada"/>
                <a:cs typeface="Mada"/>
                <a:sym typeface="Mada"/>
              </a:rPr>
              <a:t>:</a:t>
            </a:r>
            <a:r>
              <a:rPr lang="ar" sz="1200">
                <a:solidFill>
                  <a:schemeClr val="dk1"/>
                </a:solidFill>
                <a:latin typeface="Mada"/>
                <a:ea typeface="Mada"/>
                <a:cs typeface="Mada"/>
                <a:sym typeface="Mada"/>
              </a:rPr>
              <a:t> </a:t>
            </a:r>
            <a:r>
              <a:rPr lang="ar" sz="700">
                <a:solidFill>
                  <a:schemeClr val="dk1"/>
                </a:solidFill>
                <a:latin typeface="Mada"/>
                <a:ea typeface="Mada"/>
                <a:cs typeface="Mada"/>
                <a:sym typeface="Mada"/>
              </a:rPr>
              <a:t>hypocalcemia, osteoporosis.</a:t>
            </a:r>
            <a:endParaRPr sz="700">
              <a:solidFill>
                <a:schemeClr val="dk1"/>
              </a:solidFill>
              <a:latin typeface="Mada"/>
              <a:ea typeface="Mada"/>
              <a:cs typeface="Mada"/>
              <a:sym typeface="Mada"/>
            </a:endParaRPr>
          </a:p>
          <a:p>
            <a:pPr indent="0" lvl="0" marL="457200" rtl="0" algn="l">
              <a:spcBef>
                <a:spcPts val="0"/>
              </a:spcBef>
              <a:spcAft>
                <a:spcPts val="0"/>
              </a:spcAft>
              <a:buNone/>
            </a:pPr>
            <a:r>
              <a:rPr b="1" lang="ar" sz="1000">
                <a:solidFill>
                  <a:schemeClr val="dk1"/>
                </a:solidFill>
                <a:latin typeface="Mada"/>
                <a:ea typeface="Mada"/>
                <a:cs typeface="Mada"/>
                <a:sym typeface="Mada"/>
              </a:rPr>
              <a:t>Vit K</a:t>
            </a:r>
            <a:r>
              <a:rPr lang="ar" sz="1000">
                <a:solidFill>
                  <a:schemeClr val="dk1"/>
                </a:solidFill>
                <a:latin typeface="Mada"/>
                <a:ea typeface="Mada"/>
                <a:cs typeface="Mada"/>
                <a:sym typeface="Mada"/>
              </a:rPr>
              <a:t>: </a:t>
            </a:r>
            <a:r>
              <a:rPr lang="ar" sz="700">
                <a:solidFill>
                  <a:schemeClr val="dk1"/>
                </a:solidFill>
                <a:latin typeface="Mada"/>
                <a:ea typeface="Mada"/>
                <a:cs typeface="Mada"/>
                <a:sym typeface="Mada"/>
              </a:rPr>
              <a:t>easy bruising &amp; bleeding, elevated INR.</a:t>
            </a:r>
            <a:endParaRPr sz="700"/>
          </a:p>
        </p:txBody>
      </p:sp>
      <p:sp>
        <p:nvSpPr>
          <p:cNvPr id="423" name="Google Shape;423;p27"/>
          <p:cNvSpPr txBox="1"/>
          <p:nvPr/>
        </p:nvSpPr>
        <p:spPr>
          <a:xfrm>
            <a:off x="5570350" y="6233422"/>
            <a:ext cx="1613100" cy="84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100">
                <a:solidFill>
                  <a:srgbClr val="CC0000"/>
                </a:solidFill>
                <a:latin typeface="Mada"/>
                <a:ea typeface="Mada"/>
                <a:cs typeface="Mada"/>
                <a:sym typeface="Mada"/>
              </a:rPr>
              <a:t>Dermatitis herpetiformis</a:t>
            </a:r>
            <a:r>
              <a:rPr b="1" lang="ar" sz="1100">
                <a:solidFill>
                  <a:schemeClr val="dk1"/>
                </a:solidFill>
                <a:latin typeface="Mada"/>
                <a:ea typeface="Mada"/>
                <a:cs typeface="Mada"/>
                <a:sym typeface="Mada"/>
              </a:rPr>
              <a:t>.</a:t>
            </a:r>
            <a:r>
              <a:rPr b="1" baseline="30000" lang="ar" sz="1100">
                <a:solidFill>
                  <a:schemeClr val="dk1"/>
                </a:solidFill>
                <a:latin typeface="Mada"/>
                <a:ea typeface="Mada"/>
                <a:cs typeface="Mada"/>
                <a:sym typeface="Mada"/>
              </a:rPr>
              <a:t>5</a:t>
            </a:r>
            <a:endParaRPr b="1" baseline="30000" sz="1100">
              <a:solidFill>
                <a:schemeClr val="dk1"/>
              </a:solidFill>
              <a:latin typeface="Mada"/>
              <a:ea typeface="Mada"/>
              <a:cs typeface="Mada"/>
              <a:sym typeface="Mada"/>
            </a:endParaRPr>
          </a:p>
          <a:p>
            <a:pPr indent="0" lvl="0" marL="0" rtl="0" algn="ctr">
              <a:spcBef>
                <a:spcPts val="0"/>
              </a:spcBef>
              <a:spcAft>
                <a:spcPts val="0"/>
              </a:spcAft>
              <a:buNone/>
            </a:pPr>
            <a:r>
              <a:t/>
            </a:r>
            <a:endParaRPr sz="1100">
              <a:solidFill>
                <a:schemeClr val="dk1"/>
              </a:solidFill>
              <a:latin typeface="Mada"/>
              <a:ea typeface="Mada"/>
              <a:cs typeface="Mada"/>
              <a:sym typeface="Mada"/>
            </a:endParaRPr>
          </a:p>
          <a:p>
            <a:pPr indent="0" lvl="0" marL="0" rtl="0" algn="ctr">
              <a:spcBef>
                <a:spcPts val="0"/>
              </a:spcBef>
              <a:spcAft>
                <a:spcPts val="0"/>
              </a:spcAft>
              <a:buNone/>
            </a:pPr>
            <a:r>
              <a:rPr lang="ar" sz="1100">
                <a:solidFill>
                  <a:schemeClr val="dk1"/>
                </a:solidFill>
                <a:latin typeface="Mada"/>
                <a:ea typeface="Mada"/>
                <a:cs typeface="Mada"/>
                <a:sym typeface="Mada"/>
              </a:rPr>
              <a:t>Elevated ALT &amp; AST.</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sz="1100">
              <a:solidFill>
                <a:schemeClr val="dk1"/>
              </a:solidFill>
              <a:latin typeface="Mada"/>
              <a:ea typeface="Mada"/>
              <a:cs typeface="Mada"/>
              <a:sym typeface="Mada"/>
            </a:endParaRPr>
          </a:p>
          <a:p>
            <a:pPr indent="0" lvl="0" marL="0" rtl="0" algn="ctr">
              <a:spcBef>
                <a:spcPts val="0"/>
              </a:spcBef>
              <a:spcAft>
                <a:spcPts val="0"/>
              </a:spcAft>
              <a:buNone/>
            </a:pPr>
            <a:r>
              <a:rPr lang="ar" sz="1100">
                <a:solidFill>
                  <a:schemeClr val="dk1"/>
                </a:solidFill>
                <a:latin typeface="Mada"/>
                <a:ea typeface="Mada"/>
                <a:cs typeface="Mada"/>
                <a:sym typeface="Mada"/>
              </a:rPr>
              <a:t>Asymptomatic</a:t>
            </a:r>
            <a:r>
              <a:rPr baseline="30000" lang="ar" sz="1100">
                <a:solidFill>
                  <a:schemeClr val="dk1"/>
                </a:solidFill>
                <a:latin typeface="Mada"/>
                <a:ea typeface="Mada"/>
                <a:cs typeface="Mada"/>
                <a:sym typeface="Mada"/>
              </a:rPr>
              <a:t>4</a:t>
            </a:r>
            <a:r>
              <a:rPr lang="ar" sz="1100">
                <a:solidFill>
                  <a:schemeClr val="dk1"/>
                </a:solidFill>
                <a:latin typeface="Mada"/>
                <a:ea typeface="Mada"/>
                <a:cs typeface="Mada"/>
                <a:sym typeface="Mada"/>
              </a:rPr>
              <a:t> </a:t>
            </a:r>
            <a:endParaRPr sz="1100">
              <a:solidFill>
                <a:schemeClr val="dk1"/>
              </a:solidFill>
              <a:latin typeface="Mada"/>
              <a:ea typeface="Mada"/>
              <a:cs typeface="Mada"/>
              <a:sym typeface="Mada"/>
            </a:endParaRPr>
          </a:p>
        </p:txBody>
      </p:sp>
      <p:sp>
        <p:nvSpPr>
          <p:cNvPr id="424" name="Google Shape;424;p27"/>
          <p:cNvSpPr txBox="1"/>
          <p:nvPr/>
        </p:nvSpPr>
        <p:spPr>
          <a:xfrm>
            <a:off x="3990525" y="6312700"/>
            <a:ext cx="1575300" cy="8436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1200">
                <a:solidFill>
                  <a:srgbClr val="CC0000"/>
                </a:solidFill>
                <a:latin typeface="Mada"/>
                <a:ea typeface="Mada"/>
                <a:cs typeface="Mada"/>
                <a:sym typeface="Mada"/>
              </a:rPr>
              <a:t>T-cell lymphoma.</a:t>
            </a:r>
            <a:endParaRPr b="1" sz="1200">
              <a:solidFill>
                <a:srgbClr val="CC0000"/>
              </a:solidFill>
              <a:latin typeface="Mada"/>
              <a:ea typeface="Mada"/>
              <a:cs typeface="Mada"/>
              <a:sym typeface="Mada"/>
            </a:endParaRPr>
          </a:p>
          <a:p>
            <a:pPr indent="0" lvl="0" marL="457200" rtl="0" algn="ctr">
              <a:spcBef>
                <a:spcPts val="0"/>
              </a:spcBef>
              <a:spcAft>
                <a:spcPts val="0"/>
              </a:spcAft>
              <a:buNone/>
            </a:pPr>
            <a:r>
              <a:t/>
            </a:r>
            <a:endParaRPr b="1" sz="1200">
              <a:solidFill>
                <a:srgbClr val="CC0000"/>
              </a:solidFill>
              <a:latin typeface="Mada"/>
              <a:ea typeface="Mada"/>
              <a:cs typeface="Mada"/>
              <a:sym typeface="Mada"/>
            </a:endParaRPr>
          </a:p>
          <a:p>
            <a:pPr indent="0" lvl="0" marL="457200" rtl="0" algn="ctr">
              <a:spcBef>
                <a:spcPts val="0"/>
              </a:spcBef>
              <a:spcAft>
                <a:spcPts val="0"/>
              </a:spcAft>
              <a:buNone/>
            </a:pPr>
            <a:r>
              <a:rPr b="1" lang="ar" sz="1200">
                <a:solidFill>
                  <a:srgbClr val="CC0000"/>
                </a:solidFill>
                <a:latin typeface="Mada"/>
                <a:ea typeface="Mada"/>
                <a:cs typeface="Mada"/>
                <a:sym typeface="Mada"/>
              </a:rPr>
              <a:t>Small bowel adenoCa.</a:t>
            </a:r>
            <a:endParaRPr b="1">
              <a:solidFill>
                <a:srgbClr val="CC0000"/>
              </a:solidFill>
            </a:endParaRPr>
          </a:p>
        </p:txBody>
      </p:sp>
      <p:grpSp>
        <p:nvGrpSpPr>
          <p:cNvPr id="425" name="Google Shape;425;p27"/>
          <p:cNvGrpSpPr/>
          <p:nvPr/>
        </p:nvGrpSpPr>
        <p:grpSpPr>
          <a:xfrm>
            <a:off x="456661" y="8212304"/>
            <a:ext cx="407018" cy="533059"/>
            <a:chOff x="388050" y="8460063"/>
            <a:chExt cx="695400" cy="925450"/>
          </a:xfrm>
        </p:grpSpPr>
        <p:grpSp>
          <p:nvGrpSpPr>
            <p:cNvPr id="426" name="Google Shape;426;p27"/>
            <p:cNvGrpSpPr/>
            <p:nvPr/>
          </p:nvGrpSpPr>
          <p:grpSpPr>
            <a:xfrm>
              <a:off x="388050" y="8460063"/>
              <a:ext cx="695400" cy="925450"/>
              <a:chOff x="1256675" y="2608450"/>
              <a:chExt cx="695400" cy="925450"/>
            </a:xfrm>
          </p:grpSpPr>
          <p:cxnSp>
            <p:nvCxnSpPr>
              <p:cNvPr id="427" name="Google Shape;427;p27"/>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428" name="Google Shape;428;p27"/>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 name="Google Shape;429;p27"/>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7"/>
          <p:cNvGrpSpPr/>
          <p:nvPr/>
        </p:nvGrpSpPr>
        <p:grpSpPr>
          <a:xfrm>
            <a:off x="456661" y="8968479"/>
            <a:ext cx="407018" cy="533059"/>
            <a:chOff x="388050" y="8460063"/>
            <a:chExt cx="695400" cy="925450"/>
          </a:xfrm>
        </p:grpSpPr>
        <p:grpSp>
          <p:nvGrpSpPr>
            <p:cNvPr id="431" name="Google Shape;431;p27"/>
            <p:cNvGrpSpPr/>
            <p:nvPr/>
          </p:nvGrpSpPr>
          <p:grpSpPr>
            <a:xfrm>
              <a:off x="388050" y="8460063"/>
              <a:ext cx="695400" cy="925450"/>
              <a:chOff x="1256675" y="2608450"/>
              <a:chExt cx="695400" cy="925450"/>
            </a:xfrm>
          </p:grpSpPr>
          <p:cxnSp>
            <p:nvCxnSpPr>
              <p:cNvPr id="432" name="Google Shape;432;p27"/>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433" name="Google Shape;433;p27"/>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27"/>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 name="Google Shape;435;p27"/>
          <p:cNvGrpSpPr/>
          <p:nvPr/>
        </p:nvGrpSpPr>
        <p:grpSpPr>
          <a:xfrm>
            <a:off x="3528952" y="8236192"/>
            <a:ext cx="407018" cy="533059"/>
            <a:chOff x="388050" y="8460063"/>
            <a:chExt cx="695400" cy="925450"/>
          </a:xfrm>
        </p:grpSpPr>
        <p:grpSp>
          <p:nvGrpSpPr>
            <p:cNvPr id="436" name="Google Shape;436;p27"/>
            <p:cNvGrpSpPr/>
            <p:nvPr/>
          </p:nvGrpSpPr>
          <p:grpSpPr>
            <a:xfrm>
              <a:off x="388050" y="8460063"/>
              <a:ext cx="695400" cy="925450"/>
              <a:chOff x="1256675" y="2608450"/>
              <a:chExt cx="695400" cy="925450"/>
            </a:xfrm>
          </p:grpSpPr>
          <p:cxnSp>
            <p:nvCxnSpPr>
              <p:cNvPr id="437" name="Google Shape;437;p27"/>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438" name="Google Shape;438;p27"/>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27"/>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27"/>
          <p:cNvGrpSpPr/>
          <p:nvPr/>
        </p:nvGrpSpPr>
        <p:grpSpPr>
          <a:xfrm>
            <a:off x="3528952" y="8984917"/>
            <a:ext cx="407018" cy="533059"/>
            <a:chOff x="388050" y="8460063"/>
            <a:chExt cx="695400" cy="925450"/>
          </a:xfrm>
        </p:grpSpPr>
        <p:grpSp>
          <p:nvGrpSpPr>
            <p:cNvPr id="441" name="Google Shape;441;p27"/>
            <p:cNvGrpSpPr/>
            <p:nvPr/>
          </p:nvGrpSpPr>
          <p:grpSpPr>
            <a:xfrm>
              <a:off x="388050" y="8460063"/>
              <a:ext cx="695400" cy="925450"/>
              <a:chOff x="1256675" y="2608450"/>
              <a:chExt cx="695400" cy="925450"/>
            </a:xfrm>
          </p:grpSpPr>
          <p:cxnSp>
            <p:nvCxnSpPr>
              <p:cNvPr id="442" name="Google Shape;442;p27"/>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443" name="Google Shape;443;p27"/>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27"/>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 name="Google Shape;445;p27"/>
          <p:cNvGrpSpPr/>
          <p:nvPr/>
        </p:nvGrpSpPr>
        <p:grpSpPr>
          <a:xfrm>
            <a:off x="5760161" y="8921992"/>
            <a:ext cx="407018" cy="533059"/>
            <a:chOff x="388050" y="8460063"/>
            <a:chExt cx="695400" cy="925450"/>
          </a:xfrm>
        </p:grpSpPr>
        <p:grpSp>
          <p:nvGrpSpPr>
            <p:cNvPr id="446" name="Google Shape;446;p27"/>
            <p:cNvGrpSpPr/>
            <p:nvPr/>
          </p:nvGrpSpPr>
          <p:grpSpPr>
            <a:xfrm>
              <a:off x="388050" y="8460063"/>
              <a:ext cx="695400" cy="925450"/>
              <a:chOff x="1256675" y="2608450"/>
              <a:chExt cx="695400" cy="925450"/>
            </a:xfrm>
          </p:grpSpPr>
          <p:cxnSp>
            <p:nvCxnSpPr>
              <p:cNvPr id="447" name="Google Shape;447;p27"/>
              <p:cNvCxnSpPr/>
              <p:nvPr/>
            </p:nvCxnSpPr>
            <p:spPr>
              <a:xfrm>
                <a:off x="1604344" y="3303800"/>
                <a:ext cx="0" cy="230100"/>
              </a:xfrm>
              <a:prstGeom prst="straightConnector1">
                <a:avLst/>
              </a:prstGeom>
              <a:noFill/>
              <a:ln cap="flat" cmpd="sng" w="28575">
                <a:solidFill>
                  <a:schemeClr val="accent1"/>
                </a:solidFill>
                <a:prstDash val="solid"/>
                <a:round/>
                <a:headEnd len="med" w="med" type="none"/>
                <a:tailEnd len="med" w="med" type="oval"/>
              </a:ln>
            </p:spPr>
          </p:cxnSp>
          <p:sp>
            <p:nvSpPr>
              <p:cNvPr id="448" name="Google Shape;448;p27"/>
              <p:cNvSpPr/>
              <p:nvPr/>
            </p:nvSpPr>
            <p:spPr>
              <a:xfrm>
                <a:off x="1256675" y="2608450"/>
                <a:ext cx="695400" cy="6954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27"/>
            <p:cNvSpPr/>
            <p:nvPr/>
          </p:nvSpPr>
          <p:spPr>
            <a:xfrm>
              <a:off x="435600" y="8509088"/>
              <a:ext cx="600300" cy="6003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50" name="Google Shape;450;p27"/>
          <p:cNvCxnSpPr/>
          <p:nvPr/>
        </p:nvCxnSpPr>
        <p:spPr>
          <a:xfrm rot="10800000">
            <a:off x="8900" y="9621050"/>
            <a:ext cx="7612800" cy="0"/>
          </a:xfrm>
          <a:prstGeom prst="straightConnector1">
            <a:avLst/>
          </a:prstGeom>
          <a:noFill/>
          <a:ln cap="flat" cmpd="sng" w="28575">
            <a:solidFill>
              <a:schemeClr val="accent3"/>
            </a:solidFill>
            <a:prstDash val="dot"/>
            <a:round/>
            <a:headEnd len="med" w="med" type="none"/>
            <a:tailEnd len="med" w="med" type="none"/>
          </a:ln>
        </p:spPr>
      </p:cxnSp>
      <p:pic>
        <p:nvPicPr>
          <p:cNvPr id="451" name="Google Shape;451;p27"/>
          <p:cNvPicPr preferRelativeResize="0"/>
          <p:nvPr/>
        </p:nvPicPr>
        <p:blipFill>
          <a:blip r:embed="rId4">
            <a:alphaModFix/>
          </a:blip>
          <a:stretch>
            <a:fillRect/>
          </a:stretch>
        </p:blipFill>
        <p:spPr>
          <a:xfrm>
            <a:off x="5925774" y="7544900"/>
            <a:ext cx="1323974" cy="1101001"/>
          </a:xfrm>
          <a:prstGeom prst="rect">
            <a:avLst/>
          </a:prstGeom>
          <a:noFill/>
          <a:ln>
            <a:noFill/>
          </a:ln>
        </p:spPr>
      </p:pic>
      <p:pic>
        <p:nvPicPr>
          <p:cNvPr id="452" name="Google Shape;452;p27"/>
          <p:cNvPicPr preferRelativeResize="0"/>
          <p:nvPr/>
        </p:nvPicPr>
        <p:blipFill>
          <a:blip r:embed="rId5">
            <a:alphaModFix/>
          </a:blip>
          <a:stretch>
            <a:fillRect/>
          </a:stretch>
        </p:blipFill>
        <p:spPr>
          <a:xfrm>
            <a:off x="5007942" y="3848375"/>
            <a:ext cx="2522760" cy="1301701"/>
          </a:xfrm>
          <a:prstGeom prst="rect">
            <a:avLst/>
          </a:prstGeom>
          <a:noFill/>
          <a:ln cap="flat" cmpd="sng" w="9525">
            <a:solidFill>
              <a:srgbClr val="1C4588"/>
            </a:solidFill>
            <a:prstDash val="solid"/>
            <a:round/>
            <a:headEnd len="sm" w="sm" type="none"/>
            <a:tailEnd len="sm" w="sm" type="none"/>
          </a:ln>
        </p:spPr>
      </p:pic>
      <p:sp>
        <p:nvSpPr>
          <p:cNvPr id="453" name="Google Shape;453;p27"/>
          <p:cNvSpPr txBox="1"/>
          <p:nvPr/>
        </p:nvSpPr>
        <p:spPr>
          <a:xfrm>
            <a:off x="-905350" y="1131200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79974F"/>
      </a:accent1>
      <a:accent2>
        <a:srgbClr val="A6C26E"/>
      </a:accent2>
      <a:accent3>
        <a:srgbClr val="CDDDAD"/>
      </a:accent3>
      <a:accent4>
        <a:srgbClr val="F4F7ED"/>
      </a:accent4>
      <a:accent5>
        <a:srgbClr val="D9EAD3"/>
      </a:accent5>
      <a:accent6>
        <a:srgbClr val="CEA320"/>
      </a:accent6>
      <a:hlink>
        <a:srgbClr val="0929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79974F"/>
      </a:accent1>
      <a:accent2>
        <a:srgbClr val="A6C26E"/>
      </a:accent2>
      <a:accent3>
        <a:srgbClr val="CDDDAD"/>
      </a:accent3>
      <a:accent4>
        <a:srgbClr val="1C4588"/>
      </a:accent4>
      <a:accent5>
        <a:srgbClr val="D9EAD3"/>
      </a:accent5>
      <a:accent6>
        <a:srgbClr val="CEA320"/>
      </a:accent6>
      <a:hlink>
        <a:srgbClr val="0929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