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10692000" cx="7560000"/>
  <p:notesSz cx="6858000" cy="9144000"/>
  <p:embeddedFontLst>
    <p:embeddedFont>
      <p:font typeface="Cabin"/>
      <p:regular r:id="rId34"/>
      <p:bold r:id="rId35"/>
      <p:italic r:id="rId36"/>
      <p:boldItalic r:id="rId37"/>
    </p:embeddedFont>
    <p:embeddedFont>
      <p:font typeface="Mada"/>
      <p:regular r:id="rId38"/>
      <p:bold r:id="rId39"/>
    </p:embeddedFont>
    <p:embeddedFont>
      <p:font typeface="Mada Black"/>
      <p:bold r:id="rId40"/>
    </p:embeddedFont>
    <p:embeddedFont>
      <p:font typeface="Fira Sans Medium"/>
      <p:regular r:id="rId41"/>
      <p:bold r:id="rId42"/>
      <p:italic r:id="rId43"/>
      <p:boldItalic r:id="rId44"/>
    </p:embeddedFont>
    <p:embeddedFont>
      <p:font typeface="Pacifico"/>
      <p:regular r:id="rId45"/>
    </p:embeddedFont>
    <p:embeddedFont>
      <p:font typeface="Fira Sans"/>
      <p:regular r:id="rId46"/>
      <p:bold r:id="rId47"/>
      <p:italic r:id="rId48"/>
      <p:boldItalic r:id="rId49"/>
    </p:embeddedFont>
    <p:embeddedFont>
      <p:font typeface="Quicksand"/>
      <p:regular r:id="rId50"/>
      <p:bold r:id="rId51"/>
    </p:embeddedFont>
    <p:embeddedFont>
      <p:font typeface="Exo Thin"/>
      <p:bold r:id="rId52"/>
      <p:boldItalic r:id="rId53"/>
    </p:embeddedFont>
    <p:embeddedFont>
      <p:font typeface="Bree Serif"/>
      <p:regular r:id="rId54"/>
    </p:embeddedFont>
    <p:embeddedFont>
      <p:font typeface="Exo"/>
      <p:regular r:id="rId55"/>
      <p:bold r:id="rId56"/>
      <p:italic r:id="rId57"/>
      <p:boldItalic r:id="rId58"/>
    </p:embeddedFont>
    <p:embeddedFont>
      <p:font typeface="Alegreya"/>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619CD8-436B-4644-B807-13D4593B444E}">
  <a:tblStyle styleId="{08619CD8-436B-4644-B807-13D4593B444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adaBlack-bold.fntdata"/><Relationship Id="rId42" Type="http://schemas.openxmlformats.org/officeDocument/2006/relationships/font" Target="fonts/FiraSansMedium-bold.fntdata"/><Relationship Id="rId41" Type="http://schemas.openxmlformats.org/officeDocument/2006/relationships/font" Target="fonts/FiraSansMedium-regular.fntdata"/><Relationship Id="rId44" Type="http://schemas.openxmlformats.org/officeDocument/2006/relationships/font" Target="fonts/FiraSansMedium-boldItalic.fntdata"/><Relationship Id="rId43" Type="http://schemas.openxmlformats.org/officeDocument/2006/relationships/font" Target="fonts/FiraSansMedium-italic.fntdata"/><Relationship Id="rId46" Type="http://schemas.openxmlformats.org/officeDocument/2006/relationships/font" Target="fonts/FiraSans-regular.fntdata"/><Relationship Id="rId45" Type="http://schemas.openxmlformats.org/officeDocument/2006/relationships/font" Target="fonts/Pacific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FiraSans-italic.fntdata"/><Relationship Id="rId47" Type="http://schemas.openxmlformats.org/officeDocument/2006/relationships/font" Target="fonts/FiraSans-bold.fntdata"/><Relationship Id="rId49" Type="http://schemas.openxmlformats.org/officeDocument/2006/relationships/font" Target="fonts/FiraSans-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Cabin-bold.fntdata"/><Relationship Id="rId34" Type="http://schemas.openxmlformats.org/officeDocument/2006/relationships/font" Target="fonts/Cabin-regular.fntdata"/><Relationship Id="rId37" Type="http://schemas.openxmlformats.org/officeDocument/2006/relationships/font" Target="fonts/Cabin-boldItalic.fntdata"/><Relationship Id="rId36" Type="http://schemas.openxmlformats.org/officeDocument/2006/relationships/font" Target="fonts/Cabin-italic.fntdata"/><Relationship Id="rId39" Type="http://schemas.openxmlformats.org/officeDocument/2006/relationships/font" Target="fonts/Mada-bold.fntdata"/><Relationship Id="rId38" Type="http://schemas.openxmlformats.org/officeDocument/2006/relationships/font" Target="fonts/Mada-regular.fntdata"/><Relationship Id="rId62" Type="http://schemas.openxmlformats.org/officeDocument/2006/relationships/font" Target="fonts/Alegreya-boldItalic.fntdata"/><Relationship Id="rId61" Type="http://schemas.openxmlformats.org/officeDocument/2006/relationships/font" Target="fonts/Alegreya-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Alegreya-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Quicksand-bold.fntdata"/><Relationship Id="rId50" Type="http://schemas.openxmlformats.org/officeDocument/2006/relationships/font" Target="fonts/Quicksand-regular.fntdata"/><Relationship Id="rId53" Type="http://schemas.openxmlformats.org/officeDocument/2006/relationships/font" Target="fonts/ExoThin-boldItalic.fntdata"/><Relationship Id="rId52" Type="http://schemas.openxmlformats.org/officeDocument/2006/relationships/font" Target="fonts/ExoThin-bold.fntdata"/><Relationship Id="rId11" Type="http://schemas.openxmlformats.org/officeDocument/2006/relationships/slide" Target="slides/slide4.xml"/><Relationship Id="rId55" Type="http://schemas.openxmlformats.org/officeDocument/2006/relationships/font" Target="fonts/Exo-regular.fntdata"/><Relationship Id="rId10" Type="http://schemas.openxmlformats.org/officeDocument/2006/relationships/slide" Target="slides/slide3.xml"/><Relationship Id="rId54" Type="http://schemas.openxmlformats.org/officeDocument/2006/relationships/font" Target="fonts/BreeSerif-regular.fntdata"/><Relationship Id="rId13" Type="http://schemas.openxmlformats.org/officeDocument/2006/relationships/slide" Target="slides/slide6.xml"/><Relationship Id="rId57" Type="http://schemas.openxmlformats.org/officeDocument/2006/relationships/font" Target="fonts/Exo-italic.fntdata"/><Relationship Id="rId12" Type="http://schemas.openxmlformats.org/officeDocument/2006/relationships/slide" Target="slides/slide5.xml"/><Relationship Id="rId56" Type="http://schemas.openxmlformats.org/officeDocument/2006/relationships/font" Target="fonts/Exo-bold.fntdata"/><Relationship Id="rId15" Type="http://schemas.openxmlformats.org/officeDocument/2006/relationships/slide" Target="slides/slide8.xml"/><Relationship Id="rId59" Type="http://schemas.openxmlformats.org/officeDocument/2006/relationships/font" Target="fonts/Alegreya-regular.fntdata"/><Relationship Id="rId14" Type="http://schemas.openxmlformats.org/officeDocument/2006/relationships/slide" Target="slides/slide7.xml"/><Relationship Id="rId58" Type="http://schemas.openxmlformats.org/officeDocument/2006/relationships/font" Target="fonts/Ex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ad21dd247e06309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ad21dd247e0630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8b013bda80_0_20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8b013bda80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aec090899d_2_4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aec090899d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ab6041015c_0_8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ab6041015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ab6041015c_0_9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ab6041015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ab6041015c_0_16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ab6041015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aec090899d_2_18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aec090899d_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8b013bda80_0_3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8b013bda80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8b013bda80_0_34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8b013bda80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8b013bda80_0_34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8b013bda80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8b013bda80_0_3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8b013bda80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8acb2141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8acb2141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8b013bda80_0_32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8b013bda80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adc4dfc55f_0_7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adc4dfc55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adc4dfc55f_0_8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adc4dfc55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8b8357e0cf_0_19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8b8357e0cf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ab348d39e2_2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ab348d39e2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adc4dfc55f_0_34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adc4dfc55f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212b5523e_0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a212b5523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8b013bda80_0_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b013bda8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8b013bda80_0_3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8b013bda8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ab6041015c_0_4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ab6041015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aec090899d_2_7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aec090899d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aec090899d_2_1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aec090899d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8b013bda80_0_2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8b013bda80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12"/>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51" name="Google Shape;51;p12"/>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52" name="Google Shape;52;p1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3" name="Google Shape;53;p1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6" name="Google Shape;56;p13"/>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57" name="Google Shape;57;p1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1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0" name="Google Shape;60;p14"/>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sp>
        <p:nvSpPr>
          <p:cNvPr id="62" name="Google Shape;62;p15"/>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63" name="Google Shape;63;p15"/>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64" name="Google Shape;64;p15"/>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65" name="Google Shape;65;p15"/>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cxnSp>
        <p:nvCxnSpPr>
          <p:cNvPr id="67" name="Google Shape;67;p1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8" name="Google Shape;68;p1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9" name="Shape 69"/>
        <p:cNvGrpSpPr/>
        <p:nvPr/>
      </p:nvGrpSpPr>
      <p:grpSpPr>
        <a:xfrm>
          <a:off x="0" y="0"/>
          <a:ext cx="0" cy="0"/>
          <a:chOff x="0" y="0"/>
          <a:chExt cx="0" cy="0"/>
        </a:xfrm>
      </p:grpSpPr>
      <p:sp>
        <p:nvSpPr>
          <p:cNvPr id="70" name="Google Shape;70;p17"/>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71" name="Google Shape;71;p17"/>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rtl="0" algn="ctr">
              <a:spcBef>
                <a:spcPts val="0"/>
              </a:spcBef>
              <a:spcAft>
                <a:spcPts val="0"/>
              </a:spcAft>
              <a:buSzPts val="2300"/>
              <a:buChar char="●"/>
              <a:defRPr/>
            </a:lvl1pPr>
            <a:lvl2pPr indent="-342900" lvl="1" marL="914400" rtl="0" algn="ctr">
              <a:spcBef>
                <a:spcPts val="2000"/>
              </a:spcBef>
              <a:spcAft>
                <a:spcPts val="0"/>
              </a:spcAft>
              <a:buSzPts val="1800"/>
              <a:buChar char="○"/>
              <a:defRPr/>
            </a:lvl2pPr>
            <a:lvl3pPr indent="-342900" lvl="2" marL="1371600" rtl="0" algn="ctr">
              <a:spcBef>
                <a:spcPts val="2000"/>
              </a:spcBef>
              <a:spcAft>
                <a:spcPts val="0"/>
              </a:spcAft>
              <a:buSzPts val="1800"/>
              <a:buChar char="■"/>
              <a:defRPr/>
            </a:lvl3pPr>
            <a:lvl4pPr indent="-342900" lvl="3" marL="1828800" rtl="0" algn="ctr">
              <a:spcBef>
                <a:spcPts val="2000"/>
              </a:spcBef>
              <a:spcAft>
                <a:spcPts val="0"/>
              </a:spcAft>
              <a:buSzPts val="1800"/>
              <a:buChar char="●"/>
              <a:defRPr/>
            </a:lvl4pPr>
            <a:lvl5pPr indent="-342900" lvl="4" marL="2286000" rtl="0" algn="ctr">
              <a:spcBef>
                <a:spcPts val="2000"/>
              </a:spcBef>
              <a:spcAft>
                <a:spcPts val="0"/>
              </a:spcAft>
              <a:buSzPts val="1800"/>
              <a:buChar char="○"/>
              <a:defRPr/>
            </a:lvl5pPr>
            <a:lvl6pPr indent="-342900" lvl="5" marL="2743200" rtl="0" algn="ctr">
              <a:spcBef>
                <a:spcPts val="2000"/>
              </a:spcBef>
              <a:spcAft>
                <a:spcPts val="0"/>
              </a:spcAft>
              <a:buSzPts val="1800"/>
              <a:buChar char="■"/>
              <a:defRPr/>
            </a:lvl6pPr>
            <a:lvl7pPr indent="-342900" lvl="6" marL="3200400" rtl="0" algn="ctr">
              <a:spcBef>
                <a:spcPts val="2000"/>
              </a:spcBef>
              <a:spcAft>
                <a:spcPts val="0"/>
              </a:spcAft>
              <a:buSzPts val="1800"/>
              <a:buChar char="●"/>
              <a:defRPr/>
            </a:lvl7pPr>
            <a:lvl8pPr indent="-342900" lvl="7" marL="3657600" rtl="0" algn="ctr">
              <a:spcBef>
                <a:spcPts val="2000"/>
              </a:spcBef>
              <a:spcAft>
                <a:spcPts val="0"/>
              </a:spcAft>
              <a:buSzPts val="1800"/>
              <a:buChar char="○"/>
              <a:defRPr/>
            </a:lvl8pPr>
            <a:lvl9pPr indent="-342900" lvl="8" marL="4114800" rtl="0" algn="ctr">
              <a:spcBef>
                <a:spcPts val="2000"/>
              </a:spcBef>
              <a:spcAft>
                <a:spcPts val="2000"/>
              </a:spcAft>
              <a:buSzPts val="1800"/>
              <a:buChar char="■"/>
              <a:defRPr/>
            </a:lvl9pPr>
          </a:lstStyle>
          <a:p/>
        </p:txBody>
      </p:sp>
      <p:sp>
        <p:nvSpPr>
          <p:cNvPr id="72" name="Google Shape;72;p1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
        <p:nvSpPr>
          <p:cNvPr id="74" name="Google Shape;74;p1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5" name="Google Shape;75;p1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2000">
                <a:solidFill>
                  <a:schemeClr val="lt1"/>
                </a:solidFill>
                <a:latin typeface="Exo"/>
                <a:ea typeface="Exo"/>
                <a:cs typeface="Exo"/>
                <a:sym typeface="Exo"/>
              </a:defRPr>
            </a:lvl1pPr>
            <a:lvl2pPr lvl="1">
              <a:buNone/>
              <a:defRPr b="1" sz="2000">
                <a:solidFill>
                  <a:schemeClr val="lt1"/>
                </a:solidFill>
                <a:latin typeface="Exo"/>
                <a:ea typeface="Exo"/>
                <a:cs typeface="Exo"/>
                <a:sym typeface="Exo"/>
              </a:defRPr>
            </a:lvl2pPr>
            <a:lvl3pPr lvl="2">
              <a:buNone/>
              <a:defRPr b="1" sz="2000">
                <a:solidFill>
                  <a:schemeClr val="lt1"/>
                </a:solidFill>
                <a:latin typeface="Exo"/>
                <a:ea typeface="Exo"/>
                <a:cs typeface="Exo"/>
                <a:sym typeface="Exo"/>
              </a:defRPr>
            </a:lvl3pPr>
            <a:lvl4pPr lvl="3">
              <a:buNone/>
              <a:defRPr b="1" sz="2000">
                <a:solidFill>
                  <a:schemeClr val="lt1"/>
                </a:solidFill>
                <a:latin typeface="Exo"/>
                <a:ea typeface="Exo"/>
                <a:cs typeface="Exo"/>
                <a:sym typeface="Exo"/>
              </a:defRPr>
            </a:lvl4pPr>
            <a:lvl5pPr lvl="4">
              <a:buNone/>
              <a:defRPr b="1" sz="2000">
                <a:solidFill>
                  <a:schemeClr val="lt1"/>
                </a:solidFill>
                <a:latin typeface="Exo"/>
                <a:ea typeface="Exo"/>
                <a:cs typeface="Exo"/>
                <a:sym typeface="Exo"/>
              </a:defRPr>
            </a:lvl5pPr>
            <a:lvl6pPr lvl="5">
              <a:buNone/>
              <a:defRPr b="1" sz="2000">
                <a:solidFill>
                  <a:schemeClr val="lt1"/>
                </a:solidFill>
                <a:latin typeface="Exo"/>
                <a:ea typeface="Exo"/>
                <a:cs typeface="Exo"/>
                <a:sym typeface="Exo"/>
              </a:defRPr>
            </a:lvl6pPr>
            <a:lvl7pPr lvl="6">
              <a:buNone/>
              <a:defRPr b="1" sz="2000">
                <a:solidFill>
                  <a:schemeClr val="lt1"/>
                </a:solidFill>
                <a:latin typeface="Exo"/>
                <a:ea typeface="Exo"/>
                <a:cs typeface="Exo"/>
                <a:sym typeface="Exo"/>
              </a:defRPr>
            </a:lvl7pPr>
            <a:lvl8pPr lvl="7">
              <a:buNone/>
              <a:defRPr b="1" sz="2000">
                <a:solidFill>
                  <a:schemeClr val="lt1"/>
                </a:solidFill>
                <a:latin typeface="Exo"/>
                <a:ea typeface="Exo"/>
                <a:cs typeface="Exo"/>
                <a:sym typeface="Exo"/>
              </a:defRPr>
            </a:lvl8pPr>
            <a:lvl9pPr lvl="8">
              <a:buNone/>
              <a:defRPr b="1" sz="20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 name="Shape 33"/>
        <p:cNvGrpSpPr/>
        <p:nvPr/>
      </p:nvGrpSpPr>
      <p:grpSpPr>
        <a:xfrm>
          <a:off x="0" y="0"/>
          <a:ext cx="0" cy="0"/>
          <a:chOff x="0" y="0"/>
          <a:chExt cx="0" cy="0"/>
        </a:xfrm>
      </p:grpSpPr>
      <p:sp>
        <p:nvSpPr>
          <p:cNvPr id="34" name="Google Shape;34;p8"/>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35" name="Google Shape;35;p8"/>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36" name="Google Shape;36;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9" name="Google Shape;39;p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 name="Shape 44"/>
        <p:cNvGrpSpPr/>
        <p:nvPr/>
      </p:nvGrpSpPr>
      <p:grpSpPr>
        <a:xfrm>
          <a:off x="0" y="0"/>
          <a:ext cx="0" cy="0"/>
          <a:chOff x="0" y="0"/>
          <a:chExt cx="0" cy="0"/>
        </a:xfrm>
      </p:grpSpPr>
      <p:sp>
        <p:nvSpPr>
          <p:cNvPr id="45" name="Google Shape;45;p11"/>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6" name="Google Shape;46;p11"/>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7" name="Google Shape;47;p11"/>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1"/>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3.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 name="Shape 40"/>
        <p:cNvGrpSpPr/>
        <p:nvPr/>
      </p:nvGrpSpPr>
      <p:grpSpPr>
        <a:xfrm>
          <a:off x="0" y="0"/>
          <a:ext cx="0" cy="0"/>
          <a:chOff x="0" y="0"/>
          <a:chExt cx="0" cy="0"/>
        </a:xfrm>
      </p:grpSpPr>
      <p:sp>
        <p:nvSpPr>
          <p:cNvPr id="41" name="Google Shape;41;p10"/>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42" name="Google Shape;42;p10"/>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43" name="Google Shape;43;p10"/>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slide=id.g98a9a612b1_0_59"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3.jpg"/><Relationship Id="rId5" Type="http://schemas.openxmlformats.org/officeDocument/2006/relationships/image" Target="../media/image12.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hyperlink" Target="https://forms.gle/5bhKW2hufJ2NrmJP7" TargetMode="External"/><Relationship Id="rId4" Type="http://schemas.openxmlformats.org/officeDocument/2006/relationships/image" Target="../media/image30.png"/><Relationship Id="rId5" Type="http://schemas.openxmlformats.org/officeDocument/2006/relationships/hyperlink" Target="https://docs.google.com/forms/d/e/1FAIpQLSdX9Z51Oh2wnvv7sMKvqpF9UPfk-dSXlNdXlTo9SfRbbwyKbw/viewform" TargetMode="External"/><Relationship Id="rId6" Type="http://schemas.openxmlformats.org/officeDocument/2006/relationships/hyperlink" Target="https://docs.google.com/forms/d/e/1FAIpQLSdX9Z51Oh2wnvv7sMKvqpF9UPfk-dSXlNdXlTo9SfRbbwyKbw/viewfor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drive.google.com/file/d/1KnhdKUJ5nju9XasbbL7y0riAIwARq-Ip/view?usp=shar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9.jpg"/><Relationship Id="rId6"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9"/>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81" name="Google Shape;81;p19"/>
          <p:cNvSpPr/>
          <p:nvPr/>
        </p:nvSpPr>
        <p:spPr>
          <a:xfrm>
            <a:off x="-3012764" y="414545"/>
            <a:ext cx="2298900" cy="646500"/>
          </a:xfrm>
          <a:prstGeom prst="wedgeRectCallout">
            <a:avLst>
              <a:gd fmla="val 73841" name="adj1"/>
              <a:gd fmla="val 115666" name="adj2"/>
            </a:avLst>
          </a:prstGeom>
          <a:noFill/>
          <a:ln cap="flat" cmpd="sng" w="9525">
            <a:solidFill>
              <a:srgbClr val="999999"/>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b="1" lang="ar">
                <a:solidFill>
                  <a:srgbClr val="808080"/>
                </a:solidFill>
                <a:latin typeface="Alegreya"/>
                <a:ea typeface="Alegreya"/>
                <a:cs typeface="Alegreya"/>
                <a:sym typeface="Alegreya"/>
              </a:rPr>
              <a:t>Filled by the lecture leader</a:t>
            </a:r>
            <a:endParaRPr sz="1400">
              <a:solidFill>
                <a:srgbClr val="808080"/>
              </a:solidFill>
              <a:latin typeface="Alegreya"/>
              <a:ea typeface="Alegreya"/>
              <a:cs typeface="Alegreya"/>
              <a:sym typeface="Alegreya"/>
            </a:endParaRPr>
          </a:p>
        </p:txBody>
      </p:sp>
      <p:sp>
        <p:nvSpPr>
          <p:cNvPr id="82" name="Google Shape;82;p19">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chemeClr val="lt1"/>
                </a:solidFill>
                <a:latin typeface="Mada"/>
                <a:ea typeface="Mada"/>
                <a:cs typeface="Mada"/>
                <a:sym typeface="Mada"/>
                <a:hlinkClick r:id="rId4">
                  <a:extLst>
                    <a:ext uri="{A12FA001-AC4F-418D-AE19-62706E023703}">
                      <ahyp:hlinkClr val="tx"/>
                    </a:ext>
                  </a:extLst>
                </a:hlinkClick>
              </a:rPr>
              <a:t> Editing file</a:t>
            </a:r>
            <a:endParaRPr b="1" sz="2000" u="sng">
              <a:solidFill>
                <a:schemeClr val="lt1"/>
              </a:solidFill>
              <a:latin typeface="Mada"/>
              <a:ea typeface="Mada"/>
              <a:cs typeface="Mada"/>
              <a:sym typeface="Mada"/>
            </a:endParaRPr>
          </a:p>
        </p:txBody>
      </p:sp>
      <p:sp>
        <p:nvSpPr>
          <p:cNvPr id="83" name="Google Shape;83;p19"/>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Lecture 25 </a:t>
            </a:r>
            <a:endParaRPr sz="2200">
              <a:latin typeface="Mada"/>
              <a:ea typeface="Mada"/>
              <a:cs typeface="Mada"/>
              <a:sym typeface="Mada"/>
            </a:endParaRPr>
          </a:p>
        </p:txBody>
      </p:sp>
      <p:sp>
        <p:nvSpPr>
          <p:cNvPr id="84" name="Google Shape;84;p19"/>
          <p:cNvSpPr/>
          <p:nvPr/>
        </p:nvSpPr>
        <p:spPr>
          <a:xfrm rot="566">
            <a:off x="1046687" y="9890250"/>
            <a:ext cx="5466600" cy="801300"/>
          </a:xfrm>
          <a:prstGeom prst="snip2SameRect">
            <a:avLst>
              <a:gd fmla="val 50000" name="adj1"/>
              <a:gd fmla="val 0" name="adj2"/>
            </a:avLst>
          </a:prstGeom>
          <a:solidFill>
            <a:schemeClr val="accent5"/>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5" name="Google Shape;85;p19"/>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sp>
        <p:nvSpPr>
          <p:cNvPr id="86" name="Google Shape;86;p19"/>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b="1" lang="ar" sz="1700">
                <a:solidFill>
                  <a:schemeClr val="dk1"/>
                </a:solidFill>
                <a:latin typeface="Mada"/>
                <a:ea typeface="Mada"/>
                <a:cs typeface="Mada"/>
                <a:sym typeface="Mada"/>
              </a:rPr>
              <a:t>Abdominal pain includes:</a:t>
            </a:r>
            <a:endParaRPr b="1" sz="1700">
              <a:solidFill>
                <a:schemeClr val="dk1"/>
              </a:solidFill>
              <a:latin typeface="Mada"/>
              <a:ea typeface="Mada"/>
              <a:cs typeface="Mada"/>
              <a:sym typeface="Mada"/>
            </a:endParaRPr>
          </a:p>
          <a:p>
            <a:pPr indent="-336550" lvl="1" marL="9144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PUD</a:t>
            </a:r>
            <a:endParaRPr b="1" sz="1700">
              <a:solidFill>
                <a:schemeClr val="dk1"/>
              </a:solidFill>
              <a:latin typeface="Mada"/>
              <a:ea typeface="Mada"/>
              <a:cs typeface="Mada"/>
              <a:sym typeface="Mada"/>
            </a:endParaRPr>
          </a:p>
          <a:p>
            <a:pPr indent="-336550" lvl="1" marL="9144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Acute pancreatitis</a:t>
            </a:r>
            <a:endParaRPr b="1" sz="1700">
              <a:solidFill>
                <a:schemeClr val="dk1"/>
              </a:solidFill>
              <a:latin typeface="Mada"/>
              <a:ea typeface="Mada"/>
              <a:cs typeface="Mada"/>
              <a:sym typeface="Mada"/>
            </a:endParaRPr>
          </a:p>
          <a:p>
            <a:pPr indent="-336550" lvl="1" marL="9144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Celiac disease </a:t>
            </a:r>
            <a:r>
              <a:rPr b="1" lang="ar" sz="1500">
                <a:solidFill>
                  <a:srgbClr val="B7B7B7"/>
                </a:solidFill>
                <a:latin typeface="Mada"/>
                <a:ea typeface="Mada"/>
                <a:cs typeface="Mada"/>
                <a:sym typeface="Mada"/>
              </a:rPr>
              <a:t>(covered in diarrhea lecture)</a:t>
            </a:r>
            <a:endParaRPr b="1" sz="1500">
              <a:solidFill>
                <a:srgbClr val="B7B7B7"/>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Causes of Abdominal pain </a:t>
            </a:r>
            <a:endParaRPr b="1"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Functional dyspepsia </a:t>
            </a:r>
            <a:endParaRPr b="1"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Approach to management of dyspepsia </a:t>
            </a:r>
            <a:endParaRPr b="1"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Management of H pylori </a:t>
            </a:r>
            <a:endParaRPr b="1"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b="1" lang="ar" sz="1700">
                <a:solidFill>
                  <a:schemeClr val="dk1"/>
                </a:solidFill>
                <a:latin typeface="Mada"/>
                <a:ea typeface="Mada"/>
                <a:cs typeface="Mada"/>
                <a:sym typeface="Mada"/>
              </a:rPr>
              <a:t>Irritable bowel syndrome  </a:t>
            </a:r>
            <a:endParaRPr b="1" sz="1700">
              <a:solidFill>
                <a:schemeClr val="dk1"/>
              </a:solidFill>
              <a:latin typeface="Mada"/>
              <a:ea typeface="Mada"/>
              <a:cs typeface="Mada"/>
              <a:sym typeface="Mada"/>
            </a:endParaRPr>
          </a:p>
          <a:p>
            <a:pPr indent="0" lvl="0" marL="457200" rtl="0" algn="l">
              <a:lnSpc>
                <a:spcPct val="115000"/>
              </a:lnSpc>
              <a:spcBef>
                <a:spcPts val="1200"/>
              </a:spcBef>
              <a:spcAft>
                <a:spcPts val="1200"/>
              </a:spcAft>
              <a:buNone/>
            </a:pPr>
            <a:r>
              <a:t/>
            </a:r>
            <a:endParaRPr sz="1700">
              <a:latin typeface="Mada"/>
              <a:ea typeface="Mada"/>
              <a:cs typeface="Mada"/>
              <a:sym typeface="Mada"/>
            </a:endParaRPr>
          </a:p>
        </p:txBody>
      </p:sp>
      <p:sp>
        <p:nvSpPr>
          <p:cNvPr id="87" name="Google Shape;87;p19"/>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600">
                <a:solidFill>
                  <a:schemeClr val="accent1"/>
                </a:solidFill>
                <a:latin typeface="Mada"/>
                <a:ea typeface="Mada"/>
                <a:cs typeface="Mada"/>
                <a:sym typeface="Mada"/>
              </a:rPr>
              <a:t>Abdominal pain And IBS</a:t>
            </a:r>
            <a:endParaRPr b="1" sz="3600">
              <a:solidFill>
                <a:schemeClr val="accent1"/>
              </a:solidFill>
              <a:latin typeface="Mada"/>
              <a:ea typeface="Mada"/>
              <a:cs typeface="Mada"/>
              <a:sym typeface="Mada"/>
            </a:endParaRPr>
          </a:p>
        </p:txBody>
      </p:sp>
      <p:grpSp>
        <p:nvGrpSpPr>
          <p:cNvPr id="88" name="Google Shape;88;p19"/>
          <p:cNvGrpSpPr/>
          <p:nvPr/>
        </p:nvGrpSpPr>
        <p:grpSpPr>
          <a:xfrm>
            <a:off x="1046700" y="9957725"/>
            <a:ext cx="5434699" cy="734050"/>
            <a:chOff x="1442323" y="11224701"/>
            <a:chExt cx="7792800" cy="734050"/>
          </a:xfrm>
        </p:grpSpPr>
        <p:sp>
          <p:nvSpPr>
            <p:cNvPr id="89" name="Google Shape;89;p19"/>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90" name="Google Shape;90;p19"/>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grpSp>
        <p:nvGrpSpPr>
          <p:cNvPr id="91" name="Google Shape;91;p19"/>
          <p:cNvGrpSpPr/>
          <p:nvPr/>
        </p:nvGrpSpPr>
        <p:grpSpPr>
          <a:xfrm>
            <a:off x="2256026" y="812388"/>
            <a:ext cx="3376987" cy="3279615"/>
            <a:chOff x="6071025" y="663825"/>
            <a:chExt cx="804600" cy="793500"/>
          </a:xfrm>
        </p:grpSpPr>
        <p:sp>
          <p:nvSpPr>
            <p:cNvPr id="92" name="Google Shape;92;p19"/>
            <p:cNvSpPr/>
            <p:nvPr/>
          </p:nvSpPr>
          <p:spPr>
            <a:xfrm>
              <a:off x="6071025" y="663825"/>
              <a:ext cx="804600" cy="7935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9"/>
            <p:cNvSpPr/>
            <p:nvPr/>
          </p:nvSpPr>
          <p:spPr>
            <a:xfrm>
              <a:off x="6129225" y="720975"/>
              <a:ext cx="685800" cy="676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19"/>
          <p:cNvGrpSpPr/>
          <p:nvPr/>
        </p:nvGrpSpPr>
        <p:grpSpPr>
          <a:xfrm>
            <a:off x="3166061" y="1367554"/>
            <a:ext cx="1557231" cy="2169054"/>
            <a:chOff x="3209985" y="1802857"/>
            <a:chExt cx="1169971" cy="1796616"/>
          </a:xfrm>
        </p:grpSpPr>
        <p:sp>
          <p:nvSpPr>
            <p:cNvPr id="95" name="Google Shape;95;p19"/>
            <p:cNvSpPr/>
            <p:nvPr/>
          </p:nvSpPr>
          <p:spPr>
            <a:xfrm>
              <a:off x="3610643" y="1860353"/>
              <a:ext cx="743084" cy="797089"/>
            </a:xfrm>
            <a:custGeom>
              <a:rect b="b" l="l" r="r" t="t"/>
              <a:pathLst>
                <a:path extrusionOk="0" h="15038" w="17472">
                  <a:moveTo>
                    <a:pt x="10272" y="1"/>
                  </a:moveTo>
                  <a:cubicBezTo>
                    <a:pt x="9371" y="1"/>
                    <a:pt x="8333" y="521"/>
                    <a:pt x="8333" y="521"/>
                  </a:cubicBezTo>
                  <a:cubicBezTo>
                    <a:pt x="8163" y="4265"/>
                    <a:pt x="11397" y="5203"/>
                    <a:pt x="9780" y="9289"/>
                  </a:cubicBezTo>
                  <a:cubicBezTo>
                    <a:pt x="9556" y="9856"/>
                    <a:pt x="9230" y="10073"/>
                    <a:pt x="8852" y="10073"/>
                  </a:cubicBezTo>
                  <a:cubicBezTo>
                    <a:pt x="8309" y="10073"/>
                    <a:pt x="7659" y="9622"/>
                    <a:pt x="7056" y="9118"/>
                  </a:cubicBezTo>
                  <a:cubicBezTo>
                    <a:pt x="6716" y="8835"/>
                    <a:pt x="6309" y="8740"/>
                    <a:pt x="5918" y="8740"/>
                  </a:cubicBezTo>
                  <a:cubicBezTo>
                    <a:pt x="5368" y="8740"/>
                    <a:pt x="4848" y="8928"/>
                    <a:pt x="4588" y="9039"/>
                  </a:cubicBezTo>
                  <a:cubicBezTo>
                    <a:pt x="4487" y="9167"/>
                    <a:pt x="4404" y="9306"/>
                    <a:pt x="4361" y="9457"/>
                  </a:cubicBezTo>
                  <a:cubicBezTo>
                    <a:pt x="4329" y="9568"/>
                    <a:pt x="4227" y="9640"/>
                    <a:pt x="4116" y="9640"/>
                  </a:cubicBezTo>
                  <a:cubicBezTo>
                    <a:pt x="4093" y="9640"/>
                    <a:pt x="4069" y="9638"/>
                    <a:pt x="4046" y="9630"/>
                  </a:cubicBezTo>
                  <a:cubicBezTo>
                    <a:pt x="3911" y="9593"/>
                    <a:pt x="3833" y="9451"/>
                    <a:pt x="3873" y="9316"/>
                  </a:cubicBezTo>
                  <a:cubicBezTo>
                    <a:pt x="3945" y="9064"/>
                    <a:pt x="4091" y="8836"/>
                    <a:pt x="4263" y="8640"/>
                  </a:cubicBezTo>
                  <a:cubicBezTo>
                    <a:pt x="4108" y="8319"/>
                    <a:pt x="3808" y="7953"/>
                    <a:pt x="3244" y="7953"/>
                  </a:cubicBezTo>
                  <a:cubicBezTo>
                    <a:pt x="3005" y="7953"/>
                    <a:pt x="2718" y="8019"/>
                    <a:pt x="2375" y="8183"/>
                  </a:cubicBezTo>
                  <a:cubicBezTo>
                    <a:pt x="1" y="9312"/>
                    <a:pt x="502" y="13546"/>
                    <a:pt x="502" y="13546"/>
                  </a:cubicBezTo>
                  <a:cubicBezTo>
                    <a:pt x="502" y="13546"/>
                    <a:pt x="1049" y="13636"/>
                    <a:pt x="1420" y="14016"/>
                  </a:cubicBezTo>
                  <a:cubicBezTo>
                    <a:pt x="1748" y="13549"/>
                    <a:pt x="2467" y="13408"/>
                    <a:pt x="2467" y="13408"/>
                  </a:cubicBezTo>
                  <a:cubicBezTo>
                    <a:pt x="2467" y="13408"/>
                    <a:pt x="2418" y="12902"/>
                    <a:pt x="2655" y="12111"/>
                  </a:cubicBezTo>
                  <a:lnTo>
                    <a:pt x="2655" y="12111"/>
                  </a:lnTo>
                  <a:cubicBezTo>
                    <a:pt x="2606" y="12117"/>
                    <a:pt x="2559" y="12123"/>
                    <a:pt x="2510" y="12123"/>
                  </a:cubicBezTo>
                  <a:cubicBezTo>
                    <a:pt x="2320" y="12123"/>
                    <a:pt x="2124" y="12087"/>
                    <a:pt x="1925" y="12011"/>
                  </a:cubicBezTo>
                  <a:cubicBezTo>
                    <a:pt x="1793" y="11964"/>
                    <a:pt x="1727" y="11818"/>
                    <a:pt x="1776" y="11686"/>
                  </a:cubicBezTo>
                  <a:cubicBezTo>
                    <a:pt x="1814" y="11583"/>
                    <a:pt x="1911" y="11520"/>
                    <a:pt x="2015" y="11520"/>
                  </a:cubicBezTo>
                  <a:cubicBezTo>
                    <a:pt x="2043" y="11520"/>
                    <a:pt x="2073" y="11525"/>
                    <a:pt x="2102" y="11535"/>
                  </a:cubicBezTo>
                  <a:cubicBezTo>
                    <a:pt x="2254" y="11592"/>
                    <a:pt x="2390" y="11615"/>
                    <a:pt x="2510" y="11615"/>
                  </a:cubicBezTo>
                  <a:cubicBezTo>
                    <a:pt x="2730" y="11615"/>
                    <a:pt x="2896" y="11538"/>
                    <a:pt x="3009" y="11458"/>
                  </a:cubicBezTo>
                  <a:cubicBezTo>
                    <a:pt x="3254" y="11285"/>
                    <a:pt x="3402" y="10987"/>
                    <a:pt x="3397" y="10686"/>
                  </a:cubicBezTo>
                  <a:cubicBezTo>
                    <a:pt x="3397" y="10684"/>
                    <a:pt x="3397" y="10682"/>
                    <a:pt x="3397" y="10681"/>
                  </a:cubicBezTo>
                  <a:cubicBezTo>
                    <a:pt x="3397" y="10671"/>
                    <a:pt x="3397" y="10662"/>
                    <a:pt x="3399" y="10652"/>
                  </a:cubicBezTo>
                  <a:cubicBezTo>
                    <a:pt x="3401" y="10645"/>
                    <a:pt x="3401" y="10637"/>
                    <a:pt x="3402" y="10630"/>
                  </a:cubicBezTo>
                  <a:cubicBezTo>
                    <a:pt x="3404" y="10622"/>
                    <a:pt x="3406" y="10613"/>
                    <a:pt x="3410" y="10605"/>
                  </a:cubicBezTo>
                  <a:cubicBezTo>
                    <a:pt x="3412" y="10598"/>
                    <a:pt x="3414" y="10590"/>
                    <a:pt x="3416" y="10583"/>
                  </a:cubicBezTo>
                  <a:cubicBezTo>
                    <a:pt x="3419" y="10575"/>
                    <a:pt x="3423" y="10568"/>
                    <a:pt x="3427" y="10562"/>
                  </a:cubicBezTo>
                  <a:cubicBezTo>
                    <a:pt x="3431" y="10554"/>
                    <a:pt x="3434" y="10547"/>
                    <a:pt x="3440" y="10539"/>
                  </a:cubicBezTo>
                  <a:cubicBezTo>
                    <a:pt x="3444" y="10534"/>
                    <a:pt x="3449" y="10528"/>
                    <a:pt x="3453" y="10521"/>
                  </a:cubicBezTo>
                  <a:cubicBezTo>
                    <a:pt x="3459" y="10515"/>
                    <a:pt x="3465" y="10507"/>
                    <a:pt x="3470" y="10502"/>
                  </a:cubicBezTo>
                  <a:cubicBezTo>
                    <a:pt x="3476" y="10496"/>
                    <a:pt x="3481" y="10492"/>
                    <a:pt x="3487" y="10487"/>
                  </a:cubicBezTo>
                  <a:cubicBezTo>
                    <a:pt x="3495" y="10481"/>
                    <a:pt x="3500" y="10475"/>
                    <a:pt x="3508" y="10472"/>
                  </a:cubicBezTo>
                  <a:cubicBezTo>
                    <a:pt x="3513" y="10466"/>
                    <a:pt x="3521" y="10464"/>
                    <a:pt x="3527" y="10460"/>
                  </a:cubicBezTo>
                  <a:cubicBezTo>
                    <a:pt x="3534" y="10455"/>
                    <a:pt x="3544" y="10451"/>
                    <a:pt x="3551" y="10447"/>
                  </a:cubicBezTo>
                  <a:cubicBezTo>
                    <a:pt x="3559" y="10445"/>
                    <a:pt x="3564" y="10443"/>
                    <a:pt x="3572" y="10442"/>
                  </a:cubicBezTo>
                  <a:cubicBezTo>
                    <a:pt x="3581" y="10438"/>
                    <a:pt x="3591" y="10434"/>
                    <a:pt x="3600" y="10432"/>
                  </a:cubicBezTo>
                  <a:lnTo>
                    <a:pt x="3604" y="10432"/>
                  </a:lnTo>
                  <a:cubicBezTo>
                    <a:pt x="3611" y="10430"/>
                    <a:pt x="3617" y="10430"/>
                    <a:pt x="3623" y="10430"/>
                  </a:cubicBezTo>
                  <a:cubicBezTo>
                    <a:pt x="3630" y="10428"/>
                    <a:pt x="3638" y="10426"/>
                    <a:pt x="3645" y="10426"/>
                  </a:cubicBezTo>
                  <a:cubicBezTo>
                    <a:pt x="3647" y="10426"/>
                    <a:pt x="3649" y="10428"/>
                    <a:pt x="3651" y="10428"/>
                  </a:cubicBezTo>
                  <a:lnTo>
                    <a:pt x="3664" y="10428"/>
                  </a:lnTo>
                  <a:cubicBezTo>
                    <a:pt x="3709" y="10428"/>
                    <a:pt x="3754" y="10445"/>
                    <a:pt x="3792" y="10472"/>
                  </a:cubicBezTo>
                  <a:cubicBezTo>
                    <a:pt x="3798" y="10474"/>
                    <a:pt x="3800" y="10477"/>
                    <a:pt x="3803" y="10479"/>
                  </a:cubicBezTo>
                  <a:cubicBezTo>
                    <a:pt x="3811" y="10487"/>
                    <a:pt x="3820" y="10492"/>
                    <a:pt x="3826" y="10500"/>
                  </a:cubicBezTo>
                  <a:cubicBezTo>
                    <a:pt x="3835" y="10507"/>
                    <a:pt x="3843" y="10517"/>
                    <a:pt x="3850" y="10526"/>
                  </a:cubicBezTo>
                  <a:cubicBezTo>
                    <a:pt x="3852" y="10530"/>
                    <a:pt x="3854" y="10532"/>
                    <a:pt x="3858" y="10536"/>
                  </a:cubicBezTo>
                  <a:cubicBezTo>
                    <a:pt x="3864" y="10545"/>
                    <a:pt x="3871" y="10558"/>
                    <a:pt x="3877" y="10570"/>
                  </a:cubicBezTo>
                  <a:cubicBezTo>
                    <a:pt x="3879" y="10573"/>
                    <a:pt x="3881" y="10575"/>
                    <a:pt x="3882" y="10579"/>
                  </a:cubicBezTo>
                  <a:cubicBezTo>
                    <a:pt x="3886" y="10588"/>
                    <a:pt x="3890" y="10600"/>
                    <a:pt x="3892" y="10611"/>
                  </a:cubicBezTo>
                  <a:cubicBezTo>
                    <a:pt x="3894" y="10617"/>
                    <a:pt x="3897" y="10622"/>
                    <a:pt x="3897" y="10630"/>
                  </a:cubicBezTo>
                  <a:cubicBezTo>
                    <a:pt x="3899" y="10632"/>
                    <a:pt x="3899" y="10634"/>
                    <a:pt x="3899" y="10635"/>
                  </a:cubicBezTo>
                  <a:cubicBezTo>
                    <a:pt x="3901" y="10645"/>
                    <a:pt x="4035" y="11351"/>
                    <a:pt x="4443" y="12188"/>
                  </a:cubicBezTo>
                  <a:cubicBezTo>
                    <a:pt x="5021" y="13026"/>
                    <a:pt x="5835" y="14274"/>
                    <a:pt x="8076" y="14822"/>
                  </a:cubicBezTo>
                  <a:cubicBezTo>
                    <a:pt x="8674" y="14968"/>
                    <a:pt x="9253" y="15038"/>
                    <a:pt x="9810" y="15038"/>
                  </a:cubicBezTo>
                  <a:cubicBezTo>
                    <a:pt x="12826" y="15038"/>
                    <a:pt x="15211" y="13001"/>
                    <a:pt x="16506" y="10056"/>
                  </a:cubicBezTo>
                  <a:cubicBezTo>
                    <a:pt x="17472" y="7855"/>
                    <a:pt x="17144" y="3883"/>
                    <a:pt x="15186" y="3032"/>
                  </a:cubicBezTo>
                  <a:cubicBezTo>
                    <a:pt x="14768" y="2850"/>
                    <a:pt x="14414" y="2781"/>
                    <a:pt x="14106" y="2781"/>
                  </a:cubicBezTo>
                  <a:cubicBezTo>
                    <a:pt x="13113" y="2781"/>
                    <a:pt x="12603" y="3504"/>
                    <a:pt x="11996" y="3504"/>
                  </a:cubicBezTo>
                  <a:cubicBezTo>
                    <a:pt x="11910" y="3504"/>
                    <a:pt x="11822" y="3489"/>
                    <a:pt x="11730" y="3456"/>
                  </a:cubicBezTo>
                  <a:cubicBezTo>
                    <a:pt x="10795" y="3115"/>
                    <a:pt x="10462" y="9"/>
                    <a:pt x="10462" y="9"/>
                  </a:cubicBezTo>
                  <a:cubicBezTo>
                    <a:pt x="10399" y="3"/>
                    <a:pt x="10336" y="1"/>
                    <a:pt x="10272" y="1"/>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a:off x="3414323" y="2653472"/>
              <a:ext cx="797097" cy="737671"/>
            </a:xfrm>
            <a:custGeom>
              <a:rect b="b" l="l" r="r" t="t"/>
              <a:pathLst>
                <a:path extrusionOk="0" h="13917" w="18742">
                  <a:moveTo>
                    <a:pt x="13256" y="4533"/>
                  </a:moveTo>
                  <a:cubicBezTo>
                    <a:pt x="13398" y="4723"/>
                    <a:pt x="13622" y="4853"/>
                    <a:pt x="13930" y="4853"/>
                  </a:cubicBezTo>
                  <a:cubicBezTo>
                    <a:pt x="14194" y="4853"/>
                    <a:pt x="14395" y="4757"/>
                    <a:pt x="14536" y="4612"/>
                  </a:cubicBezTo>
                  <a:cubicBezTo>
                    <a:pt x="14625" y="4652"/>
                    <a:pt x="14719" y="4680"/>
                    <a:pt x="14817" y="4693"/>
                  </a:cubicBezTo>
                  <a:cubicBezTo>
                    <a:pt x="14813" y="4721"/>
                    <a:pt x="14811" y="4749"/>
                    <a:pt x="14811" y="4780"/>
                  </a:cubicBezTo>
                  <a:lnTo>
                    <a:pt x="14811" y="4926"/>
                  </a:lnTo>
                  <a:cubicBezTo>
                    <a:pt x="14811" y="5243"/>
                    <a:pt x="14986" y="5525"/>
                    <a:pt x="15242" y="5679"/>
                  </a:cubicBezTo>
                  <a:cubicBezTo>
                    <a:pt x="15169" y="5796"/>
                    <a:pt x="15137" y="5939"/>
                    <a:pt x="15146" y="6080"/>
                  </a:cubicBezTo>
                  <a:cubicBezTo>
                    <a:pt x="15133" y="6080"/>
                    <a:pt x="15120" y="6078"/>
                    <a:pt x="15107" y="6078"/>
                  </a:cubicBezTo>
                  <a:cubicBezTo>
                    <a:pt x="15105" y="6078"/>
                    <a:pt x="15103" y="6078"/>
                    <a:pt x="15100" y="6078"/>
                  </a:cubicBezTo>
                  <a:cubicBezTo>
                    <a:pt x="14729" y="6078"/>
                    <a:pt x="14464" y="6244"/>
                    <a:pt x="14301" y="6478"/>
                  </a:cubicBezTo>
                  <a:cubicBezTo>
                    <a:pt x="14275" y="6442"/>
                    <a:pt x="14247" y="6410"/>
                    <a:pt x="14216" y="6380"/>
                  </a:cubicBezTo>
                  <a:cubicBezTo>
                    <a:pt x="14024" y="6188"/>
                    <a:pt x="13761" y="6077"/>
                    <a:pt x="13488" y="6077"/>
                  </a:cubicBezTo>
                  <a:cubicBezTo>
                    <a:pt x="13217" y="6077"/>
                    <a:pt x="12953" y="6186"/>
                    <a:pt x="12761" y="6380"/>
                  </a:cubicBezTo>
                  <a:cubicBezTo>
                    <a:pt x="12735" y="6406"/>
                    <a:pt x="12709" y="6434"/>
                    <a:pt x="12688" y="6462"/>
                  </a:cubicBezTo>
                  <a:cubicBezTo>
                    <a:pt x="12682" y="6466"/>
                    <a:pt x="12678" y="6470"/>
                    <a:pt x="12675" y="6476"/>
                  </a:cubicBezTo>
                  <a:cubicBezTo>
                    <a:pt x="12520" y="6254"/>
                    <a:pt x="12272" y="6097"/>
                    <a:pt x="11931" y="6080"/>
                  </a:cubicBezTo>
                  <a:cubicBezTo>
                    <a:pt x="11939" y="6014"/>
                    <a:pt x="11944" y="5952"/>
                    <a:pt x="11944" y="5881"/>
                  </a:cubicBezTo>
                  <a:cubicBezTo>
                    <a:pt x="11944" y="5508"/>
                    <a:pt x="11703" y="5184"/>
                    <a:pt x="11370" y="5056"/>
                  </a:cubicBezTo>
                  <a:cubicBezTo>
                    <a:pt x="11447" y="5011"/>
                    <a:pt x="11515" y="4955"/>
                    <a:pt x="11573" y="4889"/>
                  </a:cubicBezTo>
                  <a:cubicBezTo>
                    <a:pt x="11607" y="4941"/>
                    <a:pt x="11643" y="4990"/>
                    <a:pt x="11688" y="5036"/>
                  </a:cubicBezTo>
                  <a:cubicBezTo>
                    <a:pt x="11858" y="5205"/>
                    <a:pt x="12087" y="5290"/>
                    <a:pt x="12316" y="5290"/>
                  </a:cubicBezTo>
                  <a:cubicBezTo>
                    <a:pt x="12542" y="5290"/>
                    <a:pt x="12769" y="5206"/>
                    <a:pt x="12936" y="5036"/>
                  </a:cubicBezTo>
                  <a:cubicBezTo>
                    <a:pt x="13079" y="4889"/>
                    <a:pt x="13189" y="4719"/>
                    <a:pt x="13256" y="4533"/>
                  </a:cubicBezTo>
                  <a:close/>
                  <a:moveTo>
                    <a:pt x="7387" y="4369"/>
                  </a:moveTo>
                  <a:cubicBezTo>
                    <a:pt x="7549" y="4514"/>
                    <a:pt x="7769" y="4606"/>
                    <a:pt x="8050" y="4606"/>
                  </a:cubicBezTo>
                  <a:cubicBezTo>
                    <a:pt x="8300" y="4606"/>
                    <a:pt x="8505" y="4533"/>
                    <a:pt x="8659" y="4413"/>
                  </a:cubicBezTo>
                  <a:cubicBezTo>
                    <a:pt x="8752" y="4578"/>
                    <a:pt x="8889" y="4719"/>
                    <a:pt x="9074" y="4806"/>
                  </a:cubicBezTo>
                  <a:cubicBezTo>
                    <a:pt x="8976" y="5197"/>
                    <a:pt x="9100" y="5666"/>
                    <a:pt x="9444" y="5860"/>
                  </a:cubicBezTo>
                  <a:cubicBezTo>
                    <a:pt x="9546" y="6094"/>
                    <a:pt x="9747" y="6272"/>
                    <a:pt x="9994" y="6351"/>
                  </a:cubicBezTo>
                  <a:cubicBezTo>
                    <a:pt x="9806" y="6430"/>
                    <a:pt x="9663" y="6562"/>
                    <a:pt x="9565" y="6724"/>
                  </a:cubicBezTo>
                  <a:cubicBezTo>
                    <a:pt x="9441" y="6365"/>
                    <a:pt x="9130" y="6078"/>
                    <a:pt x="8637" y="6078"/>
                  </a:cubicBezTo>
                  <a:cubicBezTo>
                    <a:pt x="8403" y="6078"/>
                    <a:pt x="8213" y="6142"/>
                    <a:pt x="8063" y="6248"/>
                  </a:cubicBezTo>
                  <a:cubicBezTo>
                    <a:pt x="7920" y="5928"/>
                    <a:pt x="7622" y="5685"/>
                    <a:pt x="7167" y="5685"/>
                  </a:cubicBezTo>
                  <a:cubicBezTo>
                    <a:pt x="6837" y="5685"/>
                    <a:pt x="6591" y="5813"/>
                    <a:pt x="6425" y="6005"/>
                  </a:cubicBezTo>
                  <a:cubicBezTo>
                    <a:pt x="6274" y="5710"/>
                    <a:pt x="5983" y="5489"/>
                    <a:pt x="5550" y="5489"/>
                  </a:cubicBezTo>
                  <a:cubicBezTo>
                    <a:pt x="5442" y="5489"/>
                    <a:pt x="5344" y="5504"/>
                    <a:pt x="5254" y="5529"/>
                  </a:cubicBezTo>
                  <a:cubicBezTo>
                    <a:pt x="5254" y="5421"/>
                    <a:pt x="5235" y="5320"/>
                    <a:pt x="5203" y="5222"/>
                  </a:cubicBezTo>
                  <a:cubicBezTo>
                    <a:pt x="5425" y="5135"/>
                    <a:pt x="5587" y="4973"/>
                    <a:pt x="5687" y="4778"/>
                  </a:cubicBezTo>
                  <a:cubicBezTo>
                    <a:pt x="5853" y="4970"/>
                    <a:pt x="6101" y="5098"/>
                    <a:pt x="6431" y="5098"/>
                  </a:cubicBezTo>
                  <a:cubicBezTo>
                    <a:pt x="6963" y="5098"/>
                    <a:pt x="7281" y="4766"/>
                    <a:pt x="7387" y="4369"/>
                  </a:cubicBezTo>
                  <a:close/>
                  <a:moveTo>
                    <a:pt x="16575" y="0"/>
                  </a:moveTo>
                  <a:cubicBezTo>
                    <a:pt x="15427" y="0"/>
                    <a:pt x="15276" y="1553"/>
                    <a:pt x="16123" y="1960"/>
                  </a:cubicBezTo>
                  <a:cubicBezTo>
                    <a:pt x="15809" y="2112"/>
                    <a:pt x="15632" y="2419"/>
                    <a:pt x="15592" y="2748"/>
                  </a:cubicBezTo>
                  <a:cubicBezTo>
                    <a:pt x="15483" y="2696"/>
                    <a:pt x="15365" y="2662"/>
                    <a:pt x="15239" y="2651"/>
                  </a:cubicBezTo>
                  <a:cubicBezTo>
                    <a:pt x="15212" y="2491"/>
                    <a:pt x="15141" y="2346"/>
                    <a:pt x="15039" y="2225"/>
                  </a:cubicBezTo>
                  <a:cubicBezTo>
                    <a:pt x="15022" y="2182"/>
                    <a:pt x="15001" y="2135"/>
                    <a:pt x="14971" y="2080"/>
                  </a:cubicBezTo>
                  <a:cubicBezTo>
                    <a:pt x="14958" y="2058"/>
                    <a:pt x="14943" y="2035"/>
                    <a:pt x="14928" y="2012"/>
                  </a:cubicBezTo>
                  <a:cubicBezTo>
                    <a:pt x="14887" y="1935"/>
                    <a:pt x="14836" y="1866"/>
                    <a:pt x="14774" y="1802"/>
                  </a:cubicBezTo>
                  <a:cubicBezTo>
                    <a:pt x="14608" y="1638"/>
                    <a:pt x="14382" y="1544"/>
                    <a:pt x="14151" y="1544"/>
                  </a:cubicBezTo>
                  <a:cubicBezTo>
                    <a:pt x="14117" y="1544"/>
                    <a:pt x="14085" y="1546"/>
                    <a:pt x="14053" y="1549"/>
                  </a:cubicBezTo>
                  <a:cubicBezTo>
                    <a:pt x="14032" y="1448"/>
                    <a:pt x="13996" y="1357"/>
                    <a:pt x="13936" y="1241"/>
                  </a:cubicBezTo>
                  <a:cubicBezTo>
                    <a:pt x="13859" y="1088"/>
                    <a:pt x="13714" y="971"/>
                    <a:pt x="13576" y="879"/>
                  </a:cubicBezTo>
                  <a:cubicBezTo>
                    <a:pt x="13454" y="798"/>
                    <a:pt x="13283" y="755"/>
                    <a:pt x="13130" y="742"/>
                  </a:cubicBezTo>
                  <a:cubicBezTo>
                    <a:pt x="13068" y="668"/>
                    <a:pt x="12993" y="606"/>
                    <a:pt x="12904" y="561"/>
                  </a:cubicBezTo>
                  <a:cubicBezTo>
                    <a:pt x="12774" y="493"/>
                    <a:pt x="12648" y="416"/>
                    <a:pt x="12517" y="350"/>
                  </a:cubicBezTo>
                  <a:cubicBezTo>
                    <a:pt x="12259" y="220"/>
                    <a:pt x="12014" y="156"/>
                    <a:pt x="11724" y="147"/>
                  </a:cubicBezTo>
                  <a:cubicBezTo>
                    <a:pt x="11716" y="147"/>
                    <a:pt x="11708" y="147"/>
                    <a:pt x="11699" y="147"/>
                  </a:cubicBezTo>
                  <a:cubicBezTo>
                    <a:pt x="11230" y="147"/>
                    <a:pt x="10841" y="567"/>
                    <a:pt x="10841" y="1030"/>
                  </a:cubicBezTo>
                  <a:cubicBezTo>
                    <a:pt x="10841" y="1508"/>
                    <a:pt x="11225" y="1877"/>
                    <a:pt x="11690" y="1909"/>
                  </a:cubicBezTo>
                  <a:cubicBezTo>
                    <a:pt x="11799" y="1965"/>
                    <a:pt x="11905" y="2029"/>
                    <a:pt x="12014" y="2084"/>
                  </a:cubicBezTo>
                  <a:cubicBezTo>
                    <a:pt x="12133" y="2146"/>
                    <a:pt x="12257" y="2178"/>
                    <a:pt x="12383" y="2189"/>
                  </a:cubicBezTo>
                  <a:cubicBezTo>
                    <a:pt x="12417" y="2229"/>
                    <a:pt x="12453" y="2265"/>
                    <a:pt x="12494" y="2299"/>
                  </a:cubicBezTo>
                  <a:cubicBezTo>
                    <a:pt x="12517" y="2329"/>
                    <a:pt x="12541" y="2359"/>
                    <a:pt x="12571" y="2387"/>
                  </a:cubicBezTo>
                  <a:cubicBezTo>
                    <a:pt x="12735" y="2553"/>
                    <a:pt x="12961" y="2647"/>
                    <a:pt x="13194" y="2647"/>
                  </a:cubicBezTo>
                  <a:cubicBezTo>
                    <a:pt x="13228" y="2647"/>
                    <a:pt x="13262" y="2643"/>
                    <a:pt x="13296" y="2639"/>
                  </a:cubicBezTo>
                  <a:cubicBezTo>
                    <a:pt x="13313" y="2728"/>
                    <a:pt x="13341" y="2807"/>
                    <a:pt x="13401" y="2918"/>
                  </a:cubicBezTo>
                  <a:cubicBezTo>
                    <a:pt x="13414" y="2942"/>
                    <a:pt x="13430" y="2965"/>
                    <a:pt x="13446" y="2986"/>
                  </a:cubicBezTo>
                  <a:cubicBezTo>
                    <a:pt x="13462" y="3018"/>
                    <a:pt x="13480" y="3046"/>
                    <a:pt x="13499" y="3074"/>
                  </a:cubicBezTo>
                  <a:cubicBezTo>
                    <a:pt x="13505" y="3110"/>
                    <a:pt x="13512" y="3146"/>
                    <a:pt x="13524" y="3180"/>
                  </a:cubicBezTo>
                  <a:cubicBezTo>
                    <a:pt x="13352" y="3268"/>
                    <a:pt x="13228" y="3411"/>
                    <a:pt x="13157" y="3577"/>
                  </a:cubicBezTo>
                  <a:cubicBezTo>
                    <a:pt x="12989" y="3370"/>
                    <a:pt x="12729" y="3234"/>
                    <a:pt x="12458" y="3234"/>
                  </a:cubicBezTo>
                  <a:cubicBezTo>
                    <a:pt x="12227" y="3234"/>
                    <a:pt x="12001" y="3328"/>
                    <a:pt x="11835" y="3492"/>
                  </a:cubicBezTo>
                  <a:cubicBezTo>
                    <a:pt x="11788" y="3541"/>
                    <a:pt x="11749" y="3594"/>
                    <a:pt x="11715" y="3648"/>
                  </a:cubicBezTo>
                  <a:cubicBezTo>
                    <a:pt x="11564" y="3355"/>
                    <a:pt x="11274" y="3136"/>
                    <a:pt x="10841" y="3136"/>
                  </a:cubicBezTo>
                  <a:cubicBezTo>
                    <a:pt x="10644" y="3136"/>
                    <a:pt x="10474" y="3183"/>
                    <a:pt x="10335" y="3262"/>
                  </a:cubicBezTo>
                  <a:cubicBezTo>
                    <a:pt x="10175" y="3016"/>
                    <a:pt x="9902" y="2843"/>
                    <a:pt x="9518" y="2843"/>
                  </a:cubicBezTo>
                  <a:cubicBezTo>
                    <a:pt x="9267" y="2843"/>
                    <a:pt x="9064" y="2918"/>
                    <a:pt x="8908" y="3038"/>
                  </a:cubicBezTo>
                  <a:cubicBezTo>
                    <a:pt x="8754" y="2756"/>
                    <a:pt x="8467" y="2549"/>
                    <a:pt x="8048" y="2549"/>
                  </a:cubicBezTo>
                  <a:cubicBezTo>
                    <a:pt x="7517" y="2549"/>
                    <a:pt x="7201" y="2880"/>
                    <a:pt x="7095" y="3277"/>
                  </a:cubicBezTo>
                  <a:cubicBezTo>
                    <a:pt x="6933" y="3131"/>
                    <a:pt x="6713" y="3038"/>
                    <a:pt x="6431" y="3038"/>
                  </a:cubicBezTo>
                  <a:cubicBezTo>
                    <a:pt x="5998" y="3038"/>
                    <a:pt x="5706" y="3259"/>
                    <a:pt x="5557" y="3554"/>
                  </a:cubicBezTo>
                  <a:cubicBezTo>
                    <a:pt x="5392" y="3362"/>
                    <a:pt x="5143" y="3234"/>
                    <a:pt x="4814" y="3234"/>
                  </a:cubicBezTo>
                  <a:cubicBezTo>
                    <a:pt x="4260" y="3234"/>
                    <a:pt x="3940" y="3596"/>
                    <a:pt x="3850" y="4013"/>
                  </a:cubicBezTo>
                  <a:cubicBezTo>
                    <a:pt x="3807" y="3961"/>
                    <a:pt x="3759" y="3912"/>
                    <a:pt x="3707" y="3868"/>
                  </a:cubicBezTo>
                  <a:cubicBezTo>
                    <a:pt x="3848" y="3693"/>
                    <a:pt x="3933" y="3471"/>
                    <a:pt x="3933" y="3234"/>
                  </a:cubicBezTo>
                  <a:cubicBezTo>
                    <a:pt x="3933" y="2673"/>
                    <a:pt x="3464" y="2204"/>
                    <a:pt x="2903" y="2204"/>
                  </a:cubicBezTo>
                  <a:lnTo>
                    <a:pt x="2805" y="2204"/>
                  </a:lnTo>
                  <a:cubicBezTo>
                    <a:pt x="2244" y="2204"/>
                    <a:pt x="1775" y="2673"/>
                    <a:pt x="1775" y="3234"/>
                  </a:cubicBezTo>
                  <a:cubicBezTo>
                    <a:pt x="1775" y="3575"/>
                    <a:pt x="1949" y="3880"/>
                    <a:pt x="2210" y="4068"/>
                  </a:cubicBezTo>
                  <a:cubicBezTo>
                    <a:pt x="2092" y="4236"/>
                    <a:pt x="2020" y="4439"/>
                    <a:pt x="2020" y="4655"/>
                  </a:cubicBezTo>
                  <a:lnTo>
                    <a:pt x="2020" y="4753"/>
                  </a:lnTo>
                  <a:cubicBezTo>
                    <a:pt x="2020" y="5060"/>
                    <a:pt x="2161" y="5339"/>
                    <a:pt x="2380" y="5529"/>
                  </a:cubicBezTo>
                  <a:cubicBezTo>
                    <a:pt x="2366" y="5527"/>
                    <a:pt x="2353" y="5525"/>
                    <a:pt x="2340" y="5525"/>
                  </a:cubicBezTo>
                  <a:cubicBezTo>
                    <a:pt x="2124" y="5525"/>
                    <a:pt x="1851" y="5614"/>
                    <a:pt x="1711" y="5787"/>
                  </a:cubicBezTo>
                  <a:cubicBezTo>
                    <a:pt x="1548" y="5988"/>
                    <a:pt x="1578" y="5943"/>
                    <a:pt x="1478" y="6182"/>
                  </a:cubicBezTo>
                  <a:cubicBezTo>
                    <a:pt x="1469" y="6208"/>
                    <a:pt x="1459" y="6254"/>
                    <a:pt x="1452" y="6301"/>
                  </a:cubicBezTo>
                  <a:cubicBezTo>
                    <a:pt x="1359" y="6267"/>
                    <a:pt x="1256" y="6248"/>
                    <a:pt x="1139" y="6248"/>
                  </a:cubicBezTo>
                  <a:cubicBezTo>
                    <a:pt x="0" y="6248"/>
                    <a:pt x="0" y="8012"/>
                    <a:pt x="1139" y="8012"/>
                  </a:cubicBezTo>
                  <a:cubicBezTo>
                    <a:pt x="1581" y="8012"/>
                    <a:pt x="1853" y="7743"/>
                    <a:pt x="1950" y="7415"/>
                  </a:cubicBezTo>
                  <a:cubicBezTo>
                    <a:pt x="2061" y="7468"/>
                    <a:pt x="2184" y="7498"/>
                    <a:pt x="2314" y="7498"/>
                  </a:cubicBezTo>
                  <a:cubicBezTo>
                    <a:pt x="2690" y="7498"/>
                    <a:pt x="3016" y="7253"/>
                    <a:pt x="3140" y="6916"/>
                  </a:cubicBezTo>
                  <a:cubicBezTo>
                    <a:pt x="3244" y="6739"/>
                    <a:pt x="3281" y="6530"/>
                    <a:pt x="3249" y="6325"/>
                  </a:cubicBezTo>
                  <a:lnTo>
                    <a:pt x="3249" y="6325"/>
                  </a:lnTo>
                  <a:cubicBezTo>
                    <a:pt x="3315" y="6366"/>
                    <a:pt x="3389" y="6400"/>
                    <a:pt x="3470" y="6423"/>
                  </a:cubicBezTo>
                  <a:cubicBezTo>
                    <a:pt x="3658" y="6630"/>
                    <a:pt x="3929" y="6762"/>
                    <a:pt x="4226" y="6762"/>
                  </a:cubicBezTo>
                  <a:cubicBezTo>
                    <a:pt x="4345" y="6762"/>
                    <a:pt x="4460" y="6741"/>
                    <a:pt x="4567" y="6702"/>
                  </a:cubicBezTo>
                  <a:cubicBezTo>
                    <a:pt x="4639" y="7148"/>
                    <a:pt x="4964" y="7547"/>
                    <a:pt x="5550" y="7547"/>
                  </a:cubicBezTo>
                  <a:cubicBezTo>
                    <a:pt x="5879" y="7547"/>
                    <a:pt x="6128" y="7419"/>
                    <a:pt x="6293" y="7227"/>
                  </a:cubicBezTo>
                  <a:cubicBezTo>
                    <a:pt x="6444" y="7522"/>
                    <a:pt x="6734" y="7743"/>
                    <a:pt x="7167" y="7743"/>
                  </a:cubicBezTo>
                  <a:cubicBezTo>
                    <a:pt x="7398" y="7743"/>
                    <a:pt x="7590" y="7679"/>
                    <a:pt x="7741" y="7573"/>
                  </a:cubicBezTo>
                  <a:cubicBezTo>
                    <a:pt x="7882" y="7891"/>
                    <a:pt x="8181" y="8134"/>
                    <a:pt x="8637" y="8134"/>
                  </a:cubicBezTo>
                  <a:cubicBezTo>
                    <a:pt x="9036" y="8134"/>
                    <a:pt x="9315" y="7946"/>
                    <a:pt x="9473" y="7684"/>
                  </a:cubicBezTo>
                  <a:cubicBezTo>
                    <a:pt x="9597" y="8044"/>
                    <a:pt x="9906" y="8330"/>
                    <a:pt x="10401" y="8330"/>
                  </a:cubicBezTo>
                  <a:cubicBezTo>
                    <a:pt x="10787" y="8330"/>
                    <a:pt x="11060" y="8155"/>
                    <a:pt x="11220" y="7906"/>
                  </a:cubicBezTo>
                  <a:cubicBezTo>
                    <a:pt x="11380" y="8046"/>
                    <a:pt x="11596" y="8134"/>
                    <a:pt x="11871" y="8134"/>
                  </a:cubicBezTo>
                  <a:cubicBezTo>
                    <a:pt x="12183" y="8134"/>
                    <a:pt x="12422" y="8017"/>
                    <a:pt x="12588" y="7840"/>
                  </a:cubicBezTo>
                  <a:cubicBezTo>
                    <a:pt x="12774" y="8076"/>
                    <a:pt x="13055" y="8232"/>
                    <a:pt x="13368" y="8232"/>
                  </a:cubicBezTo>
                  <a:cubicBezTo>
                    <a:pt x="13375" y="8232"/>
                    <a:pt x="13383" y="8232"/>
                    <a:pt x="13390" y="8232"/>
                  </a:cubicBezTo>
                  <a:cubicBezTo>
                    <a:pt x="13623" y="8226"/>
                    <a:pt x="13755" y="8181"/>
                    <a:pt x="13962" y="8078"/>
                  </a:cubicBezTo>
                  <a:cubicBezTo>
                    <a:pt x="14092" y="8012"/>
                    <a:pt x="14224" y="7878"/>
                    <a:pt x="14314" y="7752"/>
                  </a:cubicBezTo>
                  <a:cubicBezTo>
                    <a:pt x="14335" y="7784"/>
                    <a:pt x="14361" y="7812"/>
                    <a:pt x="14386" y="7840"/>
                  </a:cubicBezTo>
                  <a:cubicBezTo>
                    <a:pt x="14192" y="8049"/>
                    <a:pt x="14102" y="8341"/>
                    <a:pt x="14115" y="8629"/>
                  </a:cubicBezTo>
                  <a:cubicBezTo>
                    <a:pt x="13686" y="8669"/>
                    <a:pt x="13414" y="8934"/>
                    <a:pt x="13298" y="9264"/>
                  </a:cubicBezTo>
                  <a:cubicBezTo>
                    <a:pt x="13151" y="9171"/>
                    <a:pt x="12970" y="9115"/>
                    <a:pt x="12752" y="9115"/>
                  </a:cubicBezTo>
                  <a:cubicBezTo>
                    <a:pt x="12710" y="9115"/>
                    <a:pt x="12669" y="9117"/>
                    <a:pt x="12629" y="9120"/>
                  </a:cubicBezTo>
                  <a:cubicBezTo>
                    <a:pt x="12498" y="9055"/>
                    <a:pt x="12343" y="9017"/>
                    <a:pt x="12165" y="9017"/>
                  </a:cubicBezTo>
                  <a:cubicBezTo>
                    <a:pt x="11781" y="9017"/>
                    <a:pt x="11509" y="9190"/>
                    <a:pt x="11348" y="9435"/>
                  </a:cubicBezTo>
                  <a:cubicBezTo>
                    <a:pt x="11208" y="9358"/>
                    <a:pt x="11039" y="9311"/>
                    <a:pt x="10841" y="9311"/>
                  </a:cubicBezTo>
                  <a:cubicBezTo>
                    <a:pt x="10617" y="9311"/>
                    <a:pt x="10433" y="9369"/>
                    <a:pt x="10286" y="9465"/>
                  </a:cubicBezTo>
                  <a:cubicBezTo>
                    <a:pt x="10120" y="9256"/>
                    <a:pt x="9864" y="9115"/>
                    <a:pt x="9518" y="9115"/>
                  </a:cubicBezTo>
                  <a:cubicBezTo>
                    <a:pt x="9284" y="9115"/>
                    <a:pt x="9094" y="9179"/>
                    <a:pt x="8942" y="9284"/>
                  </a:cubicBezTo>
                  <a:cubicBezTo>
                    <a:pt x="8801" y="8964"/>
                    <a:pt x="8501" y="8721"/>
                    <a:pt x="8048" y="8721"/>
                  </a:cubicBezTo>
                  <a:cubicBezTo>
                    <a:pt x="7826" y="8721"/>
                    <a:pt x="7641" y="8782"/>
                    <a:pt x="7492" y="8878"/>
                  </a:cubicBezTo>
                  <a:cubicBezTo>
                    <a:pt x="7304" y="8663"/>
                    <a:pt x="7027" y="8526"/>
                    <a:pt x="6724" y="8526"/>
                  </a:cubicBezTo>
                  <a:lnTo>
                    <a:pt x="6626" y="8526"/>
                  </a:lnTo>
                  <a:cubicBezTo>
                    <a:pt x="6463" y="8526"/>
                    <a:pt x="6306" y="8567"/>
                    <a:pt x="6167" y="8637"/>
                  </a:cubicBezTo>
                  <a:cubicBezTo>
                    <a:pt x="6033" y="8300"/>
                    <a:pt x="5728" y="8036"/>
                    <a:pt x="5254" y="8036"/>
                  </a:cubicBezTo>
                  <a:cubicBezTo>
                    <a:pt x="4977" y="8036"/>
                    <a:pt x="4761" y="8127"/>
                    <a:pt x="4599" y="8266"/>
                  </a:cubicBezTo>
                  <a:cubicBezTo>
                    <a:pt x="4458" y="8183"/>
                    <a:pt x="4285" y="8134"/>
                    <a:pt x="4078" y="8134"/>
                  </a:cubicBezTo>
                  <a:cubicBezTo>
                    <a:pt x="3970" y="8134"/>
                    <a:pt x="3874" y="8149"/>
                    <a:pt x="3784" y="8174"/>
                  </a:cubicBezTo>
                  <a:cubicBezTo>
                    <a:pt x="3635" y="7871"/>
                    <a:pt x="3342" y="7643"/>
                    <a:pt x="2901" y="7643"/>
                  </a:cubicBezTo>
                  <a:cubicBezTo>
                    <a:pt x="1574" y="7643"/>
                    <a:pt x="1574" y="9702"/>
                    <a:pt x="2901" y="9702"/>
                  </a:cubicBezTo>
                  <a:cubicBezTo>
                    <a:pt x="3008" y="9702"/>
                    <a:pt x="3106" y="9687"/>
                    <a:pt x="3197" y="9663"/>
                  </a:cubicBezTo>
                  <a:cubicBezTo>
                    <a:pt x="3244" y="9759"/>
                    <a:pt x="3306" y="9849"/>
                    <a:pt x="3383" y="9924"/>
                  </a:cubicBezTo>
                  <a:cubicBezTo>
                    <a:pt x="3428" y="10092"/>
                    <a:pt x="3515" y="10252"/>
                    <a:pt x="3645" y="10380"/>
                  </a:cubicBezTo>
                  <a:cubicBezTo>
                    <a:pt x="3737" y="10472"/>
                    <a:pt x="3844" y="10544"/>
                    <a:pt x="3959" y="10593"/>
                  </a:cubicBezTo>
                  <a:cubicBezTo>
                    <a:pt x="4113" y="10871"/>
                    <a:pt x="4398" y="11074"/>
                    <a:pt x="4814" y="11074"/>
                  </a:cubicBezTo>
                  <a:cubicBezTo>
                    <a:pt x="4825" y="11074"/>
                    <a:pt x="4836" y="11073"/>
                    <a:pt x="4849" y="11073"/>
                  </a:cubicBezTo>
                  <a:cubicBezTo>
                    <a:pt x="4827" y="11603"/>
                    <a:pt x="5156" y="12153"/>
                    <a:pt x="5843" y="12153"/>
                  </a:cubicBezTo>
                  <a:cubicBezTo>
                    <a:pt x="6047" y="12153"/>
                    <a:pt x="6218" y="12104"/>
                    <a:pt x="6359" y="12021"/>
                  </a:cubicBezTo>
                  <a:cubicBezTo>
                    <a:pt x="6466" y="12415"/>
                    <a:pt x="6785" y="12740"/>
                    <a:pt x="7313" y="12740"/>
                  </a:cubicBezTo>
                  <a:cubicBezTo>
                    <a:pt x="7643" y="12740"/>
                    <a:pt x="7891" y="12612"/>
                    <a:pt x="8057" y="12420"/>
                  </a:cubicBezTo>
                  <a:cubicBezTo>
                    <a:pt x="8208" y="12716"/>
                    <a:pt x="8498" y="12936"/>
                    <a:pt x="8931" y="12936"/>
                  </a:cubicBezTo>
                  <a:cubicBezTo>
                    <a:pt x="9134" y="12936"/>
                    <a:pt x="9305" y="12887"/>
                    <a:pt x="9446" y="12804"/>
                  </a:cubicBezTo>
                  <a:cubicBezTo>
                    <a:pt x="9484" y="12995"/>
                    <a:pt x="9576" y="13175"/>
                    <a:pt x="9721" y="13322"/>
                  </a:cubicBezTo>
                  <a:lnTo>
                    <a:pt x="9917" y="13518"/>
                  </a:lnTo>
                  <a:cubicBezTo>
                    <a:pt x="10116" y="13715"/>
                    <a:pt x="10380" y="13814"/>
                    <a:pt x="10644" y="13814"/>
                  </a:cubicBezTo>
                  <a:cubicBezTo>
                    <a:pt x="10905" y="13814"/>
                    <a:pt x="11167" y="13717"/>
                    <a:pt x="11364" y="13523"/>
                  </a:cubicBezTo>
                  <a:cubicBezTo>
                    <a:pt x="11528" y="13755"/>
                    <a:pt x="11794" y="13917"/>
                    <a:pt x="12165" y="13917"/>
                  </a:cubicBezTo>
                  <a:cubicBezTo>
                    <a:pt x="13488" y="13917"/>
                    <a:pt x="13488" y="11858"/>
                    <a:pt x="12165" y="11858"/>
                  </a:cubicBezTo>
                  <a:cubicBezTo>
                    <a:pt x="11852" y="11858"/>
                    <a:pt x="11615" y="11974"/>
                    <a:pt x="11449" y="12149"/>
                  </a:cubicBezTo>
                  <a:cubicBezTo>
                    <a:pt x="11427" y="12119"/>
                    <a:pt x="11400" y="12089"/>
                    <a:pt x="11372" y="12061"/>
                  </a:cubicBezTo>
                  <a:lnTo>
                    <a:pt x="11176" y="11865"/>
                  </a:lnTo>
                  <a:cubicBezTo>
                    <a:pt x="10979" y="11668"/>
                    <a:pt x="10715" y="11569"/>
                    <a:pt x="10451" y="11569"/>
                  </a:cubicBezTo>
                  <a:cubicBezTo>
                    <a:pt x="10262" y="11569"/>
                    <a:pt x="10072" y="11620"/>
                    <a:pt x="9907" y="11720"/>
                  </a:cubicBezTo>
                  <a:cubicBezTo>
                    <a:pt x="9874" y="11513"/>
                    <a:pt x="9785" y="11317"/>
                    <a:pt x="9642" y="11165"/>
                  </a:cubicBezTo>
                  <a:cubicBezTo>
                    <a:pt x="9810" y="11148"/>
                    <a:pt x="9953" y="11095"/>
                    <a:pt x="10071" y="11016"/>
                  </a:cubicBezTo>
                  <a:cubicBezTo>
                    <a:pt x="10237" y="11225"/>
                    <a:pt x="10493" y="11368"/>
                    <a:pt x="10841" y="11368"/>
                  </a:cubicBezTo>
                  <a:cubicBezTo>
                    <a:pt x="11225" y="11368"/>
                    <a:pt x="11498" y="11195"/>
                    <a:pt x="11660" y="10948"/>
                  </a:cubicBezTo>
                  <a:cubicBezTo>
                    <a:pt x="11799" y="11027"/>
                    <a:pt x="11967" y="11074"/>
                    <a:pt x="12165" y="11074"/>
                  </a:cubicBezTo>
                  <a:cubicBezTo>
                    <a:pt x="12206" y="11074"/>
                    <a:pt x="12247" y="11073"/>
                    <a:pt x="12287" y="11067"/>
                  </a:cubicBezTo>
                  <a:cubicBezTo>
                    <a:pt x="12419" y="11133"/>
                    <a:pt x="12573" y="11172"/>
                    <a:pt x="12752" y="11172"/>
                  </a:cubicBezTo>
                  <a:cubicBezTo>
                    <a:pt x="13243" y="11172"/>
                    <a:pt x="13552" y="10888"/>
                    <a:pt x="13678" y="10532"/>
                  </a:cubicBezTo>
                  <a:cubicBezTo>
                    <a:pt x="13825" y="10626"/>
                    <a:pt x="14006" y="10683"/>
                    <a:pt x="14222" y="10683"/>
                  </a:cubicBezTo>
                  <a:cubicBezTo>
                    <a:pt x="14907" y="10683"/>
                    <a:pt x="15237" y="10131"/>
                    <a:pt x="15212" y="9599"/>
                  </a:cubicBezTo>
                  <a:cubicBezTo>
                    <a:pt x="15801" y="9546"/>
                    <a:pt x="16097" y="9060"/>
                    <a:pt x="16097" y="8575"/>
                  </a:cubicBezTo>
                  <a:cubicBezTo>
                    <a:pt x="16197" y="8607"/>
                    <a:pt x="16306" y="8624"/>
                    <a:pt x="16428" y="8624"/>
                  </a:cubicBezTo>
                  <a:cubicBezTo>
                    <a:pt x="17289" y="8624"/>
                    <a:pt x="17590" y="7761"/>
                    <a:pt x="17336" y="7153"/>
                  </a:cubicBezTo>
                  <a:cubicBezTo>
                    <a:pt x="18638" y="7127"/>
                    <a:pt x="18629" y="5098"/>
                    <a:pt x="17311" y="5098"/>
                  </a:cubicBezTo>
                  <a:cubicBezTo>
                    <a:pt x="17038" y="5098"/>
                    <a:pt x="16820" y="5186"/>
                    <a:pt x="16660" y="5324"/>
                  </a:cubicBezTo>
                  <a:cubicBezTo>
                    <a:pt x="16615" y="5292"/>
                    <a:pt x="16568" y="5261"/>
                    <a:pt x="16517" y="5237"/>
                  </a:cubicBezTo>
                  <a:cubicBezTo>
                    <a:pt x="16554" y="5139"/>
                    <a:pt x="16577" y="5036"/>
                    <a:pt x="16577" y="4926"/>
                  </a:cubicBezTo>
                  <a:lnTo>
                    <a:pt x="16577" y="4780"/>
                  </a:lnTo>
                  <a:cubicBezTo>
                    <a:pt x="16577" y="4454"/>
                    <a:pt x="16392" y="4166"/>
                    <a:pt x="16125" y="4012"/>
                  </a:cubicBezTo>
                  <a:cubicBezTo>
                    <a:pt x="16144" y="3957"/>
                    <a:pt x="16159" y="3900"/>
                    <a:pt x="16168" y="3844"/>
                  </a:cubicBezTo>
                  <a:cubicBezTo>
                    <a:pt x="16287" y="3893"/>
                    <a:pt x="16423" y="3921"/>
                    <a:pt x="16575" y="3921"/>
                  </a:cubicBezTo>
                  <a:cubicBezTo>
                    <a:pt x="16654" y="3921"/>
                    <a:pt x="16728" y="3914"/>
                    <a:pt x="16797" y="3899"/>
                  </a:cubicBezTo>
                  <a:cubicBezTo>
                    <a:pt x="16897" y="4222"/>
                    <a:pt x="17166" y="4484"/>
                    <a:pt x="17605" y="4484"/>
                  </a:cubicBezTo>
                  <a:cubicBezTo>
                    <a:pt x="18742" y="4484"/>
                    <a:pt x="18742" y="2720"/>
                    <a:pt x="17605" y="2720"/>
                  </a:cubicBezTo>
                  <a:cubicBezTo>
                    <a:pt x="17588" y="2720"/>
                    <a:pt x="17571" y="2722"/>
                    <a:pt x="17554" y="2722"/>
                  </a:cubicBezTo>
                  <a:cubicBezTo>
                    <a:pt x="17509" y="2404"/>
                    <a:pt x="17334" y="2107"/>
                    <a:pt x="17029" y="1960"/>
                  </a:cubicBezTo>
                  <a:cubicBezTo>
                    <a:pt x="17876" y="1553"/>
                    <a:pt x="17725" y="0"/>
                    <a:pt x="16575" y="0"/>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19"/>
            <p:cNvGrpSpPr/>
            <p:nvPr/>
          </p:nvGrpSpPr>
          <p:grpSpPr>
            <a:xfrm>
              <a:off x="3284581" y="2398620"/>
              <a:ext cx="1095375" cy="1200854"/>
              <a:chOff x="1985452" y="3451134"/>
              <a:chExt cx="1324837" cy="1165425"/>
            </a:xfrm>
          </p:grpSpPr>
          <p:sp>
            <p:nvSpPr>
              <p:cNvPr id="98" name="Google Shape;98;p19"/>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9"/>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9"/>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9"/>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p:nvPr/>
            </p:nvSpPr>
            <p:spPr>
              <a:xfrm>
                <a:off x="2669861"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9"/>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9"/>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9"/>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9"/>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9"/>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p:nvPr/>
            </p:nvSpPr>
            <p:spPr>
              <a:xfrm>
                <a:off x="2670473"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19"/>
            <p:cNvGrpSpPr/>
            <p:nvPr/>
          </p:nvGrpSpPr>
          <p:grpSpPr>
            <a:xfrm>
              <a:off x="3209985" y="1802857"/>
              <a:ext cx="963105" cy="717724"/>
              <a:chOff x="6331140" y="2872948"/>
              <a:chExt cx="1164859" cy="696549"/>
            </a:xfrm>
          </p:grpSpPr>
          <p:sp>
            <p:nvSpPr>
              <p:cNvPr id="151" name="Google Shape;151;p19"/>
              <p:cNvSpPr/>
              <p:nvPr/>
            </p:nvSpPr>
            <p:spPr>
              <a:xfrm>
                <a:off x="6657840" y="3460033"/>
                <a:ext cx="77777" cy="44650"/>
              </a:xfrm>
              <a:custGeom>
                <a:rect b="b" l="l" r="r" t="t"/>
                <a:pathLst>
                  <a:path extrusionOk="0" h="868" w="1512">
                    <a:moveTo>
                      <a:pt x="1512" y="0"/>
                    </a:moveTo>
                    <a:lnTo>
                      <a:pt x="1512" y="0"/>
                    </a:lnTo>
                    <a:cubicBezTo>
                      <a:pt x="949" y="202"/>
                      <a:pt x="433" y="377"/>
                      <a:pt x="0" y="520"/>
                    </a:cubicBezTo>
                    <a:cubicBezTo>
                      <a:pt x="232" y="746"/>
                      <a:pt x="474" y="868"/>
                      <a:pt x="699" y="868"/>
                    </a:cubicBezTo>
                    <a:cubicBezTo>
                      <a:pt x="765" y="868"/>
                      <a:pt x="830" y="858"/>
                      <a:pt x="892" y="836"/>
                    </a:cubicBezTo>
                    <a:cubicBezTo>
                      <a:pt x="1150" y="752"/>
                      <a:pt x="1395" y="467"/>
                      <a:pt x="1512"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a:off x="7098059" y="2873411"/>
                <a:ext cx="397940" cy="383125"/>
              </a:xfrm>
              <a:custGeom>
                <a:rect b="b" l="l" r="r" t="t"/>
                <a:pathLst>
                  <a:path extrusionOk="0" h="7448" w="7736">
                    <a:moveTo>
                      <a:pt x="1802" y="1"/>
                    </a:moveTo>
                    <a:cubicBezTo>
                      <a:pt x="1766" y="1"/>
                      <a:pt x="1730" y="3"/>
                      <a:pt x="1695" y="3"/>
                    </a:cubicBezTo>
                    <a:cubicBezTo>
                      <a:pt x="825" y="1253"/>
                      <a:pt x="546" y="2762"/>
                      <a:pt x="462" y="3794"/>
                    </a:cubicBezTo>
                    <a:cubicBezTo>
                      <a:pt x="650" y="4942"/>
                      <a:pt x="497" y="6151"/>
                      <a:pt x="0" y="7448"/>
                    </a:cubicBezTo>
                    <a:cubicBezTo>
                      <a:pt x="1190" y="7295"/>
                      <a:pt x="4087" y="6696"/>
                      <a:pt x="5725" y="4424"/>
                    </a:cubicBezTo>
                    <a:cubicBezTo>
                      <a:pt x="5859" y="4238"/>
                      <a:pt x="5994" y="4055"/>
                      <a:pt x="6128" y="3875"/>
                    </a:cubicBezTo>
                    <a:cubicBezTo>
                      <a:pt x="6954" y="2751"/>
                      <a:pt x="7735" y="1691"/>
                      <a:pt x="7428" y="1083"/>
                    </a:cubicBezTo>
                    <a:cubicBezTo>
                      <a:pt x="7065" y="366"/>
                      <a:pt x="5171" y="1"/>
                      <a:pt x="1802" y="1"/>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7022236" y="2873926"/>
                <a:ext cx="123405" cy="119238"/>
              </a:xfrm>
              <a:custGeom>
                <a:rect b="b" l="l" r="r" t="t"/>
                <a:pathLst>
                  <a:path extrusionOk="0" h="2318" w="2399">
                    <a:moveTo>
                      <a:pt x="2399" y="0"/>
                    </a:moveTo>
                    <a:lnTo>
                      <a:pt x="2399" y="0"/>
                    </a:lnTo>
                    <a:cubicBezTo>
                      <a:pt x="1715" y="10"/>
                      <a:pt x="974" y="34"/>
                      <a:pt x="183" y="70"/>
                    </a:cubicBezTo>
                    <a:cubicBezTo>
                      <a:pt x="123" y="72"/>
                      <a:pt x="63" y="74"/>
                      <a:pt x="0" y="77"/>
                    </a:cubicBezTo>
                    <a:cubicBezTo>
                      <a:pt x="676" y="821"/>
                      <a:pt x="1169" y="1559"/>
                      <a:pt x="1501" y="2317"/>
                    </a:cubicBezTo>
                    <a:cubicBezTo>
                      <a:pt x="1693" y="1450"/>
                      <a:pt x="1996" y="672"/>
                      <a:pt x="2399"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p:nvPr/>
            </p:nvSpPr>
            <p:spPr>
              <a:xfrm>
                <a:off x="6331140" y="2872948"/>
                <a:ext cx="766302" cy="696549"/>
              </a:xfrm>
              <a:custGeom>
                <a:rect b="b" l="l" r="r" t="t"/>
                <a:pathLst>
                  <a:path extrusionOk="0" h="13541" w="14897">
                    <a:moveTo>
                      <a:pt x="7483" y="0"/>
                    </a:moveTo>
                    <a:cubicBezTo>
                      <a:pt x="5087" y="0"/>
                      <a:pt x="2715" y="245"/>
                      <a:pt x="1593" y="2028"/>
                    </a:cubicBezTo>
                    <a:cubicBezTo>
                      <a:pt x="0" y="4560"/>
                      <a:pt x="339" y="7137"/>
                      <a:pt x="641" y="9411"/>
                    </a:cubicBezTo>
                    <a:cubicBezTo>
                      <a:pt x="706" y="9904"/>
                      <a:pt x="767" y="10369"/>
                      <a:pt x="810" y="10826"/>
                    </a:cubicBezTo>
                    <a:cubicBezTo>
                      <a:pt x="959" y="12454"/>
                      <a:pt x="1211" y="13541"/>
                      <a:pt x="1962" y="13541"/>
                    </a:cubicBezTo>
                    <a:cubicBezTo>
                      <a:pt x="2570" y="13541"/>
                      <a:pt x="3513" y="12953"/>
                      <a:pt x="4763" y="11797"/>
                    </a:cubicBezTo>
                    <a:cubicBezTo>
                      <a:pt x="4799" y="11764"/>
                      <a:pt x="4842" y="11739"/>
                      <a:pt x="4887" y="11726"/>
                    </a:cubicBezTo>
                    <a:cubicBezTo>
                      <a:pt x="4963" y="11701"/>
                      <a:pt x="12421" y="9431"/>
                      <a:pt x="14145" y="7617"/>
                    </a:cubicBezTo>
                    <a:cubicBezTo>
                      <a:pt x="14691" y="6357"/>
                      <a:pt x="14896" y="5196"/>
                      <a:pt x="14749" y="4085"/>
                    </a:cubicBezTo>
                    <a:cubicBezTo>
                      <a:pt x="14723" y="4034"/>
                      <a:pt x="14708" y="3976"/>
                      <a:pt x="14714" y="3916"/>
                    </a:cubicBezTo>
                    <a:cubicBezTo>
                      <a:pt x="14714" y="3903"/>
                      <a:pt x="14715" y="3889"/>
                      <a:pt x="14715" y="3874"/>
                    </a:cubicBezTo>
                    <a:cubicBezTo>
                      <a:pt x="14490" y="2577"/>
                      <a:pt x="13776" y="1346"/>
                      <a:pt x="12554" y="113"/>
                    </a:cubicBezTo>
                    <a:cubicBezTo>
                      <a:pt x="12492" y="113"/>
                      <a:pt x="12430" y="115"/>
                      <a:pt x="12364" y="115"/>
                    </a:cubicBezTo>
                    <a:cubicBezTo>
                      <a:pt x="11529" y="115"/>
                      <a:pt x="10676" y="85"/>
                      <a:pt x="9851" y="55"/>
                    </a:cubicBezTo>
                    <a:cubicBezTo>
                      <a:pt x="9027" y="27"/>
                      <a:pt x="8247" y="0"/>
                      <a:pt x="7483"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55" name="Google Shape;155;p19"/>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56" name="Google Shape;156;p19"/>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57" name="Google Shape;157;p19"/>
          <p:cNvPicPr preferRelativeResize="0"/>
          <p:nvPr/>
        </p:nvPicPr>
        <p:blipFill>
          <a:blip r:embed="rId7">
            <a:alphaModFix/>
          </a:blip>
          <a:stretch>
            <a:fillRect/>
          </a:stretch>
        </p:blipFill>
        <p:spPr>
          <a:xfrm>
            <a:off x="6386051" y="1818251"/>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68" name="Google Shape;368;p28"/>
          <p:cNvSpPr txBox="1"/>
          <p:nvPr/>
        </p:nvSpPr>
        <p:spPr>
          <a:xfrm>
            <a:off x="228450" y="2895675"/>
            <a:ext cx="3354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Concomitant therapy</a:t>
            </a:r>
            <a:r>
              <a:rPr b="1" baseline="30000" lang="ar" sz="2200">
                <a:highlight>
                  <a:schemeClr val="accent5"/>
                </a:highlight>
                <a:latin typeface="Mada"/>
                <a:ea typeface="Mada"/>
                <a:cs typeface="Mada"/>
                <a:sym typeface="Mada"/>
              </a:rPr>
              <a:t>1</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369" name="Google Shape;369;p28"/>
          <p:cNvSpPr txBox="1"/>
          <p:nvPr/>
        </p:nvSpPr>
        <p:spPr>
          <a:xfrm>
            <a:off x="0" y="9968825"/>
            <a:ext cx="76431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370" name="Google Shape;370;p28"/>
          <p:cNvSpPr txBox="1"/>
          <p:nvPr/>
        </p:nvSpPr>
        <p:spPr>
          <a:xfrm>
            <a:off x="222613" y="3329775"/>
            <a:ext cx="70200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Novel regimen which was proved successful in the presence of clarithromycin resistance. This is a </a:t>
            </a:r>
            <a:r>
              <a:rPr b="1" lang="ar" sz="1200">
                <a:latin typeface="Mada"/>
                <a:ea typeface="Mada"/>
                <a:cs typeface="Mada"/>
                <a:sym typeface="Mada"/>
              </a:rPr>
              <a:t>4-drug regimen</a:t>
            </a:r>
            <a:r>
              <a:rPr lang="ar" sz="1200">
                <a:latin typeface="Mada"/>
                <a:ea typeface="Mada"/>
                <a:cs typeface="Mada"/>
                <a:sym typeface="Mada"/>
              </a:rPr>
              <a:t> containing a </a:t>
            </a:r>
            <a:r>
              <a:rPr b="1" lang="ar" sz="1200">
                <a:solidFill>
                  <a:srgbClr val="CC0000"/>
                </a:solidFill>
                <a:latin typeface="Mada"/>
                <a:ea typeface="Mada"/>
                <a:cs typeface="Mada"/>
                <a:sym typeface="Mada"/>
              </a:rPr>
              <a:t>PPI</a:t>
            </a:r>
            <a:r>
              <a:rPr b="1" lang="ar" sz="1200">
                <a:latin typeface="Mada"/>
                <a:ea typeface="Mada"/>
                <a:cs typeface="Mada"/>
                <a:sym typeface="Mada"/>
              </a:rPr>
              <a:t> </a:t>
            </a:r>
            <a:r>
              <a:rPr lang="ar" sz="1200">
                <a:latin typeface="Mada"/>
                <a:ea typeface="Mada"/>
                <a:cs typeface="Mada"/>
                <a:sym typeface="Mada"/>
              </a:rPr>
              <a:t>,</a:t>
            </a:r>
            <a:r>
              <a:rPr b="1" lang="ar" sz="1200">
                <a:solidFill>
                  <a:srgbClr val="CC0000"/>
                </a:solidFill>
                <a:latin typeface="Mada"/>
                <a:ea typeface="Mada"/>
                <a:cs typeface="Mada"/>
                <a:sym typeface="Mada"/>
              </a:rPr>
              <a:t>clarithromycin</a:t>
            </a:r>
            <a:r>
              <a:rPr lang="ar" sz="1200">
                <a:latin typeface="Mada"/>
                <a:ea typeface="Mada"/>
                <a:cs typeface="Mada"/>
                <a:sym typeface="Mada"/>
              </a:rPr>
              <a:t> (500 mg, b.i.d.), </a:t>
            </a:r>
            <a:r>
              <a:rPr b="1" lang="ar" sz="1200">
                <a:solidFill>
                  <a:srgbClr val="CC0000"/>
                </a:solidFill>
                <a:latin typeface="Mada"/>
                <a:ea typeface="Mada"/>
                <a:cs typeface="Mada"/>
                <a:sym typeface="Mada"/>
              </a:rPr>
              <a:t>amoxicillin</a:t>
            </a:r>
            <a:r>
              <a:rPr b="1" lang="ar" sz="1200">
                <a:latin typeface="Mada"/>
                <a:ea typeface="Mada"/>
                <a:cs typeface="Mada"/>
                <a:sym typeface="Mada"/>
              </a:rPr>
              <a:t> </a:t>
            </a:r>
            <a:r>
              <a:rPr lang="ar" sz="1200">
                <a:latin typeface="Mada"/>
                <a:ea typeface="Mada"/>
                <a:cs typeface="Mada"/>
                <a:sym typeface="Mada"/>
              </a:rPr>
              <a:t>(1 g, b.i.d.) and </a:t>
            </a:r>
            <a:r>
              <a:rPr b="1" lang="ar" sz="1200">
                <a:solidFill>
                  <a:srgbClr val="CC0000"/>
                </a:solidFill>
                <a:latin typeface="Mada"/>
                <a:ea typeface="Mada"/>
                <a:cs typeface="Mada"/>
                <a:sym typeface="Mada"/>
              </a:rPr>
              <a:t>metronidazole</a:t>
            </a:r>
            <a:r>
              <a:rPr b="1" lang="ar" sz="1200">
                <a:latin typeface="Mada"/>
                <a:ea typeface="Mada"/>
                <a:cs typeface="Mada"/>
                <a:sym typeface="Mada"/>
              </a:rPr>
              <a:t> </a:t>
            </a:r>
            <a:r>
              <a:rPr lang="ar" sz="1200">
                <a:latin typeface="Mada"/>
                <a:ea typeface="Mada"/>
                <a:cs typeface="Mada"/>
                <a:sym typeface="Mada"/>
              </a:rPr>
              <a:t>(500 mg, b.i.d.) which are all given for the entire duration of therapy. </a:t>
            </a:r>
            <a:endParaRPr sz="1200">
              <a:latin typeface="Mada"/>
              <a:ea typeface="Mada"/>
              <a:cs typeface="Mada"/>
              <a:sym typeface="Mada"/>
            </a:endParaRPr>
          </a:p>
        </p:txBody>
      </p:sp>
      <p:pic>
        <p:nvPicPr>
          <p:cNvPr id="371" name="Google Shape;371;p28"/>
          <p:cNvPicPr preferRelativeResize="0"/>
          <p:nvPr/>
        </p:nvPicPr>
        <p:blipFill>
          <a:blip r:embed="rId3">
            <a:alphaModFix/>
          </a:blip>
          <a:stretch>
            <a:fillRect/>
          </a:stretch>
        </p:blipFill>
        <p:spPr>
          <a:xfrm>
            <a:off x="1917519" y="4157738"/>
            <a:ext cx="3763057" cy="1337037"/>
          </a:xfrm>
          <a:prstGeom prst="rect">
            <a:avLst/>
          </a:prstGeom>
          <a:noFill/>
          <a:ln>
            <a:noFill/>
          </a:ln>
        </p:spPr>
      </p:pic>
      <p:sp>
        <p:nvSpPr>
          <p:cNvPr id="372" name="Google Shape;372;p28"/>
          <p:cNvSpPr txBox="1"/>
          <p:nvPr/>
        </p:nvSpPr>
        <p:spPr>
          <a:xfrm>
            <a:off x="228450" y="564840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Rescue therapy</a:t>
            </a:r>
            <a:r>
              <a:rPr b="1" baseline="30000" lang="ar" sz="2200">
                <a:highlight>
                  <a:schemeClr val="accent5"/>
                </a:highlight>
                <a:latin typeface="Mada"/>
                <a:ea typeface="Mada"/>
                <a:cs typeface="Mada"/>
                <a:sym typeface="Mada"/>
              </a:rPr>
              <a:t>2</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graphicFrame>
        <p:nvGraphicFramePr>
          <p:cNvPr id="373" name="Google Shape;373;p28"/>
          <p:cNvGraphicFramePr/>
          <p:nvPr/>
        </p:nvGraphicFramePr>
        <p:xfrm>
          <a:off x="356552" y="6224762"/>
          <a:ext cx="3000000" cy="3000000"/>
        </p:xfrm>
        <a:graphic>
          <a:graphicData uri="http://schemas.openxmlformats.org/drawingml/2006/table">
            <a:tbl>
              <a:tblPr>
                <a:noFill/>
                <a:tableStyleId>{08619CD8-436B-4644-B807-13D4593B444E}</a:tableStyleId>
              </a:tblPr>
              <a:tblGrid>
                <a:gridCol w="3382375"/>
                <a:gridCol w="3365200"/>
              </a:tblGrid>
              <a:tr h="4366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Regimen</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comment</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r>
              <a:tr h="622000">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PPI</a:t>
                      </a:r>
                      <a:r>
                        <a:rPr lang="ar" sz="1200">
                          <a:latin typeface="Mada"/>
                          <a:ea typeface="Mada"/>
                          <a:cs typeface="Mada"/>
                          <a:sym typeface="Mada"/>
                        </a:rPr>
                        <a:t>, </a:t>
                      </a:r>
                      <a:r>
                        <a:rPr b="1" lang="ar" sz="1200">
                          <a:solidFill>
                            <a:srgbClr val="CC0000"/>
                          </a:solidFill>
                          <a:latin typeface="Mada"/>
                          <a:ea typeface="Mada"/>
                          <a:cs typeface="Mada"/>
                          <a:sym typeface="Mada"/>
                        </a:rPr>
                        <a:t>levofloxacin </a:t>
                      </a:r>
                      <a:r>
                        <a:rPr lang="ar" sz="1200">
                          <a:latin typeface="Mada"/>
                          <a:ea typeface="Mada"/>
                          <a:cs typeface="Mada"/>
                          <a:sym typeface="Mada"/>
                        </a:rPr>
                        <a:t>250 to 500 mg, </a:t>
                      </a:r>
                      <a:r>
                        <a:rPr b="1" lang="ar" sz="1200">
                          <a:latin typeface="Mada"/>
                          <a:ea typeface="Mada"/>
                          <a:cs typeface="Mada"/>
                          <a:sym typeface="Mada"/>
                        </a:rPr>
                        <a:t>amoxicillin </a:t>
                      </a:r>
                      <a:r>
                        <a:rPr lang="ar" sz="1200">
                          <a:latin typeface="Mada"/>
                          <a:ea typeface="Mada"/>
                          <a:cs typeface="Mada"/>
                          <a:sym typeface="Mada"/>
                        </a:rPr>
                        <a:t>1 gm all twice daily </a:t>
                      </a:r>
                      <a:r>
                        <a:rPr b="1" lang="ar" sz="1200">
                          <a:latin typeface="Mada"/>
                          <a:ea typeface="Mada"/>
                          <a:cs typeface="Mada"/>
                          <a:sym typeface="Mada"/>
                        </a:rPr>
                        <a:t>for 14 days</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"Rescue" therapy for those failing </a:t>
                      </a:r>
                      <a:r>
                        <a:rPr b="1" lang="ar" sz="1200">
                          <a:latin typeface="Mada"/>
                          <a:ea typeface="Mada"/>
                          <a:cs typeface="Mada"/>
                          <a:sym typeface="Mada"/>
                        </a:rPr>
                        <a:t>two course</a:t>
                      </a:r>
                      <a:r>
                        <a:rPr lang="ar" sz="1200">
                          <a:latin typeface="Mada"/>
                          <a:ea typeface="Mada"/>
                          <a:cs typeface="Mada"/>
                          <a:sym typeface="Mada"/>
                        </a:rPr>
                        <a:t> of above treatments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61950">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PPI</a:t>
                      </a:r>
                      <a:r>
                        <a:rPr lang="ar" sz="1200">
                          <a:latin typeface="Mada"/>
                          <a:ea typeface="Mada"/>
                          <a:cs typeface="Mada"/>
                          <a:sym typeface="Mada"/>
                        </a:rPr>
                        <a:t>, </a:t>
                      </a:r>
                      <a:r>
                        <a:rPr b="1" lang="ar" sz="1200">
                          <a:solidFill>
                            <a:srgbClr val="CC0000"/>
                          </a:solidFill>
                          <a:latin typeface="Mada"/>
                          <a:ea typeface="Mada"/>
                          <a:cs typeface="Mada"/>
                          <a:sym typeface="Mada"/>
                        </a:rPr>
                        <a:t>rifabutin </a:t>
                      </a:r>
                      <a:r>
                        <a:rPr lang="ar" sz="1200">
                          <a:latin typeface="Mada"/>
                          <a:ea typeface="Mada"/>
                          <a:cs typeface="Mada"/>
                          <a:sym typeface="Mada"/>
                        </a:rPr>
                        <a:t>150 mg, </a:t>
                      </a:r>
                      <a:r>
                        <a:rPr b="1" lang="ar" sz="1200">
                          <a:latin typeface="Mada"/>
                          <a:ea typeface="Mada"/>
                          <a:cs typeface="Mada"/>
                          <a:sym typeface="Mada"/>
                        </a:rPr>
                        <a:t>amoxicillin </a:t>
                      </a:r>
                      <a:r>
                        <a:rPr lang="ar" sz="1200">
                          <a:latin typeface="Mada"/>
                          <a:ea typeface="Mada"/>
                          <a:cs typeface="Mada"/>
                          <a:sym typeface="Mada"/>
                        </a:rPr>
                        <a:t>1 gm all twice daily for 14 days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Alternative "rescue" therapy</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94210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Based on culture</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If all medications listed above didn’t work then we do culture. Why usually we don’t do culture? because it takes time, we usually do UBT, endoscopy and routine histopathology</a:t>
                      </a:r>
                      <a:endParaRPr sz="1200">
                        <a:solidFill>
                          <a:srgbClr val="999999"/>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374" name="Google Shape;374;p28"/>
          <p:cNvSpPr txBox="1"/>
          <p:nvPr/>
        </p:nvSpPr>
        <p:spPr>
          <a:xfrm>
            <a:off x="228450" y="8877375"/>
            <a:ext cx="7086600" cy="116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ar" sz="1200">
                <a:latin typeface="Mada"/>
                <a:ea typeface="Mada"/>
                <a:cs typeface="Mada"/>
                <a:sym typeface="Mada"/>
              </a:rPr>
              <a:t>Poor compliance with medication, and patient demographics such as younger age, smoking, prior antibiotic use, and underlying condition (functional dyspepsia vs. peptic ulcer).</a:t>
            </a:r>
            <a:r>
              <a:rPr lang="ar" sz="1200">
                <a:latin typeface="Alegreya"/>
                <a:ea typeface="Alegreya"/>
                <a:cs typeface="Alegreya"/>
                <a:sym typeface="Alegreya"/>
              </a:rPr>
              <a:t> </a:t>
            </a:r>
            <a:endParaRPr sz="1200">
              <a:latin typeface="Alegreya"/>
              <a:ea typeface="Alegreya"/>
              <a:cs typeface="Alegreya"/>
              <a:sym typeface="Alegrey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Some patients don’t continue their therapy course, why?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999999"/>
                </a:solidFill>
                <a:latin typeface="Mada"/>
                <a:ea typeface="Mada"/>
                <a:cs typeface="Mada"/>
                <a:sym typeface="Mada"/>
              </a:rPr>
              <a:t>They think they are already cured (but actually it was PPI relief)</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They want to stop because of therapy’s side effects</a:t>
            </a:r>
            <a:endParaRPr sz="1200">
              <a:latin typeface="Alegreya"/>
              <a:ea typeface="Alegreya"/>
              <a:cs typeface="Alegreya"/>
              <a:sym typeface="Alegreya"/>
            </a:endParaRPr>
          </a:p>
        </p:txBody>
      </p:sp>
      <p:sp>
        <p:nvSpPr>
          <p:cNvPr id="375" name="Google Shape;375;p28"/>
          <p:cNvSpPr txBox="1"/>
          <p:nvPr/>
        </p:nvSpPr>
        <p:spPr>
          <a:xfrm>
            <a:off x="0" y="10087775"/>
            <a:ext cx="74799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1-</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first line along with quadruple therapy in Saudi Arabia (if both are choices in the exam, choose </a:t>
            </a:r>
            <a:r>
              <a:rPr b="1" lang="ar" sz="1200">
                <a:solidFill>
                  <a:srgbClr val="CC0000"/>
                </a:solidFill>
                <a:latin typeface="Mada"/>
                <a:ea typeface="Mada"/>
                <a:cs typeface="Mada"/>
                <a:sym typeface="Mada"/>
              </a:rPr>
              <a:t>quadruple</a:t>
            </a:r>
            <a:r>
              <a:rPr b="1" lang="ar"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2- </a:t>
            </a:r>
            <a:r>
              <a:rPr lang="ar" sz="1200">
                <a:solidFill>
                  <a:srgbClr val="6AA84F"/>
                </a:solidFill>
                <a:latin typeface="Mada"/>
                <a:ea typeface="Mada"/>
                <a:cs typeface="Mada"/>
                <a:sym typeface="Mada"/>
              </a:rPr>
              <a:t>When some patients had resistance for sequential therapy, they came up with rescue therapy.</a:t>
            </a:r>
            <a:endParaRPr sz="1200">
              <a:solidFill>
                <a:srgbClr val="6AA84F"/>
              </a:solidFill>
              <a:latin typeface="Mada"/>
              <a:ea typeface="Mada"/>
              <a:cs typeface="Mada"/>
              <a:sym typeface="Mada"/>
            </a:endParaRPr>
          </a:p>
        </p:txBody>
      </p:sp>
      <p:sp>
        <p:nvSpPr>
          <p:cNvPr id="376" name="Google Shape;376;p28"/>
          <p:cNvSpPr txBox="1"/>
          <p:nvPr/>
        </p:nvSpPr>
        <p:spPr>
          <a:xfrm>
            <a:off x="959700" y="0"/>
            <a:ext cx="5640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Management PUD </a:t>
            </a:r>
            <a:r>
              <a:rPr b="1" i="1" lang="ar" sz="2600">
                <a:solidFill>
                  <a:schemeClr val="dk1"/>
                </a:solidFill>
                <a:latin typeface="Mada"/>
                <a:ea typeface="Mada"/>
                <a:cs typeface="Mada"/>
                <a:sym typeface="Mada"/>
              </a:rPr>
              <a:t>cont’</a:t>
            </a:r>
            <a:endParaRPr b="1" i="1" sz="2600">
              <a:latin typeface="Alegreya"/>
              <a:ea typeface="Alegreya"/>
              <a:cs typeface="Alegreya"/>
              <a:sym typeface="Alegreya"/>
            </a:endParaRPr>
          </a:p>
        </p:txBody>
      </p:sp>
      <p:cxnSp>
        <p:nvCxnSpPr>
          <p:cNvPr id="377" name="Google Shape;377;p28"/>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78" name="Google Shape;378;p28"/>
          <p:cNvSpPr txBox="1"/>
          <p:nvPr/>
        </p:nvSpPr>
        <p:spPr>
          <a:xfrm>
            <a:off x="239100" y="1313484"/>
            <a:ext cx="7081800" cy="145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Pooled data from 20 studies involving 1975 patients treated with standard triple therapy showed an eradication rate of 88% in clarithromycin-sensitive strains vs 18% in clarithromycin-resistant strains.</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 10-day sequential regimen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latin typeface="Mada"/>
                <a:ea typeface="Mada"/>
                <a:cs typeface="Mada"/>
                <a:sym typeface="Mada"/>
              </a:rPr>
              <a:t>First 5 days: </a:t>
            </a:r>
            <a:r>
              <a:rPr b="1" lang="ar" sz="1200">
                <a:solidFill>
                  <a:schemeClr val="dk1"/>
                </a:solidFill>
                <a:latin typeface="Mada"/>
                <a:ea typeface="Mada"/>
                <a:cs typeface="Mada"/>
                <a:sym typeface="Mada"/>
              </a:rPr>
              <a:t>PPI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amoxicillin </a:t>
            </a:r>
            <a:r>
              <a:rPr lang="ar" sz="1200">
                <a:solidFill>
                  <a:schemeClr val="dk1"/>
                </a:solidFill>
                <a:latin typeface="Mada"/>
                <a:ea typeface="Mada"/>
                <a:cs typeface="Mada"/>
                <a:sym typeface="Mada"/>
              </a:rPr>
              <a:t>1 g, each given twice daily.</a:t>
            </a:r>
            <a:r>
              <a:rPr b="1" lang="ar" sz="1200">
                <a:solidFill>
                  <a:schemeClr val="dk1"/>
                </a:solidFill>
                <a:latin typeface="Mada"/>
                <a:ea typeface="Mada"/>
                <a:cs typeface="Mada"/>
                <a:sym typeface="Mada"/>
              </a:rPr>
              <a:t>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second 5 days: PPI, clarithromycin 500 mg,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tinidazole</a:t>
            </a:r>
            <a:r>
              <a:rPr lang="ar" sz="1200">
                <a:solidFill>
                  <a:schemeClr val="dk1"/>
                </a:solidFill>
                <a:latin typeface="Mada"/>
                <a:ea typeface="Mada"/>
                <a:cs typeface="Mada"/>
                <a:sym typeface="Mada"/>
              </a:rPr>
              <a:t> 500 mg, each given twice daily.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Improved overall eradication rates compared with standard PPI triple therapy (89% vs. 77 %), but was particularly better for clarithromycin-resistant bacteria (</a:t>
            </a:r>
            <a:r>
              <a:rPr b="1" lang="ar" sz="1200">
                <a:solidFill>
                  <a:srgbClr val="990000"/>
                </a:solidFill>
                <a:latin typeface="Mada"/>
                <a:ea typeface="Mada"/>
                <a:cs typeface="Mada"/>
                <a:sym typeface="Mada"/>
              </a:rPr>
              <a:t>89%</a:t>
            </a:r>
            <a:r>
              <a:rPr lang="ar" sz="1200">
                <a:solidFill>
                  <a:schemeClr val="dk1"/>
                </a:solidFill>
                <a:latin typeface="Mada"/>
                <a:ea typeface="Mada"/>
                <a:cs typeface="Mada"/>
                <a:sym typeface="Mada"/>
              </a:rPr>
              <a:t> vs. 29%).</a:t>
            </a:r>
            <a:endParaRPr sz="1200">
              <a:latin typeface="Mada"/>
              <a:ea typeface="Mada"/>
              <a:cs typeface="Mada"/>
              <a:sym typeface="Mada"/>
            </a:endParaRPr>
          </a:p>
        </p:txBody>
      </p:sp>
      <p:sp>
        <p:nvSpPr>
          <p:cNvPr id="379" name="Google Shape;379;p28"/>
          <p:cNvSpPr txBox="1"/>
          <p:nvPr/>
        </p:nvSpPr>
        <p:spPr>
          <a:xfrm>
            <a:off x="209375" y="862888"/>
            <a:ext cx="7149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Clarithromycin-resistant bacteria </a:t>
            </a:r>
            <a:endParaRPr b="1" sz="2200">
              <a:highlight>
                <a:schemeClr val="accent5"/>
              </a:highlight>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85" name="Google Shape;385;p29"/>
          <p:cNvSpPr txBox="1"/>
          <p:nvPr/>
        </p:nvSpPr>
        <p:spPr>
          <a:xfrm>
            <a:off x="12789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Peptic Ulcer Disease (PUD) </a:t>
            </a:r>
            <a:r>
              <a:rPr b="1" i="1" lang="ar" sz="2600">
                <a:solidFill>
                  <a:schemeClr val="dk1"/>
                </a:solidFill>
                <a:latin typeface="Mada"/>
                <a:ea typeface="Mada"/>
                <a:cs typeface="Mada"/>
                <a:sym typeface="Mada"/>
              </a:rPr>
              <a:t>cont’</a:t>
            </a:r>
            <a:endParaRPr b="1" i="1" sz="2600">
              <a:solidFill>
                <a:schemeClr val="dk1"/>
              </a:solidFill>
              <a:latin typeface="Mada"/>
              <a:ea typeface="Mada"/>
              <a:cs typeface="Mada"/>
              <a:sym typeface="Mada"/>
            </a:endParaRPr>
          </a:p>
        </p:txBody>
      </p:sp>
      <p:sp>
        <p:nvSpPr>
          <p:cNvPr id="386" name="Google Shape;386;p29"/>
          <p:cNvSpPr txBox="1"/>
          <p:nvPr/>
        </p:nvSpPr>
        <p:spPr>
          <a:xfrm>
            <a:off x="228450" y="924000"/>
            <a:ext cx="4354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Complications of PUD:</a:t>
            </a:r>
            <a:endParaRPr b="1" sz="2200">
              <a:solidFill>
                <a:srgbClr val="1C4588"/>
              </a:solidFill>
              <a:highlight>
                <a:schemeClr val="accent5"/>
              </a:highlight>
              <a:latin typeface="Mada"/>
              <a:ea typeface="Mada"/>
              <a:cs typeface="Mada"/>
              <a:sym typeface="Mada"/>
            </a:endParaRPr>
          </a:p>
        </p:txBody>
      </p:sp>
      <p:graphicFrame>
        <p:nvGraphicFramePr>
          <p:cNvPr id="387" name="Google Shape;387;p29"/>
          <p:cNvGraphicFramePr/>
          <p:nvPr/>
        </p:nvGraphicFramePr>
        <p:xfrm>
          <a:off x="295350" y="1587663"/>
          <a:ext cx="3000000" cy="3000000"/>
        </p:xfrm>
        <a:graphic>
          <a:graphicData uri="http://schemas.openxmlformats.org/drawingml/2006/table">
            <a:tbl>
              <a:tblPr>
                <a:noFill/>
                <a:tableStyleId>{08619CD8-436B-4644-B807-13D4593B444E}</a:tableStyleId>
              </a:tblPr>
              <a:tblGrid>
                <a:gridCol w="1122700"/>
                <a:gridCol w="1478600"/>
                <a:gridCol w="1686000"/>
                <a:gridCol w="1400550"/>
                <a:gridCol w="1300650"/>
              </a:tblGrid>
              <a:tr h="381000">
                <a:tc>
                  <a:txBody>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Clinical findings</a:t>
                      </a:r>
                      <a:endParaRPr b="1">
                        <a:solidFill>
                          <a:srgbClr val="FFFFFF"/>
                        </a:solidFill>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Diagnostic studies</a:t>
                      </a:r>
                      <a:endParaRPr b="1">
                        <a:solidFill>
                          <a:srgbClr val="FFFFFF"/>
                        </a:solidFill>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Management</a:t>
                      </a:r>
                      <a:endParaRPr b="1">
                        <a:solidFill>
                          <a:srgbClr val="FFFFFF"/>
                        </a:solidFill>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Other</a:t>
                      </a:r>
                      <a:endParaRPr b="1">
                        <a:solidFill>
                          <a:srgbClr val="FFFFFF"/>
                        </a:solidFill>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1"/>
                    </a:solidFill>
                  </a:tcPr>
                </a:tc>
              </a:tr>
              <a:tr h="381000">
                <a:tc>
                  <a:txBody>
                    <a:bodyPr/>
                    <a:lstStyle/>
                    <a:p>
                      <a:pPr indent="0" lvl="0" marL="0" rtl="0" algn="ctr">
                        <a:spcBef>
                          <a:spcPts val="0"/>
                        </a:spcBef>
                        <a:spcAft>
                          <a:spcPts val="0"/>
                        </a:spcAft>
                        <a:buNone/>
                      </a:pPr>
                      <a:r>
                        <a:rPr b="1" lang="ar" sz="1200">
                          <a:latin typeface="Mada"/>
                          <a:ea typeface="Mada"/>
                          <a:cs typeface="Mada"/>
                          <a:sym typeface="Mada"/>
                        </a:rPr>
                        <a:t>Perforation</a:t>
                      </a:r>
                      <a:endParaRPr b="1" sz="1200">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Acute, severe abdominal pain</a:t>
                      </a:r>
                      <a:r>
                        <a:rPr lang="ar" sz="1200">
                          <a:latin typeface="Mada"/>
                          <a:ea typeface="Mada"/>
                          <a:cs typeface="Mada"/>
                          <a:sym typeface="Mada"/>
                        </a:rPr>
                        <a:t>, signs of peritonitis, hemodynamic instability</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Upright CXR (free </a:t>
                      </a:r>
                      <a:r>
                        <a:rPr b="1" lang="ar" sz="1200">
                          <a:latin typeface="Mada"/>
                          <a:ea typeface="Mada"/>
                          <a:cs typeface="Mada"/>
                          <a:sym typeface="Mada"/>
                        </a:rPr>
                        <a:t>air</a:t>
                      </a:r>
                      <a:r>
                        <a:rPr b="1" lang="ar" sz="1200">
                          <a:latin typeface="Mada"/>
                          <a:ea typeface="Mada"/>
                          <a:cs typeface="Mada"/>
                          <a:sym typeface="Mada"/>
                        </a:rPr>
                        <a:t> under diaphragm),</a:t>
                      </a:r>
                      <a:r>
                        <a:rPr lang="ar" sz="1200">
                          <a:latin typeface="Mada"/>
                          <a:ea typeface="Mada"/>
                          <a:cs typeface="Mada"/>
                          <a:sym typeface="Mada"/>
                        </a:rPr>
                        <a:t> CT scan is the most </a:t>
                      </a:r>
                      <a:r>
                        <a:rPr lang="ar" sz="1200">
                          <a:latin typeface="Mada"/>
                          <a:ea typeface="Mada"/>
                          <a:cs typeface="Mada"/>
                          <a:sym typeface="Mada"/>
                        </a:rPr>
                        <a:t>sensitive</a:t>
                      </a:r>
                      <a:r>
                        <a:rPr lang="ar" sz="1200">
                          <a:latin typeface="Mada"/>
                          <a:ea typeface="Mada"/>
                          <a:cs typeface="Mada"/>
                          <a:sym typeface="Mada"/>
                        </a:rPr>
                        <a:t> for perforation (detects free abdominal air)</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Emergency surgery</a:t>
                      </a:r>
                      <a:r>
                        <a:rPr lang="ar" sz="1200">
                          <a:latin typeface="Mada"/>
                          <a:ea typeface="Mada"/>
                          <a:cs typeface="Mada"/>
                          <a:sym typeface="Mada"/>
                        </a:rPr>
                        <a:t> to close perforation and perform definitive ulcer operation (such as highly selective vagotomy or truncal vagotomy/pyloroplasty)</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Can progress to sepsis and death if untreated</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latin typeface="Mada"/>
                          <a:ea typeface="Mada"/>
                          <a:cs typeface="Mada"/>
                          <a:sym typeface="Mada"/>
                        </a:rPr>
                        <a:t>Gastric outlet obstruction</a:t>
                      </a:r>
                      <a:endParaRPr b="1" sz="1200">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Nausea/vomiting</a:t>
                      </a:r>
                      <a:r>
                        <a:rPr lang="ar" sz="1200">
                          <a:latin typeface="Mada"/>
                          <a:ea typeface="Mada"/>
                          <a:cs typeface="Mada"/>
                          <a:sym typeface="Mada"/>
                        </a:rPr>
                        <a:t> (poorly digested food), epigastric fullness/early satiety. weight loss</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Barium swallow and upper endoscopy</a:t>
                      </a:r>
                      <a:r>
                        <a:rPr lang="ar" sz="1200">
                          <a:latin typeface="Mada"/>
                          <a:ea typeface="Mada"/>
                          <a:cs typeface="Mada"/>
                          <a:sym typeface="Mada"/>
                        </a:rPr>
                        <a:t>; saline load test (empty stomach with as nasogastric tube, add 750mL saline, aspirate after 30min - test is </a:t>
                      </a:r>
                      <a:r>
                        <a:rPr lang="ar" sz="1200">
                          <a:latin typeface="Mada"/>
                          <a:ea typeface="Mada"/>
                          <a:cs typeface="Mada"/>
                          <a:sym typeface="Mada"/>
                        </a:rPr>
                        <a:t>positive</a:t>
                      </a:r>
                      <a:r>
                        <a:rPr lang="ar" sz="1200">
                          <a:latin typeface="Mada"/>
                          <a:ea typeface="Mada"/>
                          <a:cs typeface="Mada"/>
                          <a:sym typeface="Mada"/>
                        </a:rPr>
                        <a:t> if aspirate &gt;400mL</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Initially, nasogastric suction</a:t>
                      </a:r>
                      <a:r>
                        <a:rPr lang="ar" sz="1200">
                          <a:latin typeface="Mada"/>
                          <a:ea typeface="Mada"/>
                          <a:cs typeface="Mada"/>
                          <a:sym typeface="Mada"/>
                        </a:rPr>
                        <a:t>; replace electrolyte/ volume </a:t>
                      </a:r>
                      <a:r>
                        <a:rPr lang="ar" sz="1200">
                          <a:latin typeface="Mada"/>
                          <a:ea typeface="Mada"/>
                          <a:cs typeface="Mada"/>
                          <a:sym typeface="Mada"/>
                        </a:rPr>
                        <a:t>deficits</a:t>
                      </a:r>
                      <a:r>
                        <a:rPr lang="ar" sz="1200">
                          <a:latin typeface="Mada"/>
                          <a:ea typeface="Mada"/>
                          <a:cs typeface="Mada"/>
                          <a:sym typeface="Mada"/>
                        </a:rPr>
                        <a:t>; supplement nutrition if obstruction is long standing. </a:t>
                      </a:r>
                      <a:r>
                        <a:rPr b="1" lang="ar" sz="1200">
                          <a:latin typeface="Mada"/>
                          <a:ea typeface="Mada"/>
                          <a:cs typeface="Mada"/>
                          <a:sym typeface="Mada"/>
                        </a:rPr>
                        <a:t>Surgery is eventually </a:t>
                      </a:r>
                      <a:r>
                        <a:rPr b="1" lang="ar" sz="1200">
                          <a:latin typeface="Mada"/>
                          <a:ea typeface="Mada"/>
                          <a:cs typeface="Mada"/>
                          <a:sym typeface="Mada"/>
                        </a:rPr>
                        <a:t>necessary</a:t>
                      </a:r>
                      <a:r>
                        <a:rPr b="1" lang="ar" sz="1200">
                          <a:latin typeface="Mada"/>
                          <a:ea typeface="Mada"/>
                          <a:cs typeface="Mada"/>
                          <a:sym typeface="Mada"/>
                        </a:rPr>
                        <a:t> in 75% of patients</a:t>
                      </a:r>
                      <a:endParaRPr b="1"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Most common with duodenal ulcers and type III gastric ulcers</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latin typeface="Mada"/>
                          <a:ea typeface="Mada"/>
                          <a:cs typeface="Mada"/>
                          <a:sym typeface="Mada"/>
                        </a:rPr>
                        <a:t>GI bleeding</a:t>
                      </a:r>
                      <a:endParaRPr b="1" sz="1200">
                        <a:latin typeface="Mada"/>
                        <a:ea typeface="Mada"/>
                        <a:cs typeface="Mada"/>
                        <a:sym typeface="Mada"/>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Bleeding may be slow (leading to </a:t>
                      </a:r>
                      <a:r>
                        <a:rPr b="1" lang="ar" sz="1200">
                          <a:latin typeface="Mada"/>
                          <a:ea typeface="Mada"/>
                          <a:cs typeface="Mada"/>
                          <a:sym typeface="Mada"/>
                        </a:rPr>
                        <a:t>anemic symptoms</a:t>
                      </a:r>
                      <a:r>
                        <a:rPr lang="ar" sz="1200">
                          <a:latin typeface="Mada"/>
                          <a:ea typeface="Mada"/>
                          <a:cs typeface="Mada"/>
                          <a:sym typeface="Mada"/>
                        </a:rPr>
                        <a:t>) or can be rapid and severe (leading to shock)</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Stool guaiac, </a:t>
                      </a:r>
                      <a:r>
                        <a:rPr b="1" lang="ar" sz="1200">
                          <a:latin typeface="Mada"/>
                          <a:ea typeface="Mada"/>
                          <a:cs typeface="Mada"/>
                          <a:sym typeface="Mada"/>
                        </a:rPr>
                        <a:t>upper GI endoscopy</a:t>
                      </a:r>
                      <a:r>
                        <a:rPr lang="ar" sz="1200">
                          <a:latin typeface="Mada"/>
                          <a:ea typeface="Mada"/>
                          <a:cs typeface="Mada"/>
                          <a:sym typeface="Mada"/>
                        </a:rPr>
                        <a:t> (diagnostic and therapeutic)</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Resuscitation</a:t>
                      </a:r>
                      <a:r>
                        <a:rPr lang="ar" sz="1200">
                          <a:latin typeface="Mada"/>
                          <a:ea typeface="Mada"/>
                          <a:cs typeface="Mada"/>
                          <a:sym typeface="Mada"/>
                        </a:rPr>
                        <a:t>; </a:t>
                      </a:r>
                      <a:r>
                        <a:rPr lang="ar" sz="1200">
                          <a:latin typeface="Mada"/>
                          <a:ea typeface="Mada"/>
                          <a:cs typeface="Mada"/>
                          <a:sym typeface="Mada"/>
                        </a:rPr>
                        <a:t>diagnose</a:t>
                      </a:r>
                      <a:r>
                        <a:rPr lang="ar" sz="1200">
                          <a:latin typeface="Mada"/>
                          <a:ea typeface="Mada"/>
                          <a:cs typeface="Mada"/>
                          <a:sym typeface="Mada"/>
                        </a:rPr>
                        <a:t> site of bleed via endoscopy and treat; </a:t>
                      </a:r>
                      <a:r>
                        <a:rPr b="1" lang="ar" sz="1200">
                          <a:latin typeface="Mada"/>
                          <a:ea typeface="Mada"/>
                          <a:cs typeface="Mada"/>
                          <a:sym typeface="Mada"/>
                        </a:rPr>
                        <a:t>perform surgery for acute bleeds</a:t>
                      </a:r>
                      <a:r>
                        <a:rPr lang="ar" sz="1200">
                          <a:latin typeface="Mada"/>
                          <a:ea typeface="Mada"/>
                          <a:cs typeface="Mada"/>
                          <a:sym typeface="Mada"/>
                        </a:rPr>
                        <a:t> that require transfusion of 6U </a:t>
                      </a:r>
                      <a:r>
                        <a:rPr lang="ar" sz="1200">
                          <a:latin typeface="Mada"/>
                          <a:ea typeface="Mada"/>
                          <a:cs typeface="Mada"/>
                          <a:sym typeface="Mada"/>
                        </a:rPr>
                        <a:t>or</a:t>
                      </a:r>
                      <a:r>
                        <a:rPr lang="ar" sz="1200">
                          <a:latin typeface="Mada"/>
                          <a:ea typeface="Mada"/>
                          <a:cs typeface="Mada"/>
                          <a:sym typeface="Mada"/>
                        </a:rPr>
                        <a:t> more of blood</a:t>
                      </a:r>
                      <a:endParaRPr sz="1200">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PUD is the most common cause of upper GI bleeding</a:t>
                      </a:r>
                      <a:endParaRPr b="1" sz="1200">
                        <a:solidFill>
                          <a:srgbClr val="CC0000"/>
                        </a:solidFill>
                        <a:latin typeface="Mada"/>
                        <a:ea typeface="Mada"/>
                        <a:cs typeface="Mada"/>
                        <a:sym typeface="Mada"/>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cxnSp>
        <p:nvCxnSpPr>
          <p:cNvPr id="388" name="Google Shape;388;p29"/>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94" name="Google Shape;394;p30"/>
          <p:cNvSpPr txBox="1"/>
          <p:nvPr/>
        </p:nvSpPr>
        <p:spPr>
          <a:xfrm>
            <a:off x="12789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Acute pancreatitis</a:t>
            </a:r>
            <a:r>
              <a:rPr b="1" lang="ar" sz="2600">
                <a:solidFill>
                  <a:srgbClr val="980000"/>
                </a:solidFill>
                <a:latin typeface="Mada"/>
                <a:ea typeface="Mada"/>
                <a:cs typeface="Mada"/>
                <a:sym typeface="Mada"/>
              </a:rPr>
              <a:t> </a:t>
            </a:r>
            <a:endParaRPr b="1" sz="2600">
              <a:solidFill>
                <a:srgbClr val="980000"/>
              </a:solidFill>
              <a:latin typeface="Mada"/>
              <a:ea typeface="Mada"/>
              <a:cs typeface="Mada"/>
              <a:sym typeface="Mada"/>
            </a:endParaRPr>
          </a:p>
        </p:txBody>
      </p:sp>
      <p:sp>
        <p:nvSpPr>
          <p:cNvPr id="395" name="Google Shape;395;p30"/>
          <p:cNvSpPr txBox="1"/>
          <p:nvPr/>
        </p:nvSpPr>
        <p:spPr>
          <a:xfrm>
            <a:off x="0" y="9779825"/>
            <a:ext cx="75600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a:t>
            </a:r>
            <a:r>
              <a:rPr b="1" lang="ar" sz="1000">
                <a:solidFill>
                  <a:srgbClr val="1C4588"/>
                </a:solidFill>
                <a:latin typeface="Mada"/>
                <a:ea typeface="Mada"/>
                <a:cs typeface="Mada"/>
                <a:sym typeface="Mada"/>
              </a:rPr>
              <a:t>Endoscopic retrograde cholangiopancreatography</a:t>
            </a:r>
            <a:r>
              <a:rPr lang="ar"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Presumably because of back pressure from injection of contrast material into the ductal system. Most people have asymptomatic increase in amylase, only 2-8% of pt will actually develop symptomatic pancreatitis.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3- Is a congenital anomaly in the anatomy of the ducts of the pancreas in which a single pancreatic duct is not formed, but rather remains as two distinct dorsal and ventral ducts.</a:t>
            </a:r>
            <a:endParaRPr sz="1000">
              <a:solidFill>
                <a:srgbClr val="1C4588"/>
              </a:solidFill>
              <a:latin typeface="Mada"/>
              <a:ea typeface="Mada"/>
              <a:cs typeface="Mada"/>
              <a:sym typeface="Mada"/>
            </a:endParaRPr>
          </a:p>
        </p:txBody>
      </p:sp>
      <p:pic>
        <p:nvPicPr>
          <p:cNvPr id="396" name="Google Shape;396;p30"/>
          <p:cNvPicPr preferRelativeResize="0"/>
          <p:nvPr/>
        </p:nvPicPr>
        <p:blipFill rotWithShape="1">
          <a:blip r:embed="rId3">
            <a:alphaModFix/>
          </a:blip>
          <a:srcRect b="16776" l="56896" r="10185" t="21840"/>
          <a:stretch/>
        </p:blipFill>
        <p:spPr>
          <a:xfrm>
            <a:off x="5938900" y="3853688"/>
            <a:ext cx="1167503" cy="1348577"/>
          </a:xfrm>
          <a:prstGeom prst="rect">
            <a:avLst/>
          </a:prstGeom>
          <a:noFill/>
          <a:ln>
            <a:noFill/>
          </a:ln>
        </p:spPr>
      </p:pic>
      <p:pic>
        <p:nvPicPr>
          <p:cNvPr id="397" name="Google Shape;397;p30"/>
          <p:cNvPicPr preferRelativeResize="0"/>
          <p:nvPr/>
        </p:nvPicPr>
        <p:blipFill rotWithShape="1">
          <a:blip r:embed="rId4">
            <a:alphaModFix/>
          </a:blip>
          <a:srcRect b="24284" l="21922" r="8015" t="27712"/>
          <a:stretch/>
        </p:blipFill>
        <p:spPr>
          <a:xfrm>
            <a:off x="4851725" y="7258188"/>
            <a:ext cx="2049051" cy="1460098"/>
          </a:xfrm>
          <a:prstGeom prst="rect">
            <a:avLst/>
          </a:prstGeom>
          <a:noFill/>
          <a:ln>
            <a:noFill/>
          </a:ln>
        </p:spPr>
      </p:pic>
      <p:grpSp>
        <p:nvGrpSpPr>
          <p:cNvPr id="398" name="Google Shape;398;p30"/>
          <p:cNvGrpSpPr/>
          <p:nvPr/>
        </p:nvGrpSpPr>
        <p:grpSpPr>
          <a:xfrm>
            <a:off x="231899" y="1045334"/>
            <a:ext cx="7127839" cy="1573173"/>
            <a:chOff x="310055" y="1634319"/>
            <a:chExt cx="6288900" cy="1832680"/>
          </a:xfrm>
        </p:grpSpPr>
        <p:sp>
          <p:nvSpPr>
            <p:cNvPr id="399" name="Google Shape;399;p30"/>
            <p:cNvSpPr/>
            <p:nvPr/>
          </p:nvSpPr>
          <p:spPr>
            <a:xfrm>
              <a:off x="310055" y="1899200"/>
              <a:ext cx="6288900" cy="1567800"/>
            </a:xfrm>
            <a:prstGeom prst="roundRect">
              <a:avLst>
                <a:gd fmla="val 16667" name="adj"/>
              </a:avLst>
            </a:prstGeom>
            <a:noFill/>
            <a:ln cap="flat" cmpd="sng" w="9525">
              <a:solidFill>
                <a:srgbClr val="6AA84F"/>
              </a:solidFill>
              <a:prstDash val="solid"/>
              <a:round/>
              <a:headEnd len="sm" w="sm" type="none"/>
              <a:tailEnd len="sm" w="sm" type="none"/>
            </a:ln>
          </p:spPr>
          <p:txBody>
            <a:bodyPr anchorCtr="0" anchor="b"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There is inflammation of the pancreas resulting from prematurely activated pancreatic digestive enzymes that invoke pancreatic tissue autodigestion.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Most patients with acute pancreatitis have mild to moderate disease but up to 25% have severe disease.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There are two forms of acute pancreatitis, mild and severe: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eriod"/>
              </a:pPr>
              <a:r>
                <a:rPr b="1" lang="ar" sz="1100">
                  <a:solidFill>
                    <a:schemeClr val="dk1"/>
                  </a:solidFill>
                  <a:latin typeface="Mada"/>
                  <a:ea typeface="Mada"/>
                  <a:cs typeface="Mada"/>
                  <a:sym typeface="Mada"/>
                </a:rPr>
                <a:t>Mild acute pancreatitis</a:t>
              </a:r>
              <a:r>
                <a:rPr lang="ar" sz="1100">
                  <a:solidFill>
                    <a:schemeClr val="dk1"/>
                  </a:solidFill>
                  <a:latin typeface="Mada"/>
                  <a:ea typeface="Mada"/>
                  <a:cs typeface="Mada"/>
                  <a:sym typeface="Mada"/>
                </a:rPr>
                <a:t> is most common and responds well to supportive treatment.</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eriod"/>
              </a:pPr>
              <a:r>
                <a:rPr b="1" lang="ar" sz="1100">
                  <a:solidFill>
                    <a:schemeClr val="dk1"/>
                  </a:solidFill>
                  <a:latin typeface="Mada"/>
                  <a:ea typeface="Mada"/>
                  <a:cs typeface="Mada"/>
                  <a:sym typeface="Mada"/>
                </a:rPr>
                <a:t>Severe acute pancreatitis</a:t>
              </a:r>
              <a:r>
                <a:rPr lang="ar" sz="1100">
                  <a:solidFill>
                    <a:srgbClr val="A61C00"/>
                  </a:solidFill>
                  <a:latin typeface="Mada"/>
                  <a:ea typeface="Mada"/>
                  <a:cs typeface="Mada"/>
                  <a:sym typeface="Mada"/>
                </a:rPr>
                <a:t> </a:t>
              </a:r>
              <a:r>
                <a:rPr lang="ar" sz="1100">
                  <a:solidFill>
                    <a:srgbClr val="CC0000"/>
                  </a:solidFill>
                  <a:latin typeface="Mada"/>
                  <a:ea typeface="Mada"/>
                  <a:cs typeface="Mada"/>
                  <a:sym typeface="Mada"/>
                </a:rPr>
                <a:t>(necrotizing pancreatitis)</a:t>
              </a:r>
              <a:r>
                <a:rPr lang="ar" sz="1100">
                  <a:solidFill>
                    <a:srgbClr val="A61C00"/>
                  </a:solidFill>
                  <a:latin typeface="Mada"/>
                  <a:ea typeface="Mada"/>
                  <a:cs typeface="Mada"/>
                  <a:sym typeface="Mada"/>
                </a:rPr>
                <a:t> </a:t>
              </a:r>
              <a:r>
                <a:rPr lang="ar" sz="1100">
                  <a:solidFill>
                    <a:schemeClr val="dk1"/>
                  </a:solidFill>
                  <a:latin typeface="Mada"/>
                  <a:ea typeface="Mada"/>
                  <a:cs typeface="Mada"/>
                  <a:sym typeface="Mada"/>
                </a:rPr>
                <a:t>has significant morbidity and mortality.</a:t>
              </a:r>
              <a:endParaRPr b="1" sz="1200">
                <a:solidFill>
                  <a:srgbClr val="6AA84F"/>
                </a:solidFill>
                <a:latin typeface="Mada"/>
                <a:ea typeface="Mada"/>
                <a:cs typeface="Mada"/>
                <a:sym typeface="Mada"/>
              </a:endParaRPr>
            </a:p>
          </p:txBody>
        </p:sp>
        <p:sp>
          <p:nvSpPr>
            <p:cNvPr id="400" name="Google Shape;400;p30"/>
            <p:cNvSpPr/>
            <p:nvPr/>
          </p:nvSpPr>
          <p:spPr>
            <a:xfrm>
              <a:off x="485325" y="1634319"/>
              <a:ext cx="2115000" cy="397500"/>
            </a:xfrm>
            <a:prstGeom prst="flowChartAlternateProcess">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Introduction</a:t>
              </a:r>
              <a:endParaRPr b="1" sz="2200">
                <a:solidFill>
                  <a:srgbClr val="FFFFFF"/>
                </a:solidFill>
                <a:latin typeface="Mada"/>
                <a:ea typeface="Mada"/>
                <a:cs typeface="Mada"/>
                <a:sym typeface="Mada"/>
              </a:endParaRPr>
            </a:p>
          </p:txBody>
        </p:sp>
      </p:grpSp>
      <p:sp>
        <p:nvSpPr>
          <p:cNvPr id="401" name="Google Shape;401;p30"/>
          <p:cNvSpPr/>
          <p:nvPr/>
        </p:nvSpPr>
        <p:spPr>
          <a:xfrm>
            <a:off x="257725" y="2802150"/>
            <a:ext cx="7051800" cy="2670000"/>
          </a:xfrm>
          <a:prstGeom prst="snip2DiagRect">
            <a:avLst>
              <a:gd fmla="val 0" name="adj1"/>
              <a:gd fmla="val 16667" name="adj2"/>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Gallstones (40%)</a:t>
            </a:r>
            <a:r>
              <a:rPr lang="ar" sz="1100">
                <a:solidFill>
                  <a:schemeClr val="dk1"/>
                </a:solidFill>
                <a:latin typeface="Mada"/>
                <a:ea typeface="Mada"/>
                <a:cs typeface="Mada"/>
                <a:sym typeface="Mada"/>
              </a:rPr>
              <a:t>—The gallstone passes into the bile duct and blocks the ampulla of Vater. </a:t>
            </a:r>
            <a:r>
              <a:rPr lang="ar" sz="1100">
                <a:solidFill>
                  <a:srgbClr val="999999"/>
                </a:solidFill>
                <a:latin typeface="Mada"/>
                <a:ea typeface="Mada"/>
                <a:cs typeface="Mada"/>
                <a:sym typeface="Mada"/>
              </a:rPr>
              <a:t>“ALWAYS consider gallstone pancreatitis and rule it out even in pt with hx of alcohol use” </a:t>
            </a:r>
            <a:endParaRPr sz="1100">
              <a:solidFill>
                <a:srgbClr val="999999"/>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Alcohol abuse (40%) </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Post-ERCP</a:t>
            </a:r>
            <a:r>
              <a:rPr b="1" baseline="30000" lang="ar" sz="1300">
                <a:solidFill>
                  <a:schemeClr val="dk1"/>
                </a:solidFill>
                <a:latin typeface="Mada"/>
                <a:ea typeface="Mada"/>
                <a:cs typeface="Mada"/>
                <a:sym typeface="Mada"/>
              </a:rPr>
              <a:t>1</a:t>
            </a:r>
            <a:r>
              <a:rPr lang="ar" sz="1100">
                <a:solidFill>
                  <a:schemeClr val="dk1"/>
                </a:solidFill>
                <a:latin typeface="Mada"/>
                <a:ea typeface="Mada"/>
                <a:cs typeface="Mada"/>
                <a:sym typeface="Mada"/>
              </a:rPr>
              <a:t> —Pancreatitis occurs in up to 10% of patients undergoing ERCP</a:t>
            </a:r>
            <a:r>
              <a:rPr b="1" baseline="30000" lang="ar" sz="1300">
                <a:solidFill>
                  <a:schemeClr val="dk1"/>
                </a:solidFill>
                <a:latin typeface="Mada"/>
                <a:ea typeface="Mada"/>
                <a:cs typeface="Mada"/>
                <a:sym typeface="Mada"/>
              </a:rPr>
              <a:t>2</a:t>
            </a:r>
            <a:r>
              <a:rPr lang="ar" sz="1100">
                <a:solidFill>
                  <a:schemeClr val="dk1"/>
                </a:solidFill>
                <a:latin typeface="Mada"/>
                <a:ea typeface="Mada"/>
                <a:cs typeface="Mada"/>
                <a:sym typeface="Mada"/>
              </a:rPr>
              <a:t> .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Viral infections (e.g., mumps, Coxsackievirus B)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Drugs: Sulfonamides, thiazide </a:t>
            </a:r>
            <a:r>
              <a:rPr b="1" lang="ar" sz="1100">
                <a:solidFill>
                  <a:schemeClr val="dk1"/>
                </a:solidFill>
                <a:latin typeface="Mada"/>
                <a:ea typeface="Mada"/>
                <a:cs typeface="Mada"/>
                <a:sym typeface="Mada"/>
              </a:rPr>
              <a:t>diuretics,NSAIDS,</a:t>
            </a:r>
            <a:r>
              <a:rPr lang="ar" sz="1100">
                <a:solidFill>
                  <a:schemeClr val="dk1"/>
                </a:solidFill>
                <a:latin typeface="Mada"/>
                <a:ea typeface="Mada"/>
                <a:cs typeface="Mada"/>
                <a:sym typeface="Mada"/>
              </a:rPr>
              <a:t> furosemide, </a:t>
            </a:r>
            <a:endParaRPr sz="1100">
              <a:solidFill>
                <a:schemeClr val="dk1"/>
              </a:solidFill>
              <a:latin typeface="Mada"/>
              <a:ea typeface="Mada"/>
              <a:cs typeface="Mada"/>
              <a:sym typeface="Mada"/>
            </a:endParaRPr>
          </a:p>
          <a:p>
            <a:pPr indent="0" lvl="0" marL="457200" rtl="0" algn="l">
              <a:spcBef>
                <a:spcPts val="0"/>
              </a:spcBef>
              <a:spcAft>
                <a:spcPts val="0"/>
              </a:spcAft>
              <a:buNone/>
            </a:pPr>
            <a:r>
              <a:rPr lang="ar" sz="1100">
                <a:solidFill>
                  <a:schemeClr val="dk1"/>
                </a:solidFill>
                <a:latin typeface="Mada"/>
                <a:ea typeface="Mada"/>
                <a:cs typeface="Mada"/>
                <a:sym typeface="Mada"/>
              </a:rPr>
              <a:t>estrogens, HIV medications.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Postoperative complications. </a:t>
            </a:r>
            <a:r>
              <a:rPr lang="ar" sz="1100">
                <a:solidFill>
                  <a:srgbClr val="999999"/>
                </a:solidFill>
                <a:latin typeface="Mada"/>
                <a:ea typeface="Mada"/>
                <a:cs typeface="Mada"/>
                <a:sym typeface="Mada"/>
              </a:rPr>
              <a:t>(high mortality rate)</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Scorpion bites.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Pancreas divisum</a:t>
            </a:r>
            <a:r>
              <a:rPr b="1" baseline="30000" lang="ar" sz="1300">
                <a:solidFill>
                  <a:schemeClr val="dk1"/>
                </a:solidFill>
                <a:latin typeface="Mada"/>
                <a:ea typeface="Mada"/>
                <a:cs typeface="Mada"/>
                <a:sym typeface="Mada"/>
              </a:rPr>
              <a:t>3</a:t>
            </a:r>
            <a:r>
              <a:rPr lang="ar" sz="1100">
                <a:solidFill>
                  <a:schemeClr val="dk1"/>
                </a:solidFill>
                <a:latin typeface="Mada"/>
                <a:ea typeface="Mada"/>
                <a:cs typeface="Mada"/>
                <a:sym typeface="Mada"/>
              </a:rPr>
              <a:t>. </a:t>
            </a:r>
            <a:endParaRPr b="1" sz="1100">
              <a:solidFill>
                <a:srgbClr val="999999"/>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Pancreatic cancer. </a:t>
            </a:r>
            <a:endParaRPr sz="1100">
              <a:solidFill>
                <a:schemeClr val="dk1"/>
              </a:solidFill>
              <a:latin typeface="Mada"/>
              <a:ea typeface="Mada"/>
              <a:cs typeface="Mada"/>
              <a:sym typeface="Mada"/>
            </a:endParaRPr>
          </a:p>
          <a:p>
            <a:pPr indent="0" lvl="0" marL="457200" rtl="0" algn="l">
              <a:spcBef>
                <a:spcPts val="0"/>
              </a:spcBef>
              <a:spcAft>
                <a:spcPts val="0"/>
              </a:spcAft>
              <a:buNone/>
            </a:pPr>
            <a:r>
              <a:t/>
            </a:r>
            <a:endParaRPr sz="1100">
              <a:solidFill>
                <a:schemeClr val="dk1"/>
              </a:solidFill>
              <a:latin typeface="Mada"/>
              <a:ea typeface="Mada"/>
              <a:cs typeface="Mada"/>
              <a:sym typeface="Mada"/>
            </a:endParaRPr>
          </a:p>
        </p:txBody>
      </p:sp>
      <p:sp>
        <p:nvSpPr>
          <p:cNvPr id="402" name="Google Shape;402;p30"/>
          <p:cNvSpPr/>
          <p:nvPr/>
        </p:nvSpPr>
        <p:spPr>
          <a:xfrm>
            <a:off x="2484600" y="4264095"/>
            <a:ext cx="3529500" cy="1348500"/>
          </a:xfrm>
          <a:prstGeom prst="snip2DiagRect">
            <a:avLst>
              <a:gd fmla="val 0" name="adj1"/>
              <a:gd fmla="val 16667" name="adj2"/>
            </a:avLst>
          </a:prstGeom>
          <a:noFill/>
          <a:ln>
            <a:noFill/>
          </a:ln>
        </p:spPr>
        <p:txBody>
          <a:bodyPr anchorCtr="0" anchor="b" bIns="91425" lIns="91425" spcFirstLastPara="1" rIns="91425" wrap="square" tIns="91425">
            <a:noAutofit/>
          </a:bodyPr>
          <a:lstStyle/>
          <a:p>
            <a:pPr indent="-298450" lvl="0" marL="457200" marR="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Hypertriglyceridemia</a:t>
            </a:r>
            <a:r>
              <a:rPr lang="ar" sz="1100">
                <a:solidFill>
                  <a:schemeClr val="dk1"/>
                </a:solidFill>
                <a:latin typeface="Mada"/>
                <a:ea typeface="Mada"/>
                <a:cs typeface="Mada"/>
                <a:sym typeface="Mada"/>
              </a:rPr>
              <a:t>, hypercalcemia.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Uremia.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Blunt abdominal trauma </a:t>
            </a:r>
            <a:r>
              <a:rPr b="1" lang="ar" sz="1100">
                <a:solidFill>
                  <a:schemeClr val="dk1"/>
                </a:solidFill>
                <a:latin typeface="Mada"/>
                <a:ea typeface="Mada"/>
                <a:cs typeface="Mada"/>
                <a:sym typeface="Mada"/>
              </a:rPr>
              <a:t>(most common cause of pancreatitis in children)</a:t>
            </a:r>
            <a:endParaRPr sz="1100">
              <a:solidFill>
                <a:schemeClr val="dk1"/>
              </a:solidFill>
              <a:latin typeface="Mada"/>
              <a:ea typeface="Mada"/>
              <a:cs typeface="Mada"/>
              <a:sym typeface="Mada"/>
            </a:endParaRPr>
          </a:p>
        </p:txBody>
      </p:sp>
      <p:sp>
        <p:nvSpPr>
          <p:cNvPr id="403" name="Google Shape;403;p30"/>
          <p:cNvSpPr txBox="1"/>
          <p:nvPr/>
        </p:nvSpPr>
        <p:spPr>
          <a:xfrm>
            <a:off x="257725" y="2774510"/>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Causes</a:t>
            </a:r>
            <a:endParaRPr b="1" sz="2200">
              <a:highlight>
                <a:schemeClr val="accent5"/>
              </a:highlight>
              <a:latin typeface="Mada"/>
              <a:ea typeface="Mada"/>
              <a:cs typeface="Mada"/>
              <a:sym typeface="Mada"/>
            </a:endParaRPr>
          </a:p>
        </p:txBody>
      </p:sp>
      <p:graphicFrame>
        <p:nvGraphicFramePr>
          <p:cNvPr id="404" name="Google Shape;404;p30"/>
          <p:cNvGraphicFramePr/>
          <p:nvPr/>
        </p:nvGraphicFramePr>
        <p:xfrm>
          <a:off x="257713" y="5822113"/>
          <a:ext cx="3000000" cy="3000000"/>
        </p:xfrm>
        <a:graphic>
          <a:graphicData uri="http://schemas.openxmlformats.org/drawingml/2006/table">
            <a:tbl>
              <a:tblPr>
                <a:noFill/>
                <a:tableStyleId>{08619CD8-436B-4644-B807-13D4593B444E}</a:tableStyleId>
              </a:tblPr>
              <a:tblGrid>
                <a:gridCol w="7051800"/>
              </a:tblGrid>
              <a:tr h="100000">
                <a:tc>
                  <a:txBody>
                    <a:bodyPr/>
                    <a:lstStyle/>
                    <a:p>
                      <a:pPr indent="0" lvl="0" marL="0" rtl="0" algn="ctr">
                        <a:spcBef>
                          <a:spcPts val="0"/>
                        </a:spcBef>
                        <a:spcAft>
                          <a:spcPts val="0"/>
                        </a:spcAft>
                        <a:buClr>
                          <a:schemeClr val="dk1"/>
                        </a:buClr>
                        <a:buSzPts val="1100"/>
                        <a:buFont typeface="Arial"/>
                        <a:buNone/>
                      </a:pPr>
                      <a:r>
                        <a:rPr b="1" lang="ar" sz="1900">
                          <a:solidFill>
                            <a:schemeClr val="lt1"/>
                          </a:solidFill>
                          <a:latin typeface="Mada"/>
                          <a:ea typeface="Mada"/>
                          <a:cs typeface="Mada"/>
                          <a:sym typeface="Mada"/>
                        </a:rPr>
                        <a:t>Clinical Features</a:t>
                      </a:r>
                      <a:endParaRPr b="1" sz="800" u="sng">
                        <a:latin typeface="Mada"/>
                        <a:ea typeface="Mada"/>
                        <a:cs typeface="Mada"/>
                        <a:sym typeface="Mada"/>
                      </a:endParaRPr>
                    </a:p>
                  </a:txBody>
                  <a:tcPr marT="91425" marB="91425" marR="91425" marL="91425" anchor="ctr">
                    <a:solidFill>
                      <a:srgbClr val="6AA84F"/>
                    </a:solidFill>
                  </a:tcPr>
                </a:tc>
              </a:tr>
              <a:tr h="3139150">
                <a:tc>
                  <a:txBody>
                    <a:bodyPr/>
                    <a:lstStyle/>
                    <a:p>
                      <a:pPr indent="0" lvl="0" marL="0" rtl="0" algn="l">
                        <a:spcBef>
                          <a:spcPts val="0"/>
                        </a:spcBef>
                        <a:spcAft>
                          <a:spcPts val="0"/>
                        </a:spcAft>
                        <a:buNone/>
                      </a:pPr>
                      <a:r>
                        <a:rPr b="1" lang="ar" sz="1100" u="sng">
                          <a:latin typeface="Mada"/>
                          <a:ea typeface="Mada"/>
                          <a:cs typeface="Mada"/>
                          <a:sym typeface="Mada"/>
                        </a:rPr>
                        <a:t>Symptoms: </a:t>
                      </a:r>
                      <a:endParaRPr b="1" sz="1100" u="sng">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1. </a:t>
                      </a:r>
                      <a:r>
                        <a:rPr b="1" lang="ar" sz="1100">
                          <a:solidFill>
                            <a:srgbClr val="CC0000"/>
                          </a:solidFill>
                          <a:latin typeface="Mada"/>
                          <a:ea typeface="Mada"/>
                          <a:cs typeface="Mada"/>
                          <a:sym typeface="Mada"/>
                        </a:rPr>
                        <a:t>Abrupt onset of severe abdominal pain, usually in the epigastric region. </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solidFill>
                            <a:srgbClr val="CC0000"/>
                          </a:solidFill>
                          <a:latin typeface="Mada"/>
                          <a:ea typeface="Mada"/>
                          <a:cs typeface="Mada"/>
                          <a:sym typeface="Mada"/>
                        </a:rPr>
                        <a:t>May radiate to back</a:t>
                      </a:r>
                      <a:r>
                        <a:rPr lang="ar" sz="1100">
                          <a:latin typeface="Mada"/>
                          <a:ea typeface="Mada"/>
                          <a:cs typeface="Mada"/>
                          <a:sym typeface="Mada"/>
                        </a:rPr>
                        <a:t> (50% of patients).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Often steady, dull, tenderness and severe; worse when supine and after meals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 Nausea and </a:t>
                      </a:r>
                      <a:r>
                        <a:rPr b="1" lang="ar" sz="1100">
                          <a:latin typeface="Mada"/>
                          <a:ea typeface="Mada"/>
                          <a:cs typeface="Mada"/>
                          <a:sym typeface="Mada"/>
                        </a:rPr>
                        <a:t>vomiting</a:t>
                      </a:r>
                      <a:r>
                        <a:rPr lang="ar" sz="1100">
                          <a:latin typeface="Mada"/>
                          <a:ea typeface="Mada"/>
                          <a:cs typeface="Mada"/>
                          <a:sym typeface="Mada"/>
                        </a:rPr>
                        <a:t>, anorexia </a:t>
                      </a:r>
                      <a:endParaRPr sz="1100">
                        <a:latin typeface="Mada"/>
                        <a:ea typeface="Mada"/>
                        <a:cs typeface="Mada"/>
                        <a:sym typeface="Mada"/>
                      </a:endParaRPr>
                    </a:p>
                    <a:p>
                      <a:pPr indent="0" lvl="0" marL="0" rtl="0" algn="l">
                        <a:spcBef>
                          <a:spcPts val="0"/>
                        </a:spcBef>
                        <a:spcAft>
                          <a:spcPts val="0"/>
                        </a:spcAft>
                        <a:buNone/>
                      </a:pPr>
                      <a:r>
                        <a:rPr b="1" lang="ar" sz="1100" u="sng">
                          <a:latin typeface="Mada"/>
                          <a:ea typeface="Mada"/>
                          <a:cs typeface="Mada"/>
                          <a:sym typeface="Mada"/>
                        </a:rPr>
                        <a:t>Signs:</a:t>
                      </a:r>
                      <a:r>
                        <a:rPr lang="ar" sz="1100" u="sng">
                          <a:latin typeface="Mada"/>
                          <a:ea typeface="Mada"/>
                          <a:cs typeface="Mada"/>
                          <a:sym typeface="Mada"/>
                        </a:rPr>
                        <a:t> </a:t>
                      </a:r>
                      <a:endParaRPr sz="1100" u="sng">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1. Low-grade fever, tachycardia, hypotension, leukocytosis.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 Epigastric tenderness, abdominal distention.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3. Decreased or absent bowel sounds indicate partial ileus.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4. The following signs are seen with hemorrhagic-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     pancreatitis as blood tracks along fascial planes: </a:t>
                      </a:r>
                      <a:endParaRPr sz="11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 </a:t>
                      </a:r>
                      <a:r>
                        <a:rPr b="1" lang="ar" sz="1100">
                          <a:latin typeface="Mada"/>
                          <a:ea typeface="Mada"/>
                          <a:cs typeface="Mada"/>
                          <a:sym typeface="Mada"/>
                        </a:rPr>
                        <a:t>Grey Turner’s sign</a:t>
                      </a:r>
                      <a:r>
                        <a:rPr lang="ar" sz="1100">
                          <a:latin typeface="Mada"/>
                          <a:ea typeface="Mada"/>
                          <a:cs typeface="Mada"/>
                          <a:sym typeface="Mada"/>
                        </a:rPr>
                        <a:t> (flank ecchymoses) </a:t>
                      </a:r>
                      <a:endParaRPr sz="11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 </a:t>
                      </a:r>
                      <a:r>
                        <a:rPr b="1" lang="ar" sz="1100">
                          <a:latin typeface="Mada"/>
                          <a:ea typeface="Mada"/>
                          <a:cs typeface="Mada"/>
                          <a:sym typeface="Mada"/>
                        </a:rPr>
                        <a:t>Cullen’s sign</a:t>
                      </a:r>
                      <a:r>
                        <a:rPr lang="ar" sz="1100">
                          <a:latin typeface="Mada"/>
                          <a:ea typeface="Mada"/>
                          <a:cs typeface="Mada"/>
                          <a:sym typeface="Mada"/>
                        </a:rPr>
                        <a:t> (periumbilical ecchymoses) </a:t>
                      </a:r>
                      <a:endParaRPr sz="11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 </a:t>
                      </a:r>
                      <a:r>
                        <a:rPr b="1" lang="ar" sz="1100">
                          <a:latin typeface="Mada"/>
                          <a:ea typeface="Mada"/>
                          <a:cs typeface="Mada"/>
                          <a:sym typeface="Mada"/>
                        </a:rPr>
                        <a:t>Fox’s sign</a:t>
                      </a:r>
                      <a:r>
                        <a:rPr lang="ar" sz="1100">
                          <a:latin typeface="Mada"/>
                          <a:ea typeface="Mada"/>
                          <a:cs typeface="Mada"/>
                          <a:sym typeface="Mada"/>
                        </a:rPr>
                        <a:t> (ecchymosis of inguinal ligament) </a:t>
                      </a:r>
                      <a:endParaRPr sz="1100">
                        <a:latin typeface="Mada"/>
                        <a:ea typeface="Mada"/>
                        <a:cs typeface="Mada"/>
                        <a:sym typeface="Mada"/>
                      </a:endParaRPr>
                    </a:p>
                    <a:p>
                      <a:pPr indent="0" lvl="0" marL="0" rtl="0" algn="l">
                        <a:spcBef>
                          <a:spcPts val="0"/>
                        </a:spcBef>
                        <a:spcAft>
                          <a:spcPts val="0"/>
                        </a:spcAft>
                        <a:buNone/>
                      </a:pPr>
                      <a:r>
                        <a:rPr b="1" lang="ar" sz="1100" u="sng">
                          <a:latin typeface="Mada"/>
                          <a:ea typeface="Mada"/>
                          <a:cs typeface="Mada"/>
                          <a:sym typeface="Mada"/>
                        </a:rPr>
                        <a:t>Signs of severe Necrotizing Pancreatitis: </a:t>
                      </a:r>
                      <a:endParaRPr b="1" sz="1100" u="sng">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Cullen sign: Blue discoloration around the umbilicus -&gt; due to hemoperitoneum.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Turner’s sign: Bluish purple discoloration of flanks -&gt; tissue catabolism of Hb</a:t>
                      </a:r>
                      <a:endParaRPr sz="1100">
                        <a:latin typeface="Mada"/>
                        <a:ea typeface="Mada"/>
                        <a:cs typeface="Mada"/>
                        <a:sym typeface="Mada"/>
                      </a:endParaRPr>
                    </a:p>
                  </a:txBody>
                  <a:tcPr marT="91425" marB="91425" marR="91425" marL="91425" anchor="ctr"/>
                </a:tc>
              </a:tr>
            </a:tbl>
          </a:graphicData>
        </a:graphic>
      </p:graphicFrame>
      <p:sp>
        <p:nvSpPr>
          <p:cNvPr id="405" name="Google Shape;405;p30"/>
          <p:cNvSpPr/>
          <p:nvPr/>
        </p:nvSpPr>
        <p:spPr>
          <a:xfrm>
            <a:off x="10625" y="-40225"/>
            <a:ext cx="1268400" cy="67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EXTRA</a:t>
            </a:r>
            <a:r>
              <a:rPr b="1" lang="ar" sz="1100">
                <a:latin typeface="Mada"/>
                <a:ea typeface="Mada"/>
                <a:cs typeface="Mada"/>
                <a:sym typeface="Mada"/>
              </a:rPr>
              <a:t> </a:t>
            </a:r>
            <a:endParaRPr b="1"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(but part of OBJ)</a:t>
            </a:r>
            <a:endParaRPr b="1" sz="1100">
              <a:latin typeface="Mada"/>
              <a:ea typeface="Mada"/>
              <a:cs typeface="Mada"/>
              <a:sym typeface="Mada"/>
            </a:endParaRPr>
          </a:p>
        </p:txBody>
      </p:sp>
      <p:cxnSp>
        <p:nvCxnSpPr>
          <p:cNvPr id="406" name="Google Shape;406;p3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07" name="Google Shape;407;p30"/>
          <p:cNvSpPr/>
          <p:nvPr/>
        </p:nvSpPr>
        <p:spPr>
          <a:xfrm>
            <a:off x="2484600" y="5912375"/>
            <a:ext cx="354900" cy="2718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8" name="Google Shape;408;p30"/>
          <p:cNvPicPr preferRelativeResize="0"/>
          <p:nvPr/>
        </p:nvPicPr>
        <p:blipFill>
          <a:blip r:embed="rId5">
            <a:alphaModFix/>
          </a:blip>
          <a:stretch>
            <a:fillRect/>
          </a:stretch>
        </p:blipFill>
        <p:spPr>
          <a:xfrm>
            <a:off x="5729350" y="3686588"/>
            <a:ext cx="1472600" cy="1682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14" name="Google Shape;414;p31"/>
          <p:cNvSpPr txBox="1"/>
          <p:nvPr/>
        </p:nvSpPr>
        <p:spPr>
          <a:xfrm>
            <a:off x="12789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Acute pancreatitis</a:t>
            </a:r>
            <a:r>
              <a:rPr b="1" lang="ar" sz="2600">
                <a:solidFill>
                  <a:srgbClr val="980000"/>
                </a:solidFill>
                <a:latin typeface="Mada"/>
                <a:ea typeface="Mada"/>
                <a:cs typeface="Mada"/>
                <a:sym typeface="Mada"/>
              </a:rPr>
              <a:t> </a:t>
            </a:r>
            <a:endParaRPr b="1" sz="2600">
              <a:solidFill>
                <a:schemeClr val="dk1"/>
              </a:solidFill>
              <a:latin typeface="Mada"/>
              <a:ea typeface="Mada"/>
              <a:cs typeface="Mada"/>
              <a:sym typeface="Mada"/>
            </a:endParaRPr>
          </a:p>
        </p:txBody>
      </p:sp>
      <p:sp>
        <p:nvSpPr>
          <p:cNvPr id="415" name="Google Shape;415;p31"/>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416" name="Google Shape;416;p31"/>
          <p:cNvSpPr txBox="1"/>
          <p:nvPr/>
        </p:nvSpPr>
        <p:spPr>
          <a:xfrm>
            <a:off x="-12" y="9779825"/>
            <a:ext cx="6936600" cy="3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417" name="Google Shape;417;p31"/>
          <p:cNvSpPr/>
          <p:nvPr/>
        </p:nvSpPr>
        <p:spPr>
          <a:xfrm>
            <a:off x="241079" y="1753564"/>
            <a:ext cx="7127700" cy="6611700"/>
          </a:xfrm>
          <a:prstGeom prst="rect">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418" name="Google Shape;418;p31"/>
          <p:cNvSpPr/>
          <p:nvPr/>
        </p:nvSpPr>
        <p:spPr>
          <a:xfrm>
            <a:off x="138525" y="1667175"/>
            <a:ext cx="7127700" cy="66117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b="1" sz="1100">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b="1" sz="1100">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b="1" sz="1100">
              <a:solidFill>
                <a:schemeClr val="dk1"/>
              </a:solidFill>
              <a:latin typeface="Mada"/>
              <a:ea typeface="Mada"/>
              <a:cs typeface="Mada"/>
              <a:sym typeface="Mada"/>
            </a:endParaRPr>
          </a:p>
          <a:p>
            <a:pPr indent="-298450" lvl="0" marL="457200" rtl="0" algn="l">
              <a:lnSpc>
                <a:spcPct val="12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Serum </a:t>
            </a:r>
            <a:r>
              <a:rPr b="1" lang="ar" sz="1100">
                <a:solidFill>
                  <a:schemeClr val="accent6"/>
                </a:solidFill>
                <a:latin typeface="Mada"/>
                <a:ea typeface="Mada"/>
                <a:cs typeface="Mada"/>
                <a:sym typeface="Mada"/>
              </a:rPr>
              <a:t>amylase </a:t>
            </a:r>
            <a:r>
              <a:rPr lang="ar" sz="1100">
                <a:solidFill>
                  <a:schemeClr val="dk1"/>
                </a:solidFill>
                <a:latin typeface="Mada"/>
                <a:ea typeface="Mada"/>
                <a:cs typeface="Mada"/>
                <a:sym typeface="Mada"/>
              </a:rPr>
              <a:t>is the most common test </a:t>
            </a:r>
            <a:r>
              <a:rPr b="1" lang="ar" sz="1100">
                <a:solidFill>
                  <a:srgbClr val="CC0000"/>
                </a:solidFill>
                <a:latin typeface="Mada"/>
                <a:ea typeface="Mada"/>
                <a:cs typeface="Mada"/>
                <a:sym typeface="Mada"/>
              </a:rPr>
              <a:t>(Best initial test)</a:t>
            </a:r>
            <a:r>
              <a:rPr lang="ar" sz="1100">
                <a:solidFill>
                  <a:schemeClr val="dk1"/>
                </a:solidFill>
                <a:latin typeface="Mada"/>
                <a:ea typeface="Mada"/>
                <a:cs typeface="Mada"/>
                <a:sym typeface="Mada"/>
              </a:rPr>
              <a:t>, but many conditions cause hyperamylasemia (nonspecific) and its absence does not rule out acute pancreatitis (nonsensitive). However, if levels are more than five times the upper limit of normal, there is a high specificity for acute pancreatitis. </a:t>
            </a:r>
            <a:endParaRPr sz="1100">
              <a:solidFill>
                <a:schemeClr val="dk1"/>
              </a:solidFill>
              <a:latin typeface="Mada"/>
              <a:ea typeface="Mada"/>
              <a:cs typeface="Mada"/>
              <a:sym typeface="Mada"/>
            </a:endParaRPr>
          </a:p>
          <a:p>
            <a:pPr indent="-298450" lvl="0" marL="457200" rtl="0" algn="l">
              <a:lnSpc>
                <a:spcPct val="125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Serum lipase</a:t>
            </a:r>
            <a:r>
              <a:rPr lang="ar" sz="1100">
                <a:solidFill>
                  <a:schemeClr val="dk1"/>
                </a:solidFill>
                <a:latin typeface="Mada"/>
                <a:ea typeface="Mada"/>
                <a:cs typeface="Mada"/>
                <a:sym typeface="Mada"/>
              </a:rPr>
              <a:t>—</a:t>
            </a:r>
            <a:r>
              <a:rPr b="1" lang="ar" sz="1100">
                <a:solidFill>
                  <a:srgbClr val="CC0000"/>
                </a:solidFill>
                <a:latin typeface="Mada"/>
                <a:ea typeface="Mada"/>
                <a:cs typeface="Mada"/>
                <a:sym typeface="Mada"/>
              </a:rPr>
              <a:t>(more specific for pancreatitis than amylase). </a:t>
            </a:r>
            <a:endParaRPr b="1" sz="1100">
              <a:solidFill>
                <a:srgbClr val="CC0000"/>
              </a:solidFill>
              <a:latin typeface="Mada"/>
              <a:ea typeface="Mada"/>
              <a:cs typeface="Mada"/>
              <a:sym typeface="Mada"/>
            </a:endParaRPr>
          </a:p>
          <a:p>
            <a:pPr indent="-298450" lvl="0" marL="457200" rtl="0" algn="l">
              <a:lnSpc>
                <a:spcPct val="12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LFTs. </a:t>
            </a:r>
            <a:r>
              <a:rPr lang="ar" sz="1100">
                <a:solidFill>
                  <a:srgbClr val="999999"/>
                </a:solidFill>
                <a:latin typeface="Mada"/>
                <a:ea typeface="Mada"/>
                <a:cs typeface="Mada"/>
                <a:sym typeface="Mada"/>
              </a:rPr>
              <a:t>“To identify cause (gallstone pancreatitis).” </a:t>
            </a:r>
            <a:endParaRPr sz="1100">
              <a:solidFill>
                <a:srgbClr val="999999"/>
              </a:solidFill>
              <a:latin typeface="Mada"/>
              <a:ea typeface="Mada"/>
              <a:cs typeface="Mada"/>
              <a:sym typeface="Mada"/>
            </a:endParaRPr>
          </a:p>
          <a:p>
            <a:pPr indent="-298450" lvl="0" marL="457200" rtl="0" algn="l">
              <a:lnSpc>
                <a:spcPct val="12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Hyperglycemia, hypoxemia, and leukocytosis may also be present. </a:t>
            </a:r>
            <a:endParaRPr sz="1100">
              <a:solidFill>
                <a:schemeClr val="dk1"/>
              </a:solidFill>
              <a:latin typeface="Mada"/>
              <a:ea typeface="Mada"/>
              <a:cs typeface="Mada"/>
              <a:sym typeface="Mada"/>
            </a:endParaRPr>
          </a:p>
          <a:p>
            <a:pPr indent="-298450" lvl="0" marL="457200" rtl="0" algn="l">
              <a:lnSpc>
                <a:spcPct val="125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Order the following for assessment of prognosis </a:t>
            </a:r>
            <a:r>
              <a:rPr b="1" lang="ar" sz="1100">
                <a:solidFill>
                  <a:schemeClr val="dk1"/>
                </a:solidFill>
                <a:latin typeface="Mada"/>
                <a:ea typeface="Mada"/>
                <a:cs typeface="Mada"/>
                <a:sym typeface="Mada"/>
              </a:rPr>
              <a:t>(Ranson’s criteria):</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457200" rtl="0" algn="l">
              <a:lnSpc>
                <a:spcPct val="125000"/>
              </a:lnSpc>
              <a:spcBef>
                <a:spcPts val="0"/>
              </a:spcBef>
              <a:spcAft>
                <a:spcPts val="0"/>
              </a:spcAft>
              <a:buNone/>
            </a:pPr>
            <a:r>
              <a:rPr lang="ar" sz="1100">
                <a:solidFill>
                  <a:schemeClr val="dk1"/>
                </a:solidFill>
                <a:latin typeface="Mada"/>
                <a:ea typeface="Mada"/>
                <a:cs typeface="Mada"/>
                <a:sym typeface="Mada"/>
              </a:rPr>
              <a:t>glucose, calcium, hematocrit, BUN, arterial blood gas (PaO2, base deficit), LDH, AST, WBC count</a:t>
            </a:r>
            <a:endParaRPr sz="1100">
              <a:solidFill>
                <a:schemeClr val="dk1"/>
              </a:solidFill>
              <a:latin typeface="Mada"/>
              <a:ea typeface="Mada"/>
              <a:cs typeface="Mada"/>
              <a:sym typeface="Mada"/>
            </a:endParaRPr>
          </a:p>
        </p:txBody>
      </p:sp>
      <p:pic>
        <p:nvPicPr>
          <p:cNvPr id="419" name="Google Shape;419;p31"/>
          <p:cNvPicPr preferRelativeResize="0"/>
          <p:nvPr/>
        </p:nvPicPr>
        <p:blipFill rotWithShape="1">
          <a:blip r:embed="rId3">
            <a:alphaModFix/>
          </a:blip>
          <a:srcRect b="46745" l="6959" r="18998" t="11505"/>
          <a:stretch/>
        </p:blipFill>
        <p:spPr>
          <a:xfrm>
            <a:off x="5041796" y="2982248"/>
            <a:ext cx="2064607" cy="837536"/>
          </a:xfrm>
          <a:prstGeom prst="rect">
            <a:avLst/>
          </a:prstGeom>
          <a:noFill/>
          <a:ln>
            <a:noFill/>
          </a:ln>
        </p:spPr>
      </p:pic>
      <p:sp>
        <p:nvSpPr>
          <p:cNvPr id="420" name="Google Shape;420;p31"/>
          <p:cNvSpPr/>
          <p:nvPr/>
        </p:nvSpPr>
        <p:spPr>
          <a:xfrm>
            <a:off x="423862" y="1844009"/>
            <a:ext cx="2796300" cy="498300"/>
          </a:xfrm>
          <a:prstGeom prst="rect">
            <a:avLst/>
          </a:prstGeom>
          <a:solidFill>
            <a:srgbClr val="D9EAD3">
              <a:alpha val="41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200">
                <a:latin typeface="Mada"/>
                <a:ea typeface="Mada"/>
                <a:cs typeface="Mada"/>
                <a:sym typeface="Mada"/>
              </a:rPr>
              <a:t>Laboratory studies: </a:t>
            </a:r>
            <a:endParaRPr b="1" sz="2200">
              <a:latin typeface="Mada"/>
              <a:ea typeface="Mada"/>
              <a:cs typeface="Mada"/>
              <a:sym typeface="Mada"/>
            </a:endParaRPr>
          </a:p>
        </p:txBody>
      </p:sp>
      <p:sp>
        <p:nvSpPr>
          <p:cNvPr id="421" name="Google Shape;421;p31"/>
          <p:cNvSpPr txBox="1"/>
          <p:nvPr/>
        </p:nvSpPr>
        <p:spPr>
          <a:xfrm>
            <a:off x="178750" y="1910502"/>
            <a:ext cx="453600" cy="36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3100">
                <a:solidFill>
                  <a:schemeClr val="accent1"/>
                </a:solidFill>
                <a:latin typeface="Exo Thin"/>
                <a:ea typeface="Exo Thin"/>
                <a:cs typeface="Exo Thin"/>
                <a:sym typeface="Exo Thin"/>
              </a:rPr>
              <a:t>1</a:t>
            </a:r>
            <a:endParaRPr sz="3100">
              <a:solidFill>
                <a:schemeClr val="accent1"/>
              </a:solidFill>
              <a:latin typeface="Exo Thin"/>
              <a:ea typeface="Exo Thin"/>
              <a:cs typeface="Exo Thin"/>
              <a:sym typeface="Exo Thin"/>
            </a:endParaRPr>
          </a:p>
        </p:txBody>
      </p:sp>
      <p:sp>
        <p:nvSpPr>
          <p:cNvPr id="422" name="Google Shape;422;p31"/>
          <p:cNvSpPr/>
          <p:nvPr/>
        </p:nvSpPr>
        <p:spPr>
          <a:xfrm>
            <a:off x="484585" y="4244121"/>
            <a:ext cx="2796300" cy="562200"/>
          </a:xfrm>
          <a:prstGeom prst="rect">
            <a:avLst/>
          </a:prstGeom>
          <a:solidFill>
            <a:srgbClr val="D9EAD3">
              <a:alpha val="4186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ar" sz="2200">
                <a:latin typeface="Mada"/>
                <a:ea typeface="Mada"/>
                <a:cs typeface="Mada"/>
                <a:sym typeface="Mada"/>
              </a:rPr>
              <a:t>Radiological  studies: </a:t>
            </a:r>
            <a:endParaRPr b="1" sz="2200">
              <a:latin typeface="Mada"/>
              <a:ea typeface="Mada"/>
              <a:cs typeface="Mada"/>
              <a:sym typeface="Mada"/>
            </a:endParaRPr>
          </a:p>
        </p:txBody>
      </p:sp>
      <p:sp>
        <p:nvSpPr>
          <p:cNvPr id="423" name="Google Shape;423;p31"/>
          <p:cNvSpPr txBox="1"/>
          <p:nvPr/>
        </p:nvSpPr>
        <p:spPr>
          <a:xfrm>
            <a:off x="239473" y="4319121"/>
            <a:ext cx="4536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3100">
                <a:solidFill>
                  <a:schemeClr val="accent1"/>
                </a:solidFill>
                <a:latin typeface="Exo Thin"/>
                <a:ea typeface="Exo Thin"/>
                <a:cs typeface="Exo Thin"/>
                <a:sym typeface="Exo Thin"/>
              </a:rPr>
              <a:t>2</a:t>
            </a:r>
            <a:endParaRPr sz="3100">
              <a:solidFill>
                <a:schemeClr val="accent1"/>
              </a:solidFill>
              <a:latin typeface="Exo Thin"/>
              <a:ea typeface="Exo Thin"/>
              <a:cs typeface="Exo Thin"/>
              <a:sym typeface="Exo Thin"/>
            </a:endParaRPr>
          </a:p>
        </p:txBody>
      </p:sp>
      <p:sp>
        <p:nvSpPr>
          <p:cNvPr id="424" name="Google Shape;424;p31"/>
          <p:cNvSpPr txBox="1"/>
          <p:nvPr/>
        </p:nvSpPr>
        <p:spPr>
          <a:xfrm>
            <a:off x="420119" y="4868579"/>
            <a:ext cx="7127700" cy="3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solidFill>
                  <a:schemeClr val="dk1"/>
                </a:solidFill>
                <a:latin typeface="Mada"/>
                <a:ea typeface="Mada"/>
                <a:cs typeface="Mada"/>
                <a:sym typeface="Mada"/>
              </a:rPr>
              <a:t>1. Abdominal radiograph: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Has a limited role in the diagnosis of acute pancreatitis.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More helpful in </a:t>
            </a:r>
            <a:r>
              <a:rPr b="1" lang="ar" sz="1100">
                <a:solidFill>
                  <a:schemeClr val="dk1"/>
                </a:solidFill>
                <a:latin typeface="Mada"/>
                <a:ea typeface="Mada"/>
                <a:cs typeface="Mada"/>
                <a:sym typeface="Mada"/>
              </a:rPr>
              <a:t>ruling out</a:t>
            </a:r>
            <a:r>
              <a:rPr lang="ar" sz="1100">
                <a:solidFill>
                  <a:schemeClr val="dk1"/>
                </a:solidFill>
                <a:latin typeface="Mada"/>
                <a:ea typeface="Mada"/>
                <a:cs typeface="Mada"/>
                <a:sym typeface="Mada"/>
              </a:rPr>
              <a:t> other diagnoses, </a:t>
            </a:r>
            <a:endParaRPr sz="1100">
              <a:solidFill>
                <a:schemeClr val="dk1"/>
              </a:solidFill>
              <a:latin typeface="Mada"/>
              <a:ea typeface="Mada"/>
              <a:cs typeface="Mada"/>
              <a:sym typeface="Mada"/>
            </a:endParaRPr>
          </a:p>
          <a:p>
            <a:pPr indent="0" lvl="0" marL="457200" rtl="0" algn="l">
              <a:spcBef>
                <a:spcPts val="0"/>
              </a:spcBef>
              <a:spcAft>
                <a:spcPts val="0"/>
              </a:spcAft>
              <a:buNone/>
            </a:pPr>
            <a:r>
              <a:rPr lang="ar" sz="1100">
                <a:solidFill>
                  <a:schemeClr val="dk1"/>
                </a:solidFill>
                <a:latin typeface="Mada"/>
                <a:ea typeface="Mada"/>
                <a:cs typeface="Mada"/>
                <a:sym typeface="Mada"/>
              </a:rPr>
              <a:t>such as intestinal perforation (free air).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The presence of calcifications can suggest chronic pancreatitis.</a:t>
            </a:r>
            <a:r>
              <a:rPr lang="ar" sz="1100">
                <a:solidFill>
                  <a:srgbClr val="999999"/>
                </a:solidFill>
                <a:latin typeface="Mada"/>
                <a:ea typeface="Mada"/>
                <a:cs typeface="Mada"/>
                <a:sym typeface="Mada"/>
              </a:rPr>
              <a:t>  </a:t>
            </a:r>
            <a:endParaRPr sz="1100">
              <a:solidFill>
                <a:srgbClr val="999999"/>
              </a:solidFill>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ar" sz="1100">
                <a:latin typeface="Mada"/>
                <a:ea typeface="Mada"/>
                <a:cs typeface="Mada"/>
                <a:sym typeface="Mada"/>
              </a:rPr>
              <a:t>if severe; “</a:t>
            </a:r>
            <a:r>
              <a:rPr b="1" lang="ar" sz="1100">
                <a:latin typeface="Mada"/>
                <a:ea typeface="Mada"/>
                <a:cs typeface="Mada"/>
                <a:sym typeface="Mada"/>
              </a:rPr>
              <a:t>sentinel loop</a:t>
            </a:r>
            <a:r>
              <a:rPr lang="ar" sz="1100">
                <a:latin typeface="Mada"/>
                <a:ea typeface="Mada"/>
                <a:cs typeface="Mada"/>
                <a:sym typeface="Mada"/>
              </a:rPr>
              <a:t>” or “</a:t>
            </a:r>
            <a:r>
              <a:rPr b="1" lang="ar" sz="1100">
                <a:latin typeface="Mada"/>
                <a:ea typeface="Mada"/>
                <a:cs typeface="Mada"/>
                <a:sym typeface="Mada"/>
              </a:rPr>
              <a:t>colon cutoff sign</a:t>
            </a:r>
            <a:r>
              <a:rPr lang="ar" sz="1100">
                <a:latin typeface="Mada"/>
                <a:ea typeface="Mada"/>
                <a:cs typeface="Mada"/>
                <a:sym typeface="Mada"/>
              </a:rPr>
              <a:t>”  may be seen.</a:t>
            </a:r>
            <a:endParaRPr sz="1100">
              <a:latin typeface="Mada"/>
              <a:ea typeface="Mada"/>
              <a:cs typeface="Mada"/>
              <a:sym typeface="Mada"/>
            </a:endParaRPr>
          </a:p>
          <a:p>
            <a:pPr indent="0" lvl="0" marL="45720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2. Abdominal ultrasound: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Can help in </a:t>
            </a:r>
            <a:r>
              <a:rPr b="1" lang="ar" sz="1100">
                <a:solidFill>
                  <a:schemeClr val="dk1"/>
                </a:solidFill>
                <a:latin typeface="Mada"/>
                <a:ea typeface="Mada"/>
                <a:cs typeface="Mada"/>
                <a:sym typeface="Mada"/>
              </a:rPr>
              <a:t>identifying cause</a:t>
            </a:r>
            <a:r>
              <a:rPr lang="ar" sz="1100">
                <a:solidFill>
                  <a:schemeClr val="dk1"/>
                </a:solidFill>
                <a:latin typeface="Mada"/>
                <a:ea typeface="Mada"/>
                <a:cs typeface="Mada"/>
                <a:sym typeface="Mada"/>
              </a:rPr>
              <a:t> of pancreatitis (e.g., gallstones).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Useful for following up pseudocysts or abscesses.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100" u="sng">
              <a:solidFill>
                <a:schemeClr val="dk1"/>
              </a:solidFill>
              <a:latin typeface="Mada"/>
              <a:ea typeface="Mada"/>
              <a:cs typeface="Mada"/>
              <a:sym typeface="Mada"/>
            </a:endParaRPr>
          </a:p>
          <a:p>
            <a:pPr indent="0" lvl="0" marL="0" rtl="0" algn="l">
              <a:spcBef>
                <a:spcPts val="0"/>
              </a:spcBef>
              <a:spcAft>
                <a:spcPts val="0"/>
              </a:spcAft>
              <a:buNone/>
            </a:pPr>
            <a:r>
              <a:rPr b="1" lang="ar" sz="1100" u="sng">
                <a:solidFill>
                  <a:schemeClr val="dk1"/>
                </a:solidFill>
                <a:latin typeface="Mada"/>
                <a:ea typeface="Mada"/>
                <a:cs typeface="Mada"/>
                <a:sym typeface="Mada"/>
              </a:rPr>
              <a:t>3. CT scan of the abdomen: </a:t>
            </a:r>
            <a:endParaRPr b="1" sz="1100" u="sng">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Most accurate test </a:t>
            </a:r>
            <a:r>
              <a:rPr lang="ar" sz="1100">
                <a:latin typeface="Mada"/>
                <a:ea typeface="Mada"/>
                <a:cs typeface="Mada"/>
                <a:sym typeface="Mada"/>
              </a:rPr>
              <a:t>for diagnosis of acute pancreatitis and for identifying complications of the disease.”</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Indicated in patients with severe acute pancreatitis.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100" u="sng">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4. ERCP (indications):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Severe gallstone pancreatitis with </a:t>
            </a:r>
            <a:r>
              <a:rPr b="1" lang="ar" sz="1100">
                <a:solidFill>
                  <a:schemeClr val="dk1"/>
                </a:solidFill>
                <a:latin typeface="Mada"/>
                <a:ea typeface="Mada"/>
                <a:cs typeface="Mada"/>
                <a:sym typeface="Mada"/>
              </a:rPr>
              <a:t>biliary obstruction</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To identify uncommon causes of acute pancreatitis </a:t>
            </a:r>
            <a:r>
              <a:rPr b="1" lang="ar" sz="1100">
                <a:solidFill>
                  <a:schemeClr val="dk1"/>
                </a:solidFill>
                <a:latin typeface="Mada"/>
                <a:ea typeface="Mada"/>
                <a:cs typeface="Mada"/>
                <a:sym typeface="Mada"/>
              </a:rPr>
              <a:t>if disease is recurrent</a:t>
            </a:r>
            <a:r>
              <a:rPr lang="ar" sz="1100">
                <a:solidFill>
                  <a:schemeClr val="dk1"/>
                </a:solidFill>
                <a:latin typeface="Mada"/>
                <a:ea typeface="Mada"/>
                <a:cs typeface="Mada"/>
                <a:sym typeface="Mada"/>
              </a:rPr>
              <a:t>.</a:t>
            </a:r>
            <a:endParaRPr sz="1100">
              <a:solidFill>
                <a:schemeClr val="dk1"/>
              </a:solidFill>
              <a:latin typeface="Mada"/>
              <a:ea typeface="Mada"/>
              <a:cs typeface="Mada"/>
              <a:sym typeface="Mada"/>
            </a:endParaRPr>
          </a:p>
        </p:txBody>
      </p:sp>
      <p:sp>
        <p:nvSpPr>
          <p:cNvPr id="425" name="Google Shape;425;p31"/>
          <p:cNvSpPr txBox="1"/>
          <p:nvPr/>
        </p:nvSpPr>
        <p:spPr>
          <a:xfrm>
            <a:off x="239475" y="1110960"/>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Diagnosis</a:t>
            </a:r>
            <a:endParaRPr b="1" sz="2200">
              <a:highlight>
                <a:schemeClr val="accent5"/>
              </a:highlight>
              <a:latin typeface="Mada"/>
              <a:ea typeface="Mada"/>
              <a:cs typeface="Mada"/>
              <a:sym typeface="Mada"/>
            </a:endParaRPr>
          </a:p>
        </p:txBody>
      </p:sp>
      <p:pic>
        <p:nvPicPr>
          <p:cNvPr id="426" name="Google Shape;426;p31"/>
          <p:cNvPicPr preferRelativeResize="0"/>
          <p:nvPr/>
        </p:nvPicPr>
        <p:blipFill rotWithShape="1">
          <a:blip r:embed="rId4">
            <a:alphaModFix/>
          </a:blip>
          <a:srcRect b="11070" l="69736" r="2686" t="64051"/>
          <a:stretch/>
        </p:blipFill>
        <p:spPr>
          <a:xfrm>
            <a:off x="5432423" y="5005775"/>
            <a:ext cx="1283348" cy="976498"/>
          </a:xfrm>
          <a:prstGeom prst="rect">
            <a:avLst/>
          </a:prstGeom>
          <a:noFill/>
          <a:ln>
            <a:noFill/>
          </a:ln>
        </p:spPr>
      </p:pic>
      <p:sp>
        <p:nvSpPr>
          <p:cNvPr id="427" name="Google Shape;427;p31"/>
          <p:cNvSpPr/>
          <p:nvPr/>
        </p:nvSpPr>
        <p:spPr>
          <a:xfrm>
            <a:off x="10625" y="-40225"/>
            <a:ext cx="1268400" cy="67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EXTRA</a:t>
            </a:r>
            <a:r>
              <a:rPr b="1" lang="ar" sz="1100">
                <a:latin typeface="Mada"/>
                <a:ea typeface="Mada"/>
                <a:cs typeface="Mada"/>
                <a:sym typeface="Mada"/>
              </a:rPr>
              <a:t> </a:t>
            </a:r>
            <a:endParaRPr b="1"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(but part of OBJ)</a:t>
            </a:r>
            <a:endParaRPr b="1" sz="1100">
              <a:latin typeface="Mada"/>
              <a:ea typeface="Mada"/>
              <a:cs typeface="Mada"/>
              <a:sym typeface="Mada"/>
            </a:endParaRPr>
          </a:p>
        </p:txBody>
      </p:sp>
      <p:cxnSp>
        <p:nvCxnSpPr>
          <p:cNvPr id="428" name="Google Shape;428;p31"/>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34" name="Google Shape;434;p32"/>
          <p:cNvSpPr txBox="1"/>
          <p:nvPr/>
        </p:nvSpPr>
        <p:spPr>
          <a:xfrm>
            <a:off x="12789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Acute pancreatitis</a:t>
            </a:r>
            <a:endParaRPr b="1" sz="2600">
              <a:solidFill>
                <a:schemeClr val="dk1"/>
              </a:solidFill>
              <a:latin typeface="Mada"/>
              <a:ea typeface="Mada"/>
              <a:cs typeface="Mada"/>
              <a:sym typeface="Mada"/>
            </a:endParaRPr>
          </a:p>
        </p:txBody>
      </p:sp>
      <p:sp>
        <p:nvSpPr>
          <p:cNvPr id="435" name="Google Shape;435;p32"/>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graphicFrame>
        <p:nvGraphicFramePr>
          <p:cNvPr id="436" name="Google Shape;436;p32"/>
          <p:cNvGraphicFramePr/>
          <p:nvPr/>
        </p:nvGraphicFramePr>
        <p:xfrm>
          <a:off x="709850" y="1104575"/>
          <a:ext cx="3000000" cy="3000000"/>
        </p:xfrm>
        <a:graphic>
          <a:graphicData uri="http://schemas.openxmlformats.org/drawingml/2006/table">
            <a:tbl>
              <a:tblPr>
                <a:noFill/>
                <a:tableStyleId>{08619CD8-436B-4644-B807-13D4593B444E}</a:tableStyleId>
              </a:tblPr>
              <a:tblGrid>
                <a:gridCol w="6572525"/>
              </a:tblGrid>
              <a:tr h="899525">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1. Pancreatic necrosis (may be sterile or infected):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rgbClr val="6AA84F"/>
                          </a:solidFill>
                          <a:latin typeface="Mada"/>
                          <a:ea typeface="Mada"/>
                          <a:cs typeface="Mada"/>
                          <a:sym typeface="Mada"/>
                        </a:rPr>
                        <a:t>Sterile pancreatic necrosis</a:t>
                      </a:r>
                      <a:r>
                        <a:rPr lang="ar" sz="1100">
                          <a:solidFill>
                            <a:schemeClr val="dk1"/>
                          </a:solidFill>
                          <a:latin typeface="Mada"/>
                          <a:ea typeface="Mada"/>
                          <a:cs typeface="Mada"/>
                          <a:sym typeface="Mada"/>
                        </a:rPr>
                        <a:t>—Half of all cases resolve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 spontaneously. Should be monitored closely in an ICU.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rgbClr val="6AA84F"/>
                          </a:solidFill>
                          <a:latin typeface="Mada"/>
                          <a:ea typeface="Mada"/>
                          <a:cs typeface="Mada"/>
                          <a:sym typeface="Mada"/>
                        </a:rPr>
                        <a:t>Infected pancreatic necrosis</a:t>
                      </a:r>
                      <a:r>
                        <a:rPr lang="ar" sz="1100">
                          <a:solidFill>
                            <a:schemeClr val="dk1"/>
                          </a:solidFill>
                          <a:latin typeface="Mada"/>
                          <a:ea typeface="Mada"/>
                          <a:cs typeface="Mada"/>
                          <a:sym typeface="Mada"/>
                        </a:rPr>
                        <a:t>—has high mortality rate (results inmultiple organ</a:t>
                      </a:r>
                      <a:endParaRPr sz="1100">
                        <a:solidFill>
                          <a:schemeClr val="dk1"/>
                        </a:solidFill>
                        <a:latin typeface="Mada"/>
                        <a:ea typeface="Mada"/>
                        <a:cs typeface="Mada"/>
                        <a:sym typeface="Mada"/>
                      </a:endParaRPr>
                    </a:p>
                    <a:p>
                      <a:pPr indent="0" lvl="0" marL="457200" rtl="0" algn="l">
                        <a:spcBef>
                          <a:spcPts val="0"/>
                        </a:spcBef>
                        <a:spcAft>
                          <a:spcPts val="0"/>
                        </a:spcAft>
                        <a:buNone/>
                      </a:pPr>
                      <a:r>
                        <a:rPr lang="ar" sz="1100">
                          <a:solidFill>
                            <a:schemeClr val="dk1"/>
                          </a:solidFill>
                          <a:latin typeface="Mada"/>
                          <a:ea typeface="Mada"/>
                          <a:cs typeface="Mada"/>
                          <a:sym typeface="Mada"/>
                        </a:rPr>
                        <a:t> failure in 50% of cases); surgical débridement and  antibiotics indicated. </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rgbClr val="999999"/>
                          </a:solidFill>
                          <a:latin typeface="Mada"/>
                          <a:ea typeface="Mada"/>
                          <a:cs typeface="Mada"/>
                          <a:sym typeface="Mada"/>
                        </a:rPr>
                        <a:t>The only way to distinguish sterile from infected necrosis is via CT-guided percutaneous</a:t>
                      </a:r>
                      <a:endParaRPr sz="1100">
                        <a:solidFill>
                          <a:srgbClr val="999999"/>
                        </a:solidFill>
                        <a:latin typeface="Mada"/>
                        <a:ea typeface="Mada"/>
                        <a:cs typeface="Mada"/>
                        <a:sym typeface="Mada"/>
                      </a:endParaRPr>
                    </a:p>
                    <a:p>
                      <a:pPr indent="0" lvl="0" marL="0" rtl="0" algn="l">
                        <a:spcBef>
                          <a:spcPts val="0"/>
                        </a:spcBef>
                        <a:spcAft>
                          <a:spcPts val="0"/>
                        </a:spcAft>
                        <a:buNone/>
                      </a:pPr>
                      <a:r>
                        <a:rPr lang="ar" sz="1100">
                          <a:solidFill>
                            <a:srgbClr val="999999"/>
                          </a:solidFill>
                          <a:latin typeface="Mada"/>
                          <a:ea typeface="Mada"/>
                          <a:cs typeface="Mada"/>
                          <a:sym typeface="Mada"/>
                        </a:rPr>
                        <a:t>aspiration with Gram stain/culture of the aspirate. </a:t>
                      </a:r>
                      <a:endParaRPr b="1">
                        <a:solidFill>
                          <a:srgbClr val="4F2F4F"/>
                        </a:solidFill>
                        <a:latin typeface="Cabin"/>
                        <a:ea typeface="Cabin"/>
                        <a:cs typeface="Cabin"/>
                        <a:sym typeface="Cabin"/>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112255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2. Pancreatic pseudocyst:</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Encapsulated fluid collection that appears 2 to 3 weeks after an acute attack— unlike a true cyst, it lacks an epithelial lining.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u="sng">
                          <a:solidFill>
                            <a:schemeClr val="dk1"/>
                          </a:solidFill>
                          <a:latin typeface="Mada"/>
                          <a:ea typeface="Mada"/>
                          <a:cs typeface="Mada"/>
                          <a:sym typeface="Mada"/>
                        </a:rPr>
                        <a:t>Complications</a:t>
                      </a:r>
                      <a:r>
                        <a:rPr lang="ar" sz="1100">
                          <a:solidFill>
                            <a:schemeClr val="dk1"/>
                          </a:solidFill>
                          <a:latin typeface="Mada"/>
                          <a:ea typeface="Mada"/>
                          <a:cs typeface="Mada"/>
                          <a:sym typeface="Mada"/>
                        </a:rPr>
                        <a:t> of untreated pseudocysts include rupture, infection, gastric outlet obstruction, fistula, hemorrhage into cyst, and pancreatic ascites.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u="sng">
                          <a:solidFill>
                            <a:schemeClr val="dk1"/>
                          </a:solidFill>
                          <a:latin typeface="Mada"/>
                          <a:ea typeface="Mada"/>
                          <a:cs typeface="Mada"/>
                          <a:sym typeface="Mada"/>
                        </a:rPr>
                        <a:t>Diagnosis:</a:t>
                      </a:r>
                      <a:r>
                        <a:rPr lang="ar" sz="1100">
                          <a:solidFill>
                            <a:schemeClr val="dk1"/>
                          </a:solidFill>
                          <a:latin typeface="Mada"/>
                          <a:ea typeface="Mada"/>
                          <a:cs typeface="Mada"/>
                          <a:sym typeface="Mada"/>
                        </a:rPr>
                        <a:t> CT scan is the study of choice.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u="sng">
                          <a:solidFill>
                            <a:schemeClr val="dk1"/>
                          </a:solidFill>
                          <a:latin typeface="Mada"/>
                          <a:ea typeface="Mada"/>
                          <a:cs typeface="Mada"/>
                          <a:sym typeface="Mada"/>
                        </a:rPr>
                        <a:t>Treatment:</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457200" rtl="0" algn="l">
                        <a:spcBef>
                          <a:spcPts val="0"/>
                        </a:spcBef>
                        <a:spcAft>
                          <a:spcPts val="0"/>
                        </a:spcAft>
                        <a:buNone/>
                      </a:pPr>
                      <a:r>
                        <a:rPr lang="ar" sz="1100">
                          <a:solidFill>
                            <a:schemeClr val="dk1"/>
                          </a:solidFill>
                          <a:latin typeface="Mada"/>
                          <a:ea typeface="Mada"/>
                          <a:cs typeface="Mada"/>
                          <a:sym typeface="Mada"/>
                        </a:rPr>
                        <a:t>➢ Cysts &lt;5 cm: observation. </a:t>
                      </a:r>
                      <a:endParaRPr sz="1100">
                        <a:solidFill>
                          <a:schemeClr val="dk1"/>
                        </a:solidFill>
                        <a:latin typeface="Mada"/>
                        <a:ea typeface="Mada"/>
                        <a:cs typeface="Mada"/>
                        <a:sym typeface="Mada"/>
                      </a:endParaRPr>
                    </a:p>
                    <a:p>
                      <a:pPr indent="0" lvl="0" marL="457200" rtl="0" algn="l">
                        <a:spcBef>
                          <a:spcPts val="0"/>
                        </a:spcBef>
                        <a:spcAft>
                          <a:spcPts val="0"/>
                        </a:spcAft>
                        <a:buNone/>
                      </a:pPr>
                      <a:r>
                        <a:rPr lang="ar" sz="1100">
                          <a:solidFill>
                            <a:schemeClr val="dk1"/>
                          </a:solidFill>
                          <a:latin typeface="Mada"/>
                          <a:ea typeface="Mada"/>
                          <a:cs typeface="Mada"/>
                          <a:sym typeface="Mada"/>
                        </a:rPr>
                        <a:t>➢ Cysts &gt;5 cm: drain either percutaneously or surgically.</a:t>
                      </a:r>
                      <a:endParaRPr b="1">
                        <a:solidFill>
                          <a:srgbClr val="4F2F4F"/>
                        </a:solidFill>
                        <a:latin typeface="Cabin"/>
                        <a:ea typeface="Cabin"/>
                        <a:cs typeface="Cabin"/>
                        <a:sym typeface="Cabin"/>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564975">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3. Hemorrhagic pancreatitis: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Characterized by Cullen’s sign, Grey Turner’s sign, </a:t>
                      </a:r>
                      <a:endParaRPr sz="1100">
                        <a:solidFill>
                          <a:schemeClr val="dk1"/>
                        </a:solidFill>
                        <a:latin typeface="Mada"/>
                        <a:ea typeface="Mada"/>
                        <a:cs typeface="Mada"/>
                        <a:sym typeface="Mada"/>
                      </a:endParaRPr>
                    </a:p>
                    <a:p>
                      <a:pPr indent="0" lvl="0" marL="457200" rtl="0" algn="l">
                        <a:spcBef>
                          <a:spcPts val="0"/>
                        </a:spcBef>
                        <a:spcAft>
                          <a:spcPts val="0"/>
                        </a:spcAft>
                        <a:buNone/>
                      </a:pPr>
                      <a:r>
                        <a:rPr lang="ar" sz="1100">
                          <a:solidFill>
                            <a:schemeClr val="dk1"/>
                          </a:solidFill>
                          <a:latin typeface="Mada"/>
                          <a:ea typeface="Mada"/>
                          <a:cs typeface="Mada"/>
                          <a:sym typeface="Mada"/>
                        </a:rPr>
                        <a:t>and Fox’s sign.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CT scan with IV contrast is the study of choice. </a:t>
                      </a:r>
                      <a:endParaRPr b="1">
                        <a:solidFill>
                          <a:srgbClr val="4F2F4F"/>
                        </a:solidFill>
                        <a:latin typeface="Cabin"/>
                        <a:ea typeface="Cabin"/>
                        <a:cs typeface="Cabin"/>
                        <a:sym typeface="Cabin"/>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23045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4. Adult respiratory distress syndrome </a:t>
                      </a:r>
                      <a:r>
                        <a:rPr lang="ar" sz="1100">
                          <a:solidFill>
                            <a:schemeClr val="dk1"/>
                          </a:solidFill>
                          <a:latin typeface="Mada"/>
                          <a:ea typeface="Mada"/>
                          <a:cs typeface="Mada"/>
                          <a:sym typeface="Mada"/>
                        </a:rPr>
                        <a:t>—</a:t>
                      </a:r>
                      <a:r>
                        <a:rPr lang="ar" sz="1100">
                          <a:solidFill>
                            <a:srgbClr val="999999"/>
                          </a:solidFill>
                          <a:latin typeface="Mada"/>
                          <a:ea typeface="Mada"/>
                          <a:cs typeface="Mada"/>
                          <a:sym typeface="Mada"/>
                        </a:rPr>
                        <a:t>a life-threatening complication with high mortality rate. </a:t>
                      </a:r>
                      <a:endParaRPr b="1" sz="1100">
                        <a:solidFill>
                          <a:schemeClr val="dk1"/>
                        </a:solidFill>
                        <a:latin typeface="Mada"/>
                        <a:ea typeface="Mada"/>
                        <a:cs typeface="Mada"/>
                        <a:sym typeface="Mada"/>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23045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5. Pancreatic ascites/pleural effusion.</a:t>
                      </a:r>
                      <a:r>
                        <a:rPr lang="ar" sz="1100">
                          <a:solidFill>
                            <a:schemeClr val="dk1"/>
                          </a:solidFill>
                          <a:latin typeface="Mada"/>
                          <a:ea typeface="Mada"/>
                          <a:cs typeface="Mada"/>
                          <a:sym typeface="Mada"/>
                        </a:rPr>
                        <a:t> </a:t>
                      </a:r>
                      <a:r>
                        <a:rPr lang="ar" sz="1100">
                          <a:solidFill>
                            <a:srgbClr val="999999"/>
                          </a:solidFill>
                          <a:latin typeface="Mada"/>
                          <a:ea typeface="Mada"/>
                          <a:cs typeface="Mada"/>
                          <a:sym typeface="Mada"/>
                        </a:rPr>
                        <a:t>“The most common cause is inflammation of peritoneal surfaces.” </a:t>
                      </a:r>
                      <a:endParaRPr b="1" sz="1100">
                        <a:solidFill>
                          <a:schemeClr val="dk1"/>
                        </a:solidFill>
                        <a:latin typeface="Mada"/>
                        <a:ea typeface="Mada"/>
                        <a:cs typeface="Mada"/>
                        <a:sym typeface="Mada"/>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23045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6. Ascending cholangitis.</a:t>
                      </a:r>
                      <a:r>
                        <a:rPr lang="ar" sz="1100">
                          <a:solidFill>
                            <a:schemeClr val="dk1"/>
                          </a:solidFill>
                          <a:latin typeface="Mada"/>
                          <a:ea typeface="Mada"/>
                          <a:cs typeface="Mada"/>
                          <a:sym typeface="Mada"/>
                        </a:rPr>
                        <a:t> </a:t>
                      </a:r>
                      <a:r>
                        <a:rPr lang="ar" sz="1100">
                          <a:solidFill>
                            <a:srgbClr val="999999"/>
                          </a:solidFill>
                          <a:latin typeface="Mada"/>
                          <a:ea typeface="Mada"/>
                          <a:cs typeface="Mada"/>
                          <a:sym typeface="Mada"/>
                        </a:rPr>
                        <a:t>“Due to gallstone in ampulla of Vater, leading to infection of biliary tract” </a:t>
                      </a:r>
                      <a:endParaRPr b="1" sz="1100">
                        <a:solidFill>
                          <a:schemeClr val="dk1"/>
                        </a:solidFill>
                        <a:latin typeface="Mada"/>
                        <a:ea typeface="Mada"/>
                        <a:cs typeface="Mada"/>
                        <a:sym typeface="Mada"/>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341950">
                <a:tc>
                  <a:txBody>
                    <a:bodyPr/>
                    <a:lstStyle/>
                    <a:p>
                      <a:pPr indent="0" lvl="0" marL="0" rtl="0" algn="l">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7. Pancreatic abscess (rare).</a:t>
                      </a:r>
                      <a:r>
                        <a:rPr lang="ar" sz="1100">
                          <a:solidFill>
                            <a:schemeClr val="dk1"/>
                          </a:solidFill>
                          <a:latin typeface="Mada"/>
                          <a:ea typeface="Mada"/>
                          <a:cs typeface="Mada"/>
                          <a:sym typeface="Mada"/>
                        </a:rPr>
                        <a:t> </a:t>
                      </a:r>
                      <a:r>
                        <a:rPr lang="ar" sz="1100">
                          <a:solidFill>
                            <a:srgbClr val="999999"/>
                          </a:solidFill>
                          <a:latin typeface="Mada"/>
                          <a:ea typeface="Mada"/>
                          <a:cs typeface="Mada"/>
                          <a:sym typeface="Mada"/>
                        </a:rPr>
                        <a:t>“Develops over 4 to 6 weeks and is less life threatening than infected pancreatic necrosis.” </a:t>
                      </a:r>
                      <a:endParaRPr b="1" sz="1100">
                        <a:solidFill>
                          <a:schemeClr val="dk1"/>
                        </a:solidFill>
                        <a:latin typeface="Mada"/>
                        <a:ea typeface="Mada"/>
                        <a:cs typeface="Mada"/>
                        <a:sym typeface="Mada"/>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bl>
          </a:graphicData>
        </a:graphic>
      </p:graphicFrame>
      <p:sp>
        <p:nvSpPr>
          <p:cNvPr id="437" name="Google Shape;437;p32"/>
          <p:cNvSpPr/>
          <p:nvPr/>
        </p:nvSpPr>
        <p:spPr>
          <a:xfrm flipH="1" rot="-5400000">
            <a:off x="-2292450" y="3676025"/>
            <a:ext cx="5580000" cy="426900"/>
          </a:xfrm>
          <a:prstGeom prst="snip2SameRect">
            <a:avLst>
              <a:gd fmla="val 0" name="adj1"/>
              <a:gd fmla="val 0" name="adj2"/>
            </a:avLst>
          </a:pr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438" name="Google Shape;438;p32"/>
          <p:cNvSpPr txBox="1"/>
          <p:nvPr/>
        </p:nvSpPr>
        <p:spPr>
          <a:xfrm rot="-5400000">
            <a:off x="-2284525" y="3668825"/>
            <a:ext cx="5564100" cy="43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2000">
                <a:solidFill>
                  <a:srgbClr val="FFFFFF"/>
                </a:solidFill>
                <a:latin typeface="Cabin"/>
                <a:ea typeface="Cabin"/>
                <a:cs typeface="Cabin"/>
                <a:sym typeface="Cabin"/>
              </a:rPr>
              <a:t>Complications</a:t>
            </a:r>
            <a:endParaRPr b="1" sz="900">
              <a:solidFill>
                <a:srgbClr val="FFFFFF"/>
              </a:solidFill>
              <a:latin typeface="Cabin"/>
              <a:ea typeface="Cabin"/>
              <a:cs typeface="Cabin"/>
              <a:sym typeface="Cabin"/>
            </a:endParaRPr>
          </a:p>
        </p:txBody>
      </p:sp>
      <p:pic>
        <p:nvPicPr>
          <p:cNvPr id="439" name="Google Shape;439;p32"/>
          <p:cNvPicPr preferRelativeResize="0"/>
          <p:nvPr/>
        </p:nvPicPr>
        <p:blipFill rotWithShape="1">
          <a:blip r:embed="rId3">
            <a:alphaModFix/>
          </a:blip>
          <a:srcRect b="20905" l="22708" r="13143" t="27499"/>
          <a:stretch/>
        </p:blipFill>
        <p:spPr>
          <a:xfrm>
            <a:off x="5620998" y="4315204"/>
            <a:ext cx="1510324" cy="686399"/>
          </a:xfrm>
          <a:prstGeom prst="rect">
            <a:avLst/>
          </a:prstGeom>
          <a:noFill/>
          <a:ln>
            <a:noFill/>
          </a:ln>
        </p:spPr>
      </p:pic>
      <p:pic>
        <p:nvPicPr>
          <p:cNvPr id="440" name="Google Shape;440;p32"/>
          <p:cNvPicPr preferRelativeResize="0"/>
          <p:nvPr/>
        </p:nvPicPr>
        <p:blipFill rotWithShape="1">
          <a:blip r:embed="rId4">
            <a:alphaModFix/>
          </a:blip>
          <a:srcRect b="16426" l="57665" r="6925" t="23091"/>
          <a:stretch/>
        </p:blipFill>
        <p:spPr>
          <a:xfrm>
            <a:off x="6111616" y="1170380"/>
            <a:ext cx="1069553" cy="1267349"/>
          </a:xfrm>
          <a:prstGeom prst="rect">
            <a:avLst/>
          </a:prstGeom>
          <a:noFill/>
          <a:ln>
            <a:noFill/>
          </a:ln>
        </p:spPr>
      </p:pic>
      <p:sp>
        <p:nvSpPr>
          <p:cNvPr id="441" name="Google Shape;441;p32"/>
          <p:cNvSpPr/>
          <p:nvPr/>
        </p:nvSpPr>
        <p:spPr>
          <a:xfrm>
            <a:off x="284100" y="6993404"/>
            <a:ext cx="6998400" cy="4122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2200">
                <a:solidFill>
                  <a:srgbClr val="FFFFFF"/>
                </a:solidFill>
                <a:latin typeface="Mada"/>
                <a:ea typeface="Mada"/>
                <a:cs typeface="Mada"/>
                <a:sym typeface="Mada"/>
              </a:rPr>
              <a:t>Treatment</a:t>
            </a:r>
            <a:endParaRPr b="1" sz="1100">
              <a:solidFill>
                <a:srgbClr val="FFFFFF"/>
              </a:solidFill>
              <a:latin typeface="Mada"/>
              <a:ea typeface="Mada"/>
              <a:cs typeface="Mada"/>
              <a:sym typeface="Mada"/>
            </a:endParaRPr>
          </a:p>
        </p:txBody>
      </p:sp>
      <p:sp>
        <p:nvSpPr>
          <p:cNvPr id="442" name="Google Shape;442;p32"/>
          <p:cNvSpPr/>
          <p:nvPr/>
        </p:nvSpPr>
        <p:spPr>
          <a:xfrm>
            <a:off x="284174" y="7405608"/>
            <a:ext cx="2462400" cy="18054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1. Patients with mild acute pancreatitis: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Bowel rest (NPO).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IV fluids. </a:t>
            </a:r>
            <a:r>
              <a:rPr lang="ar" sz="1100">
                <a:solidFill>
                  <a:srgbClr val="999999"/>
                </a:solidFill>
                <a:latin typeface="Mada"/>
                <a:ea typeface="Mada"/>
                <a:cs typeface="Mada"/>
                <a:sym typeface="Mada"/>
              </a:rPr>
              <a:t>“Correct electrolyte abnormalities.” </a:t>
            </a:r>
            <a:endParaRPr sz="1100">
              <a:solidFill>
                <a:srgbClr val="999999"/>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Pain control.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Nasogastric tube. </a:t>
            </a:r>
            <a:r>
              <a:rPr lang="ar" sz="1100">
                <a:solidFill>
                  <a:srgbClr val="999999"/>
                </a:solidFill>
                <a:latin typeface="Mada"/>
                <a:ea typeface="Mada"/>
                <a:cs typeface="Mada"/>
                <a:sym typeface="Mada"/>
              </a:rPr>
              <a:t>“If severe nausea/vomiting or ileus present.” </a:t>
            </a:r>
            <a:endParaRPr/>
          </a:p>
        </p:txBody>
      </p:sp>
      <p:sp>
        <p:nvSpPr>
          <p:cNvPr id="443" name="Google Shape;443;p32"/>
          <p:cNvSpPr/>
          <p:nvPr/>
        </p:nvSpPr>
        <p:spPr>
          <a:xfrm>
            <a:off x="2746575" y="7405608"/>
            <a:ext cx="4535700" cy="18054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2. Patients with severe pancreatitis: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Should be admitted to the ICU.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Early enteral nutrition in the first 72 hours is recommended through a nasojejunal tube.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If the severe acute pancreatitis has not resolved in a few days, supplemental parenteral nutrition should be started.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If more than 30% of the pancreas is necrosed, prophylactic antibiotics (imipenem) should be considered to prevent infection.</a:t>
            </a:r>
            <a:r>
              <a:rPr lang="ar" sz="1100">
                <a:solidFill>
                  <a:srgbClr val="999999"/>
                </a:solidFill>
                <a:latin typeface="Mada"/>
                <a:ea typeface="Mada"/>
                <a:cs typeface="Mada"/>
                <a:sym typeface="Mada"/>
              </a:rPr>
              <a:t> “Which has high morbidity and mortality” </a:t>
            </a:r>
            <a:endParaRPr/>
          </a:p>
        </p:txBody>
      </p:sp>
      <p:sp>
        <p:nvSpPr>
          <p:cNvPr id="444" name="Google Shape;444;p32"/>
          <p:cNvSpPr/>
          <p:nvPr/>
        </p:nvSpPr>
        <p:spPr>
          <a:xfrm>
            <a:off x="10625" y="-40225"/>
            <a:ext cx="1268400" cy="67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EXTRA</a:t>
            </a:r>
            <a:r>
              <a:rPr b="1" lang="ar" sz="1100">
                <a:latin typeface="Mada"/>
                <a:ea typeface="Mada"/>
                <a:cs typeface="Mada"/>
                <a:sym typeface="Mada"/>
              </a:rPr>
              <a:t> </a:t>
            </a:r>
            <a:endParaRPr b="1"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(but part of OBJ)</a:t>
            </a:r>
            <a:endParaRPr b="1" sz="1100">
              <a:latin typeface="Mada"/>
              <a:ea typeface="Mada"/>
              <a:cs typeface="Mada"/>
              <a:sym typeface="Mada"/>
            </a:endParaRPr>
          </a:p>
        </p:txBody>
      </p:sp>
      <p:cxnSp>
        <p:nvCxnSpPr>
          <p:cNvPr id="445" name="Google Shape;445;p32"/>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51" name="Google Shape;451;p3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 Irritable bowel syndrome (IBS)</a:t>
            </a:r>
            <a:endParaRPr b="1" sz="2600">
              <a:solidFill>
                <a:schemeClr val="dk1"/>
              </a:solidFill>
              <a:latin typeface="Mada"/>
              <a:ea typeface="Mada"/>
              <a:cs typeface="Mada"/>
              <a:sym typeface="Mada"/>
            </a:endParaRPr>
          </a:p>
        </p:txBody>
      </p:sp>
      <p:sp>
        <p:nvSpPr>
          <p:cNvPr id="452" name="Google Shape;452;p33"/>
          <p:cNvSpPr txBox="1"/>
          <p:nvPr/>
        </p:nvSpPr>
        <p:spPr>
          <a:xfrm>
            <a:off x="247500" y="8286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What is IBS? </a:t>
            </a:r>
            <a:endParaRPr b="1" sz="2200">
              <a:highlight>
                <a:schemeClr val="accent5"/>
              </a:highlight>
              <a:latin typeface="Mada"/>
              <a:ea typeface="Mada"/>
              <a:cs typeface="Mada"/>
              <a:sym typeface="Mada"/>
            </a:endParaRPr>
          </a:p>
        </p:txBody>
      </p:sp>
      <p:sp>
        <p:nvSpPr>
          <p:cNvPr id="453" name="Google Shape;453;p33"/>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grpSp>
        <p:nvGrpSpPr>
          <p:cNvPr id="454" name="Google Shape;454;p33"/>
          <p:cNvGrpSpPr/>
          <p:nvPr/>
        </p:nvGrpSpPr>
        <p:grpSpPr>
          <a:xfrm>
            <a:off x="247500" y="1371751"/>
            <a:ext cx="7027139" cy="1018969"/>
            <a:chOff x="224510" y="1742247"/>
            <a:chExt cx="6374400" cy="1066872"/>
          </a:xfrm>
        </p:grpSpPr>
        <p:sp>
          <p:nvSpPr>
            <p:cNvPr id="455" name="Google Shape;455;p33"/>
            <p:cNvSpPr/>
            <p:nvPr/>
          </p:nvSpPr>
          <p:spPr>
            <a:xfrm>
              <a:off x="224510" y="1899219"/>
              <a:ext cx="6374400" cy="909900"/>
            </a:xfrm>
            <a:prstGeom prst="roundRect">
              <a:avLst>
                <a:gd fmla="val 16667" name="adj"/>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Irritable bowel syndrome (IBS) is an intestinal disorder that causes abdominal pain or discomfort, cramping or bloating, and diarrhea or constipation. Irritable bowel syndrome is a long-term but manageable condition. </a:t>
              </a:r>
              <a:endParaRPr sz="1200">
                <a:latin typeface="Mada"/>
                <a:ea typeface="Mada"/>
                <a:cs typeface="Mada"/>
                <a:sym typeface="Mada"/>
              </a:endParaRPr>
            </a:p>
          </p:txBody>
        </p:sp>
        <p:sp>
          <p:nvSpPr>
            <p:cNvPr id="456" name="Google Shape;456;p33"/>
            <p:cNvSpPr/>
            <p:nvPr/>
          </p:nvSpPr>
          <p:spPr>
            <a:xfrm>
              <a:off x="485327" y="1742247"/>
              <a:ext cx="2115000" cy="309000"/>
            </a:xfrm>
            <a:prstGeom prst="flowChartAlternateProcess">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Definition</a:t>
              </a:r>
              <a:endParaRPr b="1">
                <a:solidFill>
                  <a:srgbClr val="FFFFFF"/>
                </a:solidFill>
                <a:latin typeface="Mada"/>
                <a:ea typeface="Mada"/>
                <a:cs typeface="Mada"/>
                <a:sym typeface="Mada"/>
              </a:endParaRPr>
            </a:p>
          </p:txBody>
        </p:sp>
      </p:grpSp>
      <p:sp>
        <p:nvSpPr>
          <p:cNvPr id="457" name="Google Shape;457;p33"/>
          <p:cNvSpPr txBox="1"/>
          <p:nvPr/>
        </p:nvSpPr>
        <p:spPr>
          <a:xfrm>
            <a:off x="247600" y="2390725"/>
            <a:ext cx="7027200" cy="504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It is predominantly a pain syndrome of unknown etiology that is often relieved by bowel movement.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Educate patient that this is a chronic disease that stays for life.</a:t>
            </a:r>
            <a:endParaRPr sz="1200">
              <a:solidFill>
                <a:srgbClr val="6AA84F"/>
              </a:solidFill>
              <a:latin typeface="Mada"/>
              <a:ea typeface="Mada"/>
              <a:cs typeface="Mada"/>
              <a:sym typeface="Mada"/>
            </a:endParaRPr>
          </a:p>
        </p:txBody>
      </p:sp>
      <p:sp>
        <p:nvSpPr>
          <p:cNvPr id="458" name="Google Shape;458;p33"/>
          <p:cNvSpPr txBox="1"/>
          <p:nvPr/>
        </p:nvSpPr>
        <p:spPr>
          <a:xfrm>
            <a:off x="241350" y="289562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Who gets IBS? </a:t>
            </a:r>
            <a:endParaRPr b="1" sz="2200">
              <a:highlight>
                <a:schemeClr val="accent5"/>
              </a:highlight>
              <a:latin typeface="Mada"/>
              <a:ea typeface="Mada"/>
              <a:cs typeface="Mada"/>
              <a:sym typeface="Mada"/>
            </a:endParaRPr>
          </a:p>
        </p:txBody>
      </p:sp>
      <p:sp>
        <p:nvSpPr>
          <p:cNvPr id="459" name="Google Shape;459;p33"/>
          <p:cNvSpPr txBox="1"/>
          <p:nvPr/>
        </p:nvSpPr>
        <p:spPr>
          <a:xfrm>
            <a:off x="241350" y="3274875"/>
            <a:ext cx="7077300" cy="109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It is estimated that between 10% and 15% of the population of North America, or approximately 45 million people, have irritable bowel syndrome.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Only about </a:t>
            </a:r>
            <a:r>
              <a:rPr b="1" lang="ar" sz="1200">
                <a:solidFill>
                  <a:srgbClr val="CC0000"/>
                </a:solidFill>
                <a:latin typeface="Mada"/>
                <a:ea typeface="Mada"/>
                <a:cs typeface="Mada"/>
                <a:sym typeface="Mada"/>
              </a:rPr>
              <a:t>30%</a:t>
            </a:r>
            <a:r>
              <a:rPr lang="ar" sz="1200">
                <a:latin typeface="Mada"/>
                <a:ea typeface="Mada"/>
                <a:cs typeface="Mada"/>
                <a:sym typeface="Mada"/>
              </a:rPr>
              <a:t> of them will consult a doctor about their symptoms.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IBS tends to be more common in In women, IBS is 2 to 3 times more common than in men.</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Young female women, Type A personality</a:t>
            </a:r>
            <a:endParaRPr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IBS is sometimes associated with a </a:t>
            </a:r>
            <a:r>
              <a:rPr b="1" lang="ar" sz="1200">
                <a:solidFill>
                  <a:srgbClr val="1C4588"/>
                </a:solidFill>
                <a:latin typeface="Mada"/>
                <a:ea typeface="Mada"/>
                <a:cs typeface="Mada"/>
                <a:sym typeface="Mada"/>
              </a:rPr>
              <a:t>history of physical or sexual abuse</a:t>
            </a:r>
            <a:r>
              <a:rPr lang="ar" sz="1200">
                <a:solidFill>
                  <a:srgbClr val="1C4588"/>
                </a:solidFill>
                <a:latin typeface="Mada"/>
                <a:ea typeface="Mada"/>
                <a:cs typeface="Mada"/>
                <a:sym typeface="Mada"/>
              </a:rPr>
              <a:t> and this is an important aspect of the history as these patients benefit from psychologically based therapy. </a:t>
            </a:r>
            <a:endParaRPr sz="1200">
              <a:solidFill>
                <a:srgbClr val="1C4588"/>
              </a:solidFill>
              <a:latin typeface="Mada"/>
              <a:ea typeface="Mada"/>
              <a:cs typeface="Mada"/>
              <a:sym typeface="Mada"/>
            </a:endParaRPr>
          </a:p>
        </p:txBody>
      </p:sp>
      <p:pic>
        <p:nvPicPr>
          <p:cNvPr id="460" name="Google Shape;460;p33"/>
          <p:cNvPicPr preferRelativeResize="0"/>
          <p:nvPr/>
        </p:nvPicPr>
        <p:blipFill rotWithShape="1">
          <a:blip r:embed="rId3">
            <a:alphaModFix/>
          </a:blip>
          <a:srcRect b="35107" l="0" r="0" t="0"/>
          <a:stretch/>
        </p:blipFill>
        <p:spPr>
          <a:xfrm>
            <a:off x="3876350" y="4673888"/>
            <a:ext cx="3440448" cy="2229124"/>
          </a:xfrm>
          <a:prstGeom prst="rect">
            <a:avLst/>
          </a:prstGeom>
          <a:noFill/>
          <a:ln>
            <a:noFill/>
          </a:ln>
        </p:spPr>
      </p:pic>
      <p:sp>
        <p:nvSpPr>
          <p:cNvPr id="461" name="Google Shape;461;p33"/>
          <p:cNvSpPr txBox="1"/>
          <p:nvPr/>
        </p:nvSpPr>
        <p:spPr>
          <a:xfrm>
            <a:off x="243225" y="4616788"/>
            <a:ext cx="4296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IBS pathophysiology </a:t>
            </a:r>
            <a:endParaRPr b="1" sz="2200">
              <a:highlight>
                <a:schemeClr val="accent5"/>
              </a:highlight>
              <a:latin typeface="Mada"/>
              <a:ea typeface="Mada"/>
              <a:cs typeface="Mada"/>
              <a:sym typeface="Mada"/>
            </a:endParaRPr>
          </a:p>
        </p:txBody>
      </p:sp>
      <p:sp>
        <p:nvSpPr>
          <p:cNvPr id="462" name="Google Shape;462;p33"/>
          <p:cNvSpPr txBox="1"/>
          <p:nvPr/>
        </p:nvSpPr>
        <p:spPr>
          <a:xfrm>
            <a:off x="324900" y="5059250"/>
            <a:ext cx="3738000" cy="19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There is no clear pathophysiology but these are hypotheses:</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Heredity;</a:t>
            </a:r>
            <a:r>
              <a:rPr lang="ar" sz="1200">
                <a:latin typeface="Mada"/>
                <a:ea typeface="Mada"/>
                <a:cs typeface="Mada"/>
                <a:sym typeface="Mada"/>
              </a:rPr>
              <a:t> nature vs nurture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Dysmotility, “spasm”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Visceral</a:t>
            </a:r>
            <a:r>
              <a:rPr lang="ar" sz="1200">
                <a:latin typeface="Mada"/>
                <a:ea typeface="Mada"/>
                <a:cs typeface="Mada"/>
                <a:sym typeface="Mada"/>
              </a:rPr>
              <a:t> Hypersensitivity </a:t>
            </a:r>
            <a:r>
              <a:rPr lang="ar" sz="1200">
                <a:solidFill>
                  <a:srgbClr val="6AA84F"/>
                </a:solidFill>
                <a:latin typeface="Mada"/>
                <a:ea typeface="Mada"/>
                <a:cs typeface="Mada"/>
                <a:sym typeface="Mada"/>
              </a:rPr>
              <a:t>(they feel every bowel movement)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Altered CNS perception of visceral events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Psychopathology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Infection/Inflammation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Altered Gut Flora</a:t>
            </a:r>
            <a:endParaRPr sz="1200">
              <a:latin typeface="Mada"/>
              <a:ea typeface="Mada"/>
              <a:cs typeface="Mada"/>
              <a:sym typeface="Mada"/>
            </a:endParaRPr>
          </a:p>
        </p:txBody>
      </p:sp>
      <p:sp>
        <p:nvSpPr>
          <p:cNvPr id="463" name="Google Shape;463;p33"/>
          <p:cNvSpPr txBox="1"/>
          <p:nvPr/>
        </p:nvSpPr>
        <p:spPr>
          <a:xfrm>
            <a:off x="243225" y="6923938"/>
            <a:ext cx="4296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Mucosal Compartment </a:t>
            </a:r>
            <a:endParaRPr b="1" sz="2200">
              <a:highlight>
                <a:schemeClr val="accent5"/>
              </a:highlight>
              <a:latin typeface="Mada"/>
              <a:ea typeface="Mada"/>
              <a:cs typeface="Mada"/>
              <a:sym typeface="Mada"/>
            </a:endParaRPr>
          </a:p>
        </p:txBody>
      </p:sp>
      <p:sp>
        <p:nvSpPr>
          <p:cNvPr id="464" name="Google Shape;464;p33"/>
          <p:cNvSpPr txBox="1"/>
          <p:nvPr/>
        </p:nvSpPr>
        <p:spPr>
          <a:xfrm>
            <a:off x="324525" y="7298350"/>
            <a:ext cx="5429700" cy="1583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Frank inflammation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Immune Activation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 IEL’s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 CD3+, CD25+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Decreased IgA + B Cells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Altered expression of genes involved in mucosal immunity</a:t>
            </a:r>
            <a:endParaRPr sz="1200">
              <a:latin typeface="Mada"/>
              <a:ea typeface="Mada"/>
              <a:cs typeface="Mada"/>
              <a:sym typeface="Mada"/>
            </a:endParaRPr>
          </a:p>
        </p:txBody>
      </p:sp>
      <p:sp>
        <p:nvSpPr>
          <p:cNvPr id="465" name="Google Shape;465;p33"/>
          <p:cNvSpPr txBox="1"/>
          <p:nvPr/>
        </p:nvSpPr>
        <p:spPr>
          <a:xfrm>
            <a:off x="243225" y="8551338"/>
            <a:ext cx="4296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IBS Subtypes </a:t>
            </a:r>
            <a:endParaRPr b="1" sz="2200">
              <a:highlight>
                <a:schemeClr val="accent5"/>
              </a:highlight>
              <a:latin typeface="Mada"/>
              <a:ea typeface="Mada"/>
              <a:cs typeface="Mada"/>
              <a:sym typeface="Mada"/>
            </a:endParaRPr>
          </a:p>
        </p:txBody>
      </p:sp>
      <p:sp>
        <p:nvSpPr>
          <p:cNvPr id="466" name="Google Shape;466;p33"/>
          <p:cNvSpPr/>
          <p:nvPr/>
        </p:nvSpPr>
        <p:spPr>
          <a:xfrm>
            <a:off x="374050" y="9113175"/>
            <a:ext cx="2010300" cy="4506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Diarrhoea </a:t>
            </a:r>
            <a:r>
              <a:rPr lang="ar" sz="1200">
                <a:latin typeface="Mada"/>
                <a:ea typeface="Mada"/>
                <a:cs typeface="Mada"/>
                <a:sym typeface="Mada"/>
              </a:rPr>
              <a:t>predominant</a:t>
            </a:r>
            <a:r>
              <a:rPr b="1" lang="ar" sz="1200">
                <a:latin typeface="Mada"/>
                <a:ea typeface="Mada"/>
                <a:cs typeface="Mada"/>
                <a:sym typeface="Mada"/>
              </a:rPr>
              <a:t>. </a:t>
            </a:r>
            <a:endParaRPr b="1" sz="1200">
              <a:latin typeface="Mada"/>
              <a:ea typeface="Mada"/>
              <a:cs typeface="Mada"/>
              <a:sym typeface="Mada"/>
            </a:endParaRPr>
          </a:p>
        </p:txBody>
      </p:sp>
      <p:sp>
        <p:nvSpPr>
          <p:cNvPr id="467" name="Google Shape;467;p33"/>
          <p:cNvSpPr/>
          <p:nvPr/>
        </p:nvSpPr>
        <p:spPr>
          <a:xfrm>
            <a:off x="2786550" y="9113244"/>
            <a:ext cx="2010300" cy="4506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Constipation </a:t>
            </a:r>
            <a:r>
              <a:rPr lang="ar" sz="1200">
                <a:latin typeface="Mada"/>
                <a:ea typeface="Mada"/>
                <a:cs typeface="Mada"/>
                <a:sym typeface="Mada"/>
              </a:rPr>
              <a:t>predominant</a:t>
            </a:r>
            <a:r>
              <a:rPr b="1" lang="ar" sz="1200">
                <a:latin typeface="Mada"/>
                <a:ea typeface="Mada"/>
                <a:cs typeface="Mada"/>
                <a:sym typeface="Mada"/>
              </a:rPr>
              <a:t>. </a:t>
            </a:r>
            <a:endParaRPr b="1" sz="1200">
              <a:latin typeface="Mada"/>
              <a:ea typeface="Mada"/>
              <a:cs typeface="Mada"/>
              <a:sym typeface="Mada"/>
            </a:endParaRPr>
          </a:p>
        </p:txBody>
      </p:sp>
      <p:sp>
        <p:nvSpPr>
          <p:cNvPr id="468" name="Google Shape;468;p33"/>
          <p:cNvSpPr/>
          <p:nvPr/>
        </p:nvSpPr>
        <p:spPr>
          <a:xfrm>
            <a:off x="5175350" y="9113231"/>
            <a:ext cx="2010600" cy="4506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Pain </a:t>
            </a:r>
            <a:r>
              <a:rPr lang="ar" sz="1200">
                <a:latin typeface="Mada"/>
                <a:ea typeface="Mada"/>
                <a:cs typeface="Mada"/>
                <a:sym typeface="Mada"/>
              </a:rPr>
              <a:t>predominant</a:t>
            </a:r>
            <a:r>
              <a:rPr b="1" lang="ar" sz="1200">
                <a:latin typeface="Mada"/>
                <a:ea typeface="Mada"/>
                <a:cs typeface="Mada"/>
                <a:sym typeface="Mada"/>
              </a:rPr>
              <a:t>. </a:t>
            </a:r>
            <a:endParaRPr b="1" sz="1200">
              <a:latin typeface="Mada"/>
              <a:ea typeface="Mada"/>
              <a:cs typeface="Mada"/>
              <a:sym typeface="Mada"/>
            </a:endParaRPr>
          </a:p>
        </p:txBody>
      </p:sp>
      <p:sp>
        <p:nvSpPr>
          <p:cNvPr id="469" name="Google Shape;469;p33"/>
          <p:cNvSpPr txBox="1"/>
          <p:nvPr/>
        </p:nvSpPr>
        <p:spPr>
          <a:xfrm>
            <a:off x="382050" y="9563775"/>
            <a:ext cx="6804000" cy="842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Most patients </a:t>
            </a:r>
            <a:r>
              <a:rPr b="1" lang="ar" sz="1100">
                <a:solidFill>
                  <a:srgbClr val="1C4588"/>
                </a:solidFill>
                <a:latin typeface="Mada"/>
                <a:ea typeface="Mada"/>
                <a:cs typeface="Mada"/>
                <a:sym typeface="Mada"/>
              </a:rPr>
              <a:t>alternate between</a:t>
            </a:r>
            <a:r>
              <a:rPr lang="ar" sz="1100">
                <a:solidFill>
                  <a:srgbClr val="1C4588"/>
                </a:solidFill>
                <a:latin typeface="Mada"/>
                <a:ea typeface="Mada"/>
                <a:cs typeface="Mada"/>
                <a:sym typeface="Mada"/>
              </a:rPr>
              <a:t> episodes of </a:t>
            </a:r>
            <a:r>
              <a:rPr b="1" lang="ar" sz="1100">
                <a:solidFill>
                  <a:srgbClr val="1C4588"/>
                </a:solidFill>
                <a:latin typeface="Mada"/>
                <a:ea typeface="Mada"/>
                <a:cs typeface="Mada"/>
                <a:sym typeface="Mada"/>
              </a:rPr>
              <a:t>diarrhoea</a:t>
            </a:r>
            <a:r>
              <a:rPr lang="ar" sz="1100">
                <a:solidFill>
                  <a:srgbClr val="1C4588"/>
                </a:solidFill>
                <a:latin typeface="Mada"/>
                <a:ea typeface="Mada"/>
                <a:cs typeface="Mada"/>
                <a:sym typeface="Mada"/>
              </a:rPr>
              <a:t>, </a:t>
            </a:r>
            <a:r>
              <a:rPr b="1" lang="ar" sz="1100">
                <a:solidFill>
                  <a:srgbClr val="1C4588"/>
                </a:solidFill>
                <a:latin typeface="Mada"/>
                <a:ea typeface="Mada"/>
                <a:cs typeface="Mada"/>
                <a:sym typeface="Mada"/>
              </a:rPr>
              <a:t>constipation</a:t>
            </a:r>
            <a:r>
              <a:rPr lang="ar" sz="1100">
                <a:solidFill>
                  <a:srgbClr val="1C4588"/>
                </a:solidFill>
                <a:latin typeface="Mada"/>
                <a:ea typeface="Mada"/>
                <a:cs typeface="Mada"/>
                <a:sym typeface="Mada"/>
              </a:rPr>
              <a:t> </a:t>
            </a:r>
            <a:r>
              <a:rPr lang="ar" sz="1100">
                <a:solidFill>
                  <a:srgbClr val="6AA84F"/>
                </a:solidFill>
                <a:latin typeface="Mada"/>
                <a:ea typeface="Mada"/>
                <a:cs typeface="Mada"/>
                <a:sym typeface="Mada"/>
              </a:rPr>
              <a:t>and pain</a:t>
            </a:r>
            <a:r>
              <a:rPr lang="ar" sz="1100">
                <a:solidFill>
                  <a:srgbClr val="1C4588"/>
                </a:solidFill>
                <a:latin typeface="Mada"/>
                <a:ea typeface="Mada"/>
                <a:cs typeface="Mada"/>
                <a:sym typeface="Mada"/>
              </a:rPr>
              <a:t>. but it is useful to classify them as having predominantly constipation or predominantly diarrhoea.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Those with </a:t>
            </a:r>
            <a:r>
              <a:rPr b="1" lang="ar" sz="1100">
                <a:solidFill>
                  <a:srgbClr val="1C4588"/>
                </a:solidFill>
                <a:latin typeface="Mada"/>
                <a:ea typeface="Mada"/>
                <a:cs typeface="Mada"/>
                <a:sym typeface="Mada"/>
              </a:rPr>
              <a:t>constipation</a:t>
            </a:r>
            <a:r>
              <a:rPr lang="ar" sz="1100">
                <a:solidFill>
                  <a:srgbClr val="1C4588"/>
                </a:solidFill>
                <a:latin typeface="Mada"/>
                <a:ea typeface="Mada"/>
                <a:cs typeface="Mada"/>
                <a:sym typeface="Mada"/>
              </a:rPr>
              <a:t> tend to pass </a:t>
            </a:r>
            <a:r>
              <a:rPr b="1" lang="ar" sz="1100">
                <a:solidFill>
                  <a:srgbClr val="1C4588"/>
                </a:solidFill>
                <a:latin typeface="Mada"/>
                <a:ea typeface="Mada"/>
                <a:cs typeface="Mada"/>
                <a:sym typeface="Mada"/>
              </a:rPr>
              <a:t>infrequent (less than 3) pellety stools</a:t>
            </a:r>
            <a:r>
              <a:rPr lang="ar" sz="1100">
                <a:solidFill>
                  <a:srgbClr val="1C4588"/>
                </a:solidFill>
                <a:latin typeface="Mada"/>
                <a:ea typeface="Mada"/>
                <a:cs typeface="Mada"/>
                <a:sym typeface="Mada"/>
              </a:rPr>
              <a:t>, usually in association with abdominal pain or proctalgia. Those with </a:t>
            </a:r>
            <a:r>
              <a:rPr b="1" lang="ar" sz="1100">
                <a:solidFill>
                  <a:srgbClr val="1C4588"/>
                </a:solidFill>
                <a:latin typeface="Mada"/>
                <a:ea typeface="Mada"/>
                <a:cs typeface="Mada"/>
                <a:sym typeface="Mada"/>
              </a:rPr>
              <a:t>diarrhoea</a:t>
            </a:r>
            <a:r>
              <a:rPr lang="ar" sz="1100">
                <a:solidFill>
                  <a:srgbClr val="1C4588"/>
                </a:solidFill>
                <a:latin typeface="Mada"/>
                <a:ea typeface="Mada"/>
                <a:cs typeface="Mada"/>
                <a:sym typeface="Mada"/>
              </a:rPr>
              <a:t> have </a:t>
            </a:r>
            <a:r>
              <a:rPr b="1" lang="ar" sz="1100">
                <a:solidFill>
                  <a:srgbClr val="1C4588"/>
                </a:solidFill>
                <a:latin typeface="Mada"/>
                <a:ea typeface="Mada"/>
                <a:cs typeface="Mada"/>
                <a:sym typeface="Mada"/>
              </a:rPr>
              <a:t>frequent defecation (more than 3)</a:t>
            </a:r>
            <a:r>
              <a:rPr lang="ar" sz="1100">
                <a:solidFill>
                  <a:srgbClr val="1C4588"/>
                </a:solidFill>
                <a:latin typeface="Mada"/>
                <a:ea typeface="Mada"/>
                <a:cs typeface="Mada"/>
                <a:sym typeface="Mada"/>
              </a:rPr>
              <a:t> but produce </a:t>
            </a:r>
            <a:r>
              <a:rPr b="1" lang="ar" sz="1100">
                <a:solidFill>
                  <a:srgbClr val="1C4588"/>
                </a:solidFill>
                <a:latin typeface="Mada"/>
                <a:ea typeface="Mada"/>
                <a:cs typeface="Mada"/>
                <a:sym typeface="Mada"/>
              </a:rPr>
              <a:t>low-volume</a:t>
            </a:r>
            <a:r>
              <a:rPr lang="ar" sz="1100">
                <a:solidFill>
                  <a:srgbClr val="1C4588"/>
                </a:solidFill>
                <a:latin typeface="Mada"/>
                <a:ea typeface="Mada"/>
                <a:cs typeface="Mada"/>
                <a:sym typeface="Mada"/>
              </a:rPr>
              <a:t> stools and rarely have nocturnal symptoms.</a:t>
            </a:r>
            <a:endParaRPr sz="1100">
              <a:solidFill>
                <a:srgbClr val="1C4588"/>
              </a:solidFill>
              <a:latin typeface="Mada"/>
              <a:ea typeface="Mada"/>
              <a:cs typeface="Mada"/>
              <a:sym typeface="Mada"/>
            </a:endParaRPr>
          </a:p>
        </p:txBody>
      </p:sp>
      <p:sp>
        <p:nvSpPr>
          <p:cNvPr id="470" name="Google Shape;470;p33"/>
          <p:cNvSpPr/>
          <p:nvPr/>
        </p:nvSpPr>
        <p:spPr>
          <a:xfrm>
            <a:off x="2507838" y="8638975"/>
            <a:ext cx="354900" cy="3345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76" name="Google Shape;476;p34"/>
          <p:cNvSpPr txBox="1"/>
          <p:nvPr/>
        </p:nvSpPr>
        <p:spPr>
          <a:xfrm>
            <a:off x="865050" y="0"/>
            <a:ext cx="58299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 Irritable bowel syndrome (IBS) </a:t>
            </a:r>
            <a:r>
              <a:rPr b="1" i="1" lang="ar" sz="2600">
                <a:solidFill>
                  <a:schemeClr val="dk1"/>
                </a:solidFill>
                <a:latin typeface="Mada"/>
                <a:ea typeface="Mada"/>
                <a:cs typeface="Mada"/>
                <a:sym typeface="Mada"/>
              </a:rPr>
              <a:t>cont’</a:t>
            </a:r>
            <a:endParaRPr b="1" i="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477" name="Google Shape;477;p34"/>
          <p:cNvSpPr txBox="1"/>
          <p:nvPr/>
        </p:nvSpPr>
        <p:spPr>
          <a:xfrm>
            <a:off x="0" y="10048925"/>
            <a:ext cx="7643100" cy="6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1C4588"/>
                </a:solidFill>
                <a:latin typeface="Mada"/>
                <a:ea typeface="Mada"/>
                <a:cs typeface="Mada"/>
                <a:sym typeface="Mada"/>
              </a:rPr>
              <a:t>1- Abdominal bloating worsens throughout the day; the cause is unknown but </a:t>
            </a:r>
            <a:r>
              <a:rPr b="1" lang="ar" sz="1100">
                <a:solidFill>
                  <a:srgbClr val="1C4588"/>
                </a:solidFill>
                <a:latin typeface="Mada"/>
                <a:ea typeface="Mada"/>
                <a:cs typeface="Mada"/>
                <a:sym typeface="Mada"/>
              </a:rPr>
              <a:t>it is not</a:t>
            </a:r>
            <a:r>
              <a:rPr lang="ar" sz="1100">
                <a:solidFill>
                  <a:srgbClr val="1C4588"/>
                </a:solidFill>
                <a:latin typeface="Mada"/>
                <a:ea typeface="Mada"/>
                <a:cs typeface="Mada"/>
                <a:sym typeface="Mada"/>
              </a:rPr>
              <a:t> due to excessive intestinal gas.</a:t>
            </a:r>
            <a:endParaRPr sz="1100">
              <a:solidFill>
                <a:srgbClr val="1C4588"/>
              </a:solidFill>
              <a:latin typeface="Mada"/>
              <a:ea typeface="Mada"/>
              <a:cs typeface="Mada"/>
              <a:sym typeface="Mada"/>
            </a:endParaRPr>
          </a:p>
        </p:txBody>
      </p:sp>
      <p:cxnSp>
        <p:nvCxnSpPr>
          <p:cNvPr id="478" name="Google Shape;478;p34"/>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79" name="Google Shape;479;p34"/>
          <p:cNvSpPr txBox="1"/>
          <p:nvPr/>
        </p:nvSpPr>
        <p:spPr>
          <a:xfrm>
            <a:off x="247500" y="8286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Clinical features</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480" name="Google Shape;480;p34"/>
          <p:cNvSpPr/>
          <p:nvPr/>
        </p:nvSpPr>
        <p:spPr>
          <a:xfrm>
            <a:off x="560800" y="1410875"/>
            <a:ext cx="6636300" cy="828300"/>
          </a:xfrm>
          <a:prstGeom prst="snip1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4"/>
          <p:cNvSpPr/>
          <p:nvPr/>
        </p:nvSpPr>
        <p:spPr>
          <a:xfrm>
            <a:off x="446000" y="1502125"/>
            <a:ext cx="6636300" cy="2297400"/>
          </a:xfrm>
          <a:prstGeom prst="snip1Rect">
            <a:avLst>
              <a:gd fmla="val 16667" name="adj"/>
            </a:avLst>
          </a:prstGeom>
          <a:solidFill>
            <a:srgbClr val="EEEEEE"/>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4"/>
          <p:cNvSpPr txBox="1"/>
          <p:nvPr/>
        </p:nvSpPr>
        <p:spPr>
          <a:xfrm>
            <a:off x="323100" y="1523550"/>
            <a:ext cx="6555000" cy="13416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1C4588"/>
              </a:buClr>
              <a:buSzPts val="1300"/>
              <a:buFont typeface="Mada"/>
              <a:buChar char="●"/>
            </a:pPr>
            <a:r>
              <a:rPr lang="ar" sz="1300">
                <a:solidFill>
                  <a:srgbClr val="1C4588"/>
                </a:solidFill>
                <a:latin typeface="Mada"/>
                <a:ea typeface="Mada"/>
                <a:cs typeface="Mada"/>
                <a:sym typeface="Mada"/>
              </a:rPr>
              <a:t>The most common presentation is that of </a:t>
            </a:r>
            <a:r>
              <a:rPr b="1" lang="ar" sz="1300">
                <a:solidFill>
                  <a:srgbClr val="1C4588"/>
                </a:solidFill>
                <a:latin typeface="Mada"/>
                <a:ea typeface="Mada"/>
                <a:cs typeface="Mada"/>
                <a:sym typeface="Mada"/>
              </a:rPr>
              <a:t>recurrent abdominal discomfort</a:t>
            </a:r>
            <a:r>
              <a:rPr lang="ar" sz="1300">
                <a:solidFill>
                  <a:srgbClr val="1C4588"/>
                </a:solidFill>
                <a:latin typeface="Mada"/>
                <a:ea typeface="Mada"/>
                <a:cs typeface="Mada"/>
                <a:sym typeface="Mada"/>
              </a:rPr>
              <a:t>. This is usually </a:t>
            </a:r>
            <a:r>
              <a:rPr b="1" lang="ar" sz="1300">
                <a:solidFill>
                  <a:srgbClr val="1C4588"/>
                </a:solidFill>
                <a:latin typeface="Mada"/>
                <a:ea typeface="Mada"/>
                <a:cs typeface="Mada"/>
                <a:sym typeface="Mada"/>
              </a:rPr>
              <a:t>colicky</a:t>
            </a:r>
            <a:r>
              <a:rPr lang="ar" sz="1300">
                <a:solidFill>
                  <a:srgbClr val="1C4588"/>
                </a:solidFill>
                <a:latin typeface="Mada"/>
                <a:ea typeface="Mada"/>
                <a:cs typeface="Mada"/>
                <a:sym typeface="Mada"/>
              </a:rPr>
              <a:t> or </a:t>
            </a:r>
            <a:r>
              <a:rPr b="1" lang="ar" sz="1300">
                <a:solidFill>
                  <a:srgbClr val="1C4588"/>
                </a:solidFill>
                <a:latin typeface="Mada"/>
                <a:ea typeface="Mada"/>
                <a:cs typeface="Mada"/>
                <a:sym typeface="Mada"/>
              </a:rPr>
              <a:t>cramping in nature</a:t>
            </a:r>
            <a:r>
              <a:rPr lang="ar" sz="1300">
                <a:solidFill>
                  <a:srgbClr val="1C4588"/>
                </a:solidFill>
                <a:latin typeface="Mada"/>
                <a:ea typeface="Mada"/>
                <a:cs typeface="Mada"/>
                <a:sym typeface="Mada"/>
              </a:rPr>
              <a:t>, felt in the lower abdomen and </a:t>
            </a:r>
            <a:r>
              <a:rPr b="1" lang="ar" sz="1300">
                <a:solidFill>
                  <a:srgbClr val="CC0000"/>
                </a:solidFill>
                <a:latin typeface="Mada"/>
                <a:ea typeface="Mada"/>
                <a:cs typeface="Mada"/>
                <a:sym typeface="Mada"/>
              </a:rPr>
              <a:t>relieved by defecation</a:t>
            </a:r>
            <a:r>
              <a:rPr b="1" lang="ar" sz="1300">
                <a:solidFill>
                  <a:srgbClr val="1C4588"/>
                </a:solidFill>
                <a:latin typeface="Mada"/>
                <a:ea typeface="Mada"/>
                <a:cs typeface="Mada"/>
                <a:sym typeface="Mada"/>
              </a:rPr>
              <a:t>.</a:t>
            </a:r>
            <a:endParaRPr sz="1300">
              <a:solidFill>
                <a:srgbClr val="1C4588"/>
              </a:solidFill>
              <a:latin typeface="Mada"/>
              <a:ea typeface="Mada"/>
              <a:cs typeface="Mada"/>
              <a:sym typeface="Mada"/>
            </a:endParaRPr>
          </a:p>
          <a:p>
            <a:pPr indent="-311150" lvl="0" marL="457200" rtl="0" algn="l">
              <a:lnSpc>
                <a:spcPct val="115000"/>
              </a:lnSpc>
              <a:spcBef>
                <a:spcPts val="0"/>
              </a:spcBef>
              <a:spcAft>
                <a:spcPts val="0"/>
              </a:spcAft>
              <a:buClr>
                <a:srgbClr val="1C4588"/>
              </a:buClr>
              <a:buSzPts val="1300"/>
              <a:buFont typeface="Mada"/>
              <a:buChar char="●"/>
            </a:pPr>
            <a:r>
              <a:rPr lang="ar" sz="1300">
                <a:solidFill>
                  <a:srgbClr val="1C4588"/>
                </a:solidFill>
                <a:latin typeface="Mada"/>
                <a:ea typeface="Mada"/>
                <a:cs typeface="Mada"/>
                <a:sym typeface="Mada"/>
              </a:rPr>
              <a:t>Patients </a:t>
            </a:r>
            <a:r>
              <a:rPr b="1" lang="ar" sz="1300">
                <a:solidFill>
                  <a:srgbClr val="1C4588"/>
                </a:solidFill>
                <a:latin typeface="Mada"/>
                <a:ea typeface="Mada"/>
                <a:cs typeface="Mada"/>
                <a:sym typeface="Mada"/>
              </a:rPr>
              <a:t>do not lose weight</a:t>
            </a:r>
            <a:r>
              <a:rPr lang="ar" sz="1300">
                <a:solidFill>
                  <a:srgbClr val="1C4588"/>
                </a:solidFill>
                <a:latin typeface="Mada"/>
                <a:ea typeface="Mada"/>
                <a:cs typeface="Mada"/>
                <a:sym typeface="Mada"/>
              </a:rPr>
              <a:t> and are constitutionally well.</a:t>
            </a:r>
            <a:endParaRPr sz="1300">
              <a:solidFill>
                <a:srgbClr val="1C4588"/>
              </a:solidFill>
              <a:latin typeface="Mada"/>
              <a:ea typeface="Mada"/>
              <a:cs typeface="Mada"/>
              <a:sym typeface="Mada"/>
            </a:endParaRPr>
          </a:p>
          <a:p>
            <a:pPr indent="-311150" lvl="0" marL="457200" rtl="0" algn="l">
              <a:lnSpc>
                <a:spcPct val="115000"/>
              </a:lnSpc>
              <a:spcBef>
                <a:spcPts val="0"/>
              </a:spcBef>
              <a:spcAft>
                <a:spcPts val="0"/>
              </a:spcAft>
              <a:buClr>
                <a:srgbClr val="1C4588"/>
              </a:buClr>
              <a:buSzPts val="1300"/>
              <a:buFont typeface="Mada"/>
              <a:buChar char="●"/>
            </a:pPr>
            <a:r>
              <a:rPr lang="ar" sz="1300">
                <a:solidFill>
                  <a:srgbClr val="1C4588"/>
                </a:solidFill>
                <a:latin typeface="Mada"/>
                <a:ea typeface="Mada"/>
                <a:cs typeface="Mada"/>
                <a:sym typeface="Mada"/>
              </a:rPr>
              <a:t>Physical examination is generally </a:t>
            </a:r>
            <a:r>
              <a:rPr b="1" lang="ar" sz="1300">
                <a:solidFill>
                  <a:srgbClr val="1C4588"/>
                </a:solidFill>
                <a:latin typeface="Mada"/>
                <a:ea typeface="Mada"/>
                <a:cs typeface="Mada"/>
                <a:sym typeface="Mada"/>
              </a:rPr>
              <a:t>unremarkable</a:t>
            </a:r>
            <a:r>
              <a:rPr lang="ar" sz="1300">
                <a:solidFill>
                  <a:srgbClr val="1C4588"/>
                </a:solidFill>
                <a:latin typeface="Mada"/>
                <a:ea typeface="Mada"/>
                <a:cs typeface="Mada"/>
                <a:sym typeface="Mada"/>
              </a:rPr>
              <a:t>, with the exception of variable tenderness to palpation.</a:t>
            </a:r>
            <a:endParaRPr sz="1300">
              <a:solidFill>
                <a:srgbClr val="1C4588"/>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b="1" lang="ar" sz="1300">
                <a:solidFill>
                  <a:schemeClr val="dk1"/>
                </a:solidFill>
                <a:highlight>
                  <a:srgbClr val="D9EAD3"/>
                </a:highlight>
                <a:latin typeface="Mada"/>
                <a:ea typeface="Mada"/>
                <a:cs typeface="Mada"/>
                <a:sym typeface="Mada"/>
              </a:rPr>
              <a:t>Associated symptoms:</a:t>
            </a:r>
            <a:endParaRPr b="1" sz="1300">
              <a:solidFill>
                <a:schemeClr val="dk1"/>
              </a:solidFill>
              <a:highlight>
                <a:srgbClr val="D9EAD3"/>
              </a:highlight>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 people with IBS in hospital OPD. </a:t>
            </a:r>
            <a:endParaRPr sz="1200">
              <a:solidFill>
                <a:schemeClr val="dk1"/>
              </a:solidFill>
              <a:latin typeface="Mada"/>
              <a:ea typeface="Mada"/>
              <a:cs typeface="Mada"/>
              <a:sym typeface="Mada"/>
            </a:endParaRPr>
          </a:p>
          <a:p>
            <a:pPr indent="-304800" lvl="1"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25% have </a:t>
            </a:r>
            <a:r>
              <a:rPr b="1" lang="ar" sz="1200">
                <a:solidFill>
                  <a:schemeClr val="dk1"/>
                </a:solidFill>
                <a:latin typeface="Mada"/>
                <a:ea typeface="Mada"/>
                <a:cs typeface="Mada"/>
                <a:sym typeface="Mada"/>
              </a:rPr>
              <a:t>depression</a:t>
            </a:r>
            <a:r>
              <a:rPr lang="ar" sz="1200">
                <a:solidFill>
                  <a:schemeClr val="dk1"/>
                </a:solidFill>
                <a:latin typeface="Mada"/>
                <a:ea typeface="Mada"/>
                <a:cs typeface="Mada"/>
                <a:sym typeface="Mada"/>
              </a:rPr>
              <a:t>, 25% have </a:t>
            </a:r>
            <a:r>
              <a:rPr b="1" lang="ar" sz="1200">
                <a:solidFill>
                  <a:schemeClr val="dk1"/>
                </a:solidFill>
                <a:latin typeface="Mada"/>
                <a:ea typeface="Mada"/>
                <a:cs typeface="Mada"/>
                <a:sym typeface="Mada"/>
              </a:rPr>
              <a:t>anxiety</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 one study 30% of women IBS sufferers have </a:t>
            </a:r>
            <a:r>
              <a:rPr b="1" lang="ar" sz="1200">
                <a:solidFill>
                  <a:srgbClr val="CC0000"/>
                </a:solidFill>
                <a:latin typeface="Mada"/>
                <a:ea typeface="Mada"/>
                <a:cs typeface="Mada"/>
                <a:sym typeface="Mada"/>
              </a:rPr>
              <a:t>fibromyalgia</a:t>
            </a:r>
            <a:endParaRPr sz="1300">
              <a:solidFill>
                <a:srgbClr val="CC0000"/>
              </a:solidFill>
              <a:latin typeface="Mada"/>
              <a:ea typeface="Mada"/>
              <a:cs typeface="Mada"/>
              <a:sym typeface="Mada"/>
            </a:endParaRPr>
          </a:p>
        </p:txBody>
      </p:sp>
      <p:pic>
        <p:nvPicPr>
          <p:cNvPr id="483" name="Google Shape;483;p34"/>
          <p:cNvPicPr preferRelativeResize="0"/>
          <p:nvPr/>
        </p:nvPicPr>
        <p:blipFill>
          <a:blip r:embed="rId3">
            <a:alphaModFix/>
          </a:blip>
          <a:stretch>
            <a:fillRect/>
          </a:stretch>
        </p:blipFill>
        <p:spPr>
          <a:xfrm>
            <a:off x="6114925" y="2696375"/>
            <a:ext cx="1341600" cy="1341600"/>
          </a:xfrm>
          <a:prstGeom prst="rect">
            <a:avLst/>
          </a:prstGeom>
          <a:noFill/>
          <a:ln>
            <a:noFill/>
          </a:ln>
        </p:spPr>
      </p:pic>
      <p:sp>
        <p:nvSpPr>
          <p:cNvPr id="484" name="Google Shape;484;p34"/>
          <p:cNvSpPr txBox="1"/>
          <p:nvPr/>
        </p:nvSpPr>
        <p:spPr>
          <a:xfrm>
            <a:off x="241350" y="3978200"/>
            <a:ext cx="4143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Rome III diagnostic criteria: </a:t>
            </a:r>
            <a:endParaRPr b="1" sz="2200">
              <a:highlight>
                <a:schemeClr val="accent5"/>
              </a:highlight>
              <a:latin typeface="Mada"/>
              <a:ea typeface="Mada"/>
              <a:cs typeface="Mada"/>
              <a:sym typeface="Mada"/>
            </a:endParaRPr>
          </a:p>
        </p:txBody>
      </p:sp>
      <p:sp>
        <p:nvSpPr>
          <p:cNvPr id="485" name="Google Shape;485;p34"/>
          <p:cNvSpPr txBox="1"/>
          <p:nvPr/>
        </p:nvSpPr>
        <p:spPr>
          <a:xfrm>
            <a:off x="241350" y="4439400"/>
            <a:ext cx="7077300" cy="650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At least </a:t>
            </a:r>
            <a:r>
              <a:rPr b="1" lang="ar" sz="1200">
                <a:latin typeface="Mada"/>
                <a:ea typeface="Mada"/>
                <a:cs typeface="Mada"/>
                <a:sym typeface="Mada"/>
              </a:rPr>
              <a:t>12 weeks </a:t>
            </a:r>
            <a:r>
              <a:rPr lang="ar" sz="1200">
                <a:latin typeface="Mada"/>
                <a:ea typeface="Mada"/>
                <a:cs typeface="Mada"/>
                <a:sym typeface="Mada"/>
              </a:rPr>
              <a:t>history, which needs not be consecutive in the last </a:t>
            </a:r>
            <a:r>
              <a:rPr b="1" lang="ar" sz="1200">
                <a:latin typeface="Mada"/>
                <a:ea typeface="Mada"/>
                <a:cs typeface="Mada"/>
                <a:sym typeface="Mada"/>
              </a:rPr>
              <a:t>12 months</a:t>
            </a:r>
            <a:r>
              <a:rPr lang="ar" sz="1200">
                <a:latin typeface="Mada"/>
                <a:ea typeface="Mada"/>
                <a:cs typeface="Mada"/>
                <a:sym typeface="Mada"/>
              </a:rPr>
              <a:t> of abdominal discomfort or pain that </a:t>
            </a:r>
            <a:r>
              <a:rPr b="1" lang="ar" sz="1200">
                <a:latin typeface="Mada"/>
                <a:ea typeface="Mada"/>
                <a:cs typeface="Mada"/>
                <a:sym typeface="Mada"/>
              </a:rPr>
              <a:t>has 2 or more of the following:</a:t>
            </a:r>
            <a:endParaRPr b="1" sz="1200">
              <a:latin typeface="Mada"/>
              <a:ea typeface="Mada"/>
              <a:cs typeface="Mada"/>
              <a:sym typeface="Mada"/>
            </a:endParaRPr>
          </a:p>
        </p:txBody>
      </p:sp>
      <p:sp>
        <p:nvSpPr>
          <p:cNvPr id="486" name="Google Shape;486;p34"/>
          <p:cNvSpPr/>
          <p:nvPr/>
        </p:nvSpPr>
        <p:spPr>
          <a:xfrm>
            <a:off x="374050" y="5025250"/>
            <a:ext cx="2010300" cy="807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accent6"/>
                </a:solidFill>
                <a:latin typeface="Mada"/>
                <a:ea typeface="Mada"/>
                <a:cs typeface="Mada"/>
                <a:sym typeface="Mada"/>
              </a:rPr>
              <a:t>Relieved by defecation. </a:t>
            </a:r>
            <a:endParaRPr b="1" sz="1200">
              <a:solidFill>
                <a:schemeClr val="accent6"/>
              </a:solidFill>
              <a:latin typeface="Mada"/>
              <a:ea typeface="Mada"/>
              <a:cs typeface="Mada"/>
              <a:sym typeface="Mada"/>
            </a:endParaRPr>
          </a:p>
        </p:txBody>
      </p:sp>
      <p:sp>
        <p:nvSpPr>
          <p:cNvPr id="487" name="Google Shape;487;p34"/>
          <p:cNvSpPr/>
          <p:nvPr/>
        </p:nvSpPr>
        <p:spPr>
          <a:xfrm>
            <a:off x="2786550" y="5025374"/>
            <a:ext cx="2010300" cy="807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Onset associated with change in stool frequency. </a:t>
            </a:r>
            <a:endParaRPr b="1" sz="1200">
              <a:latin typeface="Mada"/>
              <a:ea typeface="Mada"/>
              <a:cs typeface="Mada"/>
              <a:sym typeface="Mada"/>
            </a:endParaRPr>
          </a:p>
        </p:txBody>
      </p:sp>
      <p:sp>
        <p:nvSpPr>
          <p:cNvPr id="488" name="Google Shape;488;p34"/>
          <p:cNvSpPr/>
          <p:nvPr/>
        </p:nvSpPr>
        <p:spPr>
          <a:xfrm>
            <a:off x="5175350" y="5025350"/>
            <a:ext cx="2010600" cy="807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Onset associated with change in form (appearance) of stool. </a:t>
            </a:r>
            <a:endParaRPr b="1" sz="1200">
              <a:latin typeface="Mada"/>
              <a:ea typeface="Mada"/>
              <a:cs typeface="Mada"/>
              <a:sym typeface="Mada"/>
            </a:endParaRPr>
          </a:p>
        </p:txBody>
      </p:sp>
      <p:sp>
        <p:nvSpPr>
          <p:cNvPr id="489" name="Google Shape;489;p34"/>
          <p:cNvSpPr txBox="1"/>
          <p:nvPr/>
        </p:nvSpPr>
        <p:spPr>
          <a:xfrm>
            <a:off x="241350" y="7340525"/>
            <a:ext cx="4143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Alarm features in IBS</a:t>
            </a:r>
            <a:r>
              <a:rPr b="1" lang="ar" sz="2200">
                <a:solidFill>
                  <a:srgbClr val="1C4588"/>
                </a:solidFill>
                <a:highlight>
                  <a:schemeClr val="accent5"/>
                </a:highlight>
                <a:latin typeface="Mada"/>
                <a:ea typeface="Mada"/>
                <a:cs typeface="Mada"/>
                <a:sym typeface="Mada"/>
              </a:rPr>
              <a:t> </a:t>
            </a:r>
            <a:endParaRPr b="1" sz="2200">
              <a:solidFill>
                <a:srgbClr val="1C4588"/>
              </a:solidFill>
              <a:highlight>
                <a:schemeClr val="accent5"/>
              </a:highlight>
              <a:latin typeface="Mada"/>
              <a:ea typeface="Mada"/>
              <a:cs typeface="Mada"/>
              <a:sym typeface="Mada"/>
            </a:endParaRPr>
          </a:p>
        </p:txBody>
      </p:sp>
      <p:sp>
        <p:nvSpPr>
          <p:cNvPr id="490" name="Google Shape;490;p34"/>
          <p:cNvSpPr/>
          <p:nvPr/>
        </p:nvSpPr>
        <p:spPr>
          <a:xfrm>
            <a:off x="388200" y="8201750"/>
            <a:ext cx="2129400" cy="5802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Age &gt;50 years; male gender</a:t>
            </a:r>
            <a:endParaRPr sz="1200"/>
          </a:p>
        </p:txBody>
      </p:sp>
      <p:sp>
        <p:nvSpPr>
          <p:cNvPr id="491" name="Google Shape;491;p34"/>
          <p:cNvSpPr txBox="1"/>
          <p:nvPr/>
        </p:nvSpPr>
        <p:spPr>
          <a:xfrm>
            <a:off x="74413" y="7622675"/>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1</a:t>
            </a:r>
            <a:endParaRPr b="1" sz="5000">
              <a:solidFill>
                <a:srgbClr val="CDDDAD"/>
              </a:solidFill>
              <a:latin typeface="Quicksand"/>
              <a:ea typeface="Quicksand"/>
              <a:cs typeface="Quicksand"/>
              <a:sym typeface="Quicksand"/>
            </a:endParaRPr>
          </a:p>
        </p:txBody>
      </p:sp>
      <p:sp>
        <p:nvSpPr>
          <p:cNvPr id="492" name="Google Shape;492;p34"/>
          <p:cNvSpPr/>
          <p:nvPr/>
        </p:nvSpPr>
        <p:spPr>
          <a:xfrm>
            <a:off x="2868300" y="8251554"/>
            <a:ext cx="2067600" cy="5802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Weight loss</a:t>
            </a:r>
            <a:endParaRPr b="1" sz="1200">
              <a:solidFill>
                <a:srgbClr val="000000"/>
              </a:solidFill>
              <a:latin typeface="Mada"/>
              <a:ea typeface="Mada"/>
              <a:cs typeface="Mada"/>
              <a:sym typeface="Mada"/>
            </a:endParaRPr>
          </a:p>
        </p:txBody>
      </p:sp>
      <p:sp>
        <p:nvSpPr>
          <p:cNvPr id="493" name="Google Shape;493;p34"/>
          <p:cNvSpPr txBox="1"/>
          <p:nvPr/>
        </p:nvSpPr>
        <p:spPr>
          <a:xfrm>
            <a:off x="2631604" y="7589700"/>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2</a:t>
            </a:r>
            <a:endParaRPr b="1" sz="5000">
              <a:solidFill>
                <a:srgbClr val="CDDDAD"/>
              </a:solidFill>
              <a:latin typeface="Quicksand"/>
              <a:ea typeface="Quicksand"/>
              <a:cs typeface="Quicksand"/>
              <a:sym typeface="Quicksand"/>
            </a:endParaRPr>
          </a:p>
        </p:txBody>
      </p:sp>
      <p:sp>
        <p:nvSpPr>
          <p:cNvPr id="494" name="Google Shape;494;p34"/>
          <p:cNvSpPr/>
          <p:nvPr/>
        </p:nvSpPr>
        <p:spPr>
          <a:xfrm>
            <a:off x="5188775" y="8220949"/>
            <a:ext cx="2067600" cy="6402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Nocturnal symptoms</a:t>
            </a:r>
            <a:endParaRPr b="1" sz="1200">
              <a:solidFill>
                <a:srgbClr val="999999"/>
              </a:solidFill>
              <a:latin typeface="Mada"/>
              <a:ea typeface="Mada"/>
              <a:cs typeface="Mada"/>
              <a:sym typeface="Mada"/>
            </a:endParaRPr>
          </a:p>
        </p:txBody>
      </p:sp>
      <p:sp>
        <p:nvSpPr>
          <p:cNvPr id="495" name="Google Shape;495;p34"/>
          <p:cNvSpPr txBox="1"/>
          <p:nvPr/>
        </p:nvSpPr>
        <p:spPr>
          <a:xfrm>
            <a:off x="4896620" y="7613022"/>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3</a:t>
            </a:r>
            <a:endParaRPr b="1" sz="5000">
              <a:solidFill>
                <a:srgbClr val="CDDDAD"/>
              </a:solidFill>
              <a:latin typeface="Quicksand"/>
              <a:ea typeface="Quicksand"/>
              <a:cs typeface="Quicksand"/>
              <a:sym typeface="Quicksand"/>
            </a:endParaRPr>
          </a:p>
        </p:txBody>
      </p:sp>
      <p:sp>
        <p:nvSpPr>
          <p:cNvPr id="496" name="Google Shape;496;p34"/>
          <p:cNvSpPr/>
          <p:nvPr/>
        </p:nvSpPr>
        <p:spPr>
          <a:xfrm>
            <a:off x="388175" y="9197525"/>
            <a:ext cx="2129400" cy="5622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Family history of colon cancer</a:t>
            </a:r>
            <a:endParaRPr b="1" sz="1200"/>
          </a:p>
        </p:txBody>
      </p:sp>
      <p:sp>
        <p:nvSpPr>
          <p:cNvPr id="497" name="Google Shape;497;p34"/>
          <p:cNvSpPr txBox="1"/>
          <p:nvPr/>
        </p:nvSpPr>
        <p:spPr>
          <a:xfrm>
            <a:off x="125486" y="8447220"/>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4</a:t>
            </a:r>
            <a:endParaRPr b="1" sz="5000">
              <a:solidFill>
                <a:srgbClr val="CDDDAD"/>
              </a:solidFill>
              <a:latin typeface="Quicksand"/>
              <a:ea typeface="Quicksand"/>
              <a:cs typeface="Quicksand"/>
              <a:sym typeface="Quicksand"/>
            </a:endParaRPr>
          </a:p>
        </p:txBody>
      </p:sp>
      <p:sp>
        <p:nvSpPr>
          <p:cNvPr id="498" name="Google Shape;498;p34"/>
          <p:cNvSpPr/>
          <p:nvPr/>
        </p:nvSpPr>
        <p:spPr>
          <a:xfrm>
            <a:off x="2830125" y="9178225"/>
            <a:ext cx="2067600" cy="5814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Anemia</a:t>
            </a:r>
            <a:endParaRPr b="1" sz="1200"/>
          </a:p>
        </p:txBody>
      </p:sp>
      <p:sp>
        <p:nvSpPr>
          <p:cNvPr id="499" name="Google Shape;499;p34"/>
          <p:cNvSpPr txBox="1"/>
          <p:nvPr/>
        </p:nvSpPr>
        <p:spPr>
          <a:xfrm>
            <a:off x="2590646" y="8552461"/>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5</a:t>
            </a:r>
            <a:endParaRPr b="1" sz="5000">
              <a:solidFill>
                <a:srgbClr val="CDDDAD"/>
              </a:solidFill>
              <a:latin typeface="Quicksand"/>
              <a:ea typeface="Quicksand"/>
              <a:cs typeface="Quicksand"/>
              <a:sym typeface="Quicksand"/>
            </a:endParaRPr>
          </a:p>
        </p:txBody>
      </p:sp>
      <p:sp>
        <p:nvSpPr>
          <p:cNvPr id="500" name="Google Shape;500;p34"/>
          <p:cNvSpPr/>
          <p:nvPr/>
        </p:nvSpPr>
        <p:spPr>
          <a:xfrm>
            <a:off x="5251675" y="9178225"/>
            <a:ext cx="2129400" cy="5814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000000"/>
                </a:solidFill>
                <a:latin typeface="Mada"/>
                <a:ea typeface="Mada"/>
                <a:cs typeface="Mada"/>
                <a:sym typeface="Mada"/>
              </a:rPr>
              <a:t> </a:t>
            </a:r>
            <a:r>
              <a:rPr b="1" lang="ar" sz="1200">
                <a:latin typeface="Mada"/>
                <a:ea typeface="Mada"/>
                <a:cs typeface="Mada"/>
                <a:sym typeface="Mada"/>
              </a:rPr>
              <a:t>Rectal bleeding</a:t>
            </a:r>
            <a:endParaRPr b="1" sz="1200">
              <a:solidFill>
                <a:srgbClr val="000000"/>
              </a:solidFill>
              <a:latin typeface="Mada"/>
              <a:ea typeface="Mada"/>
              <a:cs typeface="Mada"/>
              <a:sym typeface="Mada"/>
            </a:endParaRPr>
          </a:p>
        </p:txBody>
      </p:sp>
      <p:sp>
        <p:nvSpPr>
          <p:cNvPr id="501" name="Google Shape;501;p34"/>
          <p:cNvSpPr txBox="1"/>
          <p:nvPr/>
        </p:nvSpPr>
        <p:spPr>
          <a:xfrm>
            <a:off x="4983154" y="8567405"/>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6</a:t>
            </a:r>
            <a:endParaRPr b="1" sz="5000">
              <a:solidFill>
                <a:srgbClr val="CDDDAD"/>
              </a:solidFill>
              <a:latin typeface="Quicksand"/>
              <a:ea typeface="Quicksand"/>
              <a:cs typeface="Quicksand"/>
              <a:sym typeface="Quicksand"/>
            </a:endParaRPr>
          </a:p>
        </p:txBody>
      </p:sp>
      <p:sp>
        <p:nvSpPr>
          <p:cNvPr id="502" name="Google Shape;502;p34"/>
          <p:cNvSpPr txBox="1"/>
          <p:nvPr/>
        </p:nvSpPr>
        <p:spPr>
          <a:xfrm>
            <a:off x="403650" y="6025400"/>
            <a:ext cx="6752700" cy="1055700"/>
          </a:xfrm>
          <a:prstGeom prst="rect">
            <a:avLst/>
          </a:prstGeom>
          <a:noFill/>
          <a:ln cap="flat" cmpd="sng" w="19050">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1300">
                <a:highlight>
                  <a:srgbClr val="D9EAD3"/>
                </a:highlight>
                <a:latin typeface="Mada"/>
                <a:ea typeface="Mada"/>
                <a:cs typeface="Mada"/>
                <a:sym typeface="Mada"/>
              </a:rPr>
              <a:t>General:</a:t>
            </a:r>
            <a:endParaRPr b="1" sz="1300">
              <a:highlight>
                <a:srgbClr val="D9EAD3"/>
              </a:highlight>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solidFill>
                  <a:srgbClr val="1C4588"/>
                </a:solidFill>
                <a:latin typeface="Mada"/>
                <a:ea typeface="Mada"/>
                <a:cs typeface="Mada"/>
                <a:sym typeface="Mada"/>
              </a:rPr>
              <a:t> </a:t>
            </a:r>
            <a:r>
              <a:rPr lang="ar" sz="1200">
                <a:solidFill>
                  <a:schemeClr val="dk1"/>
                </a:solidFill>
                <a:latin typeface="Mada"/>
                <a:ea typeface="Mada"/>
                <a:cs typeface="Mada"/>
                <a:sym typeface="Mada"/>
              </a:rPr>
              <a:t>Feeling of incomplete evacuation. </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solidFill>
                  <a:schemeClr val="dk1"/>
                </a:solidFill>
                <a:latin typeface="Mada"/>
                <a:ea typeface="Mada"/>
                <a:cs typeface="Mada"/>
                <a:sym typeface="Mada"/>
              </a:rPr>
              <a:t>Abdominal fullness , bloating or swelling</a:t>
            </a:r>
            <a:r>
              <a:rPr baseline="30000" lang="ar" sz="1300">
                <a:solidFill>
                  <a:schemeClr val="dk1"/>
                </a:solidFill>
                <a:latin typeface="Mada"/>
                <a:ea typeface="Mada"/>
                <a:cs typeface="Mada"/>
                <a:sym typeface="Mada"/>
              </a:rPr>
              <a:t>1</a:t>
            </a:r>
            <a:endParaRPr baseline="30000" sz="1300">
              <a:solidFill>
                <a:schemeClr val="dk1"/>
              </a:solidFill>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solidFill>
                  <a:schemeClr val="dk1"/>
                </a:solidFill>
                <a:latin typeface="Mada"/>
                <a:ea typeface="Mada"/>
                <a:cs typeface="Mada"/>
                <a:sym typeface="Mada"/>
              </a:rPr>
              <a:t>Passage of mucus per rectum.</a:t>
            </a:r>
            <a:r>
              <a:rPr lang="ar" sz="1300">
                <a:solidFill>
                  <a:srgbClr val="1C4588"/>
                </a:solidFill>
                <a:latin typeface="Mada"/>
                <a:ea typeface="Mada"/>
                <a:cs typeface="Mada"/>
                <a:sym typeface="Mada"/>
              </a:rPr>
              <a:t> but rectal bleeding does not occur</a:t>
            </a:r>
            <a:endParaRPr b="1" sz="1300">
              <a:solidFill>
                <a:srgbClr val="1C4588"/>
              </a:solidFill>
              <a:latin typeface="Mada"/>
              <a:ea typeface="Mada"/>
              <a:cs typeface="Mada"/>
              <a:sym typeface="Mada"/>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5"/>
          <p:cNvSpPr txBox="1"/>
          <p:nvPr>
            <p:ph idx="12" type="sldNum"/>
          </p:nvPr>
        </p:nvSpPr>
        <p:spPr>
          <a:xfrm>
            <a:off x="7067550" y="0"/>
            <a:ext cx="4923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08" name="Google Shape;508;p3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 Irritable bowel syndrome (IBS)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509" name="Google Shape;509;p35"/>
          <p:cNvSpPr txBox="1"/>
          <p:nvPr/>
        </p:nvSpPr>
        <p:spPr>
          <a:xfrm>
            <a:off x="0" y="10137125"/>
            <a:ext cx="7643100" cy="5622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rgbClr val="6AA84F"/>
              </a:buClr>
              <a:buSzPts val="900"/>
              <a:buFont typeface="Mada"/>
              <a:buAutoNum type="arabicPeriod"/>
            </a:pPr>
            <a:r>
              <a:rPr lang="ar" sz="900">
                <a:solidFill>
                  <a:srgbClr val="6AA84F"/>
                </a:solidFill>
                <a:latin typeface="Mada"/>
                <a:ea typeface="Mada"/>
                <a:cs typeface="Mada"/>
                <a:sym typeface="Mada"/>
              </a:rPr>
              <a:t>Should be tested in most of GI symptoms</a:t>
            </a:r>
            <a:endParaRPr sz="900"/>
          </a:p>
        </p:txBody>
      </p:sp>
      <p:sp>
        <p:nvSpPr>
          <p:cNvPr id="510" name="Google Shape;510;p35"/>
          <p:cNvSpPr txBox="1"/>
          <p:nvPr/>
        </p:nvSpPr>
        <p:spPr>
          <a:xfrm>
            <a:off x="247500" y="846413"/>
            <a:ext cx="5975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Differential diagnosis: </a:t>
            </a:r>
            <a:endParaRPr b="1" sz="2200">
              <a:highlight>
                <a:schemeClr val="accent5"/>
              </a:highlight>
              <a:latin typeface="Mada"/>
              <a:ea typeface="Mada"/>
              <a:cs typeface="Mada"/>
              <a:sym typeface="Mada"/>
            </a:endParaRPr>
          </a:p>
        </p:txBody>
      </p:sp>
      <p:sp>
        <p:nvSpPr>
          <p:cNvPr id="511" name="Google Shape;511;p35"/>
          <p:cNvSpPr/>
          <p:nvPr/>
        </p:nvSpPr>
        <p:spPr>
          <a:xfrm>
            <a:off x="365900" y="14248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IBD</a:t>
            </a:r>
            <a:endParaRPr b="1" sz="1200">
              <a:latin typeface="Mada"/>
              <a:ea typeface="Mada"/>
              <a:cs typeface="Mada"/>
              <a:sym typeface="Mada"/>
            </a:endParaRPr>
          </a:p>
        </p:txBody>
      </p:sp>
      <p:sp>
        <p:nvSpPr>
          <p:cNvPr id="512" name="Google Shape;512;p35"/>
          <p:cNvSpPr/>
          <p:nvPr/>
        </p:nvSpPr>
        <p:spPr>
          <a:xfrm>
            <a:off x="1768975" y="14248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Cancer</a:t>
            </a:r>
            <a:endParaRPr b="1" sz="1200">
              <a:latin typeface="Mada"/>
              <a:ea typeface="Mada"/>
              <a:cs typeface="Mada"/>
              <a:sym typeface="Mada"/>
            </a:endParaRPr>
          </a:p>
        </p:txBody>
      </p:sp>
      <p:sp>
        <p:nvSpPr>
          <p:cNvPr id="513" name="Google Shape;513;p35"/>
          <p:cNvSpPr/>
          <p:nvPr/>
        </p:nvSpPr>
        <p:spPr>
          <a:xfrm>
            <a:off x="3203225" y="14248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Diverticulosis</a:t>
            </a:r>
            <a:endParaRPr b="1" sz="1200">
              <a:latin typeface="Mada"/>
              <a:ea typeface="Mada"/>
              <a:cs typeface="Mada"/>
              <a:sym typeface="Mada"/>
            </a:endParaRPr>
          </a:p>
        </p:txBody>
      </p:sp>
      <p:sp>
        <p:nvSpPr>
          <p:cNvPr id="514" name="Google Shape;514;p35"/>
          <p:cNvSpPr/>
          <p:nvPr/>
        </p:nvSpPr>
        <p:spPr>
          <a:xfrm>
            <a:off x="4575125" y="1424800"/>
            <a:ext cx="12504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Endometriosis</a:t>
            </a:r>
            <a:endParaRPr b="1" sz="1200">
              <a:latin typeface="Mada"/>
              <a:ea typeface="Mada"/>
              <a:cs typeface="Mada"/>
              <a:sym typeface="Mada"/>
            </a:endParaRPr>
          </a:p>
        </p:txBody>
      </p:sp>
      <p:sp>
        <p:nvSpPr>
          <p:cNvPr id="515" name="Google Shape;515;p35"/>
          <p:cNvSpPr/>
          <p:nvPr/>
        </p:nvSpPr>
        <p:spPr>
          <a:xfrm>
            <a:off x="5979100" y="14248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Celiac disease</a:t>
            </a:r>
            <a:endParaRPr b="1" sz="1200">
              <a:latin typeface="Mada"/>
              <a:ea typeface="Mada"/>
              <a:cs typeface="Mada"/>
              <a:sym typeface="Mada"/>
            </a:endParaRPr>
          </a:p>
        </p:txBody>
      </p:sp>
      <p:sp>
        <p:nvSpPr>
          <p:cNvPr id="516" name="Google Shape;516;p35"/>
          <p:cNvSpPr txBox="1"/>
          <p:nvPr/>
        </p:nvSpPr>
        <p:spPr>
          <a:xfrm>
            <a:off x="247500" y="2417513"/>
            <a:ext cx="5975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Assessment: </a:t>
            </a:r>
            <a:endParaRPr b="1" sz="2200">
              <a:highlight>
                <a:schemeClr val="accent5"/>
              </a:highlight>
              <a:latin typeface="Mada"/>
              <a:ea typeface="Mada"/>
              <a:cs typeface="Mada"/>
              <a:sym typeface="Mada"/>
            </a:endParaRPr>
          </a:p>
        </p:txBody>
      </p:sp>
      <p:sp>
        <p:nvSpPr>
          <p:cNvPr id="517" name="Google Shape;517;p35"/>
          <p:cNvSpPr txBox="1"/>
          <p:nvPr/>
        </p:nvSpPr>
        <p:spPr>
          <a:xfrm>
            <a:off x="247500" y="2867650"/>
            <a:ext cx="7067400" cy="91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History: type of pain, location, associated symptoms, </a:t>
            </a:r>
            <a:r>
              <a:rPr lang="ar" sz="1200">
                <a:solidFill>
                  <a:srgbClr val="6AA84F"/>
                </a:solidFill>
                <a:latin typeface="Mada"/>
                <a:ea typeface="Mada"/>
                <a:cs typeface="Mada"/>
                <a:sym typeface="Mada"/>
              </a:rPr>
              <a:t>constitutional</a:t>
            </a:r>
            <a:r>
              <a:rPr lang="ar" sz="1200">
                <a:solidFill>
                  <a:srgbClr val="6AA84F"/>
                </a:solidFill>
                <a:latin typeface="Mada"/>
                <a:ea typeface="Mada"/>
                <a:cs typeface="Mada"/>
                <a:sym typeface="Mada"/>
              </a:rPr>
              <a:t> symptoms</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Results should be normal or non-specific.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Abdomen and rectal examination. </a:t>
            </a:r>
            <a:endParaRPr sz="1200">
              <a:latin typeface="Mada"/>
              <a:ea typeface="Mada"/>
              <a:cs typeface="Mada"/>
              <a:sym typeface="Mada"/>
            </a:endParaRPr>
          </a:p>
        </p:txBody>
      </p:sp>
      <p:sp>
        <p:nvSpPr>
          <p:cNvPr id="518" name="Google Shape;518;p35"/>
          <p:cNvSpPr txBox="1"/>
          <p:nvPr/>
        </p:nvSpPr>
        <p:spPr>
          <a:xfrm>
            <a:off x="252600" y="3857821"/>
            <a:ext cx="3819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Diagnostic testing in IBS</a:t>
            </a:r>
            <a:r>
              <a:rPr b="1" baseline="30000" lang="ar" sz="2200">
                <a:highlight>
                  <a:schemeClr val="accent5"/>
                </a:highlight>
                <a:latin typeface="Mada"/>
                <a:ea typeface="Mada"/>
                <a:cs typeface="Mada"/>
                <a:sym typeface="Mada"/>
              </a:rPr>
              <a:t> </a:t>
            </a:r>
            <a:endParaRPr b="1" baseline="30000" sz="2200">
              <a:highlight>
                <a:schemeClr val="accent5"/>
              </a:highlight>
              <a:latin typeface="Mada"/>
              <a:ea typeface="Mada"/>
              <a:cs typeface="Mada"/>
              <a:sym typeface="Mada"/>
            </a:endParaRPr>
          </a:p>
        </p:txBody>
      </p:sp>
      <p:sp>
        <p:nvSpPr>
          <p:cNvPr id="519" name="Google Shape;519;p35"/>
          <p:cNvSpPr/>
          <p:nvPr/>
        </p:nvSpPr>
        <p:spPr>
          <a:xfrm>
            <a:off x="609138" y="4392396"/>
            <a:ext cx="1422900" cy="562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1- </a:t>
            </a:r>
            <a:r>
              <a:rPr b="1" lang="ar" sz="1200">
                <a:latin typeface="Mada"/>
                <a:ea typeface="Mada"/>
                <a:cs typeface="Mada"/>
                <a:sym typeface="Mada"/>
              </a:rPr>
              <a:t> CBC, LFT</a:t>
            </a:r>
            <a:endParaRPr b="1" sz="1200">
              <a:latin typeface="Mada"/>
              <a:ea typeface="Mada"/>
              <a:cs typeface="Mada"/>
              <a:sym typeface="Mada"/>
            </a:endParaRPr>
          </a:p>
        </p:txBody>
      </p:sp>
      <p:sp>
        <p:nvSpPr>
          <p:cNvPr id="520" name="Google Shape;520;p35"/>
          <p:cNvSpPr/>
          <p:nvPr/>
        </p:nvSpPr>
        <p:spPr>
          <a:xfrm>
            <a:off x="2252146" y="4392396"/>
            <a:ext cx="1422900" cy="562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2- </a:t>
            </a:r>
            <a:r>
              <a:rPr b="1" lang="ar" sz="1200">
                <a:latin typeface="Mada"/>
                <a:ea typeface="Mada"/>
                <a:cs typeface="Mada"/>
                <a:sym typeface="Mada"/>
              </a:rPr>
              <a:t> Stool analysis </a:t>
            </a:r>
            <a:endParaRPr b="1" sz="1200">
              <a:latin typeface="Mada"/>
              <a:ea typeface="Mada"/>
              <a:cs typeface="Mada"/>
              <a:sym typeface="Mada"/>
            </a:endParaRPr>
          </a:p>
        </p:txBody>
      </p:sp>
      <p:sp>
        <p:nvSpPr>
          <p:cNvPr id="521" name="Google Shape;521;p35"/>
          <p:cNvSpPr/>
          <p:nvPr/>
        </p:nvSpPr>
        <p:spPr>
          <a:xfrm>
            <a:off x="3931660" y="4392396"/>
            <a:ext cx="1422900" cy="562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3- </a:t>
            </a:r>
            <a:r>
              <a:rPr b="1" lang="ar" sz="1200">
                <a:latin typeface="Mada"/>
                <a:ea typeface="Mada"/>
                <a:cs typeface="Mada"/>
                <a:sym typeface="Mada"/>
              </a:rPr>
              <a:t>Thyroid function test</a:t>
            </a:r>
            <a:r>
              <a:rPr b="1" baseline="30000" lang="ar" sz="1200">
                <a:latin typeface="Mada"/>
                <a:ea typeface="Mada"/>
                <a:cs typeface="Mada"/>
                <a:sym typeface="Mada"/>
              </a:rPr>
              <a:t>1</a:t>
            </a:r>
            <a:endParaRPr b="1" baseline="30000" sz="1200">
              <a:latin typeface="Mada"/>
              <a:ea typeface="Mada"/>
              <a:cs typeface="Mada"/>
              <a:sym typeface="Mada"/>
            </a:endParaRPr>
          </a:p>
        </p:txBody>
      </p:sp>
      <p:sp>
        <p:nvSpPr>
          <p:cNvPr id="522" name="Google Shape;522;p35"/>
          <p:cNvSpPr/>
          <p:nvPr/>
        </p:nvSpPr>
        <p:spPr>
          <a:xfrm>
            <a:off x="5538162" y="4392396"/>
            <a:ext cx="1422900" cy="562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4- </a:t>
            </a:r>
            <a:r>
              <a:rPr b="1" lang="ar" sz="1200">
                <a:latin typeface="Mada"/>
                <a:ea typeface="Mada"/>
                <a:cs typeface="Mada"/>
                <a:sym typeface="Mada"/>
              </a:rPr>
              <a:t>Celiac Ab</a:t>
            </a:r>
            <a:endParaRPr b="1" sz="1200">
              <a:latin typeface="Mada"/>
              <a:ea typeface="Mada"/>
              <a:cs typeface="Mada"/>
              <a:sym typeface="Mada"/>
            </a:endParaRPr>
          </a:p>
        </p:txBody>
      </p:sp>
      <p:sp>
        <p:nvSpPr>
          <p:cNvPr id="523" name="Google Shape;523;p35"/>
          <p:cNvSpPr txBox="1"/>
          <p:nvPr/>
        </p:nvSpPr>
        <p:spPr>
          <a:xfrm>
            <a:off x="262800" y="5559934"/>
            <a:ext cx="3819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Hydrogen Breath Testing: </a:t>
            </a:r>
            <a:endParaRPr b="1" sz="2200">
              <a:highlight>
                <a:schemeClr val="accent5"/>
              </a:highlight>
              <a:latin typeface="Mada"/>
              <a:ea typeface="Mada"/>
              <a:cs typeface="Mada"/>
              <a:sym typeface="Mada"/>
            </a:endParaRPr>
          </a:p>
        </p:txBody>
      </p:sp>
      <p:sp>
        <p:nvSpPr>
          <p:cNvPr id="524" name="Google Shape;524;p35"/>
          <p:cNvSpPr txBox="1"/>
          <p:nvPr/>
        </p:nvSpPr>
        <p:spPr>
          <a:xfrm>
            <a:off x="283200" y="5941051"/>
            <a:ext cx="7024200" cy="846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Lactose malabsorption (typically diagnosed via abnormal hydrogen breath testing) </a:t>
            </a:r>
            <a:r>
              <a:rPr lang="ar" sz="1200">
                <a:latin typeface="Mada"/>
                <a:ea typeface="Mada"/>
                <a:cs typeface="Mada"/>
                <a:sym typeface="Mada"/>
              </a:rPr>
              <a:t>is estimated to be approximately 25% in western countries and perhaps as high as 75% worldwide. </a:t>
            </a:r>
            <a:r>
              <a:rPr lang="ar" sz="1200">
                <a:solidFill>
                  <a:srgbClr val="6AA84F"/>
                </a:solidFill>
                <a:latin typeface="Mada"/>
                <a:ea typeface="Mada"/>
                <a:cs typeface="Mada"/>
                <a:sym typeface="Mada"/>
              </a:rPr>
              <a:t>it is underdiagnosed condition, make sure you ask about it in your history. If you suspect it do not forget to request hydrogen breath test</a:t>
            </a:r>
            <a:endParaRPr sz="1200">
              <a:solidFill>
                <a:srgbClr val="6AA84F"/>
              </a:solidFill>
              <a:latin typeface="Mada"/>
              <a:ea typeface="Mada"/>
              <a:cs typeface="Mada"/>
              <a:sym typeface="Mada"/>
            </a:endParaRPr>
          </a:p>
        </p:txBody>
      </p:sp>
      <p:sp>
        <p:nvSpPr>
          <p:cNvPr id="525" name="Google Shape;525;p35"/>
          <p:cNvSpPr txBox="1"/>
          <p:nvPr/>
        </p:nvSpPr>
        <p:spPr>
          <a:xfrm>
            <a:off x="283200" y="7208584"/>
            <a:ext cx="3819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Abdominal Imaging: </a:t>
            </a:r>
            <a:endParaRPr b="1" sz="2200">
              <a:highlight>
                <a:schemeClr val="accent5"/>
              </a:highlight>
              <a:latin typeface="Mada"/>
              <a:ea typeface="Mada"/>
              <a:cs typeface="Mada"/>
              <a:sym typeface="Mada"/>
            </a:endParaRPr>
          </a:p>
        </p:txBody>
      </p:sp>
      <p:grpSp>
        <p:nvGrpSpPr>
          <p:cNvPr id="526" name="Google Shape;526;p35"/>
          <p:cNvGrpSpPr/>
          <p:nvPr/>
        </p:nvGrpSpPr>
        <p:grpSpPr>
          <a:xfrm>
            <a:off x="1225550" y="7809299"/>
            <a:ext cx="5215531" cy="1150885"/>
            <a:chOff x="1210112" y="704065"/>
            <a:chExt cx="5215531" cy="1150885"/>
          </a:xfrm>
        </p:grpSpPr>
        <p:cxnSp>
          <p:nvCxnSpPr>
            <p:cNvPr id="527" name="Google Shape;527;p35"/>
            <p:cNvCxnSpPr>
              <a:stCxn id="528" idx="2"/>
              <a:endCxn id="529" idx="0"/>
            </p:cNvCxnSpPr>
            <p:nvPr/>
          </p:nvCxnSpPr>
          <p:spPr>
            <a:xfrm flipH="1" rot="-5400000">
              <a:off x="3777543" y="1307065"/>
              <a:ext cx="209400" cy="600"/>
            </a:xfrm>
            <a:prstGeom prst="curvedConnector3">
              <a:avLst>
                <a:gd fmla="val 50018" name="adj1"/>
              </a:avLst>
            </a:prstGeom>
            <a:noFill/>
            <a:ln cap="flat" cmpd="sng" w="9525">
              <a:solidFill>
                <a:srgbClr val="666666"/>
              </a:solidFill>
              <a:prstDash val="solid"/>
              <a:round/>
              <a:headEnd len="med" w="med" type="none"/>
              <a:tailEnd len="med" w="med" type="none"/>
            </a:ln>
          </p:spPr>
        </p:cxnSp>
        <p:grpSp>
          <p:nvGrpSpPr>
            <p:cNvPr id="530" name="Google Shape;530;p35"/>
            <p:cNvGrpSpPr/>
            <p:nvPr/>
          </p:nvGrpSpPr>
          <p:grpSpPr>
            <a:xfrm>
              <a:off x="1210112" y="704065"/>
              <a:ext cx="5215531" cy="1150885"/>
              <a:chOff x="1210112" y="704065"/>
              <a:chExt cx="5215531" cy="1150885"/>
            </a:xfrm>
          </p:grpSpPr>
          <p:sp>
            <p:nvSpPr>
              <p:cNvPr id="528" name="Google Shape;528;p35"/>
              <p:cNvSpPr/>
              <p:nvPr/>
            </p:nvSpPr>
            <p:spPr>
              <a:xfrm>
                <a:off x="1483443" y="704065"/>
                <a:ext cx="4797000" cy="4986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Abdominal Imaging</a:t>
                </a:r>
                <a:endParaRPr b="1">
                  <a:solidFill>
                    <a:srgbClr val="FFFFFF"/>
                  </a:solidFill>
                  <a:latin typeface="Mada"/>
                  <a:ea typeface="Mada"/>
                  <a:cs typeface="Mada"/>
                  <a:sym typeface="Mada"/>
                </a:endParaRPr>
              </a:p>
            </p:txBody>
          </p:sp>
          <p:grpSp>
            <p:nvGrpSpPr>
              <p:cNvPr id="531" name="Google Shape;531;p35"/>
              <p:cNvGrpSpPr/>
              <p:nvPr/>
            </p:nvGrpSpPr>
            <p:grpSpPr>
              <a:xfrm>
                <a:off x="1210112" y="953365"/>
                <a:ext cx="5215531" cy="901585"/>
                <a:chOff x="1210112" y="953365"/>
                <a:chExt cx="5215531" cy="901585"/>
              </a:xfrm>
            </p:grpSpPr>
            <p:cxnSp>
              <p:nvCxnSpPr>
                <p:cNvPr id="532" name="Google Shape;532;p35"/>
                <p:cNvCxnSpPr>
                  <a:stCxn id="528" idx="3"/>
                  <a:endCxn id="533" idx="3"/>
                </p:cNvCxnSpPr>
                <p:nvPr/>
              </p:nvCxnSpPr>
              <p:spPr>
                <a:xfrm>
                  <a:off x="6280443" y="953365"/>
                  <a:ext cx="145200" cy="681900"/>
                </a:xfrm>
                <a:prstGeom prst="curvedConnector3">
                  <a:avLst>
                    <a:gd fmla="val 263977" name="adj1"/>
                  </a:avLst>
                </a:prstGeom>
                <a:noFill/>
                <a:ln cap="flat" cmpd="sng" w="9525">
                  <a:solidFill>
                    <a:srgbClr val="666666"/>
                  </a:solidFill>
                  <a:prstDash val="solid"/>
                  <a:round/>
                  <a:headEnd len="med" w="med" type="none"/>
                  <a:tailEnd len="med" w="med" type="none"/>
                </a:ln>
              </p:spPr>
            </p:cxnSp>
            <p:cxnSp>
              <p:nvCxnSpPr>
                <p:cNvPr id="534" name="Google Shape;534;p35"/>
                <p:cNvCxnSpPr>
                  <a:stCxn id="528" idx="1"/>
                  <a:endCxn id="535" idx="1"/>
                </p:cNvCxnSpPr>
                <p:nvPr/>
              </p:nvCxnSpPr>
              <p:spPr>
                <a:xfrm flipH="1">
                  <a:off x="1210143" y="953365"/>
                  <a:ext cx="273300" cy="678600"/>
                </a:xfrm>
                <a:prstGeom prst="curvedConnector3">
                  <a:avLst>
                    <a:gd fmla="val 187141" name="adj1"/>
                  </a:avLst>
                </a:prstGeom>
                <a:noFill/>
                <a:ln cap="flat" cmpd="sng" w="9525">
                  <a:solidFill>
                    <a:srgbClr val="666666"/>
                  </a:solidFill>
                  <a:prstDash val="solid"/>
                  <a:round/>
                  <a:headEnd len="med" w="med" type="none"/>
                  <a:tailEnd len="med" w="med" type="none"/>
                </a:ln>
              </p:spPr>
            </p:cxnSp>
            <p:sp>
              <p:nvSpPr>
                <p:cNvPr id="535" name="Google Shape;535;p35"/>
                <p:cNvSpPr/>
                <p:nvPr/>
              </p:nvSpPr>
              <p:spPr>
                <a:xfrm>
                  <a:off x="1210112" y="1412137"/>
                  <a:ext cx="1684200" cy="4395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Barium enema</a:t>
                  </a:r>
                  <a:endParaRPr b="1" sz="1200">
                    <a:solidFill>
                      <a:srgbClr val="000000"/>
                    </a:solidFill>
                    <a:latin typeface="Mada"/>
                    <a:ea typeface="Mada"/>
                    <a:cs typeface="Mada"/>
                    <a:sym typeface="Mada"/>
                  </a:endParaRPr>
                </a:p>
              </p:txBody>
            </p:sp>
            <p:sp>
              <p:nvSpPr>
                <p:cNvPr id="529" name="Google Shape;529;p35"/>
                <p:cNvSpPr/>
                <p:nvPr/>
              </p:nvSpPr>
              <p:spPr>
                <a:xfrm>
                  <a:off x="3220785" y="1412141"/>
                  <a:ext cx="1321500" cy="4395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US</a:t>
                  </a:r>
                  <a:endParaRPr b="1" sz="1200" u="sng">
                    <a:latin typeface="Mada"/>
                    <a:ea typeface="Mada"/>
                    <a:cs typeface="Mada"/>
                    <a:sym typeface="Mada"/>
                  </a:endParaRPr>
                </a:p>
              </p:txBody>
            </p:sp>
            <p:sp>
              <p:nvSpPr>
                <p:cNvPr id="533" name="Google Shape;533;p35"/>
                <p:cNvSpPr/>
                <p:nvPr/>
              </p:nvSpPr>
              <p:spPr>
                <a:xfrm>
                  <a:off x="4741412" y="1415450"/>
                  <a:ext cx="1684200" cy="4395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Colonoscopy</a:t>
                  </a:r>
                  <a:endParaRPr b="1" sz="1200">
                    <a:latin typeface="Mada"/>
                    <a:ea typeface="Mada"/>
                    <a:cs typeface="Mada"/>
                    <a:sym typeface="Mada"/>
                  </a:endParaRPr>
                </a:p>
              </p:txBody>
            </p:sp>
          </p:grpSp>
        </p:grpSp>
      </p:grpSp>
      <p:sp>
        <p:nvSpPr>
          <p:cNvPr id="536" name="Google Shape;536;p35"/>
          <p:cNvSpPr txBox="1"/>
          <p:nvPr/>
        </p:nvSpPr>
        <p:spPr>
          <a:xfrm>
            <a:off x="252600" y="9033159"/>
            <a:ext cx="6886200" cy="750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Prevalence of colorectal cancer in these studies was </a:t>
            </a:r>
            <a:r>
              <a:rPr b="1" lang="ar" sz="1200" u="sng">
                <a:latin typeface="Mada"/>
                <a:ea typeface="Mada"/>
                <a:cs typeface="Mada"/>
                <a:sym typeface="Mada"/>
              </a:rPr>
              <a:t>low</a:t>
            </a:r>
            <a:r>
              <a:rPr b="1" lang="ar" sz="1200">
                <a:latin typeface="Mada"/>
                <a:ea typeface="Mada"/>
                <a:cs typeface="Mada"/>
                <a:sym typeface="Mada"/>
              </a:rPr>
              <a:t>, ranging from 0 to 0.51%. </a:t>
            </a:r>
            <a:endParaRPr b="1" sz="1200">
              <a:latin typeface="Mada"/>
              <a:ea typeface="Mada"/>
              <a:cs typeface="Mada"/>
              <a:sym typeface="Mada"/>
            </a:endParaRPr>
          </a:p>
          <a:p>
            <a:pPr indent="-304800" lvl="0" marL="457200" rtl="0" algn="l">
              <a:spcBef>
                <a:spcPts val="0"/>
              </a:spcBef>
              <a:spcAft>
                <a:spcPts val="0"/>
              </a:spcAft>
              <a:buClr>
                <a:srgbClr val="6AA84F"/>
              </a:buClr>
              <a:buSzPts val="1200"/>
              <a:buFont typeface="Alegreya"/>
              <a:buChar char="●"/>
            </a:pPr>
            <a:r>
              <a:rPr lang="ar" sz="1200">
                <a:solidFill>
                  <a:srgbClr val="6AA84F"/>
                </a:solidFill>
                <a:latin typeface="Mada"/>
                <a:ea typeface="Mada"/>
                <a:cs typeface="Mada"/>
                <a:sym typeface="Mada"/>
              </a:rPr>
              <a:t>Abdominal imaging is usually not used in IBS patients, If you take good history, good physical, basic workup and all of them are normal in a </a:t>
            </a:r>
            <a:r>
              <a:rPr lang="ar" sz="1200">
                <a:solidFill>
                  <a:srgbClr val="6AA84F"/>
                </a:solidFill>
                <a:latin typeface="Mada"/>
                <a:ea typeface="Mada"/>
                <a:cs typeface="Mada"/>
                <a:sym typeface="Mada"/>
              </a:rPr>
              <a:t>susceptible</a:t>
            </a:r>
            <a:r>
              <a:rPr lang="ar" sz="1200">
                <a:solidFill>
                  <a:srgbClr val="6AA84F"/>
                </a:solidFill>
                <a:latin typeface="Mada"/>
                <a:ea typeface="Mada"/>
                <a:cs typeface="Mada"/>
                <a:sym typeface="Mada"/>
              </a:rPr>
              <a:t> pt, no need to do these expensive procedures</a:t>
            </a:r>
            <a:endParaRPr sz="1200">
              <a:solidFill>
                <a:srgbClr val="6AA84F"/>
              </a:solidFill>
              <a:latin typeface="Mada"/>
              <a:ea typeface="Mada"/>
              <a:cs typeface="Mada"/>
              <a:sym typeface="Mada"/>
            </a:endParaRPr>
          </a:p>
        </p:txBody>
      </p:sp>
      <p:cxnSp>
        <p:nvCxnSpPr>
          <p:cNvPr id="537" name="Google Shape;537;p35"/>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38" name="Google Shape;538;p35"/>
          <p:cNvSpPr txBox="1"/>
          <p:nvPr/>
        </p:nvSpPr>
        <p:spPr>
          <a:xfrm>
            <a:off x="600225" y="4914800"/>
            <a:ext cx="65937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Note: </a:t>
            </a:r>
            <a:r>
              <a:rPr b="1" lang="ar" sz="1100">
                <a:latin typeface="Mada"/>
                <a:ea typeface="Mada"/>
                <a:cs typeface="Mada"/>
                <a:sym typeface="Mada"/>
              </a:rPr>
              <a:t>Current best evidence does not support the routine use of blood tests to exclude organic gastrointestinal disease in patients who present with typical IBS symptoms without alarm features.</a:t>
            </a:r>
            <a:endParaRPr sz="1100">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3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44" name="Google Shape;544;p3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Referral &amp; Management of IBS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545" name="Google Shape;545;p36"/>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546" name="Google Shape;546;p36"/>
          <p:cNvSpPr txBox="1"/>
          <p:nvPr/>
        </p:nvSpPr>
        <p:spPr>
          <a:xfrm>
            <a:off x="278100" y="765604"/>
            <a:ext cx="5954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Reasons to Refer </a:t>
            </a:r>
            <a:endParaRPr b="1" sz="2200">
              <a:highlight>
                <a:schemeClr val="accent5"/>
              </a:highlight>
              <a:latin typeface="Mada"/>
              <a:ea typeface="Mada"/>
              <a:cs typeface="Mada"/>
              <a:sym typeface="Mada"/>
            </a:endParaRPr>
          </a:p>
        </p:txBody>
      </p:sp>
      <p:graphicFrame>
        <p:nvGraphicFramePr>
          <p:cNvPr id="547" name="Google Shape;547;p36"/>
          <p:cNvGraphicFramePr/>
          <p:nvPr/>
        </p:nvGraphicFramePr>
        <p:xfrm>
          <a:off x="267892" y="1332507"/>
          <a:ext cx="3000000" cy="3000000"/>
        </p:xfrm>
        <a:graphic>
          <a:graphicData uri="http://schemas.openxmlformats.org/drawingml/2006/table">
            <a:tbl>
              <a:tblPr>
                <a:noFill/>
                <a:tableStyleId>{08619CD8-436B-4644-B807-13D4593B444E}</a:tableStyleId>
              </a:tblPr>
              <a:tblGrid>
                <a:gridCol w="3521025"/>
                <a:gridCol w="3503175"/>
              </a:tblGrid>
              <a:tr h="3079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Reasons to Refer </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ar">
                          <a:solidFill>
                            <a:srgbClr val="666666"/>
                          </a:solidFill>
                          <a:latin typeface="Mada"/>
                          <a:ea typeface="Mada"/>
                          <a:cs typeface="Mada"/>
                          <a:sym typeface="Mada"/>
                        </a:rPr>
                        <a:t>Urgent Referral </a:t>
                      </a:r>
                      <a:endParaRPr b="1">
                        <a:solidFill>
                          <a:srgbClr val="66666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r>
              <a:tr h="170750">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Age &gt; 45 years at onset.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Family history of bowel cancer.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Failure of primary care management.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Uncertainty of diagnosis.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Abnormality on examination or investigatio</a:t>
                      </a:r>
                      <a:r>
                        <a:rPr lang="ar" sz="1200">
                          <a:latin typeface="Mada"/>
                          <a:ea typeface="Mada"/>
                          <a:cs typeface="Mada"/>
                          <a:sym typeface="Mada"/>
                        </a:rPr>
                        <a:t>n</a:t>
                      </a:r>
                      <a:endParaRPr b="1" sz="1200">
                        <a:solidFill>
                          <a:schemeClr val="accent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Constant abdominal pain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Constant diarrhea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Constant distension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Rectal bleeding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Weight loss or malaise. </a:t>
                      </a:r>
                      <a:endParaRPr sz="1200">
                        <a:solidFill>
                          <a:srgbClr val="6AA84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70750">
                <a:tc vMerge="1"/>
                <a:tc vMerge="1"/>
              </a:tr>
              <a:tr h="170750">
                <a:tc vMerge="1"/>
                <a:tc vMerge="1"/>
              </a:tr>
              <a:tr h="170750">
                <a:tc vMerge="1"/>
                <a:tc vMerge="1"/>
              </a:tr>
              <a:tr h="425350">
                <a:tc vMerge="1"/>
                <a:tc vMerge="1"/>
              </a:tr>
            </a:tbl>
          </a:graphicData>
        </a:graphic>
      </p:graphicFrame>
      <p:sp>
        <p:nvSpPr>
          <p:cNvPr id="548" name="Google Shape;548;p36"/>
          <p:cNvSpPr txBox="1"/>
          <p:nvPr/>
        </p:nvSpPr>
        <p:spPr>
          <a:xfrm>
            <a:off x="246450" y="3703225"/>
            <a:ext cx="7106700" cy="12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Patients’ concerns </a:t>
            </a:r>
            <a:r>
              <a:rPr b="1" lang="ar" sz="1200">
                <a:solidFill>
                  <a:srgbClr val="6AA84F"/>
                </a:solidFill>
                <a:latin typeface="Mada"/>
                <a:ea typeface="Mada"/>
                <a:cs typeface="Mada"/>
                <a:sym typeface="Mada"/>
              </a:rPr>
              <a:t>(The most important thing is </a:t>
            </a:r>
            <a:r>
              <a:rPr b="1" lang="ar" sz="1200">
                <a:solidFill>
                  <a:srgbClr val="6AA84F"/>
                </a:solidFill>
                <a:latin typeface="Mada"/>
                <a:ea typeface="Mada"/>
                <a:cs typeface="Mada"/>
                <a:sym typeface="Mada"/>
              </a:rPr>
              <a:t>patient</a:t>
            </a:r>
            <a:r>
              <a:rPr b="1" lang="ar" sz="1200">
                <a:solidFill>
                  <a:srgbClr val="6AA84F"/>
                </a:solidFill>
                <a:latin typeface="Mada"/>
                <a:ea typeface="Mada"/>
                <a:cs typeface="Mada"/>
                <a:sym typeface="Mada"/>
              </a:rPr>
              <a:t> - doctor relationship) ~50% of the treatment</a:t>
            </a:r>
            <a:endParaRPr b="1"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Explanation </a:t>
            </a:r>
            <a:endParaRPr b="1"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Treatment approaches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Placebo effect of up to 70% in all IBS </a:t>
            </a:r>
            <a:r>
              <a:rPr lang="ar" sz="1200">
                <a:latin typeface="Mada"/>
                <a:ea typeface="Mada"/>
                <a:cs typeface="Mada"/>
                <a:sym typeface="Mada"/>
              </a:rPr>
              <a:t>treatments</a:t>
            </a:r>
            <a:r>
              <a:rPr lang="ar" sz="1200">
                <a:latin typeface="Mada"/>
                <a:ea typeface="Mada"/>
                <a:cs typeface="Mada"/>
                <a:sym typeface="Mada"/>
              </a:rPr>
              <a:t>.</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Treatment should depend on symptom sub-type.</a:t>
            </a:r>
            <a:endParaRPr sz="1200">
              <a:solidFill>
                <a:srgbClr val="6AA84F"/>
              </a:solidFill>
              <a:latin typeface="Mada"/>
              <a:ea typeface="Mada"/>
              <a:cs typeface="Mada"/>
              <a:sym typeface="Mada"/>
            </a:endParaRPr>
          </a:p>
        </p:txBody>
      </p:sp>
      <p:sp>
        <p:nvSpPr>
          <p:cNvPr id="549" name="Google Shape;549;p36"/>
          <p:cNvSpPr txBox="1"/>
          <p:nvPr/>
        </p:nvSpPr>
        <p:spPr>
          <a:xfrm>
            <a:off x="246450" y="527192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Antidepressants: </a:t>
            </a:r>
            <a:endParaRPr b="1" sz="2200">
              <a:highlight>
                <a:schemeClr val="accent5"/>
              </a:highlight>
              <a:latin typeface="Mada"/>
              <a:ea typeface="Mada"/>
              <a:cs typeface="Mada"/>
              <a:sym typeface="Mada"/>
            </a:endParaRPr>
          </a:p>
        </p:txBody>
      </p:sp>
      <p:sp>
        <p:nvSpPr>
          <p:cNvPr id="550" name="Google Shape;550;p36"/>
          <p:cNvSpPr txBox="1"/>
          <p:nvPr/>
        </p:nvSpPr>
        <p:spPr>
          <a:xfrm>
            <a:off x="246450" y="5722525"/>
            <a:ext cx="7067100" cy="687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Poor evidence for efficacy.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Better evidence for tricyclics. </a:t>
            </a:r>
            <a:r>
              <a:rPr lang="ar" sz="1200">
                <a:solidFill>
                  <a:srgbClr val="6AA84F"/>
                </a:solidFill>
                <a:latin typeface="Mada"/>
                <a:ea typeface="Mada"/>
                <a:cs typeface="Mada"/>
                <a:sym typeface="Mada"/>
              </a:rPr>
              <a:t>(if it is pain predominant you might give little TCA)</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Very little evidence for SSRIs</a:t>
            </a:r>
            <a:endParaRPr sz="1200">
              <a:solidFill>
                <a:srgbClr val="999999"/>
              </a:solidFill>
              <a:latin typeface="Mada"/>
              <a:ea typeface="Mada"/>
              <a:cs typeface="Mada"/>
              <a:sym typeface="Mada"/>
            </a:endParaRPr>
          </a:p>
        </p:txBody>
      </p:sp>
      <p:grpSp>
        <p:nvGrpSpPr>
          <p:cNvPr id="551" name="Google Shape;551;p36"/>
          <p:cNvGrpSpPr/>
          <p:nvPr/>
        </p:nvGrpSpPr>
        <p:grpSpPr>
          <a:xfrm>
            <a:off x="466907" y="6486620"/>
            <a:ext cx="6846639" cy="986171"/>
            <a:chOff x="423646" y="3871979"/>
            <a:chExt cx="6210666" cy="1009800"/>
          </a:xfrm>
        </p:grpSpPr>
        <p:sp>
          <p:nvSpPr>
            <p:cNvPr id="552" name="Google Shape;552;p36"/>
            <p:cNvSpPr/>
            <p:nvPr/>
          </p:nvSpPr>
          <p:spPr>
            <a:xfrm>
              <a:off x="1821412" y="3871979"/>
              <a:ext cx="4812900" cy="1009800"/>
            </a:xfrm>
            <a:prstGeom prst="rect">
              <a:avLst/>
            </a:prstGeom>
            <a:solidFill>
              <a:srgbClr val="EFEFEF"/>
            </a:solid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Six studies have been conducted to date, two each involving fluoxetine, paroxetine and citalopram.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Most patients noted an improvement in overall wellbeing, although none of the studies showed any benefit with regards to bowel habits, and abdominal pain was generally not improved. </a:t>
              </a:r>
              <a:endParaRPr sz="1200">
                <a:latin typeface="Mada"/>
                <a:ea typeface="Mada"/>
                <a:cs typeface="Mada"/>
                <a:sym typeface="Mada"/>
              </a:endParaRPr>
            </a:p>
          </p:txBody>
        </p:sp>
        <p:sp>
          <p:nvSpPr>
            <p:cNvPr id="553" name="Google Shape;553;p36"/>
            <p:cNvSpPr/>
            <p:nvPr/>
          </p:nvSpPr>
          <p:spPr>
            <a:xfrm>
              <a:off x="423646" y="3871979"/>
              <a:ext cx="1347600" cy="1009800"/>
            </a:xfrm>
            <a:prstGeom prst="homePlate">
              <a:avLst>
                <a:gd fmla="val 56185" name="adj"/>
              </a:avLst>
            </a:prstGeom>
            <a:solidFill>
              <a:srgbClr val="79974F"/>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SSRIs</a:t>
              </a:r>
              <a:endParaRPr b="1" sz="1800">
                <a:solidFill>
                  <a:srgbClr val="FFFFFF"/>
                </a:solidFill>
                <a:latin typeface="Mada"/>
                <a:ea typeface="Mada"/>
                <a:cs typeface="Mada"/>
                <a:sym typeface="Mada"/>
              </a:endParaRPr>
            </a:p>
          </p:txBody>
        </p:sp>
      </p:grpSp>
      <p:sp>
        <p:nvSpPr>
          <p:cNvPr id="554" name="Google Shape;554;p36"/>
          <p:cNvSpPr txBox="1"/>
          <p:nvPr/>
        </p:nvSpPr>
        <p:spPr>
          <a:xfrm>
            <a:off x="246450" y="33054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Management of IBS</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555" name="Google Shape;555;p36"/>
          <p:cNvSpPr txBox="1"/>
          <p:nvPr/>
        </p:nvSpPr>
        <p:spPr>
          <a:xfrm>
            <a:off x="247500" y="7610450"/>
            <a:ext cx="5954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If IBS is </a:t>
            </a:r>
            <a:r>
              <a:rPr b="1" lang="ar" sz="2200">
                <a:highlight>
                  <a:schemeClr val="accent5"/>
                </a:highlight>
                <a:latin typeface="Mada"/>
                <a:ea typeface="Mada"/>
                <a:cs typeface="Mada"/>
                <a:sym typeface="Mada"/>
              </a:rPr>
              <a:t>Pain Predominant:</a:t>
            </a:r>
            <a:endParaRPr b="1" sz="2200">
              <a:highlight>
                <a:schemeClr val="accent5"/>
              </a:highlight>
              <a:latin typeface="Mada"/>
              <a:ea typeface="Mada"/>
              <a:cs typeface="Mada"/>
              <a:sym typeface="Mada"/>
            </a:endParaRPr>
          </a:p>
        </p:txBody>
      </p:sp>
      <p:sp>
        <p:nvSpPr>
          <p:cNvPr id="556" name="Google Shape;556;p36"/>
          <p:cNvSpPr txBox="1"/>
          <p:nvPr/>
        </p:nvSpPr>
        <p:spPr>
          <a:xfrm>
            <a:off x="247500" y="8031200"/>
            <a:ext cx="7058100" cy="725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Alegreya"/>
              <a:buChar char="➔"/>
            </a:pPr>
            <a:r>
              <a:rPr b="1" lang="ar" sz="1200">
                <a:latin typeface="Mada"/>
                <a:ea typeface="Mada"/>
                <a:cs typeface="Mada"/>
                <a:sym typeface="Mada"/>
              </a:rPr>
              <a:t>Antispasmodics </a:t>
            </a:r>
            <a:r>
              <a:rPr lang="ar" sz="1200">
                <a:latin typeface="Mada"/>
                <a:ea typeface="Mada"/>
                <a:cs typeface="Mada"/>
                <a:sym typeface="Mada"/>
              </a:rPr>
              <a:t>will help 66%. </a:t>
            </a:r>
            <a:endParaRPr sz="1200">
              <a:latin typeface="Mada"/>
              <a:ea typeface="Mada"/>
              <a:cs typeface="Mada"/>
              <a:sym typeface="Mada"/>
            </a:endParaRPr>
          </a:p>
          <a:p>
            <a:pPr indent="-304800" lvl="0" marL="457200" rtl="0" algn="l">
              <a:spcBef>
                <a:spcPts val="0"/>
              </a:spcBef>
              <a:spcAft>
                <a:spcPts val="0"/>
              </a:spcAft>
              <a:buSzPts val="1200"/>
              <a:buFont typeface="Alegreya"/>
              <a:buChar char="➔"/>
            </a:pPr>
            <a:r>
              <a:rPr b="1" lang="ar" sz="1200">
                <a:latin typeface="Mada"/>
                <a:ea typeface="Mada"/>
                <a:cs typeface="Mada"/>
                <a:sym typeface="Mada"/>
              </a:rPr>
              <a:t>Mebeverine </a:t>
            </a:r>
            <a:r>
              <a:rPr lang="ar" sz="1200">
                <a:latin typeface="Mada"/>
                <a:ea typeface="Mada"/>
                <a:cs typeface="Mada"/>
                <a:sym typeface="Mada"/>
              </a:rPr>
              <a:t>is probably first choice. </a:t>
            </a:r>
            <a:endParaRPr sz="1200">
              <a:latin typeface="Mada"/>
              <a:ea typeface="Mada"/>
              <a:cs typeface="Mada"/>
              <a:sym typeface="Mada"/>
            </a:endParaRPr>
          </a:p>
          <a:p>
            <a:pPr indent="-304800" lvl="0" marL="457200" rtl="0" algn="l">
              <a:spcBef>
                <a:spcPts val="0"/>
              </a:spcBef>
              <a:spcAft>
                <a:spcPts val="0"/>
              </a:spcAft>
              <a:buSzPts val="1200"/>
              <a:buFont typeface="Alegreya"/>
              <a:buChar char="➔"/>
            </a:pPr>
            <a:r>
              <a:rPr b="1" lang="ar" sz="1200">
                <a:latin typeface="Mada"/>
                <a:ea typeface="Mada"/>
                <a:cs typeface="Mada"/>
                <a:sym typeface="Mada"/>
              </a:rPr>
              <a:t>Hyoscine </a:t>
            </a:r>
            <a:r>
              <a:rPr lang="ar" sz="1200">
                <a:latin typeface="Mada"/>
                <a:ea typeface="Mada"/>
                <a:cs typeface="Mada"/>
                <a:sym typeface="Mada"/>
              </a:rPr>
              <a:t>10mg qid can be added. </a:t>
            </a:r>
            <a:endParaRPr sz="1200">
              <a:latin typeface="Mada"/>
              <a:ea typeface="Mada"/>
              <a:cs typeface="Mada"/>
              <a:sym typeface="Mada"/>
            </a:endParaRPr>
          </a:p>
        </p:txBody>
      </p:sp>
      <p:sp>
        <p:nvSpPr>
          <p:cNvPr id="557" name="Google Shape;557;p36"/>
          <p:cNvSpPr/>
          <p:nvPr/>
        </p:nvSpPr>
        <p:spPr>
          <a:xfrm>
            <a:off x="267026" y="8807577"/>
            <a:ext cx="7024200" cy="986100"/>
          </a:xfrm>
          <a:prstGeom prst="roundRect">
            <a:avLst>
              <a:gd fmla="val 16667" name="adj"/>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recent meta-analysis of 22 studies involving 1778 patients and 12 different antispasmodic agents demonstrated modest improvements in global IBS symptoms and abdominal pain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However, up to 68% of patients suffered side effects when given the high dose required to improve abdominal pain</a:t>
            </a:r>
            <a:endParaRPr sz="1200">
              <a:latin typeface="Mada"/>
              <a:ea typeface="Mada"/>
              <a:cs typeface="Mada"/>
              <a:sym typeface="Mada"/>
            </a:endParaRPr>
          </a:p>
        </p:txBody>
      </p:sp>
      <p:cxnSp>
        <p:nvCxnSpPr>
          <p:cNvPr id="558" name="Google Shape;558;p36"/>
          <p:cNvCxnSpPr/>
          <p:nvPr/>
        </p:nvCxnSpPr>
        <p:spPr>
          <a:xfrm rot="10800000">
            <a:off x="8900" y="99258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7"/>
          <p:cNvSpPr txBox="1"/>
          <p:nvPr>
            <p:ph idx="12" type="sldNum"/>
          </p:nvPr>
        </p:nvSpPr>
        <p:spPr>
          <a:xfrm>
            <a:off x="7077075" y="0"/>
            <a:ext cx="4827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600">
                <a:latin typeface="Exo"/>
                <a:ea typeface="Exo"/>
                <a:cs typeface="Exo"/>
                <a:sym typeface="Exo"/>
              </a:rPr>
              <a:t>‹#›</a:t>
            </a:fld>
            <a:endParaRPr sz="1600">
              <a:latin typeface="Exo"/>
              <a:ea typeface="Exo"/>
              <a:cs typeface="Exo"/>
              <a:sym typeface="Exo"/>
            </a:endParaRPr>
          </a:p>
        </p:txBody>
      </p:sp>
      <p:sp>
        <p:nvSpPr>
          <p:cNvPr id="564" name="Google Shape;564;p37"/>
          <p:cNvSpPr txBox="1"/>
          <p:nvPr/>
        </p:nvSpPr>
        <p:spPr>
          <a:xfrm>
            <a:off x="1248300" y="0"/>
            <a:ext cx="5239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Management of IBS </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565" name="Google Shape;565;p37"/>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999999"/>
                </a:solidFill>
                <a:latin typeface="Mada"/>
                <a:ea typeface="Mada"/>
                <a:cs typeface="Mada"/>
                <a:sym typeface="Mada"/>
              </a:rPr>
              <a:t>1- Actually fibers are used in both diarrhea and constipation… what is the difference? It depends on the amount of water you take with the fiber. If you take too much water with fiber then it works as a lubricant and improves bowel movement. While if you take fibers with minimal amount of water (as adding fibers to yoghurt then fibers work as a sponge and make stool bulky</a:t>
            </a:r>
            <a:endParaRPr sz="12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999999"/>
              </a:solidFill>
            </a:endParaRPr>
          </a:p>
        </p:txBody>
      </p:sp>
      <p:sp>
        <p:nvSpPr>
          <p:cNvPr id="566" name="Google Shape;566;p37"/>
          <p:cNvSpPr txBox="1"/>
          <p:nvPr/>
        </p:nvSpPr>
        <p:spPr>
          <a:xfrm>
            <a:off x="250950" y="926852"/>
            <a:ext cx="7058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Constipation and Diarrhea Predominant IBS</a:t>
            </a:r>
            <a:endParaRPr b="1" sz="2200">
              <a:highlight>
                <a:schemeClr val="accent5"/>
              </a:highlight>
              <a:latin typeface="Mada"/>
              <a:ea typeface="Mada"/>
              <a:cs typeface="Mada"/>
              <a:sym typeface="Mada"/>
            </a:endParaRPr>
          </a:p>
        </p:txBody>
      </p:sp>
      <p:graphicFrame>
        <p:nvGraphicFramePr>
          <p:cNvPr id="567" name="Google Shape;567;p37"/>
          <p:cNvGraphicFramePr/>
          <p:nvPr/>
        </p:nvGraphicFramePr>
        <p:xfrm>
          <a:off x="267892" y="1466893"/>
          <a:ext cx="3000000" cy="3000000"/>
        </p:xfrm>
        <a:graphic>
          <a:graphicData uri="http://schemas.openxmlformats.org/drawingml/2006/table">
            <a:tbl>
              <a:tblPr>
                <a:noFill/>
                <a:tableStyleId>{08619CD8-436B-4644-B807-13D4593B444E}</a:tableStyleId>
              </a:tblPr>
              <a:tblGrid>
                <a:gridCol w="3873450"/>
                <a:gridCol w="3150750"/>
              </a:tblGrid>
              <a:tr h="3906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Constipation Predominant IBS: </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Diarrhea Predominant IBS: </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r>
              <a:tr h="856300">
                <a:tc rowSpan="5">
                  <a:txBody>
                    <a:bodyPr/>
                    <a:lstStyle/>
                    <a:p>
                      <a:pPr indent="-162599" lvl="0" marL="208799" rtl="0" algn="l">
                        <a:spcBef>
                          <a:spcPts val="0"/>
                        </a:spcBef>
                        <a:spcAft>
                          <a:spcPts val="0"/>
                        </a:spcAft>
                        <a:buSzPts val="1200"/>
                        <a:buFont typeface="Mada"/>
                        <a:buChar char="●"/>
                      </a:pPr>
                      <a:r>
                        <a:rPr b="1" lang="ar" sz="1200">
                          <a:latin typeface="Mada"/>
                          <a:ea typeface="Mada"/>
                          <a:cs typeface="Mada"/>
                          <a:sym typeface="Mada"/>
                        </a:rPr>
                        <a:t>Lifestyle Modifications </a:t>
                      </a:r>
                      <a:r>
                        <a:rPr b="1" lang="ar" sz="1200">
                          <a:solidFill>
                            <a:srgbClr val="6AA84F"/>
                          </a:solidFill>
                          <a:latin typeface="Mada"/>
                          <a:ea typeface="Mada"/>
                          <a:cs typeface="Mada"/>
                          <a:sym typeface="Mada"/>
                        </a:rPr>
                        <a:t>(</a:t>
                      </a:r>
                      <a:r>
                        <a:rPr b="1" lang="ar" sz="1200">
                          <a:solidFill>
                            <a:srgbClr val="6AA84F"/>
                          </a:solidFill>
                          <a:latin typeface="Mada"/>
                          <a:ea typeface="Mada"/>
                          <a:cs typeface="Mada"/>
                          <a:sym typeface="Mada"/>
                        </a:rPr>
                        <a:t>exercise</a:t>
                      </a:r>
                      <a:r>
                        <a:rPr b="1" lang="ar" sz="1200">
                          <a:solidFill>
                            <a:srgbClr val="6AA84F"/>
                          </a:solidFill>
                          <a:latin typeface="Mada"/>
                          <a:ea typeface="Mada"/>
                          <a:cs typeface="Mada"/>
                          <a:sym typeface="Mada"/>
                        </a:rPr>
                        <a:t> and diet)</a:t>
                      </a:r>
                      <a:endParaRPr b="1" sz="1200">
                        <a:solidFill>
                          <a:srgbClr val="6AA84F"/>
                        </a:solidFill>
                        <a:latin typeface="Mada"/>
                        <a:ea typeface="Mada"/>
                        <a:cs typeface="Mada"/>
                        <a:sym typeface="Mada"/>
                      </a:endParaRPr>
                    </a:p>
                    <a:p>
                      <a:pPr indent="-162599" lvl="0" marL="208799"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A lot of water</a:t>
                      </a:r>
                      <a:endParaRPr b="1" sz="1200">
                        <a:solidFill>
                          <a:srgbClr val="6AA84F"/>
                        </a:solidFill>
                        <a:latin typeface="Mada"/>
                        <a:ea typeface="Mada"/>
                        <a:cs typeface="Mada"/>
                        <a:sym typeface="Mada"/>
                      </a:endParaRPr>
                    </a:p>
                    <a:p>
                      <a:pPr indent="-162599" lvl="0" marL="208799" rtl="0" algn="l">
                        <a:spcBef>
                          <a:spcPts val="0"/>
                        </a:spcBef>
                        <a:spcAft>
                          <a:spcPts val="0"/>
                        </a:spcAft>
                        <a:buSzPts val="1200"/>
                        <a:buFont typeface="Mada"/>
                        <a:buChar char="●"/>
                      </a:pPr>
                      <a:r>
                        <a:rPr b="1" lang="ar" sz="1200">
                          <a:latin typeface="Mada"/>
                          <a:ea typeface="Mada"/>
                          <a:cs typeface="Mada"/>
                          <a:sym typeface="Mada"/>
                        </a:rPr>
                        <a:t>Bowel Training and Education </a:t>
                      </a:r>
                      <a:endParaRPr b="1" sz="1200">
                        <a:latin typeface="Mada"/>
                        <a:ea typeface="Mada"/>
                        <a:cs typeface="Mada"/>
                        <a:sym typeface="Mada"/>
                      </a:endParaRPr>
                    </a:p>
                    <a:p>
                      <a:pPr indent="-162599" lvl="0" marL="208799" rtl="0" algn="l">
                        <a:spcBef>
                          <a:spcPts val="0"/>
                        </a:spcBef>
                        <a:spcAft>
                          <a:spcPts val="0"/>
                        </a:spcAft>
                        <a:buSzPts val="1200"/>
                        <a:buFont typeface="Mada"/>
                        <a:buChar char="●"/>
                      </a:pPr>
                      <a:r>
                        <a:rPr b="1" lang="ar" sz="1200">
                          <a:latin typeface="Mada"/>
                          <a:ea typeface="Mada"/>
                          <a:cs typeface="Mada"/>
                          <a:sym typeface="Mada"/>
                        </a:rPr>
                        <a:t>Fibre</a:t>
                      </a:r>
                      <a:r>
                        <a:rPr b="1" lang="ar" sz="1300">
                          <a:latin typeface="Mada"/>
                          <a:ea typeface="Mada"/>
                          <a:cs typeface="Mada"/>
                          <a:sym typeface="Mada"/>
                        </a:rPr>
                        <a:t>¹</a:t>
                      </a:r>
                      <a:r>
                        <a:rPr b="1" lang="ar" sz="1200">
                          <a:latin typeface="Mada"/>
                          <a:ea typeface="Mada"/>
                          <a:cs typeface="Mada"/>
                          <a:sym typeface="Mada"/>
                        </a:rPr>
                        <a:t> </a:t>
                      </a:r>
                      <a:endParaRPr b="1" sz="1200">
                        <a:latin typeface="Mada"/>
                        <a:ea typeface="Mada"/>
                        <a:cs typeface="Mada"/>
                        <a:sym typeface="Mada"/>
                      </a:endParaRPr>
                    </a:p>
                    <a:p>
                      <a:pPr indent="-198600" lvl="1" marL="485999" rtl="0" algn="l">
                        <a:spcBef>
                          <a:spcPts val="0"/>
                        </a:spcBef>
                        <a:spcAft>
                          <a:spcPts val="0"/>
                        </a:spcAft>
                        <a:buSzPts val="1200"/>
                        <a:buFont typeface="Mada"/>
                        <a:buChar char="○"/>
                      </a:pPr>
                      <a:r>
                        <a:rPr lang="ar" sz="1200">
                          <a:latin typeface="Mada"/>
                          <a:ea typeface="Mada"/>
                          <a:cs typeface="Mada"/>
                          <a:sym typeface="Mada"/>
                        </a:rPr>
                        <a:t>Twelve randomized controlled trials have been performed to date evaluating the efficacy of fiber in the treatment of IBS. Four of these studies noted an improvement in stool frequency (polycarbophil and ispaghula husk), while one noted an improvement in stool evacuation </a:t>
                      </a:r>
                      <a:endParaRPr sz="1200">
                        <a:latin typeface="Mada"/>
                        <a:ea typeface="Mada"/>
                        <a:cs typeface="Mada"/>
                        <a:sym typeface="Mada"/>
                      </a:endParaRPr>
                    </a:p>
                    <a:p>
                      <a:pPr indent="-198600" lvl="1" marL="485999" rtl="0" algn="l">
                        <a:spcBef>
                          <a:spcPts val="0"/>
                        </a:spcBef>
                        <a:spcAft>
                          <a:spcPts val="0"/>
                        </a:spcAft>
                        <a:buSzPts val="1200"/>
                        <a:buFont typeface="Mada"/>
                        <a:buChar char="○"/>
                      </a:pPr>
                      <a:r>
                        <a:rPr lang="ar" sz="1200">
                          <a:latin typeface="Mada"/>
                          <a:ea typeface="Mada"/>
                          <a:cs typeface="Mada"/>
                          <a:sym typeface="Mada"/>
                        </a:rPr>
                        <a:t>No improvement in abdominal pain </a:t>
                      </a:r>
                      <a:endParaRPr sz="1200">
                        <a:latin typeface="Mada"/>
                        <a:ea typeface="Mada"/>
                        <a:cs typeface="Mada"/>
                        <a:sym typeface="Mada"/>
                      </a:endParaRPr>
                    </a:p>
                    <a:p>
                      <a:pPr indent="-198600" lvl="1" marL="485999" rtl="0" algn="l">
                        <a:spcBef>
                          <a:spcPts val="0"/>
                        </a:spcBef>
                        <a:spcAft>
                          <a:spcPts val="0"/>
                        </a:spcAft>
                        <a:buSzPts val="1200"/>
                        <a:buFont typeface="Mada"/>
                        <a:buChar char="○"/>
                      </a:pPr>
                      <a:r>
                        <a:rPr lang="ar" sz="1200">
                          <a:latin typeface="Mada"/>
                          <a:ea typeface="Mada"/>
                          <a:cs typeface="Mada"/>
                          <a:sym typeface="Mada"/>
                        </a:rPr>
                        <a:t>30-50% of patients treated with a fiber product will have a significant increase in gas</a:t>
                      </a:r>
                      <a:endParaRPr sz="1200">
                        <a:latin typeface="Mada"/>
                        <a:ea typeface="Mada"/>
                        <a:cs typeface="Mada"/>
                        <a:sym typeface="Mada"/>
                      </a:endParaRPr>
                    </a:p>
                    <a:p>
                      <a:pPr indent="-162599" lvl="0" marL="208799" rtl="0" algn="l">
                        <a:spcBef>
                          <a:spcPts val="0"/>
                        </a:spcBef>
                        <a:spcAft>
                          <a:spcPts val="0"/>
                        </a:spcAft>
                        <a:buSzPts val="1200"/>
                        <a:buFont typeface="Alegreya"/>
                        <a:buChar char="●"/>
                      </a:pPr>
                      <a:r>
                        <a:rPr b="1" lang="ar" sz="1200">
                          <a:latin typeface="Mada"/>
                          <a:ea typeface="Mada"/>
                          <a:cs typeface="Mada"/>
                          <a:sym typeface="Mada"/>
                        </a:rPr>
                        <a:t>Lubiprostone </a:t>
                      </a:r>
                      <a:r>
                        <a:rPr lang="ar" sz="1200">
                          <a:latin typeface="Mada"/>
                          <a:ea typeface="Mada"/>
                          <a:cs typeface="Mada"/>
                          <a:sym typeface="Mada"/>
                        </a:rPr>
                        <a:t>stimulates type 2 chloride channels in epithelial cells of the gastrointestinal tract thereby causing an efflux of chloride into the intestinal lumen </a:t>
                      </a:r>
                      <a:r>
                        <a:rPr lang="ar" sz="1200">
                          <a:solidFill>
                            <a:srgbClr val="6AA84F"/>
                          </a:solidFill>
                          <a:latin typeface="Mada"/>
                          <a:ea typeface="Mada"/>
                          <a:cs typeface="Mada"/>
                          <a:sym typeface="Mada"/>
                        </a:rPr>
                        <a:t>Why chloride channels? when chloride is not absorbed thus sodium also is not absorbed, when sodium is not absorbed water is not absorbed thus this may relief constipation</a:t>
                      </a:r>
                      <a:r>
                        <a:rPr lang="ar" sz="1200">
                          <a:latin typeface="Mada"/>
                          <a:ea typeface="Mada"/>
                          <a:cs typeface="Mada"/>
                          <a:sym typeface="Mada"/>
                        </a:rPr>
                        <a:t> </a:t>
                      </a:r>
                      <a:endParaRPr sz="1200">
                        <a:latin typeface="Mada"/>
                        <a:ea typeface="Mada"/>
                        <a:cs typeface="Mada"/>
                        <a:sym typeface="Mada"/>
                      </a:endParaRPr>
                    </a:p>
                    <a:p>
                      <a:pPr indent="-198600" lvl="1" marL="485999" rtl="0" algn="l">
                        <a:spcBef>
                          <a:spcPts val="0"/>
                        </a:spcBef>
                        <a:spcAft>
                          <a:spcPts val="0"/>
                        </a:spcAft>
                        <a:buSzPts val="1200"/>
                        <a:buFont typeface="Mada"/>
                        <a:buChar char="○"/>
                      </a:pPr>
                      <a:r>
                        <a:rPr lang="ar" sz="1200">
                          <a:latin typeface="Mada"/>
                          <a:ea typeface="Mada"/>
                          <a:cs typeface="Mada"/>
                          <a:sym typeface="Mada"/>
                        </a:rPr>
                        <a:t>It was approved by the FDA for the treatment of adult men and women with chronic constipation in January 2006 </a:t>
                      </a:r>
                      <a:endParaRPr sz="1200">
                        <a:latin typeface="Mada"/>
                        <a:ea typeface="Mada"/>
                        <a:cs typeface="Mada"/>
                        <a:sym typeface="Mada"/>
                      </a:endParaRPr>
                    </a:p>
                    <a:p>
                      <a:pPr indent="-198600" lvl="1" marL="485999" rtl="0" algn="l">
                        <a:spcBef>
                          <a:spcPts val="0"/>
                        </a:spcBef>
                        <a:spcAft>
                          <a:spcPts val="0"/>
                        </a:spcAft>
                        <a:buSzPts val="1200"/>
                        <a:buFont typeface="Mada"/>
                        <a:buChar char="○"/>
                      </a:pPr>
                      <a:r>
                        <a:rPr lang="ar" sz="1200">
                          <a:latin typeface="Mada"/>
                          <a:ea typeface="Mada"/>
                          <a:cs typeface="Mada"/>
                          <a:sym typeface="Mada"/>
                        </a:rPr>
                        <a:t>Nausea and diarrhea 6-8%</a:t>
                      </a:r>
                      <a:endParaRPr b="1" sz="1200">
                        <a:solidFill>
                          <a:schemeClr val="accent6"/>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198600" lvl="0" marL="244800" rtl="0" algn="l">
                        <a:spcBef>
                          <a:spcPts val="0"/>
                        </a:spcBef>
                        <a:spcAft>
                          <a:spcPts val="0"/>
                        </a:spcAft>
                        <a:buSzPts val="1200"/>
                        <a:buFont typeface="Mada"/>
                        <a:buChar char="●"/>
                      </a:pPr>
                      <a:r>
                        <a:rPr b="1" lang="ar" sz="1200">
                          <a:latin typeface="Mada"/>
                          <a:ea typeface="Mada"/>
                          <a:cs typeface="Mada"/>
                          <a:sym typeface="Mada"/>
                        </a:rPr>
                        <a:t>Increasing dietary fibre is sensible advice. </a:t>
                      </a:r>
                      <a:endParaRPr b="1" sz="1200">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Fibre varies, 55% of patients will get worse with bran. </a:t>
                      </a:r>
                      <a:endParaRPr b="1" sz="1200">
                        <a:latin typeface="Mada"/>
                        <a:ea typeface="Mada"/>
                        <a:cs typeface="Mada"/>
                        <a:sym typeface="Mada"/>
                      </a:endParaRPr>
                    </a:p>
                    <a:p>
                      <a:pPr indent="-198600" lvl="0" marL="244800" rtl="0" algn="l">
                        <a:spcBef>
                          <a:spcPts val="0"/>
                        </a:spcBef>
                        <a:spcAft>
                          <a:spcPts val="0"/>
                        </a:spcAft>
                        <a:buSzPts val="1200"/>
                        <a:buFont typeface="Alegreya"/>
                        <a:buChar char="●"/>
                      </a:pPr>
                      <a:r>
                        <a:rPr b="1" lang="ar" sz="1200">
                          <a:latin typeface="Mada"/>
                          <a:ea typeface="Mada"/>
                          <a:cs typeface="Mada"/>
                          <a:sym typeface="Mada"/>
                        </a:rPr>
                        <a:t>Loperamide </a:t>
                      </a:r>
                      <a:r>
                        <a:rPr lang="ar" sz="1200">
                          <a:latin typeface="Mada"/>
                          <a:ea typeface="Mada"/>
                          <a:cs typeface="Mada"/>
                          <a:sym typeface="Mada"/>
                        </a:rPr>
                        <a:t>inhibiting intestinal secretion and peristalsis, loperamide slows intestinal transit and allows for increased fluid reabsorption, thus improving symptoms of diarrhea</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Alosetron </a:t>
                      </a:r>
                      <a:r>
                        <a:rPr lang="ar" sz="1200">
                          <a:latin typeface="Mada"/>
                          <a:ea typeface="Mada"/>
                          <a:cs typeface="Mada"/>
                          <a:sym typeface="Mada"/>
                        </a:rPr>
                        <a:t>is 5-HT3 receptor antagonist that slows colonic transit </a:t>
                      </a:r>
                      <a:endParaRPr sz="1200">
                        <a:latin typeface="Mada"/>
                        <a:ea typeface="Mada"/>
                        <a:cs typeface="Mada"/>
                        <a:sym typeface="Mada"/>
                      </a:endParaRPr>
                    </a:p>
                    <a:p>
                      <a:pPr indent="-162600" lvl="1" marL="522000" rtl="0" algn="l">
                        <a:spcBef>
                          <a:spcPts val="0"/>
                        </a:spcBef>
                        <a:spcAft>
                          <a:spcPts val="0"/>
                        </a:spcAft>
                        <a:buSzPts val="1200"/>
                        <a:buFont typeface="Alegreya"/>
                        <a:buChar char="○"/>
                      </a:pPr>
                      <a:r>
                        <a:rPr lang="ar" sz="1200">
                          <a:solidFill>
                            <a:srgbClr val="CC0000"/>
                          </a:solidFill>
                          <a:latin typeface="Mada"/>
                          <a:ea typeface="Mada"/>
                          <a:cs typeface="Mada"/>
                          <a:sym typeface="Mada"/>
                        </a:rPr>
                        <a:t>Meta-analysis of eight randomized controlled trials involving 4842 patients determined that </a:t>
                      </a:r>
                      <a:r>
                        <a:rPr b="1" lang="ar" sz="1200">
                          <a:solidFill>
                            <a:srgbClr val="CC0000"/>
                          </a:solidFill>
                          <a:latin typeface="Mada"/>
                          <a:ea typeface="Mada"/>
                          <a:cs typeface="Mada"/>
                          <a:sym typeface="Mada"/>
                        </a:rPr>
                        <a:t>alosetron </a:t>
                      </a:r>
                      <a:r>
                        <a:rPr lang="ar" sz="1200">
                          <a:solidFill>
                            <a:srgbClr val="CC0000"/>
                          </a:solidFill>
                          <a:latin typeface="Mada"/>
                          <a:ea typeface="Mada"/>
                          <a:cs typeface="Mada"/>
                          <a:sym typeface="Mada"/>
                        </a:rPr>
                        <a:t>provided a significant reduction in the global symptoms</a:t>
                      </a:r>
                      <a:r>
                        <a:rPr lang="ar" sz="1200">
                          <a:latin typeface="Mada"/>
                          <a:ea typeface="Mada"/>
                          <a:cs typeface="Mada"/>
                          <a:sym typeface="Mada"/>
                        </a:rPr>
                        <a:t> of diarrhea, abdominal pain, and bloating in patients with IBS and diarrhea</a:t>
                      </a:r>
                      <a:endParaRPr sz="1200">
                        <a:latin typeface="Mada"/>
                        <a:ea typeface="Mada"/>
                        <a:cs typeface="Mada"/>
                        <a:sym typeface="Mada"/>
                      </a:endParaRPr>
                    </a:p>
                    <a:p>
                      <a:pPr indent="-162600" lvl="1" marL="522000" rtl="0" algn="l">
                        <a:spcBef>
                          <a:spcPts val="0"/>
                        </a:spcBef>
                        <a:spcAft>
                          <a:spcPts val="0"/>
                        </a:spcAft>
                        <a:buSzPts val="1200"/>
                        <a:buFont typeface="Mada"/>
                        <a:buChar char="○"/>
                      </a:pPr>
                      <a:r>
                        <a:rPr lang="ar" sz="1200">
                          <a:latin typeface="Mada"/>
                          <a:ea typeface="Mada"/>
                          <a:cs typeface="Mada"/>
                          <a:sym typeface="Mada"/>
                        </a:rPr>
                        <a:t>Four-fold increased risk </a:t>
                      </a:r>
                      <a:r>
                        <a:rPr lang="ar" sz="1200">
                          <a:latin typeface="Mada"/>
                          <a:ea typeface="Mada"/>
                          <a:cs typeface="Mada"/>
                          <a:sym typeface="Mada"/>
                        </a:rPr>
                        <a:t>of</a:t>
                      </a:r>
                      <a:r>
                        <a:rPr lang="ar" sz="1200">
                          <a:latin typeface="Mada"/>
                          <a:ea typeface="Mada"/>
                          <a:cs typeface="Mada"/>
                          <a:sym typeface="Mada"/>
                        </a:rPr>
                        <a:t> ischemic colitis compared</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856300">
                <a:tc vMerge="1"/>
                <a:tc vMerge="1"/>
              </a:tr>
              <a:tr h="856300">
                <a:tc vMerge="1"/>
                <a:tc vMerge="1"/>
              </a:tr>
              <a:tr h="856300">
                <a:tc vMerge="1"/>
                <a:tc vMerge="1"/>
              </a:tr>
              <a:tr h="1603825">
                <a:tc vMerge="1"/>
                <a:tc vMerge="1"/>
              </a:tr>
            </a:tbl>
          </a:graphicData>
        </a:graphic>
      </p:graphicFrame>
      <p:sp>
        <p:nvSpPr>
          <p:cNvPr id="568" name="Google Shape;568;p37"/>
          <p:cNvSpPr txBox="1"/>
          <p:nvPr/>
        </p:nvSpPr>
        <p:spPr>
          <a:xfrm>
            <a:off x="142350" y="698607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Probiotics</a:t>
            </a:r>
            <a:endParaRPr b="1" sz="2200">
              <a:highlight>
                <a:schemeClr val="accent5"/>
              </a:highlight>
              <a:latin typeface="Mada"/>
              <a:ea typeface="Mada"/>
              <a:cs typeface="Mada"/>
              <a:sym typeface="Mada"/>
            </a:endParaRPr>
          </a:p>
        </p:txBody>
      </p:sp>
      <p:pic>
        <p:nvPicPr>
          <p:cNvPr id="569" name="Google Shape;569;p37"/>
          <p:cNvPicPr preferRelativeResize="0"/>
          <p:nvPr/>
        </p:nvPicPr>
        <p:blipFill>
          <a:blip r:embed="rId3">
            <a:alphaModFix/>
          </a:blip>
          <a:stretch>
            <a:fillRect/>
          </a:stretch>
        </p:blipFill>
        <p:spPr>
          <a:xfrm>
            <a:off x="4722138" y="7773575"/>
            <a:ext cx="2375424" cy="1767575"/>
          </a:xfrm>
          <a:prstGeom prst="rect">
            <a:avLst/>
          </a:prstGeom>
          <a:noFill/>
          <a:ln>
            <a:noFill/>
          </a:ln>
        </p:spPr>
      </p:pic>
      <p:sp>
        <p:nvSpPr>
          <p:cNvPr id="570" name="Google Shape;570;p37"/>
          <p:cNvSpPr txBox="1"/>
          <p:nvPr/>
        </p:nvSpPr>
        <p:spPr>
          <a:xfrm>
            <a:off x="142350" y="7436675"/>
            <a:ext cx="4129200" cy="216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Mode of Action of Probiotics?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Competition with, and exclusion, of pathogens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Anti-bacterial: </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Produce bacteriocins </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Destroy toxins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Enhance barrier function, motility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Enhance host immunity by : </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Immune modulation </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Cytokine modulation </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IgA production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Metabolic functions </a:t>
            </a:r>
            <a:endParaRPr sz="1200">
              <a:latin typeface="Mada"/>
              <a:ea typeface="Mada"/>
              <a:cs typeface="Mada"/>
              <a:sym typeface="Mada"/>
            </a:endParaRPr>
          </a:p>
        </p:txBody>
      </p:sp>
      <p:sp>
        <p:nvSpPr>
          <p:cNvPr id="571" name="Google Shape;571;p37"/>
          <p:cNvSpPr txBox="1"/>
          <p:nvPr/>
        </p:nvSpPr>
        <p:spPr>
          <a:xfrm>
            <a:off x="4150950" y="7444750"/>
            <a:ext cx="3349800" cy="41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Global assessment of symptom relief: </a:t>
            </a:r>
            <a:endParaRPr b="1" sz="1200">
              <a:latin typeface="Mada"/>
              <a:ea typeface="Mada"/>
              <a:cs typeface="Mada"/>
              <a:sym typeface="Mada"/>
            </a:endParaRPr>
          </a:p>
          <a:p>
            <a:pPr indent="0" lvl="0" marL="914400" rtl="0" algn="l">
              <a:spcBef>
                <a:spcPts val="0"/>
              </a:spcBef>
              <a:spcAft>
                <a:spcPts val="0"/>
              </a:spcAft>
              <a:buNone/>
            </a:pPr>
            <a:r>
              <a:t/>
            </a:r>
            <a:endParaRPr sz="1200">
              <a:latin typeface="Alegreya"/>
              <a:ea typeface="Alegreya"/>
              <a:cs typeface="Alegreya"/>
              <a:sym typeface="Alegreya"/>
            </a:endParaRPr>
          </a:p>
        </p:txBody>
      </p:sp>
      <p:cxnSp>
        <p:nvCxnSpPr>
          <p:cNvPr id="572" name="Google Shape;572;p3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63" name="Google Shape;163;p20"/>
          <p:cNvSpPr txBox="1"/>
          <p:nvPr/>
        </p:nvSpPr>
        <p:spPr>
          <a:xfrm>
            <a:off x="551075" y="0"/>
            <a:ext cx="64578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Introduction to Acute abdominal pain </a:t>
            </a:r>
            <a:endParaRPr b="1" sz="2600">
              <a:solidFill>
                <a:schemeClr val="dk1"/>
              </a:solidFill>
              <a:latin typeface="Mada"/>
              <a:ea typeface="Mada"/>
              <a:cs typeface="Mada"/>
              <a:sym typeface="Mada"/>
            </a:endParaRPr>
          </a:p>
        </p:txBody>
      </p:sp>
      <p:sp>
        <p:nvSpPr>
          <p:cNvPr id="164" name="Google Shape;164;p20"/>
          <p:cNvSpPr txBox="1"/>
          <p:nvPr/>
        </p:nvSpPr>
        <p:spPr>
          <a:xfrm>
            <a:off x="247475" y="4069100"/>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Causes of </a:t>
            </a:r>
            <a:r>
              <a:rPr b="1" lang="ar" sz="2200">
                <a:highlight>
                  <a:srgbClr val="D9EAD3"/>
                </a:highlight>
                <a:latin typeface="Mada"/>
                <a:ea typeface="Mada"/>
                <a:cs typeface="Mada"/>
                <a:sym typeface="Mada"/>
              </a:rPr>
              <a:t>acute</a:t>
            </a:r>
            <a:r>
              <a:rPr b="1" lang="ar" sz="2200">
                <a:highlight>
                  <a:srgbClr val="D9EAD3"/>
                </a:highlight>
                <a:latin typeface="Mada"/>
                <a:ea typeface="Mada"/>
                <a:cs typeface="Mada"/>
                <a:sym typeface="Mada"/>
              </a:rPr>
              <a:t> </a:t>
            </a:r>
            <a:r>
              <a:rPr b="1" lang="ar" sz="2200">
                <a:highlight>
                  <a:srgbClr val="D9EAD3"/>
                </a:highlight>
                <a:latin typeface="Mada"/>
                <a:ea typeface="Mada"/>
                <a:cs typeface="Mada"/>
                <a:sym typeface="Mada"/>
              </a:rPr>
              <a:t>abdominal pain          </a:t>
            </a:r>
            <a:endParaRPr b="1" sz="2200">
              <a:highlight>
                <a:srgbClr val="D9EAD3"/>
              </a:highlight>
              <a:latin typeface="Mada"/>
              <a:ea typeface="Mada"/>
              <a:cs typeface="Mada"/>
              <a:sym typeface="Mada"/>
            </a:endParaRPr>
          </a:p>
        </p:txBody>
      </p:sp>
      <p:graphicFrame>
        <p:nvGraphicFramePr>
          <p:cNvPr id="165" name="Google Shape;165;p20"/>
          <p:cNvGraphicFramePr/>
          <p:nvPr/>
        </p:nvGraphicFramePr>
        <p:xfrm>
          <a:off x="551092" y="4620066"/>
          <a:ext cx="3000000" cy="3000000"/>
        </p:xfrm>
        <a:graphic>
          <a:graphicData uri="http://schemas.openxmlformats.org/drawingml/2006/table">
            <a:tbl>
              <a:tblPr>
                <a:noFill/>
                <a:tableStyleId>{08619CD8-436B-4644-B807-13D4593B444E}</a:tableStyleId>
              </a:tblPr>
              <a:tblGrid>
                <a:gridCol w="3286000"/>
                <a:gridCol w="3269300"/>
              </a:tblGrid>
              <a:tr h="4415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Surgical</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Medical</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r>
              <a:tr h="383600">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Appendicitis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Cholecystitis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Bowel obstruction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Acute mesenteric ischemia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Perforation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Trauma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Peritonitis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Cholangitis</a:t>
                      </a:r>
                      <a:r>
                        <a:rPr lang="ar" sz="1200">
                          <a:solidFill>
                            <a:srgbClr val="6AA84F"/>
                          </a:solidFill>
                          <a:latin typeface="Mada"/>
                          <a:ea typeface="Mada"/>
                          <a:cs typeface="Mada"/>
                          <a:sym typeface="Mada"/>
                        </a:rPr>
                        <a:t> (inflammation of bile duct)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Pancreatitis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Choledocholithiasis </a:t>
                      </a:r>
                      <a:r>
                        <a:rPr lang="ar" sz="1200">
                          <a:solidFill>
                            <a:srgbClr val="6AA84F"/>
                          </a:solidFill>
                          <a:latin typeface="Mada"/>
                          <a:ea typeface="Mada"/>
                          <a:cs typeface="Mada"/>
                          <a:sym typeface="Mada"/>
                        </a:rPr>
                        <a:t>(stone in the bile duct)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Diverticulitis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PUD </a:t>
                      </a:r>
                      <a:r>
                        <a:rPr lang="ar" sz="1200">
                          <a:solidFill>
                            <a:srgbClr val="999999"/>
                          </a:solidFill>
                          <a:latin typeface="Mada"/>
                          <a:ea typeface="Mada"/>
                          <a:cs typeface="Mada"/>
                          <a:sym typeface="Mada"/>
                        </a:rPr>
                        <a:t>Peptic Ulcer Disease </a:t>
                      </a:r>
                      <a:endParaRPr sz="12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Gastroenteritis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Non-abdominal causes </a:t>
                      </a:r>
                      <a:r>
                        <a:rPr lang="ar" sz="1200">
                          <a:solidFill>
                            <a:srgbClr val="6AA84F"/>
                          </a:solidFill>
                          <a:latin typeface="Mada"/>
                          <a:ea typeface="Mada"/>
                          <a:cs typeface="Mada"/>
                          <a:sym typeface="Mada"/>
                        </a:rPr>
                        <a:t>that can cause abdominal pain as MI in diabetic and HTN patients</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FUNCTIONAL causes (More of chronic)</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 </a:t>
                      </a:r>
                      <a:endParaRPr b="1" sz="1200">
                        <a:solidFill>
                          <a:srgbClr val="CC0000"/>
                        </a:solidFill>
                        <a:latin typeface="Mada"/>
                        <a:ea typeface="Mada"/>
                        <a:cs typeface="Mada"/>
                        <a:sym typeface="Mada"/>
                      </a:endParaRPr>
                    </a:p>
                    <a:p>
                      <a:pPr indent="0" lvl="0" marL="914400" rtl="0" algn="l">
                        <a:spcBef>
                          <a:spcPts val="0"/>
                        </a:spcBef>
                        <a:spcAft>
                          <a:spcPts val="0"/>
                        </a:spcAft>
                        <a:buNone/>
                      </a:pPr>
                      <a: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83600">
                <a:tc vMerge="1"/>
                <a:tc vMerge="1"/>
              </a:tr>
              <a:tr h="383600">
                <a:tc vMerge="1"/>
                <a:tc vMerge="1"/>
              </a:tr>
              <a:tr h="383600">
                <a:tc vMerge="1"/>
                <a:tc vMerge="1"/>
              </a:tr>
              <a:tr h="804700">
                <a:tc vMerge="1"/>
                <a:tc vMerge="1"/>
              </a:tr>
            </a:tbl>
          </a:graphicData>
        </a:graphic>
      </p:graphicFrame>
      <p:sp>
        <p:nvSpPr>
          <p:cNvPr id="166" name="Google Shape;166;p20"/>
          <p:cNvSpPr txBox="1"/>
          <p:nvPr/>
        </p:nvSpPr>
        <p:spPr>
          <a:xfrm>
            <a:off x="0" y="10015750"/>
            <a:ext cx="75600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Our talk is going to be about functional causes which are chronic pain. </a:t>
            </a:r>
            <a:r>
              <a:rPr b="1" lang="ar" sz="1000">
                <a:solidFill>
                  <a:srgbClr val="6AA84F"/>
                </a:solidFill>
                <a:latin typeface="Mada"/>
                <a:ea typeface="Mada"/>
                <a:cs typeface="Mada"/>
                <a:sym typeface="Mada"/>
              </a:rPr>
              <a:t>Acute pain is more serious than chronic pain</a:t>
            </a:r>
            <a:r>
              <a:rPr lang="ar" sz="1000">
                <a:solidFill>
                  <a:srgbClr val="6AA84F"/>
                </a:solidFill>
                <a:latin typeface="Mada"/>
                <a:ea typeface="Mada"/>
                <a:cs typeface="Mada"/>
                <a:sym typeface="Mada"/>
              </a:rPr>
              <a:t>. why? Because chronic pain is less likely to be an inflammation or cancer.  </a:t>
            </a:r>
            <a:r>
              <a:rPr b="1" lang="ar" sz="1000">
                <a:solidFill>
                  <a:srgbClr val="6AA84F"/>
                </a:solidFill>
                <a:latin typeface="Mada"/>
                <a:ea typeface="Mada"/>
                <a:cs typeface="Mada"/>
                <a:sym typeface="Mada"/>
              </a:rPr>
              <a:t>Most abdominal pain that requires surgery is acute</a:t>
            </a:r>
            <a:r>
              <a:rPr lang="ar" sz="1000">
                <a:solidFill>
                  <a:srgbClr val="6AA84F"/>
                </a:solidFill>
                <a:latin typeface="Mada"/>
                <a:ea typeface="Mada"/>
                <a:cs typeface="Mada"/>
                <a:sym typeface="Mada"/>
              </a:rPr>
              <a:t>, less likely chronic abdominal pain needs surgery e.g. bowel ischemia “bowel angina”</a:t>
            </a:r>
            <a:endParaRPr sz="1000">
              <a:solidFill>
                <a:srgbClr val="6AA84F"/>
              </a:solidFill>
              <a:latin typeface="Mada"/>
              <a:ea typeface="Mada"/>
              <a:cs typeface="Mada"/>
              <a:sym typeface="Mada"/>
            </a:endParaRPr>
          </a:p>
        </p:txBody>
      </p:sp>
      <p:sp>
        <p:nvSpPr>
          <p:cNvPr id="167" name="Google Shape;167;p20"/>
          <p:cNvSpPr txBox="1"/>
          <p:nvPr/>
        </p:nvSpPr>
        <p:spPr>
          <a:xfrm>
            <a:off x="247475" y="1283050"/>
            <a:ext cx="7065000" cy="56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A4271"/>
              </a:buClr>
              <a:buSzPts val="1400"/>
              <a:buFont typeface="Mada"/>
              <a:buChar char="●"/>
            </a:pPr>
            <a:r>
              <a:rPr b="1" lang="ar">
                <a:solidFill>
                  <a:srgbClr val="2A4271"/>
                </a:solidFill>
                <a:latin typeface="Mada"/>
                <a:ea typeface="Mada"/>
                <a:cs typeface="Mada"/>
                <a:sym typeface="Mada"/>
              </a:rPr>
              <a:t>Abdominal pain </a:t>
            </a:r>
            <a:r>
              <a:rPr lang="ar">
                <a:solidFill>
                  <a:srgbClr val="2A4271"/>
                </a:solidFill>
                <a:latin typeface="Mada"/>
                <a:ea typeface="Mada"/>
                <a:cs typeface="Mada"/>
                <a:sym typeface="Mada"/>
              </a:rPr>
              <a:t> accounts for approximately 50% of all urgent admissions to general surgical units. </a:t>
            </a:r>
            <a:r>
              <a:rPr b="1" lang="ar">
                <a:solidFill>
                  <a:srgbClr val="2A4271"/>
                </a:solidFill>
                <a:latin typeface="Mada"/>
                <a:ea typeface="Mada"/>
                <a:cs typeface="Mada"/>
                <a:sym typeface="Mada"/>
              </a:rPr>
              <a:t>The acute abdomen is a consequence of one or more pathological processes:</a:t>
            </a:r>
            <a:endParaRPr b="1">
              <a:solidFill>
                <a:srgbClr val="2A4271"/>
              </a:solidFill>
              <a:latin typeface="Mada"/>
              <a:ea typeface="Mada"/>
              <a:cs typeface="Mada"/>
              <a:sym typeface="Mada"/>
            </a:endParaRPr>
          </a:p>
          <a:p>
            <a:pPr indent="0" lvl="0" marL="457200" rtl="0" algn="l">
              <a:spcBef>
                <a:spcPts val="0"/>
              </a:spcBef>
              <a:spcAft>
                <a:spcPts val="0"/>
              </a:spcAft>
              <a:buNone/>
            </a:pPr>
            <a:r>
              <a:t/>
            </a:r>
            <a:endParaRPr b="1" sz="1200">
              <a:solidFill>
                <a:srgbClr val="2A4271"/>
              </a:solidFill>
              <a:latin typeface="Mada"/>
              <a:ea typeface="Mada"/>
              <a:cs typeface="Mada"/>
              <a:sym typeface="Mada"/>
            </a:endParaRPr>
          </a:p>
        </p:txBody>
      </p:sp>
      <p:sp>
        <p:nvSpPr>
          <p:cNvPr id="168" name="Google Shape;168;p20"/>
          <p:cNvSpPr/>
          <p:nvPr/>
        </p:nvSpPr>
        <p:spPr>
          <a:xfrm>
            <a:off x="471538" y="2259046"/>
            <a:ext cx="1059880" cy="299745"/>
          </a:xfrm>
          <a:custGeom>
            <a:rect b="b" l="l" r="r" t="t"/>
            <a:pathLst>
              <a:path extrusionOk="0" h="14347" w="34077">
                <a:moveTo>
                  <a:pt x="0" y="0"/>
                </a:moveTo>
                <a:lnTo>
                  <a:pt x="0" y="14346"/>
                </a:lnTo>
                <a:lnTo>
                  <a:pt x="34076" y="14346"/>
                </a:lnTo>
                <a:cubicBezTo>
                  <a:pt x="31891" y="12700"/>
                  <a:pt x="30498" y="10103"/>
                  <a:pt x="30498" y="7158"/>
                </a:cubicBezTo>
                <a:cubicBezTo>
                  <a:pt x="30498" y="4244"/>
                  <a:pt x="31891" y="1647"/>
                  <a:pt x="34076" y="0"/>
                </a:cubicBezTo>
                <a:close/>
              </a:path>
            </a:pathLst>
          </a:cu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solidFill>
                <a:srgbClr val="FFFFFF"/>
              </a:solidFill>
              <a:latin typeface="Bree Serif"/>
              <a:ea typeface="Bree Serif"/>
              <a:cs typeface="Bree Serif"/>
              <a:sym typeface="Bree Serif"/>
            </a:endParaRPr>
          </a:p>
        </p:txBody>
      </p:sp>
      <p:sp>
        <p:nvSpPr>
          <p:cNvPr id="169" name="Google Shape;169;p20"/>
          <p:cNvSpPr/>
          <p:nvPr/>
        </p:nvSpPr>
        <p:spPr>
          <a:xfrm>
            <a:off x="3067475" y="2312602"/>
            <a:ext cx="1059849" cy="264846"/>
          </a:xfrm>
          <a:custGeom>
            <a:rect b="b" l="l" r="r" t="t"/>
            <a:pathLst>
              <a:path extrusionOk="0" h="14347" w="34076">
                <a:moveTo>
                  <a:pt x="0" y="0"/>
                </a:moveTo>
                <a:lnTo>
                  <a:pt x="0" y="14346"/>
                </a:lnTo>
                <a:lnTo>
                  <a:pt x="34076" y="14346"/>
                </a:lnTo>
                <a:cubicBezTo>
                  <a:pt x="31891" y="12700"/>
                  <a:pt x="30497" y="10103"/>
                  <a:pt x="30497" y="7158"/>
                </a:cubicBezTo>
                <a:cubicBezTo>
                  <a:pt x="30497" y="4244"/>
                  <a:pt x="31891" y="1647"/>
                  <a:pt x="34076" y="0"/>
                </a:cubicBezTo>
                <a:close/>
              </a:path>
            </a:pathLst>
          </a:custGeom>
          <a:solidFill>
            <a:srgbClr val="7997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Fira Sans Medium"/>
              <a:ea typeface="Fira Sans Medium"/>
              <a:cs typeface="Fira Sans Medium"/>
              <a:sym typeface="Fira Sans Medium"/>
            </a:endParaRPr>
          </a:p>
        </p:txBody>
      </p:sp>
      <p:sp>
        <p:nvSpPr>
          <p:cNvPr id="170" name="Google Shape;170;p20"/>
          <p:cNvSpPr/>
          <p:nvPr/>
        </p:nvSpPr>
        <p:spPr>
          <a:xfrm>
            <a:off x="5128808" y="2264751"/>
            <a:ext cx="1060844" cy="306846"/>
          </a:xfrm>
          <a:custGeom>
            <a:rect b="b" l="l" r="r" t="t"/>
            <a:pathLst>
              <a:path extrusionOk="0" h="14347" w="34108">
                <a:moveTo>
                  <a:pt x="0" y="0"/>
                </a:moveTo>
                <a:lnTo>
                  <a:pt x="0" y="14346"/>
                </a:lnTo>
                <a:lnTo>
                  <a:pt x="34108" y="14346"/>
                </a:lnTo>
                <a:cubicBezTo>
                  <a:pt x="31923" y="12700"/>
                  <a:pt x="30498" y="10103"/>
                  <a:pt x="30498" y="7158"/>
                </a:cubicBezTo>
                <a:cubicBezTo>
                  <a:pt x="30498" y="4244"/>
                  <a:pt x="31923" y="1647"/>
                  <a:pt x="34108" y="0"/>
                </a:cubicBezTo>
                <a:close/>
              </a:path>
            </a:pathLst>
          </a:custGeom>
          <a:solidFill>
            <a:srgbClr val="A6C2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Fira Sans Medium"/>
              <a:ea typeface="Fira Sans Medium"/>
              <a:cs typeface="Fira Sans Medium"/>
              <a:sym typeface="Fira Sans Medium"/>
            </a:endParaRPr>
          </a:p>
        </p:txBody>
      </p:sp>
      <p:sp>
        <p:nvSpPr>
          <p:cNvPr id="171" name="Google Shape;171;p20"/>
          <p:cNvSpPr/>
          <p:nvPr/>
        </p:nvSpPr>
        <p:spPr>
          <a:xfrm>
            <a:off x="360525" y="2150050"/>
            <a:ext cx="1634125" cy="1692948"/>
          </a:xfrm>
          <a:custGeom>
            <a:rect b="b" l="l" r="r" t="t"/>
            <a:pathLst>
              <a:path extrusionOk="0" h="80187" w="52540">
                <a:moveTo>
                  <a:pt x="4592" y="793"/>
                </a:moveTo>
                <a:cubicBezTo>
                  <a:pt x="5289" y="793"/>
                  <a:pt x="5859" y="1363"/>
                  <a:pt x="5859" y="2059"/>
                </a:cubicBezTo>
                <a:cubicBezTo>
                  <a:pt x="5859" y="2788"/>
                  <a:pt x="5289" y="3358"/>
                  <a:pt x="4592" y="3358"/>
                </a:cubicBezTo>
                <a:cubicBezTo>
                  <a:pt x="3895" y="3358"/>
                  <a:pt x="3325" y="2788"/>
                  <a:pt x="3325" y="2059"/>
                </a:cubicBezTo>
                <a:cubicBezTo>
                  <a:pt x="3325" y="1363"/>
                  <a:pt x="3895" y="793"/>
                  <a:pt x="4592" y="793"/>
                </a:cubicBezTo>
                <a:close/>
                <a:moveTo>
                  <a:pt x="4592" y="1"/>
                </a:moveTo>
                <a:cubicBezTo>
                  <a:pt x="3452" y="1"/>
                  <a:pt x="2534" y="919"/>
                  <a:pt x="2534" y="2059"/>
                </a:cubicBezTo>
                <a:cubicBezTo>
                  <a:pt x="2534" y="3200"/>
                  <a:pt x="3452" y="4150"/>
                  <a:pt x="4592" y="4150"/>
                </a:cubicBezTo>
                <a:cubicBezTo>
                  <a:pt x="5605" y="4150"/>
                  <a:pt x="6429" y="3421"/>
                  <a:pt x="6619" y="2471"/>
                </a:cubicBezTo>
                <a:lnTo>
                  <a:pt x="41740" y="2471"/>
                </a:lnTo>
                <a:cubicBezTo>
                  <a:pt x="44432" y="2471"/>
                  <a:pt x="46934" y="3516"/>
                  <a:pt x="48865" y="5448"/>
                </a:cubicBezTo>
                <a:cubicBezTo>
                  <a:pt x="50734" y="7348"/>
                  <a:pt x="51779" y="9818"/>
                  <a:pt x="51747" y="12447"/>
                </a:cubicBezTo>
                <a:cubicBezTo>
                  <a:pt x="51747" y="15075"/>
                  <a:pt x="50702" y="17546"/>
                  <a:pt x="48834" y="19414"/>
                </a:cubicBezTo>
                <a:cubicBezTo>
                  <a:pt x="46965" y="21282"/>
                  <a:pt x="44463" y="22328"/>
                  <a:pt x="41835" y="22328"/>
                </a:cubicBezTo>
                <a:lnTo>
                  <a:pt x="6714" y="22328"/>
                </a:lnTo>
                <a:cubicBezTo>
                  <a:pt x="3009" y="22328"/>
                  <a:pt x="0" y="25336"/>
                  <a:pt x="0" y="29041"/>
                </a:cubicBezTo>
                <a:lnTo>
                  <a:pt x="0" y="73473"/>
                </a:lnTo>
                <a:cubicBezTo>
                  <a:pt x="0" y="77178"/>
                  <a:pt x="3009" y="80187"/>
                  <a:pt x="6714" y="80187"/>
                </a:cubicBezTo>
                <a:lnTo>
                  <a:pt x="46902" y="80187"/>
                </a:lnTo>
                <a:lnTo>
                  <a:pt x="46902" y="79395"/>
                </a:lnTo>
                <a:lnTo>
                  <a:pt x="6714" y="79395"/>
                </a:lnTo>
                <a:cubicBezTo>
                  <a:pt x="3452" y="79395"/>
                  <a:pt x="792" y="76735"/>
                  <a:pt x="792" y="73473"/>
                </a:cubicBezTo>
                <a:lnTo>
                  <a:pt x="792" y="29041"/>
                </a:lnTo>
                <a:cubicBezTo>
                  <a:pt x="792" y="25779"/>
                  <a:pt x="3452" y="23119"/>
                  <a:pt x="6714" y="23119"/>
                </a:cubicBezTo>
                <a:lnTo>
                  <a:pt x="41835" y="23119"/>
                </a:lnTo>
                <a:cubicBezTo>
                  <a:pt x="44685" y="23119"/>
                  <a:pt x="47377" y="22011"/>
                  <a:pt x="49404" y="19984"/>
                </a:cubicBezTo>
                <a:cubicBezTo>
                  <a:pt x="51399" y="17957"/>
                  <a:pt x="52507" y="15297"/>
                  <a:pt x="52539" y="12447"/>
                </a:cubicBezTo>
                <a:cubicBezTo>
                  <a:pt x="52539" y="9628"/>
                  <a:pt x="51431" y="6936"/>
                  <a:pt x="49404" y="4878"/>
                </a:cubicBezTo>
                <a:cubicBezTo>
                  <a:pt x="47345" y="2820"/>
                  <a:pt x="44622" y="1679"/>
                  <a:pt x="41740" y="1679"/>
                </a:cubicBezTo>
                <a:lnTo>
                  <a:pt x="6619" y="1679"/>
                </a:lnTo>
                <a:cubicBezTo>
                  <a:pt x="6429" y="729"/>
                  <a:pt x="5605" y="1"/>
                  <a:pt x="4592" y="1"/>
                </a:cubicBezTo>
                <a:close/>
              </a:path>
            </a:pathLst>
          </a:custGeom>
          <a:solidFill>
            <a:srgbClr val="D6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p:nvPr/>
        </p:nvSpPr>
        <p:spPr>
          <a:xfrm>
            <a:off x="2993600" y="2150050"/>
            <a:ext cx="1635121" cy="1692948"/>
          </a:xfrm>
          <a:custGeom>
            <a:rect b="b" l="l" r="r" t="t"/>
            <a:pathLst>
              <a:path extrusionOk="0" h="80187" w="52572">
                <a:moveTo>
                  <a:pt x="5290" y="793"/>
                </a:moveTo>
                <a:cubicBezTo>
                  <a:pt x="6018" y="793"/>
                  <a:pt x="6588" y="1363"/>
                  <a:pt x="6588" y="2059"/>
                </a:cubicBezTo>
                <a:cubicBezTo>
                  <a:pt x="6588" y="2788"/>
                  <a:pt x="6018" y="3358"/>
                  <a:pt x="5290" y="3358"/>
                </a:cubicBezTo>
                <a:cubicBezTo>
                  <a:pt x="4593" y="3358"/>
                  <a:pt x="4023" y="2788"/>
                  <a:pt x="4023" y="2059"/>
                </a:cubicBezTo>
                <a:cubicBezTo>
                  <a:pt x="4023" y="1363"/>
                  <a:pt x="4593" y="793"/>
                  <a:pt x="5290" y="793"/>
                </a:cubicBezTo>
                <a:close/>
                <a:moveTo>
                  <a:pt x="5290" y="1"/>
                </a:moveTo>
                <a:cubicBezTo>
                  <a:pt x="4149" y="1"/>
                  <a:pt x="3231" y="919"/>
                  <a:pt x="3231" y="2059"/>
                </a:cubicBezTo>
                <a:cubicBezTo>
                  <a:pt x="3231" y="3200"/>
                  <a:pt x="4149" y="4150"/>
                  <a:pt x="5290" y="4150"/>
                </a:cubicBezTo>
                <a:cubicBezTo>
                  <a:pt x="6303" y="4150"/>
                  <a:pt x="7126" y="3421"/>
                  <a:pt x="7316" y="2471"/>
                </a:cubicBezTo>
                <a:lnTo>
                  <a:pt x="41741" y="2471"/>
                </a:lnTo>
                <a:cubicBezTo>
                  <a:pt x="44433" y="2471"/>
                  <a:pt x="46934" y="3516"/>
                  <a:pt x="48866" y="5448"/>
                </a:cubicBezTo>
                <a:cubicBezTo>
                  <a:pt x="50735" y="7348"/>
                  <a:pt x="51780" y="9818"/>
                  <a:pt x="51748" y="12447"/>
                </a:cubicBezTo>
                <a:cubicBezTo>
                  <a:pt x="51716" y="15075"/>
                  <a:pt x="50703" y="17546"/>
                  <a:pt x="48835" y="19414"/>
                </a:cubicBezTo>
                <a:cubicBezTo>
                  <a:pt x="46966" y="21282"/>
                  <a:pt x="44464" y="22328"/>
                  <a:pt x="41804" y="22328"/>
                </a:cubicBezTo>
                <a:lnTo>
                  <a:pt x="6715" y="22328"/>
                </a:lnTo>
                <a:cubicBezTo>
                  <a:pt x="3009" y="22328"/>
                  <a:pt x="1" y="25336"/>
                  <a:pt x="1" y="29041"/>
                </a:cubicBezTo>
                <a:lnTo>
                  <a:pt x="1" y="73473"/>
                </a:lnTo>
                <a:cubicBezTo>
                  <a:pt x="1" y="77178"/>
                  <a:pt x="3009" y="80187"/>
                  <a:pt x="6715" y="80187"/>
                </a:cubicBezTo>
                <a:lnTo>
                  <a:pt x="48391" y="80187"/>
                </a:lnTo>
                <a:lnTo>
                  <a:pt x="48391" y="79395"/>
                </a:lnTo>
                <a:lnTo>
                  <a:pt x="6715" y="79395"/>
                </a:lnTo>
                <a:cubicBezTo>
                  <a:pt x="3453" y="79395"/>
                  <a:pt x="793" y="76735"/>
                  <a:pt x="793" y="73441"/>
                </a:cubicBezTo>
                <a:lnTo>
                  <a:pt x="793" y="29041"/>
                </a:lnTo>
                <a:cubicBezTo>
                  <a:pt x="793" y="25779"/>
                  <a:pt x="3453" y="23119"/>
                  <a:pt x="6715" y="23119"/>
                </a:cubicBezTo>
                <a:lnTo>
                  <a:pt x="41836" y="23119"/>
                </a:lnTo>
                <a:cubicBezTo>
                  <a:pt x="44686" y="23119"/>
                  <a:pt x="47378" y="22011"/>
                  <a:pt x="49405" y="19984"/>
                </a:cubicBezTo>
                <a:cubicBezTo>
                  <a:pt x="51400" y="17957"/>
                  <a:pt x="52508" y="15297"/>
                  <a:pt x="52540" y="12447"/>
                </a:cubicBezTo>
                <a:cubicBezTo>
                  <a:pt x="52572" y="9628"/>
                  <a:pt x="51463" y="6936"/>
                  <a:pt x="49405" y="4878"/>
                </a:cubicBezTo>
                <a:cubicBezTo>
                  <a:pt x="47346" y="2820"/>
                  <a:pt x="44623" y="1679"/>
                  <a:pt x="41741" y="1679"/>
                </a:cubicBezTo>
                <a:lnTo>
                  <a:pt x="7316" y="1679"/>
                </a:lnTo>
                <a:cubicBezTo>
                  <a:pt x="7126" y="729"/>
                  <a:pt x="6303" y="1"/>
                  <a:pt x="5290" y="1"/>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0"/>
          <p:cNvSpPr/>
          <p:nvPr/>
        </p:nvSpPr>
        <p:spPr>
          <a:xfrm>
            <a:off x="5092100" y="2150050"/>
            <a:ext cx="1635090" cy="1692999"/>
          </a:xfrm>
          <a:custGeom>
            <a:rect b="b" l="l" r="r" t="t"/>
            <a:pathLst>
              <a:path extrusionOk="0" h="80123" w="52571">
                <a:moveTo>
                  <a:pt x="4750" y="792"/>
                </a:moveTo>
                <a:cubicBezTo>
                  <a:pt x="5447" y="792"/>
                  <a:pt x="6017" y="1362"/>
                  <a:pt x="6017" y="2059"/>
                </a:cubicBezTo>
                <a:cubicBezTo>
                  <a:pt x="6017" y="2787"/>
                  <a:pt x="5447" y="3357"/>
                  <a:pt x="4750" y="3357"/>
                </a:cubicBezTo>
                <a:cubicBezTo>
                  <a:pt x="4022" y="3357"/>
                  <a:pt x="3452" y="2787"/>
                  <a:pt x="3452" y="2059"/>
                </a:cubicBezTo>
                <a:cubicBezTo>
                  <a:pt x="3452" y="1362"/>
                  <a:pt x="4022" y="792"/>
                  <a:pt x="4750" y="792"/>
                </a:cubicBezTo>
                <a:close/>
                <a:moveTo>
                  <a:pt x="4750" y="0"/>
                </a:moveTo>
                <a:cubicBezTo>
                  <a:pt x="3610" y="0"/>
                  <a:pt x="2660" y="919"/>
                  <a:pt x="2660" y="2059"/>
                </a:cubicBezTo>
                <a:cubicBezTo>
                  <a:pt x="2660" y="3199"/>
                  <a:pt x="3579" y="4117"/>
                  <a:pt x="4750" y="4117"/>
                </a:cubicBezTo>
                <a:cubicBezTo>
                  <a:pt x="5764" y="4117"/>
                  <a:pt x="6619" y="3389"/>
                  <a:pt x="6777" y="2407"/>
                </a:cubicBezTo>
                <a:lnTo>
                  <a:pt x="41740" y="2407"/>
                </a:lnTo>
                <a:cubicBezTo>
                  <a:pt x="44432" y="2407"/>
                  <a:pt x="46965" y="3452"/>
                  <a:pt x="48865" y="5384"/>
                </a:cubicBezTo>
                <a:cubicBezTo>
                  <a:pt x="50734" y="7284"/>
                  <a:pt x="51779" y="9754"/>
                  <a:pt x="51747" y="12383"/>
                </a:cubicBezTo>
                <a:cubicBezTo>
                  <a:pt x="51747" y="15011"/>
                  <a:pt x="50702" y="17482"/>
                  <a:pt x="48834" y="19350"/>
                </a:cubicBezTo>
                <a:cubicBezTo>
                  <a:pt x="46965" y="21218"/>
                  <a:pt x="44463" y="22264"/>
                  <a:pt x="41835" y="22264"/>
                </a:cubicBezTo>
                <a:lnTo>
                  <a:pt x="6714" y="22264"/>
                </a:lnTo>
                <a:cubicBezTo>
                  <a:pt x="3009" y="22264"/>
                  <a:pt x="0" y="25272"/>
                  <a:pt x="0" y="28977"/>
                </a:cubicBezTo>
                <a:lnTo>
                  <a:pt x="0" y="73409"/>
                </a:lnTo>
                <a:cubicBezTo>
                  <a:pt x="0" y="77114"/>
                  <a:pt x="3009" y="80123"/>
                  <a:pt x="6714" y="80123"/>
                </a:cubicBezTo>
                <a:lnTo>
                  <a:pt x="47567" y="80123"/>
                </a:lnTo>
                <a:lnTo>
                  <a:pt x="47567" y="79331"/>
                </a:lnTo>
                <a:lnTo>
                  <a:pt x="6714" y="79331"/>
                </a:lnTo>
                <a:cubicBezTo>
                  <a:pt x="3452" y="79331"/>
                  <a:pt x="792" y="76671"/>
                  <a:pt x="792" y="73409"/>
                </a:cubicBezTo>
                <a:lnTo>
                  <a:pt x="792" y="28977"/>
                </a:lnTo>
                <a:cubicBezTo>
                  <a:pt x="792" y="25715"/>
                  <a:pt x="3452" y="23055"/>
                  <a:pt x="6714" y="23055"/>
                </a:cubicBezTo>
                <a:lnTo>
                  <a:pt x="41835" y="23055"/>
                </a:lnTo>
                <a:cubicBezTo>
                  <a:pt x="44685" y="23055"/>
                  <a:pt x="47377" y="21947"/>
                  <a:pt x="49404" y="19920"/>
                </a:cubicBezTo>
                <a:cubicBezTo>
                  <a:pt x="51431" y="17893"/>
                  <a:pt x="52539" y="15233"/>
                  <a:pt x="52539" y="12383"/>
                </a:cubicBezTo>
                <a:cubicBezTo>
                  <a:pt x="52571" y="9564"/>
                  <a:pt x="51462" y="6872"/>
                  <a:pt x="49436" y="4814"/>
                </a:cubicBezTo>
                <a:cubicBezTo>
                  <a:pt x="47377" y="2756"/>
                  <a:pt x="44622" y="1615"/>
                  <a:pt x="41740" y="1615"/>
                </a:cubicBezTo>
                <a:lnTo>
                  <a:pt x="6746" y="1615"/>
                </a:lnTo>
                <a:cubicBezTo>
                  <a:pt x="6556" y="697"/>
                  <a:pt x="5732" y="0"/>
                  <a:pt x="4750" y="0"/>
                </a:cubicBezTo>
                <a:close/>
              </a:path>
            </a:pathLst>
          </a:custGeom>
          <a:solidFill>
            <a:srgbClr val="A6C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nvSpPr>
        <p:spPr>
          <a:xfrm>
            <a:off x="-217500" y="2690850"/>
            <a:ext cx="3038100" cy="8760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ar">
                <a:solidFill>
                  <a:srgbClr val="2A4271"/>
                </a:solidFill>
                <a:latin typeface="Mada"/>
                <a:ea typeface="Mada"/>
                <a:cs typeface="Mada"/>
                <a:sym typeface="Mada"/>
              </a:rPr>
              <a:t>Inflammation</a:t>
            </a:r>
            <a:endParaRPr b="1">
              <a:solidFill>
                <a:srgbClr val="2A4271"/>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solidFill>
                  <a:srgbClr val="2A4271"/>
                </a:solidFill>
                <a:latin typeface="Mada"/>
                <a:ea typeface="Mada"/>
                <a:cs typeface="Mada"/>
                <a:sym typeface="Mada"/>
              </a:rPr>
              <a:t>Pain develops </a:t>
            </a:r>
            <a:r>
              <a:rPr b="1" lang="ar" sz="1200">
                <a:solidFill>
                  <a:srgbClr val="2A4271"/>
                </a:solidFill>
                <a:latin typeface="Mada"/>
                <a:ea typeface="Mada"/>
                <a:cs typeface="Mada"/>
                <a:sym typeface="Mada"/>
              </a:rPr>
              <a:t>gradually</a:t>
            </a:r>
            <a:r>
              <a:rPr lang="ar" sz="1200">
                <a:solidFill>
                  <a:srgbClr val="2A4271"/>
                </a:solidFill>
                <a:latin typeface="Mada"/>
                <a:ea typeface="Mada"/>
                <a:cs typeface="Mada"/>
                <a:sym typeface="Mada"/>
              </a:rPr>
              <a:t>, usually over several hours.</a:t>
            </a:r>
            <a:endParaRPr sz="1200"/>
          </a:p>
        </p:txBody>
      </p:sp>
      <p:sp>
        <p:nvSpPr>
          <p:cNvPr id="175" name="Google Shape;175;p20"/>
          <p:cNvSpPr txBox="1"/>
          <p:nvPr/>
        </p:nvSpPr>
        <p:spPr>
          <a:xfrm>
            <a:off x="2487425" y="2683950"/>
            <a:ext cx="2517300" cy="8760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ar">
                <a:solidFill>
                  <a:srgbClr val="2A4271"/>
                </a:solidFill>
                <a:latin typeface="Mada"/>
                <a:ea typeface="Mada"/>
                <a:cs typeface="Mada"/>
                <a:sym typeface="Mada"/>
              </a:rPr>
              <a:t>Perforation</a:t>
            </a:r>
            <a:endParaRPr b="1">
              <a:solidFill>
                <a:srgbClr val="2A4271"/>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solidFill>
                  <a:srgbClr val="2A4271"/>
                </a:solidFill>
                <a:latin typeface="Mada"/>
                <a:ea typeface="Mada"/>
                <a:cs typeface="Mada"/>
                <a:sym typeface="Mada"/>
              </a:rPr>
              <a:t>P</a:t>
            </a:r>
            <a:r>
              <a:rPr lang="ar" sz="1200">
                <a:solidFill>
                  <a:srgbClr val="2A4271"/>
                </a:solidFill>
                <a:latin typeface="Mada"/>
                <a:ea typeface="Mada"/>
                <a:cs typeface="Mada"/>
                <a:sym typeface="Mada"/>
              </a:rPr>
              <a:t>ain starts </a:t>
            </a:r>
            <a:r>
              <a:rPr b="1" lang="ar" sz="1200">
                <a:solidFill>
                  <a:srgbClr val="2A4271"/>
                </a:solidFill>
                <a:latin typeface="Mada"/>
                <a:ea typeface="Mada"/>
                <a:cs typeface="Mada"/>
                <a:sym typeface="Mada"/>
              </a:rPr>
              <a:t>abruptly</a:t>
            </a:r>
            <a:r>
              <a:rPr lang="ar" sz="1200">
                <a:solidFill>
                  <a:srgbClr val="2A4271"/>
                </a:solidFill>
                <a:latin typeface="Mada"/>
                <a:ea typeface="Mada"/>
                <a:cs typeface="Mada"/>
                <a:sym typeface="Mada"/>
              </a:rPr>
              <a:t>; it is severe and leads to </a:t>
            </a:r>
            <a:r>
              <a:rPr b="1" lang="ar" sz="1200">
                <a:solidFill>
                  <a:srgbClr val="2A4271"/>
                </a:solidFill>
                <a:latin typeface="Mada"/>
                <a:ea typeface="Mada"/>
                <a:cs typeface="Mada"/>
                <a:sym typeface="Mada"/>
              </a:rPr>
              <a:t>generalised peritonitis.</a:t>
            </a:r>
            <a:endParaRPr sz="1200">
              <a:latin typeface="Mada"/>
              <a:ea typeface="Mada"/>
              <a:cs typeface="Mada"/>
              <a:sym typeface="Mada"/>
            </a:endParaRPr>
          </a:p>
        </p:txBody>
      </p:sp>
      <p:sp>
        <p:nvSpPr>
          <p:cNvPr id="176" name="Google Shape;176;p20"/>
          <p:cNvSpPr txBox="1"/>
          <p:nvPr/>
        </p:nvSpPr>
        <p:spPr>
          <a:xfrm>
            <a:off x="5052600" y="2704600"/>
            <a:ext cx="2355000" cy="1133400"/>
          </a:xfrm>
          <a:prstGeom prst="rect">
            <a:avLst/>
          </a:prstGeom>
          <a:noFill/>
          <a:ln>
            <a:noFill/>
          </a:ln>
        </p:spPr>
        <p:txBody>
          <a:bodyPr anchorCtr="0" anchor="t" bIns="91425" lIns="91425" spcFirstLastPara="1" rIns="91425" wrap="square" tIns="91425">
            <a:noAutofit/>
          </a:bodyPr>
          <a:lstStyle/>
          <a:p>
            <a:pPr indent="0" lvl="0" marL="223199" rtl="0" algn="l">
              <a:spcBef>
                <a:spcPts val="0"/>
              </a:spcBef>
              <a:spcAft>
                <a:spcPts val="0"/>
              </a:spcAft>
              <a:buNone/>
            </a:pPr>
            <a:r>
              <a:rPr b="1" lang="ar">
                <a:solidFill>
                  <a:srgbClr val="2A4271"/>
                </a:solidFill>
                <a:latin typeface="Mada"/>
                <a:ea typeface="Mada"/>
                <a:cs typeface="Mada"/>
                <a:sym typeface="Mada"/>
              </a:rPr>
              <a:t>Obstruction</a:t>
            </a:r>
            <a:endParaRPr b="1">
              <a:solidFill>
                <a:srgbClr val="2A4271"/>
              </a:solidFill>
              <a:latin typeface="Mada"/>
              <a:ea typeface="Mada"/>
              <a:cs typeface="Mada"/>
              <a:sym typeface="Mada"/>
            </a:endParaRPr>
          </a:p>
          <a:p>
            <a:pPr indent="-169800" lvl="0" marL="223199" rtl="0" algn="l">
              <a:spcBef>
                <a:spcPts val="0"/>
              </a:spcBef>
              <a:spcAft>
                <a:spcPts val="0"/>
              </a:spcAft>
              <a:buClr>
                <a:srgbClr val="000000"/>
              </a:buClr>
              <a:buSzPts val="1200"/>
              <a:buFont typeface="Mada"/>
              <a:buChar char="●"/>
            </a:pPr>
            <a:r>
              <a:rPr lang="ar" sz="1200">
                <a:solidFill>
                  <a:srgbClr val="2A4271"/>
                </a:solidFill>
                <a:latin typeface="Mada"/>
                <a:ea typeface="Mada"/>
                <a:cs typeface="Mada"/>
                <a:sym typeface="Mada"/>
              </a:rPr>
              <a:t>Pain is </a:t>
            </a:r>
            <a:r>
              <a:rPr b="1" lang="ar" sz="1200">
                <a:solidFill>
                  <a:srgbClr val="2A4271"/>
                </a:solidFill>
                <a:latin typeface="Mada"/>
                <a:ea typeface="Mada"/>
                <a:cs typeface="Mada"/>
                <a:sym typeface="Mada"/>
              </a:rPr>
              <a:t>colicky</a:t>
            </a:r>
            <a:r>
              <a:rPr lang="ar" sz="1200">
                <a:solidFill>
                  <a:srgbClr val="2A4271"/>
                </a:solidFill>
                <a:latin typeface="Mada"/>
                <a:ea typeface="Mada"/>
                <a:cs typeface="Mada"/>
                <a:sym typeface="Mada"/>
              </a:rPr>
              <a:t>, </a:t>
            </a:r>
            <a:r>
              <a:rPr b="1" lang="ar" sz="1200">
                <a:solidFill>
                  <a:srgbClr val="2A4271"/>
                </a:solidFill>
                <a:latin typeface="Mada"/>
                <a:ea typeface="Mada"/>
                <a:cs typeface="Mada"/>
                <a:sym typeface="Mada"/>
              </a:rPr>
              <a:t>with spasms</a:t>
            </a:r>
            <a:r>
              <a:rPr lang="ar" sz="1200">
                <a:solidFill>
                  <a:srgbClr val="2A4271"/>
                </a:solidFill>
                <a:latin typeface="Mada"/>
                <a:ea typeface="Mada"/>
                <a:cs typeface="Mada"/>
                <a:sym typeface="Mada"/>
              </a:rPr>
              <a:t> that cause the patient to writhe around and double up.</a:t>
            </a:r>
            <a:endParaRPr sz="1200"/>
          </a:p>
        </p:txBody>
      </p:sp>
      <p:pic>
        <p:nvPicPr>
          <p:cNvPr id="177" name="Google Shape;177;p20"/>
          <p:cNvPicPr preferRelativeResize="0"/>
          <p:nvPr/>
        </p:nvPicPr>
        <p:blipFill>
          <a:blip r:embed="rId3">
            <a:alphaModFix/>
          </a:blip>
          <a:stretch>
            <a:fillRect/>
          </a:stretch>
        </p:blipFill>
        <p:spPr>
          <a:xfrm>
            <a:off x="5476249" y="2216525"/>
            <a:ext cx="343549" cy="343549"/>
          </a:xfrm>
          <a:prstGeom prst="rect">
            <a:avLst/>
          </a:prstGeom>
          <a:noFill/>
          <a:ln>
            <a:noFill/>
          </a:ln>
        </p:spPr>
      </p:pic>
      <p:sp>
        <p:nvSpPr>
          <p:cNvPr id="178" name="Google Shape;178;p20"/>
          <p:cNvSpPr txBox="1"/>
          <p:nvPr/>
        </p:nvSpPr>
        <p:spPr>
          <a:xfrm>
            <a:off x="304625" y="832450"/>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Introduction</a:t>
            </a:r>
            <a:r>
              <a:rPr b="1" lang="ar" sz="2200">
                <a:highlight>
                  <a:srgbClr val="D9EAD3"/>
                </a:highlight>
                <a:latin typeface="Mada"/>
                <a:ea typeface="Mada"/>
                <a:cs typeface="Mada"/>
                <a:sym typeface="Mada"/>
              </a:rPr>
              <a:t>          </a:t>
            </a:r>
            <a:endParaRPr b="1" sz="2200">
              <a:highlight>
                <a:srgbClr val="D9EAD3"/>
              </a:highlight>
              <a:latin typeface="Mada"/>
              <a:ea typeface="Mada"/>
              <a:cs typeface="Mada"/>
              <a:sym typeface="Mada"/>
            </a:endParaRPr>
          </a:p>
        </p:txBody>
      </p:sp>
      <p:cxnSp>
        <p:nvCxnSpPr>
          <p:cNvPr id="179" name="Google Shape;179;p20"/>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80" name="Google Shape;180;p20"/>
          <p:cNvSpPr txBox="1"/>
          <p:nvPr/>
        </p:nvSpPr>
        <p:spPr>
          <a:xfrm>
            <a:off x="247475" y="7577325"/>
            <a:ext cx="3792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rgbClr val="1C4588"/>
                </a:solidFill>
                <a:highlight>
                  <a:srgbClr val="D9EAD3"/>
                </a:highlight>
                <a:latin typeface="Mada"/>
                <a:ea typeface="Mada"/>
                <a:cs typeface="Mada"/>
                <a:sym typeface="Mada"/>
              </a:rPr>
              <a:t>Approach to Acute abdominal pain</a:t>
            </a:r>
            <a:r>
              <a:rPr b="1" lang="ar" sz="2200">
                <a:highlight>
                  <a:srgbClr val="D9EAD3"/>
                </a:highlight>
                <a:latin typeface="Mada"/>
                <a:ea typeface="Mada"/>
                <a:cs typeface="Mada"/>
                <a:sym typeface="Mada"/>
              </a:rPr>
              <a:t>          </a:t>
            </a:r>
            <a:endParaRPr b="1" sz="2200">
              <a:highlight>
                <a:srgbClr val="D9EAD3"/>
              </a:highlight>
              <a:latin typeface="Mada"/>
              <a:ea typeface="Mada"/>
              <a:cs typeface="Mada"/>
              <a:sym typeface="Mada"/>
            </a:endParaRPr>
          </a:p>
        </p:txBody>
      </p:sp>
      <p:pic>
        <p:nvPicPr>
          <p:cNvPr id="181" name="Google Shape;181;p20"/>
          <p:cNvPicPr preferRelativeResize="0"/>
          <p:nvPr/>
        </p:nvPicPr>
        <p:blipFill>
          <a:blip r:embed="rId4">
            <a:alphaModFix/>
          </a:blip>
          <a:stretch>
            <a:fillRect/>
          </a:stretch>
        </p:blipFill>
        <p:spPr>
          <a:xfrm>
            <a:off x="3940155" y="7577325"/>
            <a:ext cx="2617970" cy="2312527"/>
          </a:xfrm>
          <a:prstGeom prst="rect">
            <a:avLst/>
          </a:prstGeom>
          <a:noFill/>
          <a:ln>
            <a:noFill/>
          </a:ln>
        </p:spPr>
      </p:pic>
      <p:pic>
        <p:nvPicPr>
          <p:cNvPr id="182" name="Google Shape;182;p20"/>
          <p:cNvPicPr preferRelativeResize="0"/>
          <p:nvPr/>
        </p:nvPicPr>
        <p:blipFill>
          <a:blip r:embed="rId5">
            <a:alphaModFix/>
          </a:blip>
          <a:stretch>
            <a:fillRect/>
          </a:stretch>
        </p:blipFill>
        <p:spPr>
          <a:xfrm>
            <a:off x="860687" y="2268127"/>
            <a:ext cx="281600" cy="281596"/>
          </a:xfrm>
          <a:prstGeom prst="rect">
            <a:avLst/>
          </a:prstGeom>
          <a:noFill/>
          <a:ln>
            <a:noFill/>
          </a:ln>
        </p:spPr>
      </p:pic>
      <p:pic>
        <p:nvPicPr>
          <p:cNvPr id="183" name="Google Shape;183;p20"/>
          <p:cNvPicPr preferRelativeResize="0"/>
          <p:nvPr/>
        </p:nvPicPr>
        <p:blipFill>
          <a:blip r:embed="rId6">
            <a:alphaModFix/>
          </a:blip>
          <a:stretch>
            <a:fillRect/>
          </a:stretch>
        </p:blipFill>
        <p:spPr>
          <a:xfrm>
            <a:off x="3456590" y="2304225"/>
            <a:ext cx="281600" cy="281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8"/>
          <p:cNvSpPr txBox="1"/>
          <p:nvPr>
            <p:ph idx="12" type="sldNum"/>
          </p:nvPr>
        </p:nvSpPr>
        <p:spPr>
          <a:xfrm>
            <a:off x="7058025" y="0"/>
            <a:ext cx="5019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78" name="Google Shape;578;p38"/>
          <p:cNvSpPr txBox="1"/>
          <p:nvPr/>
        </p:nvSpPr>
        <p:spPr>
          <a:xfrm>
            <a:off x="1199250" y="0"/>
            <a:ext cx="52605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Management of IBS </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579" name="Google Shape;579;p38"/>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580" name="Google Shape;580;p38"/>
          <p:cNvSpPr txBox="1"/>
          <p:nvPr/>
        </p:nvSpPr>
        <p:spPr>
          <a:xfrm>
            <a:off x="247500" y="96113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What about diet? </a:t>
            </a:r>
            <a:endParaRPr b="1" sz="2200">
              <a:highlight>
                <a:schemeClr val="accent5"/>
              </a:highlight>
              <a:latin typeface="Mada"/>
              <a:ea typeface="Mada"/>
              <a:cs typeface="Mada"/>
              <a:sym typeface="Mada"/>
            </a:endParaRPr>
          </a:p>
        </p:txBody>
      </p:sp>
      <p:sp>
        <p:nvSpPr>
          <p:cNvPr id="581" name="Google Shape;581;p38"/>
          <p:cNvSpPr txBox="1"/>
          <p:nvPr/>
        </p:nvSpPr>
        <p:spPr>
          <a:xfrm>
            <a:off x="247500" y="1411735"/>
            <a:ext cx="4476900" cy="1492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Avoid caffeine.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Limit your intake of fatty foods.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If diarrhea is your main symptom, limit dairy products, fruit, or the artificial sweetener sorbitol.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Increasing fiber in your diet may help relieve constipation.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Avoiding foods such as beans, cabbage, or uncooked cauliflower or broccoli can help relieve bloating or gas.  </a:t>
            </a:r>
            <a:endParaRPr sz="1200">
              <a:latin typeface="Mada"/>
              <a:ea typeface="Mada"/>
              <a:cs typeface="Mada"/>
              <a:sym typeface="Mada"/>
            </a:endParaRPr>
          </a:p>
        </p:txBody>
      </p:sp>
      <p:pic>
        <p:nvPicPr>
          <p:cNvPr id="582" name="Google Shape;582;p38"/>
          <p:cNvPicPr preferRelativeResize="0"/>
          <p:nvPr/>
        </p:nvPicPr>
        <p:blipFill>
          <a:blip r:embed="rId3">
            <a:alphaModFix/>
          </a:blip>
          <a:stretch>
            <a:fillRect/>
          </a:stretch>
        </p:blipFill>
        <p:spPr>
          <a:xfrm>
            <a:off x="4761000" y="961135"/>
            <a:ext cx="2539925" cy="1767575"/>
          </a:xfrm>
          <a:prstGeom prst="rect">
            <a:avLst/>
          </a:prstGeom>
          <a:noFill/>
          <a:ln>
            <a:noFill/>
          </a:ln>
        </p:spPr>
      </p:pic>
      <p:sp>
        <p:nvSpPr>
          <p:cNvPr id="583" name="Google Shape;583;p38"/>
          <p:cNvSpPr txBox="1"/>
          <p:nvPr/>
        </p:nvSpPr>
        <p:spPr>
          <a:xfrm>
            <a:off x="247488" y="2856535"/>
            <a:ext cx="6639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Alternative and complementary medicine: </a:t>
            </a:r>
            <a:endParaRPr b="1" sz="2200">
              <a:highlight>
                <a:schemeClr val="accent5"/>
              </a:highlight>
              <a:latin typeface="Mada"/>
              <a:ea typeface="Mada"/>
              <a:cs typeface="Mada"/>
              <a:sym typeface="Mada"/>
            </a:endParaRPr>
          </a:p>
        </p:txBody>
      </p:sp>
      <p:sp>
        <p:nvSpPr>
          <p:cNvPr id="584" name="Google Shape;584;p38"/>
          <p:cNvSpPr txBox="1"/>
          <p:nvPr/>
        </p:nvSpPr>
        <p:spPr>
          <a:xfrm>
            <a:off x="176232" y="3240260"/>
            <a:ext cx="6710400" cy="1397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Peppermint, germanium, lavender oils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RCT of 57 IBS patients randomized to receive either peppermint capsules or placebo demonstrated a significant benefit for the peppermint-treated group after 4 weeks. </a:t>
            </a:r>
            <a:endParaRPr sz="1200">
              <a:latin typeface="Mada"/>
              <a:ea typeface="Mada"/>
              <a:cs typeface="Mada"/>
              <a:sym typeface="Mada"/>
            </a:endParaRPr>
          </a:p>
          <a:p>
            <a:pPr indent="-304800" lvl="0" marL="457200" rtl="0" algn="l">
              <a:spcBef>
                <a:spcPts val="0"/>
              </a:spcBef>
              <a:spcAft>
                <a:spcPts val="0"/>
              </a:spcAft>
              <a:buSzPts val="1200"/>
              <a:buFont typeface="Alegreya"/>
              <a:buChar char="●"/>
            </a:pPr>
            <a:r>
              <a:rPr lang="ar" sz="1200">
                <a:latin typeface="Mada"/>
                <a:ea typeface="Mada"/>
                <a:cs typeface="Mada"/>
                <a:sym typeface="Mada"/>
              </a:rPr>
              <a:t>Seventy-five percent of the study group versus 38% of the placebo group reported a greater than </a:t>
            </a:r>
            <a:r>
              <a:rPr b="1" lang="ar" sz="1200">
                <a:solidFill>
                  <a:srgbClr val="CC0000"/>
                </a:solidFill>
                <a:latin typeface="Mada"/>
                <a:ea typeface="Mada"/>
                <a:cs typeface="Mada"/>
                <a:sym typeface="Mada"/>
              </a:rPr>
              <a:t>50% </a:t>
            </a:r>
            <a:r>
              <a:rPr lang="ar" sz="1200">
                <a:latin typeface="Mada"/>
                <a:ea typeface="Mada"/>
                <a:cs typeface="Mada"/>
                <a:sym typeface="Mada"/>
              </a:rPr>
              <a:t>reduction in total IBS symptoms</a:t>
            </a:r>
            <a:endParaRPr sz="1200">
              <a:latin typeface="Mada"/>
              <a:ea typeface="Mada"/>
              <a:cs typeface="Mada"/>
              <a:sym typeface="Mada"/>
            </a:endParaRPr>
          </a:p>
        </p:txBody>
      </p:sp>
      <p:sp>
        <p:nvSpPr>
          <p:cNvPr id="585" name="Google Shape;585;p38"/>
          <p:cNvSpPr txBox="1"/>
          <p:nvPr/>
        </p:nvSpPr>
        <p:spPr>
          <a:xfrm>
            <a:off x="247500" y="4751935"/>
            <a:ext cx="3349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Alternative Medicine: </a:t>
            </a:r>
            <a:endParaRPr b="1" sz="2200">
              <a:highlight>
                <a:schemeClr val="accent5"/>
              </a:highlight>
              <a:latin typeface="Mada"/>
              <a:ea typeface="Mada"/>
              <a:cs typeface="Mada"/>
              <a:sym typeface="Mada"/>
            </a:endParaRPr>
          </a:p>
        </p:txBody>
      </p:sp>
      <p:sp>
        <p:nvSpPr>
          <p:cNvPr id="586" name="Google Shape;586;p38"/>
          <p:cNvSpPr txBox="1"/>
          <p:nvPr/>
        </p:nvSpPr>
        <p:spPr>
          <a:xfrm>
            <a:off x="247500" y="5179460"/>
            <a:ext cx="4476900" cy="1866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Alegreya"/>
              <a:buChar char="●"/>
            </a:pPr>
            <a:r>
              <a:rPr b="1" lang="ar" sz="1200">
                <a:latin typeface="Mada"/>
                <a:ea typeface="Mada"/>
                <a:cs typeface="Mada"/>
                <a:sym typeface="Mada"/>
              </a:rPr>
              <a:t>Hypnosis: </a:t>
            </a:r>
            <a:r>
              <a:rPr lang="ar" sz="1200">
                <a:latin typeface="Mada"/>
                <a:ea typeface="Mada"/>
                <a:cs typeface="Mada"/>
                <a:sym typeface="Mada"/>
              </a:rPr>
              <a:t>Hypnosis can help some people relax, which may relieve abdominal pain. </a:t>
            </a:r>
            <a:endParaRPr sz="1200">
              <a:latin typeface="Mada"/>
              <a:ea typeface="Mada"/>
              <a:cs typeface="Mada"/>
              <a:sym typeface="Mada"/>
            </a:endParaRPr>
          </a:p>
          <a:p>
            <a:pPr indent="-304800" lvl="0" marL="457200" rtl="0" algn="l">
              <a:spcBef>
                <a:spcPts val="0"/>
              </a:spcBef>
              <a:spcAft>
                <a:spcPts val="0"/>
              </a:spcAft>
              <a:buSzPts val="1200"/>
              <a:buFont typeface="Alegreya"/>
              <a:buChar char="●"/>
            </a:pPr>
            <a:r>
              <a:rPr b="1" lang="ar" sz="1200">
                <a:latin typeface="Mada"/>
                <a:ea typeface="Mada"/>
                <a:cs typeface="Mada"/>
                <a:sym typeface="Mada"/>
              </a:rPr>
              <a:t>Relaxation or meditation: </a:t>
            </a:r>
            <a:r>
              <a:rPr lang="ar" sz="1200">
                <a:latin typeface="Mada"/>
                <a:ea typeface="Mada"/>
                <a:cs typeface="Mada"/>
                <a:sym typeface="Mada"/>
              </a:rPr>
              <a:t>Relaxation training and meditation may be helpful in reducing generalized muscle tension and abdominal pain. </a:t>
            </a:r>
            <a:endParaRPr sz="1200">
              <a:latin typeface="Mada"/>
              <a:ea typeface="Mada"/>
              <a:cs typeface="Mada"/>
              <a:sym typeface="Mada"/>
            </a:endParaRPr>
          </a:p>
          <a:p>
            <a:pPr indent="-304800" lvl="0" marL="457200" rtl="0" algn="l">
              <a:spcBef>
                <a:spcPts val="0"/>
              </a:spcBef>
              <a:spcAft>
                <a:spcPts val="0"/>
              </a:spcAft>
              <a:buSzPts val="1200"/>
              <a:buFont typeface="Alegreya"/>
              <a:buChar char="●"/>
            </a:pPr>
            <a:r>
              <a:rPr b="1" lang="ar" sz="1200">
                <a:latin typeface="Mada"/>
                <a:ea typeface="Mada"/>
                <a:cs typeface="Mada"/>
                <a:sym typeface="Mada"/>
              </a:rPr>
              <a:t>Biofeedback:</a:t>
            </a:r>
            <a:r>
              <a:rPr lang="ar" sz="1200">
                <a:latin typeface="Mada"/>
                <a:ea typeface="Mada"/>
                <a:cs typeface="Mada"/>
                <a:sym typeface="Mada"/>
              </a:rPr>
              <a:t> Biofeedback training may help relieve pain from intestinal spasms. It also may help improve bowel movement control in people who have severe diarrhea. </a:t>
            </a:r>
            <a:endParaRPr sz="1200">
              <a:latin typeface="Mada"/>
              <a:ea typeface="Mada"/>
              <a:cs typeface="Mada"/>
              <a:sym typeface="Mada"/>
            </a:endParaRPr>
          </a:p>
          <a:p>
            <a:pPr indent="-304800" lvl="0" marL="457200" rtl="0" algn="l">
              <a:spcBef>
                <a:spcPts val="0"/>
              </a:spcBef>
              <a:spcAft>
                <a:spcPts val="0"/>
              </a:spcAft>
              <a:buSzPts val="1200"/>
              <a:buFont typeface="Alegreya"/>
              <a:buChar char="❖"/>
            </a:pPr>
            <a:r>
              <a:rPr lang="ar" sz="1200">
                <a:highlight>
                  <a:schemeClr val="accent5"/>
                </a:highlight>
                <a:latin typeface="Mada"/>
                <a:ea typeface="Mada"/>
                <a:cs typeface="Mada"/>
                <a:sym typeface="Mada"/>
              </a:rPr>
              <a:t>Self-help:</a:t>
            </a:r>
            <a:r>
              <a:rPr lang="ar" sz="1200">
                <a:latin typeface="Mada"/>
                <a:ea typeface="Mada"/>
                <a:cs typeface="Mada"/>
                <a:sym typeface="Mada"/>
              </a:rPr>
              <a:t>  </a:t>
            </a:r>
            <a:r>
              <a:rPr b="1" lang="ar" sz="1200">
                <a:latin typeface="Mada"/>
                <a:ea typeface="Mada"/>
                <a:cs typeface="Mada"/>
                <a:sym typeface="Mada"/>
              </a:rPr>
              <a:t>IBS network - IBS support group - Awareness</a:t>
            </a:r>
            <a:endParaRPr b="1" sz="1200">
              <a:latin typeface="Mada"/>
              <a:ea typeface="Mada"/>
              <a:cs typeface="Mada"/>
              <a:sym typeface="Mada"/>
            </a:endParaRPr>
          </a:p>
        </p:txBody>
      </p:sp>
      <p:pic>
        <p:nvPicPr>
          <p:cNvPr id="587" name="Google Shape;587;p38"/>
          <p:cNvPicPr preferRelativeResize="0"/>
          <p:nvPr/>
        </p:nvPicPr>
        <p:blipFill>
          <a:blip r:embed="rId4">
            <a:alphaModFix/>
          </a:blip>
          <a:stretch>
            <a:fillRect/>
          </a:stretch>
        </p:blipFill>
        <p:spPr>
          <a:xfrm>
            <a:off x="4740288" y="5202535"/>
            <a:ext cx="2581350" cy="1767574"/>
          </a:xfrm>
          <a:prstGeom prst="rect">
            <a:avLst/>
          </a:prstGeom>
          <a:noFill/>
          <a:ln>
            <a:noFill/>
          </a:ln>
        </p:spPr>
      </p:pic>
      <p:pic>
        <p:nvPicPr>
          <p:cNvPr id="588" name="Google Shape;588;p38"/>
          <p:cNvPicPr preferRelativeResize="0"/>
          <p:nvPr/>
        </p:nvPicPr>
        <p:blipFill>
          <a:blip r:embed="rId5">
            <a:alphaModFix/>
          </a:blip>
          <a:stretch>
            <a:fillRect/>
          </a:stretch>
        </p:blipFill>
        <p:spPr>
          <a:xfrm>
            <a:off x="4180575" y="7183251"/>
            <a:ext cx="3120350" cy="2825634"/>
          </a:xfrm>
          <a:prstGeom prst="rect">
            <a:avLst/>
          </a:prstGeom>
          <a:noFill/>
          <a:ln>
            <a:noFill/>
          </a:ln>
        </p:spPr>
      </p:pic>
      <p:sp>
        <p:nvSpPr>
          <p:cNvPr id="589" name="Google Shape;589;p38"/>
          <p:cNvSpPr txBox="1"/>
          <p:nvPr/>
        </p:nvSpPr>
        <p:spPr>
          <a:xfrm>
            <a:off x="247500" y="7239925"/>
            <a:ext cx="4044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Algorithm for </a:t>
            </a:r>
            <a:r>
              <a:rPr b="1" lang="ar" sz="2200">
                <a:highlight>
                  <a:schemeClr val="accent5"/>
                </a:highlight>
                <a:latin typeface="Mada"/>
                <a:ea typeface="Mada"/>
                <a:cs typeface="Mada"/>
                <a:sym typeface="Mada"/>
              </a:rPr>
              <a:t>Management of IBS</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cxnSp>
        <p:nvCxnSpPr>
          <p:cNvPr id="590" name="Google Shape;590;p38"/>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39"/>
          <p:cNvSpPr txBox="1"/>
          <p:nvPr>
            <p:ph idx="12" type="sldNum"/>
          </p:nvPr>
        </p:nvSpPr>
        <p:spPr>
          <a:xfrm>
            <a:off x="7028400" y="0"/>
            <a:ext cx="531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latin typeface="Exo"/>
                <a:ea typeface="Exo"/>
                <a:cs typeface="Exo"/>
                <a:sym typeface="Exo"/>
              </a:rPr>
              <a:t>‹#›</a:t>
            </a:fld>
            <a:endParaRPr sz="1200">
              <a:latin typeface="Exo"/>
              <a:ea typeface="Exo"/>
              <a:cs typeface="Exo"/>
              <a:sym typeface="Exo"/>
            </a:endParaRPr>
          </a:p>
        </p:txBody>
      </p:sp>
      <p:sp>
        <p:nvSpPr>
          <p:cNvPr id="596" name="Google Shape;596;p3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accent1"/>
                </a:solidFill>
                <a:latin typeface="Mada"/>
                <a:ea typeface="Mada"/>
                <a:cs typeface="Mada"/>
                <a:sym typeface="Mada"/>
              </a:rPr>
              <a:t>Cases</a:t>
            </a:r>
            <a:endParaRPr b="1" sz="2600">
              <a:solidFill>
                <a:schemeClr val="accent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597" name="Google Shape;597;p39"/>
          <p:cNvSpPr/>
          <p:nvPr/>
        </p:nvSpPr>
        <p:spPr>
          <a:xfrm>
            <a:off x="390000" y="4175814"/>
            <a:ext cx="6638400" cy="29793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ar" sz="1200">
                <a:solidFill>
                  <a:schemeClr val="dk1"/>
                </a:solidFill>
                <a:latin typeface="Mada"/>
                <a:ea typeface="Mada"/>
                <a:cs typeface="Mada"/>
                <a:sym typeface="Mada"/>
              </a:rPr>
              <a:t>What is the most important information from this scenario? </a:t>
            </a:r>
            <a:endParaRPr b="1" sz="1200">
              <a:solidFill>
                <a:schemeClr val="dk1"/>
              </a:solidFill>
              <a:latin typeface="Mada"/>
              <a:ea typeface="Mada"/>
              <a:cs typeface="Mada"/>
              <a:sym typeface="Mada"/>
            </a:endParaRPr>
          </a:p>
          <a:p>
            <a:pPr indent="0" lvl="0" marL="0" rtl="0" algn="just">
              <a:spcBef>
                <a:spcPts val="0"/>
              </a:spcBef>
              <a:spcAft>
                <a:spcPts val="0"/>
              </a:spcAft>
              <a:buNone/>
            </a:pPr>
            <a:r>
              <a:rPr lang="ar" sz="1200">
                <a:solidFill>
                  <a:srgbClr val="6AA84F"/>
                </a:solidFill>
                <a:latin typeface="Mada"/>
                <a:ea typeface="Mada"/>
                <a:cs typeface="Mada"/>
                <a:sym typeface="Mada"/>
              </a:rPr>
              <a:t>1- Age  </a:t>
            </a:r>
            <a:endParaRPr sz="1200">
              <a:solidFill>
                <a:srgbClr val="6AA84F"/>
              </a:solidFill>
              <a:latin typeface="Mada"/>
              <a:ea typeface="Mada"/>
              <a:cs typeface="Mada"/>
              <a:sym typeface="Mada"/>
            </a:endParaRPr>
          </a:p>
          <a:p>
            <a:pPr indent="0" lvl="0" marL="0" rtl="0" algn="just">
              <a:spcBef>
                <a:spcPts val="0"/>
              </a:spcBef>
              <a:spcAft>
                <a:spcPts val="0"/>
              </a:spcAft>
              <a:buNone/>
            </a:pPr>
            <a:r>
              <a:rPr lang="ar" sz="1200">
                <a:solidFill>
                  <a:srgbClr val="6AA84F"/>
                </a:solidFill>
                <a:latin typeface="Mada"/>
                <a:ea typeface="Mada"/>
                <a:cs typeface="Mada"/>
                <a:sym typeface="Mada"/>
              </a:rPr>
              <a:t>2- Duration, it’s chronic pain     </a:t>
            </a:r>
            <a:endParaRPr sz="1200">
              <a:solidFill>
                <a:srgbClr val="6AA84F"/>
              </a:solidFill>
              <a:latin typeface="Mada"/>
              <a:ea typeface="Mada"/>
              <a:cs typeface="Mada"/>
              <a:sym typeface="Mada"/>
            </a:endParaRPr>
          </a:p>
          <a:p>
            <a:pPr indent="0" lvl="0" marL="0" rtl="0" algn="just">
              <a:spcBef>
                <a:spcPts val="0"/>
              </a:spcBef>
              <a:spcAft>
                <a:spcPts val="0"/>
              </a:spcAft>
              <a:buNone/>
            </a:pPr>
            <a:r>
              <a:rPr lang="ar" sz="1200">
                <a:solidFill>
                  <a:srgbClr val="6AA84F"/>
                </a:solidFill>
                <a:latin typeface="Mada"/>
                <a:ea typeface="Mada"/>
                <a:cs typeface="Mada"/>
                <a:sym typeface="Mada"/>
              </a:rPr>
              <a:t>3- No alarming symptoms  </a:t>
            </a:r>
            <a:endParaRPr sz="1200">
              <a:solidFill>
                <a:srgbClr val="6AA84F"/>
              </a:solidFill>
              <a:latin typeface="Mada"/>
              <a:ea typeface="Mada"/>
              <a:cs typeface="Mada"/>
              <a:sym typeface="Mada"/>
            </a:endParaRPr>
          </a:p>
          <a:p>
            <a:pPr indent="0" lvl="0" marL="0" rtl="0" algn="just">
              <a:spcBef>
                <a:spcPts val="0"/>
              </a:spcBef>
              <a:spcAft>
                <a:spcPts val="0"/>
              </a:spcAft>
              <a:buNone/>
            </a:pPr>
            <a:r>
              <a:t/>
            </a:r>
            <a:endParaRPr sz="600">
              <a:solidFill>
                <a:srgbClr val="A64D79"/>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What is the most likely diagnosis? </a:t>
            </a:r>
            <a:r>
              <a:rPr b="1" lang="ar" sz="1200">
                <a:solidFill>
                  <a:srgbClr val="6AA84F"/>
                </a:solidFill>
                <a:latin typeface="Mada"/>
                <a:ea typeface="Mada"/>
                <a:cs typeface="Mada"/>
                <a:sym typeface="Mada"/>
              </a:rPr>
              <a:t>Answer: A</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b="1" sz="600">
              <a:solidFill>
                <a:srgbClr val="A64D79"/>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What is the best next step?</a:t>
            </a:r>
            <a:endParaRPr b="1" sz="11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Answer: C</a:t>
            </a:r>
            <a:endParaRPr b="1" sz="1100">
              <a:solidFill>
                <a:srgbClr val="6AA84F"/>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A- Endoscopy</a:t>
            </a:r>
            <a:r>
              <a:rPr lang="ar" sz="1200">
                <a:solidFill>
                  <a:srgbClr val="A64D79"/>
                </a:solidFill>
                <a:latin typeface="Mada"/>
                <a:ea typeface="Mada"/>
                <a:cs typeface="Mada"/>
                <a:sym typeface="Mada"/>
              </a:rPr>
              <a:t> </a:t>
            </a:r>
            <a:r>
              <a:rPr lang="ar" sz="1200">
                <a:solidFill>
                  <a:srgbClr val="6AA84F"/>
                </a:solidFill>
                <a:latin typeface="Mada"/>
                <a:ea typeface="Mada"/>
                <a:cs typeface="Mada"/>
                <a:sym typeface="Mada"/>
              </a:rPr>
              <a:t>(no alarming symptoms in this case so not the best answer)</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B- High dose PPI</a:t>
            </a:r>
            <a:r>
              <a:rPr lang="ar" sz="1200">
                <a:solidFill>
                  <a:srgbClr val="6AA84F"/>
                </a:solidFill>
                <a:latin typeface="Mada"/>
                <a:ea typeface="Mada"/>
                <a:cs typeface="Mada"/>
                <a:sym typeface="Mada"/>
              </a:rPr>
              <a:t> (If we are in an area with low </a:t>
            </a:r>
            <a:r>
              <a:rPr lang="ar" sz="1200">
                <a:solidFill>
                  <a:srgbClr val="6AA84F"/>
                </a:solidFill>
                <a:latin typeface="Mada"/>
                <a:ea typeface="Mada"/>
                <a:cs typeface="Mada"/>
                <a:sym typeface="Mada"/>
              </a:rPr>
              <a:t>prevalence</a:t>
            </a:r>
            <a:r>
              <a:rPr lang="ar" sz="1200">
                <a:solidFill>
                  <a:srgbClr val="6AA84F"/>
                </a:solidFill>
                <a:latin typeface="Mada"/>
                <a:ea typeface="Mada"/>
                <a:cs typeface="Mada"/>
                <a:sym typeface="Mada"/>
              </a:rPr>
              <a:t> of H pylori, we ho </a:t>
            </a:r>
            <a:r>
              <a:rPr lang="ar" sz="1200">
                <a:solidFill>
                  <a:srgbClr val="6AA84F"/>
                </a:solidFill>
                <a:latin typeface="Mada"/>
                <a:ea typeface="Mada"/>
                <a:cs typeface="Mada"/>
                <a:sym typeface="Mada"/>
              </a:rPr>
              <a:t>with</a:t>
            </a:r>
            <a:r>
              <a:rPr lang="ar" sz="1200">
                <a:solidFill>
                  <a:srgbClr val="6AA84F"/>
                </a:solidFill>
                <a:latin typeface="Mada"/>
                <a:ea typeface="Mada"/>
                <a:cs typeface="Mada"/>
                <a:sym typeface="Mada"/>
              </a:rPr>
              <a:t> PPI)</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C- H pylori testing</a:t>
            </a:r>
            <a:r>
              <a:rPr lang="ar" sz="1200">
                <a:solidFill>
                  <a:srgbClr val="6AA84F"/>
                </a:solidFill>
                <a:latin typeface="Mada"/>
                <a:ea typeface="Mada"/>
                <a:cs typeface="Mada"/>
                <a:sym typeface="Mada"/>
              </a:rPr>
              <a:t> (the best answer according to this case, and in our culture H.pylori is prevalent so it is better to do it first)  </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D- Ultrasound abdomen </a:t>
            </a:r>
            <a:r>
              <a:rPr lang="ar" sz="1200">
                <a:solidFill>
                  <a:srgbClr val="6AA84F"/>
                </a:solidFill>
                <a:latin typeface="Mada"/>
                <a:ea typeface="Mada"/>
                <a:cs typeface="Mada"/>
                <a:sym typeface="Mada"/>
              </a:rPr>
              <a:t>(not the first line of investigation)</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So, we start with H pylori testing, if the test is -ve we give high dose PPI. if it didn’t work we go for endoscopy</a:t>
            </a:r>
            <a:endParaRPr sz="1200">
              <a:solidFill>
                <a:srgbClr val="6AA84F"/>
              </a:solidFill>
              <a:latin typeface="Mada"/>
              <a:ea typeface="Mada"/>
              <a:cs typeface="Mada"/>
              <a:sym typeface="Mada"/>
            </a:endParaRPr>
          </a:p>
        </p:txBody>
      </p:sp>
      <p:sp>
        <p:nvSpPr>
          <p:cNvPr id="598" name="Google Shape;598;p39"/>
          <p:cNvSpPr/>
          <p:nvPr/>
        </p:nvSpPr>
        <p:spPr>
          <a:xfrm>
            <a:off x="411900" y="1284725"/>
            <a:ext cx="6736200" cy="2819700"/>
          </a:xfrm>
          <a:prstGeom prst="roundRect">
            <a:avLst>
              <a:gd fmla="val 16667" name="adj"/>
            </a:avLst>
          </a:prstGeom>
          <a:solidFill>
            <a:srgbClr val="EFEFE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just">
              <a:spcBef>
                <a:spcPts val="0"/>
              </a:spcBef>
              <a:spcAft>
                <a:spcPts val="0"/>
              </a:spcAft>
              <a:buNone/>
            </a:pPr>
            <a:r>
              <a:rPr b="1" lang="ar" sz="1100">
                <a:latin typeface="Mada"/>
                <a:ea typeface="Mada"/>
                <a:cs typeface="Mada"/>
                <a:sym typeface="Mada"/>
              </a:rPr>
              <a:t>Q1: A 34 y/o lady who comes to your clinic because of epigastric pain since 5 months ago. She complains of bloating and early satiety too. There is no alarm symptom in her history. She use no medications. Her physical examination is normal. </a:t>
            </a:r>
            <a:endParaRPr b="1" sz="1100">
              <a:latin typeface="Mada"/>
              <a:ea typeface="Mada"/>
              <a:cs typeface="Mada"/>
              <a:sym typeface="Mada"/>
            </a:endParaRPr>
          </a:p>
          <a:p>
            <a:pPr indent="0" lvl="0" marL="0" rtl="0" algn="just">
              <a:spcBef>
                <a:spcPts val="0"/>
              </a:spcBef>
              <a:spcAft>
                <a:spcPts val="0"/>
              </a:spcAft>
              <a:buNone/>
            </a:pPr>
            <a:r>
              <a:t/>
            </a:r>
            <a:endParaRPr b="1" sz="600">
              <a:latin typeface="Mada"/>
              <a:ea typeface="Mada"/>
              <a:cs typeface="Mada"/>
              <a:sym typeface="Mada"/>
            </a:endParaRPr>
          </a:p>
          <a:p>
            <a:pPr indent="0" lvl="0" marL="0" rtl="0" algn="just">
              <a:spcBef>
                <a:spcPts val="0"/>
              </a:spcBef>
              <a:spcAft>
                <a:spcPts val="0"/>
              </a:spcAft>
              <a:buNone/>
            </a:pPr>
            <a:r>
              <a:rPr b="1" lang="ar" sz="1100">
                <a:latin typeface="Mada"/>
                <a:ea typeface="Mada"/>
                <a:cs typeface="Mada"/>
                <a:sym typeface="Mada"/>
              </a:rPr>
              <a:t>- What is the most important information from this scenario?</a:t>
            </a:r>
            <a:endParaRPr b="1" sz="1100">
              <a:latin typeface="Mada"/>
              <a:ea typeface="Mada"/>
              <a:cs typeface="Mada"/>
              <a:sym typeface="Mada"/>
            </a:endParaRPr>
          </a:p>
          <a:p>
            <a:pPr indent="0" lvl="0" marL="0" rtl="0" algn="just">
              <a:spcBef>
                <a:spcPts val="0"/>
              </a:spcBef>
              <a:spcAft>
                <a:spcPts val="0"/>
              </a:spcAft>
              <a:buNone/>
            </a:pPr>
            <a:r>
              <a:t/>
            </a:r>
            <a:endParaRPr b="1" sz="6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  What is the most likely diagnosis?</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A- Dyspepsia</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B- Peptic ulcer disease </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C- Pancreatitis </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D- Gastric cancer </a:t>
            </a:r>
            <a:endParaRPr b="1" sz="1100">
              <a:latin typeface="Mada"/>
              <a:ea typeface="Mada"/>
              <a:cs typeface="Mada"/>
              <a:sym typeface="Mada"/>
            </a:endParaRPr>
          </a:p>
          <a:p>
            <a:pPr indent="0" lvl="0" marL="0" rtl="0" algn="l">
              <a:spcBef>
                <a:spcPts val="0"/>
              </a:spcBef>
              <a:spcAft>
                <a:spcPts val="0"/>
              </a:spcAft>
              <a:buNone/>
            </a:pPr>
            <a:r>
              <a:t/>
            </a:r>
            <a:endParaRPr b="1" sz="6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 What is the best next step?</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A- Endoscopy</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B- High dose PPI</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C- H pylori testing</a:t>
            </a:r>
            <a:endParaRPr b="1" sz="1100">
              <a:latin typeface="Mada"/>
              <a:ea typeface="Mada"/>
              <a:cs typeface="Mada"/>
              <a:sym typeface="Mada"/>
            </a:endParaRPr>
          </a:p>
          <a:p>
            <a:pPr indent="0" lvl="0" marL="457200" rtl="0" algn="l">
              <a:spcBef>
                <a:spcPts val="0"/>
              </a:spcBef>
              <a:spcAft>
                <a:spcPts val="0"/>
              </a:spcAft>
              <a:buNone/>
            </a:pPr>
            <a:r>
              <a:rPr b="1" lang="ar" sz="1100">
                <a:latin typeface="Mada"/>
                <a:ea typeface="Mada"/>
                <a:cs typeface="Mada"/>
                <a:sym typeface="Mada"/>
              </a:rPr>
              <a:t>D- Ultrasound abdomen</a:t>
            </a:r>
            <a:endParaRPr b="1" sz="1100">
              <a:solidFill>
                <a:schemeClr val="dk1"/>
              </a:solidFill>
              <a:latin typeface="Mada"/>
              <a:ea typeface="Mada"/>
              <a:cs typeface="Mada"/>
              <a:sym typeface="Mada"/>
            </a:endParaRPr>
          </a:p>
        </p:txBody>
      </p:sp>
      <p:sp>
        <p:nvSpPr>
          <p:cNvPr id="599" name="Google Shape;599;p39"/>
          <p:cNvSpPr txBox="1"/>
          <p:nvPr/>
        </p:nvSpPr>
        <p:spPr>
          <a:xfrm>
            <a:off x="247500" y="802296"/>
            <a:ext cx="2521200" cy="633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1</a:t>
            </a:r>
            <a:endParaRPr b="1" sz="2200">
              <a:highlight>
                <a:schemeClr val="accent5"/>
              </a:highlight>
              <a:latin typeface="Mada"/>
              <a:ea typeface="Mada"/>
              <a:cs typeface="Mada"/>
              <a:sym typeface="Mada"/>
            </a:endParaRPr>
          </a:p>
        </p:txBody>
      </p:sp>
      <p:sp>
        <p:nvSpPr>
          <p:cNvPr id="600" name="Google Shape;600;p39"/>
          <p:cNvSpPr/>
          <p:nvPr/>
        </p:nvSpPr>
        <p:spPr>
          <a:xfrm>
            <a:off x="436800" y="7756983"/>
            <a:ext cx="6638400" cy="1465800"/>
          </a:xfrm>
          <a:prstGeom prst="roundRect">
            <a:avLst>
              <a:gd fmla="val 16667" name="adj"/>
            </a:avLst>
          </a:prstGeom>
          <a:solidFill>
            <a:srgbClr val="EFEFE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just">
              <a:spcBef>
                <a:spcPts val="0"/>
              </a:spcBef>
              <a:spcAft>
                <a:spcPts val="0"/>
              </a:spcAft>
              <a:buNone/>
            </a:pPr>
            <a:r>
              <a:rPr b="1" lang="ar" sz="1100">
                <a:latin typeface="Mada"/>
                <a:ea typeface="Mada"/>
                <a:cs typeface="Mada"/>
                <a:sym typeface="Mada"/>
              </a:rPr>
              <a:t>A patient was a 60 y/o lady who was referred to me because of constant epigastric pain. She mentioned 6 kg wt loss since 3m ago. She was anemic with ferritin =5. What is the best diagnostic test?</a:t>
            </a:r>
            <a:endParaRPr b="1" sz="1100">
              <a:latin typeface="Mada"/>
              <a:ea typeface="Mada"/>
              <a:cs typeface="Mada"/>
              <a:sym typeface="Mada"/>
            </a:endParaRPr>
          </a:p>
          <a:p>
            <a:pPr indent="0" lvl="0" marL="0" rtl="0" algn="just">
              <a:spcBef>
                <a:spcPts val="0"/>
              </a:spcBef>
              <a:spcAft>
                <a:spcPts val="0"/>
              </a:spcAft>
              <a:buNone/>
            </a:pPr>
            <a:r>
              <a:t/>
            </a:r>
            <a:endParaRPr b="1" sz="600">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A- Endoscopy</a:t>
            </a:r>
            <a:endParaRPr b="1"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B- High dose PPI</a:t>
            </a:r>
            <a:endParaRPr b="1"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C- H pylori testing</a:t>
            </a:r>
            <a:endParaRPr b="1"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D- Ultrasound abdomen</a:t>
            </a:r>
            <a:endParaRPr b="1" sz="1100">
              <a:latin typeface="Mada"/>
              <a:ea typeface="Mada"/>
              <a:cs typeface="Mada"/>
              <a:sym typeface="Mada"/>
            </a:endParaRPr>
          </a:p>
        </p:txBody>
      </p:sp>
      <p:sp>
        <p:nvSpPr>
          <p:cNvPr id="601" name="Google Shape;601;p39"/>
          <p:cNvSpPr txBox="1"/>
          <p:nvPr/>
        </p:nvSpPr>
        <p:spPr>
          <a:xfrm>
            <a:off x="343200" y="7276383"/>
            <a:ext cx="2521200" cy="633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2</a:t>
            </a:r>
            <a:endParaRPr b="1" sz="2200">
              <a:highlight>
                <a:schemeClr val="accent5"/>
              </a:highlight>
              <a:latin typeface="Mada"/>
              <a:ea typeface="Mada"/>
              <a:cs typeface="Mada"/>
              <a:sym typeface="Mada"/>
            </a:endParaRPr>
          </a:p>
        </p:txBody>
      </p:sp>
      <p:sp>
        <p:nvSpPr>
          <p:cNvPr id="602" name="Google Shape;602;p39"/>
          <p:cNvSpPr/>
          <p:nvPr/>
        </p:nvSpPr>
        <p:spPr>
          <a:xfrm>
            <a:off x="460800" y="9319422"/>
            <a:ext cx="6638400" cy="10056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Answer: A, </a:t>
            </a:r>
            <a:r>
              <a:rPr lang="ar" sz="1200">
                <a:solidFill>
                  <a:srgbClr val="6AA84F"/>
                </a:solidFill>
                <a:latin typeface="Mada"/>
                <a:ea typeface="Mada"/>
                <a:cs typeface="Mada"/>
                <a:sym typeface="Mada"/>
              </a:rPr>
              <a:t>because of the presence of alarming symptoms in this case as weight</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 loss and anemia. </a:t>
            </a:r>
            <a:r>
              <a:rPr b="1" lang="ar" sz="1200">
                <a:solidFill>
                  <a:srgbClr val="6AA84F"/>
                </a:solidFill>
                <a:latin typeface="Mada"/>
                <a:ea typeface="Mada"/>
                <a:cs typeface="Mada"/>
                <a:sym typeface="Mada"/>
              </a:rPr>
              <a:t>When do we do endoscopy?</a:t>
            </a:r>
            <a:r>
              <a:rPr lang="ar" sz="1200">
                <a:solidFill>
                  <a:srgbClr val="6AA84F"/>
                </a:solidFill>
                <a:latin typeface="Mada"/>
                <a:ea typeface="Mada"/>
                <a:cs typeface="Mada"/>
                <a:sym typeface="Mada"/>
              </a:rPr>
              <a:t> In presence of alarming symptoms</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 or when not responding to treatment or age &gt;55.</a:t>
            </a:r>
            <a:endParaRPr sz="1000">
              <a:solidFill>
                <a:srgbClr val="6AA84F"/>
              </a:solidFill>
              <a:latin typeface="Mada"/>
              <a:ea typeface="Mada"/>
              <a:cs typeface="Mada"/>
              <a:sym typeface="Mada"/>
            </a:endParaRPr>
          </a:p>
        </p:txBody>
      </p:sp>
      <p:pic>
        <p:nvPicPr>
          <p:cNvPr id="603" name="Google Shape;603;p39"/>
          <p:cNvPicPr preferRelativeResize="0"/>
          <p:nvPr/>
        </p:nvPicPr>
        <p:blipFill rotWithShape="1">
          <a:blip r:embed="rId3">
            <a:alphaModFix/>
          </a:blip>
          <a:srcRect b="2864" l="21845" r="21867" t="5333"/>
          <a:stretch/>
        </p:blipFill>
        <p:spPr>
          <a:xfrm>
            <a:off x="5938225" y="9400564"/>
            <a:ext cx="1136980" cy="843301"/>
          </a:xfrm>
          <a:prstGeom prst="rect">
            <a:avLst/>
          </a:prstGeom>
          <a:noFill/>
          <a:ln>
            <a:noFill/>
          </a:ln>
        </p:spPr>
      </p:pic>
      <p:sp>
        <p:nvSpPr>
          <p:cNvPr id="604" name="Google Shape;604;p39"/>
          <p:cNvSpPr/>
          <p:nvPr/>
        </p:nvSpPr>
        <p:spPr>
          <a:xfrm>
            <a:off x="0" y="-40225"/>
            <a:ext cx="1278900" cy="67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Dr slides</a:t>
            </a:r>
            <a:endParaRPr b="1" sz="1100">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0"/>
          <p:cNvSpPr/>
          <p:nvPr/>
        </p:nvSpPr>
        <p:spPr>
          <a:xfrm>
            <a:off x="263250" y="2735200"/>
            <a:ext cx="6794100" cy="24627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100">
                <a:solidFill>
                  <a:srgbClr val="6AA84F"/>
                </a:solidFill>
                <a:latin typeface="Mada"/>
                <a:ea typeface="Mada"/>
                <a:cs typeface="Mada"/>
                <a:sym typeface="Mada"/>
              </a:rPr>
              <a:t>Answer: A, </a:t>
            </a:r>
            <a:endParaRPr b="1" sz="1100">
              <a:solidFill>
                <a:srgbClr val="6AA84F"/>
              </a:solidFill>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A 44 y/o (</a:t>
            </a:r>
            <a:r>
              <a:rPr lang="ar" sz="1100">
                <a:solidFill>
                  <a:srgbClr val="6AA84F"/>
                </a:solidFill>
                <a:latin typeface="Mada"/>
                <a:ea typeface="Mada"/>
                <a:cs typeface="Mada"/>
                <a:sym typeface="Mada"/>
              </a:rPr>
              <a:t>middle age</a:t>
            </a:r>
            <a:r>
              <a:rPr b="1" lang="ar" sz="1100">
                <a:latin typeface="Mada"/>
                <a:ea typeface="Mada"/>
                <a:cs typeface="Mada"/>
                <a:sym typeface="Mada"/>
              </a:rPr>
              <a:t>) lady who was referred to me because of </a:t>
            </a:r>
            <a:r>
              <a:rPr b="1" lang="ar" sz="1100" u="sng">
                <a:latin typeface="Mada"/>
                <a:ea typeface="Mada"/>
                <a:cs typeface="Mada"/>
                <a:sym typeface="Mada"/>
              </a:rPr>
              <a:t>chronic</a:t>
            </a:r>
            <a:r>
              <a:rPr b="1" lang="ar" sz="1100">
                <a:latin typeface="Mada"/>
                <a:ea typeface="Mada"/>
                <a:cs typeface="Mada"/>
                <a:sym typeface="Mada"/>
              </a:rPr>
              <a:t> epigastric pain mainly at</a:t>
            </a:r>
            <a:r>
              <a:rPr b="1" lang="ar" sz="1100">
                <a:solidFill>
                  <a:schemeClr val="accent1"/>
                </a:solidFill>
                <a:latin typeface="Mada"/>
                <a:ea typeface="Mada"/>
                <a:cs typeface="Mada"/>
                <a:sym typeface="Mada"/>
              </a:rPr>
              <a:t> </a:t>
            </a:r>
            <a:r>
              <a:rPr b="1" lang="ar" sz="1100">
                <a:solidFill>
                  <a:srgbClr val="CC0000"/>
                </a:solidFill>
                <a:latin typeface="Mada"/>
                <a:ea typeface="Mada"/>
                <a:cs typeface="Mada"/>
                <a:sym typeface="Mada"/>
              </a:rPr>
              <a:t>night </a:t>
            </a:r>
            <a:r>
              <a:rPr lang="ar" sz="1100">
                <a:solidFill>
                  <a:srgbClr val="6AA84F"/>
                </a:solidFill>
                <a:latin typeface="Mada"/>
                <a:ea typeface="Mada"/>
                <a:cs typeface="Mada"/>
                <a:sym typeface="Mada"/>
              </a:rPr>
              <a:t>(you need to think about </a:t>
            </a:r>
            <a:r>
              <a:rPr b="1" lang="ar" sz="1100">
                <a:solidFill>
                  <a:srgbClr val="6AA84F"/>
                </a:solidFill>
                <a:latin typeface="Mada"/>
                <a:ea typeface="Mada"/>
                <a:cs typeface="Mada"/>
                <a:sym typeface="Mada"/>
              </a:rPr>
              <a:t>structural or organic</a:t>
            </a:r>
            <a:r>
              <a:rPr lang="ar" sz="1100">
                <a:solidFill>
                  <a:srgbClr val="6AA84F"/>
                </a:solidFill>
                <a:latin typeface="Mada"/>
                <a:ea typeface="Mada"/>
                <a:cs typeface="Mada"/>
                <a:sym typeface="Mada"/>
              </a:rPr>
              <a:t> disease rather than functional)</a:t>
            </a:r>
            <a:r>
              <a:rPr b="1" lang="ar" sz="1100">
                <a:solidFill>
                  <a:srgbClr val="A64D79"/>
                </a:solidFill>
                <a:latin typeface="Mada"/>
                <a:ea typeface="Mada"/>
                <a:cs typeface="Mada"/>
                <a:sym typeface="Mada"/>
              </a:rPr>
              <a:t> </a:t>
            </a:r>
            <a:r>
              <a:rPr b="1" lang="ar" sz="1100">
                <a:latin typeface="Mada"/>
                <a:ea typeface="Mada"/>
                <a:cs typeface="Mada"/>
                <a:sym typeface="Mada"/>
              </a:rPr>
              <a:t>and </a:t>
            </a:r>
            <a:r>
              <a:rPr b="1" lang="ar" sz="1100" u="sng">
                <a:latin typeface="Mada"/>
                <a:ea typeface="Mada"/>
                <a:cs typeface="Mada"/>
                <a:sym typeface="Mada"/>
              </a:rPr>
              <a:t>vomiting</a:t>
            </a:r>
            <a:r>
              <a:rPr b="1" lang="ar" sz="1100">
                <a:latin typeface="Mada"/>
                <a:ea typeface="Mada"/>
                <a:cs typeface="Mada"/>
                <a:sym typeface="Mada"/>
              </a:rPr>
              <a:t>. She gave a history of one day history of </a:t>
            </a:r>
            <a:r>
              <a:rPr b="1" lang="ar" sz="1100" u="sng">
                <a:latin typeface="Mada"/>
                <a:ea typeface="Mada"/>
                <a:cs typeface="Mada"/>
                <a:sym typeface="Mada"/>
              </a:rPr>
              <a:t>melena</a:t>
            </a:r>
            <a:r>
              <a:rPr b="1" lang="ar" sz="1100">
                <a:latin typeface="Mada"/>
                <a:ea typeface="Mada"/>
                <a:cs typeface="Mada"/>
                <a:sym typeface="Mada"/>
              </a:rPr>
              <a:t> (</a:t>
            </a:r>
            <a:r>
              <a:rPr lang="ar" sz="1100">
                <a:solidFill>
                  <a:srgbClr val="6AA84F"/>
                </a:solidFill>
                <a:latin typeface="Mada"/>
                <a:ea typeface="Mada"/>
                <a:cs typeface="Mada"/>
                <a:sym typeface="Mada"/>
              </a:rPr>
              <a:t>indicate upper GI bleeding</a:t>
            </a:r>
            <a:r>
              <a:rPr b="1" lang="ar" sz="1100">
                <a:latin typeface="Mada"/>
                <a:ea typeface="Mada"/>
                <a:cs typeface="Mada"/>
                <a:sym typeface="Mada"/>
              </a:rPr>
              <a:t>) but no other alarm symptoms. What is the next step?</a:t>
            </a:r>
            <a:endParaRPr sz="1100">
              <a:solidFill>
                <a:srgbClr val="6AA84F"/>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A- Endoscopy</a:t>
            </a:r>
            <a:r>
              <a:rPr lang="ar" sz="1100">
                <a:solidFill>
                  <a:schemeClr val="dk1"/>
                </a:solidFill>
                <a:latin typeface="Mada"/>
                <a:ea typeface="Mada"/>
                <a:cs typeface="Mada"/>
                <a:sym typeface="Mada"/>
              </a:rPr>
              <a:t> </a:t>
            </a:r>
            <a:endParaRPr sz="1100">
              <a:solidFill>
                <a:srgbClr val="6AA84F"/>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B- High dose PPI</a:t>
            </a:r>
            <a:endParaRPr b="1"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C- H pylori testing</a:t>
            </a:r>
            <a:endParaRPr b="1"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D- Ultrasound abdomen</a:t>
            </a:r>
            <a:endParaRPr sz="1200">
              <a:solidFill>
                <a:srgbClr val="A64D79"/>
              </a:solidFill>
              <a:latin typeface="Mada"/>
              <a:ea typeface="Mada"/>
              <a:cs typeface="Mada"/>
              <a:sym typeface="Mada"/>
            </a:endParaRPr>
          </a:p>
        </p:txBody>
      </p:sp>
      <p:sp>
        <p:nvSpPr>
          <p:cNvPr id="610" name="Google Shape;610;p40"/>
          <p:cNvSpPr txBox="1"/>
          <p:nvPr>
            <p:ph idx="12" type="sldNum"/>
          </p:nvPr>
        </p:nvSpPr>
        <p:spPr>
          <a:xfrm>
            <a:off x="6979500" y="0"/>
            <a:ext cx="580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latin typeface="Exo"/>
                <a:ea typeface="Exo"/>
                <a:cs typeface="Exo"/>
                <a:sym typeface="Exo"/>
              </a:rPr>
              <a:t>‹#›</a:t>
            </a:fld>
            <a:endParaRPr sz="1200">
              <a:latin typeface="Exo"/>
              <a:ea typeface="Exo"/>
              <a:cs typeface="Exo"/>
              <a:sym typeface="Exo"/>
            </a:endParaRPr>
          </a:p>
        </p:txBody>
      </p:sp>
      <p:sp>
        <p:nvSpPr>
          <p:cNvPr id="611" name="Google Shape;611;p4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accent1"/>
                </a:solidFill>
                <a:latin typeface="Mada"/>
                <a:ea typeface="Mada"/>
                <a:cs typeface="Mada"/>
                <a:sym typeface="Mada"/>
              </a:rPr>
              <a:t>Cases</a:t>
            </a:r>
            <a:endParaRPr b="1" sz="2600">
              <a:solidFill>
                <a:schemeClr val="accent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pic>
        <p:nvPicPr>
          <p:cNvPr id="612" name="Google Shape;612;p40"/>
          <p:cNvPicPr preferRelativeResize="0"/>
          <p:nvPr/>
        </p:nvPicPr>
        <p:blipFill>
          <a:blip r:embed="rId3">
            <a:alphaModFix/>
          </a:blip>
          <a:stretch>
            <a:fillRect/>
          </a:stretch>
        </p:blipFill>
        <p:spPr>
          <a:xfrm>
            <a:off x="3459990" y="4418697"/>
            <a:ext cx="993249" cy="715339"/>
          </a:xfrm>
          <a:prstGeom prst="rect">
            <a:avLst/>
          </a:prstGeom>
          <a:noFill/>
          <a:ln>
            <a:noFill/>
          </a:ln>
        </p:spPr>
      </p:pic>
      <p:pic>
        <p:nvPicPr>
          <p:cNvPr id="613" name="Google Shape;613;p40"/>
          <p:cNvPicPr preferRelativeResize="0"/>
          <p:nvPr/>
        </p:nvPicPr>
        <p:blipFill>
          <a:blip r:embed="rId4">
            <a:alphaModFix/>
          </a:blip>
          <a:stretch>
            <a:fillRect/>
          </a:stretch>
        </p:blipFill>
        <p:spPr>
          <a:xfrm>
            <a:off x="4611803" y="4429036"/>
            <a:ext cx="993249" cy="694650"/>
          </a:xfrm>
          <a:prstGeom prst="rect">
            <a:avLst/>
          </a:prstGeom>
          <a:noFill/>
          <a:ln>
            <a:noFill/>
          </a:ln>
        </p:spPr>
      </p:pic>
      <p:sp>
        <p:nvSpPr>
          <p:cNvPr id="614" name="Google Shape;614;p40"/>
          <p:cNvSpPr txBox="1"/>
          <p:nvPr/>
        </p:nvSpPr>
        <p:spPr>
          <a:xfrm>
            <a:off x="320750" y="901400"/>
            <a:ext cx="2521200" cy="633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3</a:t>
            </a:r>
            <a:endParaRPr b="1" sz="2200">
              <a:highlight>
                <a:schemeClr val="accent5"/>
              </a:highlight>
              <a:latin typeface="Mada"/>
              <a:ea typeface="Mada"/>
              <a:cs typeface="Mada"/>
              <a:sym typeface="Mada"/>
            </a:endParaRPr>
          </a:p>
        </p:txBody>
      </p:sp>
      <p:sp>
        <p:nvSpPr>
          <p:cNvPr id="615" name="Google Shape;615;p40"/>
          <p:cNvSpPr/>
          <p:nvPr/>
        </p:nvSpPr>
        <p:spPr>
          <a:xfrm>
            <a:off x="341100" y="1371975"/>
            <a:ext cx="6638400" cy="1290000"/>
          </a:xfrm>
          <a:prstGeom prst="roundRect">
            <a:avLst>
              <a:gd fmla="val 16667" name="adj"/>
            </a:avLst>
          </a:prstGeom>
          <a:solidFill>
            <a:srgbClr val="EFEFE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just">
              <a:spcBef>
                <a:spcPts val="0"/>
              </a:spcBef>
              <a:spcAft>
                <a:spcPts val="0"/>
              </a:spcAft>
              <a:buNone/>
            </a:pPr>
            <a:r>
              <a:rPr b="1" lang="ar" sz="1100">
                <a:latin typeface="Mada"/>
                <a:ea typeface="Mada"/>
                <a:cs typeface="Mada"/>
                <a:sym typeface="Mada"/>
              </a:rPr>
              <a:t>A 44 y/o lady who was referred to me because of chronic epigastric pain mainly at night and vomiting. She gave a history of one day history of melena but no other alarm symptoms. What is the next step?</a:t>
            </a:r>
            <a:endParaRPr b="1" sz="1100">
              <a:latin typeface="Mada"/>
              <a:ea typeface="Mada"/>
              <a:cs typeface="Mada"/>
              <a:sym typeface="Mada"/>
            </a:endParaRPr>
          </a:p>
          <a:p>
            <a:pPr indent="0" lvl="0" marL="0" rtl="0" algn="just">
              <a:spcBef>
                <a:spcPts val="0"/>
              </a:spcBef>
              <a:spcAft>
                <a:spcPts val="0"/>
              </a:spcAft>
              <a:buNone/>
            </a:pPr>
            <a:r>
              <a:t/>
            </a:r>
            <a:endParaRPr b="1" sz="6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A- Endoscopy</a:t>
            </a:r>
            <a:endParaRPr b="1"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B- High dose PPI</a:t>
            </a:r>
            <a:endParaRPr b="1"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C- H pylori testing</a:t>
            </a:r>
            <a:endParaRPr b="1"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D- Ultrasound abdomen</a:t>
            </a:r>
            <a:endParaRPr b="1" sz="1000">
              <a:latin typeface="Mada"/>
              <a:ea typeface="Mada"/>
              <a:cs typeface="Mada"/>
              <a:sym typeface="Mada"/>
            </a:endParaRPr>
          </a:p>
        </p:txBody>
      </p:sp>
      <p:sp>
        <p:nvSpPr>
          <p:cNvPr id="616" name="Google Shape;616;p40"/>
          <p:cNvSpPr/>
          <p:nvPr/>
        </p:nvSpPr>
        <p:spPr>
          <a:xfrm>
            <a:off x="341100" y="7428021"/>
            <a:ext cx="6638400" cy="9264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Answer: C, </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We get from the history : Age (not old), chronicity, central with Alternating bowel habit and no alarming symptoms.  </a:t>
            </a:r>
            <a:endParaRPr sz="1200">
              <a:solidFill>
                <a:srgbClr val="6AA84F"/>
              </a:solidFill>
              <a:latin typeface="Mada"/>
              <a:ea typeface="Mada"/>
              <a:cs typeface="Mada"/>
              <a:sym typeface="Mada"/>
            </a:endParaRPr>
          </a:p>
        </p:txBody>
      </p:sp>
      <p:sp>
        <p:nvSpPr>
          <p:cNvPr id="617" name="Google Shape;617;p40"/>
          <p:cNvSpPr/>
          <p:nvPr/>
        </p:nvSpPr>
        <p:spPr>
          <a:xfrm>
            <a:off x="341100" y="5751715"/>
            <a:ext cx="6638400" cy="1586100"/>
          </a:xfrm>
          <a:prstGeom prst="roundRect">
            <a:avLst>
              <a:gd fmla="val 16667" name="adj"/>
            </a:avLst>
          </a:prstGeom>
          <a:solidFill>
            <a:srgbClr val="EFEFE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just">
              <a:spcBef>
                <a:spcPts val="0"/>
              </a:spcBef>
              <a:spcAft>
                <a:spcPts val="0"/>
              </a:spcAft>
              <a:buNone/>
            </a:pPr>
            <a:r>
              <a:rPr b="1" lang="ar" sz="1200">
                <a:latin typeface="Mada"/>
                <a:ea typeface="Mada"/>
                <a:cs typeface="Mada"/>
                <a:sym typeface="Mada"/>
              </a:rPr>
              <a:t>A 30 years old lady with chronic abdominal pain mainly central associated with bloating . Alternating bowel habit and history of passing mucus with loose motions no Wt loss no blood/rectum. What is the likely diagnosis? </a:t>
            </a:r>
            <a:endParaRPr b="1" sz="1200">
              <a:latin typeface="Mada"/>
              <a:ea typeface="Mada"/>
              <a:cs typeface="Mada"/>
              <a:sym typeface="Mada"/>
            </a:endParaRPr>
          </a:p>
          <a:p>
            <a:pPr indent="0" lvl="0" marL="0" rtl="0" algn="just">
              <a:spcBef>
                <a:spcPts val="0"/>
              </a:spcBef>
              <a:spcAft>
                <a:spcPts val="0"/>
              </a:spcAft>
              <a:buNone/>
            </a:pPr>
            <a:r>
              <a:t/>
            </a:r>
            <a:endParaRPr b="1" sz="6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A- Pancreatitis </a:t>
            </a:r>
            <a:endParaRPr b="1"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B- PUD </a:t>
            </a:r>
            <a:endParaRPr b="1"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C- IBS </a:t>
            </a:r>
            <a:endParaRPr b="1"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D- Gastric cancer</a:t>
            </a:r>
            <a:endParaRPr b="1" sz="1100">
              <a:latin typeface="Mada"/>
              <a:ea typeface="Mada"/>
              <a:cs typeface="Mada"/>
              <a:sym typeface="Mada"/>
            </a:endParaRPr>
          </a:p>
        </p:txBody>
      </p:sp>
      <p:sp>
        <p:nvSpPr>
          <p:cNvPr id="618" name="Google Shape;618;p40"/>
          <p:cNvSpPr txBox="1"/>
          <p:nvPr/>
        </p:nvSpPr>
        <p:spPr>
          <a:xfrm>
            <a:off x="247500" y="5271115"/>
            <a:ext cx="2521200" cy="633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study 4</a:t>
            </a:r>
            <a:endParaRPr b="1" sz="2200">
              <a:highlight>
                <a:schemeClr val="accent5"/>
              </a:highlight>
              <a:latin typeface="Mada"/>
              <a:ea typeface="Mada"/>
              <a:cs typeface="Mada"/>
              <a:sym typeface="Mada"/>
            </a:endParaRPr>
          </a:p>
        </p:txBody>
      </p:sp>
      <p:sp>
        <p:nvSpPr>
          <p:cNvPr id="619" name="Google Shape;619;p40"/>
          <p:cNvSpPr txBox="1"/>
          <p:nvPr/>
        </p:nvSpPr>
        <p:spPr>
          <a:xfrm>
            <a:off x="2631900" y="9597725"/>
            <a:ext cx="2056800" cy="63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dk1"/>
                </a:solidFill>
                <a:highlight>
                  <a:schemeClr val="accent5"/>
                </a:highlight>
                <a:latin typeface="Mada"/>
                <a:ea typeface="Mada"/>
                <a:cs typeface="Mada"/>
                <a:sym typeface="Mada"/>
              </a:rPr>
              <a:t>You did it &lt;3 </a:t>
            </a:r>
            <a:endParaRPr/>
          </a:p>
        </p:txBody>
      </p:sp>
      <p:sp>
        <p:nvSpPr>
          <p:cNvPr id="620" name="Google Shape;620;p40"/>
          <p:cNvSpPr/>
          <p:nvPr/>
        </p:nvSpPr>
        <p:spPr>
          <a:xfrm>
            <a:off x="0" y="-40225"/>
            <a:ext cx="1278900" cy="67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Dr slides</a:t>
            </a:r>
            <a:endParaRPr b="1" sz="1100">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800">
              <a:solidFill>
                <a:schemeClr val="accent1"/>
              </a:solidFill>
              <a:latin typeface="Mada"/>
              <a:ea typeface="Mada"/>
              <a:cs typeface="Mada"/>
              <a:sym typeface="Mada"/>
            </a:endParaRPr>
          </a:p>
        </p:txBody>
      </p:sp>
      <p:sp>
        <p:nvSpPr>
          <p:cNvPr id="626" name="Google Shape;626;p41"/>
          <p:cNvSpPr txBox="1"/>
          <p:nvPr>
            <p:ph idx="4294967295" type="sldNum"/>
          </p:nvPr>
        </p:nvSpPr>
        <p:spPr>
          <a:xfrm>
            <a:off x="7077075" y="0"/>
            <a:ext cx="483000" cy="562200"/>
          </a:xfrm>
          <a:prstGeom prst="rect">
            <a:avLst/>
          </a:prstGeom>
          <a:solidFill>
            <a:schemeClr val="accent2"/>
          </a:solidFill>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b="1" lang="ar" sz="1600">
                <a:solidFill>
                  <a:srgbClr val="FFFFFF"/>
                </a:solidFill>
                <a:latin typeface="Exo"/>
                <a:ea typeface="Exo"/>
                <a:cs typeface="Exo"/>
                <a:sym typeface="Exo"/>
              </a:rPr>
              <a:t>‹#›</a:t>
            </a:fld>
            <a:endParaRPr b="1" sz="2000">
              <a:solidFill>
                <a:srgbClr val="FFFFFF"/>
              </a:solidFill>
              <a:latin typeface="Exo"/>
              <a:ea typeface="Exo"/>
              <a:cs typeface="Exo"/>
              <a:sym typeface="Exo"/>
            </a:endParaRPr>
          </a:p>
        </p:txBody>
      </p:sp>
      <p:graphicFrame>
        <p:nvGraphicFramePr>
          <p:cNvPr id="627" name="Google Shape;627;p41"/>
          <p:cNvGraphicFramePr/>
          <p:nvPr/>
        </p:nvGraphicFramePr>
        <p:xfrm>
          <a:off x="14" y="713829"/>
          <a:ext cx="3000000" cy="3000000"/>
        </p:xfrm>
        <a:graphic>
          <a:graphicData uri="http://schemas.openxmlformats.org/drawingml/2006/table">
            <a:tbl>
              <a:tblPr>
                <a:noFill/>
                <a:tableStyleId>{08619CD8-436B-4644-B807-13D4593B444E}</a:tableStyleId>
              </a:tblPr>
              <a:tblGrid>
                <a:gridCol w="1655075"/>
                <a:gridCol w="2959975"/>
                <a:gridCol w="2944925"/>
              </a:tblGrid>
              <a:tr h="286125">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Dyspepsia</a:t>
                      </a:r>
                      <a:endParaRPr b="1" sz="1200">
                        <a:solidFill>
                          <a:srgbClr val="FFFFFF"/>
                        </a:solidFill>
                        <a:latin typeface="Mada"/>
                        <a:ea typeface="Mada"/>
                        <a:cs typeface="Mada"/>
                        <a:sym typeface="Mada"/>
                      </a:endParaRPr>
                    </a:p>
                  </a:txBody>
                  <a:tcPr marT="80200" marB="80200" marR="100775" marL="10077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2"/>
                      </a:solidFill>
                      <a:prstDash val="solid"/>
                      <a:round/>
                      <a:headEnd len="sm" w="sm" type="none"/>
                      <a:tailEnd len="sm" w="sm" type="none"/>
                    </a:lnB>
                    <a:solidFill>
                      <a:schemeClr val="accent1"/>
                    </a:solidFill>
                  </a:tcPr>
                </a:tc>
                <a:tc hMerge="1"/>
                <a:tc hMerge="1"/>
              </a:tr>
              <a:tr h="334075">
                <a:tc gridSpan="3">
                  <a:txBody>
                    <a:bodyPr/>
                    <a:lstStyle/>
                    <a:p>
                      <a:pPr indent="0" lvl="0" marL="0" rtl="0" algn="ctr">
                        <a:spcBef>
                          <a:spcPts val="0"/>
                        </a:spcBef>
                        <a:spcAft>
                          <a:spcPts val="0"/>
                        </a:spcAft>
                        <a:buNone/>
                      </a:pPr>
                      <a:r>
                        <a:rPr b="1" lang="ar" sz="1200">
                          <a:latin typeface="Mada"/>
                          <a:ea typeface="Mada"/>
                          <a:cs typeface="Mada"/>
                          <a:sym typeface="Mada"/>
                        </a:rPr>
                        <a:t>Clinical Approach:  </a:t>
                      </a:r>
                      <a:endParaRPr b="1" sz="1200">
                        <a:latin typeface="Mada"/>
                        <a:ea typeface="Mada"/>
                        <a:cs typeface="Mada"/>
                        <a:sym typeface="Mada"/>
                      </a:endParaRPr>
                    </a:p>
                  </a:txBody>
                  <a:tcPr marT="80200" marB="80200" marR="100775" marL="10077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solidFill>
                      <a:schemeClr val="accent2"/>
                    </a:solidFill>
                  </a:tcPr>
                </a:tc>
                <a:tc hMerge="1"/>
                <a:tc hMerge="1"/>
              </a:tr>
              <a:tr h="684500">
                <a:tc>
                  <a:txBody>
                    <a:bodyPr/>
                    <a:lstStyle/>
                    <a:p>
                      <a:pPr indent="0" lvl="0" marL="0" rtl="0" algn="l">
                        <a:spcBef>
                          <a:spcPts val="0"/>
                        </a:spcBef>
                        <a:spcAft>
                          <a:spcPts val="0"/>
                        </a:spcAft>
                        <a:buNone/>
                      </a:pPr>
                      <a:r>
                        <a:t/>
                      </a:r>
                      <a:endParaRPr b="1" sz="1200">
                        <a:solidFill>
                          <a:srgbClr val="666666"/>
                        </a:solidFill>
                        <a:latin typeface="Mada"/>
                        <a:ea typeface="Mada"/>
                        <a:cs typeface="Mada"/>
                        <a:sym typeface="Mada"/>
                      </a:endParaRPr>
                    </a:p>
                    <a:p>
                      <a:pPr indent="0" lvl="0" marL="0" rtl="0" algn="ctr">
                        <a:spcBef>
                          <a:spcPts val="0"/>
                        </a:spcBef>
                        <a:spcAft>
                          <a:spcPts val="0"/>
                        </a:spcAft>
                        <a:buNone/>
                      </a:pPr>
                      <a:r>
                        <a:rPr b="1" lang="ar" sz="1200">
                          <a:solidFill>
                            <a:schemeClr val="accent1"/>
                          </a:solidFill>
                          <a:latin typeface="Mada"/>
                          <a:ea typeface="Mada"/>
                          <a:cs typeface="Mada"/>
                          <a:sym typeface="Mada"/>
                        </a:rPr>
                        <a:t>History</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Ulcer-like or acid dyspepsia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Dysmotility-like dyspepsia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Unspecified dyspepsia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459425">
                <a:tc>
                  <a:txBody>
                    <a:bodyPr/>
                    <a:lstStyle/>
                    <a:p>
                      <a:pPr indent="0" lvl="0" marL="0" rtl="0" algn="l">
                        <a:spcBef>
                          <a:spcPts val="0"/>
                        </a:spcBef>
                        <a:spcAft>
                          <a:spcPts val="0"/>
                        </a:spcAft>
                        <a:buNone/>
                      </a:pPr>
                      <a:r>
                        <a:rPr b="1" lang="ar" sz="1200">
                          <a:solidFill>
                            <a:schemeClr val="accent1"/>
                          </a:solidFill>
                          <a:latin typeface="Mada"/>
                          <a:ea typeface="Mada"/>
                          <a:cs typeface="Mada"/>
                          <a:sym typeface="Mada"/>
                        </a:rPr>
                        <a:t>Physical examination</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usually normal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chemeClr val="accent1"/>
                      </a:solidFill>
                      <a:prstDash val="solid"/>
                      <a:round/>
                      <a:headEnd len="sm" w="sm" type="none"/>
                      <a:tailEnd len="sm" w="sm" type="none"/>
                    </a:lnB>
                  </a:tcPr>
                </a:tc>
                <a:tc hMerge="1"/>
              </a:tr>
              <a:tr h="345775">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Routine laboratory tests: </a:t>
                      </a:r>
                      <a:endParaRPr b="1" sz="1200">
                        <a:solidFill>
                          <a:srgbClr val="FFFFFF"/>
                        </a:solidFill>
                        <a:latin typeface="Mada"/>
                        <a:ea typeface="Mada"/>
                        <a:cs typeface="Mada"/>
                        <a:sym typeface="Mada"/>
                      </a:endParaRPr>
                    </a:p>
                  </a:txBody>
                  <a:tcPr marT="80200" marB="80200" marR="100775" marL="10077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1"/>
                    </a:solidFill>
                  </a:tcPr>
                </a:tc>
                <a:tc hMerge="1"/>
                <a:tc hMerge="1"/>
              </a:tr>
              <a:tr h="332075">
                <a:tc gridSpan="3">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Routine blood count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hMerge="1"/>
                <a:tc hMerge="1"/>
              </a:tr>
              <a:tr h="351125">
                <a:tc gridSpan="3">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Blood chemistry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5"/>
                    </a:solidFill>
                  </a:tcPr>
                </a:tc>
                <a:tc hMerge="1"/>
                <a:tc hMerge="1"/>
              </a:tr>
              <a:tr h="312525">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Indications for endoscopy </a:t>
                      </a:r>
                      <a:endParaRPr b="1" sz="1200">
                        <a:solidFill>
                          <a:srgbClr val="FFFFFF"/>
                        </a:solidFill>
                        <a:latin typeface="Mada"/>
                        <a:ea typeface="Mada"/>
                        <a:cs typeface="Mada"/>
                        <a:sym typeface="Mada"/>
                      </a:endParaRPr>
                    </a:p>
                  </a:txBody>
                  <a:tcPr marT="80200" marB="80200" marR="100775" marL="10077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1"/>
                    </a:solidFill>
                  </a:tcPr>
                </a:tc>
                <a:tc hMerge="1"/>
                <a:tc hMerge="1"/>
              </a:tr>
              <a:tr h="284225">
                <a:tc gridSpan="3">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Age &gt;55</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hMerge="1"/>
                <a:tc hMerge="1"/>
              </a:tr>
              <a:tr h="541625">
                <a:tc>
                  <a:txBody>
                    <a:bodyPr/>
                    <a:lstStyle/>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rPr b="1" lang="ar" sz="1200">
                          <a:solidFill>
                            <a:schemeClr val="accent1"/>
                          </a:solidFill>
                          <a:latin typeface="Mada"/>
                          <a:ea typeface="Mada"/>
                          <a:cs typeface="Mada"/>
                          <a:sym typeface="Mada"/>
                        </a:rPr>
                        <a:t>Presence of alarming symptoms </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Unintended weight loss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Persistent vomiting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Progressive dysphagia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Odynophagia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Hematemesis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Unexplained anemia or iron deficiency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Palpable abdominal mass or lymphadenopathy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Family history of upper gastrointestinal cancer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Previous gastric surgery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Jaundice</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chemeClr val="accent1"/>
                      </a:solidFill>
                      <a:prstDash val="solid"/>
                      <a:round/>
                      <a:headEnd len="sm" w="sm" type="none"/>
                      <a:tailEnd len="sm" w="sm" type="none"/>
                    </a:lnB>
                  </a:tcPr>
                </a:tc>
                <a:tc hMerge="1"/>
              </a:tr>
              <a:tr h="303500">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Irritable bowel syndrome </a:t>
                      </a:r>
                      <a:endParaRPr b="1" sz="1200">
                        <a:solidFill>
                          <a:srgbClr val="FFFFFF"/>
                        </a:solidFill>
                        <a:latin typeface="Mada"/>
                        <a:ea typeface="Mada"/>
                        <a:cs typeface="Mada"/>
                        <a:sym typeface="Mada"/>
                      </a:endParaRPr>
                    </a:p>
                  </a:txBody>
                  <a:tcPr marT="80200" marB="80200" marR="100775" marL="10077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1"/>
                    </a:solidFill>
                  </a:tcPr>
                </a:tc>
                <a:tc hMerge="1"/>
                <a:tc hMerge="1"/>
              </a:tr>
              <a:tr h="541625">
                <a:tc>
                  <a:txBody>
                    <a:bodyPr/>
                    <a:lstStyle/>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rPr b="1" lang="ar" sz="1200">
                          <a:solidFill>
                            <a:schemeClr val="accent1"/>
                          </a:solidFill>
                          <a:latin typeface="Mada"/>
                          <a:ea typeface="Mada"/>
                          <a:cs typeface="Mada"/>
                          <a:sym typeface="Mada"/>
                        </a:rPr>
                        <a:t>Clinical Feature  </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Recurrent Cramping abdominal pain characterized by “Relieved by defecation and Less at night”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Change frequency and consistency of stool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Abnormal stool passage Bloating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1625">
                <a:tc>
                  <a:txBody>
                    <a:bodyPr/>
                    <a:lstStyle/>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rPr b="1" lang="ar" sz="1200">
                          <a:solidFill>
                            <a:schemeClr val="accent1"/>
                          </a:solidFill>
                          <a:latin typeface="Mada"/>
                          <a:ea typeface="Mada"/>
                          <a:cs typeface="Mada"/>
                          <a:sym typeface="Mada"/>
                        </a:rPr>
                        <a:t>Diagnosis</a:t>
                      </a:r>
                      <a:endParaRPr b="1" sz="1200">
                        <a:solidFill>
                          <a:schemeClr val="accen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900">
                          <a:solidFill>
                            <a:srgbClr val="999999"/>
                          </a:solidFill>
                          <a:latin typeface="Mada"/>
                          <a:ea typeface="Mada"/>
                          <a:cs typeface="Mada"/>
                          <a:sym typeface="Mada"/>
                        </a:rPr>
                        <a:t>“clinical diagnosis of exclusion”  </a:t>
                      </a:r>
                      <a:endParaRPr sz="900">
                        <a:solidFill>
                          <a:srgbClr val="999999"/>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Rome III criteria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Manning’s Criteria.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Rome II Diagnostic Criteria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Ask about Alarm symptoms that suggest other serious diseases to exclude them</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1625">
                <a:tc>
                  <a:txBody>
                    <a:bodyPr/>
                    <a:lstStyle/>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rPr b="1" lang="ar" sz="1200">
                          <a:solidFill>
                            <a:schemeClr val="accent1"/>
                          </a:solidFill>
                          <a:latin typeface="Mada"/>
                          <a:ea typeface="Mada"/>
                          <a:cs typeface="Mada"/>
                          <a:sym typeface="Mada"/>
                        </a:rPr>
                        <a:t>Reasons to Refer </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Age &gt; 45 years at onset.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Family history of bowel cancer.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Failure of primary care management.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Uncertainty of diagnosis.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Abnormality on examination or investigation.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1625">
                <a:tc>
                  <a:txBody>
                    <a:bodyPr/>
                    <a:lstStyle/>
                    <a:p>
                      <a:pPr indent="0" lvl="0" marL="0" rtl="0" algn="ctr">
                        <a:spcBef>
                          <a:spcPts val="0"/>
                        </a:spcBef>
                        <a:spcAft>
                          <a:spcPts val="0"/>
                        </a:spcAft>
                        <a:buNone/>
                      </a:pPr>
                      <a:r>
                        <a:t/>
                      </a:r>
                      <a:endParaRPr b="1" sz="1200">
                        <a:solidFill>
                          <a:schemeClr val="accent1"/>
                        </a:solidFill>
                        <a:latin typeface="Alegreya"/>
                        <a:ea typeface="Alegreya"/>
                        <a:cs typeface="Alegreya"/>
                        <a:sym typeface="Alegreya"/>
                      </a:endParaRPr>
                    </a:p>
                    <a:p>
                      <a:pPr indent="0" lvl="0" marL="0" rtl="0" algn="ctr">
                        <a:spcBef>
                          <a:spcPts val="0"/>
                        </a:spcBef>
                        <a:spcAft>
                          <a:spcPts val="0"/>
                        </a:spcAft>
                        <a:buNone/>
                      </a:pPr>
                      <a:r>
                        <a:t/>
                      </a:r>
                      <a:endParaRPr b="1" sz="1200">
                        <a:solidFill>
                          <a:schemeClr val="accent1"/>
                        </a:solidFill>
                        <a:latin typeface="Alegreya"/>
                        <a:ea typeface="Alegreya"/>
                        <a:cs typeface="Alegreya"/>
                        <a:sym typeface="Alegreya"/>
                      </a:endParaRPr>
                    </a:p>
                    <a:p>
                      <a:pPr indent="0" lvl="0" marL="0" rtl="0" algn="ctr">
                        <a:spcBef>
                          <a:spcPts val="0"/>
                        </a:spcBef>
                        <a:spcAft>
                          <a:spcPts val="0"/>
                        </a:spcAft>
                        <a:buClr>
                          <a:schemeClr val="dk1"/>
                        </a:buClr>
                        <a:buSzPts val="1100"/>
                        <a:buFont typeface="Arial"/>
                        <a:buNone/>
                      </a:pPr>
                      <a:r>
                        <a:rPr b="1" lang="ar" sz="1200">
                          <a:solidFill>
                            <a:srgbClr val="CC0000"/>
                          </a:solidFill>
                          <a:latin typeface="Alegreya"/>
                          <a:ea typeface="Alegreya"/>
                          <a:cs typeface="Alegreya"/>
                          <a:sym typeface="Alegreya"/>
                        </a:rPr>
                        <a:t>Urgent Referral</a:t>
                      </a:r>
                      <a:endParaRPr b="1" sz="1200">
                        <a:solidFill>
                          <a:srgbClr val="CC0000"/>
                        </a:solidFill>
                        <a:latin typeface="Alegreya"/>
                        <a:ea typeface="Alegreya"/>
                        <a:cs typeface="Alegreya"/>
                        <a:sym typeface="Alegrey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Alegreya"/>
                        <a:buChar char="●"/>
                      </a:pPr>
                      <a:r>
                        <a:rPr lang="ar" sz="1200">
                          <a:latin typeface="Alegreya"/>
                          <a:ea typeface="Alegreya"/>
                          <a:cs typeface="Alegreya"/>
                          <a:sym typeface="Alegreya"/>
                        </a:rPr>
                        <a:t>Constant abdominal pain.</a:t>
                      </a:r>
                      <a:endParaRPr sz="1200">
                        <a:latin typeface="Alegreya"/>
                        <a:ea typeface="Alegreya"/>
                        <a:cs typeface="Alegreya"/>
                        <a:sym typeface="Alegreya"/>
                      </a:endParaRPr>
                    </a:p>
                    <a:p>
                      <a:pPr indent="-304800" lvl="0" marL="457200" rtl="0" algn="l">
                        <a:spcBef>
                          <a:spcPts val="0"/>
                        </a:spcBef>
                        <a:spcAft>
                          <a:spcPts val="0"/>
                        </a:spcAft>
                        <a:buSzPts val="1200"/>
                        <a:buFont typeface="Alegreya"/>
                        <a:buChar char="●"/>
                      </a:pPr>
                      <a:r>
                        <a:rPr lang="ar" sz="1200">
                          <a:latin typeface="Alegreya"/>
                          <a:ea typeface="Alegreya"/>
                          <a:cs typeface="Alegreya"/>
                          <a:sym typeface="Alegreya"/>
                        </a:rPr>
                        <a:t>Constant diarrhoea. </a:t>
                      </a:r>
                      <a:endParaRPr sz="1200">
                        <a:latin typeface="Alegreya"/>
                        <a:ea typeface="Alegreya"/>
                        <a:cs typeface="Alegreya"/>
                        <a:sym typeface="Alegreya"/>
                      </a:endParaRPr>
                    </a:p>
                    <a:p>
                      <a:pPr indent="-304800" lvl="0" marL="457200" rtl="0" algn="l">
                        <a:spcBef>
                          <a:spcPts val="0"/>
                        </a:spcBef>
                        <a:spcAft>
                          <a:spcPts val="0"/>
                        </a:spcAft>
                        <a:buSzPts val="1200"/>
                        <a:buFont typeface="Alegreya"/>
                        <a:buChar char="●"/>
                      </a:pPr>
                      <a:r>
                        <a:rPr lang="ar" sz="1200">
                          <a:latin typeface="Alegreya"/>
                          <a:ea typeface="Alegreya"/>
                          <a:cs typeface="Alegreya"/>
                          <a:sym typeface="Alegreya"/>
                        </a:rPr>
                        <a:t>Constant distension. </a:t>
                      </a:r>
                      <a:endParaRPr sz="1200">
                        <a:latin typeface="Alegreya"/>
                        <a:ea typeface="Alegreya"/>
                        <a:cs typeface="Alegreya"/>
                        <a:sym typeface="Alegreya"/>
                      </a:endParaRPr>
                    </a:p>
                    <a:p>
                      <a:pPr indent="-304800" lvl="0" marL="457200" rtl="0" algn="l">
                        <a:spcBef>
                          <a:spcPts val="0"/>
                        </a:spcBef>
                        <a:spcAft>
                          <a:spcPts val="0"/>
                        </a:spcAft>
                        <a:buSzPts val="1200"/>
                        <a:buFont typeface="Alegreya"/>
                        <a:buChar char="●"/>
                      </a:pPr>
                      <a:r>
                        <a:rPr lang="ar" sz="1200">
                          <a:latin typeface="Alegreya"/>
                          <a:ea typeface="Alegreya"/>
                          <a:cs typeface="Alegreya"/>
                          <a:sym typeface="Alegreya"/>
                        </a:rPr>
                        <a:t>Rectal bleeding. </a:t>
                      </a:r>
                      <a:endParaRPr sz="1200">
                        <a:latin typeface="Alegreya"/>
                        <a:ea typeface="Alegreya"/>
                        <a:cs typeface="Alegreya"/>
                        <a:sym typeface="Alegreya"/>
                      </a:endParaRPr>
                    </a:p>
                    <a:p>
                      <a:pPr indent="-304800" lvl="0" marL="457200" rtl="0" algn="l">
                        <a:spcBef>
                          <a:spcPts val="0"/>
                        </a:spcBef>
                        <a:spcAft>
                          <a:spcPts val="0"/>
                        </a:spcAft>
                        <a:buSzPts val="1200"/>
                        <a:buFont typeface="Alegreya"/>
                        <a:buChar char="●"/>
                      </a:pPr>
                      <a:r>
                        <a:rPr lang="ar" sz="1200">
                          <a:latin typeface="Alegreya"/>
                          <a:ea typeface="Alegreya"/>
                          <a:cs typeface="Alegreya"/>
                          <a:sym typeface="Alegreya"/>
                        </a:rPr>
                        <a:t>Weight loss or malaise. </a:t>
                      </a:r>
                      <a:endParaRPr sz="1200">
                        <a:latin typeface="Alegreya"/>
                        <a:ea typeface="Alegreya"/>
                        <a:cs typeface="Alegreya"/>
                        <a:sym typeface="Alegrey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
        <p:nvSpPr>
          <p:cNvPr id="633" name="Google Shape;633;p42"/>
          <p:cNvSpPr txBox="1"/>
          <p:nvPr>
            <p:ph idx="4294967295"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634" name="Google Shape;634;p42"/>
          <p:cNvSpPr txBox="1"/>
          <p:nvPr>
            <p:ph idx="4294967295" type="sldNum"/>
          </p:nvPr>
        </p:nvSpPr>
        <p:spPr>
          <a:xfrm>
            <a:off x="7067550" y="0"/>
            <a:ext cx="492300" cy="562200"/>
          </a:xfrm>
          <a:prstGeom prst="rect">
            <a:avLst/>
          </a:prstGeom>
          <a:solidFill>
            <a:schemeClr val="accent2"/>
          </a:solidFill>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b="1" lang="ar" sz="1700">
                <a:solidFill>
                  <a:srgbClr val="FFFFFF"/>
                </a:solidFill>
                <a:latin typeface="Exo"/>
                <a:ea typeface="Exo"/>
                <a:cs typeface="Exo"/>
                <a:sym typeface="Exo"/>
              </a:rPr>
              <a:t>‹#›</a:t>
            </a:fld>
            <a:endParaRPr b="1" sz="2100">
              <a:solidFill>
                <a:srgbClr val="FFFFFF"/>
              </a:solidFill>
              <a:latin typeface="Exo"/>
              <a:ea typeface="Exo"/>
              <a:cs typeface="Exo"/>
              <a:sym typeface="Exo"/>
            </a:endParaRPr>
          </a:p>
        </p:txBody>
      </p:sp>
      <p:graphicFrame>
        <p:nvGraphicFramePr>
          <p:cNvPr id="635" name="Google Shape;635;p42"/>
          <p:cNvGraphicFramePr/>
          <p:nvPr/>
        </p:nvGraphicFramePr>
        <p:xfrm>
          <a:off x="2" y="900629"/>
          <a:ext cx="3000000" cy="3000000"/>
        </p:xfrm>
        <a:graphic>
          <a:graphicData uri="http://schemas.openxmlformats.org/drawingml/2006/table">
            <a:tbl>
              <a:tblPr>
                <a:noFill/>
                <a:tableStyleId>{08619CD8-436B-4644-B807-13D4593B444E}</a:tableStyleId>
              </a:tblPr>
              <a:tblGrid>
                <a:gridCol w="1655075"/>
                <a:gridCol w="2959975"/>
                <a:gridCol w="2944925"/>
              </a:tblGrid>
              <a:tr h="286125">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Management of H.pylori  </a:t>
                      </a:r>
                      <a:endParaRPr b="1" sz="1200">
                        <a:solidFill>
                          <a:srgbClr val="FFFFFF"/>
                        </a:solidFill>
                        <a:latin typeface="Mada"/>
                        <a:ea typeface="Mada"/>
                        <a:cs typeface="Mada"/>
                        <a:sym typeface="Mada"/>
                      </a:endParaRPr>
                    </a:p>
                  </a:txBody>
                  <a:tcPr marT="80200" marB="80200" marR="100775" marL="10077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2"/>
                      </a:solidFill>
                      <a:prstDash val="solid"/>
                      <a:round/>
                      <a:headEnd len="sm" w="sm" type="none"/>
                      <a:tailEnd len="sm" w="sm" type="none"/>
                    </a:lnB>
                    <a:solidFill>
                      <a:schemeClr val="accent1"/>
                    </a:solidFill>
                  </a:tcPr>
                </a:tc>
                <a:tc hMerge="1"/>
                <a:tc hMerge="1"/>
              </a:tr>
              <a:tr h="334075">
                <a:tc gridSpan="3">
                  <a:txBody>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Clarithromycin-resistant </a:t>
                      </a:r>
                      <a:endParaRPr b="1" sz="1200">
                        <a:latin typeface="Mada"/>
                        <a:ea typeface="Mada"/>
                        <a:cs typeface="Mada"/>
                        <a:sym typeface="Mada"/>
                      </a:endParaRPr>
                    </a:p>
                  </a:txBody>
                  <a:tcPr marT="80200" marB="80200" marR="100775" marL="10077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solidFill>
                      <a:schemeClr val="accent2"/>
                    </a:solidFill>
                  </a:tcPr>
                </a:tc>
                <a:tc hMerge="1"/>
                <a:tc hMerge="1"/>
              </a:tr>
              <a:tr h="684500">
                <a:tc rowSpan="2">
                  <a:txBody>
                    <a:bodyPr/>
                    <a:lstStyle/>
                    <a:p>
                      <a:pPr indent="0" lvl="0" marL="0" rtl="0" algn="l">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None/>
                      </a:pPr>
                      <a:r>
                        <a:rPr b="1" lang="ar" sz="1200">
                          <a:solidFill>
                            <a:schemeClr val="accent1"/>
                          </a:solidFill>
                          <a:latin typeface="Mada"/>
                          <a:ea typeface="Mada"/>
                          <a:cs typeface="Mada"/>
                          <a:sym typeface="Mada"/>
                        </a:rPr>
                        <a:t>10-day sequential regimen</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solidFill>
                      <a:schemeClr val="accent5"/>
                    </a:solidFill>
                  </a:tcPr>
                </a:tc>
                <a:tc gridSpan="2" rowSpan="2">
                  <a:txBody>
                    <a:bodyPr/>
                    <a:lstStyle/>
                    <a:p>
                      <a:pPr indent="-304800" lvl="0" marL="457200" rtl="0" algn="l">
                        <a:spcBef>
                          <a:spcPts val="0"/>
                        </a:spcBef>
                        <a:spcAft>
                          <a:spcPts val="0"/>
                        </a:spcAft>
                        <a:buSzPts val="1200"/>
                        <a:buFont typeface="Alegreya"/>
                        <a:buChar char="●"/>
                      </a:pPr>
                      <a:r>
                        <a:rPr lang="ar" sz="1200">
                          <a:latin typeface="Mada"/>
                          <a:ea typeface="Mada"/>
                          <a:cs typeface="Mada"/>
                          <a:sym typeface="Mada"/>
                        </a:rPr>
                        <a:t>“</a:t>
                      </a:r>
                      <a:r>
                        <a:rPr b="1" lang="ar" sz="1200">
                          <a:latin typeface="Mada"/>
                          <a:ea typeface="Mada"/>
                          <a:cs typeface="Mada"/>
                          <a:sym typeface="Mada"/>
                        </a:rPr>
                        <a:t>PPI</a:t>
                      </a:r>
                      <a:r>
                        <a:rPr lang="ar" sz="1200">
                          <a:latin typeface="Mada"/>
                          <a:ea typeface="Mada"/>
                          <a:cs typeface="Mada"/>
                          <a:sym typeface="Mada"/>
                        </a:rPr>
                        <a:t>+</a:t>
                      </a:r>
                      <a:r>
                        <a:rPr b="1" lang="ar" sz="1200">
                          <a:latin typeface="Mada"/>
                          <a:ea typeface="Mada"/>
                          <a:cs typeface="Mada"/>
                          <a:sym typeface="Mada"/>
                        </a:rPr>
                        <a:t>amoxicillin</a:t>
                      </a:r>
                      <a:r>
                        <a:rPr lang="ar" sz="1200">
                          <a:latin typeface="Mada"/>
                          <a:ea typeface="Mada"/>
                          <a:cs typeface="Mada"/>
                          <a:sym typeface="Mada"/>
                        </a:rPr>
                        <a:t>” 2/day for the first 5 days,</a:t>
                      </a:r>
                      <a:endParaRPr sz="1200">
                        <a:latin typeface="Mada"/>
                        <a:ea typeface="Mada"/>
                        <a:cs typeface="Mada"/>
                        <a:sym typeface="Mada"/>
                      </a:endParaRPr>
                    </a:p>
                    <a:p>
                      <a:pPr indent="0" lvl="0" marL="914400" rtl="0" algn="l">
                        <a:spcBef>
                          <a:spcPts val="0"/>
                        </a:spcBef>
                        <a:spcAft>
                          <a:spcPts val="0"/>
                        </a:spcAft>
                        <a:buNone/>
                      </a:pPr>
                      <a:r>
                        <a:rPr lang="ar" sz="1200">
                          <a:latin typeface="Mada"/>
                          <a:ea typeface="Mada"/>
                          <a:cs typeface="Mada"/>
                          <a:sym typeface="Mada"/>
                        </a:rPr>
                        <a:t> followed by “</a:t>
                      </a:r>
                      <a:r>
                        <a:rPr b="1" lang="ar" sz="1200">
                          <a:latin typeface="Mada"/>
                          <a:ea typeface="Mada"/>
                          <a:cs typeface="Mada"/>
                          <a:sym typeface="Mada"/>
                        </a:rPr>
                        <a:t>PPI</a:t>
                      </a:r>
                      <a:r>
                        <a:rPr lang="ar" sz="1200">
                          <a:latin typeface="Mada"/>
                          <a:ea typeface="Mada"/>
                          <a:cs typeface="Mada"/>
                          <a:sym typeface="Mada"/>
                        </a:rPr>
                        <a:t>+ </a:t>
                      </a:r>
                      <a:r>
                        <a:rPr b="1" lang="ar" sz="1200">
                          <a:latin typeface="Mada"/>
                          <a:ea typeface="Mada"/>
                          <a:cs typeface="Mada"/>
                          <a:sym typeface="Mada"/>
                        </a:rPr>
                        <a:t>clarithromycin</a:t>
                      </a:r>
                      <a:r>
                        <a:rPr lang="ar" sz="1200">
                          <a:latin typeface="Mada"/>
                          <a:ea typeface="Mada"/>
                          <a:cs typeface="Mada"/>
                          <a:sym typeface="Mada"/>
                        </a:rPr>
                        <a:t>+</a:t>
                      </a:r>
                      <a:r>
                        <a:rPr lang="ar" sz="1200">
                          <a:latin typeface="Mada"/>
                          <a:ea typeface="Mada"/>
                          <a:cs typeface="Mada"/>
                          <a:sym typeface="Mada"/>
                        </a:rPr>
                        <a:t> </a:t>
                      </a:r>
                      <a:r>
                        <a:rPr b="1" lang="ar" sz="1200">
                          <a:latin typeface="Mada"/>
                          <a:ea typeface="Mada"/>
                          <a:cs typeface="Mada"/>
                          <a:sym typeface="Mada"/>
                        </a:rPr>
                        <a:t>tinidazole</a:t>
                      </a:r>
                      <a:r>
                        <a:rPr lang="ar" sz="1200">
                          <a:latin typeface="Mada"/>
                          <a:ea typeface="Mada"/>
                          <a:cs typeface="Mada"/>
                          <a:sym typeface="Mada"/>
                        </a:rPr>
                        <a:t>”</a:t>
                      </a:r>
                      <a:endParaRPr sz="1200">
                        <a:latin typeface="Mada"/>
                        <a:ea typeface="Mada"/>
                        <a:cs typeface="Mada"/>
                        <a:sym typeface="Mada"/>
                      </a:endParaRPr>
                    </a:p>
                    <a:p>
                      <a:pPr indent="0" lvl="0" marL="914400" rtl="0" algn="l">
                        <a:spcBef>
                          <a:spcPts val="0"/>
                        </a:spcBef>
                        <a:spcAft>
                          <a:spcPts val="0"/>
                        </a:spcAft>
                        <a:buNone/>
                      </a:pPr>
                      <a:r>
                        <a:rPr lang="ar" sz="1200">
                          <a:latin typeface="Mada"/>
                          <a:ea typeface="Mada"/>
                          <a:cs typeface="Mada"/>
                          <a:sym typeface="Mada"/>
                        </a:rPr>
                        <a:t> each given 2/day for the remaining 5 days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c rowSpan="2" hMerge="1"/>
              </a:tr>
              <a:tr h="101875">
                <a:tc vMerge="1"/>
                <a:tc gridSpan="2" vMerge="1"/>
                <a:tc hMerge="1" vMerge="1"/>
              </a:tr>
              <a:tr h="370100">
                <a:tc gridSpan="3">
                  <a:txBody>
                    <a:bodyPr/>
                    <a:lstStyle/>
                    <a:p>
                      <a:pPr indent="0" lvl="0" marL="0" rtl="0" algn="ctr">
                        <a:spcBef>
                          <a:spcPts val="0"/>
                        </a:spcBef>
                        <a:spcAft>
                          <a:spcPts val="0"/>
                        </a:spcAft>
                        <a:buNone/>
                      </a:pPr>
                      <a:r>
                        <a:rPr b="1" lang="ar" sz="1200">
                          <a:latin typeface="Mada"/>
                          <a:ea typeface="Mada"/>
                          <a:cs typeface="Mada"/>
                          <a:sym typeface="Mada"/>
                        </a:rPr>
                        <a:t>Clarithromycin-sensitive </a:t>
                      </a:r>
                      <a:endParaRPr b="1" sz="1200">
                        <a:latin typeface="Mada"/>
                        <a:ea typeface="Mada"/>
                        <a:cs typeface="Mada"/>
                        <a:sym typeface="Mada"/>
                      </a:endParaRPr>
                    </a:p>
                  </a:txBody>
                  <a:tcPr marT="80200" marB="80200" marR="100775" marL="10077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hMerge="1"/>
                <a:tc hMerge="1"/>
              </a:tr>
              <a:tr h="5416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1st line treatment regimen of choice </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Alegreya"/>
                        <a:buChar char="●"/>
                      </a:pPr>
                      <a:r>
                        <a:rPr lang="ar" sz="1200">
                          <a:latin typeface="Mada"/>
                          <a:ea typeface="Mada"/>
                          <a:cs typeface="Mada"/>
                          <a:sym typeface="Mada"/>
                        </a:rPr>
                        <a:t>“</a:t>
                      </a:r>
                      <a:r>
                        <a:rPr b="1" lang="ar" sz="1200">
                          <a:latin typeface="Mada"/>
                          <a:ea typeface="Mada"/>
                          <a:cs typeface="Mada"/>
                          <a:sym typeface="Mada"/>
                        </a:rPr>
                        <a:t>PPI</a:t>
                      </a:r>
                      <a:r>
                        <a:rPr lang="ar" sz="1200">
                          <a:latin typeface="Mada"/>
                          <a:ea typeface="Mada"/>
                          <a:cs typeface="Mada"/>
                          <a:sym typeface="Mada"/>
                        </a:rPr>
                        <a:t>, </a:t>
                      </a:r>
                      <a:r>
                        <a:rPr b="1" lang="ar" sz="1200">
                          <a:latin typeface="Mada"/>
                          <a:ea typeface="Mada"/>
                          <a:cs typeface="Mada"/>
                          <a:sym typeface="Mada"/>
                        </a:rPr>
                        <a:t>amoxicillin</a:t>
                      </a:r>
                      <a:r>
                        <a:rPr lang="ar" sz="1200">
                          <a:latin typeface="Mada"/>
                          <a:ea typeface="Mada"/>
                          <a:cs typeface="Mada"/>
                          <a:sym typeface="Mada"/>
                        </a:rPr>
                        <a:t>, </a:t>
                      </a:r>
                      <a:r>
                        <a:rPr b="1" lang="ar" sz="1200">
                          <a:latin typeface="Mada"/>
                          <a:ea typeface="Mada"/>
                          <a:cs typeface="Mada"/>
                          <a:sym typeface="Mada"/>
                        </a:rPr>
                        <a:t>clarithromycin</a:t>
                      </a:r>
                      <a:r>
                        <a:rPr lang="ar" sz="1200">
                          <a:latin typeface="Mada"/>
                          <a:ea typeface="Mada"/>
                          <a:cs typeface="Mada"/>
                          <a:sym typeface="Mada"/>
                        </a:rPr>
                        <a:t>” twice daily for 7-14 days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16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 Penicillin allergy  </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Alegreya"/>
                        <a:buChar char="●"/>
                      </a:pPr>
                      <a:r>
                        <a:rPr lang="ar" sz="1200">
                          <a:latin typeface="Mada"/>
                          <a:ea typeface="Mada"/>
                          <a:cs typeface="Mada"/>
                          <a:sym typeface="Mada"/>
                        </a:rPr>
                        <a:t>“</a:t>
                      </a:r>
                      <a:r>
                        <a:rPr b="1" lang="ar" sz="1200">
                          <a:latin typeface="Mada"/>
                          <a:ea typeface="Mada"/>
                          <a:cs typeface="Mada"/>
                          <a:sym typeface="Mada"/>
                        </a:rPr>
                        <a:t>PPI</a:t>
                      </a:r>
                      <a:r>
                        <a:rPr lang="ar" sz="1200">
                          <a:latin typeface="Mada"/>
                          <a:ea typeface="Mada"/>
                          <a:cs typeface="Mada"/>
                          <a:sym typeface="Mada"/>
                        </a:rPr>
                        <a:t>, </a:t>
                      </a:r>
                      <a:r>
                        <a:rPr b="1" lang="ar" sz="1200">
                          <a:latin typeface="Mada"/>
                          <a:ea typeface="Mada"/>
                          <a:cs typeface="Mada"/>
                          <a:sym typeface="Mada"/>
                        </a:rPr>
                        <a:t>metronidazole</a:t>
                      </a:r>
                      <a:r>
                        <a:rPr lang="ar" sz="1200">
                          <a:latin typeface="Mada"/>
                          <a:ea typeface="Mada"/>
                          <a:cs typeface="Mada"/>
                          <a:sym typeface="Mada"/>
                        </a:rPr>
                        <a:t>, </a:t>
                      </a:r>
                      <a:r>
                        <a:rPr b="1" lang="ar" sz="1200">
                          <a:latin typeface="Mada"/>
                          <a:ea typeface="Mada"/>
                          <a:cs typeface="Mada"/>
                          <a:sym typeface="Mada"/>
                        </a:rPr>
                        <a:t>clarithromycin</a:t>
                      </a:r>
                      <a:r>
                        <a:rPr lang="ar" sz="1200">
                          <a:latin typeface="Mada"/>
                          <a:ea typeface="Mada"/>
                          <a:cs typeface="Mada"/>
                          <a:sym typeface="Mada"/>
                        </a:rPr>
                        <a:t>” twice daily for 7-14 days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16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Macrolide allergy</a:t>
                      </a:r>
                      <a:endParaRPr sz="900">
                        <a:solidFill>
                          <a:srgbClr val="999999"/>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Alegreya"/>
                        <a:buChar char="●"/>
                      </a:pPr>
                      <a:r>
                        <a:rPr lang="ar" sz="1200">
                          <a:latin typeface="Mada"/>
                          <a:ea typeface="Mada"/>
                          <a:cs typeface="Mada"/>
                          <a:sym typeface="Mada"/>
                        </a:rPr>
                        <a:t>“</a:t>
                      </a:r>
                      <a:r>
                        <a:rPr b="1" lang="ar" sz="1200">
                          <a:latin typeface="Mada"/>
                          <a:ea typeface="Mada"/>
                          <a:cs typeface="Mada"/>
                          <a:sym typeface="Mada"/>
                        </a:rPr>
                        <a:t>PPI</a:t>
                      </a:r>
                      <a:r>
                        <a:rPr lang="ar" sz="1200">
                          <a:latin typeface="Mada"/>
                          <a:ea typeface="Mada"/>
                          <a:cs typeface="Mada"/>
                          <a:sym typeface="Mada"/>
                        </a:rPr>
                        <a:t>, </a:t>
                      </a:r>
                      <a:r>
                        <a:rPr b="1" lang="ar" sz="1200">
                          <a:latin typeface="Mada"/>
                          <a:ea typeface="Mada"/>
                          <a:cs typeface="Mada"/>
                          <a:sym typeface="Mada"/>
                        </a:rPr>
                        <a:t>amoxicillin</a:t>
                      </a:r>
                      <a:r>
                        <a:rPr lang="ar" sz="1200">
                          <a:latin typeface="Mada"/>
                          <a:ea typeface="Mada"/>
                          <a:cs typeface="Mada"/>
                          <a:sym typeface="Mada"/>
                        </a:rPr>
                        <a:t>, </a:t>
                      </a:r>
                      <a:r>
                        <a:rPr b="1" lang="ar" sz="1200">
                          <a:latin typeface="Mada"/>
                          <a:ea typeface="Mada"/>
                          <a:cs typeface="Mada"/>
                          <a:sym typeface="Mada"/>
                        </a:rPr>
                        <a:t>metronidazole</a:t>
                      </a:r>
                      <a:r>
                        <a:rPr lang="ar" sz="1200">
                          <a:latin typeface="Mada"/>
                          <a:ea typeface="Mada"/>
                          <a:cs typeface="Mada"/>
                          <a:sym typeface="Mada"/>
                        </a:rPr>
                        <a:t>” twice daily for 14 days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16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 generally reserved for retreatment </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Alegreya"/>
                        <a:buChar char="●"/>
                      </a:pPr>
                      <a:r>
                        <a:rPr lang="ar" sz="1200">
                          <a:latin typeface="Mada"/>
                          <a:ea typeface="Mada"/>
                          <a:cs typeface="Mada"/>
                          <a:sym typeface="Mada"/>
                        </a:rPr>
                        <a:t>“</a:t>
                      </a:r>
                      <a:r>
                        <a:rPr b="1" lang="ar" sz="1200">
                          <a:latin typeface="Mada"/>
                          <a:ea typeface="Mada"/>
                          <a:cs typeface="Mada"/>
                          <a:sym typeface="Mada"/>
                        </a:rPr>
                        <a:t>Bismuth</a:t>
                      </a:r>
                      <a:r>
                        <a:rPr lang="ar" sz="1200">
                          <a:latin typeface="Mada"/>
                          <a:ea typeface="Mada"/>
                          <a:cs typeface="Mada"/>
                          <a:sym typeface="Mada"/>
                        </a:rPr>
                        <a:t>, </a:t>
                      </a:r>
                      <a:r>
                        <a:rPr b="1" lang="ar" sz="1200">
                          <a:latin typeface="Mada"/>
                          <a:ea typeface="Mada"/>
                          <a:cs typeface="Mada"/>
                          <a:sym typeface="Mada"/>
                        </a:rPr>
                        <a:t>metronidazole</a:t>
                      </a:r>
                      <a:r>
                        <a:rPr lang="ar" sz="1200">
                          <a:latin typeface="Mada"/>
                          <a:ea typeface="Mada"/>
                          <a:cs typeface="Mada"/>
                          <a:sym typeface="Mada"/>
                        </a:rPr>
                        <a:t>, </a:t>
                      </a:r>
                      <a:r>
                        <a:rPr b="1" lang="ar" sz="1200">
                          <a:latin typeface="Mada"/>
                          <a:ea typeface="Mada"/>
                          <a:cs typeface="Mada"/>
                          <a:sym typeface="Mada"/>
                        </a:rPr>
                        <a:t>tetracycline</a:t>
                      </a:r>
                      <a:r>
                        <a:rPr lang="ar" sz="1200">
                          <a:latin typeface="Mada"/>
                          <a:ea typeface="Mada"/>
                          <a:cs typeface="Mada"/>
                          <a:sym typeface="Mada"/>
                        </a:rPr>
                        <a:t>” 4 times daily + PPI twice daily for 7-14 days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chemeClr val="accent1"/>
                      </a:solidFill>
                      <a:prstDash val="solid"/>
                      <a:round/>
                      <a:headEnd len="sm" w="sm" type="none"/>
                      <a:tailEnd len="sm" w="sm" type="none"/>
                    </a:lnB>
                  </a:tcPr>
                </a:tc>
                <a:tc hMerge="1"/>
              </a:tr>
              <a:tr h="397925">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H.pylori as a cause of PUD </a:t>
                      </a:r>
                      <a:endParaRPr b="1" sz="1200">
                        <a:solidFill>
                          <a:srgbClr val="FFFFFF"/>
                        </a:solidFill>
                        <a:latin typeface="Mada"/>
                        <a:ea typeface="Mada"/>
                        <a:cs typeface="Mada"/>
                        <a:sym typeface="Mada"/>
                      </a:endParaRPr>
                    </a:p>
                  </a:txBody>
                  <a:tcPr marT="80200" marB="80200" marR="100775" marL="10077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2"/>
                      </a:solidFill>
                      <a:prstDash val="solid"/>
                      <a:round/>
                      <a:headEnd len="sm" w="sm" type="none"/>
                      <a:tailEnd len="sm" w="sm" type="none"/>
                    </a:lnB>
                    <a:solidFill>
                      <a:schemeClr val="accent1"/>
                    </a:solidFill>
                  </a:tcPr>
                </a:tc>
                <a:tc hMerge="1"/>
                <a:tc hMerge="1"/>
              </a:tr>
              <a:tr h="312625">
                <a:tc gridSpan="3">
                  <a:txBody>
                    <a:bodyPr/>
                    <a:lstStyle/>
                    <a:p>
                      <a:pPr indent="0" lvl="0" marL="0" rtl="0" algn="ctr">
                        <a:spcBef>
                          <a:spcPts val="0"/>
                        </a:spcBef>
                        <a:spcAft>
                          <a:spcPts val="0"/>
                        </a:spcAft>
                        <a:buNone/>
                      </a:pPr>
                      <a:r>
                        <a:rPr b="1" lang="ar" sz="1200">
                          <a:latin typeface="Mada"/>
                          <a:ea typeface="Mada"/>
                          <a:cs typeface="Mada"/>
                          <a:sym typeface="Mada"/>
                        </a:rPr>
                        <a:t>Diagnosis</a:t>
                      </a:r>
                      <a:endParaRPr b="1" sz="1200">
                        <a:latin typeface="Mada"/>
                        <a:ea typeface="Mada"/>
                        <a:cs typeface="Mada"/>
                        <a:sym typeface="Mada"/>
                      </a:endParaRPr>
                    </a:p>
                  </a:txBody>
                  <a:tcPr marT="80200" marB="80200" marR="100775" marL="10077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solidFill>
                      <a:schemeClr val="accent2"/>
                    </a:solidFill>
                  </a:tcPr>
                </a:tc>
                <a:tc hMerge="1"/>
                <a:tc hMerge="1"/>
              </a:tr>
              <a:tr h="5416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Non endoscopic methods </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Serum antigen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Urea breath test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Stool antigen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41625">
                <a:tc>
                  <a:txBody>
                    <a:bodyPr/>
                    <a:lstStyle/>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 Endoscopic methods</a:t>
                      </a:r>
                      <a:endParaRPr b="1" sz="1200">
                        <a:solidFill>
                          <a:schemeClr val="accent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Histology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Rapid urease test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Culture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PCR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bl>
          </a:graphicData>
        </a:graphic>
      </p:graphicFrame>
      <p:sp>
        <p:nvSpPr>
          <p:cNvPr id="636" name="Google Shape;636;p42"/>
          <p:cNvSpPr txBox="1"/>
          <p:nvPr/>
        </p:nvSpPr>
        <p:spPr>
          <a:xfrm>
            <a:off x="1521350" y="0"/>
            <a:ext cx="47532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Mada"/>
              <a:ea typeface="Mada"/>
              <a:cs typeface="Mada"/>
              <a:sym typeface="Mad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43"/>
          <p:cNvSpPr txBox="1"/>
          <p:nvPr/>
        </p:nvSpPr>
        <p:spPr>
          <a:xfrm>
            <a:off x="996325" y="105776"/>
            <a:ext cx="5569800" cy="526800"/>
          </a:xfrm>
          <a:prstGeom prst="rect">
            <a:avLst/>
          </a:prstGeom>
          <a:noFill/>
          <a:ln>
            <a:noFill/>
          </a:ln>
        </p:spPr>
        <p:txBody>
          <a:bodyPr anchorCtr="0" anchor="t" bIns="91175" lIns="91175" spcFirstLastPara="1" rIns="91175" wrap="square" tIns="91175">
            <a:noAutofit/>
          </a:bodyPr>
          <a:lstStyle/>
          <a:p>
            <a:pPr indent="0" lvl="0" marL="0" rtl="0" algn="l">
              <a:spcBef>
                <a:spcPts val="0"/>
              </a:spcBef>
              <a:spcAft>
                <a:spcPts val="0"/>
              </a:spcAft>
              <a:buNone/>
            </a:pPr>
            <a:r>
              <a:t/>
            </a:r>
            <a:endParaRPr sz="2600">
              <a:solidFill>
                <a:schemeClr val="accent1"/>
              </a:solidFill>
              <a:latin typeface="Mada"/>
              <a:ea typeface="Mada"/>
              <a:cs typeface="Mada"/>
              <a:sym typeface="Mada"/>
            </a:endParaRPr>
          </a:p>
        </p:txBody>
      </p:sp>
      <p:sp>
        <p:nvSpPr>
          <p:cNvPr id="642" name="Google Shape;642;p43"/>
          <p:cNvSpPr/>
          <p:nvPr/>
        </p:nvSpPr>
        <p:spPr>
          <a:xfrm>
            <a:off x="-6012725" y="9815275"/>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Q5:D | Q6:C | Q7:B | Q8:D</a:t>
            </a:r>
            <a:endParaRPr sz="1200">
              <a:solidFill>
                <a:srgbClr val="FFFFFF"/>
              </a:solidFill>
              <a:latin typeface="Cabin"/>
              <a:ea typeface="Cabin"/>
              <a:cs typeface="Cabin"/>
              <a:sym typeface="Cabin"/>
            </a:endParaRPr>
          </a:p>
        </p:txBody>
      </p:sp>
      <p:sp>
        <p:nvSpPr>
          <p:cNvPr id="643" name="Google Shape;643;p43"/>
          <p:cNvSpPr txBox="1"/>
          <p:nvPr/>
        </p:nvSpPr>
        <p:spPr>
          <a:xfrm>
            <a:off x="195050" y="878900"/>
            <a:ext cx="6846300" cy="91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solidFill>
                  <a:schemeClr val="accent1"/>
                </a:solidFill>
                <a:latin typeface="Mada"/>
                <a:ea typeface="Mada"/>
                <a:cs typeface="Mada"/>
                <a:sym typeface="Mada"/>
              </a:rPr>
              <a:t>1. You see a 47-year-old man in clinic with a three-month history of epigastric dull abdominal pain. He states that the pain is worse in the mornings and is relieved after meals. On direct questioning, there is no history of weight loss and the patient’s bowel habits are normal. On examination, his abdomen is soft and experiences moderate discomfort on palpation of the epigastric region. The most likely diagnosis is:</a:t>
            </a:r>
            <a:endParaRPr b="1" sz="800">
              <a:solidFill>
                <a:schemeClr val="accent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Gastric ulcer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Gastro-oesophageal reflux disease (GORD)</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Duodenal ulcer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Gastric carcinoma</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E. Gastritis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2. You see an 80-year-old man who presents to accident and emergency with epigastric pain. The pain started 3 days ago and today he noticed that the colour of his stools has changed to a ‘tarry-black’ colour. Associated symptoms include nausea and lethargy. The patient is a smoker of 20 cigarettes a day and has recently finished eradication treatment for a duodenal ulcer. The patient is alert and orientated with a pulse rate of 99 and blood pressure of 98/69, respiratory rate of 18, oxygen saturations of 98% on room air and temperature of 37.2°C. On examination, the abdomen is soft with marked tenderness in the epigastric region and bowel sounds are present. The rectum is empty, on PR examination, with some traces of malaena. The patient has been started on high flow oxygen and has been given some oral analgesia. The most appropriate next step in managing this patient is: </a:t>
            </a:r>
            <a:endParaRPr b="1" sz="800">
              <a:solidFill>
                <a:schemeClr val="accent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Keep nil by mouth and arrange endoscopy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Request an erect chest x-ray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Intravenous pantoprazole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ECG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E. Intravenous cannulation and fluids</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3. A 32-year-old white woman complains of abdominal pain off and on since the age of 17. She notices abdominal bloating relieved by defecation as well as alternating diarrhea and constipation. She has no weight loss, GI bleeding, or nocturnal diarrhea. On examination, she has slight LLQ tenderness and gaseous abdominal distension. Laboratory studies, including CBC, are normal. Which of the following is the most appropriate initial approach? </a:t>
            </a:r>
            <a:endParaRPr b="1" sz="800">
              <a:solidFill>
                <a:schemeClr val="accent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Recommend increased dietary fiber, antispasmodics as needed, and follow-up examination in 2 months.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Refer to gastroenterologist for colonoscopy.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Obtain anti-endomysial antibodies.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Order UGI series with small bowel follow-through. </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E. Order small bowel biopsy.</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Q4: A 35-year-old woman has chronic crampy abdominal pain and intermittent constipation and diarrhea, but no weight loss or gastrointestinal bleeding. Her abdominal pain is usually relieved with defecation. Colonoscopy and upper endoscopy with biopsies are normal, and stool cultures are negative. Which of the following is the most likely diagnosis?</a:t>
            </a:r>
            <a:endParaRPr b="1" sz="800">
              <a:solidFill>
                <a:schemeClr val="accent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Infectious colitis</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Irritable bowel syndrome</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Crohn disease</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Ulcerative colitis</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Q5: A 42-year-old overweight but otherwise healthy woman presents with sudden</a:t>
            </a:r>
            <a:endParaRPr b="1" sz="800">
              <a:solidFill>
                <a:schemeClr val="accent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onset of right-upper abdominal colicky pain 45 minutes after a meal of fried</a:t>
            </a:r>
            <a:endParaRPr b="1" sz="800">
              <a:solidFill>
                <a:schemeClr val="accent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chicken. The pain is associated with nausea and vomiting, and any attempt to eat</a:t>
            </a:r>
            <a:endParaRPr b="1" sz="800">
              <a:solidFill>
                <a:schemeClr val="accent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since has caused increased pain. Which of the following is the most likely cause?</a:t>
            </a:r>
            <a:endParaRPr b="1" sz="800">
              <a:solidFill>
                <a:schemeClr val="accent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Gastric ulcer</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Cholelithiasis</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Duodenal ulcer</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Acute hepatitis</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Q6:  Which of the following is the most accurate statement regarding H pylori infection?</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It is more common in developed than underdeveloped countries.</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It is associated with the development of colon cancer.</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It is believed to be the cause of nonulcer dyspepsia.</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The route of transmission is believed to be sexually transmitted.</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E. It is believed to be a common cause of both duodenal and gastric ulcers.</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Q7:  A 45-year-old man was brought to the ER after vomiting bright red blood. He</a:t>
            </a:r>
            <a:endParaRPr b="1" sz="800">
              <a:solidFill>
                <a:schemeClr val="accent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has a blood pressure of 88/46 mm Hg and heart rate of 120 bpm. Which of the</a:t>
            </a:r>
            <a:endParaRPr b="1" sz="800">
              <a:solidFill>
                <a:schemeClr val="accent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following is the best next step?</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Intravenous fluid resuscitation and preparation for a transfusion</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Administration of a proton-pump inhibitor</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Guaiac test of the stool</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Treatment for H pylori</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rPr b="1" lang="ar" sz="800">
                <a:solidFill>
                  <a:schemeClr val="accent1"/>
                </a:solidFill>
                <a:latin typeface="Mada"/>
                <a:ea typeface="Mada"/>
                <a:cs typeface="Mada"/>
                <a:sym typeface="Mada"/>
              </a:rPr>
              <a:t>Q8: Which one of the following patients should be promptly referred for endoscopy?</a:t>
            </a:r>
            <a:endParaRPr b="1" sz="800">
              <a:solidFill>
                <a:schemeClr val="accent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A. A 65-year-old man with new onset of epigastric pain and weight loss</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B. A 32-year-old patient whose symptoms are not relieved with ranitidine</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C. A 29-year-old H pylori-positive patient with dyspeptic symptoms</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D. A 49-year-old woman with intermittent right-upper quadrant pain following meals</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accent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latin typeface="Mada"/>
              <a:ea typeface="Mada"/>
              <a:cs typeface="Mada"/>
              <a:sym typeface="Mada"/>
            </a:endParaRPr>
          </a:p>
        </p:txBody>
      </p:sp>
      <p:sp>
        <p:nvSpPr>
          <p:cNvPr id="644" name="Google Shape;644;p43"/>
          <p:cNvSpPr/>
          <p:nvPr/>
        </p:nvSpPr>
        <p:spPr>
          <a:xfrm>
            <a:off x="737750" y="10307925"/>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a:t>
            </a:r>
            <a:r>
              <a:rPr lang="ar" sz="1200">
                <a:solidFill>
                  <a:schemeClr val="lt1"/>
                </a:solidFill>
                <a:latin typeface="Cabin"/>
                <a:ea typeface="Cabin"/>
                <a:cs typeface="Cabin"/>
                <a:sym typeface="Cabin"/>
              </a:rPr>
              <a:t>Q1:C | Q2:E | Q3:A | </a:t>
            </a:r>
            <a:r>
              <a:rPr lang="ar" sz="1200">
                <a:solidFill>
                  <a:srgbClr val="FFFFFF"/>
                </a:solidFill>
                <a:latin typeface="Cabin"/>
                <a:ea typeface="Cabin"/>
                <a:cs typeface="Cabin"/>
                <a:sym typeface="Cabin"/>
              </a:rPr>
              <a:t>Q4:B | Q5:B | Q6:E | Q7:A </a:t>
            </a:r>
            <a:r>
              <a:rPr lang="ar" sz="1200">
                <a:solidFill>
                  <a:schemeClr val="lt1"/>
                </a:solidFill>
                <a:latin typeface="Cabin"/>
                <a:ea typeface="Cabin"/>
                <a:cs typeface="Cabin"/>
                <a:sym typeface="Cabin"/>
              </a:rPr>
              <a:t>| Q8:A  </a:t>
            </a:r>
            <a:endParaRPr sz="1200">
              <a:solidFill>
                <a:srgbClr val="FFFFFF"/>
              </a:solidFill>
              <a:latin typeface="Cabin"/>
              <a:ea typeface="Cabin"/>
              <a:cs typeface="Cabin"/>
              <a:sym typeface="Cabin"/>
            </a:endParaRPr>
          </a:p>
        </p:txBody>
      </p:sp>
      <p:grpSp>
        <p:nvGrpSpPr>
          <p:cNvPr id="645" name="Google Shape;645;p43"/>
          <p:cNvGrpSpPr/>
          <p:nvPr/>
        </p:nvGrpSpPr>
        <p:grpSpPr>
          <a:xfrm>
            <a:off x="5686775" y="10392850"/>
            <a:ext cx="1411200" cy="209400"/>
            <a:chOff x="5686775" y="10392850"/>
            <a:chExt cx="1411200" cy="209400"/>
          </a:xfrm>
        </p:grpSpPr>
        <p:sp>
          <p:nvSpPr>
            <p:cNvPr id="646" name="Google Shape;646;p43">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647" name="Google Shape;647;p43"/>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8" name="Google Shape;648;p43"/>
            <p:cNvPicPr preferRelativeResize="0"/>
            <p:nvPr/>
          </p:nvPicPr>
          <p:blipFill>
            <a:blip r:embed="rId5">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grpSp>
        <p:nvGrpSpPr>
          <p:cNvPr id="653" name="Google Shape;653;p44"/>
          <p:cNvGrpSpPr/>
          <p:nvPr/>
        </p:nvGrpSpPr>
        <p:grpSpPr>
          <a:xfrm>
            <a:off x="-1767602" y="-1291949"/>
            <a:ext cx="10641954" cy="11644583"/>
            <a:chOff x="-1767602" y="-1291949"/>
            <a:chExt cx="10641954" cy="11644583"/>
          </a:xfrm>
        </p:grpSpPr>
        <p:grpSp>
          <p:nvGrpSpPr>
            <p:cNvPr id="654" name="Google Shape;654;p44"/>
            <p:cNvGrpSpPr/>
            <p:nvPr/>
          </p:nvGrpSpPr>
          <p:grpSpPr>
            <a:xfrm>
              <a:off x="-1767602" y="-1291949"/>
              <a:ext cx="10641954" cy="8822290"/>
              <a:chOff x="-1774523" y="-1292725"/>
              <a:chExt cx="10683620" cy="8827587"/>
            </a:xfrm>
          </p:grpSpPr>
          <p:sp>
            <p:nvSpPr>
              <p:cNvPr id="655" name="Google Shape;655;p44"/>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56" name="Google Shape;656;p44"/>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657" name="Google Shape;657;p44"/>
              <p:cNvGrpSpPr/>
              <p:nvPr/>
            </p:nvGrpSpPr>
            <p:grpSpPr>
              <a:xfrm>
                <a:off x="6233909" y="4499366"/>
                <a:ext cx="294716" cy="273655"/>
                <a:chOff x="4786297" y="2980907"/>
                <a:chExt cx="189564" cy="189564"/>
              </a:xfrm>
            </p:grpSpPr>
            <p:sp>
              <p:nvSpPr>
                <p:cNvPr id="658" name="Google Shape;658;p44"/>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59" name="Google Shape;659;p44"/>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0" name="Google Shape;660;p44"/>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61" name="Google Shape;661;p44"/>
              <p:cNvGrpSpPr/>
              <p:nvPr/>
            </p:nvGrpSpPr>
            <p:grpSpPr>
              <a:xfrm>
                <a:off x="6730897" y="2553643"/>
                <a:ext cx="323310" cy="273663"/>
                <a:chOff x="5099945" y="1562040"/>
                <a:chExt cx="215986" cy="196894"/>
              </a:xfrm>
            </p:grpSpPr>
            <p:sp>
              <p:nvSpPr>
                <p:cNvPr id="662" name="Google Shape;662;p44"/>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3" name="Google Shape;663;p44"/>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4" name="Google Shape;664;p44"/>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65" name="Google Shape;665;p44"/>
              <p:cNvGrpSpPr/>
              <p:nvPr/>
            </p:nvGrpSpPr>
            <p:grpSpPr>
              <a:xfrm>
                <a:off x="5510564" y="5207134"/>
                <a:ext cx="460558" cy="192901"/>
                <a:chOff x="5427392" y="3652956"/>
                <a:chExt cx="296236" cy="133625"/>
              </a:xfrm>
            </p:grpSpPr>
            <p:sp>
              <p:nvSpPr>
                <p:cNvPr id="666" name="Google Shape;666;p44"/>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7" name="Google Shape;667;p44"/>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8" name="Google Shape;668;p44"/>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69" name="Google Shape;669;p44"/>
              <p:cNvGrpSpPr/>
              <p:nvPr/>
            </p:nvGrpSpPr>
            <p:grpSpPr>
              <a:xfrm>
                <a:off x="7200498" y="2639841"/>
                <a:ext cx="271715" cy="241528"/>
                <a:chOff x="7456777" y="1936895"/>
                <a:chExt cx="174770" cy="167309"/>
              </a:xfrm>
            </p:grpSpPr>
            <p:sp>
              <p:nvSpPr>
                <p:cNvPr id="670" name="Google Shape;670;p44"/>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1" name="Google Shape;671;p44"/>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2" name="Google Shape;672;p44"/>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3" name="Google Shape;673;p44"/>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74" name="Google Shape;674;p44"/>
              <p:cNvGrpSpPr/>
              <p:nvPr/>
            </p:nvGrpSpPr>
            <p:grpSpPr>
              <a:xfrm>
                <a:off x="6187636" y="5036716"/>
                <a:ext cx="265989" cy="241390"/>
                <a:chOff x="3923092" y="3421606"/>
                <a:chExt cx="171087" cy="167214"/>
              </a:xfrm>
            </p:grpSpPr>
            <p:sp>
              <p:nvSpPr>
                <p:cNvPr id="675" name="Google Shape;675;p44"/>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6" name="Google Shape;676;p44"/>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7" name="Google Shape;677;p44"/>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8" name="Google Shape;678;p44"/>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79" name="Google Shape;679;p44"/>
              <p:cNvGrpSpPr/>
              <p:nvPr/>
            </p:nvGrpSpPr>
            <p:grpSpPr>
              <a:xfrm>
                <a:off x="5801382" y="4601754"/>
                <a:ext cx="120088" cy="295337"/>
                <a:chOff x="6689991" y="3974566"/>
                <a:chExt cx="77242" cy="204583"/>
              </a:xfrm>
            </p:grpSpPr>
            <p:sp>
              <p:nvSpPr>
                <p:cNvPr id="680" name="Google Shape;680;p44"/>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1" name="Google Shape;681;p44"/>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2" name="Google Shape;682;p44"/>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3" name="Google Shape;683;p44"/>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84" name="Google Shape;684;p44"/>
              <p:cNvGrpSpPr/>
              <p:nvPr/>
            </p:nvGrpSpPr>
            <p:grpSpPr>
              <a:xfrm>
                <a:off x="5193184" y="5104648"/>
                <a:ext cx="120038" cy="295379"/>
                <a:chOff x="4308549" y="4159596"/>
                <a:chExt cx="77210" cy="204613"/>
              </a:xfrm>
            </p:grpSpPr>
            <p:sp>
              <p:nvSpPr>
                <p:cNvPr id="685" name="Google Shape;685;p44"/>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6" name="Google Shape;686;p44"/>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7" name="Google Shape;687;p44"/>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8" name="Google Shape;688;p44"/>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89" name="Google Shape;689;p44"/>
              <p:cNvGrpSpPr/>
              <p:nvPr/>
            </p:nvGrpSpPr>
            <p:grpSpPr>
              <a:xfrm>
                <a:off x="6630902" y="3487361"/>
                <a:ext cx="265720" cy="232428"/>
                <a:chOff x="4366946" y="1834186"/>
                <a:chExt cx="177537" cy="173778"/>
              </a:xfrm>
            </p:grpSpPr>
            <p:sp>
              <p:nvSpPr>
                <p:cNvPr id="690" name="Google Shape;690;p44"/>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1" name="Google Shape;691;p44"/>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2" name="Google Shape;692;p44"/>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3" name="Google Shape;693;p44"/>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94" name="Google Shape;694;p44"/>
              <p:cNvGrpSpPr/>
              <p:nvPr/>
            </p:nvGrpSpPr>
            <p:grpSpPr>
              <a:xfrm>
                <a:off x="6693933" y="4917802"/>
                <a:ext cx="271715" cy="241530"/>
                <a:chOff x="7373945" y="2491538"/>
                <a:chExt cx="174770" cy="167311"/>
              </a:xfrm>
            </p:grpSpPr>
            <p:sp>
              <p:nvSpPr>
                <p:cNvPr id="695" name="Google Shape;695;p44"/>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6" name="Google Shape;696;p44"/>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7" name="Google Shape;697;p44"/>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8" name="Google Shape;698;p44"/>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99" name="Google Shape;699;p44"/>
              <p:cNvGrpSpPr/>
              <p:nvPr/>
            </p:nvGrpSpPr>
            <p:grpSpPr>
              <a:xfrm>
                <a:off x="7109737" y="3130115"/>
                <a:ext cx="120088" cy="295337"/>
                <a:chOff x="7089311" y="1211098"/>
                <a:chExt cx="77242" cy="204583"/>
              </a:xfrm>
            </p:grpSpPr>
            <p:sp>
              <p:nvSpPr>
                <p:cNvPr id="700" name="Google Shape;700;p44"/>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1" name="Google Shape;701;p44"/>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2" name="Google Shape;702;p44"/>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3" name="Google Shape;703;p44"/>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04" name="Google Shape;704;p44"/>
              <p:cNvGrpSpPr/>
              <p:nvPr/>
            </p:nvGrpSpPr>
            <p:grpSpPr>
              <a:xfrm>
                <a:off x="6390144" y="3813442"/>
                <a:ext cx="1082091" cy="1072938"/>
                <a:chOff x="4332233" y="3324392"/>
                <a:chExt cx="1191206" cy="1180090"/>
              </a:xfrm>
            </p:grpSpPr>
            <p:sp>
              <p:nvSpPr>
                <p:cNvPr id="705" name="Google Shape;705;p44"/>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6" name="Google Shape;706;p44"/>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7" name="Google Shape;707;p44"/>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8" name="Google Shape;708;p44"/>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9" name="Google Shape;709;p44"/>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0" name="Google Shape;710;p44"/>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1" name="Google Shape;711;p44"/>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2" name="Google Shape;712;p44"/>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3" name="Google Shape;713;p44"/>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4" name="Google Shape;714;p44"/>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5" name="Google Shape;715;p44"/>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6" name="Google Shape;716;p44"/>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7" name="Google Shape;717;p44"/>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8" name="Google Shape;718;p44"/>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9" name="Google Shape;719;p44"/>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0" name="Google Shape;720;p44"/>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1" name="Google Shape;721;p44"/>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2" name="Google Shape;722;p44"/>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3" name="Google Shape;723;p44"/>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4" name="Google Shape;724;p44"/>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5" name="Google Shape;725;p44"/>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6" name="Google Shape;726;p44"/>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7" name="Google Shape;727;p44"/>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728" name="Google Shape;728;p44"/>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9" name="Google Shape;729;p44"/>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0" name="Google Shape;730;p44"/>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1" name="Google Shape;731;p44"/>
              <p:cNvGrpSpPr/>
              <p:nvPr/>
            </p:nvGrpSpPr>
            <p:grpSpPr>
              <a:xfrm>
                <a:off x="7002589" y="3756903"/>
                <a:ext cx="460558" cy="192901"/>
                <a:chOff x="5427392" y="3652956"/>
                <a:chExt cx="296236" cy="133625"/>
              </a:xfrm>
            </p:grpSpPr>
            <p:sp>
              <p:nvSpPr>
                <p:cNvPr id="732" name="Google Shape;732;p44"/>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3" name="Google Shape;733;p44"/>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4" name="Google Shape;734;p44"/>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735" name="Google Shape;735;p44"/>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736" name="Google Shape;736;p44"/>
            <p:cNvGrpSpPr/>
            <p:nvPr/>
          </p:nvGrpSpPr>
          <p:grpSpPr>
            <a:xfrm>
              <a:off x="795934" y="1326229"/>
              <a:ext cx="6516287" cy="3356980"/>
              <a:chOff x="799050" y="1361463"/>
              <a:chExt cx="6541800" cy="3358995"/>
            </a:xfrm>
          </p:grpSpPr>
          <p:sp>
            <p:nvSpPr>
              <p:cNvPr id="737" name="Google Shape;737;p44"/>
              <p:cNvSpPr txBox="1"/>
              <p:nvPr/>
            </p:nvSpPr>
            <p:spPr>
              <a:xfrm>
                <a:off x="799050" y="1361463"/>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738" name="Google Shape;738;p44"/>
              <p:cNvSpPr txBox="1"/>
              <p:nvPr/>
            </p:nvSpPr>
            <p:spPr>
              <a:xfrm>
                <a:off x="2266941" y="1771581"/>
                <a:ext cx="3026100" cy="4776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Mohammad Ajarem </a:t>
                </a:r>
                <a:endParaRPr sz="1800">
                  <a:latin typeface="Mada"/>
                  <a:ea typeface="Mada"/>
                  <a:cs typeface="Mada"/>
                  <a:sym typeface="Mada"/>
                </a:endParaRPr>
              </a:p>
              <a:p>
                <a:pPr indent="0" lvl="0" marL="457200" rtl="0" algn="ctr">
                  <a:spcBef>
                    <a:spcPts val="0"/>
                  </a:spcBef>
                  <a:spcAft>
                    <a:spcPts val="0"/>
                  </a:spcAft>
                  <a:buNone/>
                </a:pPr>
                <a:r>
                  <a:t/>
                </a:r>
                <a:endParaRPr sz="1800">
                  <a:latin typeface="Mada"/>
                  <a:ea typeface="Mada"/>
                  <a:cs typeface="Mada"/>
                  <a:sym typeface="Mada"/>
                </a:endParaRPr>
              </a:p>
              <a:p>
                <a:pPr indent="0" lvl="0" marL="457200" rtl="0" algn="l">
                  <a:spcBef>
                    <a:spcPts val="0"/>
                  </a:spcBef>
                  <a:spcAft>
                    <a:spcPts val="0"/>
                  </a:spcAft>
                  <a:buNone/>
                </a:pPr>
                <a:r>
                  <a:t/>
                </a:r>
                <a:endParaRPr sz="1800">
                  <a:latin typeface="Mada"/>
                  <a:ea typeface="Mada"/>
                  <a:cs typeface="Mada"/>
                  <a:sym typeface="Mada"/>
                </a:endParaRPr>
              </a:p>
            </p:txBody>
          </p:sp>
          <p:sp>
            <p:nvSpPr>
              <p:cNvPr id="739" name="Google Shape;739;p44"/>
              <p:cNvSpPr txBox="1"/>
              <p:nvPr/>
            </p:nvSpPr>
            <p:spPr>
              <a:xfrm>
                <a:off x="1518900" y="2229271"/>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740" name="Google Shape;740;p44"/>
              <p:cNvSpPr txBox="1"/>
              <p:nvPr/>
            </p:nvSpPr>
            <p:spPr>
              <a:xfrm>
                <a:off x="2266941" y="2887224"/>
                <a:ext cx="3026100" cy="4776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Mohammad Ajarem </a:t>
                </a:r>
                <a:endParaRPr sz="1800">
                  <a:latin typeface="Mada"/>
                  <a:ea typeface="Mada"/>
                  <a:cs typeface="Mada"/>
                  <a:sym typeface="Mada"/>
                </a:endParaRPr>
              </a:p>
              <a:p>
                <a:pPr indent="0" lvl="0" marL="457200" rtl="0" algn="ctr">
                  <a:spcBef>
                    <a:spcPts val="0"/>
                  </a:spcBef>
                  <a:spcAft>
                    <a:spcPts val="0"/>
                  </a:spcAft>
                  <a:buNone/>
                </a:pPr>
                <a:r>
                  <a:t/>
                </a:r>
                <a:endParaRPr sz="1800">
                  <a:latin typeface="Mada"/>
                  <a:ea typeface="Mada"/>
                  <a:cs typeface="Mada"/>
                  <a:sym typeface="Mada"/>
                </a:endParaRPr>
              </a:p>
            </p:txBody>
          </p:sp>
          <p:sp>
            <p:nvSpPr>
              <p:cNvPr id="741" name="Google Shape;741;p44"/>
              <p:cNvSpPr txBox="1"/>
              <p:nvPr/>
            </p:nvSpPr>
            <p:spPr>
              <a:xfrm>
                <a:off x="1518900" y="3303942"/>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742" name="Google Shape;742;p44"/>
              <p:cNvSpPr txBox="1"/>
              <p:nvPr/>
            </p:nvSpPr>
            <p:spPr>
              <a:xfrm>
                <a:off x="2266950" y="3809358"/>
                <a:ext cx="3026100" cy="911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solidFill>
                      <a:schemeClr val="dk1"/>
                    </a:solidFill>
                    <a:latin typeface="Mada"/>
                    <a:ea typeface="Mada"/>
                    <a:cs typeface="Mada"/>
                    <a:sym typeface="Mada"/>
                  </a:rPr>
                  <a:t>Jehad AlOrainy </a:t>
                </a:r>
                <a:endParaRPr sz="1800">
                  <a:latin typeface="Mada"/>
                  <a:ea typeface="Mada"/>
                  <a:cs typeface="Mada"/>
                  <a:sym typeface="Mada"/>
                </a:endParaRPr>
              </a:p>
              <a:p>
                <a:pPr indent="0" lvl="0" marL="457200" rtl="0" algn="l">
                  <a:spcBef>
                    <a:spcPts val="0"/>
                  </a:spcBef>
                  <a:spcAft>
                    <a:spcPts val="0"/>
                  </a:spcAft>
                  <a:buNone/>
                </a:pPr>
                <a:r>
                  <a:t/>
                </a:r>
                <a:endParaRPr sz="1800">
                  <a:latin typeface="Mada"/>
                  <a:ea typeface="Mada"/>
                  <a:cs typeface="Mada"/>
                  <a:sym typeface="Mada"/>
                </a:endParaRPr>
              </a:p>
            </p:txBody>
          </p:sp>
        </p:grpSp>
        <p:grpSp>
          <p:nvGrpSpPr>
            <p:cNvPr id="743" name="Google Shape;743;p44"/>
            <p:cNvGrpSpPr/>
            <p:nvPr/>
          </p:nvGrpSpPr>
          <p:grpSpPr>
            <a:xfrm>
              <a:off x="-1679310" y="5750031"/>
              <a:ext cx="10343669" cy="4602603"/>
              <a:chOff x="-1557559" y="5606217"/>
              <a:chExt cx="10384167" cy="4605366"/>
            </a:xfrm>
          </p:grpSpPr>
          <p:sp>
            <p:nvSpPr>
              <p:cNvPr id="744" name="Google Shape;744;p44"/>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45" name="Google Shape;745;p44"/>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46" name="Google Shape;746;p44"/>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47" name="Google Shape;747;p44"/>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748" name="Google Shape;748;p44"/>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749" name="Google Shape;749;p44"/>
              <p:cNvGrpSpPr/>
              <p:nvPr/>
            </p:nvGrpSpPr>
            <p:grpSpPr>
              <a:xfrm>
                <a:off x="1656025" y="8761125"/>
                <a:ext cx="4020900" cy="998700"/>
                <a:chOff x="1656025" y="8761125"/>
                <a:chExt cx="4020900" cy="998700"/>
              </a:xfrm>
            </p:grpSpPr>
            <p:sp>
              <p:nvSpPr>
                <p:cNvPr id="750" name="Google Shape;750;p44"/>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751" name="Google Shape;751;p44">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752" name="Google Shape;752;p44"/>
            <p:cNvGrpSpPr/>
            <p:nvPr/>
          </p:nvGrpSpPr>
          <p:grpSpPr>
            <a:xfrm>
              <a:off x="258081" y="3971276"/>
              <a:ext cx="1131856" cy="1357967"/>
              <a:chOff x="876055" y="2338940"/>
              <a:chExt cx="862498" cy="998652"/>
            </a:xfrm>
          </p:grpSpPr>
          <p:grpSp>
            <p:nvGrpSpPr>
              <p:cNvPr id="753" name="Google Shape;753;p44"/>
              <p:cNvGrpSpPr/>
              <p:nvPr/>
            </p:nvGrpSpPr>
            <p:grpSpPr>
              <a:xfrm>
                <a:off x="876055" y="2338940"/>
                <a:ext cx="431131" cy="998652"/>
                <a:chOff x="6094678" y="3600952"/>
                <a:chExt cx="431131" cy="998652"/>
              </a:xfrm>
            </p:grpSpPr>
            <p:sp>
              <p:nvSpPr>
                <p:cNvPr id="754" name="Google Shape;754;p44"/>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4"/>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4"/>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4"/>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4"/>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4"/>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4"/>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4"/>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4"/>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4"/>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4"/>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4"/>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4"/>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4"/>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4"/>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4"/>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4"/>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 name="Google Shape;771;p44"/>
              <p:cNvGrpSpPr/>
              <p:nvPr/>
            </p:nvGrpSpPr>
            <p:grpSpPr>
              <a:xfrm>
                <a:off x="1396606" y="2521080"/>
                <a:ext cx="341947" cy="634395"/>
                <a:chOff x="5257252" y="2296731"/>
                <a:chExt cx="543549" cy="1048934"/>
              </a:xfrm>
            </p:grpSpPr>
            <p:sp>
              <p:nvSpPr>
                <p:cNvPr id="772" name="Google Shape;772;p44"/>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4"/>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4"/>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4"/>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4"/>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4"/>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4"/>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4"/>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4"/>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4"/>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4"/>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4"/>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4"/>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4"/>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4"/>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4"/>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4"/>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4"/>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4"/>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4"/>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4"/>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4"/>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4"/>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4"/>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4"/>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4"/>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4"/>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4"/>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4"/>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4"/>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4"/>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4"/>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4"/>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4"/>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4"/>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4"/>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4"/>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4"/>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4"/>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4"/>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4"/>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4"/>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4"/>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4"/>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4"/>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4"/>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4"/>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4"/>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4"/>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4"/>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4"/>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4"/>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4"/>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4"/>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4"/>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4"/>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4"/>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4"/>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4"/>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4"/>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4"/>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4"/>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4"/>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4"/>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4"/>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4"/>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838" name="Google Shape;838;p44">
            <a:hlinkClick r:id="rId5"/>
          </p:cNvPr>
          <p:cNvSpPr txBox="1"/>
          <p:nvPr/>
        </p:nvSpPr>
        <p:spPr>
          <a:xfrm>
            <a:off x="4899750" y="8942725"/>
            <a:ext cx="331800" cy="4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4">
            <a:hlinkClick r:id="rId6"/>
          </p:cNvPr>
          <p:cNvSpPr txBox="1"/>
          <p:nvPr/>
        </p:nvSpPr>
        <p:spPr>
          <a:xfrm>
            <a:off x="4886325" y="8953500"/>
            <a:ext cx="331800" cy="4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4"/>
          <p:cNvSpPr txBox="1"/>
          <p:nvPr/>
        </p:nvSpPr>
        <p:spPr>
          <a:xfrm>
            <a:off x="1724025" y="4165500"/>
            <a:ext cx="4114800" cy="10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ar" sz="1700">
                <a:solidFill>
                  <a:srgbClr val="79974F"/>
                </a:solidFill>
                <a:latin typeface="Impact"/>
                <a:ea typeface="Impact"/>
                <a:cs typeface="Impact"/>
                <a:sym typeface="Impact"/>
              </a:rPr>
              <a:t>Special Thanks to</a:t>
            </a:r>
            <a:r>
              <a:rPr b="1" i="1" lang="ar" sz="1700">
                <a:solidFill>
                  <a:srgbClr val="79974F"/>
                </a:solidFill>
                <a:latin typeface="Impact"/>
                <a:ea typeface="Impact"/>
                <a:cs typeface="Impact"/>
                <a:sym typeface="Impact"/>
              </a:rPr>
              <a:t> </a:t>
            </a:r>
            <a:r>
              <a:rPr i="1" lang="ar" sz="1700" u="sng">
                <a:solidFill>
                  <a:srgbClr val="79974F"/>
                </a:solidFill>
                <a:latin typeface="Impact"/>
                <a:ea typeface="Impact"/>
                <a:cs typeface="Impact"/>
                <a:sym typeface="Impact"/>
              </a:rPr>
              <a:t>Mohammed Alhumud</a:t>
            </a:r>
            <a:r>
              <a:rPr i="1" lang="ar" sz="1700">
                <a:solidFill>
                  <a:srgbClr val="79974F"/>
                </a:solidFill>
                <a:latin typeface="Impact"/>
                <a:ea typeface="Impact"/>
                <a:cs typeface="Impact"/>
                <a:sym typeface="Impact"/>
              </a:rPr>
              <a:t>       &amp; </a:t>
            </a:r>
            <a:r>
              <a:rPr i="1" lang="ar" sz="1700" u="sng">
                <a:solidFill>
                  <a:srgbClr val="79974F"/>
                </a:solidFill>
                <a:latin typeface="Impact"/>
                <a:ea typeface="Impact"/>
                <a:cs typeface="Impact"/>
                <a:sym typeface="Impact"/>
              </a:rPr>
              <a:t>Abdulaziz Alshoumar</a:t>
            </a:r>
            <a:r>
              <a:rPr i="1" lang="ar" sz="1700">
                <a:solidFill>
                  <a:srgbClr val="79974F"/>
                </a:solidFill>
                <a:latin typeface="Impact"/>
                <a:ea typeface="Impact"/>
                <a:cs typeface="Impact"/>
                <a:sym typeface="Impact"/>
              </a:rPr>
              <a:t> for their huge efforts!</a:t>
            </a:r>
            <a:endParaRPr i="1" sz="1700">
              <a:solidFill>
                <a:srgbClr val="79974F"/>
              </a:solidFill>
              <a:latin typeface="Impact"/>
              <a:ea typeface="Impact"/>
              <a:cs typeface="Impact"/>
              <a:sym typeface="Impact"/>
            </a:endParaRPr>
          </a:p>
        </p:txBody>
      </p:sp>
      <p:grpSp>
        <p:nvGrpSpPr>
          <p:cNvPr id="841" name="Google Shape;841;p44"/>
          <p:cNvGrpSpPr/>
          <p:nvPr/>
        </p:nvGrpSpPr>
        <p:grpSpPr>
          <a:xfrm>
            <a:off x="5387103" y="4279249"/>
            <a:ext cx="202585" cy="217379"/>
            <a:chOff x="481483" y="4193428"/>
            <a:chExt cx="322998" cy="346532"/>
          </a:xfrm>
        </p:grpSpPr>
        <p:grpSp>
          <p:nvGrpSpPr>
            <p:cNvPr id="842" name="Google Shape;842;p44"/>
            <p:cNvGrpSpPr/>
            <p:nvPr/>
          </p:nvGrpSpPr>
          <p:grpSpPr>
            <a:xfrm>
              <a:off x="481483" y="4193428"/>
              <a:ext cx="322998" cy="346532"/>
              <a:chOff x="-64406125" y="3362225"/>
              <a:chExt cx="318225" cy="314800"/>
            </a:xfrm>
          </p:grpSpPr>
          <p:sp>
            <p:nvSpPr>
              <p:cNvPr id="843" name="Google Shape;843;p44"/>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4"/>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5" name="Google Shape;845;p44"/>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89" name="Google Shape;189;p2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Introduction</a:t>
            </a:r>
            <a:r>
              <a:rPr b="1" lang="ar" sz="2600">
                <a:solidFill>
                  <a:schemeClr val="dk1"/>
                </a:solidFill>
                <a:latin typeface="Mada"/>
                <a:ea typeface="Mada"/>
                <a:cs typeface="Mada"/>
                <a:sym typeface="Mada"/>
              </a:rPr>
              <a:t> to Dyspepsia</a:t>
            </a:r>
            <a:endParaRPr b="1" sz="3200">
              <a:solidFill>
                <a:schemeClr val="dk1"/>
              </a:solidFill>
              <a:latin typeface="Mada"/>
              <a:ea typeface="Mada"/>
              <a:cs typeface="Mada"/>
              <a:sym typeface="Mada"/>
            </a:endParaRPr>
          </a:p>
        </p:txBody>
      </p:sp>
      <p:grpSp>
        <p:nvGrpSpPr>
          <p:cNvPr id="190" name="Google Shape;190;p21"/>
          <p:cNvGrpSpPr/>
          <p:nvPr/>
        </p:nvGrpSpPr>
        <p:grpSpPr>
          <a:xfrm>
            <a:off x="231900" y="1095251"/>
            <a:ext cx="7127839" cy="2149736"/>
            <a:chOff x="310055" y="1692388"/>
            <a:chExt cx="6288900" cy="2499112"/>
          </a:xfrm>
        </p:grpSpPr>
        <p:sp>
          <p:nvSpPr>
            <p:cNvPr id="191" name="Google Shape;191;p21"/>
            <p:cNvSpPr/>
            <p:nvPr/>
          </p:nvSpPr>
          <p:spPr>
            <a:xfrm>
              <a:off x="310055" y="1899200"/>
              <a:ext cx="6288900" cy="2292300"/>
            </a:xfrm>
            <a:prstGeom prst="roundRect">
              <a:avLst>
                <a:gd fmla="val 16667" name="adj"/>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Dyspepsia:</a:t>
              </a:r>
              <a:r>
                <a:rPr lang="ar" sz="1200">
                  <a:solidFill>
                    <a:srgbClr val="6AA84F"/>
                  </a:solidFill>
                  <a:latin typeface="Mada"/>
                  <a:ea typeface="Mada"/>
                  <a:cs typeface="Mada"/>
                  <a:sym typeface="Mada"/>
                </a:rPr>
                <a:t> is a collection of symptoms including nausea bloating and epigastric pain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Functional Dyspepsia: </a:t>
              </a:r>
              <a:r>
                <a:rPr lang="ar" sz="1200">
                  <a:solidFill>
                    <a:srgbClr val="1C4588"/>
                  </a:solidFill>
                  <a:latin typeface="Mada"/>
                  <a:ea typeface="Mada"/>
                  <a:cs typeface="Mada"/>
                  <a:sym typeface="Mada"/>
                </a:rPr>
                <a:t>This is defined as chronic dyspepsia in the absence of organic disease.</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b="1" sz="700">
                <a:solidFill>
                  <a:srgbClr val="CC0000"/>
                </a:solidFill>
                <a:latin typeface="Mada"/>
                <a:ea typeface="Mada"/>
                <a:cs typeface="Mada"/>
                <a:sym typeface="Mada"/>
              </a:endParaRPr>
            </a:p>
            <a:p>
              <a:pPr indent="0" lvl="0" marL="0" rtl="0" algn="l">
                <a:spcBef>
                  <a:spcPts val="0"/>
                </a:spcBef>
                <a:spcAft>
                  <a:spcPts val="0"/>
                </a:spcAft>
                <a:buNone/>
              </a:pPr>
              <a:r>
                <a:rPr b="1" lang="ar">
                  <a:solidFill>
                    <a:srgbClr val="CC0000"/>
                  </a:solidFill>
                  <a:latin typeface="Mada"/>
                  <a:ea typeface="Mada"/>
                  <a:cs typeface="Mada"/>
                  <a:sym typeface="Mada"/>
                </a:rPr>
                <a:t>Definition: (Rome III committee): </a:t>
              </a:r>
              <a:endParaRPr b="1"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200">
                  <a:solidFill>
                    <a:schemeClr val="dk1"/>
                  </a:solidFill>
                  <a:latin typeface="Mada"/>
                  <a:ea typeface="Mada"/>
                  <a:cs typeface="Mada"/>
                  <a:sym typeface="Mada"/>
                </a:rPr>
                <a:t>There is a new classification including two distinct diagnostic categories</a:t>
              </a:r>
              <a:r>
                <a:rPr b="1" lang="ar" sz="1200">
                  <a:solidFill>
                    <a:srgbClr val="6AA84F"/>
                  </a:solidFill>
                  <a:latin typeface="Mada"/>
                  <a:ea typeface="Mada"/>
                  <a:cs typeface="Mada"/>
                  <a:sym typeface="Mada"/>
                </a:rPr>
                <a:t> “for dyspepsia”</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Postprandial distress syndrome (PDS)</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(feeling nausea, bloating or early satiety, there is more of discomfort rather than a pain. usually after a meal)</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Epigastric pain syndrome (EPS)</a:t>
              </a:r>
              <a:r>
                <a:rPr lang="ar" sz="1200">
                  <a:solidFill>
                    <a:schemeClr val="dk1"/>
                  </a:solidFill>
                  <a:latin typeface="Mada"/>
                  <a:ea typeface="Mada"/>
                  <a:cs typeface="Mada"/>
                  <a:sym typeface="Mada"/>
                </a:rPr>
                <a:t> which indicate meal-related and unrelated symptoms </a:t>
              </a:r>
              <a:r>
                <a:rPr lang="ar" sz="1200">
                  <a:solidFill>
                    <a:srgbClr val="6AA84F"/>
                  </a:solidFill>
                  <a:latin typeface="Mada"/>
                  <a:ea typeface="Mada"/>
                  <a:cs typeface="Mada"/>
                  <a:sym typeface="Mada"/>
                </a:rPr>
                <a:t>(Meal-related epigastric </a:t>
              </a:r>
              <a:r>
                <a:rPr b="1" lang="ar" sz="1200">
                  <a:solidFill>
                    <a:srgbClr val="6AA84F"/>
                  </a:solidFill>
                  <a:latin typeface="Mada"/>
                  <a:ea typeface="Mada"/>
                  <a:cs typeface="Mada"/>
                  <a:sym typeface="Mada"/>
                </a:rPr>
                <a:t>pain</a:t>
              </a:r>
              <a:r>
                <a:rPr lang="ar" sz="1200">
                  <a:solidFill>
                    <a:srgbClr val="6AA84F"/>
                  </a:solidFill>
                  <a:latin typeface="Mada"/>
                  <a:ea typeface="Mada"/>
                  <a:cs typeface="Mada"/>
                  <a:sym typeface="Mada"/>
                </a:rPr>
                <a:t>) </a:t>
              </a:r>
              <a:endParaRPr b="1">
                <a:solidFill>
                  <a:srgbClr val="CC0000"/>
                </a:solidFill>
                <a:latin typeface="Mada"/>
                <a:ea typeface="Mada"/>
                <a:cs typeface="Mada"/>
                <a:sym typeface="Mada"/>
              </a:endParaRPr>
            </a:p>
          </p:txBody>
        </p:sp>
        <p:sp>
          <p:nvSpPr>
            <p:cNvPr id="192" name="Google Shape;192;p21"/>
            <p:cNvSpPr/>
            <p:nvPr/>
          </p:nvSpPr>
          <p:spPr>
            <a:xfrm>
              <a:off x="485325" y="1692388"/>
              <a:ext cx="2115000" cy="397500"/>
            </a:xfrm>
            <a:prstGeom prst="flowChartAlternateProcess">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Definition</a:t>
              </a:r>
              <a:endParaRPr b="1" sz="2200">
                <a:solidFill>
                  <a:srgbClr val="FFFFFF"/>
                </a:solidFill>
                <a:latin typeface="Mada"/>
                <a:ea typeface="Mada"/>
                <a:cs typeface="Mada"/>
                <a:sym typeface="Mada"/>
              </a:endParaRPr>
            </a:p>
          </p:txBody>
        </p:sp>
      </p:grpSp>
      <p:sp>
        <p:nvSpPr>
          <p:cNvPr id="193" name="Google Shape;193;p21"/>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194" name="Google Shape;194;p21"/>
          <p:cNvSpPr txBox="1"/>
          <p:nvPr/>
        </p:nvSpPr>
        <p:spPr>
          <a:xfrm>
            <a:off x="257725" y="3438162"/>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Etiology</a:t>
            </a:r>
            <a:endParaRPr b="1" sz="2200">
              <a:highlight>
                <a:schemeClr val="accent5"/>
              </a:highlight>
              <a:latin typeface="Mada"/>
              <a:ea typeface="Mada"/>
              <a:cs typeface="Mada"/>
              <a:sym typeface="Mada"/>
            </a:endParaRPr>
          </a:p>
        </p:txBody>
      </p:sp>
      <p:sp>
        <p:nvSpPr>
          <p:cNvPr id="195" name="Google Shape;195;p21"/>
          <p:cNvSpPr txBox="1"/>
          <p:nvPr/>
        </p:nvSpPr>
        <p:spPr>
          <a:xfrm>
            <a:off x="231900" y="4380150"/>
            <a:ext cx="3131400" cy="1523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Most common cause of epigastric pain is </a:t>
            </a:r>
            <a:r>
              <a:rPr b="1" lang="ar" sz="1200">
                <a:latin typeface="Mada"/>
                <a:ea typeface="Mada"/>
                <a:cs typeface="Mada"/>
                <a:sym typeface="Mada"/>
              </a:rPr>
              <a:t>functional dyspepsia (60%</a:t>
            </a:r>
            <a:r>
              <a:rPr lang="ar" sz="1200">
                <a:latin typeface="Mada"/>
                <a:ea typeface="Mada"/>
                <a:cs typeface="Mada"/>
                <a:sym typeface="Mada"/>
              </a:rPr>
              <a:t>).</a:t>
            </a:r>
            <a:endParaRPr sz="1200">
              <a:latin typeface="Mada"/>
              <a:ea typeface="Mada"/>
              <a:cs typeface="Mada"/>
              <a:sym typeface="Mada"/>
            </a:endParaRPr>
          </a:p>
          <a:p>
            <a:pPr indent="-304800" lvl="0" marL="457200" rtl="0" algn="l">
              <a:lnSpc>
                <a:spcPct val="10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Abdominal wall pain is worsened by movement and may cause guarding</a:t>
            </a:r>
            <a:endParaRPr sz="1200">
              <a:solidFill>
                <a:srgbClr val="6AA84F"/>
              </a:solidFill>
              <a:latin typeface="Mada"/>
              <a:ea typeface="Mada"/>
              <a:cs typeface="Mada"/>
              <a:sym typeface="Mada"/>
            </a:endParaRPr>
          </a:p>
        </p:txBody>
      </p:sp>
      <p:sp>
        <p:nvSpPr>
          <p:cNvPr id="196" name="Google Shape;196;p21"/>
          <p:cNvSpPr/>
          <p:nvPr/>
        </p:nvSpPr>
        <p:spPr>
          <a:xfrm>
            <a:off x="258452" y="4323600"/>
            <a:ext cx="3078300" cy="10224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chemeClr val="accent1"/>
              </a:solidFill>
              <a:latin typeface="Mada"/>
              <a:ea typeface="Mada"/>
              <a:cs typeface="Mada"/>
              <a:sym typeface="Mada"/>
            </a:endParaRPr>
          </a:p>
        </p:txBody>
      </p:sp>
      <p:sp>
        <p:nvSpPr>
          <p:cNvPr id="197" name="Google Shape;197;p21"/>
          <p:cNvSpPr txBox="1"/>
          <p:nvPr/>
        </p:nvSpPr>
        <p:spPr>
          <a:xfrm>
            <a:off x="231900" y="6738275"/>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Clinical approach </a:t>
            </a:r>
            <a:endParaRPr b="1" sz="2200">
              <a:highlight>
                <a:schemeClr val="accent5"/>
              </a:highlight>
              <a:latin typeface="Mada"/>
              <a:ea typeface="Mada"/>
              <a:cs typeface="Mada"/>
              <a:sym typeface="Mada"/>
            </a:endParaRPr>
          </a:p>
        </p:txBody>
      </p:sp>
      <p:graphicFrame>
        <p:nvGraphicFramePr>
          <p:cNvPr id="198" name="Google Shape;198;p21"/>
          <p:cNvGraphicFramePr/>
          <p:nvPr/>
        </p:nvGraphicFramePr>
        <p:xfrm>
          <a:off x="3476100" y="3507750"/>
          <a:ext cx="3000000" cy="3000000"/>
        </p:xfrm>
        <a:graphic>
          <a:graphicData uri="http://schemas.openxmlformats.org/drawingml/2006/table">
            <a:tbl>
              <a:tblPr>
                <a:noFill/>
                <a:tableStyleId>{08619CD8-436B-4644-B807-13D4593B444E}</a:tableStyleId>
              </a:tblPr>
              <a:tblGrid>
                <a:gridCol w="3867700"/>
              </a:tblGrid>
              <a:tr h="387825">
                <a:tc>
                  <a:txBody>
                    <a:bodyPr/>
                    <a:lstStyle/>
                    <a:p>
                      <a:pPr indent="0" lvl="0" marL="0" rtl="0" algn="l">
                        <a:spcBef>
                          <a:spcPts val="0"/>
                        </a:spcBef>
                        <a:spcAft>
                          <a:spcPts val="0"/>
                        </a:spcAft>
                        <a:buNone/>
                      </a:pPr>
                      <a:r>
                        <a:rPr b="1" lang="ar" sz="1200">
                          <a:latin typeface="Mada"/>
                          <a:ea typeface="Mada"/>
                          <a:cs typeface="Mada"/>
                          <a:sym typeface="Mada"/>
                        </a:rPr>
                        <a:t>Dyspepsia caused by </a:t>
                      </a:r>
                      <a:r>
                        <a:rPr b="1" lang="ar" sz="1200">
                          <a:latin typeface="Mada"/>
                          <a:ea typeface="Mada"/>
                          <a:cs typeface="Mada"/>
                          <a:sym typeface="Mada"/>
                        </a:rPr>
                        <a:t>structural</a:t>
                      </a:r>
                      <a:r>
                        <a:rPr b="1" lang="ar" sz="1200">
                          <a:latin typeface="Mada"/>
                          <a:ea typeface="Mada"/>
                          <a:cs typeface="Mada"/>
                          <a:sym typeface="Mada"/>
                        </a:rPr>
                        <a:t> or </a:t>
                      </a:r>
                      <a:r>
                        <a:rPr b="1" lang="ar" sz="1200">
                          <a:latin typeface="Mada"/>
                          <a:ea typeface="Mada"/>
                          <a:cs typeface="Mada"/>
                          <a:sym typeface="Mada"/>
                        </a:rPr>
                        <a:t>biochemical</a:t>
                      </a:r>
                      <a:r>
                        <a:rPr b="1" lang="ar" sz="1200">
                          <a:latin typeface="Mada"/>
                          <a:ea typeface="Mada"/>
                          <a:cs typeface="Mada"/>
                          <a:sym typeface="Mada"/>
                        </a:rPr>
                        <a:t> causes</a:t>
                      </a:r>
                      <a:endParaRPr b="1" sz="1200">
                        <a:latin typeface="Mada"/>
                        <a:ea typeface="Mada"/>
                        <a:cs typeface="Mada"/>
                        <a:sym typeface="Mada"/>
                      </a:endParaRPr>
                    </a:p>
                  </a:txBody>
                  <a:tcPr marT="91425" marB="91425" marR="91425" marL="91425">
                    <a:solidFill>
                      <a:srgbClr val="D9EAD3"/>
                    </a:solidFill>
                  </a:tcPr>
                </a:tc>
              </a:tr>
              <a:tr h="1311750">
                <a:tc>
                  <a:txBody>
                    <a:bodyPr/>
                    <a:lstStyle/>
                    <a:p>
                      <a:pPr indent="-156250" lvl="0" marL="136800" rtl="0" algn="l">
                        <a:spcBef>
                          <a:spcPts val="0"/>
                        </a:spcBef>
                        <a:spcAft>
                          <a:spcPts val="0"/>
                        </a:spcAft>
                        <a:buSzPts val="1100"/>
                        <a:buChar char="●"/>
                      </a:pPr>
                      <a:r>
                        <a:rPr lang="ar" sz="1100">
                          <a:solidFill>
                            <a:schemeClr val="dk1"/>
                          </a:solidFill>
                          <a:latin typeface="Mada"/>
                          <a:ea typeface="Mada"/>
                          <a:cs typeface="Mada"/>
                          <a:sym typeface="Mada"/>
                        </a:rPr>
                        <a:t>Peptic ulcer, GERD, Biliary pain, Chronic abdominal pain, Gastric/esophageal cancer.</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Gastroparesis, pancreatitis, Carbohydrate malabsorption</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Medications (Including K+ supplements, digitalis, iron, theophylline, oral antibiotics (especially ampicillin and erythromycin), NSAIDs, corticosteroids, niacin, gemfibrozil, narcotics, colchicine quinidine, estrogens, levodopa)</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Infiltrative disease of the stomach (e.g. Crohn’s disease sarcoidosis)</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Metabolic disturbances (hypercalcemia, hyperkalemia)</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Hepatoma, Ischemic bowel disease</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Systemic disorders (DM, Thyroid and parathyroid disorders, connective tissue disease)</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Intestinal parasites (Giardia, strongyloides)</a:t>
                      </a:r>
                      <a:endParaRPr sz="1100">
                        <a:solidFill>
                          <a:schemeClr val="dk1"/>
                        </a:solidFill>
                        <a:latin typeface="Mada"/>
                        <a:ea typeface="Mada"/>
                        <a:cs typeface="Mada"/>
                        <a:sym typeface="Mada"/>
                      </a:endParaRPr>
                    </a:p>
                    <a:p>
                      <a:pPr indent="-156250" lvl="0" marL="13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Abdominal cancer, especially pancreatic cancer</a:t>
                      </a:r>
                      <a:endParaRPr sz="1100">
                        <a:solidFill>
                          <a:schemeClr val="dk1"/>
                        </a:solidFill>
                        <a:latin typeface="Mada"/>
                        <a:ea typeface="Mada"/>
                        <a:cs typeface="Mada"/>
                        <a:sym typeface="Mada"/>
                      </a:endParaRPr>
                    </a:p>
                  </a:txBody>
                  <a:tcPr marT="91425" marB="91425" marR="91425" marL="91425"/>
                </a:tc>
              </a:tr>
            </a:tbl>
          </a:graphicData>
        </a:graphic>
      </p:graphicFrame>
      <p:sp>
        <p:nvSpPr>
          <p:cNvPr id="199" name="Google Shape;199;p21"/>
          <p:cNvSpPr/>
          <p:nvPr/>
        </p:nvSpPr>
        <p:spPr>
          <a:xfrm>
            <a:off x="314700" y="7597427"/>
            <a:ext cx="1059849" cy="264846"/>
          </a:xfrm>
          <a:custGeom>
            <a:rect b="b" l="l" r="r" t="t"/>
            <a:pathLst>
              <a:path extrusionOk="0" h="14347" w="34076">
                <a:moveTo>
                  <a:pt x="0" y="0"/>
                </a:moveTo>
                <a:lnTo>
                  <a:pt x="0" y="14346"/>
                </a:lnTo>
                <a:lnTo>
                  <a:pt x="34076" y="14346"/>
                </a:lnTo>
                <a:cubicBezTo>
                  <a:pt x="31891" y="12700"/>
                  <a:pt x="30497" y="10103"/>
                  <a:pt x="30497" y="7158"/>
                </a:cubicBezTo>
                <a:cubicBezTo>
                  <a:pt x="30497" y="4244"/>
                  <a:pt x="31891" y="1647"/>
                  <a:pt x="34076" y="0"/>
                </a:cubicBezTo>
                <a:close/>
              </a:path>
            </a:pathLst>
          </a:custGeom>
          <a:solidFill>
            <a:srgbClr val="7997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200">
                <a:solidFill>
                  <a:srgbClr val="FFFFFF"/>
                </a:solidFill>
                <a:latin typeface="Mada"/>
                <a:ea typeface="Mada"/>
                <a:cs typeface="Mada"/>
                <a:sym typeface="Mada"/>
              </a:rPr>
              <a:t>History</a:t>
            </a:r>
            <a:r>
              <a:rPr b="1" lang="ar" sz="1200">
                <a:solidFill>
                  <a:srgbClr val="FFFFFF"/>
                </a:solidFill>
                <a:latin typeface="Mada"/>
                <a:ea typeface="Mada"/>
                <a:cs typeface="Mada"/>
                <a:sym typeface="Mada"/>
              </a:rPr>
              <a:t>:</a:t>
            </a:r>
            <a:endParaRPr b="1">
              <a:solidFill>
                <a:srgbClr val="FFFFFF"/>
              </a:solidFill>
              <a:latin typeface="Fira Sans"/>
              <a:ea typeface="Fira Sans"/>
              <a:cs typeface="Fira Sans"/>
              <a:sym typeface="Fira Sans"/>
            </a:endParaRPr>
          </a:p>
        </p:txBody>
      </p:sp>
      <p:sp>
        <p:nvSpPr>
          <p:cNvPr id="200" name="Google Shape;200;p21"/>
          <p:cNvSpPr/>
          <p:nvPr/>
        </p:nvSpPr>
        <p:spPr>
          <a:xfrm>
            <a:off x="240825" y="7434875"/>
            <a:ext cx="1635121" cy="1888604"/>
          </a:xfrm>
          <a:custGeom>
            <a:rect b="b" l="l" r="r" t="t"/>
            <a:pathLst>
              <a:path extrusionOk="0" h="80187" w="52572">
                <a:moveTo>
                  <a:pt x="5290" y="793"/>
                </a:moveTo>
                <a:cubicBezTo>
                  <a:pt x="6018" y="793"/>
                  <a:pt x="6588" y="1363"/>
                  <a:pt x="6588" y="2059"/>
                </a:cubicBezTo>
                <a:cubicBezTo>
                  <a:pt x="6588" y="2788"/>
                  <a:pt x="6018" y="3358"/>
                  <a:pt x="5290" y="3358"/>
                </a:cubicBezTo>
                <a:cubicBezTo>
                  <a:pt x="4593" y="3358"/>
                  <a:pt x="4023" y="2788"/>
                  <a:pt x="4023" y="2059"/>
                </a:cubicBezTo>
                <a:cubicBezTo>
                  <a:pt x="4023" y="1363"/>
                  <a:pt x="4593" y="793"/>
                  <a:pt x="5290" y="793"/>
                </a:cubicBezTo>
                <a:close/>
                <a:moveTo>
                  <a:pt x="5290" y="1"/>
                </a:moveTo>
                <a:cubicBezTo>
                  <a:pt x="4149" y="1"/>
                  <a:pt x="3231" y="919"/>
                  <a:pt x="3231" y="2059"/>
                </a:cubicBezTo>
                <a:cubicBezTo>
                  <a:pt x="3231" y="3200"/>
                  <a:pt x="4149" y="4150"/>
                  <a:pt x="5290" y="4150"/>
                </a:cubicBezTo>
                <a:cubicBezTo>
                  <a:pt x="6303" y="4150"/>
                  <a:pt x="7126" y="3421"/>
                  <a:pt x="7316" y="2471"/>
                </a:cubicBezTo>
                <a:lnTo>
                  <a:pt x="41741" y="2471"/>
                </a:lnTo>
                <a:cubicBezTo>
                  <a:pt x="44433" y="2471"/>
                  <a:pt x="46934" y="3516"/>
                  <a:pt x="48866" y="5448"/>
                </a:cubicBezTo>
                <a:cubicBezTo>
                  <a:pt x="50735" y="7348"/>
                  <a:pt x="51780" y="9818"/>
                  <a:pt x="51748" y="12447"/>
                </a:cubicBezTo>
                <a:cubicBezTo>
                  <a:pt x="51716" y="15075"/>
                  <a:pt x="50703" y="17546"/>
                  <a:pt x="48835" y="19414"/>
                </a:cubicBezTo>
                <a:cubicBezTo>
                  <a:pt x="46966" y="21282"/>
                  <a:pt x="44464" y="22328"/>
                  <a:pt x="41804" y="22328"/>
                </a:cubicBezTo>
                <a:lnTo>
                  <a:pt x="6715" y="22328"/>
                </a:lnTo>
                <a:cubicBezTo>
                  <a:pt x="3009" y="22328"/>
                  <a:pt x="1" y="25336"/>
                  <a:pt x="1" y="29041"/>
                </a:cubicBezTo>
                <a:lnTo>
                  <a:pt x="1" y="73473"/>
                </a:lnTo>
                <a:cubicBezTo>
                  <a:pt x="1" y="77178"/>
                  <a:pt x="3009" y="80187"/>
                  <a:pt x="6715" y="80187"/>
                </a:cubicBezTo>
                <a:lnTo>
                  <a:pt x="48391" y="80187"/>
                </a:lnTo>
                <a:lnTo>
                  <a:pt x="48391" y="79395"/>
                </a:lnTo>
                <a:lnTo>
                  <a:pt x="6715" y="79395"/>
                </a:lnTo>
                <a:cubicBezTo>
                  <a:pt x="3453" y="79395"/>
                  <a:pt x="793" y="76735"/>
                  <a:pt x="793" y="73441"/>
                </a:cubicBezTo>
                <a:lnTo>
                  <a:pt x="793" y="29041"/>
                </a:lnTo>
                <a:cubicBezTo>
                  <a:pt x="793" y="25779"/>
                  <a:pt x="3453" y="23119"/>
                  <a:pt x="6715" y="23119"/>
                </a:cubicBezTo>
                <a:lnTo>
                  <a:pt x="41836" y="23119"/>
                </a:lnTo>
                <a:cubicBezTo>
                  <a:pt x="44686" y="23119"/>
                  <a:pt x="47378" y="22011"/>
                  <a:pt x="49405" y="19984"/>
                </a:cubicBezTo>
                <a:cubicBezTo>
                  <a:pt x="51400" y="17957"/>
                  <a:pt x="52508" y="15297"/>
                  <a:pt x="52540" y="12447"/>
                </a:cubicBezTo>
                <a:cubicBezTo>
                  <a:pt x="52572" y="9628"/>
                  <a:pt x="51463" y="6936"/>
                  <a:pt x="49405" y="4878"/>
                </a:cubicBezTo>
                <a:cubicBezTo>
                  <a:pt x="47346" y="2820"/>
                  <a:pt x="44623" y="1679"/>
                  <a:pt x="41741" y="1679"/>
                </a:cubicBezTo>
                <a:lnTo>
                  <a:pt x="7316" y="1679"/>
                </a:lnTo>
                <a:cubicBezTo>
                  <a:pt x="7126" y="729"/>
                  <a:pt x="6303" y="1"/>
                  <a:pt x="5290" y="1"/>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txBox="1"/>
          <p:nvPr/>
        </p:nvSpPr>
        <p:spPr>
          <a:xfrm>
            <a:off x="314700" y="7947463"/>
            <a:ext cx="4334400" cy="10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First step</a:t>
            </a:r>
            <a:r>
              <a:rPr lang="ar" sz="1200">
                <a:solidFill>
                  <a:srgbClr val="6AA84F"/>
                </a:solidFill>
                <a:latin typeface="Mada"/>
                <a:ea typeface="Mada"/>
                <a:cs typeface="Mada"/>
                <a:sym typeface="Mada"/>
              </a:rPr>
              <a:t> is to rule out organic causes of dyspepsia and that's done by history.</a:t>
            </a:r>
            <a:endParaRPr sz="12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Ulcer-like or acid dyspepsia (eg, burning, epigastric hunger pain with food, antacid, and antisecretory agent relief).</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Dysmotility-like dyspepsia (with predominant nausea, bloating, and anorexia).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Unspecified dyspepsia. </a:t>
            </a:r>
            <a:endParaRPr sz="1100">
              <a:latin typeface="Mada"/>
              <a:ea typeface="Mada"/>
              <a:cs typeface="Mada"/>
              <a:sym typeface="Mada"/>
            </a:endParaRPr>
          </a:p>
        </p:txBody>
      </p:sp>
      <p:sp>
        <p:nvSpPr>
          <p:cNvPr id="202" name="Google Shape;202;p21"/>
          <p:cNvSpPr/>
          <p:nvPr/>
        </p:nvSpPr>
        <p:spPr>
          <a:xfrm>
            <a:off x="4468675" y="7614100"/>
            <a:ext cx="1635138" cy="264846"/>
          </a:xfrm>
          <a:custGeom>
            <a:rect b="b" l="l" r="r" t="t"/>
            <a:pathLst>
              <a:path extrusionOk="0" h="14347" w="34108">
                <a:moveTo>
                  <a:pt x="0" y="0"/>
                </a:moveTo>
                <a:lnTo>
                  <a:pt x="0" y="14346"/>
                </a:lnTo>
                <a:lnTo>
                  <a:pt x="34108" y="14346"/>
                </a:lnTo>
                <a:cubicBezTo>
                  <a:pt x="31923" y="12700"/>
                  <a:pt x="30498" y="10103"/>
                  <a:pt x="30498" y="7158"/>
                </a:cubicBezTo>
                <a:cubicBezTo>
                  <a:pt x="30498" y="4244"/>
                  <a:pt x="31923" y="1647"/>
                  <a:pt x="34108" y="0"/>
                </a:cubicBezTo>
                <a:close/>
              </a:path>
            </a:pathLst>
          </a:custGeom>
          <a:solidFill>
            <a:srgbClr val="A6C2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100">
                <a:solidFill>
                  <a:srgbClr val="FFFFFF"/>
                </a:solidFill>
                <a:latin typeface="Mada"/>
                <a:ea typeface="Mada"/>
                <a:cs typeface="Mada"/>
                <a:sym typeface="Mada"/>
              </a:rPr>
              <a:t>Physical examination</a:t>
            </a:r>
            <a:endParaRPr b="1" sz="1100">
              <a:solidFill>
                <a:srgbClr val="FFFFFF"/>
              </a:solidFill>
              <a:latin typeface="Fira Sans"/>
              <a:ea typeface="Fira Sans"/>
              <a:cs typeface="Fira Sans"/>
              <a:sym typeface="Fira Sans"/>
            </a:endParaRPr>
          </a:p>
        </p:txBody>
      </p:sp>
      <p:sp>
        <p:nvSpPr>
          <p:cNvPr id="203" name="Google Shape;203;p21"/>
          <p:cNvSpPr/>
          <p:nvPr/>
        </p:nvSpPr>
        <p:spPr>
          <a:xfrm>
            <a:off x="5006325" y="7515100"/>
            <a:ext cx="1635090" cy="1561397"/>
          </a:xfrm>
          <a:custGeom>
            <a:rect b="b" l="l" r="r" t="t"/>
            <a:pathLst>
              <a:path extrusionOk="0" h="80123" w="52571">
                <a:moveTo>
                  <a:pt x="4750" y="792"/>
                </a:moveTo>
                <a:cubicBezTo>
                  <a:pt x="5447" y="792"/>
                  <a:pt x="6017" y="1362"/>
                  <a:pt x="6017" y="2059"/>
                </a:cubicBezTo>
                <a:cubicBezTo>
                  <a:pt x="6017" y="2787"/>
                  <a:pt x="5447" y="3357"/>
                  <a:pt x="4750" y="3357"/>
                </a:cubicBezTo>
                <a:cubicBezTo>
                  <a:pt x="4022" y="3357"/>
                  <a:pt x="3452" y="2787"/>
                  <a:pt x="3452" y="2059"/>
                </a:cubicBezTo>
                <a:cubicBezTo>
                  <a:pt x="3452" y="1362"/>
                  <a:pt x="4022" y="792"/>
                  <a:pt x="4750" y="792"/>
                </a:cubicBezTo>
                <a:close/>
                <a:moveTo>
                  <a:pt x="4750" y="0"/>
                </a:moveTo>
                <a:cubicBezTo>
                  <a:pt x="3610" y="0"/>
                  <a:pt x="2660" y="919"/>
                  <a:pt x="2660" y="2059"/>
                </a:cubicBezTo>
                <a:cubicBezTo>
                  <a:pt x="2660" y="3199"/>
                  <a:pt x="3579" y="4117"/>
                  <a:pt x="4750" y="4117"/>
                </a:cubicBezTo>
                <a:cubicBezTo>
                  <a:pt x="5764" y="4117"/>
                  <a:pt x="6619" y="3389"/>
                  <a:pt x="6777" y="2407"/>
                </a:cubicBezTo>
                <a:lnTo>
                  <a:pt x="41740" y="2407"/>
                </a:lnTo>
                <a:cubicBezTo>
                  <a:pt x="44432" y="2407"/>
                  <a:pt x="46965" y="3452"/>
                  <a:pt x="48865" y="5384"/>
                </a:cubicBezTo>
                <a:cubicBezTo>
                  <a:pt x="50734" y="7284"/>
                  <a:pt x="51779" y="9754"/>
                  <a:pt x="51747" y="12383"/>
                </a:cubicBezTo>
                <a:cubicBezTo>
                  <a:pt x="51747" y="15011"/>
                  <a:pt x="50702" y="17482"/>
                  <a:pt x="48834" y="19350"/>
                </a:cubicBezTo>
                <a:cubicBezTo>
                  <a:pt x="46965" y="21218"/>
                  <a:pt x="44463" y="22264"/>
                  <a:pt x="41835" y="22264"/>
                </a:cubicBezTo>
                <a:lnTo>
                  <a:pt x="6714" y="22264"/>
                </a:lnTo>
                <a:cubicBezTo>
                  <a:pt x="3009" y="22264"/>
                  <a:pt x="0" y="25272"/>
                  <a:pt x="0" y="28977"/>
                </a:cubicBezTo>
                <a:lnTo>
                  <a:pt x="0" y="73409"/>
                </a:lnTo>
                <a:cubicBezTo>
                  <a:pt x="0" y="77114"/>
                  <a:pt x="3009" y="80123"/>
                  <a:pt x="6714" y="80123"/>
                </a:cubicBezTo>
                <a:lnTo>
                  <a:pt x="47567" y="80123"/>
                </a:lnTo>
                <a:lnTo>
                  <a:pt x="47567" y="79331"/>
                </a:lnTo>
                <a:lnTo>
                  <a:pt x="6714" y="79331"/>
                </a:lnTo>
                <a:cubicBezTo>
                  <a:pt x="3452" y="79331"/>
                  <a:pt x="792" y="76671"/>
                  <a:pt x="792" y="73409"/>
                </a:cubicBezTo>
                <a:lnTo>
                  <a:pt x="792" y="28977"/>
                </a:lnTo>
                <a:cubicBezTo>
                  <a:pt x="792" y="25715"/>
                  <a:pt x="3452" y="23055"/>
                  <a:pt x="6714" y="23055"/>
                </a:cubicBezTo>
                <a:lnTo>
                  <a:pt x="41835" y="23055"/>
                </a:lnTo>
                <a:cubicBezTo>
                  <a:pt x="44685" y="23055"/>
                  <a:pt x="47377" y="21947"/>
                  <a:pt x="49404" y="19920"/>
                </a:cubicBezTo>
                <a:cubicBezTo>
                  <a:pt x="51431" y="17893"/>
                  <a:pt x="52539" y="15233"/>
                  <a:pt x="52539" y="12383"/>
                </a:cubicBezTo>
                <a:cubicBezTo>
                  <a:pt x="52571" y="9564"/>
                  <a:pt x="51462" y="6872"/>
                  <a:pt x="49436" y="4814"/>
                </a:cubicBezTo>
                <a:cubicBezTo>
                  <a:pt x="47377" y="2756"/>
                  <a:pt x="44622" y="1615"/>
                  <a:pt x="41740" y="1615"/>
                </a:cubicBezTo>
                <a:lnTo>
                  <a:pt x="6746" y="1615"/>
                </a:lnTo>
                <a:cubicBezTo>
                  <a:pt x="6556" y="697"/>
                  <a:pt x="5732" y="0"/>
                  <a:pt x="4750" y="0"/>
                </a:cubicBezTo>
                <a:close/>
              </a:path>
            </a:pathLst>
          </a:custGeom>
          <a:solidFill>
            <a:srgbClr val="A6C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txBox="1"/>
          <p:nvPr/>
        </p:nvSpPr>
        <p:spPr>
          <a:xfrm>
            <a:off x="4465650" y="8113778"/>
            <a:ext cx="3082500" cy="6795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Usually normal</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Presence of palpable mass needs further action  </a:t>
            </a:r>
            <a:endParaRPr>
              <a:solidFill>
                <a:srgbClr val="1C4588"/>
              </a:solidFill>
              <a:latin typeface="Mada"/>
              <a:ea typeface="Mada"/>
              <a:cs typeface="Mada"/>
              <a:sym typeface="Mada"/>
            </a:endParaRPr>
          </a:p>
        </p:txBody>
      </p:sp>
      <p:pic>
        <p:nvPicPr>
          <p:cNvPr id="205" name="Google Shape;205;p21"/>
          <p:cNvPicPr preferRelativeResize="0"/>
          <p:nvPr/>
        </p:nvPicPr>
        <p:blipFill>
          <a:blip r:embed="rId3">
            <a:alphaModFix/>
          </a:blip>
          <a:stretch>
            <a:fillRect/>
          </a:stretch>
        </p:blipFill>
        <p:spPr>
          <a:xfrm>
            <a:off x="1435837" y="7589048"/>
            <a:ext cx="281599" cy="281599"/>
          </a:xfrm>
          <a:prstGeom prst="rect">
            <a:avLst/>
          </a:prstGeom>
          <a:noFill/>
          <a:ln>
            <a:noFill/>
          </a:ln>
        </p:spPr>
      </p:pic>
      <p:pic>
        <p:nvPicPr>
          <p:cNvPr id="206" name="Google Shape;206;p21"/>
          <p:cNvPicPr preferRelativeResize="0"/>
          <p:nvPr/>
        </p:nvPicPr>
        <p:blipFill>
          <a:blip r:embed="rId4">
            <a:alphaModFix/>
          </a:blip>
          <a:stretch>
            <a:fillRect/>
          </a:stretch>
        </p:blipFill>
        <p:spPr>
          <a:xfrm>
            <a:off x="6057899" y="7574750"/>
            <a:ext cx="343549" cy="343549"/>
          </a:xfrm>
          <a:prstGeom prst="rect">
            <a:avLst/>
          </a:prstGeom>
          <a:noFill/>
          <a:ln>
            <a:noFill/>
          </a:ln>
        </p:spPr>
      </p:pic>
      <p:cxnSp>
        <p:nvCxnSpPr>
          <p:cNvPr id="207" name="Google Shape;207;p21"/>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13" name="Google Shape;213;p2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Functional dyspepsia </a:t>
            </a:r>
            <a:endParaRPr b="1" sz="2600">
              <a:solidFill>
                <a:schemeClr val="dk1"/>
              </a:solidFill>
              <a:latin typeface="Mada"/>
              <a:ea typeface="Mada"/>
              <a:cs typeface="Mada"/>
              <a:sym typeface="Mada"/>
            </a:endParaRPr>
          </a:p>
        </p:txBody>
      </p:sp>
      <p:sp>
        <p:nvSpPr>
          <p:cNvPr id="214" name="Google Shape;214;p22"/>
          <p:cNvSpPr txBox="1"/>
          <p:nvPr/>
        </p:nvSpPr>
        <p:spPr>
          <a:xfrm>
            <a:off x="240100" y="903850"/>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Alarm symptoms :</a:t>
            </a:r>
            <a:endParaRPr b="1" sz="2200">
              <a:highlight>
                <a:schemeClr val="accent5"/>
              </a:highlight>
              <a:latin typeface="Mada"/>
              <a:ea typeface="Mada"/>
              <a:cs typeface="Mada"/>
              <a:sym typeface="Mada"/>
            </a:endParaRPr>
          </a:p>
        </p:txBody>
      </p:sp>
      <p:sp>
        <p:nvSpPr>
          <p:cNvPr id="215" name="Google Shape;215;p22"/>
          <p:cNvSpPr/>
          <p:nvPr/>
        </p:nvSpPr>
        <p:spPr>
          <a:xfrm>
            <a:off x="407450" y="14091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Unintended </a:t>
            </a:r>
            <a:r>
              <a:rPr b="1" lang="ar" sz="1200">
                <a:solidFill>
                  <a:srgbClr val="3C78D8"/>
                </a:solidFill>
                <a:latin typeface="Mada"/>
                <a:ea typeface="Mada"/>
                <a:cs typeface="Mada"/>
                <a:sym typeface="Mada"/>
              </a:rPr>
              <a:t>W</a:t>
            </a:r>
            <a:r>
              <a:rPr b="1" lang="ar" sz="1200">
                <a:latin typeface="Mada"/>
                <a:ea typeface="Mada"/>
                <a:cs typeface="Mada"/>
                <a:sym typeface="Mada"/>
              </a:rPr>
              <a:t>eight loss </a:t>
            </a:r>
            <a:endParaRPr b="1" sz="1200">
              <a:latin typeface="Mada"/>
              <a:ea typeface="Mada"/>
              <a:cs typeface="Mada"/>
              <a:sym typeface="Mada"/>
            </a:endParaRPr>
          </a:p>
        </p:txBody>
      </p:sp>
      <p:sp>
        <p:nvSpPr>
          <p:cNvPr id="216" name="Google Shape;216;p22"/>
          <p:cNvSpPr/>
          <p:nvPr/>
        </p:nvSpPr>
        <p:spPr>
          <a:xfrm>
            <a:off x="1810525" y="14091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Persistent </a:t>
            </a:r>
            <a:r>
              <a:rPr b="1" lang="ar" sz="1200">
                <a:solidFill>
                  <a:srgbClr val="CC0000"/>
                </a:solidFill>
                <a:latin typeface="Mada"/>
                <a:ea typeface="Mada"/>
                <a:cs typeface="Mada"/>
                <a:sym typeface="Mada"/>
              </a:rPr>
              <a:t>V</a:t>
            </a:r>
            <a:r>
              <a:rPr b="1" lang="ar" sz="1200">
                <a:latin typeface="Mada"/>
                <a:ea typeface="Mada"/>
                <a:cs typeface="Mada"/>
                <a:sym typeface="Mada"/>
              </a:rPr>
              <a:t>omiting</a:t>
            </a:r>
            <a:endParaRPr b="1" sz="1200">
              <a:latin typeface="Mada"/>
              <a:ea typeface="Mada"/>
              <a:cs typeface="Mada"/>
              <a:sym typeface="Mada"/>
            </a:endParaRPr>
          </a:p>
        </p:txBody>
      </p:sp>
      <p:sp>
        <p:nvSpPr>
          <p:cNvPr id="217" name="Google Shape;217;p22"/>
          <p:cNvSpPr/>
          <p:nvPr/>
        </p:nvSpPr>
        <p:spPr>
          <a:xfrm>
            <a:off x="3244775" y="14091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Progressive </a:t>
            </a:r>
            <a:r>
              <a:rPr b="1" lang="ar" sz="1200">
                <a:solidFill>
                  <a:srgbClr val="D85D73"/>
                </a:solidFill>
                <a:latin typeface="Mada"/>
                <a:ea typeface="Mada"/>
                <a:cs typeface="Mada"/>
                <a:sym typeface="Mada"/>
              </a:rPr>
              <a:t>D</a:t>
            </a:r>
            <a:r>
              <a:rPr b="1" lang="ar" sz="1200">
                <a:latin typeface="Mada"/>
                <a:ea typeface="Mada"/>
                <a:cs typeface="Mada"/>
                <a:sym typeface="Mada"/>
              </a:rPr>
              <a:t>ysphagia</a:t>
            </a:r>
            <a:endParaRPr b="1" sz="1200">
              <a:latin typeface="Mada"/>
              <a:ea typeface="Mada"/>
              <a:cs typeface="Mada"/>
              <a:sym typeface="Mada"/>
            </a:endParaRPr>
          </a:p>
        </p:txBody>
      </p:sp>
      <p:sp>
        <p:nvSpPr>
          <p:cNvPr id="218" name="Google Shape;218;p22"/>
          <p:cNvSpPr/>
          <p:nvPr/>
        </p:nvSpPr>
        <p:spPr>
          <a:xfrm>
            <a:off x="4616675" y="14091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Odynophagia</a:t>
            </a:r>
            <a:endParaRPr b="1" sz="1200">
              <a:latin typeface="Mada"/>
              <a:ea typeface="Mada"/>
              <a:cs typeface="Mada"/>
              <a:sym typeface="Mada"/>
            </a:endParaRPr>
          </a:p>
        </p:txBody>
      </p:sp>
      <p:sp>
        <p:nvSpPr>
          <p:cNvPr id="219" name="Google Shape;219;p22"/>
          <p:cNvSpPr/>
          <p:nvPr/>
        </p:nvSpPr>
        <p:spPr>
          <a:xfrm>
            <a:off x="6020650" y="140910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accent6"/>
                </a:solidFill>
                <a:latin typeface="Mada"/>
                <a:ea typeface="Mada"/>
                <a:cs typeface="Mada"/>
                <a:sym typeface="Mada"/>
              </a:rPr>
              <a:t>unexplained </a:t>
            </a:r>
            <a:r>
              <a:rPr b="1" lang="ar" sz="1200">
                <a:solidFill>
                  <a:srgbClr val="E69138"/>
                </a:solidFill>
                <a:latin typeface="Mada"/>
                <a:ea typeface="Mada"/>
                <a:cs typeface="Mada"/>
                <a:sym typeface="Mada"/>
              </a:rPr>
              <a:t>A</a:t>
            </a:r>
            <a:r>
              <a:rPr b="1" lang="ar" sz="1200">
                <a:solidFill>
                  <a:schemeClr val="accent6"/>
                </a:solidFill>
                <a:latin typeface="Mada"/>
                <a:ea typeface="Mada"/>
                <a:cs typeface="Mada"/>
                <a:sym typeface="Mada"/>
              </a:rPr>
              <a:t>nemia or iron deficiency</a:t>
            </a:r>
            <a:endParaRPr b="1" sz="1200">
              <a:solidFill>
                <a:schemeClr val="accent6"/>
              </a:solidFill>
              <a:latin typeface="Mada"/>
              <a:ea typeface="Mada"/>
              <a:cs typeface="Mada"/>
              <a:sym typeface="Mada"/>
            </a:endParaRPr>
          </a:p>
        </p:txBody>
      </p:sp>
      <p:sp>
        <p:nvSpPr>
          <p:cNvPr id="220" name="Google Shape;220;p22"/>
          <p:cNvSpPr/>
          <p:nvPr/>
        </p:nvSpPr>
        <p:spPr>
          <a:xfrm>
            <a:off x="407450" y="224855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H</a:t>
            </a:r>
            <a:r>
              <a:rPr b="1" lang="ar" sz="1200">
                <a:latin typeface="Mada"/>
                <a:ea typeface="Mada"/>
                <a:cs typeface="Mada"/>
                <a:sym typeface="Mada"/>
              </a:rPr>
              <a:t>ematemesis </a:t>
            </a:r>
            <a:r>
              <a:rPr lang="ar" sz="1200">
                <a:solidFill>
                  <a:srgbClr val="6AA84F"/>
                </a:solidFill>
                <a:latin typeface="Mada"/>
                <a:ea typeface="Mada"/>
                <a:cs typeface="Mada"/>
                <a:sym typeface="Mada"/>
              </a:rPr>
              <a:t>Or</a:t>
            </a:r>
            <a:r>
              <a:rPr lang="ar" sz="1200">
                <a:solidFill>
                  <a:srgbClr val="6AA84F"/>
                </a:solidFill>
                <a:latin typeface="Mada"/>
                <a:ea typeface="Mada"/>
                <a:cs typeface="Mada"/>
                <a:sym typeface="Mada"/>
              </a:rPr>
              <a:t> nocturnal pain and bleeding</a:t>
            </a:r>
            <a:endParaRPr sz="1200">
              <a:solidFill>
                <a:srgbClr val="6AA84F"/>
              </a:solidFill>
              <a:latin typeface="Mada"/>
              <a:ea typeface="Mada"/>
              <a:cs typeface="Mada"/>
              <a:sym typeface="Mada"/>
            </a:endParaRPr>
          </a:p>
        </p:txBody>
      </p:sp>
      <p:sp>
        <p:nvSpPr>
          <p:cNvPr id="221" name="Google Shape;221;p22"/>
          <p:cNvSpPr/>
          <p:nvPr/>
        </p:nvSpPr>
        <p:spPr>
          <a:xfrm>
            <a:off x="1672963" y="2247050"/>
            <a:ext cx="1521300" cy="836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674EA7"/>
                </a:solidFill>
                <a:latin typeface="Mada"/>
                <a:ea typeface="Mada"/>
                <a:cs typeface="Mada"/>
                <a:sym typeface="Mada"/>
              </a:rPr>
              <a:t>P</a:t>
            </a:r>
            <a:r>
              <a:rPr b="1" lang="ar" sz="1200">
                <a:latin typeface="Mada"/>
                <a:ea typeface="Mada"/>
                <a:cs typeface="Mada"/>
                <a:sym typeface="Mada"/>
              </a:rPr>
              <a:t>alpable abdominal mass or lymphadenopathy</a:t>
            </a:r>
            <a:endParaRPr b="1" sz="1200">
              <a:latin typeface="Mada"/>
              <a:ea typeface="Mada"/>
              <a:cs typeface="Mada"/>
              <a:sym typeface="Mada"/>
            </a:endParaRPr>
          </a:p>
        </p:txBody>
      </p:sp>
      <p:sp>
        <p:nvSpPr>
          <p:cNvPr id="222" name="Google Shape;222;p22"/>
          <p:cNvSpPr/>
          <p:nvPr/>
        </p:nvSpPr>
        <p:spPr>
          <a:xfrm>
            <a:off x="3297975" y="2289950"/>
            <a:ext cx="13791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Family history of upper gastrointestinal cancer</a:t>
            </a:r>
            <a:endParaRPr b="1" sz="1200">
              <a:latin typeface="Mada"/>
              <a:ea typeface="Mada"/>
              <a:cs typeface="Mada"/>
              <a:sym typeface="Mada"/>
            </a:endParaRPr>
          </a:p>
        </p:txBody>
      </p:sp>
      <p:sp>
        <p:nvSpPr>
          <p:cNvPr id="223" name="Google Shape;223;p22"/>
          <p:cNvSpPr/>
          <p:nvPr/>
        </p:nvSpPr>
        <p:spPr>
          <a:xfrm>
            <a:off x="4741362" y="228995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Previous gastric surgery</a:t>
            </a:r>
            <a:endParaRPr b="1" sz="1200">
              <a:latin typeface="Mada"/>
              <a:ea typeface="Mada"/>
              <a:cs typeface="Mada"/>
              <a:sym typeface="Mada"/>
            </a:endParaRPr>
          </a:p>
        </p:txBody>
      </p:sp>
      <p:sp>
        <p:nvSpPr>
          <p:cNvPr id="224" name="Google Shape;224;p22"/>
          <p:cNvSpPr/>
          <p:nvPr/>
        </p:nvSpPr>
        <p:spPr>
          <a:xfrm>
            <a:off x="6020650" y="2248550"/>
            <a:ext cx="1215000" cy="7503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Jaundice / Lymphadenopathy / mass / </a:t>
            </a:r>
            <a:r>
              <a:rPr b="1" lang="ar" sz="1200">
                <a:solidFill>
                  <a:srgbClr val="6AA84F"/>
                </a:solidFill>
                <a:latin typeface="Mada"/>
                <a:ea typeface="Mada"/>
                <a:cs typeface="Mada"/>
                <a:sym typeface="Mada"/>
              </a:rPr>
              <a:t>Ascites</a:t>
            </a:r>
            <a:r>
              <a:rPr b="1" lang="ar" sz="1200">
                <a:solidFill>
                  <a:srgbClr val="6AA84F"/>
                </a:solidFill>
                <a:latin typeface="Mada"/>
                <a:ea typeface="Mada"/>
                <a:cs typeface="Mada"/>
                <a:sym typeface="Mada"/>
              </a:rPr>
              <a:t> </a:t>
            </a:r>
            <a:endParaRPr b="1" sz="1200">
              <a:solidFill>
                <a:srgbClr val="6AA84F"/>
              </a:solidFill>
              <a:latin typeface="Mada"/>
              <a:ea typeface="Mada"/>
              <a:cs typeface="Mada"/>
              <a:sym typeface="Mada"/>
            </a:endParaRPr>
          </a:p>
        </p:txBody>
      </p:sp>
      <p:sp>
        <p:nvSpPr>
          <p:cNvPr id="225" name="Google Shape;225;p22"/>
          <p:cNvSpPr txBox="1"/>
          <p:nvPr/>
        </p:nvSpPr>
        <p:spPr>
          <a:xfrm>
            <a:off x="544050" y="3268438"/>
            <a:ext cx="13791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CC0000"/>
                </a:solidFill>
                <a:highlight>
                  <a:schemeClr val="accent5"/>
                </a:highlight>
                <a:latin typeface="Mada"/>
                <a:ea typeface="Mada"/>
                <a:cs typeface="Mada"/>
                <a:sym typeface="Mada"/>
              </a:rPr>
              <a:t>NPV=99%:</a:t>
            </a:r>
            <a:endParaRPr b="1">
              <a:solidFill>
                <a:srgbClr val="CC0000"/>
              </a:solidFill>
              <a:highlight>
                <a:schemeClr val="accent5"/>
              </a:highlight>
              <a:latin typeface="Mada"/>
              <a:ea typeface="Mada"/>
              <a:cs typeface="Mada"/>
              <a:sym typeface="Mada"/>
            </a:endParaRPr>
          </a:p>
        </p:txBody>
      </p:sp>
      <p:sp>
        <p:nvSpPr>
          <p:cNvPr id="226" name="Google Shape;226;p22"/>
          <p:cNvSpPr txBox="1"/>
          <p:nvPr/>
        </p:nvSpPr>
        <p:spPr>
          <a:xfrm>
            <a:off x="1468825" y="3170800"/>
            <a:ext cx="53628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Negative Predictive Value of 99% </a:t>
            </a:r>
            <a:r>
              <a:rPr lang="ar" sz="1200">
                <a:solidFill>
                  <a:srgbClr val="6AA84F"/>
                </a:solidFill>
                <a:latin typeface="Mada"/>
                <a:ea typeface="Mada"/>
                <a:cs typeface="Mada"/>
                <a:sym typeface="Mada"/>
              </a:rPr>
              <a:t>means if all of the above is negative, then the chance that this patient has “functional dyspepsia” is 99%</a:t>
            </a:r>
            <a:endParaRPr sz="1200">
              <a:solidFill>
                <a:srgbClr val="6AA84F"/>
              </a:solidFill>
              <a:latin typeface="Mada"/>
              <a:ea typeface="Mada"/>
              <a:cs typeface="Mada"/>
              <a:sym typeface="Mada"/>
            </a:endParaRPr>
          </a:p>
        </p:txBody>
      </p:sp>
      <p:sp>
        <p:nvSpPr>
          <p:cNvPr id="227" name="Google Shape;227;p22"/>
          <p:cNvSpPr txBox="1"/>
          <p:nvPr/>
        </p:nvSpPr>
        <p:spPr>
          <a:xfrm>
            <a:off x="247950" y="3615288"/>
            <a:ext cx="7064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b="1" lang="ar" sz="2200">
                <a:highlight>
                  <a:schemeClr val="accent5"/>
                </a:highlight>
                <a:latin typeface="Mada"/>
                <a:ea typeface="Mada"/>
                <a:cs typeface="Mada"/>
                <a:sym typeface="Mada"/>
              </a:rPr>
              <a:t>Investigations</a:t>
            </a:r>
            <a:r>
              <a:rPr b="1" lang="ar" sz="2200">
                <a:highlight>
                  <a:schemeClr val="accent5"/>
                </a:highlight>
                <a:latin typeface="Mada"/>
                <a:ea typeface="Mada"/>
                <a:cs typeface="Mada"/>
                <a:sym typeface="Mada"/>
              </a:rPr>
              <a:t>:</a:t>
            </a:r>
            <a:endParaRPr sz="1200">
              <a:solidFill>
                <a:srgbClr val="6AA84F"/>
              </a:solidFill>
              <a:latin typeface="Mada"/>
              <a:ea typeface="Mada"/>
              <a:cs typeface="Mada"/>
              <a:sym typeface="Mada"/>
            </a:endParaRPr>
          </a:p>
        </p:txBody>
      </p:sp>
      <p:pic>
        <p:nvPicPr>
          <p:cNvPr id="228" name="Google Shape;228;p22"/>
          <p:cNvPicPr preferRelativeResize="0"/>
          <p:nvPr/>
        </p:nvPicPr>
        <p:blipFill>
          <a:blip r:embed="rId3">
            <a:alphaModFix/>
          </a:blip>
          <a:stretch>
            <a:fillRect/>
          </a:stretch>
        </p:blipFill>
        <p:spPr>
          <a:xfrm>
            <a:off x="2812950" y="6945375"/>
            <a:ext cx="4780631" cy="2754300"/>
          </a:xfrm>
          <a:prstGeom prst="rect">
            <a:avLst/>
          </a:prstGeom>
          <a:noFill/>
          <a:ln>
            <a:noFill/>
          </a:ln>
        </p:spPr>
      </p:pic>
      <p:sp>
        <p:nvSpPr>
          <p:cNvPr id="229" name="Google Shape;229;p22"/>
          <p:cNvSpPr txBox="1"/>
          <p:nvPr/>
        </p:nvSpPr>
        <p:spPr>
          <a:xfrm>
            <a:off x="229009" y="6834400"/>
            <a:ext cx="3719400" cy="919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Functional dyspepsia   management algorithm: </a:t>
            </a:r>
            <a:endParaRPr sz="1200">
              <a:solidFill>
                <a:srgbClr val="6AA84F"/>
              </a:solidFill>
              <a:latin typeface="Mada"/>
              <a:ea typeface="Mada"/>
              <a:cs typeface="Mada"/>
              <a:sym typeface="Mada"/>
            </a:endParaRPr>
          </a:p>
        </p:txBody>
      </p:sp>
      <p:sp>
        <p:nvSpPr>
          <p:cNvPr id="230" name="Google Shape;230;p22"/>
          <p:cNvSpPr/>
          <p:nvPr/>
        </p:nvSpPr>
        <p:spPr>
          <a:xfrm>
            <a:off x="3077575" y="976450"/>
            <a:ext cx="314100" cy="3024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231" name="Google Shape;231;p22"/>
          <p:cNvSpPr/>
          <p:nvPr/>
        </p:nvSpPr>
        <p:spPr>
          <a:xfrm>
            <a:off x="3972925" y="976450"/>
            <a:ext cx="1858800" cy="302400"/>
          </a:xfrm>
          <a:prstGeom prst="roundRect">
            <a:avLst>
              <a:gd fmla="val 16667" name="adj"/>
            </a:avLst>
          </a:prstGeom>
          <a:noFill/>
          <a:ln cap="flat" cmpd="sng" w="9525">
            <a:solidFill>
              <a:srgbClr val="000000"/>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V</a:t>
            </a:r>
            <a:r>
              <a:rPr b="1" lang="ar">
                <a:solidFill>
                  <a:srgbClr val="E69138"/>
                </a:solidFill>
                <a:latin typeface="Mada"/>
                <a:ea typeface="Mada"/>
                <a:cs typeface="Mada"/>
                <a:sym typeface="Mada"/>
              </a:rPr>
              <a:t>A</a:t>
            </a:r>
            <a:r>
              <a:rPr b="1" lang="ar">
                <a:solidFill>
                  <a:srgbClr val="1155CC"/>
                </a:solidFill>
                <a:latin typeface="Mada"/>
                <a:ea typeface="Mada"/>
                <a:cs typeface="Mada"/>
                <a:sym typeface="Mada"/>
              </a:rPr>
              <a:t>W</a:t>
            </a:r>
            <a:r>
              <a:rPr b="1" lang="ar">
                <a:latin typeface="Mada"/>
                <a:ea typeface="Mada"/>
                <a:cs typeface="Mada"/>
                <a:sym typeface="Mada"/>
              </a:rPr>
              <a:t> </a:t>
            </a:r>
            <a:r>
              <a:rPr lang="ar">
                <a:latin typeface="Mada"/>
                <a:ea typeface="Mada"/>
                <a:cs typeface="Mada"/>
                <a:sym typeface="Mada"/>
              </a:rPr>
              <a:t>got a</a:t>
            </a:r>
            <a:r>
              <a:rPr b="1" lang="ar">
                <a:latin typeface="Mada"/>
                <a:ea typeface="Mada"/>
                <a:cs typeface="Mada"/>
                <a:sym typeface="Mada"/>
              </a:rPr>
              <a:t> </a:t>
            </a:r>
            <a:r>
              <a:rPr b="1" lang="ar">
                <a:solidFill>
                  <a:srgbClr val="674EA7"/>
                </a:solidFill>
                <a:latin typeface="Mada"/>
                <a:ea typeface="Mada"/>
                <a:cs typeface="Mada"/>
                <a:sym typeface="Mada"/>
              </a:rPr>
              <a:t>P</a:t>
            </a:r>
            <a:r>
              <a:rPr b="1" lang="ar">
                <a:solidFill>
                  <a:srgbClr val="6AA84F"/>
                </a:solidFill>
                <a:latin typeface="Mada"/>
                <a:ea typeface="Mada"/>
                <a:cs typeface="Mada"/>
                <a:sym typeface="Mada"/>
              </a:rPr>
              <a:t>h</a:t>
            </a:r>
            <a:r>
              <a:rPr b="1" lang="ar">
                <a:solidFill>
                  <a:srgbClr val="D85D73"/>
                </a:solidFill>
                <a:latin typeface="Mada"/>
                <a:ea typeface="Mada"/>
                <a:cs typeface="Mada"/>
                <a:sym typeface="Mada"/>
              </a:rPr>
              <a:t>D</a:t>
            </a:r>
            <a:endParaRPr b="1">
              <a:solidFill>
                <a:srgbClr val="D85D73"/>
              </a:solidFill>
              <a:latin typeface="Mada"/>
              <a:ea typeface="Mada"/>
              <a:cs typeface="Mada"/>
              <a:sym typeface="Mada"/>
            </a:endParaRPr>
          </a:p>
        </p:txBody>
      </p:sp>
      <p:sp>
        <p:nvSpPr>
          <p:cNvPr id="232" name="Google Shape;232;p22"/>
          <p:cNvSpPr/>
          <p:nvPr/>
        </p:nvSpPr>
        <p:spPr>
          <a:xfrm>
            <a:off x="314325" y="4375800"/>
            <a:ext cx="2711100" cy="23175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62600" lvl="0" marL="136800" rtl="0" algn="l">
              <a:spcBef>
                <a:spcPts val="0"/>
              </a:spcBef>
              <a:spcAft>
                <a:spcPts val="0"/>
              </a:spcAft>
              <a:buClr>
                <a:schemeClr val="dk1"/>
              </a:buClr>
              <a:buSzPts val="1200"/>
              <a:buFont typeface="Mada"/>
              <a:buChar char="●"/>
            </a:pPr>
            <a:r>
              <a:rPr b="1" lang="ar" sz="1200">
                <a:solidFill>
                  <a:srgbClr val="6AA84F"/>
                </a:solidFill>
                <a:latin typeface="Mada"/>
                <a:ea typeface="Mada"/>
                <a:cs typeface="Mada"/>
                <a:sym typeface="Mada"/>
              </a:rPr>
              <a:t>We usually start with basic workup like</a:t>
            </a:r>
            <a:r>
              <a:rPr b="1"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Routine blood counts and blood chemistry: </a:t>
            </a:r>
            <a:r>
              <a:rPr lang="ar" sz="1200">
                <a:solidFill>
                  <a:srgbClr val="6AA84F"/>
                </a:solidFill>
                <a:latin typeface="Mada"/>
                <a:ea typeface="Mada"/>
                <a:cs typeface="Mada"/>
                <a:sym typeface="Mada"/>
              </a:rPr>
              <a:t>To rule out any extra-intestinal cause of abdominal pain; diabetes and hyperthyroidism .. etc"</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a:p>
        </p:txBody>
      </p:sp>
      <p:sp>
        <p:nvSpPr>
          <p:cNvPr id="233" name="Google Shape;233;p22"/>
          <p:cNvSpPr/>
          <p:nvPr/>
        </p:nvSpPr>
        <p:spPr>
          <a:xfrm>
            <a:off x="3297975" y="4375750"/>
            <a:ext cx="4014000" cy="24588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rgbClr val="CC0000"/>
              </a:solidFill>
              <a:latin typeface="Mada"/>
              <a:ea typeface="Mada"/>
              <a:cs typeface="Mada"/>
              <a:sym typeface="Mada"/>
            </a:endParaRPr>
          </a:p>
          <a:p>
            <a:pPr indent="-162600" lvl="0" marL="136800" rtl="0" algn="l">
              <a:spcBef>
                <a:spcPts val="0"/>
              </a:spcBef>
              <a:spcAft>
                <a:spcPts val="0"/>
              </a:spcAft>
              <a:buSzPts val="1200"/>
              <a:buFont typeface="Mada"/>
              <a:buChar char="●"/>
            </a:pPr>
            <a:r>
              <a:rPr b="1" lang="ar" sz="1200">
                <a:solidFill>
                  <a:srgbClr val="CC0000"/>
                </a:solidFill>
                <a:latin typeface="Mada"/>
                <a:ea typeface="Mada"/>
                <a:cs typeface="Mada"/>
                <a:sym typeface="Mada"/>
              </a:rPr>
              <a:t>Gold standard test to exclude gastroduodenal ulcers, reflux esophagitis, and upper gastrointestinal cancers.</a:t>
            </a:r>
            <a:endParaRPr b="1" sz="1200">
              <a:solidFill>
                <a:srgbClr val="CC0000"/>
              </a:solidFill>
              <a:latin typeface="Mada"/>
              <a:ea typeface="Mada"/>
              <a:cs typeface="Mada"/>
              <a:sym typeface="Mada"/>
            </a:endParaRPr>
          </a:p>
          <a:p>
            <a:pPr indent="-162600" lvl="0" marL="136800" rtl="0" algn="l">
              <a:spcBef>
                <a:spcPts val="0"/>
              </a:spcBef>
              <a:spcAft>
                <a:spcPts val="0"/>
              </a:spcAft>
              <a:buSzPts val="1200"/>
              <a:buFont typeface="Mada"/>
              <a:buChar char="●"/>
            </a:pPr>
            <a:r>
              <a:rPr lang="ar" sz="1200">
                <a:solidFill>
                  <a:schemeClr val="dk1"/>
                </a:solidFill>
                <a:latin typeface="Mada"/>
                <a:ea typeface="Mada"/>
                <a:cs typeface="Mada"/>
                <a:sym typeface="Mada"/>
              </a:rPr>
              <a:t>Beneficial because up to </a:t>
            </a:r>
            <a:r>
              <a:rPr b="1" lang="ar" sz="1200">
                <a:solidFill>
                  <a:srgbClr val="CC0000"/>
                </a:solidFill>
                <a:latin typeface="Mada"/>
                <a:ea typeface="Mada"/>
                <a:cs typeface="Mada"/>
                <a:sym typeface="Mada"/>
              </a:rPr>
              <a:t>40%</a:t>
            </a:r>
            <a:r>
              <a:rPr lang="ar" sz="1200">
                <a:solidFill>
                  <a:schemeClr val="dk1"/>
                </a:solidFill>
                <a:latin typeface="Mada"/>
                <a:ea typeface="Mada"/>
                <a:cs typeface="Mada"/>
                <a:sym typeface="Mada"/>
              </a:rPr>
              <a:t> of patients have an organic cause of dyspepsia.</a:t>
            </a:r>
            <a:r>
              <a:rPr lang="ar" sz="1200">
                <a:solidFill>
                  <a:srgbClr val="808080"/>
                </a:solidFill>
                <a:latin typeface="Mada"/>
                <a:ea typeface="Mada"/>
                <a:cs typeface="Mada"/>
                <a:sym typeface="Mada"/>
              </a:rPr>
              <a:t> </a:t>
            </a:r>
            <a:endParaRPr sz="1200">
              <a:solidFill>
                <a:srgbClr val="808080"/>
              </a:solidFill>
              <a:latin typeface="Mada"/>
              <a:ea typeface="Mada"/>
              <a:cs typeface="Mada"/>
              <a:sym typeface="Mada"/>
            </a:endParaRPr>
          </a:p>
          <a:p>
            <a:pPr indent="-162600" lvl="0" marL="136800" rtl="0" algn="l">
              <a:spcBef>
                <a:spcPts val="0"/>
              </a:spcBef>
              <a:spcAft>
                <a:spcPts val="0"/>
              </a:spcAft>
              <a:buSzPts val="1200"/>
              <a:buFont typeface="Mada"/>
              <a:buChar char="●"/>
            </a:pPr>
            <a:r>
              <a:rPr lang="ar" sz="1200">
                <a:solidFill>
                  <a:schemeClr val="dk1"/>
                </a:solidFill>
                <a:latin typeface="Mada"/>
                <a:ea typeface="Mada"/>
                <a:cs typeface="Mada"/>
                <a:sym typeface="Mada"/>
              </a:rPr>
              <a:t>It also provides reassurance to patients.</a:t>
            </a:r>
            <a:endParaRPr sz="1200">
              <a:solidFill>
                <a:schemeClr val="dk1"/>
              </a:solidFill>
              <a:latin typeface="Mada"/>
              <a:ea typeface="Mada"/>
              <a:cs typeface="Mada"/>
              <a:sym typeface="Mada"/>
            </a:endParaRPr>
          </a:p>
          <a:p>
            <a:pPr indent="-162600" lvl="0" marL="136800" rtl="0" algn="l">
              <a:spcBef>
                <a:spcPts val="0"/>
              </a:spcBef>
              <a:spcAft>
                <a:spcPts val="0"/>
              </a:spcAft>
              <a:buSzPts val="1200"/>
              <a:buFont typeface="Mada"/>
              <a:buChar char="●"/>
            </a:pPr>
            <a:r>
              <a:rPr lang="ar" sz="1200">
                <a:solidFill>
                  <a:schemeClr val="dk1"/>
                </a:solidFill>
                <a:latin typeface="Mada"/>
                <a:ea typeface="Mada"/>
                <a:cs typeface="Mada"/>
                <a:sym typeface="Mada"/>
              </a:rPr>
              <a:t>Disadvantages:</a:t>
            </a:r>
            <a:endParaRPr sz="1200">
              <a:solidFill>
                <a:schemeClr val="dk1"/>
              </a:solidFill>
              <a:latin typeface="Mada"/>
              <a:ea typeface="Mada"/>
              <a:cs typeface="Mada"/>
              <a:sym typeface="Mada"/>
            </a:endParaRPr>
          </a:p>
          <a:p>
            <a:pPr indent="-306599" lvl="1" marL="630000" rtl="0" algn="l">
              <a:spcBef>
                <a:spcPts val="0"/>
              </a:spcBef>
              <a:spcAft>
                <a:spcPts val="0"/>
              </a:spcAft>
              <a:buSzPts val="1200"/>
              <a:buFont typeface="Mada"/>
              <a:buChar char="○"/>
            </a:pPr>
            <a:r>
              <a:rPr lang="ar" sz="1200">
                <a:solidFill>
                  <a:schemeClr val="dk1"/>
                </a:solidFill>
                <a:latin typeface="Mada"/>
                <a:ea typeface="Mada"/>
                <a:cs typeface="Mada"/>
                <a:sym typeface="Mada"/>
              </a:rPr>
              <a:t>Expensive, Invasive </a:t>
            </a:r>
            <a:endParaRPr sz="1200">
              <a:solidFill>
                <a:schemeClr val="dk1"/>
              </a:solidFill>
              <a:latin typeface="Mada"/>
              <a:ea typeface="Mada"/>
              <a:cs typeface="Mada"/>
              <a:sym typeface="Mada"/>
            </a:endParaRPr>
          </a:p>
          <a:p>
            <a:pPr indent="-306599" lvl="1" marL="630000" rtl="0" algn="l">
              <a:spcBef>
                <a:spcPts val="0"/>
              </a:spcBef>
              <a:spcAft>
                <a:spcPts val="0"/>
              </a:spcAft>
              <a:buSzPts val="1200"/>
              <a:buFont typeface="Mada"/>
              <a:buChar char="○"/>
            </a:pPr>
            <a:r>
              <a:rPr lang="ar" sz="1200">
                <a:solidFill>
                  <a:schemeClr val="dk1"/>
                </a:solidFill>
                <a:latin typeface="Mada"/>
                <a:ea typeface="Mada"/>
                <a:cs typeface="Mada"/>
                <a:sym typeface="Mada"/>
              </a:rPr>
              <a:t>Not cost-effective in young patients without alarm symptoms as up to </a:t>
            </a:r>
            <a:r>
              <a:rPr b="1" lang="ar" sz="1200">
                <a:solidFill>
                  <a:srgbClr val="CC0000"/>
                </a:solidFill>
                <a:latin typeface="Mada"/>
                <a:ea typeface="Mada"/>
                <a:cs typeface="Mada"/>
                <a:sym typeface="Mada"/>
              </a:rPr>
              <a:t>50%</a:t>
            </a:r>
            <a:r>
              <a:rPr lang="ar" sz="1200">
                <a:solidFill>
                  <a:schemeClr val="dk1"/>
                </a:solidFill>
                <a:latin typeface="Mada"/>
                <a:ea typeface="Mada"/>
                <a:cs typeface="Mada"/>
                <a:sym typeface="Mada"/>
              </a:rPr>
              <a:t> are normal.</a:t>
            </a:r>
            <a:endParaRPr/>
          </a:p>
        </p:txBody>
      </p:sp>
      <p:sp>
        <p:nvSpPr>
          <p:cNvPr id="234" name="Google Shape;234;p22"/>
          <p:cNvSpPr/>
          <p:nvPr/>
        </p:nvSpPr>
        <p:spPr>
          <a:xfrm>
            <a:off x="587250" y="4128150"/>
            <a:ext cx="2165238" cy="495288"/>
          </a:xfrm>
          <a:prstGeom prst="flowChartTerminator">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latin typeface="Mada"/>
                <a:ea typeface="Mada"/>
                <a:cs typeface="Mada"/>
                <a:sym typeface="Mada"/>
              </a:rPr>
              <a:t>Routine </a:t>
            </a:r>
            <a:r>
              <a:rPr b="1" lang="ar" sz="1300">
                <a:latin typeface="Mada"/>
                <a:ea typeface="Mada"/>
                <a:cs typeface="Mada"/>
                <a:sym typeface="Mada"/>
              </a:rPr>
              <a:t>laboratory</a:t>
            </a:r>
            <a:r>
              <a:rPr b="1" lang="ar" sz="1300">
                <a:latin typeface="Mada"/>
                <a:ea typeface="Mada"/>
                <a:cs typeface="Mada"/>
                <a:sym typeface="Mada"/>
              </a:rPr>
              <a:t> tests</a:t>
            </a:r>
            <a:endParaRPr b="1" sz="1300">
              <a:latin typeface="Mada"/>
              <a:ea typeface="Mada"/>
              <a:cs typeface="Mada"/>
              <a:sym typeface="Mada"/>
            </a:endParaRPr>
          </a:p>
        </p:txBody>
      </p:sp>
      <p:sp>
        <p:nvSpPr>
          <p:cNvPr id="235" name="Google Shape;235;p22"/>
          <p:cNvSpPr/>
          <p:nvPr/>
        </p:nvSpPr>
        <p:spPr>
          <a:xfrm>
            <a:off x="3972925" y="4128150"/>
            <a:ext cx="2680344" cy="495288"/>
          </a:xfrm>
          <a:prstGeom prst="flowChartTerminator">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Endoscopy </a:t>
            </a:r>
            <a:r>
              <a:rPr b="1" lang="ar">
                <a:solidFill>
                  <a:srgbClr val="CC0000"/>
                </a:solidFill>
                <a:latin typeface="Mada"/>
                <a:ea typeface="Mada"/>
                <a:cs typeface="Mada"/>
                <a:sym typeface="Mada"/>
              </a:rPr>
              <a:t>(GOLD standard)</a:t>
            </a:r>
            <a:endParaRPr b="1">
              <a:solidFill>
                <a:srgbClr val="CC0000"/>
              </a:solidFill>
              <a:latin typeface="Mada"/>
              <a:ea typeface="Mada"/>
              <a:cs typeface="Mada"/>
              <a:sym typeface="Mada"/>
            </a:endParaRPr>
          </a:p>
        </p:txBody>
      </p:sp>
      <p:sp>
        <p:nvSpPr>
          <p:cNvPr id="236" name="Google Shape;236;p22"/>
          <p:cNvSpPr txBox="1"/>
          <p:nvPr/>
        </p:nvSpPr>
        <p:spPr>
          <a:xfrm>
            <a:off x="411250" y="7753900"/>
            <a:ext cx="3354900" cy="8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1C4588"/>
                </a:solidFill>
                <a:latin typeface="Mada"/>
                <a:ea typeface="Mada"/>
                <a:cs typeface="Mada"/>
                <a:sym typeface="Mada"/>
              </a:rPr>
              <a:t>Prokinetic:</a:t>
            </a:r>
            <a:r>
              <a:rPr lang="ar" sz="1000">
                <a:solidFill>
                  <a:srgbClr val="1C4588"/>
                </a:solidFill>
                <a:latin typeface="Mada"/>
                <a:ea typeface="Mada"/>
                <a:cs typeface="Mada"/>
                <a:sym typeface="Mada"/>
              </a:rPr>
              <a:t> such as metoclopramide (10 mg 3 times daily) or domperidone (10–20 mg 3 times daily)</a:t>
            </a:r>
            <a:endParaRPr sz="1000">
              <a:solidFill>
                <a:srgbClr val="1C4588"/>
              </a:solidFill>
              <a:latin typeface="Mada"/>
              <a:ea typeface="Mada"/>
              <a:cs typeface="Mada"/>
              <a:sym typeface="Mada"/>
            </a:endParaRPr>
          </a:p>
          <a:p>
            <a:pPr indent="0" lvl="0" marL="0" rtl="0" algn="l">
              <a:spcBef>
                <a:spcPts val="0"/>
              </a:spcBef>
              <a:spcAft>
                <a:spcPts val="0"/>
              </a:spcAft>
              <a:buNone/>
            </a:pPr>
            <a:r>
              <a:rPr b="1" lang="ar" sz="1000">
                <a:solidFill>
                  <a:srgbClr val="1C4588"/>
                </a:solidFill>
                <a:latin typeface="Mada"/>
                <a:ea typeface="Mada"/>
                <a:cs typeface="Mada"/>
                <a:sym typeface="Mada"/>
              </a:rPr>
              <a:t>Antacids:</a:t>
            </a:r>
            <a:r>
              <a:rPr lang="ar" sz="1000">
                <a:solidFill>
                  <a:srgbClr val="1C4588"/>
                </a:solidFill>
                <a:latin typeface="Mada"/>
                <a:ea typeface="Mada"/>
                <a:cs typeface="Mada"/>
                <a:sym typeface="Mada"/>
              </a:rPr>
              <a:t> such as hydrotalcite</a:t>
            </a:r>
            <a:endParaRPr sz="1000">
              <a:solidFill>
                <a:srgbClr val="1C4588"/>
              </a:solidFill>
              <a:latin typeface="Mada"/>
              <a:ea typeface="Mada"/>
              <a:cs typeface="Mada"/>
              <a:sym typeface="Mada"/>
            </a:endParaRPr>
          </a:p>
          <a:p>
            <a:pPr indent="0" lvl="0" marL="0" rtl="0" algn="l">
              <a:spcBef>
                <a:spcPts val="0"/>
              </a:spcBef>
              <a:spcAft>
                <a:spcPts val="0"/>
              </a:spcAft>
              <a:buNone/>
            </a:pPr>
            <a:r>
              <a:rPr b="1" lang="ar" sz="1000">
                <a:solidFill>
                  <a:srgbClr val="1C4588"/>
                </a:solidFill>
                <a:latin typeface="Mada"/>
                <a:ea typeface="Mada"/>
                <a:cs typeface="Mada"/>
                <a:sym typeface="Mada"/>
              </a:rPr>
              <a:t>Antidepressants: </a:t>
            </a:r>
            <a:r>
              <a:rPr lang="ar" sz="1000">
                <a:solidFill>
                  <a:srgbClr val="1C4588"/>
                </a:solidFill>
                <a:latin typeface="Mada"/>
                <a:ea typeface="Mada"/>
                <a:cs typeface="Mada"/>
                <a:sym typeface="Mada"/>
              </a:rPr>
              <a:t>such as </a:t>
            </a:r>
            <a:r>
              <a:rPr lang="ar" sz="1000">
                <a:solidFill>
                  <a:srgbClr val="1C4588"/>
                </a:solidFill>
                <a:latin typeface="Mada"/>
                <a:ea typeface="Mada"/>
                <a:cs typeface="Mada"/>
                <a:sym typeface="Mada"/>
              </a:rPr>
              <a:t>Amitriptyline</a:t>
            </a:r>
            <a:endParaRPr sz="1000">
              <a:solidFill>
                <a:srgbClr val="1C4588"/>
              </a:solidFill>
              <a:latin typeface="Mada"/>
              <a:ea typeface="Mada"/>
              <a:cs typeface="Mada"/>
              <a:sym typeface="Mada"/>
            </a:endParaRPr>
          </a:p>
        </p:txBody>
      </p:sp>
      <p:sp>
        <p:nvSpPr>
          <p:cNvPr id="237" name="Google Shape;237;p22"/>
          <p:cNvSpPr/>
          <p:nvPr/>
        </p:nvSpPr>
        <p:spPr>
          <a:xfrm>
            <a:off x="407450" y="7807975"/>
            <a:ext cx="3213000" cy="695400"/>
          </a:xfrm>
          <a:prstGeom prst="roundRect">
            <a:avLst>
              <a:gd fmla="val 16667" name="adj"/>
            </a:avLst>
          </a:prstGeom>
          <a:noFill/>
          <a:ln cap="flat" cmpd="sng" w="9525">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8" name="Google Shape;238;p22"/>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44" name="Google Shape;244;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Functional dyspepsia </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245" name="Google Shape;245;p23"/>
          <p:cNvSpPr txBox="1"/>
          <p:nvPr/>
        </p:nvSpPr>
        <p:spPr>
          <a:xfrm>
            <a:off x="315579" y="5465200"/>
            <a:ext cx="72444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a:buChar char="◄"/>
            </a:pPr>
            <a:r>
              <a:rPr b="1" lang="ar" sz="2100">
                <a:highlight>
                  <a:schemeClr val="accent5"/>
                </a:highlight>
                <a:latin typeface="Mada"/>
                <a:ea typeface="Mada"/>
                <a:cs typeface="Mada"/>
                <a:sym typeface="Mada"/>
              </a:rPr>
              <a:t>Management of </a:t>
            </a:r>
            <a:r>
              <a:rPr b="1" lang="ar" sz="2100">
                <a:solidFill>
                  <a:srgbClr val="6AA84F"/>
                </a:solidFill>
                <a:highlight>
                  <a:schemeClr val="accent5"/>
                </a:highlight>
                <a:latin typeface="Mada"/>
                <a:ea typeface="Mada"/>
                <a:cs typeface="Mada"/>
                <a:sym typeface="Mada"/>
              </a:rPr>
              <a:t>non responding</a:t>
            </a:r>
            <a:r>
              <a:rPr b="1" lang="ar" sz="2100">
                <a:solidFill>
                  <a:srgbClr val="6AA84F"/>
                </a:solidFill>
                <a:highlight>
                  <a:schemeClr val="accent5"/>
                </a:highlight>
                <a:latin typeface="Mada"/>
                <a:ea typeface="Mada"/>
                <a:cs typeface="Mada"/>
                <a:sym typeface="Mada"/>
              </a:rPr>
              <a:t> </a:t>
            </a:r>
            <a:r>
              <a:rPr b="1" lang="ar" sz="2100">
                <a:highlight>
                  <a:schemeClr val="accent5"/>
                </a:highlight>
                <a:latin typeface="Mada"/>
                <a:ea typeface="Mada"/>
                <a:cs typeface="Mada"/>
                <a:sym typeface="Mada"/>
              </a:rPr>
              <a:t>functional dyspepsia</a:t>
            </a:r>
            <a:endParaRPr b="1" sz="2100">
              <a:highlight>
                <a:schemeClr val="accent5"/>
              </a:highlight>
              <a:latin typeface="Mada"/>
              <a:ea typeface="Mada"/>
              <a:cs typeface="Mada"/>
              <a:sym typeface="Mada"/>
            </a:endParaRPr>
          </a:p>
        </p:txBody>
      </p:sp>
      <p:sp>
        <p:nvSpPr>
          <p:cNvPr id="246" name="Google Shape;246;p23"/>
          <p:cNvSpPr txBox="1"/>
          <p:nvPr/>
        </p:nvSpPr>
        <p:spPr>
          <a:xfrm>
            <a:off x="813075" y="1062613"/>
            <a:ext cx="5905500" cy="152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txBox="1"/>
          <p:nvPr/>
        </p:nvSpPr>
        <p:spPr>
          <a:xfrm>
            <a:off x="292500" y="855588"/>
            <a:ext cx="7058100" cy="792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Management of dyspepsia based on </a:t>
            </a:r>
            <a:r>
              <a:rPr b="1" lang="ar" sz="2200">
                <a:solidFill>
                  <a:srgbClr val="CC0000"/>
                </a:solidFill>
                <a:highlight>
                  <a:schemeClr val="accent5"/>
                </a:highlight>
                <a:latin typeface="Mada"/>
                <a:ea typeface="Mada"/>
                <a:cs typeface="Mada"/>
                <a:sym typeface="Mada"/>
              </a:rPr>
              <a:t>age </a:t>
            </a:r>
            <a:r>
              <a:rPr b="1" lang="ar" sz="2200">
                <a:highlight>
                  <a:schemeClr val="accent5"/>
                </a:highlight>
                <a:latin typeface="Mada"/>
                <a:ea typeface="Mada"/>
                <a:cs typeface="Mada"/>
                <a:sym typeface="Mada"/>
              </a:rPr>
              <a:t>and </a:t>
            </a:r>
            <a:r>
              <a:rPr b="1" lang="ar" sz="2200">
                <a:solidFill>
                  <a:srgbClr val="CC0000"/>
                </a:solidFill>
                <a:highlight>
                  <a:schemeClr val="accent5"/>
                </a:highlight>
                <a:latin typeface="Mada"/>
                <a:ea typeface="Mada"/>
                <a:cs typeface="Mada"/>
                <a:sym typeface="Mada"/>
              </a:rPr>
              <a:t>alarm features</a:t>
            </a:r>
            <a:r>
              <a:rPr b="1" lang="ar" sz="2200">
                <a:highlight>
                  <a:schemeClr val="accent5"/>
                </a:highlight>
                <a:latin typeface="Mada"/>
                <a:ea typeface="Mada"/>
                <a:cs typeface="Mada"/>
                <a:sym typeface="Mada"/>
              </a:rPr>
              <a:t>:</a:t>
            </a:r>
            <a:endParaRPr b="1" sz="2200">
              <a:highlight>
                <a:schemeClr val="accent5"/>
              </a:highlight>
              <a:latin typeface="Mada"/>
              <a:ea typeface="Mada"/>
              <a:cs typeface="Mada"/>
              <a:sym typeface="Mada"/>
            </a:endParaRPr>
          </a:p>
        </p:txBody>
      </p:sp>
      <p:sp>
        <p:nvSpPr>
          <p:cNvPr id="248" name="Google Shape;248;p23"/>
          <p:cNvSpPr txBox="1"/>
          <p:nvPr/>
        </p:nvSpPr>
        <p:spPr>
          <a:xfrm>
            <a:off x="404888" y="2095200"/>
            <a:ext cx="6811200" cy="10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3"/>
          <p:cNvSpPr txBox="1"/>
          <p:nvPr/>
        </p:nvSpPr>
        <p:spPr>
          <a:xfrm>
            <a:off x="7881675" y="10255750"/>
            <a:ext cx="6811200" cy="10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250" name="Google Shape;250;p23"/>
          <p:cNvCxnSpPr/>
          <p:nvPr/>
        </p:nvCxnSpPr>
        <p:spPr>
          <a:xfrm>
            <a:off x="-7961258" y="6694052"/>
            <a:ext cx="1200" cy="117600"/>
          </a:xfrm>
          <a:prstGeom prst="straightConnector1">
            <a:avLst/>
          </a:prstGeom>
          <a:noFill/>
          <a:ln cap="flat" cmpd="sng" w="9525">
            <a:solidFill>
              <a:srgbClr val="CFE2F3"/>
            </a:solidFill>
            <a:prstDash val="solid"/>
            <a:round/>
            <a:headEnd len="med" w="med" type="none"/>
            <a:tailEnd len="med" w="med" type="none"/>
          </a:ln>
        </p:spPr>
      </p:cxnSp>
      <p:sp>
        <p:nvSpPr>
          <p:cNvPr id="251" name="Google Shape;251;p23"/>
          <p:cNvSpPr/>
          <p:nvPr/>
        </p:nvSpPr>
        <p:spPr>
          <a:xfrm>
            <a:off x="2139638" y="6074588"/>
            <a:ext cx="3341700" cy="540600"/>
          </a:xfrm>
          <a:prstGeom prst="roundRect">
            <a:avLst>
              <a:gd fmla="val 16667" name="adj"/>
            </a:avLst>
          </a:prstGeom>
          <a:solidFill>
            <a:srgbClr val="93C47D"/>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ar" sz="1100">
                <a:latin typeface="Mada"/>
                <a:ea typeface="Mada"/>
                <a:cs typeface="Mada"/>
                <a:sym typeface="Mada"/>
              </a:rPr>
              <a:t>H. pylori negative functional dyspepsia (normal endoscopy) and failed and adequate </a:t>
            </a:r>
            <a:r>
              <a:rPr b="1" lang="ar" sz="1100">
                <a:latin typeface="Mada"/>
                <a:ea typeface="Mada"/>
                <a:cs typeface="Mada"/>
                <a:sym typeface="Mada"/>
              </a:rPr>
              <a:t>trial</a:t>
            </a:r>
            <a:r>
              <a:rPr b="1" lang="ar" sz="1100">
                <a:latin typeface="Mada"/>
                <a:ea typeface="Mada"/>
                <a:cs typeface="Mada"/>
                <a:sym typeface="Mada"/>
              </a:rPr>
              <a:t> of PPI</a:t>
            </a:r>
            <a:endParaRPr b="1" sz="1100">
              <a:latin typeface="Mada"/>
              <a:ea typeface="Mada"/>
              <a:cs typeface="Mada"/>
              <a:sym typeface="Mada"/>
            </a:endParaRPr>
          </a:p>
        </p:txBody>
      </p:sp>
      <p:sp>
        <p:nvSpPr>
          <p:cNvPr id="252" name="Google Shape;252;p23"/>
          <p:cNvSpPr/>
          <p:nvPr/>
        </p:nvSpPr>
        <p:spPr>
          <a:xfrm>
            <a:off x="1473338" y="6789363"/>
            <a:ext cx="4674300" cy="1162200"/>
          </a:xfrm>
          <a:prstGeom prst="roundRect">
            <a:avLst>
              <a:gd fmla="val 16667" name="adj"/>
            </a:avLst>
          </a:prstGeom>
          <a:solidFill>
            <a:srgbClr val="D9EAD3"/>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b="1" lang="ar" sz="1100">
                <a:latin typeface="Mada"/>
                <a:ea typeface="Mada"/>
                <a:cs typeface="Mada"/>
                <a:sym typeface="Mada"/>
              </a:rPr>
              <a:t>1- </a:t>
            </a:r>
            <a:r>
              <a:rPr lang="ar" sz="1100">
                <a:latin typeface="Mada"/>
                <a:ea typeface="Mada"/>
                <a:cs typeface="Mada"/>
                <a:sym typeface="Mada"/>
              </a:rPr>
              <a:t>Re-evaluate the </a:t>
            </a:r>
            <a:r>
              <a:rPr lang="ar" sz="1100">
                <a:latin typeface="Mada"/>
                <a:ea typeface="Mada"/>
                <a:cs typeface="Mada"/>
                <a:sym typeface="Mada"/>
              </a:rPr>
              <a:t>symptoms</a:t>
            </a:r>
            <a:r>
              <a:rPr lang="ar" sz="1100">
                <a:latin typeface="Mada"/>
                <a:ea typeface="Mada"/>
                <a:cs typeface="Mada"/>
                <a:sym typeface="Mada"/>
              </a:rPr>
              <a:t> and diagnosis</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2- </a:t>
            </a:r>
            <a:r>
              <a:rPr lang="ar" sz="1100">
                <a:latin typeface="Mada"/>
                <a:ea typeface="Mada"/>
                <a:cs typeface="Mada"/>
                <a:sym typeface="Mada"/>
              </a:rPr>
              <a:t>Consider other sources of abdominal pain: pancreas, colon, biliary tract </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3- </a:t>
            </a:r>
            <a:r>
              <a:rPr lang="ar" sz="1100">
                <a:latin typeface="Mada"/>
                <a:ea typeface="Mada"/>
                <a:cs typeface="Mada"/>
                <a:sym typeface="Mada"/>
              </a:rPr>
              <a:t>Does the patient have </a:t>
            </a:r>
            <a:r>
              <a:rPr lang="ar" sz="1100">
                <a:latin typeface="Mada"/>
                <a:ea typeface="Mada"/>
                <a:cs typeface="Mada"/>
                <a:sym typeface="Mada"/>
              </a:rPr>
              <a:t>symptoms</a:t>
            </a:r>
            <a:r>
              <a:rPr lang="ar" sz="1100">
                <a:latin typeface="Mada"/>
                <a:ea typeface="Mada"/>
                <a:cs typeface="Mada"/>
                <a:sym typeface="Mada"/>
              </a:rPr>
              <a:t> or delayed gastric emptying? </a:t>
            </a:r>
            <a:r>
              <a:rPr lang="ar" sz="1100">
                <a:solidFill>
                  <a:srgbClr val="6AA84F"/>
                </a:solidFill>
                <a:latin typeface="Mada"/>
                <a:ea typeface="Mada"/>
                <a:cs typeface="Mada"/>
                <a:sym typeface="Mada"/>
              </a:rPr>
              <a:t>(Like gastroparesis in diabetics)</a:t>
            </a:r>
            <a:endParaRPr sz="1100">
              <a:solidFill>
                <a:srgbClr val="6AA84F"/>
              </a:solidFill>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4- </a:t>
            </a:r>
            <a:r>
              <a:rPr lang="ar" sz="1100">
                <a:latin typeface="Mada"/>
                <a:ea typeface="Mada"/>
                <a:cs typeface="Mada"/>
                <a:sym typeface="Mada"/>
              </a:rPr>
              <a:t>Does the patient have IBS?</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5- </a:t>
            </a:r>
            <a:r>
              <a:rPr lang="ar" sz="1100">
                <a:latin typeface="Mada"/>
                <a:ea typeface="Mada"/>
                <a:cs typeface="Mada"/>
                <a:sym typeface="Mada"/>
              </a:rPr>
              <a:t>Does the </a:t>
            </a:r>
            <a:r>
              <a:rPr lang="ar" sz="1100">
                <a:latin typeface="Mada"/>
                <a:ea typeface="Mada"/>
                <a:cs typeface="Mada"/>
                <a:sym typeface="Mada"/>
              </a:rPr>
              <a:t>patient have panic disorder or other psychological issued?</a:t>
            </a:r>
            <a:r>
              <a:rPr lang="ar" sz="1100">
                <a:latin typeface="Mada"/>
                <a:ea typeface="Mada"/>
                <a:cs typeface="Mada"/>
                <a:sym typeface="Mada"/>
              </a:rPr>
              <a:t> </a:t>
            </a:r>
            <a:endParaRPr b="1" sz="1200">
              <a:latin typeface="Mada"/>
              <a:ea typeface="Mada"/>
              <a:cs typeface="Mada"/>
              <a:sym typeface="Mada"/>
            </a:endParaRPr>
          </a:p>
        </p:txBody>
      </p:sp>
      <p:sp>
        <p:nvSpPr>
          <p:cNvPr id="253" name="Google Shape;253;p23"/>
          <p:cNvSpPr/>
          <p:nvPr/>
        </p:nvSpPr>
        <p:spPr>
          <a:xfrm>
            <a:off x="2752838" y="8069638"/>
            <a:ext cx="2115300" cy="562200"/>
          </a:xfrm>
          <a:prstGeom prst="roundRect">
            <a:avLst>
              <a:gd fmla="val 16667" name="adj"/>
            </a:avLst>
          </a:prstGeom>
          <a:solidFill>
            <a:srgbClr val="D9EAD3"/>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Persistent symptomes </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no other cause established </a:t>
            </a:r>
            <a:endParaRPr b="1" sz="1200">
              <a:latin typeface="Mada"/>
              <a:ea typeface="Mada"/>
              <a:cs typeface="Mada"/>
              <a:sym typeface="Mada"/>
            </a:endParaRPr>
          </a:p>
        </p:txBody>
      </p:sp>
      <p:sp>
        <p:nvSpPr>
          <p:cNvPr id="254" name="Google Shape;254;p23"/>
          <p:cNvSpPr/>
          <p:nvPr/>
        </p:nvSpPr>
        <p:spPr>
          <a:xfrm>
            <a:off x="2231438" y="8779738"/>
            <a:ext cx="3158100" cy="540600"/>
          </a:xfrm>
          <a:prstGeom prst="roundRect">
            <a:avLst>
              <a:gd fmla="val 16667" name="adj"/>
            </a:avLst>
          </a:prstGeom>
          <a:solidFill>
            <a:srgbClr val="D9EAD3"/>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Consider: </a:t>
            </a:r>
            <a:r>
              <a:rPr lang="ar" sz="1200">
                <a:solidFill>
                  <a:schemeClr val="dk1"/>
                </a:solidFill>
                <a:latin typeface="Mada"/>
                <a:ea typeface="Mada"/>
                <a:cs typeface="Mada"/>
                <a:sym typeface="Mada"/>
              </a:rPr>
              <a:t>Antidepressants, hypnotherapy,</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behavior therapy, prokinetic agents</a:t>
            </a:r>
            <a:endParaRPr b="1" sz="1200">
              <a:latin typeface="Mada"/>
              <a:ea typeface="Mada"/>
              <a:cs typeface="Mada"/>
              <a:sym typeface="Mada"/>
            </a:endParaRPr>
          </a:p>
        </p:txBody>
      </p:sp>
      <p:sp>
        <p:nvSpPr>
          <p:cNvPr id="255" name="Google Shape;255;p23"/>
          <p:cNvSpPr/>
          <p:nvPr/>
        </p:nvSpPr>
        <p:spPr>
          <a:xfrm>
            <a:off x="1619913" y="2385802"/>
            <a:ext cx="1792200" cy="344400"/>
          </a:xfrm>
          <a:prstGeom prst="roundRect">
            <a:avLst>
              <a:gd fmla="val 16667" name="adj"/>
            </a:avLst>
          </a:prstGeom>
          <a:solidFill>
            <a:srgbClr val="B6D7A8"/>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ar" sz="1200">
                <a:latin typeface="Mada"/>
                <a:ea typeface="Mada"/>
                <a:cs typeface="Mada"/>
                <a:sym typeface="Mada"/>
              </a:rPr>
              <a:t>Age </a:t>
            </a:r>
            <a:r>
              <a:rPr b="1" lang="ar" sz="1200">
                <a:solidFill>
                  <a:srgbClr val="CC0000"/>
                </a:solidFill>
                <a:latin typeface="Mada"/>
                <a:ea typeface="Mada"/>
                <a:cs typeface="Mada"/>
                <a:sym typeface="Mada"/>
              </a:rPr>
              <a:t>&gt; 55</a:t>
            </a:r>
            <a:r>
              <a:rPr b="1" baseline="30000" lang="ar" sz="1200">
                <a:solidFill>
                  <a:srgbClr val="CC0000"/>
                </a:solidFill>
                <a:latin typeface="Mada"/>
                <a:ea typeface="Mada"/>
                <a:cs typeface="Mada"/>
                <a:sym typeface="Mada"/>
              </a:rPr>
              <a:t>1</a:t>
            </a:r>
            <a:r>
              <a:rPr b="1" lang="ar" sz="1200">
                <a:latin typeface="Mada"/>
                <a:ea typeface="Mada"/>
                <a:cs typeface="Mada"/>
                <a:sym typeface="Mada"/>
              </a:rPr>
              <a:t> </a:t>
            </a:r>
            <a:r>
              <a:rPr b="1" lang="ar" sz="1200" u="sng">
                <a:latin typeface="Mada"/>
                <a:ea typeface="Mada"/>
                <a:cs typeface="Mada"/>
                <a:sym typeface="Mada"/>
              </a:rPr>
              <a:t>or</a:t>
            </a:r>
            <a:r>
              <a:rPr b="1" lang="ar" sz="1200">
                <a:latin typeface="Mada"/>
                <a:ea typeface="Mada"/>
                <a:cs typeface="Mada"/>
                <a:sym typeface="Mada"/>
              </a:rPr>
              <a:t> alarm symptomes present</a:t>
            </a:r>
            <a:endParaRPr b="1" sz="1200">
              <a:latin typeface="Mada"/>
              <a:ea typeface="Mada"/>
              <a:cs typeface="Mada"/>
              <a:sym typeface="Mada"/>
            </a:endParaRPr>
          </a:p>
        </p:txBody>
      </p:sp>
      <p:sp>
        <p:nvSpPr>
          <p:cNvPr id="256" name="Google Shape;256;p23"/>
          <p:cNvSpPr/>
          <p:nvPr/>
        </p:nvSpPr>
        <p:spPr>
          <a:xfrm>
            <a:off x="2634050" y="1522100"/>
            <a:ext cx="2106300" cy="400500"/>
          </a:xfrm>
          <a:prstGeom prst="roundRect">
            <a:avLst>
              <a:gd fmla="val 16667" name="adj"/>
            </a:avLst>
          </a:prstGeom>
          <a:solidFill>
            <a:srgbClr val="93C47D"/>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ar" sz="1200">
                <a:latin typeface="Mada"/>
                <a:ea typeface="Mada"/>
                <a:cs typeface="Mada"/>
                <a:sym typeface="Mada"/>
              </a:rPr>
              <a:t>Dyspepsia without GERD or NSAIDS</a:t>
            </a:r>
            <a:endParaRPr b="1" sz="1200">
              <a:latin typeface="Mada"/>
              <a:ea typeface="Mada"/>
              <a:cs typeface="Mada"/>
              <a:sym typeface="Mada"/>
            </a:endParaRPr>
          </a:p>
        </p:txBody>
      </p:sp>
      <p:cxnSp>
        <p:nvCxnSpPr>
          <p:cNvPr id="257" name="Google Shape;257;p23"/>
          <p:cNvCxnSpPr>
            <a:stCxn id="256" idx="2"/>
            <a:endCxn id="258" idx="0"/>
          </p:cNvCxnSpPr>
          <p:nvPr/>
        </p:nvCxnSpPr>
        <p:spPr>
          <a:xfrm flipH="1" rot="-5400000">
            <a:off x="4203050" y="1406750"/>
            <a:ext cx="463200" cy="1494900"/>
          </a:xfrm>
          <a:prstGeom prst="bentConnector3">
            <a:avLst>
              <a:gd fmla="val 49988" name="adj1"/>
            </a:avLst>
          </a:prstGeom>
          <a:noFill/>
          <a:ln cap="flat" cmpd="sng" w="9525">
            <a:solidFill>
              <a:srgbClr val="44546A"/>
            </a:solidFill>
            <a:prstDash val="solid"/>
            <a:round/>
            <a:headEnd len="med" w="med" type="none"/>
            <a:tailEnd len="med" w="med" type="triangle"/>
          </a:ln>
        </p:spPr>
      </p:cxnSp>
      <p:cxnSp>
        <p:nvCxnSpPr>
          <p:cNvPr id="259" name="Google Shape;259;p23"/>
          <p:cNvCxnSpPr>
            <a:stCxn id="256" idx="2"/>
            <a:endCxn id="255" idx="0"/>
          </p:cNvCxnSpPr>
          <p:nvPr/>
        </p:nvCxnSpPr>
        <p:spPr>
          <a:xfrm rot="5400000">
            <a:off x="2870000" y="1568600"/>
            <a:ext cx="463200" cy="1171200"/>
          </a:xfrm>
          <a:prstGeom prst="bentConnector3">
            <a:avLst>
              <a:gd fmla="val 50000" name="adj1"/>
            </a:avLst>
          </a:prstGeom>
          <a:noFill/>
          <a:ln cap="flat" cmpd="sng" w="9525">
            <a:solidFill>
              <a:srgbClr val="44546A"/>
            </a:solidFill>
            <a:prstDash val="solid"/>
            <a:round/>
            <a:headEnd len="med" w="med" type="none"/>
            <a:tailEnd len="med" w="med" type="triangle"/>
          </a:ln>
        </p:spPr>
      </p:cxnSp>
      <p:sp>
        <p:nvSpPr>
          <p:cNvPr id="260" name="Google Shape;260;p23"/>
          <p:cNvSpPr txBox="1"/>
          <p:nvPr/>
        </p:nvSpPr>
        <p:spPr>
          <a:xfrm>
            <a:off x="1539150" y="2879875"/>
            <a:ext cx="1963800" cy="5340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      EGD</a:t>
            </a:r>
            <a:endParaRPr b="1">
              <a:highlight>
                <a:schemeClr val="accent5"/>
              </a:highlight>
              <a:latin typeface="Mada"/>
              <a:ea typeface="Mada"/>
              <a:cs typeface="Mada"/>
              <a:sym typeface="Mada"/>
            </a:endParaRPr>
          </a:p>
          <a:p>
            <a:pPr indent="0" lvl="0" marL="0" rtl="0" algn="ctr">
              <a:lnSpc>
                <a:spcPct val="100000"/>
              </a:lnSpc>
              <a:spcBef>
                <a:spcPts val="0"/>
              </a:spcBef>
              <a:spcAft>
                <a:spcPts val="600"/>
              </a:spcAft>
              <a:buClr>
                <a:schemeClr val="dk1"/>
              </a:buClr>
              <a:buSzPts val="1100"/>
              <a:buFont typeface="Arial"/>
              <a:buNone/>
            </a:pPr>
            <a:r>
              <a:rPr b="1" lang="ar" sz="900">
                <a:latin typeface="Mada"/>
                <a:ea typeface="Mada"/>
                <a:cs typeface="Mada"/>
                <a:sym typeface="Mada"/>
              </a:rPr>
              <a:t>(Esophagogastroduodenoscopy)</a:t>
            </a:r>
            <a:endParaRPr b="1" sz="1100">
              <a:highlight>
                <a:schemeClr val="accent5"/>
              </a:highlight>
              <a:latin typeface="Mada"/>
              <a:ea typeface="Mada"/>
              <a:cs typeface="Mada"/>
              <a:sym typeface="Mada"/>
            </a:endParaRPr>
          </a:p>
        </p:txBody>
      </p:sp>
      <p:sp>
        <p:nvSpPr>
          <p:cNvPr id="258" name="Google Shape;258;p23"/>
          <p:cNvSpPr/>
          <p:nvPr/>
        </p:nvSpPr>
        <p:spPr>
          <a:xfrm>
            <a:off x="4286043" y="2385684"/>
            <a:ext cx="1792200" cy="344400"/>
          </a:xfrm>
          <a:prstGeom prst="roundRect">
            <a:avLst>
              <a:gd fmla="val 16667" name="adj"/>
            </a:avLst>
          </a:prstGeom>
          <a:solidFill>
            <a:srgbClr val="B6D7A8"/>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ar" sz="1200">
                <a:latin typeface="Mada"/>
                <a:ea typeface="Mada"/>
                <a:cs typeface="Mada"/>
                <a:sym typeface="Mada"/>
              </a:rPr>
              <a:t>Age ≤ 55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no alarm symptomes </a:t>
            </a:r>
            <a:endParaRPr b="1" sz="1200">
              <a:latin typeface="Mada"/>
              <a:ea typeface="Mada"/>
              <a:cs typeface="Mada"/>
              <a:sym typeface="Mada"/>
            </a:endParaRPr>
          </a:p>
        </p:txBody>
      </p:sp>
      <p:sp>
        <p:nvSpPr>
          <p:cNvPr id="261" name="Google Shape;261;p23"/>
          <p:cNvSpPr txBox="1"/>
          <p:nvPr/>
        </p:nvSpPr>
        <p:spPr>
          <a:xfrm>
            <a:off x="4506463" y="2875599"/>
            <a:ext cx="1351500" cy="2862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Test for H. Pylori </a:t>
            </a:r>
            <a:endParaRPr b="1" sz="1200">
              <a:latin typeface="Mada"/>
              <a:ea typeface="Mada"/>
              <a:cs typeface="Mada"/>
              <a:sym typeface="Mada"/>
            </a:endParaRPr>
          </a:p>
        </p:txBody>
      </p:sp>
      <p:cxnSp>
        <p:nvCxnSpPr>
          <p:cNvPr id="262" name="Google Shape;262;p23"/>
          <p:cNvCxnSpPr>
            <a:stCxn id="258" idx="2"/>
            <a:endCxn id="261" idx="0"/>
          </p:cNvCxnSpPr>
          <p:nvPr/>
        </p:nvCxnSpPr>
        <p:spPr>
          <a:xfrm>
            <a:off x="5182143" y="2730084"/>
            <a:ext cx="0" cy="145500"/>
          </a:xfrm>
          <a:prstGeom prst="straightConnector1">
            <a:avLst/>
          </a:prstGeom>
          <a:noFill/>
          <a:ln cap="flat" cmpd="sng" w="9525">
            <a:solidFill>
              <a:schemeClr val="dk2"/>
            </a:solidFill>
            <a:prstDash val="solid"/>
            <a:round/>
            <a:headEnd len="med" w="med" type="none"/>
            <a:tailEnd len="med" w="med" type="triangle"/>
          </a:ln>
        </p:spPr>
      </p:cxnSp>
      <p:cxnSp>
        <p:nvCxnSpPr>
          <p:cNvPr id="263" name="Google Shape;263;p23"/>
          <p:cNvCxnSpPr>
            <a:stCxn id="255" idx="2"/>
            <a:endCxn id="260" idx="0"/>
          </p:cNvCxnSpPr>
          <p:nvPr/>
        </p:nvCxnSpPr>
        <p:spPr>
          <a:xfrm>
            <a:off x="2516013" y="2730202"/>
            <a:ext cx="5100" cy="149700"/>
          </a:xfrm>
          <a:prstGeom prst="straightConnector1">
            <a:avLst/>
          </a:prstGeom>
          <a:noFill/>
          <a:ln cap="flat" cmpd="sng" w="9525">
            <a:solidFill>
              <a:schemeClr val="dk2"/>
            </a:solidFill>
            <a:prstDash val="solid"/>
            <a:round/>
            <a:headEnd len="med" w="med" type="none"/>
            <a:tailEnd len="med" w="med" type="triangle"/>
          </a:ln>
        </p:spPr>
      </p:cxnSp>
      <p:sp>
        <p:nvSpPr>
          <p:cNvPr id="264" name="Google Shape;264;p23"/>
          <p:cNvSpPr txBox="1"/>
          <p:nvPr/>
        </p:nvSpPr>
        <p:spPr>
          <a:xfrm>
            <a:off x="5500013" y="3355500"/>
            <a:ext cx="1149000" cy="344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Positive</a:t>
            </a:r>
            <a:endParaRPr b="1" sz="1200">
              <a:latin typeface="Mada"/>
              <a:ea typeface="Mada"/>
              <a:cs typeface="Mada"/>
              <a:sym typeface="Mada"/>
            </a:endParaRPr>
          </a:p>
        </p:txBody>
      </p:sp>
      <p:sp>
        <p:nvSpPr>
          <p:cNvPr id="265" name="Google Shape;265;p23"/>
          <p:cNvSpPr txBox="1"/>
          <p:nvPr/>
        </p:nvSpPr>
        <p:spPr>
          <a:xfrm>
            <a:off x="3672288" y="3355500"/>
            <a:ext cx="1149000" cy="344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Negative</a:t>
            </a:r>
            <a:endParaRPr b="1" sz="1200">
              <a:latin typeface="Mada"/>
              <a:ea typeface="Mada"/>
              <a:cs typeface="Mada"/>
              <a:sym typeface="Mada"/>
            </a:endParaRPr>
          </a:p>
        </p:txBody>
      </p:sp>
      <p:cxnSp>
        <p:nvCxnSpPr>
          <p:cNvPr id="266" name="Google Shape;266;p23"/>
          <p:cNvCxnSpPr>
            <a:stCxn id="261" idx="2"/>
            <a:endCxn id="265" idx="0"/>
          </p:cNvCxnSpPr>
          <p:nvPr/>
        </p:nvCxnSpPr>
        <p:spPr>
          <a:xfrm rot="5400000">
            <a:off x="4617613" y="2790999"/>
            <a:ext cx="193800" cy="935400"/>
          </a:xfrm>
          <a:prstGeom prst="bentConnector3">
            <a:avLst>
              <a:gd fmla="val 49974" name="adj1"/>
            </a:avLst>
          </a:prstGeom>
          <a:noFill/>
          <a:ln cap="flat" cmpd="sng" w="9525">
            <a:solidFill>
              <a:schemeClr val="dk2"/>
            </a:solidFill>
            <a:prstDash val="solid"/>
            <a:round/>
            <a:headEnd len="med" w="med" type="none"/>
            <a:tailEnd len="med" w="med" type="none"/>
          </a:ln>
        </p:spPr>
      </p:cxnSp>
      <p:cxnSp>
        <p:nvCxnSpPr>
          <p:cNvPr id="267" name="Google Shape;267;p23"/>
          <p:cNvCxnSpPr>
            <a:stCxn id="261" idx="2"/>
            <a:endCxn id="264" idx="0"/>
          </p:cNvCxnSpPr>
          <p:nvPr/>
        </p:nvCxnSpPr>
        <p:spPr>
          <a:xfrm flipH="1" rot="-5400000">
            <a:off x="5531413" y="2812599"/>
            <a:ext cx="193800" cy="892200"/>
          </a:xfrm>
          <a:prstGeom prst="bentConnector3">
            <a:avLst>
              <a:gd fmla="val 49974" name="adj1"/>
            </a:avLst>
          </a:prstGeom>
          <a:noFill/>
          <a:ln cap="flat" cmpd="sng" w="9525">
            <a:solidFill>
              <a:schemeClr val="dk2"/>
            </a:solidFill>
            <a:prstDash val="solid"/>
            <a:round/>
            <a:headEnd len="med" w="med" type="none"/>
            <a:tailEnd len="med" w="med" type="none"/>
          </a:ln>
        </p:spPr>
      </p:cxnSp>
      <p:cxnSp>
        <p:nvCxnSpPr>
          <p:cNvPr id="268" name="Google Shape;268;p23"/>
          <p:cNvCxnSpPr>
            <a:stCxn id="265" idx="2"/>
            <a:endCxn id="269" idx="0"/>
          </p:cNvCxnSpPr>
          <p:nvPr/>
        </p:nvCxnSpPr>
        <p:spPr>
          <a:xfrm flipH="1">
            <a:off x="4245288" y="3699900"/>
            <a:ext cx="1500" cy="145500"/>
          </a:xfrm>
          <a:prstGeom prst="straightConnector1">
            <a:avLst/>
          </a:prstGeom>
          <a:noFill/>
          <a:ln cap="flat" cmpd="sng" w="9525">
            <a:solidFill>
              <a:schemeClr val="dk2"/>
            </a:solidFill>
            <a:prstDash val="solid"/>
            <a:round/>
            <a:headEnd len="med" w="med" type="none"/>
            <a:tailEnd len="med" w="med" type="triangle"/>
          </a:ln>
        </p:spPr>
      </p:cxnSp>
      <p:sp>
        <p:nvSpPr>
          <p:cNvPr id="269" name="Google Shape;269;p23"/>
          <p:cNvSpPr txBox="1"/>
          <p:nvPr/>
        </p:nvSpPr>
        <p:spPr>
          <a:xfrm>
            <a:off x="3670738" y="3845526"/>
            <a:ext cx="1149000" cy="4632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PPI trial 4-6 weeks</a:t>
            </a:r>
            <a:endParaRPr b="1" sz="1200">
              <a:latin typeface="Mada"/>
              <a:ea typeface="Mada"/>
              <a:cs typeface="Mada"/>
              <a:sym typeface="Mada"/>
            </a:endParaRPr>
          </a:p>
        </p:txBody>
      </p:sp>
      <p:sp>
        <p:nvSpPr>
          <p:cNvPr id="270" name="Google Shape;270;p23"/>
          <p:cNvSpPr txBox="1"/>
          <p:nvPr/>
        </p:nvSpPr>
        <p:spPr>
          <a:xfrm>
            <a:off x="3979738" y="4930800"/>
            <a:ext cx="530100" cy="3444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Fails</a:t>
            </a:r>
            <a:endParaRPr b="1" sz="1200">
              <a:latin typeface="Mada"/>
              <a:ea typeface="Mada"/>
              <a:cs typeface="Mada"/>
              <a:sym typeface="Mada"/>
            </a:endParaRPr>
          </a:p>
        </p:txBody>
      </p:sp>
      <p:cxnSp>
        <p:nvCxnSpPr>
          <p:cNvPr id="271" name="Google Shape;271;p23"/>
          <p:cNvCxnSpPr>
            <a:stCxn id="269" idx="2"/>
            <a:endCxn id="270" idx="0"/>
          </p:cNvCxnSpPr>
          <p:nvPr/>
        </p:nvCxnSpPr>
        <p:spPr>
          <a:xfrm flipH="1">
            <a:off x="4244638" y="4308726"/>
            <a:ext cx="600" cy="622200"/>
          </a:xfrm>
          <a:prstGeom prst="straightConnector1">
            <a:avLst/>
          </a:prstGeom>
          <a:noFill/>
          <a:ln cap="flat" cmpd="sng" w="9525">
            <a:solidFill>
              <a:schemeClr val="dk2"/>
            </a:solidFill>
            <a:prstDash val="solid"/>
            <a:round/>
            <a:headEnd len="med" w="med" type="none"/>
            <a:tailEnd len="med" w="med" type="triangle"/>
          </a:ln>
        </p:spPr>
      </p:cxnSp>
      <p:sp>
        <p:nvSpPr>
          <p:cNvPr id="272" name="Google Shape;272;p23"/>
          <p:cNvSpPr txBox="1"/>
          <p:nvPr/>
        </p:nvSpPr>
        <p:spPr>
          <a:xfrm>
            <a:off x="5812288" y="4438651"/>
            <a:ext cx="530100" cy="2862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Fails</a:t>
            </a:r>
            <a:endParaRPr b="1" sz="1200">
              <a:latin typeface="Mada"/>
              <a:ea typeface="Mada"/>
              <a:cs typeface="Mada"/>
              <a:sym typeface="Mada"/>
            </a:endParaRPr>
          </a:p>
        </p:txBody>
      </p:sp>
      <p:sp>
        <p:nvSpPr>
          <p:cNvPr id="273" name="Google Shape;273;p23"/>
          <p:cNvSpPr txBox="1"/>
          <p:nvPr/>
        </p:nvSpPr>
        <p:spPr>
          <a:xfrm>
            <a:off x="5570701" y="3816593"/>
            <a:ext cx="1005900" cy="4815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Treat for H. pylory</a:t>
            </a:r>
            <a:endParaRPr b="1" sz="1200">
              <a:latin typeface="Mada"/>
              <a:ea typeface="Mada"/>
              <a:cs typeface="Mada"/>
              <a:sym typeface="Mada"/>
            </a:endParaRPr>
          </a:p>
        </p:txBody>
      </p:sp>
      <p:sp>
        <p:nvSpPr>
          <p:cNvPr id="274" name="Google Shape;274;p23"/>
          <p:cNvSpPr txBox="1"/>
          <p:nvPr/>
        </p:nvSpPr>
        <p:spPr>
          <a:xfrm>
            <a:off x="5570788" y="4864200"/>
            <a:ext cx="1005900" cy="5340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PPI trial 4 weeks</a:t>
            </a:r>
            <a:endParaRPr b="1" sz="1200">
              <a:latin typeface="Mada"/>
              <a:ea typeface="Mada"/>
              <a:cs typeface="Mada"/>
              <a:sym typeface="Mada"/>
            </a:endParaRPr>
          </a:p>
        </p:txBody>
      </p:sp>
      <p:cxnSp>
        <p:nvCxnSpPr>
          <p:cNvPr id="275" name="Google Shape;275;p23"/>
          <p:cNvCxnSpPr>
            <a:endCxn id="270" idx="3"/>
          </p:cNvCxnSpPr>
          <p:nvPr/>
        </p:nvCxnSpPr>
        <p:spPr>
          <a:xfrm rot="10800000">
            <a:off x="4509838" y="5103000"/>
            <a:ext cx="1061100" cy="3300"/>
          </a:xfrm>
          <a:prstGeom prst="straightConnector1">
            <a:avLst/>
          </a:prstGeom>
          <a:noFill/>
          <a:ln cap="flat" cmpd="sng" w="9525">
            <a:solidFill>
              <a:schemeClr val="dk2"/>
            </a:solidFill>
            <a:prstDash val="solid"/>
            <a:round/>
            <a:headEnd len="med" w="med" type="none"/>
            <a:tailEnd len="med" w="med" type="triangle"/>
          </a:ln>
        </p:spPr>
      </p:cxnSp>
      <p:cxnSp>
        <p:nvCxnSpPr>
          <p:cNvPr id="276" name="Google Shape;276;p23"/>
          <p:cNvCxnSpPr>
            <a:stCxn id="270" idx="1"/>
            <a:endCxn id="277" idx="3"/>
          </p:cNvCxnSpPr>
          <p:nvPr/>
        </p:nvCxnSpPr>
        <p:spPr>
          <a:xfrm rot="10800000">
            <a:off x="3166438" y="4264200"/>
            <a:ext cx="813300" cy="838800"/>
          </a:xfrm>
          <a:prstGeom prst="straightConnector1">
            <a:avLst/>
          </a:prstGeom>
          <a:noFill/>
          <a:ln cap="flat" cmpd="sng" w="9525">
            <a:solidFill>
              <a:schemeClr val="dk2"/>
            </a:solidFill>
            <a:prstDash val="solid"/>
            <a:round/>
            <a:headEnd len="med" w="med" type="none"/>
            <a:tailEnd len="med" w="med" type="triangle"/>
          </a:ln>
        </p:spPr>
      </p:cxnSp>
      <p:sp>
        <p:nvSpPr>
          <p:cNvPr id="277" name="Google Shape;277;p23"/>
          <p:cNvSpPr txBox="1"/>
          <p:nvPr/>
        </p:nvSpPr>
        <p:spPr>
          <a:xfrm>
            <a:off x="1539138" y="3993952"/>
            <a:ext cx="1627200" cy="5406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Reassurance reassess diagnosis </a:t>
            </a:r>
            <a:endParaRPr b="1" sz="1200">
              <a:latin typeface="Mada"/>
              <a:ea typeface="Mada"/>
              <a:cs typeface="Mada"/>
              <a:sym typeface="Mada"/>
            </a:endParaRPr>
          </a:p>
          <a:p>
            <a:pPr indent="0" lvl="0" marL="0" rtl="0" algn="ctr">
              <a:spcBef>
                <a:spcPts val="0"/>
              </a:spcBef>
              <a:spcAft>
                <a:spcPts val="0"/>
              </a:spcAft>
              <a:buNone/>
            </a:pPr>
            <a:r>
              <a:t/>
            </a:r>
            <a:endParaRPr b="1" sz="1200">
              <a:latin typeface="Mada"/>
              <a:ea typeface="Mada"/>
              <a:cs typeface="Mada"/>
              <a:sym typeface="Mada"/>
            </a:endParaRPr>
          </a:p>
        </p:txBody>
      </p:sp>
      <p:sp>
        <p:nvSpPr>
          <p:cNvPr id="278" name="Google Shape;278;p23"/>
          <p:cNvSpPr txBox="1"/>
          <p:nvPr/>
        </p:nvSpPr>
        <p:spPr>
          <a:xfrm>
            <a:off x="1539141" y="4920626"/>
            <a:ext cx="1627200" cy="344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Consider</a:t>
            </a:r>
            <a:r>
              <a:rPr b="1" lang="ar" sz="1200">
                <a:latin typeface="Mada"/>
                <a:ea typeface="Mada"/>
                <a:cs typeface="Mada"/>
                <a:sym typeface="Mada"/>
              </a:rPr>
              <a:t> EGD</a:t>
            </a:r>
            <a:endParaRPr b="1" sz="1200">
              <a:latin typeface="Mada"/>
              <a:ea typeface="Mada"/>
              <a:cs typeface="Mada"/>
              <a:sym typeface="Mada"/>
            </a:endParaRPr>
          </a:p>
        </p:txBody>
      </p:sp>
      <p:cxnSp>
        <p:nvCxnSpPr>
          <p:cNvPr id="279" name="Google Shape;279;p23"/>
          <p:cNvCxnSpPr>
            <a:stCxn id="277" idx="2"/>
            <a:endCxn id="278" idx="0"/>
          </p:cNvCxnSpPr>
          <p:nvPr/>
        </p:nvCxnSpPr>
        <p:spPr>
          <a:xfrm>
            <a:off x="2352738" y="4534552"/>
            <a:ext cx="0" cy="386100"/>
          </a:xfrm>
          <a:prstGeom prst="straightConnector1">
            <a:avLst/>
          </a:prstGeom>
          <a:noFill/>
          <a:ln cap="flat" cmpd="sng" w="9525">
            <a:solidFill>
              <a:schemeClr val="dk2"/>
            </a:solidFill>
            <a:prstDash val="solid"/>
            <a:round/>
            <a:headEnd len="med" w="med" type="none"/>
            <a:tailEnd len="med" w="med" type="triangle"/>
          </a:ln>
        </p:spPr>
      </p:cxnSp>
      <p:cxnSp>
        <p:nvCxnSpPr>
          <p:cNvPr id="280" name="Google Shape;280;p23"/>
          <p:cNvCxnSpPr>
            <a:stCxn id="264" idx="2"/>
            <a:endCxn id="273" idx="0"/>
          </p:cNvCxnSpPr>
          <p:nvPr/>
        </p:nvCxnSpPr>
        <p:spPr>
          <a:xfrm flipH="1">
            <a:off x="6073613" y="3699900"/>
            <a:ext cx="900" cy="116700"/>
          </a:xfrm>
          <a:prstGeom prst="straightConnector1">
            <a:avLst/>
          </a:prstGeom>
          <a:noFill/>
          <a:ln cap="flat" cmpd="sng" w="9525">
            <a:solidFill>
              <a:schemeClr val="dk2"/>
            </a:solidFill>
            <a:prstDash val="solid"/>
            <a:round/>
            <a:headEnd len="med" w="med" type="none"/>
            <a:tailEnd len="med" w="med" type="triangle"/>
          </a:ln>
        </p:spPr>
      </p:cxnSp>
      <p:cxnSp>
        <p:nvCxnSpPr>
          <p:cNvPr id="281" name="Google Shape;281;p23"/>
          <p:cNvCxnSpPr>
            <a:stCxn id="273" idx="2"/>
            <a:endCxn id="272" idx="0"/>
          </p:cNvCxnSpPr>
          <p:nvPr/>
        </p:nvCxnSpPr>
        <p:spPr>
          <a:xfrm>
            <a:off x="6073651" y="4298093"/>
            <a:ext cx="3600" cy="140700"/>
          </a:xfrm>
          <a:prstGeom prst="straightConnector1">
            <a:avLst/>
          </a:prstGeom>
          <a:noFill/>
          <a:ln cap="flat" cmpd="sng" w="9525">
            <a:solidFill>
              <a:schemeClr val="dk2"/>
            </a:solidFill>
            <a:prstDash val="solid"/>
            <a:round/>
            <a:headEnd len="med" w="med" type="none"/>
            <a:tailEnd len="med" w="med" type="triangle"/>
          </a:ln>
        </p:spPr>
      </p:cxnSp>
      <p:cxnSp>
        <p:nvCxnSpPr>
          <p:cNvPr id="282" name="Google Shape;282;p23"/>
          <p:cNvCxnSpPr>
            <a:stCxn id="272" idx="2"/>
            <a:endCxn id="274" idx="0"/>
          </p:cNvCxnSpPr>
          <p:nvPr/>
        </p:nvCxnSpPr>
        <p:spPr>
          <a:xfrm flipH="1">
            <a:off x="6073738" y="4724851"/>
            <a:ext cx="3600" cy="139200"/>
          </a:xfrm>
          <a:prstGeom prst="straightConnector1">
            <a:avLst/>
          </a:prstGeom>
          <a:noFill/>
          <a:ln cap="flat" cmpd="sng" w="9525">
            <a:solidFill>
              <a:schemeClr val="dk2"/>
            </a:solidFill>
            <a:prstDash val="solid"/>
            <a:round/>
            <a:headEnd len="med" w="med" type="none"/>
            <a:tailEnd len="med" w="med" type="triangle"/>
          </a:ln>
        </p:spPr>
      </p:cxnSp>
      <p:cxnSp>
        <p:nvCxnSpPr>
          <p:cNvPr id="283" name="Google Shape;283;p23"/>
          <p:cNvCxnSpPr>
            <a:stCxn id="251" idx="2"/>
            <a:endCxn id="252" idx="0"/>
          </p:cNvCxnSpPr>
          <p:nvPr/>
        </p:nvCxnSpPr>
        <p:spPr>
          <a:xfrm>
            <a:off x="3810488" y="6615188"/>
            <a:ext cx="0" cy="174300"/>
          </a:xfrm>
          <a:prstGeom prst="straightConnector1">
            <a:avLst/>
          </a:prstGeom>
          <a:noFill/>
          <a:ln cap="flat" cmpd="sng" w="9525">
            <a:solidFill>
              <a:schemeClr val="dk2"/>
            </a:solidFill>
            <a:prstDash val="solid"/>
            <a:round/>
            <a:headEnd len="med" w="med" type="none"/>
            <a:tailEnd len="med" w="med" type="triangle"/>
          </a:ln>
        </p:spPr>
      </p:cxnSp>
      <p:cxnSp>
        <p:nvCxnSpPr>
          <p:cNvPr id="284" name="Google Shape;284;p23"/>
          <p:cNvCxnSpPr>
            <a:stCxn id="252" idx="2"/>
            <a:endCxn id="253" idx="0"/>
          </p:cNvCxnSpPr>
          <p:nvPr/>
        </p:nvCxnSpPr>
        <p:spPr>
          <a:xfrm>
            <a:off x="3810488" y="7951563"/>
            <a:ext cx="0" cy="118200"/>
          </a:xfrm>
          <a:prstGeom prst="straightConnector1">
            <a:avLst/>
          </a:prstGeom>
          <a:noFill/>
          <a:ln cap="flat" cmpd="sng" w="9525">
            <a:solidFill>
              <a:schemeClr val="dk2"/>
            </a:solidFill>
            <a:prstDash val="solid"/>
            <a:round/>
            <a:headEnd len="med" w="med" type="none"/>
            <a:tailEnd len="med" w="med" type="none"/>
          </a:ln>
        </p:spPr>
      </p:cxnSp>
      <p:cxnSp>
        <p:nvCxnSpPr>
          <p:cNvPr id="285" name="Google Shape;285;p23"/>
          <p:cNvCxnSpPr/>
          <p:nvPr/>
        </p:nvCxnSpPr>
        <p:spPr>
          <a:xfrm>
            <a:off x="3768263" y="8655763"/>
            <a:ext cx="4800" cy="109200"/>
          </a:xfrm>
          <a:prstGeom prst="straightConnector1">
            <a:avLst/>
          </a:prstGeom>
          <a:noFill/>
          <a:ln cap="flat" cmpd="sng" w="9525">
            <a:solidFill>
              <a:schemeClr val="dk2"/>
            </a:solidFill>
            <a:prstDash val="solid"/>
            <a:round/>
            <a:headEnd len="med" w="med" type="none"/>
            <a:tailEnd len="med" w="med" type="triangle"/>
          </a:ln>
        </p:spPr>
      </p:cxnSp>
      <p:sp>
        <p:nvSpPr>
          <p:cNvPr id="286" name="Google Shape;286;p23"/>
          <p:cNvSpPr/>
          <p:nvPr/>
        </p:nvSpPr>
        <p:spPr>
          <a:xfrm>
            <a:off x="5500025" y="8894850"/>
            <a:ext cx="1883100" cy="361800"/>
          </a:xfrm>
          <a:prstGeom prst="roundRect">
            <a:avLst>
              <a:gd fmla="val 16667" name="adj"/>
            </a:avLst>
          </a:prstGeom>
          <a:noFill/>
          <a:ln cap="flat" cmpd="sng" w="9525">
            <a:solidFill>
              <a:schemeClr val="dk2"/>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u="sng">
                <a:solidFill>
                  <a:srgbClr val="B7B7B7"/>
                </a:solidFill>
                <a:latin typeface="Mada"/>
                <a:ea typeface="Mada"/>
                <a:cs typeface="Mada"/>
                <a:sym typeface="Mada"/>
                <a:hlinkClick r:id="rId3">
                  <a:extLst>
                    <a:ext uri="{A12FA001-AC4F-418D-AE19-62706E023703}">
                      <ahyp:hlinkClr val="tx"/>
                    </a:ext>
                  </a:extLst>
                </a:hlinkClick>
              </a:rPr>
              <a:t>Click here</a:t>
            </a:r>
            <a:r>
              <a:rPr b="1" lang="ar" sz="900">
                <a:solidFill>
                  <a:srgbClr val="B7B7B7"/>
                </a:solidFill>
                <a:latin typeface="Mada"/>
                <a:ea typeface="Mada"/>
                <a:cs typeface="Mada"/>
                <a:sym typeface="Mada"/>
              </a:rPr>
              <a:t> for a nice algorithm</a:t>
            </a:r>
            <a:endParaRPr b="1" sz="900">
              <a:solidFill>
                <a:srgbClr val="B7B7B7"/>
              </a:solidFill>
              <a:latin typeface="Mada"/>
              <a:ea typeface="Mada"/>
              <a:cs typeface="Mada"/>
              <a:sym typeface="Mada"/>
            </a:endParaRPr>
          </a:p>
        </p:txBody>
      </p:sp>
      <p:cxnSp>
        <p:nvCxnSpPr>
          <p:cNvPr id="287" name="Google Shape;287;p23"/>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88" name="Google Shape;288;p23"/>
          <p:cNvSpPr txBox="1"/>
          <p:nvPr/>
        </p:nvSpPr>
        <p:spPr>
          <a:xfrm>
            <a:off x="-92075" y="10081250"/>
            <a:ext cx="7412100" cy="5340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ar" sz="1000">
                <a:solidFill>
                  <a:srgbClr val="6AA84F"/>
                </a:solidFill>
                <a:latin typeface="Mada"/>
                <a:ea typeface="Mada"/>
                <a:cs typeface="Mada"/>
                <a:sym typeface="Mada"/>
              </a:rPr>
              <a:t>So if a </a:t>
            </a:r>
            <a:r>
              <a:rPr b="1" lang="ar" sz="1000">
                <a:solidFill>
                  <a:srgbClr val="6AA84F"/>
                </a:solidFill>
                <a:latin typeface="Mada"/>
                <a:ea typeface="Mada"/>
                <a:cs typeface="Mada"/>
                <a:sym typeface="Mada"/>
              </a:rPr>
              <a:t>60 </a:t>
            </a:r>
            <a:r>
              <a:rPr lang="ar" sz="1000">
                <a:solidFill>
                  <a:srgbClr val="6AA84F"/>
                </a:solidFill>
                <a:latin typeface="Mada"/>
                <a:ea typeface="Mada"/>
                <a:cs typeface="Mada"/>
                <a:sym typeface="Mada"/>
              </a:rPr>
              <a:t>yo </a:t>
            </a:r>
            <a:r>
              <a:rPr lang="ar" sz="1000">
                <a:solidFill>
                  <a:srgbClr val="6AA84F"/>
                </a:solidFill>
                <a:latin typeface="Mada"/>
                <a:ea typeface="Mada"/>
                <a:cs typeface="Mada"/>
                <a:sym typeface="Mada"/>
              </a:rPr>
              <a:t>presented</a:t>
            </a:r>
            <a:r>
              <a:rPr lang="ar" sz="1000">
                <a:solidFill>
                  <a:srgbClr val="6AA84F"/>
                </a:solidFill>
                <a:latin typeface="Mada"/>
                <a:ea typeface="Mada"/>
                <a:cs typeface="Mada"/>
                <a:sym typeface="Mada"/>
              </a:rPr>
              <a:t> with symptoms of functional dyspepsia, go with ENDOSCOPY</a:t>
            </a:r>
            <a:endParaRPr sz="1000">
              <a:solidFill>
                <a:srgbClr val="6AA84F"/>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94" name="Google Shape;294;p24"/>
          <p:cNvSpPr txBox="1"/>
          <p:nvPr/>
        </p:nvSpPr>
        <p:spPr>
          <a:xfrm>
            <a:off x="12789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Peptic Ulcer Disease (PUD)</a:t>
            </a:r>
            <a:endParaRPr b="1" sz="2600">
              <a:solidFill>
                <a:schemeClr val="dk1"/>
              </a:solidFill>
              <a:latin typeface="Mada"/>
              <a:ea typeface="Mada"/>
              <a:cs typeface="Mada"/>
              <a:sym typeface="Mada"/>
            </a:endParaRPr>
          </a:p>
        </p:txBody>
      </p:sp>
      <p:grpSp>
        <p:nvGrpSpPr>
          <p:cNvPr id="295" name="Google Shape;295;p24"/>
          <p:cNvGrpSpPr/>
          <p:nvPr/>
        </p:nvGrpSpPr>
        <p:grpSpPr>
          <a:xfrm>
            <a:off x="231900" y="816734"/>
            <a:ext cx="7127839" cy="1924938"/>
            <a:chOff x="310055" y="1634319"/>
            <a:chExt cx="6288900" cy="2242472"/>
          </a:xfrm>
        </p:grpSpPr>
        <p:sp>
          <p:nvSpPr>
            <p:cNvPr id="296" name="Google Shape;296;p24"/>
            <p:cNvSpPr/>
            <p:nvPr/>
          </p:nvSpPr>
          <p:spPr>
            <a:xfrm>
              <a:off x="310055" y="1899191"/>
              <a:ext cx="6288900" cy="1977600"/>
            </a:xfrm>
            <a:prstGeom prst="roundRect">
              <a:avLst>
                <a:gd fmla="val 16667" name="adj"/>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term ‘peptic ulcer’ refers to an ulcer in the lower oesophagus, </a:t>
              </a:r>
              <a:r>
                <a:rPr b="1" lang="ar" sz="1200">
                  <a:solidFill>
                    <a:srgbClr val="1C4588"/>
                  </a:solidFill>
                  <a:latin typeface="Mada"/>
                  <a:ea typeface="Mada"/>
                  <a:cs typeface="Mada"/>
                  <a:sym typeface="Mada"/>
                </a:rPr>
                <a:t>stomach</a:t>
              </a:r>
              <a:r>
                <a:rPr lang="ar" sz="1200">
                  <a:solidFill>
                    <a:srgbClr val="1C4588"/>
                  </a:solidFill>
                  <a:latin typeface="Mada"/>
                  <a:ea typeface="Mada"/>
                  <a:cs typeface="Mada"/>
                  <a:sym typeface="Mada"/>
                </a:rPr>
                <a:t> or </a:t>
              </a:r>
              <a:r>
                <a:rPr b="1" lang="ar" sz="1200">
                  <a:solidFill>
                    <a:srgbClr val="1C4588"/>
                  </a:solidFill>
                  <a:latin typeface="Mada"/>
                  <a:ea typeface="Mada"/>
                  <a:cs typeface="Mada"/>
                  <a:sym typeface="Mada"/>
                </a:rPr>
                <a:t>duodenum</a:t>
              </a:r>
              <a:r>
                <a:rPr lang="ar" sz="1200">
                  <a:solidFill>
                    <a:srgbClr val="1C4588"/>
                  </a:solidFill>
                  <a:latin typeface="Mada"/>
                  <a:ea typeface="Mada"/>
                  <a:cs typeface="Mada"/>
                  <a:sym typeface="Mada"/>
                </a:rPr>
                <a:t>, in the jejunum after surgical anastomosis to the stomach or, rarely, in the ileum adjacent to a Meckel’s diverticulum.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What’s the difference between an ulcer and erosion?</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Ulcers: Penetrate muscularis mucosae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Erosions: Don not penetrate </a:t>
              </a:r>
              <a:r>
                <a:rPr lang="ar" sz="1200">
                  <a:solidFill>
                    <a:srgbClr val="1C4588"/>
                  </a:solidFill>
                  <a:latin typeface="Mada"/>
                  <a:ea typeface="Mada"/>
                  <a:cs typeface="Mada"/>
                  <a:sym typeface="Mada"/>
                </a:rPr>
                <a:t>muscularis mucosae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Note: Gastric and duodenal ulcers coexist in 10% of patients and more than one peptic ulcer is found in 10–15% of patients.</a:t>
              </a:r>
              <a:endParaRPr sz="1200">
                <a:solidFill>
                  <a:srgbClr val="1C4588"/>
                </a:solidFill>
                <a:latin typeface="Mada"/>
                <a:ea typeface="Mada"/>
                <a:cs typeface="Mada"/>
                <a:sym typeface="Mada"/>
              </a:endParaRPr>
            </a:p>
          </p:txBody>
        </p:sp>
        <p:sp>
          <p:nvSpPr>
            <p:cNvPr id="297" name="Google Shape;297;p24"/>
            <p:cNvSpPr/>
            <p:nvPr/>
          </p:nvSpPr>
          <p:spPr>
            <a:xfrm>
              <a:off x="485325" y="1634319"/>
              <a:ext cx="2115000" cy="397500"/>
            </a:xfrm>
            <a:prstGeom prst="flowChartAlternateProcess">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Definition</a:t>
              </a:r>
              <a:endParaRPr b="1" sz="2200">
                <a:solidFill>
                  <a:srgbClr val="FFFFFF"/>
                </a:solidFill>
                <a:latin typeface="Mada"/>
                <a:ea typeface="Mada"/>
                <a:cs typeface="Mada"/>
                <a:sym typeface="Mada"/>
              </a:endParaRPr>
            </a:p>
          </p:txBody>
        </p:sp>
      </p:grpSp>
      <p:sp>
        <p:nvSpPr>
          <p:cNvPr id="298" name="Google Shape;298;p24"/>
          <p:cNvSpPr txBox="1"/>
          <p:nvPr/>
        </p:nvSpPr>
        <p:spPr>
          <a:xfrm>
            <a:off x="228450" y="298140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Etiology</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299" name="Google Shape;299;p24"/>
          <p:cNvSpPr txBox="1"/>
          <p:nvPr/>
        </p:nvSpPr>
        <p:spPr>
          <a:xfrm>
            <a:off x="372975" y="3614875"/>
            <a:ext cx="4196400" cy="1485900"/>
          </a:xfrm>
          <a:prstGeom prst="rect">
            <a:avLst/>
          </a:prstGeom>
          <a:noFill/>
          <a:ln cap="flat" cmpd="sng" w="9525">
            <a:solidFill>
              <a:schemeClr val="accent1"/>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AutoNum type="arabicParenR"/>
            </a:pPr>
            <a:r>
              <a:rPr b="1" lang="ar" sz="1200">
                <a:solidFill>
                  <a:srgbClr val="CC0000"/>
                </a:solidFill>
                <a:latin typeface="Mada"/>
                <a:ea typeface="Mada"/>
                <a:cs typeface="Mada"/>
                <a:sym typeface="Mada"/>
              </a:rPr>
              <a:t>Helicobacter pylori infection </a:t>
            </a:r>
            <a:r>
              <a:rPr b="1" lang="ar" sz="1200">
                <a:solidFill>
                  <a:srgbClr val="6AA84F"/>
                </a:solidFill>
                <a:latin typeface="Mada"/>
                <a:ea typeface="Mada"/>
                <a:cs typeface="Mada"/>
                <a:sym typeface="Mada"/>
              </a:rPr>
              <a:t>80%</a:t>
            </a:r>
            <a:r>
              <a:rPr b="1" lang="ar" sz="1200">
                <a:solidFill>
                  <a:srgbClr val="CC0000"/>
                </a:solidFill>
                <a:latin typeface="Mada"/>
                <a:ea typeface="Mada"/>
                <a:cs typeface="Mada"/>
                <a:sym typeface="Mada"/>
              </a:rPr>
              <a:t> (most common)*</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b="1" lang="ar" sz="1200">
                <a:solidFill>
                  <a:srgbClr val="1C4588"/>
                </a:solidFill>
                <a:latin typeface="Mada"/>
                <a:ea typeface="Mada"/>
                <a:cs typeface="Mada"/>
                <a:sym typeface="Mada"/>
              </a:rPr>
              <a:t>NSAIDs</a:t>
            </a:r>
            <a:r>
              <a:rPr b="1" lang="ar" sz="1200">
                <a:solidFill>
                  <a:srgbClr val="6AA84F"/>
                </a:solidFill>
                <a:latin typeface="Mada"/>
                <a:ea typeface="Mada"/>
                <a:cs typeface="Mada"/>
                <a:sym typeface="Mada"/>
              </a:rPr>
              <a:t> (e.g. Aspirin)</a:t>
            </a:r>
            <a:r>
              <a:rPr b="1" lang="ar" sz="1200">
                <a:solidFill>
                  <a:srgbClr val="1C4588"/>
                </a:solidFill>
                <a:latin typeface="Mada"/>
                <a:ea typeface="Mada"/>
                <a:cs typeface="Mada"/>
                <a:sym typeface="Mada"/>
              </a:rPr>
              <a:t>: </a:t>
            </a:r>
            <a:r>
              <a:rPr lang="ar" sz="1200">
                <a:solidFill>
                  <a:srgbClr val="1C4588"/>
                </a:solidFill>
                <a:latin typeface="Mada"/>
                <a:ea typeface="Mada"/>
                <a:cs typeface="Mada"/>
                <a:sym typeface="Mada"/>
              </a:rPr>
              <a:t>inhibit prostaglandin production which is the major stimulant for mucus production that form the protective barrier, leads to impaired mucosal defenses.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b="1" lang="ar" sz="1200">
                <a:solidFill>
                  <a:srgbClr val="1C4588"/>
                </a:solidFill>
                <a:latin typeface="Mada"/>
                <a:ea typeface="Mada"/>
                <a:cs typeface="Mada"/>
                <a:sym typeface="Mada"/>
              </a:rPr>
              <a:t>Zollinger–Ellison syndrome</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b="1" lang="ar" sz="1200">
                <a:solidFill>
                  <a:srgbClr val="1C4588"/>
                </a:solidFill>
                <a:latin typeface="Mada"/>
                <a:ea typeface="Mada"/>
                <a:cs typeface="Mada"/>
                <a:sym typeface="Mada"/>
              </a:rPr>
              <a:t>Smoking (</a:t>
            </a:r>
            <a:r>
              <a:rPr lang="ar" sz="1200">
                <a:solidFill>
                  <a:srgbClr val="1C4588"/>
                </a:solidFill>
                <a:latin typeface="Mada"/>
                <a:ea typeface="Mada"/>
                <a:cs typeface="Mada"/>
                <a:sym typeface="Mada"/>
              </a:rPr>
              <a:t>Gastric more than duodenal)</a:t>
            </a:r>
            <a:endParaRPr b="1" sz="1200">
              <a:solidFill>
                <a:srgbClr val="6AA84F"/>
              </a:solidFill>
              <a:latin typeface="Mada"/>
              <a:ea typeface="Mada"/>
              <a:cs typeface="Mada"/>
              <a:sym typeface="Mada"/>
            </a:endParaRPr>
          </a:p>
        </p:txBody>
      </p:sp>
      <p:pic>
        <p:nvPicPr>
          <p:cNvPr id="300" name="Google Shape;300;p24"/>
          <p:cNvPicPr preferRelativeResize="0"/>
          <p:nvPr/>
        </p:nvPicPr>
        <p:blipFill>
          <a:blip r:embed="rId3">
            <a:alphaModFix/>
          </a:blip>
          <a:stretch>
            <a:fillRect/>
          </a:stretch>
        </p:blipFill>
        <p:spPr>
          <a:xfrm>
            <a:off x="4686025" y="3148600"/>
            <a:ext cx="2715901" cy="1838626"/>
          </a:xfrm>
          <a:prstGeom prst="rect">
            <a:avLst/>
          </a:prstGeom>
          <a:noFill/>
          <a:ln>
            <a:noFill/>
          </a:ln>
        </p:spPr>
      </p:pic>
      <p:sp>
        <p:nvSpPr>
          <p:cNvPr id="301" name="Google Shape;301;p24"/>
          <p:cNvSpPr txBox="1"/>
          <p:nvPr/>
        </p:nvSpPr>
        <p:spPr>
          <a:xfrm>
            <a:off x="276075" y="5973975"/>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Epidemiology of H. pylori infection</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302" name="Google Shape;302;p24"/>
          <p:cNvSpPr txBox="1"/>
          <p:nvPr/>
        </p:nvSpPr>
        <p:spPr>
          <a:xfrm>
            <a:off x="372975" y="6444850"/>
            <a:ext cx="5085300" cy="838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Socioeconomic status of the family is the main risk factor</a:t>
            </a:r>
            <a:r>
              <a:rPr lang="ar" sz="1200">
                <a:latin typeface="Mada"/>
                <a:ea typeface="Mada"/>
                <a:cs typeface="Mada"/>
                <a:sym typeface="Mada"/>
              </a:rPr>
              <a:t> as reflected by the level of sanitation and household hygiene. These infections are </a:t>
            </a:r>
            <a:r>
              <a:rPr b="1" lang="ar" sz="1200">
                <a:latin typeface="Mada"/>
                <a:ea typeface="Mada"/>
                <a:cs typeface="Mada"/>
                <a:sym typeface="Mada"/>
              </a:rPr>
              <a:t>probably acquired in childhood</a:t>
            </a:r>
            <a:r>
              <a:rPr lang="ar" sz="1200">
                <a:latin typeface="Mada"/>
                <a:ea typeface="Mada"/>
                <a:cs typeface="Mada"/>
                <a:sym typeface="Mada"/>
              </a:rPr>
              <a:t> by </a:t>
            </a:r>
            <a:r>
              <a:rPr b="1" lang="ar" sz="1200">
                <a:latin typeface="Mada"/>
                <a:ea typeface="Mada"/>
                <a:cs typeface="Mada"/>
                <a:sym typeface="Mada"/>
              </a:rPr>
              <a:t>person-to-person</a:t>
            </a:r>
            <a:r>
              <a:rPr lang="ar" sz="1200">
                <a:latin typeface="Mada"/>
                <a:ea typeface="Mada"/>
                <a:cs typeface="Mada"/>
                <a:sym typeface="Mada"/>
              </a:rPr>
              <a:t> contact (</a:t>
            </a:r>
            <a:r>
              <a:rPr lang="ar" sz="1200">
                <a:solidFill>
                  <a:schemeClr val="dk1"/>
                </a:solidFill>
                <a:latin typeface="Mada"/>
                <a:ea typeface="Mada"/>
                <a:cs typeface="Mada"/>
                <a:sym typeface="Mada"/>
              </a:rPr>
              <a:t>Fecal-oral route, Gastro-oral route or </a:t>
            </a:r>
            <a:r>
              <a:rPr lang="ar" sz="1200">
                <a:solidFill>
                  <a:schemeClr val="dk1"/>
                </a:solidFill>
                <a:latin typeface="Mada"/>
                <a:ea typeface="Mada"/>
                <a:cs typeface="Mada"/>
                <a:sym typeface="Mada"/>
              </a:rPr>
              <a:t>Oral-oral</a:t>
            </a:r>
            <a:r>
              <a:rPr lang="ar" sz="1200">
                <a:solidFill>
                  <a:schemeClr val="dk1"/>
                </a:solidFill>
                <a:latin typeface="Mada"/>
                <a:ea typeface="Mada"/>
                <a:cs typeface="Mada"/>
                <a:sym typeface="Mada"/>
              </a:rPr>
              <a:t> route)</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vast </a:t>
            </a:r>
            <a:r>
              <a:rPr b="1" lang="ar" sz="1200">
                <a:solidFill>
                  <a:srgbClr val="6AA84F"/>
                </a:solidFill>
                <a:latin typeface="Mada"/>
                <a:ea typeface="Mada"/>
                <a:cs typeface="Mada"/>
                <a:sym typeface="Mada"/>
              </a:rPr>
              <a:t>majority of colonised people remain healthy and asymptomatic</a:t>
            </a:r>
            <a:r>
              <a:rPr lang="ar" sz="1200">
                <a:solidFill>
                  <a:srgbClr val="6AA84F"/>
                </a:solidFill>
                <a:latin typeface="Mada"/>
                <a:ea typeface="Mada"/>
                <a:cs typeface="Mada"/>
                <a:sym typeface="Mada"/>
              </a:rPr>
              <a:t>, and only a minority develop clinical disease.</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95%</a:t>
            </a:r>
            <a:r>
              <a:rPr b="1" lang="ar" sz="1200">
                <a:latin typeface="Mada"/>
                <a:ea typeface="Mada"/>
                <a:cs typeface="Mada"/>
                <a:sym typeface="Mada"/>
              </a:rPr>
              <a:t> of duodenal ulcer</a:t>
            </a:r>
            <a:r>
              <a:rPr lang="ar" sz="1200">
                <a:latin typeface="Mada"/>
                <a:ea typeface="Mada"/>
                <a:cs typeface="Mada"/>
                <a:sym typeface="Mada"/>
              </a:rPr>
              <a:t> </a:t>
            </a:r>
            <a:r>
              <a:rPr lang="ar" sz="1200">
                <a:latin typeface="Mada"/>
                <a:ea typeface="Mada"/>
                <a:cs typeface="Mada"/>
                <a:sym typeface="Mada"/>
              </a:rPr>
              <a:t>patients </a:t>
            </a:r>
            <a:r>
              <a:rPr lang="ar" sz="1200">
                <a:latin typeface="Mada"/>
                <a:ea typeface="Mada"/>
                <a:cs typeface="Mada"/>
                <a:sym typeface="Mada"/>
              </a:rPr>
              <a:t>and </a:t>
            </a:r>
            <a:r>
              <a:rPr b="1" lang="ar" sz="1200">
                <a:solidFill>
                  <a:srgbClr val="CC0000"/>
                </a:solidFill>
                <a:latin typeface="Mada"/>
                <a:ea typeface="Mada"/>
                <a:cs typeface="Mada"/>
                <a:sym typeface="Mada"/>
              </a:rPr>
              <a:t>85%</a:t>
            </a:r>
            <a:r>
              <a:rPr b="1" lang="ar" sz="1200">
                <a:latin typeface="Mada"/>
                <a:ea typeface="Mada"/>
                <a:cs typeface="Mada"/>
                <a:sym typeface="Mada"/>
              </a:rPr>
              <a:t> of gastric ulcer</a:t>
            </a:r>
            <a:r>
              <a:rPr lang="ar" sz="1200">
                <a:latin typeface="Mada"/>
                <a:ea typeface="Mada"/>
                <a:cs typeface="Mada"/>
                <a:sym typeface="Mada"/>
              </a:rPr>
              <a:t> patients </a:t>
            </a:r>
            <a:r>
              <a:rPr b="1" lang="ar" sz="1200">
                <a:latin typeface="Mada"/>
                <a:ea typeface="Mada"/>
                <a:cs typeface="Mada"/>
                <a:sym typeface="Mada"/>
              </a:rPr>
              <a:t>are infected with H. pylori</a:t>
            </a:r>
            <a:r>
              <a:rPr lang="ar" sz="1200">
                <a:latin typeface="Mada"/>
                <a:ea typeface="Mada"/>
                <a:cs typeface="Mada"/>
                <a:sym typeface="Mada"/>
              </a:rPr>
              <a:t>. </a:t>
            </a:r>
            <a:r>
              <a:rPr lang="ar" sz="1200">
                <a:solidFill>
                  <a:srgbClr val="1C4588"/>
                </a:solidFill>
                <a:latin typeface="Mada"/>
                <a:ea typeface="Mada"/>
                <a:cs typeface="Mada"/>
                <a:sym typeface="Mada"/>
              </a:rPr>
              <a:t>The remaining 15% of gastric ulcers are caused by NSAIDs. </a:t>
            </a:r>
            <a:endParaRPr sz="1200">
              <a:solidFill>
                <a:srgbClr val="1C4588"/>
              </a:solidFill>
              <a:latin typeface="Mada"/>
              <a:ea typeface="Mada"/>
              <a:cs typeface="Mada"/>
              <a:sym typeface="Mada"/>
            </a:endParaRPr>
          </a:p>
        </p:txBody>
      </p:sp>
      <p:sp>
        <p:nvSpPr>
          <p:cNvPr id="303" name="Google Shape;303;p24"/>
          <p:cNvSpPr txBox="1"/>
          <p:nvPr/>
        </p:nvSpPr>
        <p:spPr>
          <a:xfrm>
            <a:off x="276075" y="849810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Microbiology of</a:t>
            </a:r>
            <a:r>
              <a:rPr b="1" lang="ar" sz="2200">
                <a:highlight>
                  <a:schemeClr val="accent5"/>
                </a:highlight>
                <a:latin typeface="Mada"/>
                <a:ea typeface="Mada"/>
                <a:cs typeface="Mada"/>
                <a:sym typeface="Mada"/>
              </a:rPr>
              <a:t> H. pylori: </a:t>
            </a:r>
            <a:endParaRPr b="1" sz="2200">
              <a:highlight>
                <a:schemeClr val="accent5"/>
              </a:highlight>
              <a:latin typeface="Mada"/>
              <a:ea typeface="Mada"/>
              <a:cs typeface="Mada"/>
              <a:sym typeface="Mada"/>
            </a:endParaRPr>
          </a:p>
        </p:txBody>
      </p:sp>
      <p:sp>
        <p:nvSpPr>
          <p:cNvPr id="304" name="Google Shape;304;p24"/>
          <p:cNvSpPr txBox="1"/>
          <p:nvPr/>
        </p:nvSpPr>
        <p:spPr>
          <a:xfrm>
            <a:off x="591550" y="9046225"/>
            <a:ext cx="6441000" cy="1066800"/>
          </a:xfrm>
          <a:prstGeom prst="rect">
            <a:avLst/>
          </a:prstGeom>
          <a:noFill/>
          <a:ln cap="flat" cmpd="sng" w="9525">
            <a:solidFill>
              <a:schemeClr val="accent1"/>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Gram </a:t>
            </a:r>
            <a:r>
              <a:rPr b="1" lang="ar" sz="1200" u="sng">
                <a:solidFill>
                  <a:schemeClr val="dk1"/>
                </a:solidFill>
                <a:latin typeface="Mada"/>
                <a:ea typeface="Mada"/>
                <a:cs typeface="Mada"/>
                <a:sym typeface="Mada"/>
              </a:rPr>
              <a:t>negative spiral</a:t>
            </a:r>
            <a:r>
              <a:rPr b="1" lang="ar" sz="1200">
                <a:solidFill>
                  <a:schemeClr val="dk1"/>
                </a:solidFill>
                <a:latin typeface="Mada"/>
                <a:ea typeface="Mada"/>
                <a:cs typeface="Mada"/>
                <a:sym typeface="Mada"/>
              </a:rPr>
              <a:t> organism with following characteristics: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Slow growing,</a:t>
            </a:r>
            <a:r>
              <a:rPr b="1" lang="ar" sz="1200">
                <a:solidFill>
                  <a:schemeClr val="dk1"/>
                </a:solidFill>
                <a:latin typeface="Mada"/>
                <a:ea typeface="Mada"/>
                <a:cs typeface="Mada"/>
                <a:sym typeface="Mada"/>
              </a:rPr>
              <a:t> microaerophilic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Has multiple flagella at one end, which make it</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highly motile</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allowing it to burrow and live beneath the mucus layer adherent to the epithelial surface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Urease producing</a:t>
            </a:r>
            <a:endParaRPr b="1">
              <a:solidFill>
                <a:srgbClr val="CC0000"/>
              </a:solidFill>
            </a:endParaRPr>
          </a:p>
        </p:txBody>
      </p:sp>
      <p:pic>
        <p:nvPicPr>
          <p:cNvPr id="305" name="Google Shape;305;p24"/>
          <p:cNvPicPr preferRelativeResize="0"/>
          <p:nvPr/>
        </p:nvPicPr>
        <p:blipFill>
          <a:blip r:embed="rId4">
            <a:alphaModFix/>
          </a:blip>
          <a:stretch>
            <a:fillRect/>
          </a:stretch>
        </p:blipFill>
        <p:spPr>
          <a:xfrm rot="1921542">
            <a:off x="6223422" y="8615970"/>
            <a:ext cx="849859" cy="849859"/>
          </a:xfrm>
          <a:prstGeom prst="rect">
            <a:avLst/>
          </a:prstGeom>
          <a:noFill/>
          <a:ln>
            <a:noFill/>
          </a:ln>
        </p:spPr>
      </p:pic>
      <p:sp>
        <p:nvSpPr>
          <p:cNvPr id="306" name="Google Shape;306;p24"/>
          <p:cNvSpPr txBox="1"/>
          <p:nvPr/>
        </p:nvSpPr>
        <p:spPr>
          <a:xfrm>
            <a:off x="372975" y="5176975"/>
            <a:ext cx="4385100" cy="7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t>*</a:t>
            </a:r>
            <a:r>
              <a:rPr b="1" lang="ar" sz="1200">
                <a:latin typeface="Mada"/>
                <a:ea typeface="Mada"/>
                <a:cs typeface="Mada"/>
                <a:sym typeface="Mada"/>
              </a:rPr>
              <a:t>The strongest evidence for the pathogenic role of H. pylori in peptic ulcer disease is the marked decrease in the recurrence rate of ulcers following the eradication of infection. </a:t>
            </a:r>
            <a:endParaRPr b="1"/>
          </a:p>
        </p:txBody>
      </p:sp>
      <p:pic>
        <p:nvPicPr>
          <p:cNvPr id="307" name="Google Shape;307;p24"/>
          <p:cNvPicPr preferRelativeResize="0"/>
          <p:nvPr/>
        </p:nvPicPr>
        <p:blipFill rotWithShape="1">
          <a:blip r:embed="rId5">
            <a:alphaModFix/>
          </a:blip>
          <a:srcRect b="0" l="0" r="2315" t="0"/>
          <a:stretch/>
        </p:blipFill>
        <p:spPr>
          <a:xfrm>
            <a:off x="5652625" y="7027675"/>
            <a:ext cx="1581329" cy="1536900"/>
          </a:xfrm>
          <a:prstGeom prst="rect">
            <a:avLst/>
          </a:prstGeom>
          <a:noFill/>
          <a:ln>
            <a:noFill/>
          </a:ln>
        </p:spPr>
      </p:pic>
      <p:pic>
        <p:nvPicPr>
          <p:cNvPr id="308" name="Google Shape;308;p24"/>
          <p:cNvPicPr preferRelativeResize="0"/>
          <p:nvPr/>
        </p:nvPicPr>
        <p:blipFill>
          <a:blip r:embed="rId6">
            <a:alphaModFix/>
          </a:blip>
          <a:stretch>
            <a:fillRect/>
          </a:stretch>
        </p:blipFill>
        <p:spPr>
          <a:xfrm>
            <a:off x="5570721" y="5477312"/>
            <a:ext cx="1745129" cy="1324562"/>
          </a:xfrm>
          <a:prstGeom prst="rect">
            <a:avLst/>
          </a:prstGeom>
          <a:noFill/>
          <a:ln>
            <a:noFill/>
          </a:ln>
        </p:spPr>
      </p:pic>
      <p:cxnSp>
        <p:nvCxnSpPr>
          <p:cNvPr id="309" name="Google Shape;309;p24"/>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15" name="Google Shape;315;p25"/>
          <p:cNvSpPr txBox="1"/>
          <p:nvPr/>
        </p:nvSpPr>
        <p:spPr>
          <a:xfrm>
            <a:off x="12789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Peptic Ulcer Disease (PUD) </a:t>
            </a:r>
            <a:r>
              <a:rPr b="1" i="1" lang="ar" sz="2600">
                <a:solidFill>
                  <a:schemeClr val="dk1"/>
                </a:solidFill>
                <a:latin typeface="Mada"/>
                <a:ea typeface="Mada"/>
                <a:cs typeface="Mada"/>
                <a:sym typeface="Mada"/>
              </a:rPr>
              <a:t>cont’</a:t>
            </a:r>
            <a:endParaRPr b="1" i="1" sz="2600">
              <a:solidFill>
                <a:schemeClr val="dk1"/>
              </a:solidFill>
              <a:latin typeface="Mada"/>
              <a:ea typeface="Mada"/>
              <a:cs typeface="Mada"/>
              <a:sym typeface="Mada"/>
            </a:endParaRPr>
          </a:p>
        </p:txBody>
      </p:sp>
      <p:sp>
        <p:nvSpPr>
          <p:cNvPr id="316" name="Google Shape;316;p25"/>
          <p:cNvSpPr/>
          <p:nvPr/>
        </p:nvSpPr>
        <p:spPr>
          <a:xfrm>
            <a:off x="560800" y="1334675"/>
            <a:ext cx="6636300" cy="828300"/>
          </a:xfrm>
          <a:prstGeom prst="snip1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5"/>
          <p:cNvSpPr/>
          <p:nvPr/>
        </p:nvSpPr>
        <p:spPr>
          <a:xfrm>
            <a:off x="446000" y="1425925"/>
            <a:ext cx="6636300" cy="1541100"/>
          </a:xfrm>
          <a:prstGeom prst="snip1Rect">
            <a:avLst>
              <a:gd fmla="val 16667" name="adj"/>
            </a:avLst>
          </a:prstGeom>
          <a:solidFill>
            <a:srgbClr val="EEEEEE"/>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5"/>
          <p:cNvSpPr txBox="1"/>
          <p:nvPr/>
        </p:nvSpPr>
        <p:spPr>
          <a:xfrm>
            <a:off x="323100" y="1447350"/>
            <a:ext cx="6555000" cy="8283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1C4588"/>
              </a:buClr>
              <a:buSzPts val="1300"/>
              <a:buFont typeface="Mada"/>
              <a:buChar char="●"/>
            </a:pPr>
            <a:r>
              <a:rPr lang="ar" sz="1300">
                <a:solidFill>
                  <a:srgbClr val="1C4588"/>
                </a:solidFill>
                <a:latin typeface="Mada"/>
                <a:ea typeface="Mada"/>
                <a:cs typeface="Mada"/>
                <a:sym typeface="Mada"/>
              </a:rPr>
              <a:t>Recurrent episodes of </a:t>
            </a:r>
            <a:r>
              <a:rPr b="1" lang="ar" sz="1300">
                <a:solidFill>
                  <a:srgbClr val="1C4588"/>
                </a:solidFill>
                <a:latin typeface="Mada"/>
                <a:ea typeface="Mada"/>
                <a:cs typeface="Mada"/>
                <a:sym typeface="Mada"/>
              </a:rPr>
              <a:t>epigastric pain</a:t>
            </a:r>
            <a:r>
              <a:rPr lang="ar" sz="1300">
                <a:solidFill>
                  <a:srgbClr val="1C4588"/>
                </a:solidFill>
                <a:latin typeface="Mada"/>
                <a:ea typeface="Mada"/>
                <a:cs typeface="Mada"/>
                <a:sym typeface="Mada"/>
              </a:rPr>
              <a:t> that is described as </a:t>
            </a:r>
            <a:r>
              <a:rPr b="1" lang="ar" sz="1300">
                <a:solidFill>
                  <a:srgbClr val="1C4588"/>
                </a:solidFill>
                <a:latin typeface="Mada"/>
                <a:ea typeface="Mada"/>
                <a:cs typeface="Mada"/>
                <a:sym typeface="Mada"/>
              </a:rPr>
              <a:t>dull</a:t>
            </a:r>
            <a:r>
              <a:rPr lang="ar" sz="1300">
                <a:solidFill>
                  <a:srgbClr val="1C4588"/>
                </a:solidFill>
                <a:latin typeface="Mada"/>
                <a:ea typeface="Mada"/>
                <a:cs typeface="Mada"/>
                <a:sym typeface="Mada"/>
              </a:rPr>
              <a:t>, sore, and gnawing. Although the most common cause of  upper GI bleeding is PUD, the majority of those with ulcers do not bleed.</a:t>
            </a:r>
            <a:endParaRPr sz="1300">
              <a:solidFill>
                <a:srgbClr val="1C4588"/>
              </a:solidFill>
              <a:latin typeface="Mada"/>
              <a:ea typeface="Mada"/>
              <a:cs typeface="Mada"/>
              <a:sym typeface="Mada"/>
            </a:endParaRPr>
          </a:p>
          <a:p>
            <a:pPr indent="-311150" lvl="0" marL="457200" rtl="0" algn="l">
              <a:lnSpc>
                <a:spcPct val="115000"/>
              </a:lnSpc>
              <a:spcBef>
                <a:spcPts val="0"/>
              </a:spcBef>
              <a:spcAft>
                <a:spcPts val="0"/>
              </a:spcAft>
              <a:buClr>
                <a:srgbClr val="1C4588"/>
              </a:buClr>
              <a:buSzPts val="1300"/>
              <a:buFont typeface="Mada"/>
              <a:buChar char="●"/>
            </a:pPr>
            <a:r>
              <a:rPr b="1" lang="ar" sz="1300">
                <a:solidFill>
                  <a:srgbClr val="1C4588"/>
                </a:solidFill>
                <a:latin typeface="Mada"/>
                <a:ea typeface="Mada"/>
                <a:cs typeface="Mada"/>
                <a:sym typeface="Mada"/>
              </a:rPr>
              <a:t>How to differentiate between gastric and duodenal ulcer?</a:t>
            </a:r>
            <a:endParaRPr b="1" sz="1300">
              <a:solidFill>
                <a:srgbClr val="1C4588"/>
              </a:solidFill>
              <a:latin typeface="Mada"/>
              <a:ea typeface="Mada"/>
              <a:cs typeface="Mada"/>
              <a:sym typeface="Mada"/>
            </a:endParaRPr>
          </a:p>
          <a:p>
            <a:pPr indent="-311150" lvl="1" marL="914400" rtl="0" algn="l">
              <a:lnSpc>
                <a:spcPct val="115000"/>
              </a:lnSpc>
              <a:spcBef>
                <a:spcPts val="0"/>
              </a:spcBef>
              <a:spcAft>
                <a:spcPts val="0"/>
              </a:spcAft>
              <a:buSzPts val="1300"/>
              <a:buFont typeface="Mada"/>
              <a:buChar char="○"/>
            </a:pPr>
            <a:r>
              <a:rPr b="1" lang="ar" sz="1300">
                <a:solidFill>
                  <a:srgbClr val="CC0000"/>
                </a:solidFill>
                <a:latin typeface="Mada"/>
                <a:ea typeface="Mada"/>
                <a:cs typeface="Mada"/>
                <a:sym typeface="Mada"/>
              </a:rPr>
              <a:t>G</a:t>
            </a:r>
            <a:r>
              <a:rPr b="1" lang="ar" sz="1300">
                <a:solidFill>
                  <a:srgbClr val="1C4588"/>
                </a:solidFill>
                <a:latin typeface="Mada"/>
                <a:ea typeface="Mada"/>
                <a:cs typeface="Mada"/>
                <a:sym typeface="Mada"/>
              </a:rPr>
              <a:t>astric ulcer: </a:t>
            </a:r>
            <a:r>
              <a:rPr lang="ar" sz="1300">
                <a:solidFill>
                  <a:srgbClr val="1C4588"/>
                </a:solidFill>
                <a:latin typeface="Mada"/>
                <a:ea typeface="Mada"/>
                <a:cs typeface="Mada"/>
                <a:sym typeface="Mada"/>
              </a:rPr>
              <a:t>pain is </a:t>
            </a:r>
            <a:r>
              <a:rPr b="1" lang="ar" sz="1300">
                <a:solidFill>
                  <a:srgbClr val="CC0000"/>
                </a:solidFill>
                <a:latin typeface="Mada"/>
                <a:ea typeface="Mada"/>
                <a:cs typeface="Mada"/>
                <a:sym typeface="Mada"/>
              </a:rPr>
              <a:t>G</a:t>
            </a:r>
            <a:r>
              <a:rPr lang="ar" sz="1300">
                <a:solidFill>
                  <a:srgbClr val="1C4588"/>
                </a:solidFill>
                <a:latin typeface="Mada"/>
                <a:ea typeface="Mada"/>
                <a:cs typeface="Mada"/>
                <a:sym typeface="Mada"/>
              </a:rPr>
              <a:t>reater after a meal, hence the weight loss.</a:t>
            </a:r>
            <a:endParaRPr sz="1300">
              <a:solidFill>
                <a:srgbClr val="1C4588"/>
              </a:solidFill>
              <a:latin typeface="Mada"/>
              <a:ea typeface="Mada"/>
              <a:cs typeface="Mada"/>
              <a:sym typeface="Mada"/>
            </a:endParaRPr>
          </a:p>
          <a:p>
            <a:pPr indent="-311150" lvl="1" marL="914400" rtl="0" algn="l">
              <a:lnSpc>
                <a:spcPct val="115000"/>
              </a:lnSpc>
              <a:spcBef>
                <a:spcPts val="0"/>
              </a:spcBef>
              <a:spcAft>
                <a:spcPts val="0"/>
              </a:spcAft>
              <a:buSzPts val="1300"/>
              <a:buFont typeface="Mada"/>
              <a:buChar char="○"/>
            </a:pPr>
            <a:r>
              <a:rPr b="1" lang="ar" sz="1300">
                <a:solidFill>
                  <a:srgbClr val="CC0000"/>
                </a:solidFill>
                <a:latin typeface="Mada"/>
                <a:ea typeface="Mada"/>
                <a:cs typeface="Mada"/>
                <a:sym typeface="Mada"/>
              </a:rPr>
              <a:t>D</a:t>
            </a:r>
            <a:r>
              <a:rPr b="1" lang="ar" sz="1300">
                <a:solidFill>
                  <a:srgbClr val="1C4588"/>
                </a:solidFill>
                <a:latin typeface="Mada"/>
                <a:ea typeface="Mada"/>
                <a:cs typeface="Mada"/>
                <a:sym typeface="Mada"/>
              </a:rPr>
              <a:t>uodenal ulcer:</a:t>
            </a:r>
            <a:r>
              <a:rPr b="1" lang="ar" sz="1300">
                <a:latin typeface="Mada"/>
                <a:ea typeface="Mada"/>
                <a:cs typeface="Mada"/>
                <a:sym typeface="Mada"/>
              </a:rPr>
              <a:t> </a:t>
            </a:r>
            <a:r>
              <a:rPr lang="ar" sz="1300">
                <a:solidFill>
                  <a:srgbClr val="1C4588"/>
                </a:solidFill>
                <a:latin typeface="Mada"/>
                <a:ea typeface="Mada"/>
                <a:cs typeface="Mada"/>
                <a:sym typeface="Mada"/>
              </a:rPr>
              <a:t>pain</a:t>
            </a:r>
            <a:r>
              <a:rPr lang="ar" sz="1300">
                <a:latin typeface="Mada"/>
                <a:ea typeface="Mada"/>
                <a:cs typeface="Mada"/>
                <a:sym typeface="Mada"/>
              </a:rPr>
              <a:t> </a:t>
            </a:r>
            <a:r>
              <a:rPr b="1" lang="ar" sz="1300">
                <a:solidFill>
                  <a:srgbClr val="CC0000"/>
                </a:solidFill>
                <a:latin typeface="Mada"/>
                <a:ea typeface="Mada"/>
                <a:cs typeface="Mada"/>
                <a:sym typeface="Mada"/>
              </a:rPr>
              <a:t>D</a:t>
            </a:r>
            <a:r>
              <a:rPr lang="ar" sz="1300">
                <a:solidFill>
                  <a:srgbClr val="1C4588"/>
                </a:solidFill>
                <a:latin typeface="Mada"/>
                <a:ea typeface="Mada"/>
                <a:cs typeface="Mada"/>
                <a:sym typeface="Mada"/>
              </a:rPr>
              <a:t>ecreases after a meal</a:t>
            </a:r>
            <a:endParaRPr sz="1300">
              <a:solidFill>
                <a:srgbClr val="1C4588"/>
              </a:solidFill>
              <a:latin typeface="Mada"/>
              <a:ea typeface="Mada"/>
              <a:cs typeface="Mada"/>
              <a:sym typeface="Mada"/>
            </a:endParaRPr>
          </a:p>
        </p:txBody>
      </p:sp>
      <p:sp>
        <p:nvSpPr>
          <p:cNvPr id="319" name="Google Shape;319;p25"/>
          <p:cNvSpPr txBox="1"/>
          <p:nvPr/>
        </p:nvSpPr>
        <p:spPr>
          <a:xfrm>
            <a:off x="228450" y="77160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Clinical presentation</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pic>
        <p:nvPicPr>
          <p:cNvPr id="320" name="Google Shape;320;p25"/>
          <p:cNvPicPr preferRelativeResize="0"/>
          <p:nvPr/>
        </p:nvPicPr>
        <p:blipFill>
          <a:blip r:embed="rId3">
            <a:alphaModFix/>
          </a:blip>
          <a:stretch>
            <a:fillRect/>
          </a:stretch>
        </p:blipFill>
        <p:spPr>
          <a:xfrm>
            <a:off x="6030375" y="2020300"/>
            <a:ext cx="1051925" cy="1051925"/>
          </a:xfrm>
          <a:prstGeom prst="rect">
            <a:avLst/>
          </a:prstGeom>
          <a:noFill/>
          <a:ln>
            <a:noFill/>
          </a:ln>
        </p:spPr>
      </p:pic>
      <p:graphicFrame>
        <p:nvGraphicFramePr>
          <p:cNvPr id="321" name="Google Shape;321;p25"/>
          <p:cNvGraphicFramePr/>
          <p:nvPr/>
        </p:nvGraphicFramePr>
        <p:xfrm>
          <a:off x="228450" y="3148425"/>
          <a:ext cx="3000000" cy="3000000"/>
        </p:xfrm>
        <a:graphic>
          <a:graphicData uri="http://schemas.openxmlformats.org/drawingml/2006/table">
            <a:tbl>
              <a:tblPr>
                <a:noFill/>
                <a:tableStyleId>{08619CD8-436B-4644-B807-13D4593B444E}</a:tableStyleId>
              </a:tblPr>
              <a:tblGrid>
                <a:gridCol w="1476000"/>
                <a:gridCol w="2498500"/>
                <a:gridCol w="3012275"/>
              </a:tblGrid>
              <a:tr h="175175">
                <a:tc>
                  <a:txBody>
                    <a:bodyPr/>
                    <a:lstStyle/>
                    <a:p>
                      <a:pPr indent="0" lvl="0" marL="0" rtl="0" algn="ctr">
                        <a:spcBef>
                          <a:spcPts val="0"/>
                        </a:spcBef>
                        <a:spcAft>
                          <a:spcPts val="0"/>
                        </a:spcAft>
                        <a:buNone/>
                      </a:pPr>
                      <a:r>
                        <a:rPr b="1" lang="ar" sz="1300">
                          <a:solidFill>
                            <a:srgbClr val="FFFFFF"/>
                          </a:solidFill>
                          <a:highlight>
                            <a:srgbClr val="1C4588"/>
                          </a:highlight>
                          <a:latin typeface="Mada"/>
                          <a:ea typeface="Mada"/>
                          <a:cs typeface="Mada"/>
                          <a:sym typeface="Mada"/>
                        </a:rPr>
                        <a:t>EXTRA</a:t>
                      </a:r>
                      <a:endParaRPr b="1" sz="1300">
                        <a:solidFill>
                          <a:srgbClr val="FFFFFF"/>
                        </a:solidFill>
                        <a:highlight>
                          <a:srgbClr val="1C4588"/>
                        </a:highlight>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Duodenal ulcer</a:t>
                      </a:r>
                      <a:endParaRPr b="1" sz="1300">
                        <a:solidFill>
                          <a:srgbClr val="FFFFFF"/>
                        </a:solidFill>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Gastric ulcer</a:t>
                      </a:r>
                      <a:endParaRPr b="1" sz="1300">
                        <a:solidFill>
                          <a:srgbClr val="FFFFFF"/>
                        </a:solidFill>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1"/>
                    </a:solidFill>
                  </a:tcPr>
                </a:tc>
              </a:tr>
              <a:tr h="319000">
                <a:tc>
                  <a:txBody>
                    <a:bodyPr/>
                    <a:lstStyle/>
                    <a:p>
                      <a:pPr indent="0" lvl="0" marL="0" rtl="0" algn="ctr">
                        <a:spcBef>
                          <a:spcPts val="0"/>
                        </a:spcBef>
                        <a:spcAft>
                          <a:spcPts val="0"/>
                        </a:spcAft>
                        <a:buNone/>
                      </a:pPr>
                      <a:r>
                        <a:rPr b="1" lang="ar" sz="1100">
                          <a:latin typeface="Mada"/>
                          <a:ea typeface="Mada"/>
                          <a:cs typeface="Mada"/>
                          <a:sym typeface="Mada"/>
                        </a:rPr>
                        <a:t>Pathogenesis</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Caused by an increase in offensive factors (higher rates of basal and stimulated gastric acid secretion)</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Caused by a decrease in defensive factors (gastric acid level is normal/low unless ulcer is pyloric or prepyloric)</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62100">
                <a:tc>
                  <a:txBody>
                    <a:bodyPr/>
                    <a:lstStyle/>
                    <a:p>
                      <a:pPr indent="0" lvl="0" marL="0" rtl="0" algn="ctr">
                        <a:spcBef>
                          <a:spcPts val="0"/>
                        </a:spcBef>
                        <a:spcAft>
                          <a:spcPts val="0"/>
                        </a:spcAft>
                        <a:buNone/>
                      </a:pPr>
                      <a:r>
                        <a:rPr b="1" lang="ar" sz="1100">
                          <a:latin typeface="Mada"/>
                          <a:ea typeface="Mada"/>
                          <a:cs typeface="Mada"/>
                          <a:sym typeface="Mada"/>
                        </a:rPr>
                        <a:t>H.pylori infection</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90%</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85%</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240550">
                <a:tc>
                  <a:txBody>
                    <a:bodyPr/>
                    <a:lstStyle/>
                    <a:p>
                      <a:pPr indent="0" lvl="0" marL="0" rtl="0" algn="ctr">
                        <a:spcBef>
                          <a:spcPts val="0"/>
                        </a:spcBef>
                        <a:spcAft>
                          <a:spcPts val="0"/>
                        </a:spcAft>
                        <a:buNone/>
                      </a:pPr>
                      <a:r>
                        <a:rPr b="1" lang="ar" sz="1100">
                          <a:latin typeface="Mada"/>
                          <a:ea typeface="Mada"/>
                          <a:cs typeface="Mada"/>
                          <a:sym typeface="Mada"/>
                        </a:rPr>
                        <a:t>Malignant potential</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Low</a:t>
                      </a:r>
                      <a:r>
                        <a:rPr lang="ar" sz="1100">
                          <a:latin typeface="Mada"/>
                          <a:ea typeface="Mada"/>
                          <a:cs typeface="Mada"/>
                          <a:sym typeface="Mada"/>
                        </a:rPr>
                        <a:t> (malignancy is very rare) </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High</a:t>
                      </a:r>
                      <a:r>
                        <a:rPr lang="ar" sz="1100">
                          <a:latin typeface="Mada"/>
                          <a:ea typeface="Mada"/>
                          <a:cs typeface="Mada"/>
                          <a:sym typeface="Mada"/>
                        </a:rPr>
                        <a:t> (5%-10% are malignant); therefore must </a:t>
                      </a:r>
                      <a:r>
                        <a:rPr b="1" lang="ar" sz="1100">
                          <a:solidFill>
                            <a:srgbClr val="CC0000"/>
                          </a:solidFill>
                          <a:latin typeface="Mada"/>
                          <a:ea typeface="Mada"/>
                          <a:cs typeface="Mada"/>
                          <a:sym typeface="Mada"/>
                        </a:rPr>
                        <a:t>always be biopsied</a:t>
                      </a:r>
                      <a:r>
                        <a:rPr lang="ar" sz="1100">
                          <a:latin typeface="Mada"/>
                          <a:ea typeface="Mada"/>
                          <a:cs typeface="Mada"/>
                          <a:sym typeface="Mada"/>
                        </a:rPr>
                        <a:t> and followed up to ensure healing.</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397425">
                <a:tc>
                  <a:txBody>
                    <a:bodyPr/>
                    <a:lstStyle/>
                    <a:p>
                      <a:pPr indent="0" lvl="0" marL="0" rtl="0" algn="ctr">
                        <a:spcBef>
                          <a:spcPts val="0"/>
                        </a:spcBef>
                        <a:spcAft>
                          <a:spcPts val="0"/>
                        </a:spcAft>
                        <a:buNone/>
                      </a:pPr>
                      <a:r>
                        <a:rPr b="1" lang="ar" sz="1100">
                          <a:latin typeface="Mada"/>
                          <a:ea typeface="Mada"/>
                          <a:cs typeface="Mada"/>
                          <a:sym typeface="Mada"/>
                        </a:rPr>
                        <a:t>Locations</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Majority are 1-2 cm distal to pylorus (usually on posterior wall)</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Type </a:t>
                      </a:r>
                      <a:r>
                        <a:rPr b="1" lang="ar" sz="1100">
                          <a:solidFill>
                            <a:srgbClr val="CC0000"/>
                          </a:solidFill>
                          <a:latin typeface="Mada"/>
                          <a:ea typeface="Mada"/>
                          <a:cs typeface="Mada"/>
                          <a:sym typeface="Mada"/>
                        </a:rPr>
                        <a:t>I</a:t>
                      </a:r>
                      <a:r>
                        <a:rPr lang="ar" sz="1100">
                          <a:latin typeface="Mada"/>
                          <a:ea typeface="Mada"/>
                          <a:cs typeface="Mada"/>
                          <a:sym typeface="Mada"/>
                        </a:rPr>
                        <a:t> (Most common): on </a:t>
                      </a:r>
                      <a:r>
                        <a:rPr b="1" lang="ar" sz="1100">
                          <a:solidFill>
                            <a:srgbClr val="CC0000"/>
                          </a:solidFill>
                          <a:latin typeface="Mada"/>
                          <a:ea typeface="Mada"/>
                          <a:cs typeface="Mada"/>
                          <a:sym typeface="Mada"/>
                        </a:rPr>
                        <a:t>less</a:t>
                      </a:r>
                      <a:r>
                        <a:rPr lang="ar" sz="1100">
                          <a:latin typeface="Mada"/>
                          <a:ea typeface="Mada"/>
                          <a:cs typeface="Mada"/>
                          <a:sym typeface="Mada"/>
                        </a:rPr>
                        <a:t>er curvature</a:t>
                      </a:r>
                      <a:endParaRPr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Type </a:t>
                      </a:r>
                      <a:r>
                        <a:rPr b="1" lang="ar" sz="1100">
                          <a:solidFill>
                            <a:srgbClr val="E69138"/>
                          </a:solidFill>
                          <a:latin typeface="Mada"/>
                          <a:ea typeface="Mada"/>
                          <a:cs typeface="Mada"/>
                          <a:sym typeface="Mada"/>
                        </a:rPr>
                        <a:t>II</a:t>
                      </a:r>
                      <a:r>
                        <a:rPr lang="ar" sz="1100">
                          <a:latin typeface="Mada"/>
                          <a:ea typeface="Mada"/>
                          <a:cs typeface="Mada"/>
                          <a:sym typeface="Mada"/>
                        </a:rPr>
                        <a:t>: Gastric and duodenal ulcer </a:t>
                      </a:r>
                      <a:r>
                        <a:rPr b="1" lang="ar" sz="1100">
                          <a:solidFill>
                            <a:srgbClr val="E69138"/>
                          </a:solidFill>
                          <a:latin typeface="Mada"/>
                          <a:ea typeface="Mada"/>
                          <a:cs typeface="Mada"/>
                          <a:sym typeface="Mada"/>
                        </a:rPr>
                        <a:t>(Two)</a:t>
                      </a:r>
                      <a:endParaRPr b="1" sz="1100">
                        <a:solidFill>
                          <a:srgbClr val="E69138"/>
                        </a:solidFill>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Type </a:t>
                      </a:r>
                      <a:r>
                        <a:rPr b="1" lang="ar" sz="1100">
                          <a:solidFill>
                            <a:schemeClr val="accent1"/>
                          </a:solidFill>
                          <a:latin typeface="Mada"/>
                          <a:ea typeface="Mada"/>
                          <a:cs typeface="Mada"/>
                          <a:sym typeface="Mada"/>
                        </a:rPr>
                        <a:t>III</a:t>
                      </a:r>
                      <a:r>
                        <a:rPr lang="ar" sz="1100">
                          <a:latin typeface="Mada"/>
                          <a:ea typeface="Mada"/>
                          <a:cs typeface="Mada"/>
                          <a:sym typeface="Mada"/>
                        </a:rPr>
                        <a:t>: </a:t>
                      </a:r>
                      <a:r>
                        <a:rPr b="1" lang="ar" sz="1100">
                          <a:solidFill>
                            <a:schemeClr val="accent1"/>
                          </a:solidFill>
                          <a:latin typeface="Mada"/>
                          <a:ea typeface="Mada"/>
                          <a:cs typeface="Mada"/>
                          <a:sym typeface="Mada"/>
                        </a:rPr>
                        <a:t>Pre</a:t>
                      </a:r>
                      <a:r>
                        <a:rPr lang="ar" sz="1100">
                          <a:latin typeface="Mada"/>
                          <a:ea typeface="Mada"/>
                          <a:cs typeface="Mada"/>
                          <a:sym typeface="Mada"/>
                        </a:rPr>
                        <a:t>pyloric (within 2cm of pylorus)</a:t>
                      </a:r>
                      <a:endParaRPr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Type </a:t>
                      </a:r>
                      <a:r>
                        <a:rPr b="1" lang="ar" sz="1100">
                          <a:solidFill>
                            <a:srgbClr val="3C78D8"/>
                          </a:solidFill>
                          <a:latin typeface="Mada"/>
                          <a:ea typeface="Mada"/>
                          <a:cs typeface="Mada"/>
                          <a:sym typeface="Mada"/>
                        </a:rPr>
                        <a:t>IV</a:t>
                      </a:r>
                      <a:r>
                        <a:rPr lang="ar" sz="1100">
                          <a:latin typeface="Mada"/>
                          <a:ea typeface="Mada"/>
                          <a:cs typeface="Mada"/>
                          <a:sym typeface="Mada"/>
                        </a:rPr>
                        <a:t>: Near esophagogastric junction </a:t>
                      </a:r>
                      <a:r>
                        <a:rPr b="1" lang="ar" sz="1100">
                          <a:solidFill>
                            <a:srgbClr val="3C78D8"/>
                          </a:solidFill>
                          <a:latin typeface="Mada"/>
                          <a:ea typeface="Mada"/>
                          <a:cs typeface="Mada"/>
                          <a:sym typeface="Mada"/>
                        </a:rPr>
                        <a:t>(Door)</a:t>
                      </a:r>
                      <a:endParaRPr b="1" sz="1100">
                        <a:solidFill>
                          <a:srgbClr val="3C78D8"/>
                        </a:solidFill>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62100">
                <a:tc>
                  <a:txBody>
                    <a:bodyPr/>
                    <a:lstStyle/>
                    <a:p>
                      <a:pPr indent="0" lvl="0" marL="0" rtl="0" algn="ctr">
                        <a:spcBef>
                          <a:spcPts val="0"/>
                        </a:spcBef>
                        <a:spcAft>
                          <a:spcPts val="0"/>
                        </a:spcAft>
                        <a:buNone/>
                      </a:pPr>
                      <a:r>
                        <a:rPr b="1" lang="ar" sz="1100">
                          <a:latin typeface="Mada"/>
                          <a:ea typeface="Mada"/>
                          <a:cs typeface="Mada"/>
                          <a:sym typeface="Mada"/>
                        </a:rPr>
                        <a:t>Age distribution</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Occurs in younger </a:t>
                      </a:r>
                      <a:r>
                        <a:rPr lang="ar" sz="1100">
                          <a:latin typeface="Mada"/>
                          <a:ea typeface="Mada"/>
                          <a:cs typeface="Mada"/>
                          <a:sym typeface="Mada"/>
                        </a:rPr>
                        <a:t>patients</a:t>
                      </a:r>
                      <a:r>
                        <a:rPr lang="ar" sz="1100">
                          <a:latin typeface="Mada"/>
                          <a:ea typeface="Mada"/>
                          <a:cs typeface="Mada"/>
                          <a:sym typeface="Mada"/>
                        </a:rPr>
                        <a:t> (&lt;40 y/o)</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Occurs in older patients (&gt;40 y/o) </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240550">
                <a:tc>
                  <a:txBody>
                    <a:bodyPr/>
                    <a:lstStyle/>
                    <a:p>
                      <a:pPr indent="0" lvl="0" marL="0" rtl="0" algn="ctr">
                        <a:spcBef>
                          <a:spcPts val="0"/>
                        </a:spcBef>
                        <a:spcAft>
                          <a:spcPts val="0"/>
                        </a:spcAft>
                        <a:buNone/>
                      </a:pPr>
                      <a:r>
                        <a:rPr b="1" lang="ar" sz="1100">
                          <a:latin typeface="Mada"/>
                          <a:ea typeface="Mada"/>
                          <a:cs typeface="Mada"/>
                          <a:sym typeface="Mada"/>
                        </a:rPr>
                        <a:t>Associated blood type</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Type O</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Type A</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62100">
                <a:tc>
                  <a:txBody>
                    <a:bodyPr/>
                    <a:lstStyle/>
                    <a:p>
                      <a:pPr indent="0" lvl="0" marL="0" rtl="0" algn="ctr">
                        <a:spcBef>
                          <a:spcPts val="0"/>
                        </a:spcBef>
                        <a:spcAft>
                          <a:spcPts val="0"/>
                        </a:spcAft>
                        <a:buNone/>
                      </a:pPr>
                      <a:r>
                        <a:rPr b="1" lang="ar" sz="1100">
                          <a:latin typeface="Mada"/>
                          <a:ea typeface="Mada"/>
                          <a:cs typeface="Mada"/>
                          <a:sym typeface="Mada"/>
                        </a:rPr>
                        <a:t>Risk factors</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NSAIDs</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Smoking</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397425">
                <a:tc>
                  <a:txBody>
                    <a:bodyPr/>
                    <a:lstStyle/>
                    <a:p>
                      <a:pPr indent="0" lvl="0" marL="0" rtl="0" algn="ctr">
                        <a:spcBef>
                          <a:spcPts val="0"/>
                        </a:spcBef>
                        <a:spcAft>
                          <a:spcPts val="0"/>
                        </a:spcAft>
                        <a:buNone/>
                      </a:pPr>
                      <a:r>
                        <a:rPr b="1" lang="ar" sz="1100">
                          <a:latin typeface="Mada"/>
                          <a:ea typeface="Mada"/>
                          <a:cs typeface="Mada"/>
                          <a:sym typeface="Mada"/>
                        </a:rPr>
                        <a:t>Other</a:t>
                      </a:r>
                      <a:endParaRPr b="1" sz="1100">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5"/>
                    </a:solidFill>
                  </a:tcPr>
                </a:tc>
                <a:tc>
                  <a:txBody>
                    <a:bodyPr/>
                    <a:lstStyle/>
                    <a:p>
                      <a:pPr indent="-120249" lvl="0" marL="100799" rtl="0" algn="ctr">
                        <a:spcBef>
                          <a:spcPts val="0"/>
                        </a:spcBef>
                        <a:spcAft>
                          <a:spcPts val="0"/>
                        </a:spcAft>
                        <a:buSzPts val="1100"/>
                        <a:buFont typeface="Mada"/>
                        <a:buChar char="-"/>
                      </a:pPr>
                      <a:r>
                        <a:rPr lang="ar" sz="1100">
                          <a:latin typeface="Mada"/>
                          <a:ea typeface="Mada"/>
                          <a:cs typeface="Mada"/>
                          <a:sym typeface="Mada"/>
                        </a:rPr>
                        <a:t>Eating usually relieves pain</a:t>
                      </a:r>
                      <a:endParaRPr sz="1100">
                        <a:latin typeface="Mada"/>
                        <a:ea typeface="Mada"/>
                        <a:cs typeface="Mada"/>
                        <a:sym typeface="Mada"/>
                      </a:endParaRPr>
                    </a:p>
                    <a:p>
                      <a:pPr indent="-120249" lvl="0" marL="100799" rtl="0" algn="ctr">
                        <a:spcBef>
                          <a:spcPts val="0"/>
                        </a:spcBef>
                        <a:spcAft>
                          <a:spcPts val="0"/>
                        </a:spcAft>
                        <a:buSzPts val="1100"/>
                        <a:buFont typeface="Mada"/>
                        <a:buChar char="-"/>
                      </a:pPr>
                      <a:r>
                        <a:rPr lang="ar" sz="1100">
                          <a:latin typeface="Mada"/>
                          <a:ea typeface="Mada"/>
                          <a:cs typeface="Mada"/>
                          <a:sym typeface="Mada"/>
                        </a:rPr>
                        <a:t>Nocturnal pain is more common than in gastric</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120249" lvl="0" marL="100799" rtl="0" algn="ctr">
                        <a:spcBef>
                          <a:spcPts val="0"/>
                        </a:spcBef>
                        <a:spcAft>
                          <a:spcPts val="0"/>
                        </a:spcAft>
                        <a:buSzPts val="1100"/>
                        <a:buFont typeface="Mada"/>
                        <a:buChar char="-"/>
                      </a:pPr>
                      <a:r>
                        <a:rPr lang="ar" sz="1100">
                          <a:latin typeface="Mada"/>
                          <a:ea typeface="Mada"/>
                          <a:cs typeface="Mada"/>
                          <a:sym typeface="Mada"/>
                        </a:rPr>
                        <a:t>Eating worsens pain</a:t>
                      </a:r>
                      <a:endParaRPr sz="1100">
                        <a:latin typeface="Mada"/>
                        <a:ea typeface="Mada"/>
                        <a:cs typeface="Mada"/>
                        <a:sym typeface="Mada"/>
                      </a:endParaRPr>
                    </a:p>
                    <a:p>
                      <a:pPr indent="-120249" lvl="0" marL="100799" rtl="0" algn="ctr">
                        <a:spcBef>
                          <a:spcPts val="0"/>
                        </a:spcBef>
                        <a:spcAft>
                          <a:spcPts val="0"/>
                        </a:spcAft>
                        <a:buSzPts val="1100"/>
                        <a:buFont typeface="Mada"/>
                        <a:buChar char="-"/>
                      </a:pPr>
                      <a:r>
                        <a:rPr lang="ar" sz="1100">
                          <a:latin typeface="Mada"/>
                          <a:ea typeface="Mada"/>
                          <a:cs typeface="Mada"/>
                          <a:sym typeface="Mada"/>
                        </a:rPr>
                        <a:t>Complication rates are higher than those of duodenal ulcers. There is a higher recurrence rate with medical therapy alone</a:t>
                      </a:r>
                      <a:endParaRPr sz="1100">
                        <a:latin typeface="Mada"/>
                        <a:ea typeface="Mada"/>
                        <a:cs typeface="Mada"/>
                        <a:sym typeface="Mada"/>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sp>
        <p:nvSpPr>
          <p:cNvPr id="322" name="Google Shape;322;p25"/>
          <p:cNvSpPr txBox="1"/>
          <p:nvPr/>
        </p:nvSpPr>
        <p:spPr>
          <a:xfrm>
            <a:off x="133350" y="833780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Investigations</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323" name="Google Shape;323;p25"/>
          <p:cNvSpPr txBox="1"/>
          <p:nvPr/>
        </p:nvSpPr>
        <p:spPr>
          <a:xfrm>
            <a:off x="508375" y="8836675"/>
            <a:ext cx="6636300" cy="12648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AutoNum type="arabicParenR"/>
            </a:pPr>
            <a:r>
              <a:rPr lang="ar" sz="1200">
                <a:solidFill>
                  <a:srgbClr val="1C4588"/>
                </a:solidFill>
                <a:latin typeface="Mada"/>
                <a:ea typeface="Mada"/>
                <a:cs typeface="Mada"/>
                <a:sym typeface="Mada"/>
              </a:rPr>
              <a:t>Endoscopic biopsy is the</a:t>
            </a:r>
            <a:r>
              <a:rPr lang="ar" sz="1200">
                <a:latin typeface="Mada"/>
                <a:ea typeface="Mada"/>
                <a:cs typeface="Mada"/>
                <a:sym typeface="Mada"/>
              </a:rPr>
              <a:t> </a:t>
            </a:r>
            <a:r>
              <a:rPr b="1" lang="ar" sz="1200">
                <a:solidFill>
                  <a:srgbClr val="CC0000"/>
                </a:solidFill>
                <a:latin typeface="Mada"/>
                <a:ea typeface="Mada"/>
                <a:cs typeface="Mada"/>
                <a:sym typeface="Mada"/>
              </a:rPr>
              <a:t>gold standard</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lang="ar" sz="1200">
                <a:solidFill>
                  <a:srgbClr val="1C4588"/>
                </a:solidFill>
                <a:latin typeface="Mada"/>
                <a:ea typeface="Mada"/>
                <a:cs typeface="Mada"/>
                <a:sym typeface="Mada"/>
              </a:rPr>
              <a:t>If </a:t>
            </a:r>
            <a:r>
              <a:rPr b="1" lang="ar" sz="1200">
                <a:solidFill>
                  <a:srgbClr val="1C4588"/>
                </a:solidFill>
                <a:latin typeface="Mada"/>
                <a:ea typeface="Mada"/>
                <a:cs typeface="Mada"/>
                <a:sym typeface="Mada"/>
              </a:rPr>
              <a:t>perforation</a:t>
            </a:r>
            <a:r>
              <a:rPr lang="ar" sz="1200">
                <a:solidFill>
                  <a:srgbClr val="1C4588"/>
                </a:solidFill>
                <a:latin typeface="Mada"/>
                <a:ea typeface="Mada"/>
                <a:cs typeface="Mada"/>
                <a:sym typeface="Mada"/>
              </a:rPr>
              <a:t> is suspected, perform upright </a:t>
            </a:r>
            <a:r>
              <a:rPr b="1" lang="ar" sz="1200">
                <a:solidFill>
                  <a:srgbClr val="1C4588"/>
                </a:solidFill>
                <a:latin typeface="Mada"/>
                <a:ea typeface="Mada"/>
                <a:cs typeface="Mada"/>
                <a:sym typeface="Mada"/>
              </a:rPr>
              <a:t>CXR</a:t>
            </a:r>
            <a:r>
              <a:rPr lang="ar" sz="1200">
                <a:solidFill>
                  <a:srgbClr val="1C4588"/>
                </a:solidFill>
                <a:latin typeface="Mada"/>
                <a:ea typeface="Mada"/>
                <a:cs typeface="Mada"/>
                <a:sym typeface="Mada"/>
              </a:rPr>
              <a:t> to evaluate air under the diaphragm or CT scan of the abdomen.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lang="ar" sz="1200">
                <a:solidFill>
                  <a:srgbClr val="1C4588"/>
                </a:solidFill>
                <a:latin typeface="Mada"/>
                <a:ea typeface="Mada"/>
                <a:cs typeface="Mada"/>
                <a:sym typeface="Mada"/>
              </a:rPr>
              <a:t>In </a:t>
            </a:r>
            <a:r>
              <a:rPr b="1" lang="ar" sz="1200">
                <a:solidFill>
                  <a:srgbClr val="1C4588"/>
                </a:solidFill>
                <a:latin typeface="Mada"/>
                <a:ea typeface="Mada"/>
                <a:cs typeface="Mada"/>
                <a:sym typeface="Mada"/>
              </a:rPr>
              <a:t>recurrent or refractory cases</a:t>
            </a:r>
            <a:r>
              <a:rPr lang="ar" sz="1200">
                <a:solidFill>
                  <a:srgbClr val="1C4588"/>
                </a:solidFill>
                <a:latin typeface="Mada"/>
                <a:ea typeface="Mada"/>
                <a:cs typeface="Mada"/>
                <a:sym typeface="Mada"/>
              </a:rPr>
              <a:t>, check serum </a:t>
            </a:r>
            <a:r>
              <a:rPr b="1" lang="ar" sz="1200">
                <a:solidFill>
                  <a:srgbClr val="1C4588"/>
                </a:solidFill>
                <a:latin typeface="Mada"/>
                <a:ea typeface="Mada"/>
                <a:cs typeface="Mada"/>
                <a:sym typeface="Mada"/>
              </a:rPr>
              <a:t>gastrin levels</a:t>
            </a:r>
            <a:r>
              <a:rPr lang="ar" sz="1200">
                <a:solidFill>
                  <a:srgbClr val="1C4588"/>
                </a:solidFill>
                <a:latin typeface="Mada"/>
                <a:ea typeface="Mada"/>
                <a:cs typeface="Mada"/>
                <a:sym typeface="Mada"/>
              </a:rPr>
              <a:t> to screen for Zollinger-Ellison syndrome.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lang="ar" sz="1200">
                <a:latin typeface="Mada"/>
                <a:ea typeface="Mada"/>
                <a:cs typeface="Mada"/>
                <a:sym typeface="Mada"/>
              </a:rPr>
              <a:t>Patients should be tested for H. pylori infection (discussed in next page)</a:t>
            </a:r>
            <a:endParaRPr sz="1200">
              <a:latin typeface="Mada"/>
              <a:ea typeface="Mada"/>
              <a:cs typeface="Mada"/>
              <a:sym typeface="Mada"/>
            </a:endParaRPr>
          </a:p>
        </p:txBody>
      </p:sp>
      <p:cxnSp>
        <p:nvCxnSpPr>
          <p:cNvPr id="324" name="Google Shape;324;p25"/>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25" name="Google Shape;325;p25"/>
          <p:cNvSpPr/>
          <p:nvPr/>
        </p:nvSpPr>
        <p:spPr>
          <a:xfrm>
            <a:off x="4058700" y="8313875"/>
            <a:ext cx="3156600" cy="2571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900">
                <a:solidFill>
                  <a:srgbClr val="CC0000"/>
                </a:solidFill>
                <a:latin typeface="Mada"/>
                <a:ea typeface="Mada"/>
                <a:cs typeface="Mada"/>
                <a:sym typeface="Mada"/>
              </a:rPr>
              <a:t>One</a:t>
            </a:r>
            <a:r>
              <a:rPr lang="ar" sz="900">
                <a:latin typeface="Mada"/>
                <a:ea typeface="Mada"/>
                <a:cs typeface="Mada"/>
                <a:sym typeface="Mada"/>
              </a:rPr>
              <a:t> is </a:t>
            </a:r>
            <a:r>
              <a:rPr b="1" lang="ar" sz="900">
                <a:solidFill>
                  <a:srgbClr val="CC0000"/>
                </a:solidFill>
                <a:latin typeface="Mada"/>
                <a:ea typeface="Mada"/>
                <a:cs typeface="Mada"/>
                <a:sym typeface="Mada"/>
              </a:rPr>
              <a:t>Less</a:t>
            </a:r>
            <a:r>
              <a:rPr lang="ar" sz="900">
                <a:latin typeface="Mada"/>
                <a:ea typeface="Mada"/>
                <a:cs typeface="Mada"/>
                <a:sym typeface="Mada"/>
              </a:rPr>
              <a:t>, </a:t>
            </a:r>
            <a:r>
              <a:rPr b="1" lang="ar" sz="900">
                <a:solidFill>
                  <a:srgbClr val="E69138"/>
                </a:solidFill>
                <a:latin typeface="Mada"/>
                <a:ea typeface="Mada"/>
                <a:cs typeface="Mada"/>
                <a:sym typeface="Mada"/>
              </a:rPr>
              <a:t>Two</a:t>
            </a:r>
            <a:r>
              <a:rPr lang="ar" sz="900">
                <a:latin typeface="Mada"/>
                <a:ea typeface="Mada"/>
                <a:cs typeface="Mada"/>
                <a:sym typeface="Mada"/>
              </a:rPr>
              <a:t> has </a:t>
            </a:r>
            <a:r>
              <a:rPr b="1" lang="ar" sz="900">
                <a:solidFill>
                  <a:srgbClr val="E69138"/>
                </a:solidFill>
                <a:latin typeface="Mada"/>
                <a:ea typeface="Mada"/>
                <a:cs typeface="Mada"/>
                <a:sym typeface="Mada"/>
              </a:rPr>
              <a:t>Two</a:t>
            </a:r>
            <a:r>
              <a:rPr lang="ar" sz="900">
                <a:latin typeface="Mada"/>
                <a:ea typeface="Mada"/>
                <a:cs typeface="Mada"/>
                <a:sym typeface="Mada"/>
              </a:rPr>
              <a:t>, </a:t>
            </a:r>
            <a:r>
              <a:rPr b="1" lang="ar" sz="900">
                <a:solidFill>
                  <a:schemeClr val="accent1"/>
                </a:solidFill>
                <a:latin typeface="Mada"/>
                <a:ea typeface="Mada"/>
                <a:cs typeface="Mada"/>
                <a:sym typeface="Mada"/>
              </a:rPr>
              <a:t>Three</a:t>
            </a:r>
            <a:r>
              <a:rPr lang="ar" sz="900">
                <a:latin typeface="Mada"/>
                <a:ea typeface="Mada"/>
                <a:cs typeface="Mada"/>
                <a:sym typeface="Mada"/>
              </a:rPr>
              <a:t> is </a:t>
            </a:r>
            <a:r>
              <a:rPr b="1" lang="ar" sz="900">
                <a:solidFill>
                  <a:schemeClr val="accent1"/>
                </a:solidFill>
                <a:latin typeface="Mada"/>
                <a:ea typeface="Mada"/>
                <a:cs typeface="Mada"/>
                <a:sym typeface="Mada"/>
              </a:rPr>
              <a:t>pre</a:t>
            </a:r>
            <a:r>
              <a:rPr lang="ar" sz="900">
                <a:latin typeface="Mada"/>
                <a:ea typeface="Mada"/>
                <a:cs typeface="Mada"/>
                <a:sym typeface="Mada"/>
              </a:rPr>
              <a:t>, </a:t>
            </a:r>
            <a:r>
              <a:rPr b="1" lang="ar" sz="900">
                <a:solidFill>
                  <a:srgbClr val="3C78D8"/>
                </a:solidFill>
                <a:latin typeface="Mada"/>
                <a:ea typeface="Mada"/>
                <a:cs typeface="Mada"/>
                <a:sym typeface="Mada"/>
              </a:rPr>
              <a:t>Four</a:t>
            </a:r>
            <a:r>
              <a:rPr lang="ar" sz="900">
                <a:latin typeface="Mada"/>
                <a:ea typeface="Mada"/>
                <a:cs typeface="Mada"/>
                <a:sym typeface="Mada"/>
              </a:rPr>
              <a:t> is by the </a:t>
            </a:r>
            <a:r>
              <a:rPr b="1" lang="ar" sz="900">
                <a:solidFill>
                  <a:srgbClr val="3C78D8"/>
                </a:solidFill>
                <a:latin typeface="Mada"/>
                <a:ea typeface="Mada"/>
                <a:cs typeface="Mada"/>
                <a:sym typeface="Mada"/>
              </a:rPr>
              <a:t>door</a:t>
            </a:r>
            <a:endParaRPr b="1" sz="900">
              <a:solidFill>
                <a:srgbClr val="3C78D8"/>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31" name="Google Shape;331;p26"/>
          <p:cNvSpPr txBox="1"/>
          <p:nvPr/>
        </p:nvSpPr>
        <p:spPr>
          <a:xfrm>
            <a:off x="12789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Peptic Ulcer Disease (PUD) </a:t>
            </a:r>
            <a:r>
              <a:rPr b="1" i="1" lang="ar" sz="2600">
                <a:solidFill>
                  <a:schemeClr val="dk1"/>
                </a:solidFill>
                <a:latin typeface="Mada"/>
                <a:ea typeface="Mada"/>
                <a:cs typeface="Mada"/>
                <a:sym typeface="Mada"/>
              </a:rPr>
              <a:t>cont’</a:t>
            </a:r>
            <a:endParaRPr b="1" i="1" sz="2600">
              <a:solidFill>
                <a:schemeClr val="dk1"/>
              </a:solidFill>
              <a:latin typeface="Mada"/>
              <a:ea typeface="Mada"/>
              <a:cs typeface="Mada"/>
              <a:sym typeface="Mada"/>
            </a:endParaRPr>
          </a:p>
        </p:txBody>
      </p:sp>
      <p:sp>
        <p:nvSpPr>
          <p:cNvPr id="332" name="Google Shape;332;p26"/>
          <p:cNvSpPr txBox="1"/>
          <p:nvPr/>
        </p:nvSpPr>
        <p:spPr>
          <a:xfrm>
            <a:off x="133350" y="79400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Tests for H.pylori</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333" name="Google Shape;333;p26"/>
          <p:cNvSpPr/>
          <p:nvPr/>
        </p:nvSpPr>
        <p:spPr>
          <a:xfrm>
            <a:off x="572550" y="1395550"/>
            <a:ext cx="706200" cy="676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4" name="Google Shape;334;p26"/>
          <p:cNvCxnSpPr>
            <a:stCxn id="333" idx="6"/>
          </p:cNvCxnSpPr>
          <p:nvPr/>
        </p:nvCxnSpPr>
        <p:spPr>
          <a:xfrm flipH="1" rot="10800000">
            <a:off x="1278750" y="1728850"/>
            <a:ext cx="2551500" cy="4800"/>
          </a:xfrm>
          <a:prstGeom prst="straightConnector1">
            <a:avLst/>
          </a:prstGeom>
          <a:noFill/>
          <a:ln cap="flat" cmpd="sng" w="9525">
            <a:solidFill>
              <a:schemeClr val="dk2"/>
            </a:solidFill>
            <a:prstDash val="solid"/>
            <a:round/>
            <a:headEnd len="med" w="med" type="none"/>
            <a:tailEnd len="med" w="med" type="oval"/>
          </a:ln>
        </p:spPr>
      </p:cxnSp>
      <p:sp>
        <p:nvSpPr>
          <p:cNvPr id="335" name="Google Shape;335;p26"/>
          <p:cNvSpPr txBox="1"/>
          <p:nvPr/>
        </p:nvSpPr>
        <p:spPr>
          <a:xfrm>
            <a:off x="1353600" y="1347925"/>
            <a:ext cx="2426400" cy="3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600">
                <a:solidFill>
                  <a:schemeClr val="accent1"/>
                </a:solidFill>
                <a:latin typeface="Mada"/>
                <a:ea typeface="Mada"/>
                <a:cs typeface="Mada"/>
                <a:sym typeface="Mada"/>
              </a:rPr>
              <a:t>Non-invasive</a:t>
            </a:r>
            <a:endParaRPr b="1" sz="1600">
              <a:solidFill>
                <a:schemeClr val="accent1"/>
              </a:solidFill>
              <a:latin typeface="Mada"/>
              <a:ea typeface="Mada"/>
              <a:cs typeface="Mada"/>
              <a:sym typeface="Mada"/>
            </a:endParaRPr>
          </a:p>
        </p:txBody>
      </p:sp>
      <p:sp>
        <p:nvSpPr>
          <p:cNvPr id="336" name="Google Shape;336;p26"/>
          <p:cNvSpPr/>
          <p:nvPr/>
        </p:nvSpPr>
        <p:spPr>
          <a:xfrm>
            <a:off x="572550" y="4500700"/>
            <a:ext cx="706200" cy="676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7" name="Google Shape;337;p26"/>
          <p:cNvCxnSpPr>
            <a:stCxn id="336" idx="6"/>
          </p:cNvCxnSpPr>
          <p:nvPr/>
        </p:nvCxnSpPr>
        <p:spPr>
          <a:xfrm flipH="1" rot="10800000">
            <a:off x="1278750" y="4834000"/>
            <a:ext cx="2551500" cy="4800"/>
          </a:xfrm>
          <a:prstGeom prst="straightConnector1">
            <a:avLst/>
          </a:prstGeom>
          <a:noFill/>
          <a:ln cap="flat" cmpd="sng" w="9525">
            <a:solidFill>
              <a:schemeClr val="dk2"/>
            </a:solidFill>
            <a:prstDash val="solid"/>
            <a:round/>
            <a:headEnd len="med" w="med" type="none"/>
            <a:tailEnd len="med" w="med" type="oval"/>
          </a:ln>
        </p:spPr>
      </p:cxnSp>
      <p:sp>
        <p:nvSpPr>
          <p:cNvPr id="338" name="Google Shape;338;p26"/>
          <p:cNvSpPr txBox="1"/>
          <p:nvPr/>
        </p:nvSpPr>
        <p:spPr>
          <a:xfrm>
            <a:off x="1353600" y="4453075"/>
            <a:ext cx="2426400" cy="3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700">
                <a:solidFill>
                  <a:schemeClr val="accent1"/>
                </a:solidFill>
                <a:latin typeface="Mada"/>
                <a:ea typeface="Mada"/>
                <a:cs typeface="Mada"/>
                <a:sym typeface="Mada"/>
              </a:rPr>
              <a:t>I</a:t>
            </a:r>
            <a:r>
              <a:rPr b="1" lang="ar" sz="1700">
                <a:solidFill>
                  <a:schemeClr val="accent1"/>
                </a:solidFill>
                <a:latin typeface="Mada"/>
                <a:ea typeface="Mada"/>
                <a:cs typeface="Mada"/>
                <a:sym typeface="Mada"/>
              </a:rPr>
              <a:t>nvasive (Endoscopic)</a:t>
            </a:r>
            <a:endParaRPr b="1" sz="1700">
              <a:solidFill>
                <a:schemeClr val="accent1"/>
              </a:solidFill>
              <a:latin typeface="Mada"/>
              <a:ea typeface="Mada"/>
              <a:cs typeface="Mada"/>
              <a:sym typeface="Mada"/>
            </a:endParaRPr>
          </a:p>
        </p:txBody>
      </p:sp>
      <p:sp>
        <p:nvSpPr>
          <p:cNvPr id="339" name="Google Shape;339;p26"/>
          <p:cNvSpPr txBox="1"/>
          <p:nvPr/>
        </p:nvSpPr>
        <p:spPr>
          <a:xfrm>
            <a:off x="1372650" y="1877075"/>
            <a:ext cx="4343400" cy="2442300"/>
          </a:xfrm>
          <a:prstGeom prst="rect">
            <a:avLst/>
          </a:prstGeom>
          <a:noFill/>
          <a:ln cap="flat" cmpd="sng" w="9525">
            <a:solidFill>
              <a:schemeClr val="accent1"/>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AutoNum type="arabicParenR"/>
            </a:pPr>
            <a:r>
              <a:rPr b="1" lang="ar" sz="1200">
                <a:solidFill>
                  <a:schemeClr val="dk1"/>
                </a:solidFill>
                <a:highlight>
                  <a:srgbClr val="D9EAD3"/>
                </a:highlight>
                <a:latin typeface="Mada"/>
                <a:ea typeface="Mada"/>
                <a:cs typeface="Mada"/>
                <a:sym typeface="Mada"/>
              </a:rPr>
              <a:t>Serum antigen: </a:t>
            </a:r>
            <a:r>
              <a:rPr lang="ar" sz="1200">
                <a:solidFill>
                  <a:srgbClr val="1C4588"/>
                </a:solidFill>
                <a:latin typeface="Mada"/>
                <a:ea typeface="Mada"/>
                <a:cs typeface="Mada"/>
                <a:sym typeface="Mada"/>
              </a:rPr>
              <a:t>Detects IgG antibodies to H.pylori. Lacks specificity as it can’t differentiate between active and treated disease. </a:t>
            </a:r>
            <a:r>
              <a:rPr lang="ar" sz="1200">
                <a:solidFill>
                  <a:srgbClr val="6AA84F"/>
                </a:solidFill>
                <a:latin typeface="Mada"/>
                <a:ea typeface="Mada"/>
                <a:cs typeface="Mada"/>
                <a:sym typeface="Mada"/>
              </a:rPr>
              <a:t>(Low diagnostic yield)</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arenR"/>
            </a:pPr>
            <a:r>
              <a:rPr b="1" lang="ar" sz="1200">
                <a:solidFill>
                  <a:schemeClr val="accent6"/>
                </a:solidFill>
                <a:highlight>
                  <a:srgbClr val="D9EAD3"/>
                </a:highlight>
                <a:latin typeface="Mada"/>
                <a:ea typeface="Mada"/>
                <a:cs typeface="Mada"/>
                <a:sym typeface="Mada"/>
              </a:rPr>
              <a:t>Urea Breath Test (UBT): </a:t>
            </a:r>
            <a:r>
              <a:rPr lang="ar" sz="1200">
                <a:solidFill>
                  <a:srgbClr val="1C4588"/>
                </a:solidFill>
                <a:latin typeface="Mada"/>
                <a:ea typeface="Mada"/>
                <a:cs typeface="Mada"/>
                <a:sym typeface="Mada"/>
              </a:rPr>
              <a:t>H. pylori urease converts radiolabeled urea (C14 or C13) to CO2 and ammonia; this test detects CO2 formed from urea metabolism. Has high sensitivity and specificity. PPIs may cause false results.</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arenR"/>
            </a:pPr>
            <a:r>
              <a:rPr b="1" lang="ar" sz="1200">
                <a:solidFill>
                  <a:schemeClr val="dk1"/>
                </a:solidFill>
                <a:highlight>
                  <a:srgbClr val="D9EAD3"/>
                </a:highlight>
                <a:latin typeface="Mada"/>
                <a:ea typeface="Mada"/>
                <a:cs typeface="Mada"/>
                <a:sym typeface="Mada"/>
              </a:rPr>
              <a:t>Stool antigen: </a:t>
            </a:r>
            <a:r>
              <a:rPr lang="ar" sz="1200">
                <a:solidFill>
                  <a:srgbClr val="1C4588"/>
                </a:solidFill>
                <a:latin typeface="Mada"/>
                <a:ea typeface="Mada"/>
                <a:cs typeface="Mada"/>
                <a:sym typeface="Mada"/>
              </a:rPr>
              <a:t>Detects H. pylori antigens in stool. Cost-effective initial test for H.pylori. Patients should be off PPls for 2 weeks.</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Both of </a:t>
            </a:r>
            <a:r>
              <a:rPr b="1" lang="ar" sz="1200">
                <a:solidFill>
                  <a:schemeClr val="accent6"/>
                </a:solidFill>
                <a:latin typeface="Mada"/>
                <a:ea typeface="Mada"/>
                <a:cs typeface="Mada"/>
                <a:sym typeface="Mada"/>
              </a:rPr>
              <a:t>UBT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stool antigen</a:t>
            </a:r>
            <a:r>
              <a:rPr lang="ar" sz="1200">
                <a:solidFill>
                  <a:schemeClr val="dk1"/>
                </a:solidFill>
                <a:latin typeface="Mada"/>
                <a:ea typeface="Mada"/>
                <a:cs typeface="Mada"/>
                <a:sym typeface="Mada"/>
              </a:rPr>
              <a:t> methods are </a:t>
            </a:r>
            <a:r>
              <a:rPr lang="ar" sz="1200">
                <a:solidFill>
                  <a:srgbClr val="6AA84F"/>
                </a:solidFill>
                <a:latin typeface="Mada"/>
                <a:ea typeface="Mada"/>
                <a:cs typeface="Mada"/>
                <a:sym typeface="Mada"/>
              </a:rPr>
              <a:t>good to measure the</a:t>
            </a:r>
            <a:r>
              <a:rPr b="1" lang="ar" sz="1200">
                <a:solidFill>
                  <a:schemeClr val="accent6"/>
                </a:solidFill>
                <a:latin typeface="Mada"/>
                <a:ea typeface="Mada"/>
                <a:cs typeface="Mada"/>
                <a:sym typeface="Mada"/>
              </a:rPr>
              <a:t> effect of treatment</a:t>
            </a:r>
            <a:endParaRPr b="1" sz="1200">
              <a:solidFill>
                <a:schemeClr val="accent6"/>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40" name="Google Shape;340;p26"/>
          <p:cNvSpPr txBox="1"/>
          <p:nvPr/>
        </p:nvSpPr>
        <p:spPr>
          <a:xfrm>
            <a:off x="1353600" y="4972700"/>
            <a:ext cx="5981700" cy="2781300"/>
          </a:xfrm>
          <a:prstGeom prst="rect">
            <a:avLst/>
          </a:prstGeom>
          <a:noFill/>
          <a:ln cap="flat" cmpd="sng" w="9525">
            <a:solidFill>
              <a:schemeClr val="accent1"/>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AutoNum type="arabicParenR"/>
            </a:pPr>
            <a:r>
              <a:rPr b="1" lang="ar" sz="1200">
                <a:highlight>
                  <a:srgbClr val="D9EAD3"/>
                </a:highlight>
                <a:latin typeface="Mada"/>
                <a:ea typeface="Mada"/>
                <a:cs typeface="Mada"/>
                <a:sym typeface="Mada"/>
              </a:rPr>
              <a:t>Histology: </a:t>
            </a:r>
            <a:r>
              <a:rPr lang="ar" sz="1200">
                <a:solidFill>
                  <a:srgbClr val="1C4588"/>
                </a:solidFill>
                <a:latin typeface="Mada"/>
                <a:ea typeface="Mada"/>
                <a:cs typeface="Mada"/>
                <a:sym typeface="Mada"/>
              </a:rPr>
              <a:t>Specific but has a lot of false negatives (usually due to PPIs). H.  pylori can  be detected histologically on  routine (Giemsa)  stained  sections of gastric mucosa obtained at endoscopy. </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highlight>
                  <a:srgbClr val="D9EAD3"/>
                </a:highlight>
                <a:latin typeface="Mada"/>
                <a:ea typeface="Mada"/>
                <a:cs typeface="Mada"/>
                <a:sym typeface="Mada"/>
              </a:rPr>
              <a:t>Rapid urease test: </a:t>
            </a:r>
            <a:r>
              <a:rPr lang="ar" sz="1200">
                <a:solidFill>
                  <a:srgbClr val="1C4588"/>
                </a:solidFill>
                <a:latin typeface="Mada"/>
                <a:ea typeface="Mada"/>
                <a:cs typeface="Mada"/>
                <a:sym typeface="Mada"/>
              </a:rPr>
              <a:t>Cheap, quick, specific (&gt;95%) with </a:t>
            </a:r>
            <a:r>
              <a:rPr lang="ar" sz="1200">
                <a:solidFill>
                  <a:srgbClr val="1C4588"/>
                </a:solidFill>
                <a:latin typeface="Mada"/>
                <a:ea typeface="Mada"/>
                <a:cs typeface="Mada"/>
                <a:sym typeface="Mada"/>
              </a:rPr>
              <a:t>sensitivity</a:t>
            </a:r>
            <a:r>
              <a:rPr lang="ar" sz="1200">
                <a:solidFill>
                  <a:srgbClr val="1C4588"/>
                </a:solidFill>
                <a:latin typeface="Mada"/>
                <a:ea typeface="Mada"/>
                <a:cs typeface="Mada"/>
                <a:sym typeface="Mada"/>
              </a:rPr>
              <a:t> of 85%. Can produce false negative if pt is on PPI. Gastric biopsies,  usually antral  unless additional  material  is  needed to exclude proximal migration, are  added to a substrate containing  </a:t>
            </a:r>
            <a:r>
              <a:rPr b="1" lang="ar" sz="1200">
                <a:solidFill>
                  <a:srgbClr val="1C4588"/>
                </a:solidFill>
                <a:latin typeface="Mada"/>
                <a:ea typeface="Mada"/>
                <a:cs typeface="Mada"/>
                <a:sym typeface="Mada"/>
              </a:rPr>
              <a:t>urea and  phenol  red</a:t>
            </a:r>
            <a:r>
              <a:rPr lang="ar" sz="1200">
                <a:solidFill>
                  <a:srgbClr val="1C4588"/>
                </a:solidFill>
                <a:latin typeface="Mada"/>
                <a:ea typeface="Mada"/>
                <a:cs typeface="Mada"/>
                <a:sym typeface="Mada"/>
              </a:rPr>
              <a:t> . If H.  pylori is  </a:t>
            </a:r>
            <a:r>
              <a:rPr b="1" lang="ar" sz="1200">
                <a:solidFill>
                  <a:srgbClr val="1C4588"/>
                </a:solidFill>
                <a:latin typeface="Mada"/>
                <a:ea typeface="Mada"/>
                <a:cs typeface="Mada"/>
                <a:sym typeface="Mada"/>
              </a:rPr>
              <a:t>present</a:t>
            </a:r>
            <a:r>
              <a:rPr lang="ar" sz="1200">
                <a:solidFill>
                  <a:srgbClr val="1C4588"/>
                </a:solidFill>
                <a:latin typeface="Mada"/>
                <a:ea typeface="Mada"/>
                <a:cs typeface="Mada"/>
                <a:sym typeface="Mada"/>
              </a:rPr>
              <a:t>,  the urease enzyme that the bacteria produce splits the urea to release  ammonia,  which raises the pH of the solution and  causes a  rapid  colour change (</a:t>
            </a:r>
            <a:r>
              <a:rPr b="1" lang="ar" sz="1200">
                <a:solidFill>
                  <a:srgbClr val="1C4588"/>
                </a:solidFill>
                <a:latin typeface="Mada"/>
                <a:ea typeface="Mada"/>
                <a:cs typeface="Mada"/>
                <a:sym typeface="Mada"/>
              </a:rPr>
              <a:t>yellow to red</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highlight>
                  <a:srgbClr val="D9EAD3"/>
                </a:highlight>
                <a:latin typeface="Mada"/>
                <a:ea typeface="Mada"/>
                <a:cs typeface="Mada"/>
                <a:sym typeface="Mada"/>
              </a:rPr>
              <a:t>Microbiological culture: </a:t>
            </a:r>
            <a:r>
              <a:rPr b="1" lang="ar" sz="1200">
                <a:solidFill>
                  <a:srgbClr val="CC0000"/>
                </a:solidFill>
                <a:latin typeface="Mada"/>
                <a:ea typeface="Mada"/>
                <a:cs typeface="Mada"/>
                <a:sym typeface="Mada"/>
              </a:rPr>
              <a:t>GOLD standard, </a:t>
            </a:r>
            <a:r>
              <a:rPr lang="ar" sz="1200">
                <a:solidFill>
                  <a:srgbClr val="1C4588"/>
                </a:solidFill>
                <a:latin typeface="Mada"/>
                <a:ea typeface="Mada"/>
                <a:cs typeface="Mada"/>
                <a:sym typeface="Mada"/>
              </a:rPr>
              <a:t>This technique is typically used for patients with  refractory H. pylori infection to identify the appropriate antibiotic regimen; routine culture is rare.</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highlight>
                  <a:srgbClr val="D9EAD3"/>
                </a:highlight>
                <a:latin typeface="Mada"/>
                <a:ea typeface="Mada"/>
                <a:cs typeface="Mada"/>
                <a:sym typeface="Mada"/>
              </a:rPr>
              <a:t>PCR</a:t>
            </a:r>
            <a:endParaRPr b="1" sz="1200">
              <a:highlight>
                <a:srgbClr val="D9EAD3"/>
              </a:highlight>
              <a:latin typeface="Mada"/>
              <a:ea typeface="Mada"/>
              <a:cs typeface="Mada"/>
              <a:sym typeface="Mada"/>
            </a:endParaRPr>
          </a:p>
        </p:txBody>
      </p:sp>
      <p:pic>
        <p:nvPicPr>
          <p:cNvPr id="341" name="Google Shape;341;p26"/>
          <p:cNvPicPr preferRelativeResize="0"/>
          <p:nvPr/>
        </p:nvPicPr>
        <p:blipFill>
          <a:blip r:embed="rId3">
            <a:alphaModFix/>
          </a:blip>
          <a:stretch>
            <a:fillRect/>
          </a:stretch>
        </p:blipFill>
        <p:spPr>
          <a:xfrm>
            <a:off x="587550" y="1395550"/>
            <a:ext cx="676200" cy="676200"/>
          </a:xfrm>
          <a:prstGeom prst="ellipse">
            <a:avLst/>
          </a:prstGeom>
          <a:noFill/>
          <a:ln>
            <a:noFill/>
          </a:ln>
        </p:spPr>
      </p:pic>
      <p:pic>
        <p:nvPicPr>
          <p:cNvPr id="342" name="Google Shape;342;p26"/>
          <p:cNvPicPr preferRelativeResize="0"/>
          <p:nvPr/>
        </p:nvPicPr>
        <p:blipFill rotWithShape="1">
          <a:blip r:embed="rId4">
            <a:alphaModFix/>
          </a:blip>
          <a:srcRect b="25479" l="14593" r="14939" t="11575"/>
          <a:stretch/>
        </p:blipFill>
        <p:spPr>
          <a:xfrm>
            <a:off x="572550" y="4498300"/>
            <a:ext cx="706200" cy="676200"/>
          </a:xfrm>
          <a:prstGeom prst="ellipse">
            <a:avLst/>
          </a:prstGeom>
          <a:noFill/>
          <a:ln>
            <a:noFill/>
          </a:ln>
        </p:spPr>
      </p:pic>
      <p:pic>
        <p:nvPicPr>
          <p:cNvPr id="343" name="Google Shape;343;p26"/>
          <p:cNvPicPr preferRelativeResize="0"/>
          <p:nvPr/>
        </p:nvPicPr>
        <p:blipFill>
          <a:blip r:embed="rId5">
            <a:alphaModFix/>
          </a:blip>
          <a:stretch>
            <a:fillRect/>
          </a:stretch>
        </p:blipFill>
        <p:spPr>
          <a:xfrm>
            <a:off x="5809950" y="2071754"/>
            <a:ext cx="1683287" cy="1579476"/>
          </a:xfrm>
          <a:prstGeom prst="rect">
            <a:avLst/>
          </a:prstGeom>
          <a:noFill/>
          <a:ln>
            <a:noFill/>
          </a:ln>
        </p:spPr>
      </p:pic>
      <p:sp>
        <p:nvSpPr>
          <p:cNvPr id="344" name="Google Shape;344;p26"/>
          <p:cNvSpPr txBox="1"/>
          <p:nvPr/>
        </p:nvSpPr>
        <p:spPr>
          <a:xfrm>
            <a:off x="133350" y="7813050"/>
            <a:ext cx="5831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Indications for H. Pylori eradication: </a:t>
            </a:r>
            <a:endParaRPr b="1" sz="2200">
              <a:highlight>
                <a:schemeClr val="accent5"/>
              </a:highlight>
              <a:latin typeface="Mada"/>
              <a:ea typeface="Mada"/>
              <a:cs typeface="Mada"/>
              <a:sym typeface="Mada"/>
            </a:endParaRPr>
          </a:p>
        </p:txBody>
      </p:sp>
      <p:sp>
        <p:nvSpPr>
          <p:cNvPr id="345" name="Google Shape;345;p26"/>
          <p:cNvSpPr txBox="1"/>
          <p:nvPr/>
        </p:nvSpPr>
        <p:spPr>
          <a:xfrm>
            <a:off x="320925" y="8322700"/>
            <a:ext cx="4937700" cy="1654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All</a:t>
            </a:r>
            <a:r>
              <a:rPr lang="ar" sz="1200">
                <a:solidFill>
                  <a:srgbClr val="1C4588"/>
                </a:solidFill>
                <a:latin typeface="Mada"/>
                <a:ea typeface="Mada"/>
                <a:cs typeface="Mada"/>
                <a:sym typeface="Mada"/>
              </a:rPr>
              <a:t> patients with proven ulcers who are </a:t>
            </a:r>
            <a:r>
              <a:rPr b="1" lang="ar" sz="1200">
                <a:solidFill>
                  <a:srgbClr val="CC0000"/>
                </a:solidFill>
                <a:latin typeface="Mada"/>
                <a:ea typeface="Mada"/>
                <a:cs typeface="Mada"/>
                <a:sym typeface="Mada"/>
              </a:rPr>
              <a:t>H. pylori-positive should be offered eradication</a:t>
            </a:r>
            <a:r>
              <a:rPr lang="ar" sz="1200">
                <a:solidFill>
                  <a:srgbClr val="1C4588"/>
                </a:solidFill>
                <a:latin typeface="Mada"/>
                <a:ea typeface="Mada"/>
                <a:cs typeface="Mada"/>
                <a:sym typeface="Mada"/>
              </a:rPr>
              <a:t> as primary therapy.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When is surgery indicated in PUD?</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cases of emergency (</a:t>
            </a:r>
            <a:r>
              <a:rPr b="1" lang="ar" sz="1200">
                <a:solidFill>
                  <a:srgbClr val="1C4588"/>
                </a:solidFill>
                <a:latin typeface="Mada"/>
                <a:ea typeface="Mada"/>
                <a:cs typeface="Mada"/>
                <a:sym typeface="Mada"/>
              </a:rPr>
              <a:t>Perforation</a:t>
            </a:r>
            <a:r>
              <a:rPr lang="ar" sz="1200">
                <a:solidFill>
                  <a:srgbClr val="1C4588"/>
                </a:solidFill>
                <a:latin typeface="Mada"/>
                <a:ea typeface="Mada"/>
                <a:cs typeface="Mada"/>
                <a:sym typeface="Mada"/>
              </a:rPr>
              <a:t> or </a:t>
            </a:r>
            <a:r>
              <a:rPr b="1" lang="ar" sz="1200">
                <a:solidFill>
                  <a:srgbClr val="1C4588"/>
                </a:solidFill>
                <a:latin typeface="Mada"/>
                <a:ea typeface="Mada"/>
                <a:cs typeface="Mada"/>
                <a:sym typeface="Mada"/>
              </a:rPr>
              <a:t>Hemorrhage</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Or elective (</a:t>
            </a:r>
            <a:r>
              <a:rPr b="1" lang="ar" sz="1200">
                <a:solidFill>
                  <a:srgbClr val="1C4588"/>
                </a:solidFill>
                <a:latin typeface="Mada"/>
                <a:ea typeface="Mada"/>
                <a:cs typeface="Mada"/>
                <a:sym typeface="Mada"/>
              </a:rPr>
              <a:t>Gastric flow obstruction</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Persistent ulceration despite adequate medical therapy</a:t>
            </a:r>
            <a:r>
              <a:rPr lang="ar" sz="1200">
                <a:solidFill>
                  <a:srgbClr val="1C4588"/>
                </a:solidFill>
                <a:latin typeface="Mada"/>
                <a:ea typeface="Mada"/>
                <a:cs typeface="Mada"/>
                <a:sym typeface="Mada"/>
              </a:rPr>
              <a:t> or </a:t>
            </a:r>
            <a:r>
              <a:rPr b="1" lang="ar" sz="1200">
                <a:solidFill>
                  <a:srgbClr val="1C4588"/>
                </a:solidFill>
                <a:latin typeface="Mada"/>
                <a:ea typeface="Mada"/>
                <a:cs typeface="Mada"/>
                <a:sym typeface="Mada"/>
              </a:rPr>
              <a:t>Recurrent ulcer following gastric surgery</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p:txBody>
      </p:sp>
      <p:pic>
        <p:nvPicPr>
          <p:cNvPr id="346" name="Google Shape;346;p26"/>
          <p:cNvPicPr preferRelativeResize="0"/>
          <p:nvPr/>
        </p:nvPicPr>
        <p:blipFill>
          <a:blip r:embed="rId6">
            <a:alphaModFix/>
          </a:blip>
          <a:stretch>
            <a:fillRect/>
          </a:stretch>
        </p:blipFill>
        <p:spPr>
          <a:xfrm>
            <a:off x="5496650" y="8075050"/>
            <a:ext cx="1996574" cy="1989501"/>
          </a:xfrm>
          <a:prstGeom prst="rect">
            <a:avLst/>
          </a:prstGeom>
          <a:noFill/>
          <a:ln>
            <a:noFill/>
          </a:ln>
        </p:spPr>
      </p:pic>
      <p:cxnSp>
        <p:nvCxnSpPr>
          <p:cNvPr id="347" name="Google Shape;347;p26"/>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53" name="Google Shape;353;p27"/>
          <p:cNvSpPr txBox="1"/>
          <p:nvPr/>
        </p:nvSpPr>
        <p:spPr>
          <a:xfrm>
            <a:off x="959700" y="0"/>
            <a:ext cx="5640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Management of PUD</a:t>
            </a:r>
            <a:r>
              <a:rPr b="1" lang="ar" sz="2600">
                <a:solidFill>
                  <a:schemeClr val="dk1"/>
                </a:solidFill>
                <a:latin typeface="Mada"/>
                <a:ea typeface="Mada"/>
                <a:cs typeface="Mada"/>
                <a:sym typeface="Mada"/>
              </a:rPr>
              <a:t> </a:t>
            </a:r>
            <a:endParaRPr b="1" sz="2600">
              <a:latin typeface="Alegreya"/>
              <a:ea typeface="Alegreya"/>
              <a:cs typeface="Alegreya"/>
              <a:sym typeface="Alegreya"/>
            </a:endParaRPr>
          </a:p>
        </p:txBody>
      </p:sp>
      <p:sp>
        <p:nvSpPr>
          <p:cNvPr id="354" name="Google Shape;354;p27"/>
          <p:cNvSpPr txBox="1"/>
          <p:nvPr/>
        </p:nvSpPr>
        <p:spPr>
          <a:xfrm>
            <a:off x="247500" y="904850"/>
            <a:ext cx="7149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European Helicobacter Pylori study group guidelines </a:t>
            </a:r>
            <a:endParaRPr b="1" sz="2200">
              <a:highlight>
                <a:schemeClr val="accent5"/>
              </a:highlight>
              <a:latin typeface="Mada"/>
              <a:ea typeface="Mada"/>
              <a:cs typeface="Mada"/>
              <a:sym typeface="Mada"/>
            </a:endParaRPr>
          </a:p>
        </p:txBody>
      </p:sp>
      <p:sp>
        <p:nvSpPr>
          <p:cNvPr id="355" name="Google Shape;355;p27"/>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356" name="Google Shape;356;p27"/>
          <p:cNvSpPr txBox="1"/>
          <p:nvPr/>
        </p:nvSpPr>
        <p:spPr>
          <a:xfrm>
            <a:off x="239100" y="1355450"/>
            <a:ext cx="7081800" cy="91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Triple therapy</a:t>
            </a:r>
            <a:r>
              <a:rPr lang="ar" sz="1200">
                <a:latin typeface="Mada"/>
                <a:ea typeface="Mada"/>
                <a:cs typeface="Mada"/>
                <a:sym typeface="Mada"/>
              </a:rPr>
              <a:t> with </a:t>
            </a:r>
            <a:r>
              <a:rPr b="1" lang="ar" sz="1200">
                <a:latin typeface="Mada"/>
                <a:ea typeface="Mada"/>
                <a:cs typeface="Mada"/>
                <a:sym typeface="Mada"/>
              </a:rPr>
              <a:t>omeprazole </a:t>
            </a:r>
            <a:r>
              <a:rPr lang="ar" sz="1200">
                <a:latin typeface="Mada"/>
                <a:ea typeface="Mada"/>
                <a:cs typeface="Mada"/>
                <a:sym typeface="Mada"/>
              </a:rPr>
              <a:t>(20 mg twice daily), </a:t>
            </a:r>
            <a:r>
              <a:rPr b="1" lang="ar" sz="1200">
                <a:latin typeface="Mada"/>
                <a:ea typeface="Mada"/>
                <a:cs typeface="Mada"/>
                <a:sym typeface="Mada"/>
              </a:rPr>
              <a:t>amoxicillin </a:t>
            </a:r>
            <a:r>
              <a:rPr lang="ar" sz="1200">
                <a:latin typeface="Mada"/>
                <a:ea typeface="Mada"/>
                <a:cs typeface="Mada"/>
                <a:sym typeface="Mada"/>
              </a:rPr>
              <a:t>(1 g twice daily), and </a:t>
            </a:r>
            <a:r>
              <a:rPr b="1" lang="ar" sz="1200">
                <a:latin typeface="Mada"/>
                <a:ea typeface="Mada"/>
                <a:cs typeface="Mada"/>
                <a:sym typeface="Mada"/>
              </a:rPr>
              <a:t>clarithromycin </a:t>
            </a:r>
            <a:r>
              <a:rPr lang="ar" sz="1200">
                <a:latin typeface="Mada"/>
                <a:ea typeface="Mada"/>
                <a:cs typeface="Mada"/>
                <a:sym typeface="Mada"/>
              </a:rPr>
              <a:t>(500 mg twice daily) </a:t>
            </a:r>
            <a:r>
              <a:rPr b="1" lang="ar" sz="1200">
                <a:latin typeface="Mada"/>
                <a:ea typeface="Mada"/>
                <a:cs typeface="Mada"/>
                <a:sym typeface="Mada"/>
              </a:rPr>
              <a:t>for 7 to 14 days.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 longer duration of treatment (14 versus 7 days) may be more effective in curing infection but this remains controversial. </a:t>
            </a:r>
            <a:r>
              <a:rPr lang="ar" sz="1200">
                <a:solidFill>
                  <a:srgbClr val="6AA84F"/>
                </a:solidFill>
                <a:latin typeface="Mada"/>
                <a:ea typeface="Mada"/>
                <a:cs typeface="Mada"/>
                <a:sym typeface="Mada"/>
              </a:rPr>
              <a:t>more than 14 days is not recommended </a:t>
            </a:r>
            <a:endParaRPr sz="1200">
              <a:solidFill>
                <a:srgbClr val="6AA84F"/>
              </a:solidFill>
              <a:latin typeface="Mada"/>
              <a:ea typeface="Mada"/>
              <a:cs typeface="Mada"/>
              <a:sym typeface="Mada"/>
            </a:endParaRPr>
          </a:p>
        </p:txBody>
      </p:sp>
      <p:graphicFrame>
        <p:nvGraphicFramePr>
          <p:cNvPr id="357" name="Google Shape;357;p27"/>
          <p:cNvGraphicFramePr/>
          <p:nvPr/>
        </p:nvGraphicFramePr>
        <p:xfrm>
          <a:off x="247502" y="3144812"/>
          <a:ext cx="3000000" cy="3000000"/>
        </p:xfrm>
        <a:graphic>
          <a:graphicData uri="http://schemas.openxmlformats.org/drawingml/2006/table">
            <a:tbl>
              <a:tblPr>
                <a:noFill/>
                <a:tableStyleId>{08619CD8-436B-4644-B807-13D4593B444E}</a:tableStyleId>
              </a:tblPr>
              <a:tblGrid>
                <a:gridCol w="3465950"/>
                <a:gridCol w="3607425"/>
              </a:tblGrid>
              <a:tr h="3636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Regimen</a:t>
                      </a:r>
                      <a:r>
                        <a:rPr b="1" lang="ar" sz="1600">
                          <a:solidFill>
                            <a:schemeClr val="dk1"/>
                          </a:solidFill>
                          <a:highlight>
                            <a:srgbClr val="93C47D"/>
                          </a:highlight>
                          <a:latin typeface="Mada"/>
                          <a:ea typeface="Mada"/>
                          <a:cs typeface="Mada"/>
                          <a:sym typeface="Mada"/>
                        </a:rPr>
                        <a:t>¹</a:t>
                      </a:r>
                      <a:endParaRPr b="1" sz="800">
                        <a:solidFill>
                          <a:srgbClr val="FFFFFF"/>
                        </a:solidFill>
                        <a:highlight>
                          <a:srgbClr val="93C47D"/>
                        </a:highlight>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comment</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r>
              <a:tr h="949375">
                <a:tc>
                  <a:txBody>
                    <a:bodyPr/>
                    <a:lstStyle/>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(Triple therapy)</a:t>
                      </a:r>
                      <a:r>
                        <a:rPr lang="ar" sz="1200">
                          <a:latin typeface="Mada"/>
                          <a:ea typeface="Mada"/>
                          <a:cs typeface="Mada"/>
                          <a:sym typeface="Mada"/>
                        </a:rPr>
                        <a:t> </a:t>
                      </a:r>
                      <a:r>
                        <a:rPr b="1" lang="ar" sz="1200">
                          <a:latin typeface="Mada"/>
                          <a:ea typeface="Mada"/>
                          <a:cs typeface="Mada"/>
                          <a:sym typeface="Mada"/>
                        </a:rPr>
                        <a:t>PPI</a:t>
                      </a:r>
                      <a:r>
                        <a:rPr lang="ar" sz="1200">
                          <a:latin typeface="Mada"/>
                          <a:ea typeface="Mada"/>
                          <a:cs typeface="Mada"/>
                          <a:sym typeface="Mada"/>
                        </a:rPr>
                        <a:t>, </a:t>
                      </a:r>
                      <a:r>
                        <a:rPr b="1" lang="ar" sz="1200">
                          <a:latin typeface="Mada"/>
                          <a:ea typeface="Mada"/>
                          <a:cs typeface="Mada"/>
                          <a:sym typeface="Mada"/>
                        </a:rPr>
                        <a:t>amoxicillin </a:t>
                      </a:r>
                      <a:r>
                        <a:rPr lang="ar" sz="1200">
                          <a:latin typeface="Mada"/>
                          <a:ea typeface="Mada"/>
                          <a:cs typeface="Mada"/>
                          <a:sym typeface="Mada"/>
                        </a:rPr>
                        <a:t>1 gm, </a:t>
                      </a:r>
                      <a:r>
                        <a:rPr b="1" lang="ar" sz="1200">
                          <a:latin typeface="Mada"/>
                          <a:ea typeface="Mada"/>
                          <a:cs typeface="Mada"/>
                          <a:sym typeface="Mada"/>
                        </a:rPr>
                        <a:t>clarithromycin </a:t>
                      </a:r>
                      <a:r>
                        <a:rPr lang="ar" sz="1200">
                          <a:latin typeface="Mada"/>
                          <a:ea typeface="Mada"/>
                          <a:cs typeface="Mada"/>
                          <a:sym typeface="Mada"/>
                        </a:rPr>
                        <a:t>500 mg all twice daily for 7-14 days.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0000"/>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1st line treatment</a:t>
                      </a:r>
                      <a:r>
                        <a:rPr baseline="30000" lang="ar" sz="1200">
                          <a:latin typeface="Mada"/>
                          <a:ea typeface="Mada"/>
                          <a:cs typeface="Mada"/>
                          <a:sym typeface="Mada"/>
                        </a:rPr>
                        <a:t>2</a:t>
                      </a:r>
                      <a:r>
                        <a:rPr lang="ar" sz="1200">
                          <a:latin typeface="Mada"/>
                          <a:ea typeface="Mada"/>
                          <a:cs typeface="Mada"/>
                          <a:sym typeface="Mada"/>
                        </a:rPr>
                        <a:t> regimen of choice (can substitute metronidazole 500 mg twice daily for amoxicillin but only in penicillin allergic patients) </a:t>
                      </a:r>
                      <a:r>
                        <a:rPr lang="ar" sz="1200">
                          <a:solidFill>
                            <a:srgbClr val="6AA84F"/>
                          </a:solidFill>
                          <a:latin typeface="Mada"/>
                          <a:ea typeface="Mada"/>
                          <a:cs typeface="Mada"/>
                          <a:sym typeface="Mada"/>
                        </a:rPr>
                        <a:t>metronidazole has bad taste.</a:t>
                      </a:r>
                      <a:endParaRPr sz="1200">
                        <a:solidFill>
                          <a:srgbClr val="6AA84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949375">
                <a:tc>
                  <a:txBody>
                    <a:bodyPr/>
                    <a:lstStyle/>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(Quadruple therapy) </a:t>
                      </a:r>
                      <a:r>
                        <a:rPr b="1" lang="ar" sz="1200">
                          <a:solidFill>
                            <a:srgbClr val="674EA7"/>
                          </a:solidFill>
                          <a:latin typeface="Mada"/>
                          <a:ea typeface="Mada"/>
                          <a:cs typeface="Mada"/>
                          <a:sym typeface="Mada"/>
                        </a:rPr>
                        <a:t>B</a:t>
                      </a:r>
                      <a:r>
                        <a:rPr b="1" lang="ar" sz="1200">
                          <a:solidFill>
                            <a:srgbClr val="CC0000"/>
                          </a:solidFill>
                          <a:latin typeface="Mada"/>
                          <a:ea typeface="Mada"/>
                          <a:cs typeface="Mada"/>
                          <a:sym typeface="Mada"/>
                        </a:rPr>
                        <a:t>ismuth </a:t>
                      </a:r>
                      <a:r>
                        <a:rPr lang="ar" sz="1200">
                          <a:latin typeface="Mada"/>
                          <a:ea typeface="Mada"/>
                          <a:cs typeface="Mada"/>
                          <a:sym typeface="Mada"/>
                        </a:rPr>
                        <a:t>525 mg, </a:t>
                      </a:r>
                      <a:r>
                        <a:rPr b="1" lang="ar" sz="1200">
                          <a:solidFill>
                            <a:srgbClr val="E69138"/>
                          </a:solidFill>
                          <a:latin typeface="Mada"/>
                          <a:ea typeface="Mada"/>
                          <a:cs typeface="Mada"/>
                          <a:sym typeface="Mada"/>
                        </a:rPr>
                        <a:t>m</a:t>
                      </a:r>
                      <a:r>
                        <a:rPr b="1" lang="ar" sz="1200">
                          <a:solidFill>
                            <a:srgbClr val="CC0000"/>
                          </a:solidFill>
                          <a:latin typeface="Mada"/>
                          <a:ea typeface="Mada"/>
                          <a:cs typeface="Mada"/>
                          <a:sym typeface="Mada"/>
                        </a:rPr>
                        <a:t>etronidazole </a:t>
                      </a:r>
                      <a:r>
                        <a:rPr lang="ar" sz="1200">
                          <a:latin typeface="Mada"/>
                          <a:ea typeface="Mada"/>
                          <a:cs typeface="Mada"/>
                          <a:sym typeface="Mada"/>
                        </a:rPr>
                        <a:t>500 mg, </a:t>
                      </a:r>
                      <a:r>
                        <a:rPr b="1" lang="ar" sz="1200">
                          <a:solidFill>
                            <a:srgbClr val="6AA84F"/>
                          </a:solidFill>
                          <a:latin typeface="Mada"/>
                          <a:ea typeface="Mada"/>
                          <a:cs typeface="Mada"/>
                          <a:sym typeface="Mada"/>
                        </a:rPr>
                        <a:t>t</a:t>
                      </a:r>
                      <a:r>
                        <a:rPr b="1" lang="ar" sz="1200">
                          <a:solidFill>
                            <a:srgbClr val="CC0000"/>
                          </a:solidFill>
                          <a:latin typeface="Mada"/>
                          <a:ea typeface="Mada"/>
                          <a:cs typeface="Mada"/>
                          <a:sym typeface="Mada"/>
                        </a:rPr>
                        <a:t>etracycline </a:t>
                      </a:r>
                      <a:r>
                        <a:rPr lang="ar" sz="1200">
                          <a:latin typeface="Mada"/>
                          <a:ea typeface="Mada"/>
                          <a:cs typeface="Mada"/>
                          <a:sym typeface="Mada"/>
                        </a:rPr>
                        <a:t>500 mg all four times daily with </a:t>
                      </a:r>
                      <a:r>
                        <a:rPr b="1" lang="ar" sz="1200">
                          <a:solidFill>
                            <a:srgbClr val="3C78D8"/>
                          </a:solidFill>
                          <a:latin typeface="Mada"/>
                          <a:ea typeface="Mada"/>
                          <a:cs typeface="Mada"/>
                          <a:sym typeface="Mada"/>
                        </a:rPr>
                        <a:t>P</a:t>
                      </a:r>
                      <a:r>
                        <a:rPr b="1" lang="ar" sz="1200">
                          <a:solidFill>
                            <a:srgbClr val="CC0000"/>
                          </a:solidFill>
                          <a:latin typeface="Mada"/>
                          <a:ea typeface="Mada"/>
                          <a:cs typeface="Mada"/>
                          <a:sym typeface="Mada"/>
                        </a:rPr>
                        <a:t>PI</a:t>
                      </a:r>
                      <a:r>
                        <a:rPr lang="ar" sz="1200">
                          <a:latin typeface="Mada"/>
                          <a:ea typeface="Mada"/>
                          <a:cs typeface="Mada"/>
                          <a:sym typeface="Mada"/>
                        </a:rPr>
                        <a:t> twice daily for 7-14 days. </a:t>
                      </a:r>
                      <a:endParaRPr baseline="30000" sz="1200">
                        <a:solidFill>
                          <a:srgbClr val="6AA84F"/>
                        </a:solidFill>
                        <a:latin typeface="Mada"/>
                        <a:ea typeface="Mada"/>
                        <a:cs typeface="Mada"/>
                        <a:sym typeface="Mada"/>
                      </a:endParaRPr>
                    </a:p>
                  </a:txBody>
                  <a:tcPr marT="80200" marB="80200" marR="100775" marL="100775">
                    <a:lnL cap="flat" cmpd="sng" w="19050">
                      <a:solidFill>
                        <a:srgbClr val="CC0000"/>
                      </a:solidFill>
                      <a:prstDash val="solid"/>
                      <a:round/>
                      <a:headEnd len="sm" w="sm" type="none"/>
                      <a:tailEnd len="sm" w="sm" type="none"/>
                    </a:lnL>
                    <a:lnR cap="flat" cmpd="sng" w="19050">
                      <a:solidFill>
                        <a:srgbClr val="CC0000"/>
                      </a:solidFill>
                      <a:prstDash val="solid"/>
                      <a:round/>
                      <a:headEnd len="sm" w="sm" type="none"/>
                      <a:tailEnd len="sm" w="sm" type="none"/>
                    </a:lnR>
                    <a:lnT cap="flat" cmpd="sng" w="19050">
                      <a:solidFill>
                        <a:srgbClr val="CC0000"/>
                      </a:solidFill>
                      <a:prstDash val="solid"/>
                      <a:round/>
                      <a:headEnd len="sm" w="sm" type="none"/>
                      <a:tailEnd len="sm" w="sm" type="none"/>
                    </a:lnT>
                    <a:lnB cap="flat" cmpd="sng" w="19050">
                      <a:solidFill>
                        <a:srgbClr val="CC0000"/>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Can be used as 1st line treatment (7-14 days) but generally reserved for retreatment (14 days) </a:t>
                      </a:r>
                      <a:r>
                        <a:rPr lang="ar" sz="1200">
                          <a:solidFill>
                            <a:srgbClr val="6AA84F"/>
                          </a:solidFill>
                          <a:latin typeface="Mada"/>
                          <a:ea typeface="Mada"/>
                          <a:cs typeface="Mada"/>
                          <a:sym typeface="Mada"/>
                        </a:rPr>
                        <a:t>Quadruple therapy can be used when there is resistance to clarithromycin </a:t>
                      </a:r>
                      <a:endParaRPr sz="1200">
                        <a:solidFill>
                          <a:srgbClr val="6AA84F"/>
                        </a:solidFill>
                        <a:latin typeface="Mada"/>
                        <a:ea typeface="Mada"/>
                        <a:cs typeface="Mada"/>
                        <a:sym typeface="Mada"/>
                      </a:endParaRPr>
                    </a:p>
                  </a:txBody>
                  <a:tcPr marT="80200" marB="80200" marR="100775" marL="100775">
                    <a:lnL cap="flat" cmpd="sng" w="19050">
                      <a:solidFill>
                        <a:srgbClr val="CC0000"/>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2680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PPI, amoxicillin 1 gm, metronidazole 500 mg all twice daily for 14 days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0000"/>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1st line treatment in macrolide allergic patients and retreatment if failed 1st line treatment of choice</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graphicFrame>
        <p:nvGraphicFramePr>
          <p:cNvPr id="358" name="Google Shape;358;p27"/>
          <p:cNvGraphicFramePr/>
          <p:nvPr/>
        </p:nvGraphicFramePr>
        <p:xfrm>
          <a:off x="239077" y="6769513"/>
          <a:ext cx="3000000" cy="3000000"/>
        </p:xfrm>
        <a:graphic>
          <a:graphicData uri="http://schemas.openxmlformats.org/drawingml/2006/table">
            <a:tbl>
              <a:tblPr>
                <a:noFill/>
                <a:tableStyleId>{08619CD8-436B-4644-B807-13D4593B444E}</a:tableStyleId>
              </a:tblPr>
              <a:tblGrid>
                <a:gridCol w="3629650"/>
                <a:gridCol w="1726075"/>
                <a:gridCol w="1726075"/>
              </a:tblGrid>
              <a:tr h="30315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Treatment Regimen </a:t>
                      </a:r>
                      <a:endParaRPr b="1" sz="13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Duration ( days )</a:t>
                      </a:r>
                      <a:endParaRPr b="1" sz="13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Eradication Rate (%)  </a:t>
                      </a:r>
                      <a:endParaRPr b="1" sz="13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r>
              <a:tr h="496850">
                <a:tc>
                  <a:txBody>
                    <a:bodyPr/>
                    <a:lstStyle/>
                    <a:p>
                      <a:pPr indent="0" lvl="0" marL="0" rtl="0" algn="l">
                        <a:spcBef>
                          <a:spcPts val="0"/>
                        </a:spcBef>
                        <a:spcAft>
                          <a:spcPts val="0"/>
                        </a:spcAft>
                        <a:buNone/>
                      </a:pPr>
                      <a:r>
                        <a:rPr b="1" lang="ar" sz="1200">
                          <a:latin typeface="Mada"/>
                          <a:ea typeface="Mada"/>
                          <a:cs typeface="Mada"/>
                          <a:sym typeface="Mada"/>
                        </a:rPr>
                        <a:t>Omeprazole </a:t>
                      </a:r>
                      <a:r>
                        <a:rPr lang="ar" sz="1200">
                          <a:latin typeface="Mada"/>
                          <a:ea typeface="Mada"/>
                          <a:cs typeface="Mada"/>
                          <a:sym typeface="Mada"/>
                        </a:rPr>
                        <a:t>20 mg BID + </a:t>
                      </a:r>
                      <a:r>
                        <a:rPr b="1" lang="ar" sz="1200">
                          <a:latin typeface="Mada"/>
                          <a:ea typeface="Mada"/>
                          <a:cs typeface="Mada"/>
                          <a:sym typeface="Mada"/>
                        </a:rPr>
                        <a:t>Amoxicillin </a:t>
                      </a:r>
                      <a:r>
                        <a:rPr lang="ar" sz="1200">
                          <a:latin typeface="Mada"/>
                          <a:ea typeface="Mada"/>
                          <a:cs typeface="Mada"/>
                          <a:sym typeface="Mada"/>
                        </a:rPr>
                        <a:t>1 g BID + </a:t>
                      </a:r>
                      <a:r>
                        <a:rPr b="1" lang="ar" sz="1200">
                          <a:latin typeface="Mada"/>
                          <a:ea typeface="Mada"/>
                          <a:cs typeface="Mada"/>
                          <a:sym typeface="Mada"/>
                        </a:rPr>
                        <a:t>Clarithromycin </a:t>
                      </a:r>
                      <a:r>
                        <a:rPr lang="ar" sz="1200">
                          <a:latin typeface="Mada"/>
                          <a:ea typeface="Mada"/>
                          <a:cs typeface="Mada"/>
                          <a:sym typeface="Mada"/>
                        </a:rPr>
                        <a:t>500 mg BID</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14</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80 - 86 </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96850">
                <a:tc>
                  <a:txBody>
                    <a:bodyPr/>
                    <a:lstStyle/>
                    <a:p>
                      <a:pPr indent="0" lvl="0" marL="0" rtl="0" algn="l">
                        <a:spcBef>
                          <a:spcPts val="0"/>
                        </a:spcBef>
                        <a:spcAft>
                          <a:spcPts val="0"/>
                        </a:spcAft>
                        <a:buNone/>
                      </a:pPr>
                      <a:r>
                        <a:rPr b="1" lang="ar" sz="1200">
                          <a:latin typeface="Mada"/>
                          <a:ea typeface="Mada"/>
                          <a:cs typeface="Mada"/>
                          <a:sym typeface="Mada"/>
                        </a:rPr>
                        <a:t>Lansoprazole </a:t>
                      </a:r>
                      <a:r>
                        <a:rPr lang="ar" sz="1200">
                          <a:latin typeface="Mada"/>
                          <a:ea typeface="Mada"/>
                          <a:cs typeface="Mada"/>
                          <a:sym typeface="Mada"/>
                        </a:rPr>
                        <a:t>30 mg BID + </a:t>
                      </a:r>
                      <a:r>
                        <a:rPr b="1" lang="ar" sz="1200">
                          <a:latin typeface="Mada"/>
                          <a:ea typeface="Mada"/>
                          <a:cs typeface="Mada"/>
                          <a:sym typeface="Mada"/>
                        </a:rPr>
                        <a:t>Amoxicillin </a:t>
                      </a:r>
                      <a:r>
                        <a:rPr lang="ar" sz="1200">
                          <a:latin typeface="Mada"/>
                          <a:ea typeface="Mada"/>
                          <a:cs typeface="Mada"/>
                          <a:sym typeface="Mada"/>
                        </a:rPr>
                        <a:t>1 g BID + </a:t>
                      </a:r>
                      <a:r>
                        <a:rPr b="1" lang="ar" sz="1200">
                          <a:latin typeface="Mada"/>
                          <a:ea typeface="Mada"/>
                          <a:cs typeface="Mada"/>
                          <a:sym typeface="Mada"/>
                        </a:rPr>
                        <a:t>Clarithromycin </a:t>
                      </a:r>
                      <a:r>
                        <a:rPr lang="ar" sz="1200">
                          <a:latin typeface="Mada"/>
                          <a:ea typeface="Mada"/>
                          <a:cs typeface="Mada"/>
                          <a:sym typeface="Mada"/>
                        </a:rPr>
                        <a:t>500 mg BID</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10 - 14</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86</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576325">
                <a:tc>
                  <a:txBody>
                    <a:bodyPr/>
                    <a:lstStyle/>
                    <a:p>
                      <a:pPr indent="0" lvl="0" marL="0" rtl="0" algn="l">
                        <a:spcBef>
                          <a:spcPts val="0"/>
                        </a:spcBef>
                        <a:spcAft>
                          <a:spcPts val="0"/>
                        </a:spcAft>
                        <a:buNone/>
                      </a:pPr>
                      <a:r>
                        <a:rPr b="1" lang="ar" sz="1200">
                          <a:latin typeface="Mada"/>
                          <a:ea typeface="Mada"/>
                          <a:cs typeface="Mada"/>
                          <a:sym typeface="Mada"/>
                        </a:rPr>
                        <a:t>Bismuth subsalicylate</a:t>
                      </a:r>
                      <a:r>
                        <a:rPr lang="ar" sz="1200">
                          <a:latin typeface="Mada"/>
                          <a:ea typeface="Mada"/>
                          <a:cs typeface="Mada"/>
                          <a:sym typeface="Mada"/>
                        </a:rPr>
                        <a:t> 525 mg QID + </a:t>
                      </a:r>
                      <a:r>
                        <a:rPr b="1" lang="ar" sz="1200">
                          <a:latin typeface="Mada"/>
                          <a:ea typeface="Mada"/>
                          <a:cs typeface="Mada"/>
                          <a:sym typeface="Mada"/>
                        </a:rPr>
                        <a:t>Metronidazole </a:t>
                      </a:r>
                      <a:r>
                        <a:rPr lang="ar" sz="1200">
                          <a:latin typeface="Mada"/>
                          <a:ea typeface="Mada"/>
                          <a:cs typeface="Mada"/>
                          <a:sym typeface="Mada"/>
                        </a:rPr>
                        <a:t>250 mg QID + </a:t>
                      </a:r>
                      <a:r>
                        <a:rPr b="1" lang="ar" sz="1200">
                          <a:latin typeface="Mada"/>
                          <a:ea typeface="Mada"/>
                          <a:cs typeface="Mada"/>
                          <a:sym typeface="Mada"/>
                        </a:rPr>
                        <a:t>Tetracycline </a:t>
                      </a:r>
                      <a:r>
                        <a:rPr lang="ar" sz="1200">
                          <a:latin typeface="Mada"/>
                          <a:ea typeface="Mada"/>
                          <a:cs typeface="Mada"/>
                          <a:sym typeface="Mada"/>
                        </a:rPr>
                        <a:t>500 mg + </a:t>
                      </a:r>
                      <a:r>
                        <a:rPr b="1" lang="ar" sz="1200">
                          <a:latin typeface="Mada"/>
                          <a:ea typeface="Mada"/>
                          <a:cs typeface="Mada"/>
                          <a:sym typeface="Mada"/>
                        </a:rPr>
                        <a:t>PPI</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PPI for another 14 taken OD or BID)</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80</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359" name="Google Shape;359;p27"/>
          <p:cNvSpPr txBox="1"/>
          <p:nvPr/>
        </p:nvSpPr>
        <p:spPr>
          <a:xfrm>
            <a:off x="8900" y="9779825"/>
            <a:ext cx="7388100" cy="12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999999"/>
                </a:solidFill>
                <a:latin typeface="Mada"/>
                <a:ea typeface="Mada"/>
                <a:cs typeface="Mada"/>
                <a:sym typeface="Mada"/>
              </a:rPr>
              <a:t>OD </a:t>
            </a:r>
            <a:r>
              <a:rPr lang="ar" sz="1000">
                <a:solidFill>
                  <a:srgbClr val="999999"/>
                </a:solidFill>
                <a:latin typeface="Mada"/>
                <a:ea typeface="Mada"/>
                <a:cs typeface="Mada"/>
                <a:sym typeface="Mada"/>
              </a:rPr>
              <a:t>= Once a day. | </a:t>
            </a:r>
            <a:r>
              <a:rPr b="1" lang="ar" sz="1000">
                <a:solidFill>
                  <a:srgbClr val="999999"/>
                </a:solidFill>
                <a:latin typeface="Mada"/>
                <a:ea typeface="Mada"/>
                <a:cs typeface="Mada"/>
                <a:sym typeface="Mada"/>
              </a:rPr>
              <a:t>BID </a:t>
            </a:r>
            <a:r>
              <a:rPr lang="ar" sz="1000">
                <a:solidFill>
                  <a:srgbClr val="999999"/>
                </a:solidFill>
                <a:latin typeface="Mada"/>
                <a:ea typeface="Mada"/>
                <a:cs typeface="Mada"/>
                <a:sym typeface="Mada"/>
              </a:rPr>
              <a:t>= twice a day. | </a:t>
            </a:r>
            <a:r>
              <a:rPr b="1" lang="ar" sz="1000">
                <a:solidFill>
                  <a:srgbClr val="999999"/>
                </a:solidFill>
                <a:latin typeface="Mada"/>
                <a:ea typeface="Mada"/>
                <a:cs typeface="Mada"/>
                <a:sym typeface="Mada"/>
              </a:rPr>
              <a:t>QID </a:t>
            </a:r>
            <a:r>
              <a:rPr lang="ar" sz="1000">
                <a:solidFill>
                  <a:srgbClr val="999999"/>
                </a:solidFill>
                <a:latin typeface="Mada"/>
                <a:ea typeface="Mada"/>
                <a:cs typeface="Mada"/>
                <a:sym typeface="Mada"/>
              </a:rPr>
              <a:t>= 4 times a day.</a:t>
            </a:r>
            <a:endParaRPr sz="1000">
              <a:solidFill>
                <a:srgbClr val="999999"/>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1- all of them are 1st line therapy. But it depends on the region.</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According to Dr this is </a:t>
            </a:r>
            <a:r>
              <a:rPr b="1" lang="ar" sz="1000">
                <a:solidFill>
                  <a:srgbClr val="CC0000"/>
                </a:solidFill>
                <a:latin typeface="Mada"/>
                <a:ea typeface="Mada"/>
                <a:cs typeface="Mada"/>
                <a:sym typeface="Mada"/>
              </a:rPr>
              <a:t>NOT </a:t>
            </a:r>
            <a:r>
              <a:rPr lang="ar" sz="1000">
                <a:solidFill>
                  <a:srgbClr val="6AA84F"/>
                </a:solidFill>
                <a:latin typeface="Mada"/>
                <a:ea typeface="Mada"/>
                <a:cs typeface="Mada"/>
                <a:sym typeface="Mada"/>
              </a:rPr>
              <a:t>the first line therapy in saudis because of high rates (&gt;20%) of clarithromycin resistance!</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It is the first line of treatment if there is no clarithromycin resistance.</a:t>
            </a:r>
            <a:endParaRPr sz="1000">
              <a:solidFill>
                <a:srgbClr val="6AA84F"/>
              </a:solidFill>
              <a:latin typeface="Mada"/>
              <a:ea typeface="Mada"/>
              <a:cs typeface="Mada"/>
              <a:sym typeface="Mada"/>
            </a:endParaRPr>
          </a:p>
          <a:p>
            <a:pPr indent="0" lvl="0" marL="0" rtl="0" algn="ctr">
              <a:spcBef>
                <a:spcPts val="0"/>
              </a:spcBef>
              <a:spcAft>
                <a:spcPts val="0"/>
              </a:spcAft>
              <a:buNone/>
            </a:pPr>
            <a:r>
              <a:rPr b="1" lang="ar" sz="1000">
                <a:solidFill>
                  <a:srgbClr val="999999"/>
                </a:solidFill>
                <a:latin typeface="Mada"/>
                <a:ea typeface="Mada"/>
                <a:cs typeface="Mada"/>
                <a:sym typeface="Mada"/>
              </a:rPr>
              <a:t>SO Bottom line, what is the first line in </a:t>
            </a:r>
            <a:r>
              <a:rPr b="1" lang="ar" sz="1000">
                <a:solidFill>
                  <a:srgbClr val="999999"/>
                </a:solidFill>
                <a:latin typeface="Mada"/>
                <a:ea typeface="Mada"/>
                <a:cs typeface="Mada"/>
                <a:sym typeface="Mada"/>
              </a:rPr>
              <a:t>ou</a:t>
            </a:r>
            <a:r>
              <a:rPr b="1" lang="ar" sz="1000">
                <a:solidFill>
                  <a:srgbClr val="999999"/>
                </a:solidFill>
                <a:latin typeface="Mada"/>
                <a:ea typeface="Mada"/>
                <a:cs typeface="Mada"/>
                <a:sym typeface="Mada"/>
              </a:rPr>
              <a:t>r region?</a:t>
            </a:r>
            <a:r>
              <a:rPr lang="ar" sz="1000">
                <a:solidFill>
                  <a:srgbClr val="6AA84F"/>
                </a:solidFill>
                <a:latin typeface="Mada"/>
                <a:ea typeface="Mada"/>
                <a:cs typeface="Mada"/>
                <a:sym typeface="Mada"/>
              </a:rPr>
              <a:t> (Quadruple therapy) </a:t>
            </a:r>
            <a:r>
              <a:rPr b="1" lang="ar" sz="1000">
                <a:solidFill>
                  <a:srgbClr val="CC0000"/>
                </a:solidFill>
                <a:latin typeface="Mada"/>
                <a:ea typeface="Mada"/>
                <a:cs typeface="Mada"/>
                <a:sym typeface="Mada"/>
              </a:rPr>
              <a:t>Bismuth</a:t>
            </a:r>
            <a:r>
              <a:rPr lang="ar" sz="1000">
                <a:solidFill>
                  <a:srgbClr val="6AA84F"/>
                </a:solidFill>
                <a:latin typeface="Mada"/>
                <a:ea typeface="Mada"/>
                <a:cs typeface="Mada"/>
                <a:sym typeface="Mada"/>
              </a:rPr>
              <a:t>, </a:t>
            </a:r>
            <a:r>
              <a:rPr b="1" lang="ar" sz="1000">
                <a:solidFill>
                  <a:srgbClr val="CC0000"/>
                </a:solidFill>
                <a:latin typeface="Mada"/>
                <a:ea typeface="Mada"/>
                <a:cs typeface="Mada"/>
                <a:sym typeface="Mada"/>
              </a:rPr>
              <a:t>metronidazole</a:t>
            </a:r>
            <a:r>
              <a:rPr lang="ar" sz="1000">
                <a:solidFill>
                  <a:srgbClr val="6AA84F"/>
                </a:solidFill>
                <a:latin typeface="Mada"/>
                <a:ea typeface="Mada"/>
                <a:cs typeface="Mada"/>
                <a:sym typeface="Mada"/>
              </a:rPr>
              <a:t>, </a:t>
            </a:r>
            <a:r>
              <a:rPr b="1" lang="ar" sz="1000">
                <a:solidFill>
                  <a:srgbClr val="CC0000"/>
                </a:solidFill>
                <a:latin typeface="Mada"/>
                <a:ea typeface="Mada"/>
                <a:cs typeface="Mada"/>
                <a:sym typeface="Mada"/>
              </a:rPr>
              <a:t>tetracycline</a:t>
            </a:r>
            <a:r>
              <a:rPr lang="ar" sz="1000">
                <a:solidFill>
                  <a:srgbClr val="6AA84F"/>
                </a:solidFill>
                <a:latin typeface="Mada"/>
                <a:ea typeface="Mada"/>
                <a:cs typeface="Mada"/>
                <a:sym typeface="Mada"/>
              </a:rPr>
              <a:t>, </a:t>
            </a:r>
            <a:r>
              <a:rPr b="1" lang="ar" sz="1000">
                <a:solidFill>
                  <a:srgbClr val="CC0000"/>
                </a:solidFill>
                <a:latin typeface="Mada"/>
                <a:ea typeface="Mada"/>
                <a:cs typeface="Mada"/>
                <a:sym typeface="Mada"/>
              </a:rPr>
              <a:t>PPI for 14 days</a:t>
            </a:r>
            <a:endParaRPr b="1" sz="1000">
              <a:solidFill>
                <a:srgbClr val="CC0000"/>
              </a:solidFill>
              <a:latin typeface="Mada"/>
              <a:ea typeface="Mada"/>
              <a:cs typeface="Mada"/>
              <a:sym typeface="Mada"/>
            </a:endParaRPr>
          </a:p>
        </p:txBody>
      </p:sp>
      <p:sp>
        <p:nvSpPr>
          <p:cNvPr id="360" name="Google Shape;360;p27"/>
          <p:cNvSpPr txBox="1"/>
          <p:nvPr/>
        </p:nvSpPr>
        <p:spPr>
          <a:xfrm>
            <a:off x="247500" y="2598875"/>
            <a:ext cx="7149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Treatment regimens</a:t>
            </a:r>
            <a:endParaRPr b="1" sz="2200">
              <a:highlight>
                <a:schemeClr val="accent5"/>
              </a:highlight>
              <a:latin typeface="Mada"/>
              <a:ea typeface="Mada"/>
              <a:cs typeface="Mada"/>
              <a:sym typeface="Mada"/>
            </a:endParaRPr>
          </a:p>
        </p:txBody>
      </p:sp>
      <p:cxnSp>
        <p:nvCxnSpPr>
          <p:cNvPr id="361" name="Google Shape;361;p2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62" name="Google Shape;362;p27"/>
          <p:cNvSpPr/>
          <p:nvPr/>
        </p:nvSpPr>
        <p:spPr>
          <a:xfrm>
            <a:off x="1935450" y="5159950"/>
            <a:ext cx="1518300" cy="2076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900">
                <a:solidFill>
                  <a:srgbClr val="3C78D8"/>
                </a:solidFill>
                <a:latin typeface="Mada"/>
                <a:ea typeface="Mada"/>
                <a:cs typeface="Mada"/>
                <a:sym typeface="Mada"/>
              </a:rPr>
              <a:t>P</a:t>
            </a:r>
            <a:r>
              <a:rPr lang="ar" sz="900">
                <a:latin typeface="Mada"/>
                <a:ea typeface="Mada"/>
                <a:cs typeface="Mada"/>
                <a:sym typeface="Mada"/>
              </a:rPr>
              <a:t>lease </a:t>
            </a:r>
            <a:r>
              <a:rPr b="1" lang="ar" sz="900">
                <a:solidFill>
                  <a:srgbClr val="E69138"/>
                </a:solidFill>
                <a:latin typeface="Mada"/>
                <a:ea typeface="Mada"/>
                <a:cs typeface="Mada"/>
                <a:sym typeface="Mada"/>
              </a:rPr>
              <a:t>M</a:t>
            </a:r>
            <a:r>
              <a:rPr lang="ar" sz="900">
                <a:latin typeface="Mada"/>
                <a:ea typeface="Mada"/>
                <a:cs typeface="Mada"/>
                <a:sym typeface="Mada"/>
              </a:rPr>
              <a:t>ake </a:t>
            </a:r>
            <a:r>
              <a:rPr b="1" lang="ar" sz="900">
                <a:solidFill>
                  <a:schemeClr val="accent1"/>
                </a:solidFill>
                <a:latin typeface="Mada"/>
                <a:ea typeface="Mada"/>
                <a:cs typeface="Mada"/>
                <a:sym typeface="Mada"/>
              </a:rPr>
              <a:t>T</a:t>
            </a:r>
            <a:r>
              <a:rPr lang="ar" sz="900">
                <a:latin typeface="Mada"/>
                <a:ea typeface="Mada"/>
                <a:cs typeface="Mada"/>
                <a:sym typeface="Mada"/>
              </a:rPr>
              <a:t>ummy </a:t>
            </a:r>
            <a:r>
              <a:rPr b="1" lang="ar" sz="900">
                <a:solidFill>
                  <a:srgbClr val="674EA7"/>
                </a:solidFill>
                <a:latin typeface="Mada"/>
                <a:ea typeface="Mada"/>
                <a:cs typeface="Mada"/>
                <a:sym typeface="Mada"/>
              </a:rPr>
              <a:t>B</a:t>
            </a:r>
            <a:r>
              <a:rPr lang="ar" sz="900">
                <a:latin typeface="Mada"/>
                <a:ea typeface="Mada"/>
                <a:cs typeface="Mada"/>
                <a:sym typeface="Mada"/>
              </a:rPr>
              <a:t>etter</a:t>
            </a:r>
            <a:endParaRPr sz="900">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F4F7ED"/>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1C4588"/>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