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10692000" cx="7560000"/>
  <p:notesSz cx="6858000" cy="9144000"/>
  <p:embeddedFontLst>
    <p:embeddedFont>
      <p:font typeface="Neucha"/>
      <p:regular r:id="rId33"/>
    </p:embeddedFont>
    <p:embeddedFont>
      <p:font typeface="Cabin"/>
      <p:regular r:id="rId34"/>
      <p:bold r:id="rId35"/>
      <p:italic r:id="rId36"/>
      <p:boldItalic r:id="rId37"/>
    </p:embeddedFont>
    <p:embeddedFont>
      <p:font typeface="Mada"/>
      <p:regular r:id="rId38"/>
      <p:bold r:id="rId39"/>
    </p:embeddedFont>
    <p:embeddedFont>
      <p:font typeface="Fjalla One"/>
      <p:regular r:id="rId40"/>
    </p:embeddedFont>
    <p:embeddedFont>
      <p:font typeface="Mada Black"/>
      <p:bold r:id="rId41"/>
    </p:embeddedFont>
    <p:embeddedFont>
      <p:font typeface="Pacifico"/>
      <p:regular r:id="rId42"/>
    </p:embeddedFont>
    <p:embeddedFont>
      <p:font typeface="Exo Thin"/>
      <p:bold r:id="rId43"/>
      <p:boldItalic r:id="rId44"/>
    </p:embeddedFont>
    <p:embeddedFont>
      <p:font typeface="Exo"/>
      <p:regular r:id="rId45"/>
      <p:bold r:id="rId46"/>
      <p:italic r:id="rId47"/>
      <p:boldItalic r:id="rId48"/>
    </p:embeddedFont>
    <p:embeddedFont>
      <p:font typeface="Alegreya"/>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7FC013C-54D9-4F0A-A97E-4AAB260340E3}">
  <a:tblStyle styleId="{77FC013C-54D9-4F0A-A97E-4AAB260340E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FjallaOne-regular.fntdata"/><Relationship Id="rId42" Type="http://schemas.openxmlformats.org/officeDocument/2006/relationships/font" Target="fonts/Pacifico-regular.fntdata"/><Relationship Id="rId41" Type="http://schemas.openxmlformats.org/officeDocument/2006/relationships/font" Target="fonts/MadaBlack-bold.fntdata"/><Relationship Id="rId44" Type="http://schemas.openxmlformats.org/officeDocument/2006/relationships/font" Target="fonts/ExoThin-boldItalic.fntdata"/><Relationship Id="rId43" Type="http://schemas.openxmlformats.org/officeDocument/2006/relationships/font" Target="fonts/ExoThin-bold.fntdata"/><Relationship Id="rId46" Type="http://schemas.openxmlformats.org/officeDocument/2006/relationships/font" Target="fonts/Exo-bold.fntdata"/><Relationship Id="rId45" Type="http://schemas.openxmlformats.org/officeDocument/2006/relationships/font" Target="fonts/Ex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Exo-boldItalic.fntdata"/><Relationship Id="rId47" Type="http://schemas.openxmlformats.org/officeDocument/2006/relationships/font" Target="fonts/Exo-italic.fntdata"/><Relationship Id="rId49" Type="http://schemas.openxmlformats.org/officeDocument/2006/relationships/font" Target="fonts/Alegreya-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font" Target="fonts/Neucha-regular.fntdata"/><Relationship Id="rId32" Type="http://schemas.openxmlformats.org/officeDocument/2006/relationships/slide" Target="slides/slide26.xml"/><Relationship Id="rId35" Type="http://schemas.openxmlformats.org/officeDocument/2006/relationships/font" Target="fonts/Cabin-bold.fntdata"/><Relationship Id="rId34" Type="http://schemas.openxmlformats.org/officeDocument/2006/relationships/font" Target="fonts/Cabin-regular.fntdata"/><Relationship Id="rId37" Type="http://schemas.openxmlformats.org/officeDocument/2006/relationships/font" Target="fonts/Cabin-boldItalic.fntdata"/><Relationship Id="rId36" Type="http://schemas.openxmlformats.org/officeDocument/2006/relationships/font" Target="fonts/Cabin-italic.fntdata"/><Relationship Id="rId39" Type="http://schemas.openxmlformats.org/officeDocument/2006/relationships/font" Target="fonts/Mada-bold.fntdata"/><Relationship Id="rId38" Type="http://schemas.openxmlformats.org/officeDocument/2006/relationships/font" Target="fonts/Mada-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Alegreya-italic.fntdata"/><Relationship Id="rId50" Type="http://schemas.openxmlformats.org/officeDocument/2006/relationships/font" Target="fonts/Alegreya-bold.fntdata"/><Relationship Id="rId52" Type="http://schemas.openxmlformats.org/officeDocument/2006/relationships/font" Target="fonts/Alegreya-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g23d0b47f6abe333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3" name="Google Shape;43;g23d0b47f6abe333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aeda7d927f_0_6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aeda7d927f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aeda7d927f_0_8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aeda7d927f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aed0a59172_0_9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aed0a59172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580bd51643bc25aa_1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580bd51643bc25aa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aee63f416f_0_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aee63f416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a5a58dff8e_0_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a5a58dff8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ae88621aa9_0_14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ae88621aa9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a5a58dff8e_0_9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a5a58dff8e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a5a58dff8e_0_10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a5a58dff8e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74a5ce6339da807_4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274a5ce6339da807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8acb2141aa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8acb2141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a5a58dff8e_0_13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a5a58dff8e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acbcd66bcd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acbcd66b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149709d404f6d34_24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149709d404f6d34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3eec6bbc59d0dd94_3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3eec6bbc59d0dd9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eec6bbc59d0dd94_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3eec6bbc59d0dd9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694633671175a795_22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694633671175a795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620b4537c594ce7_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620b4537c594ce7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aed0a58cad_0_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aed0a58ca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a599ea8c16_0_4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a599ea8c16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67174b3e7a466613_5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67174b3e7a466613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fbfaac4205d727d_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fbfaac4205d727d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a599ea8ceb_0_16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a599ea8ceb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aeda7d927f_0_2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aeda7d927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aed0a59172_0_1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aed0a5917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16" name="Google Shape;16;p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algn="ctr">
              <a:buNone/>
              <a:defRPr b="1" sz="1400">
                <a:solidFill>
                  <a:schemeClr val="lt1"/>
                </a:solidFill>
                <a:latin typeface="Exo"/>
                <a:ea typeface="Exo"/>
                <a:cs typeface="Exo"/>
                <a:sym typeface="Exo"/>
              </a:defRPr>
            </a:lvl1pPr>
            <a:lvl2pPr lvl="1" algn="ctr">
              <a:buNone/>
              <a:defRPr b="1" sz="1400">
                <a:solidFill>
                  <a:schemeClr val="lt1"/>
                </a:solidFill>
                <a:latin typeface="Exo"/>
                <a:ea typeface="Exo"/>
                <a:cs typeface="Exo"/>
                <a:sym typeface="Exo"/>
              </a:defRPr>
            </a:lvl2pPr>
            <a:lvl3pPr lvl="2" algn="ctr">
              <a:buNone/>
              <a:defRPr b="1" sz="1400">
                <a:solidFill>
                  <a:schemeClr val="lt1"/>
                </a:solidFill>
                <a:latin typeface="Exo"/>
                <a:ea typeface="Exo"/>
                <a:cs typeface="Exo"/>
                <a:sym typeface="Exo"/>
              </a:defRPr>
            </a:lvl3pPr>
            <a:lvl4pPr lvl="3" algn="ctr">
              <a:buNone/>
              <a:defRPr b="1" sz="1400">
                <a:solidFill>
                  <a:schemeClr val="lt1"/>
                </a:solidFill>
                <a:latin typeface="Exo"/>
                <a:ea typeface="Exo"/>
                <a:cs typeface="Exo"/>
                <a:sym typeface="Exo"/>
              </a:defRPr>
            </a:lvl4pPr>
            <a:lvl5pPr lvl="4" algn="ctr">
              <a:buNone/>
              <a:defRPr b="1" sz="1400">
                <a:solidFill>
                  <a:schemeClr val="lt1"/>
                </a:solidFill>
                <a:latin typeface="Exo"/>
                <a:ea typeface="Exo"/>
                <a:cs typeface="Exo"/>
                <a:sym typeface="Exo"/>
              </a:defRPr>
            </a:lvl5pPr>
            <a:lvl6pPr lvl="5" algn="ctr">
              <a:buNone/>
              <a:defRPr b="1" sz="1400">
                <a:solidFill>
                  <a:schemeClr val="lt1"/>
                </a:solidFill>
                <a:latin typeface="Exo"/>
                <a:ea typeface="Exo"/>
                <a:cs typeface="Exo"/>
                <a:sym typeface="Exo"/>
              </a:defRPr>
            </a:lvl6pPr>
            <a:lvl7pPr lvl="6" algn="ctr">
              <a:buNone/>
              <a:defRPr b="1" sz="1400">
                <a:solidFill>
                  <a:schemeClr val="lt1"/>
                </a:solidFill>
                <a:latin typeface="Exo"/>
                <a:ea typeface="Exo"/>
                <a:cs typeface="Exo"/>
                <a:sym typeface="Exo"/>
              </a:defRPr>
            </a:lvl7pPr>
            <a:lvl8pPr lvl="7" algn="ctr">
              <a:buNone/>
              <a:defRPr b="1" sz="1400">
                <a:solidFill>
                  <a:schemeClr val="lt1"/>
                </a:solidFill>
                <a:latin typeface="Exo"/>
                <a:ea typeface="Exo"/>
                <a:cs typeface="Exo"/>
                <a:sym typeface="Exo"/>
              </a:defRPr>
            </a:lvl8pPr>
            <a:lvl9pPr lvl="8" algn="ctr">
              <a:buNone/>
              <a:defRPr b="1" sz="14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cxnSp>
        <p:nvCxnSpPr>
          <p:cNvPr id="17" name="Google Shape;17;p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8" name="Google Shape;18;p3"/>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1" name="Google Shape;21;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2" name="Google Shape;22;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5"/>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5" name="Google Shape;25;p5"/>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6" name="Shape 26"/>
        <p:cNvGrpSpPr/>
        <p:nvPr/>
      </p:nvGrpSpPr>
      <p:grpSpPr>
        <a:xfrm>
          <a:off x="0" y="0"/>
          <a:ext cx="0" cy="0"/>
          <a:chOff x="0" y="0"/>
          <a:chExt cx="0" cy="0"/>
        </a:xfrm>
      </p:grpSpPr>
      <p:sp>
        <p:nvSpPr>
          <p:cNvPr id="27" name="Google Shape;27;p6"/>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28" name="Google Shape;28;p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29" name="Google Shape;29;p6"/>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30" name="Google Shape;30;p6"/>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1" name="Shape 31"/>
        <p:cNvGrpSpPr/>
        <p:nvPr/>
      </p:nvGrpSpPr>
      <p:grpSpPr>
        <a:xfrm>
          <a:off x="0" y="0"/>
          <a:ext cx="0" cy="0"/>
          <a:chOff x="0" y="0"/>
          <a:chExt cx="0" cy="0"/>
        </a:xfrm>
      </p:grpSpPr>
      <p:cxnSp>
        <p:nvCxnSpPr>
          <p:cNvPr id="32" name="Google Shape;32;p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33" name="Google Shape;33;p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4" name="Shape 34"/>
        <p:cNvGrpSpPr/>
        <p:nvPr/>
      </p:nvGrpSpPr>
      <p:grpSpPr>
        <a:xfrm>
          <a:off x="0" y="0"/>
          <a:ext cx="0" cy="0"/>
          <a:chOff x="0" y="0"/>
          <a:chExt cx="0" cy="0"/>
        </a:xfrm>
      </p:grpSpPr>
      <p:sp>
        <p:nvSpPr>
          <p:cNvPr id="35" name="Google Shape;35;p8"/>
          <p:cNvSpPr txBox="1"/>
          <p:nvPr>
            <p:ph hasCustomPrompt="1" type="title"/>
          </p:nvPr>
        </p:nvSpPr>
        <p:spPr>
          <a:xfrm>
            <a:off x="257705" y="2299346"/>
            <a:ext cx="7044900" cy="4081500"/>
          </a:xfrm>
          <a:prstGeom prst="rect">
            <a:avLst/>
          </a:prstGeom>
        </p:spPr>
        <p:txBody>
          <a:bodyPr anchorCtr="0" anchor="b" bIns="111700" lIns="111700" spcFirstLastPara="1" rIns="111700" wrap="square" tIns="111700">
            <a:no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36" name="Google Shape;36;p8"/>
          <p:cNvSpPr txBox="1"/>
          <p:nvPr>
            <p:ph idx="1" type="body"/>
          </p:nvPr>
        </p:nvSpPr>
        <p:spPr>
          <a:xfrm>
            <a:off x="257705" y="6552657"/>
            <a:ext cx="7044900" cy="2703900"/>
          </a:xfrm>
          <a:prstGeom prst="rect">
            <a:avLst/>
          </a:prstGeom>
        </p:spPr>
        <p:txBody>
          <a:bodyPr anchorCtr="0" anchor="t" bIns="111700" lIns="111700" spcFirstLastPara="1" rIns="111700" wrap="square" tIns="111700">
            <a:noAutofit/>
          </a:bodyPr>
          <a:lstStyle>
            <a:lvl1pPr indent="-374650" lvl="0" marL="457200" algn="ctr">
              <a:spcBef>
                <a:spcPts val="0"/>
              </a:spcBef>
              <a:spcAft>
                <a:spcPts val="0"/>
              </a:spcAft>
              <a:buSzPts val="2300"/>
              <a:buChar char="●"/>
              <a:defRPr/>
            </a:lvl1pPr>
            <a:lvl2pPr indent="-342900" lvl="1" marL="914400" algn="ctr">
              <a:spcBef>
                <a:spcPts val="2000"/>
              </a:spcBef>
              <a:spcAft>
                <a:spcPts val="0"/>
              </a:spcAft>
              <a:buSzPts val="1800"/>
              <a:buChar char="○"/>
              <a:defRPr/>
            </a:lvl2pPr>
            <a:lvl3pPr indent="-342900" lvl="2" marL="1371600" algn="ctr">
              <a:spcBef>
                <a:spcPts val="2000"/>
              </a:spcBef>
              <a:spcAft>
                <a:spcPts val="0"/>
              </a:spcAft>
              <a:buSzPts val="1800"/>
              <a:buChar char="■"/>
              <a:defRPr/>
            </a:lvl3pPr>
            <a:lvl4pPr indent="-342900" lvl="3" marL="1828800" algn="ctr">
              <a:spcBef>
                <a:spcPts val="2000"/>
              </a:spcBef>
              <a:spcAft>
                <a:spcPts val="0"/>
              </a:spcAft>
              <a:buSzPts val="1800"/>
              <a:buChar char="●"/>
              <a:defRPr/>
            </a:lvl4pPr>
            <a:lvl5pPr indent="-342900" lvl="4" marL="2286000" algn="ctr">
              <a:spcBef>
                <a:spcPts val="2000"/>
              </a:spcBef>
              <a:spcAft>
                <a:spcPts val="0"/>
              </a:spcAft>
              <a:buSzPts val="1800"/>
              <a:buChar char="○"/>
              <a:defRPr/>
            </a:lvl5pPr>
            <a:lvl6pPr indent="-342900" lvl="5" marL="2743200" algn="ctr">
              <a:spcBef>
                <a:spcPts val="2000"/>
              </a:spcBef>
              <a:spcAft>
                <a:spcPts val="0"/>
              </a:spcAft>
              <a:buSzPts val="1800"/>
              <a:buChar char="■"/>
              <a:defRPr/>
            </a:lvl6pPr>
            <a:lvl7pPr indent="-342900" lvl="6" marL="3200400" algn="ctr">
              <a:spcBef>
                <a:spcPts val="2000"/>
              </a:spcBef>
              <a:spcAft>
                <a:spcPts val="0"/>
              </a:spcAft>
              <a:buSzPts val="1800"/>
              <a:buChar char="●"/>
              <a:defRPr/>
            </a:lvl7pPr>
            <a:lvl8pPr indent="-342900" lvl="7" marL="3657600" algn="ctr">
              <a:spcBef>
                <a:spcPts val="2000"/>
              </a:spcBef>
              <a:spcAft>
                <a:spcPts val="0"/>
              </a:spcAft>
              <a:buSzPts val="1800"/>
              <a:buChar char="○"/>
              <a:defRPr/>
            </a:lvl8pPr>
            <a:lvl9pPr indent="-342900" lvl="8" marL="4114800" algn="ctr">
              <a:spcBef>
                <a:spcPts val="2000"/>
              </a:spcBef>
              <a:spcAft>
                <a:spcPts val="2000"/>
              </a:spcAft>
              <a:buSzPts val="1800"/>
              <a:buChar char="■"/>
              <a:defRPr/>
            </a:lvl9pPr>
          </a:lstStyle>
          <a:p/>
        </p:txBody>
      </p:sp>
      <p:sp>
        <p:nvSpPr>
          <p:cNvPr id="37" name="Google Shape;37;p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 name="Shape 38"/>
        <p:cNvGrpSpPr/>
        <p:nvPr/>
      </p:nvGrpSpPr>
      <p:grpSpPr>
        <a:xfrm>
          <a:off x="0" y="0"/>
          <a:ext cx="0" cy="0"/>
          <a:chOff x="0" y="0"/>
          <a:chExt cx="0" cy="0"/>
        </a:xfrm>
      </p:grpSpPr>
      <p:sp>
        <p:nvSpPr>
          <p:cNvPr id="39" name="Google Shape;39;p9"/>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40" name="Google Shape;40;p9"/>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3300"/>
              <a:buNone/>
              <a:defRPr sz="3300">
                <a:solidFill>
                  <a:schemeClr val="dk1"/>
                </a:solidFill>
              </a:defRPr>
            </a:lvl2pPr>
            <a:lvl3pPr lvl="2">
              <a:spcBef>
                <a:spcPts val="0"/>
              </a:spcBef>
              <a:spcAft>
                <a:spcPts val="0"/>
              </a:spcAft>
              <a:buClr>
                <a:schemeClr val="dk1"/>
              </a:buClr>
              <a:buSzPts val="3300"/>
              <a:buNone/>
              <a:defRPr sz="3300">
                <a:solidFill>
                  <a:schemeClr val="dk1"/>
                </a:solidFill>
              </a:defRPr>
            </a:lvl3pPr>
            <a:lvl4pPr lvl="3">
              <a:spcBef>
                <a:spcPts val="0"/>
              </a:spcBef>
              <a:spcAft>
                <a:spcPts val="0"/>
              </a:spcAft>
              <a:buClr>
                <a:schemeClr val="dk1"/>
              </a:buClr>
              <a:buSzPts val="3300"/>
              <a:buNone/>
              <a:defRPr sz="3300">
                <a:solidFill>
                  <a:schemeClr val="dk1"/>
                </a:solidFill>
              </a:defRPr>
            </a:lvl4pPr>
            <a:lvl5pPr lvl="4">
              <a:spcBef>
                <a:spcPts val="0"/>
              </a:spcBef>
              <a:spcAft>
                <a:spcPts val="0"/>
              </a:spcAft>
              <a:buClr>
                <a:schemeClr val="dk1"/>
              </a:buClr>
              <a:buSzPts val="3300"/>
              <a:buNone/>
              <a:defRPr sz="3300">
                <a:solidFill>
                  <a:schemeClr val="dk1"/>
                </a:solidFill>
              </a:defRPr>
            </a:lvl5pPr>
            <a:lvl6pPr lvl="5">
              <a:spcBef>
                <a:spcPts val="0"/>
              </a:spcBef>
              <a:spcAft>
                <a:spcPts val="0"/>
              </a:spcAft>
              <a:buClr>
                <a:schemeClr val="dk1"/>
              </a:buClr>
              <a:buSzPts val="3300"/>
              <a:buNone/>
              <a:defRPr sz="3300">
                <a:solidFill>
                  <a:schemeClr val="dk1"/>
                </a:solidFill>
              </a:defRPr>
            </a:lvl6pPr>
            <a:lvl7pPr lvl="6">
              <a:spcBef>
                <a:spcPts val="0"/>
              </a:spcBef>
              <a:spcAft>
                <a:spcPts val="0"/>
              </a:spcAft>
              <a:buClr>
                <a:schemeClr val="dk1"/>
              </a:buClr>
              <a:buSzPts val="3300"/>
              <a:buNone/>
              <a:defRPr sz="3300">
                <a:solidFill>
                  <a:schemeClr val="dk1"/>
                </a:solidFill>
              </a:defRPr>
            </a:lvl7pPr>
            <a:lvl8pPr lvl="7">
              <a:spcBef>
                <a:spcPts val="0"/>
              </a:spcBef>
              <a:spcAft>
                <a:spcPts val="0"/>
              </a:spcAft>
              <a:buClr>
                <a:schemeClr val="dk1"/>
              </a:buClr>
              <a:buSzPts val="3300"/>
              <a:buNone/>
              <a:defRPr sz="3300">
                <a:solidFill>
                  <a:schemeClr val="dk1"/>
                </a:solidFill>
              </a:defRPr>
            </a:lvl8pPr>
            <a:lvl9pPr lvl="8">
              <a:spcBef>
                <a:spcPts val="0"/>
              </a:spcBef>
              <a:spcAft>
                <a:spcPts val="0"/>
              </a:spcAft>
              <a:buClr>
                <a:schemeClr val="dk1"/>
              </a:buClr>
              <a:buSzPts val="3300"/>
              <a:buNone/>
              <a:defRPr sz="3300">
                <a:solidFill>
                  <a:schemeClr val="dk1"/>
                </a:solidFill>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2000"/>
              </a:spcBef>
              <a:spcAft>
                <a:spcPts val="0"/>
              </a:spcAft>
              <a:buClr>
                <a:schemeClr val="dk2"/>
              </a:buClr>
              <a:buSzPts val="1800"/>
              <a:buChar char="○"/>
              <a:defRPr sz="1800">
                <a:solidFill>
                  <a:schemeClr val="dk2"/>
                </a:solidFill>
              </a:defRPr>
            </a:lvl2pPr>
            <a:lvl3pPr indent="-342900" lvl="2" marL="1371600">
              <a:lnSpc>
                <a:spcPct val="115000"/>
              </a:lnSpc>
              <a:spcBef>
                <a:spcPts val="2000"/>
              </a:spcBef>
              <a:spcAft>
                <a:spcPts val="0"/>
              </a:spcAft>
              <a:buClr>
                <a:schemeClr val="dk2"/>
              </a:buClr>
              <a:buSzPts val="1800"/>
              <a:buChar char="■"/>
              <a:defRPr sz="1800">
                <a:solidFill>
                  <a:schemeClr val="dk2"/>
                </a:solidFill>
              </a:defRPr>
            </a:lvl3pPr>
            <a:lvl4pPr indent="-342900" lvl="3" marL="1828800">
              <a:lnSpc>
                <a:spcPct val="115000"/>
              </a:lnSpc>
              <a:spcBef>
                <a:spcPts val="2000"/>
              </a:spcBef>
              <a:spcAft>
                <a:spcPts val="0"/>
              </a:spcAft>
              <a:buClr>
                <a:schemeClr val="dk2"/>
              </a:buClr>
              <a:buSzPts val="1800"/>
              <a:buChar char="●"/>
              <a:defRPr sz="1800">
                <a:solidFill>
                  <a:schemeClr val="dk2"/>
                </a:solidFill>
              </a:defRPr>
            </a:lvl4pPr>
            <a:lvl5pPr indent="-342900" lvl="4" marL="2286000">
              <a:lnSpc>
                <a:spcPct val="115000"/>
              </a:lnSpc>
              <a:spcBef>
                <a:spcPts val="2000"/>
              </a:spcBef>
              <a:spcAft>
                <a:spcPts val="0"/>
              </a:spcAft>
              <a:buClr>
                <a:schemeClr val="dk2"/>
              </a:buClr>
              <a:buSzPts val="1800"/>
              <a:buChar char="○"/>
              <a:defRPr sz="1800">
                <a:solidFill>
                  <a:schemeClr val="dk2"/>
                </a:solidFill>
              </a:defRPr>
            </a:lvl5pPr>
            <a:lvl6pPr indent="-342900" lvl="5" marL="2743200">
              <a:lnSpc>
                <a:spcPct val="115000"/>
              </a:lnSpc>
              <a:spcBef>
                <a:spcPts val="2000"/>
              </a:spcBef>
              <a:spcAft>
                <a:spcPts val="0"/>
              </a:spcAft>
              <a:buClr>
                <a:schemeClr val="dk2"/>
              </a:buClr>
              <a:buSzPts val="1800"/>
              <a:buChar char="■"/>
              <a:defRPr sz="1800">
                <a:solidFill>
                  <a:schemeClr val="dk2"/>
                </a:solidFill>
              </a:defRPr>
            </a:lvl6pPr>
            <a:lvl7pPr indent="-342900" lvl="6" marL="3200400">
              <a:lnSpc>
                <a:spcPct val="115000"/>
              </a:lnSpc>
              <a:spcBef>
                <a:spcPts val="2000"/>
              </a:spcBef>
              <a:spcAft>
                <a:spcPts val="0"/>
              </a:spcAft>
              <a:buClr>
                <a:schemeClr val="dk2"/>
              </a:buClr>
              <a:buSzPts val="1800"/>
              <a:buChar char="●"/>
              <a:defRPr sz="1800">
                <a:solidFill>
                  <a:schemeClr val="dk2"/>
                </a:solidFill>
              </a:defRPr>
            </a:lvl7pPr>
            <a:lvl8pPr indent="-342900" lvl="7" marL="3657600">
              <a:lnSpc>
                <a:spcPct val="115000"/>
              </a:lnSpc>
              <a:spcBef>
                <a:spcPts val="2000"/>
              </a:spcBef>
              <a:spcAft>
                <a:spcPts val="0"/>
              </a:spcAft>
              <a:buClr>
                <a:schemeClr val="dk2"/>
              </a:buClr>
              <a:buSzPts val="1800"/>
              <a:buChar char="○"/>
              <a:defRPr sz="1800">
                <a:solidFill>
                  <a:schemeClr val="dk2"/>
                </a:solidFill>
              </a:defRPr>
            </a:lvl8pPr>
            <a:lvl9pPr indent="-342900" lvl="8" marL="4114800">
              <a:lnSpc>
                <a:spcPct val="115000"/>
              </a:lnSpc>
              <a:spcBef>
                <a:spcPts val="2000"/>
              </a:spcBef>
              <a:spcAft>
                <a:spcPts val="200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 TargetMode="External"/><Relationship Id="rId4" Type="http://schemas.openxmlformats.org/officeDocument/2006/relationships/hyperlink" Target="https://docs.google.com/presentation/d/1TKjgKmuF8-7aGjiAgt-2f6dUWPkTI7rnH1d3RF0xuIw/edit" TargetMode="External"/><Relationship Id="rId5" Type="http://schemas.openxmlformats.org/officeDocument/2006/relationships/image" Target="../media/image10.png"/><Relationship Id="rId6" Type="http://schemas.openxmlformats.org/officeDocument/2006/relationships/image" Target="../media/image5.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3.png"/><Relationship Id="rId11" Type="http://schemas.openxmlformats.org/officeDocument/2006/relationships/image" Target="../media/image28.png"/><Relationship Id="rId10" Type="http://schemas.openxmlformats.org/officeDocument/2006/relationships/image" Target="../media/image34.png"/><Relationship Id="rId12" Type="http://schemas.openxmlformats.org/officeDocument/2006/relationships/image" Target="../media/image33.png"/><Relationship Id="rId9" Type="http://schemas.openxmlformats.org/officeDocument/2006/relationships/image" Target="../media/image29.png"/><Relationship Id="rId5" Type="http://schemas.openxmlformats.org/officeDocument/2006/relationships/image" Target="../media/image31.png"/><Relationship Id="rId6" Type="http://schemas.openxmlformats.org/officeDocument/2006/relationships/image" Target="../media/image30.png"/><Relationship Id="rId7" Type="http://schemas.openxmlformats.org/officeDocument/2006/relationships/image" Target="../media/image32.png"/><Relationship Id="rId8" Type="http://schemas.openxmlformats.org/officeDocument/2006/relationships/image" Target="../media/image27.png"/></Relationships>
</file>

<file path=ppt/slides/_rels/slide13.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43.png"/><Relationship Id="rId13" Type="http://schemas.openxmlformats.org/officeDocument/2006/relationships/image" Target="../media/image45.png"/><Relationship Id="rId12"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42.png"/><Relationship Id="rId9" Type="http://schemas.openxmlformats.org/officeDocument/2006/relationships/image" Target="../media/image37.png"/><Relationship Id="rId14" Type="http://schemas.openxmlformats.org/officeDocument/2006/relationships/image" Target="../media/image49.png"/><Relationship Id="rId5" Type="http://schemas.openxmlformats.org/officeDocument/2006/relationships/image" Target="../media/image38.png"/><Relationship Id="rId6" Type="http://schemas.openxmlformats.org/officeDocument/2006/relationships/image" Target="../media/image41.png"/><Relationship Id="rId7" Type="http://schemas.openxmlformats.org/officeDocument/2006/relationships/image" Target="../media/image44.png"/><Relationship Id="rId8"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3.png"/><Relationship Id="rId4" Type="http://schemas.openxmlformats.org/officeDocument/2006/relationships/image" Target="../media/image47.png"/><Relationship Id="rId5" Type="http://schemas.openxmlformats.org/officeDocument/2006/relationships/image" Target="../media/image55.png"/><Relationship Id="rId6" Type="http://schemas.openxmlformats.org/officeDocument/2006/relationships/image" Target="../media/image50.png"/><Relationship Id="rId7"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6.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4.png"/><Relationship Id="rId4" Type="http://schemas.openxmlformats.org/officeDocument/2006/relationships/image" Target="../media/image61.png"/><Relationship Id="rId5" Type="http://schemas.openxmlformats.org/officeDocument/2006/relationships/image" Target="../media/image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5.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4.png"/><Relationship Id="rId4" Type="http://schemas.openxmlformats.org/officeDocument/2006/relationships/image" Target="../media/image66.png"/><Relationship Id="rId5"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hyperlink" Target="https://forms.gle/5bhKW2hufJ2NrmJP7" TargetMode="Externa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 name="Shape 44"/>
        <p:cNvGrpSpPr/>
        <p:nvPr/>
      </p:nvGrpSpPr>
      <p:grpSpPr>
        <a:xfrm>
          <a:off x="0" y="0"/>
          <a:ext cx="0" cy="0"/>
          <a:chOff x="0" y="0"/>
          <a:chExt cx="0" cy="0"/>
        </a:xfrm>
      </p:grpSpPr>
      <p:sp>
        <p:nvSpPr>
          <p:cNvPr id="45" name="Google Shape;45;p10"/>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sp>
        <p:nvSpPr>
          <p:cNvPr id="46" name="Google Shape;46;p10">
            <a:hlinkClick r:id="rId3"/>
          </p:cNvPr>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rgbClr val="FFFFFF"/>
                </a:solidFill>
                <a:latin typeface="Mada"/>
                <a:ea typeface="Mada"/>
                <a:cs typeface="Mada"/>
                <a:sym typeface="Mada"/>
                <a:hlinkClick r:id="rId4">
                  <a:extLst>
                    <a:ext uri="{A12FA001-AC4F-418D-AE19-62706E023703}">
                      <ahyp:hlinkClr val="tx"/>
                    </a:ext>
                  </a:extLst>
                </a:hlinkClick>
              </a:rPr>
              <a:t> Editing file</a:t>
            </a:r>
            <a:endParaRPr b="1" sz="2000" u="sng">
              <a:solidFill>
                <a:srgbClr val="FFFFFF"/>
              </a:solidFill>
              <a:latin typeface="Mada"/>
              <a:ea typeface="Mada"/>
              <a:cs typeface="Mada"/>
              <a:sym typeface="Mada"/>
            </a:endParaRPr>
          </a:p>
        </p:txBody>
      </p:sp>
      <p:sp>
        <p:nvSpPr>
          <p:cNvPr id="47" name="Google Shape;47;p10"/>
          <p:cNvSpPr txBox="1"/>
          <p:nvPr/>
        </p:nvSpPr>
        <p:spPr>
          <a:xfrm>
            <a:off x="0" y="812399"/>
            <a:ext cx="15915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sz="2200">
                <a:solidFill>
                  <a:srgbClr val="FFFFFF"/>
                </a:solidFill>
                <a:latin typeface="Mada"/>
                <a:ea typeface="Mada"/>
                <a:cs typeface="Mada"/>
                <a:sym typeface="Mada"/>
              </a:rPr>
              <a:t>Lecture 26 </a:t>
            </a:r>
            <a:endParaRPr sz="2200">
              <a:latin typeface="Mada"/>
              <a:ea typeface="Mada"/>
              <a:cs typeface="Mada"/>
              <a:sym typeface="Mada"/>
            </a:endParaRPr>
          </a:p>
        </p:txBody>
      </p:sp>
      <p:sp>
        <p:nvSpPr>
          <p:cNvPr id="48" name="Google Shape;48;p10"/>
          <p:cNvSpPr/>
          <p:nvPr/>
        </p:nvSpPr>
        <p:spPr>
          <a:xfrm rot="566">
            <a:off x="1046687" y="9890250"/>
            <a:ext cx="5466600" cy="801300"/>
          </a:xfrm>
          <a:prstGeom prst="snip2SameRect">
            <a:avLst>
              <a:gd fmla="val 50000" name="adj1"/>
              <a:gd fmla="val 0" name="adj2"/>
            </a:avLst>
          </a:prstGeom>
          <a:solidFill>
            <a:schemeClr val="accent5"/>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49" name="Google Shape;49;p10"/>
          <p:cNvSpPr txBox="1"/>
          <p:nvPr/>
        </p:nvSpPr>
        <p:spPr>
          <a:xfrm>
            <a:off x="2822850"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chemeClr val="accent1"/>
                </a:solidFill>
                <a:latin typeface="Mada"/>
                <a:ea typeface="Mada"/>
                <a:cs typeface="Mada"/>
                <a:sym typeface="Mada"/>
              </a:rPr>
              <a:t>Color index:</a:t>
            </a:r>
            <a:endParaRPr b="1" sz="2200">
              <a:solidFill>
                <a:schemeClr val="accent1"/>
              </a:solidFill>
              <a:latin typeface="Mada"/>
              <a:ea typeface="Mada"/>
              <a:cs typeface="Mada"/>
              <a:sym typeface="Mada"/>
            </a:endParaRPr>
          </a:p>
        </p:txBody>
      </p:sp>
      <p:sp>
        <p:nvSpPr>
          <p:cNvPr id="50" name="Google Shape;50;p10"/>
          <p:cNvSpPr txBox="1"/>
          <p:nvPr/>
        </p:nvSpPr>
        <p:spPr>
          <a:xfrm>
            <a:off x="693275" y="5768925"/>
            <a:ext cx="6502500" cy="3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400">
                <a:solidFill>
                  <a:schemeClr val="accent1"/>
                </a:solidFill>
                <a:latin typeface="Mada Black"/>
                <a:ea typeface="Mada Black"/>
                <a:cs typeface="Mada Black"/>
                <a:sym typeface="Mada Black"/>
              </a:rPr>
              <a:t>Objectives:</a:t>
            </a:r>
            <a:endParaRPr sz="2400">
              <a:solidFill>
                <a:schemeClr val="accent1"/>
              </a:solidFill>
              <a:latin typeface="Mada Black"/>
              <a:ea typeface="Mada Black"/>
              <a:cs typeface="Mada Black"/>
              <a:sym typeface="Mada Black"/>
            </a:endParaRPr>
          </a:p>
          <a:p>
            <a:pPr indent="-311150" lvl="0" marL="457200" rtl="0" algn="l">
              <a:lnSpc>
                <a:spcPct val="115000"/>
              </a:lnSpc>
              <a:spcBef>
                <a:spcPts val="1200"/>
              </a:spcBef>
              <a:spcAft>
                <a:spcPts val="0"/>
              </a:spcAft>
              <a:buClr>
                <a:srgbClr val="000000"/>
              </a:buClr>
              <a:buSzPts val="1300"/>
              <a:buFont typeface="Mada"/>
              <a:buChar char="★"/>
            </a:pPr>
            <a:r>
              <a:rPr lang="ar" sz="1300">
                <a:latin typeface="Mada"/>
                <a:ea typeface="Mada"/>
                <a:cs typeface="Mada"/>
                <a:sym typeface="Mada"/>
              </a:rPr>
              <a:t>List the causes of Upper GI bleeding (UGIB).</a:t>
            </a:r>
            <a:endParaRPr sz="1300">
              <a:latin typeface="Mada"/>
              <a:ea typeface="Mada"/>
              <a:cs typeface="Mada"/>
              <a:sym typeface="Mada"/>
            </a:endParaRPr>
          </a:p>
          <a:p>
            <a:pPr indent="-311150" lvl="0" marL="457200" rtl="0" algn="l">
              <a:lnSpc>
                <a:spcPct val="115000"/>
              </a:lnSpc>
              <a:spcBef>
                <a:spcPts val="0"/>
              </a:spcBef>
              <a:spcAft>
                <a:spcPts val="0"/>
              </a:spcAft>
              <a:buSzPts val="1300"/>
              <a:buFont typeface="Mada"/>
              <a:buChar char="★"/>
            </a:pPr>
            <a:r>
              <a:rPr lang="ar" sz="1300">
                <a:latin typeface="Mada"/>
                <a:ea typeface="Mada"/>
                <a:cs typeface="Mada"/>
                <a:sym typeface="Mada"/>
              </a:rPr>
              <a:t>Explain the pathophysiology of shock from upper gastrointestinal bleeding.</a:t>
            </a:r>
            <a:endParaRPr sz="1300">
              <a:latin typeface="Mada"/>
              <a:ea typeface="Mada"/>
              <a:cs typeface="Mada"/>
              <a:sym typeface="Mada"/>
            </a:endParaRPr>
          </a:p>
          <a:p>
            <a:pPr indent="-311150" lvl="0" marL="457200" rtl="0" algn="l">
              <a:lnSpc>
                <a:spcPct val="115000"/>
              </a:lnSpc>
              <a:spcBef>
                <a:spcPts val="0"/>
              </a:spcBef>
              <a:spcAft>
                <a:spcPts val="0"/>
              </a:spcAft>
              <a:buClr>
                <a:srgbClr val="000000"/>
              </a:buClr>
              <a:buSzPts val="1300"/>
              <a:buFont typeface="Mada"/>
              <a:buChar char="★"/>
            </a:pPr>
            <a:r>
              <a:rPr lang="ar" sz="1300">
                <a:latin typeface="Mada"/>
                <a:ea typeface="Mada"/>
                <a:cs typeface="Mada"/>
                <a:sym typeface="Mada"/>
              </a:rPr>
              <a:t>Identify the symptoms for patients presenting with GI bleeding.</a:t>
            </a:r>
            <a:endParaRPr sz="1300">
              <a:latin typeface="Mada"/>
              <a:ea typeface="Mada"/>
              <a:cs typeface="Mada"/>
              <a:sym typeface="Mada"/>
            </a:endParaRPr>
          </a:p>
          <a:p>
            <a:pPr indent="-311150" lvl="0" marL="457200" rtl="0" algn="l">
              <a:lnSpc>
                <a:spcPct val="115000"/>
              </a:lnSpc>
              <a:spcBef>
                <a:spcPts val="0"/>
              </a:spcBef>
              <a:spcAft>
                <a:spcPts val="0"/>
              </a:spcAft>
              <a:buClr>
                <a:srgbClr val="000000"/>
              </a:buClr>
              <a:buSzPts val="1300"/>
              <a:buFont typeface="Mada"/>
              <a:buChar char="★"/>
            </a:pPr>
            <a:r>
              <a:rPr lang="ar" sz="1300">
                <a:latin typeface="Mada"/>
                <a:ea typeface="Mada"/>
                <a:cs typeface="Mada"/>
                <a:sym typeface="Mada"/>
              </a:rPr>
              <a:t>Discuss the risk stratification and initial assessment for patient with UGIB. </a:t>
            </a:r>
            <a:endParaRPr sz="1300">
              <a:latin typeface="Mada"/>
              <a:ea typeface="Mada"/>
              <a:cs typeface="Mada"/>
              <a:sym typeface="Mada"/>
            </a:endParaRPr>
          </a:p>
          <a:p>
            <a:pPr indent="-311150" lvl="0" marL="457200" rtl="0" algn="l">
              <a:lnSpc>
                <a:spcPct val="115000"/>
              </a:lnSpc>
              <a:spcBef>
                <a:spcPts val="0"/>
              </a:spcBef>
              <a:spcAft>
                <a:spcPts val="0"/>
              </a:spcAft>
              <a:buClr>
                <a:srgbClr val="000000"/>
              </a:buClr>
              <a:buSzPts val="1300"/>
              <a:buFont typeface="Mada"/>
              <a:buChar char="★"/>
            </a:pPr>
            <a:r>
              <a:rPr lang="ar" sz="1300">
                <a:latin typeface="Mada"/>
                <a:ea typeface="Mada"/>
                <a:cs typeface="Mada"/>
                <a:sym typeface="Mada"/>
              </a:rPr>
              <a:t>Illustrate important physical signs in patients  presenting with UBIG</a:t>
            </a:r>
            <a:endParaRPr sz="1300">
              <a:latin typeface="Mada"/>
              <a:ea typeface="Mada"/>
              <a:cs typeface="Mada"/>
              <a:sym typeface="Mada"/>
            </a:endParaRPr>
          </a:p>
          <a:p>
            <a:pPr indent="-311150" lvl="0" marL="457200" rtl="0" algn="l">
              <a:lnSpc>
                <a:spcPct val="115000"/>
              </a:lnSpc>
              <a:spcBef>
                <a:spcPts val="0"/>
              </a:spcBef>
              <a:spcAft>
                <a:spcPts val="0"/>
              </a:spcAft>
              <a:buClr>
                <a:srgbClr val="000000"/>
              </a:buClr>
              <a:buSzPts val="1300"/>
              <a:buFont typeface="Mada"/>
              <a:buChar char="★"/>
            </a:pPr>
            <a:r>
              <a:rPr lang="ar" sz="1300">
                <a:latin typeface="Mada"/>
                <a:ea typeface="Mada"/>
                <a:cs typeface="Mada"/>
                <a:sym typeface="Mada"/>
              </a:rPr>
              <a:t> Outline the investigations required.</a:t>
            </a:r>
            <a:endParaRPr sz="1300">
              <a:latin typeface="Mada"/>
              <a:ea typeface="Mada"/>
              <a:cs typeface="Mada"/>
              <a:sym typeface="Mada"/>
            </a:endParaRPr>
          </a:p>
          <a:p>
            <a:pPr indent="-311150" lvl="0" marL="457200" rtl="0" algn="l">
              <a:lnSpc>
                <a:spcPct val="115000"/>
              </a:lnSpc>
              <a:spcBef>
                <a:spcPts val="0"/>
              </a:spcBef>
              <a:spcAft>
                <a:spcPts val="0"/>
              </a:spcAft>
              <a:buClr>
                <a:srgbClr val="000000"/>
              </a:buClr>
              <a:buSzPts val="1300"/>
              <a:buFont typeface="Mada"/>
              <a:buChar char="★"/>
            </a:pPr>
            <a:r>
              <a:rPr lang="ar" sz="1300">
                <a:latin typeface="Mada"/>
                <a:ea typeface="Mada"/>
                <a:cs typeface="Mada"/>
                <a:sym typeface="Mada"/>
              </a:rPr>
              <a:t> Plan the management of patients  with UGIB</a:t>
            </a:r>
            <a:endParaRPr sz="1300">
              <a:latin typeface="Mada"/>
              <a:ea typeface="Mada"/>
              <a:cs typeface="Mada"/>
              <a:sym typeface="Mada"/>
            </a:endParaRPr>
          </a:p>
          <a:p>
            <a:pPr indent="-311150" lvl="0" marL="457200" rtl="0" algn="l">
              <a:lnSpc>
                <a:spcPct val="115000"/>
              </a:lnSpc>
              <a:spcBef>
                <a:spcPts val="0"/>
              </a:spcBef>
              <a:spcAft>
                <a:spcPts val="0"/>
              </a:spcAft>
              <a:buClr>
                <a:srgbClr val="000000"/>
              </a:buClr>
              <a:buSzPts val="1300"/>
              <a:buFont typeface="Mada"/>
              <a:buChar char="★"/>
            </a:pPr>
            <a:r>
              <a:rPr lang="ar" sz="1300">
                <a:latin typeface="Mada"/>
                <a:ea typeface="Mada"/>
                <a:cs typeface="Mada"/>
                <a:sym typeface="Mada"/>
              </a:rPr>
              <a:t> Recognize the clinical manifestations of upper gastrointestinal bleeding. </a:t>
            </a:r>
            <a:endParaRPr sz="1300">
              <a:latin typeface="Mada"/>
              <a:ea typeface="Mada"/>
              <a:cs typeface="Mada"/>
              <a:sym typeface="Mada"/>
            </a:endParaRPr>
          </a:p>
          <a:p>
            <a:pPr indent="-311150" lvl="0" marL="457200" rtl="0" algn="l">
              <a:lnSpc>
                <a:spcPct val="115000"/>
              </a:lnSpc>
              <a:spcBef>
                <a:spcPts val="0"/>
              </a:spcBef>
              <a:spcAft>
                <a:spcPts val="0"/>
              </a:spcAft>
              <a:buClr>
                <a:srgbClr val="000000"/>
              </a:buClr>
              <a:buSzPts val="1300"/>
              <a:buFont typeface="Mada"/>
              <a:buChar char="★"/>
            </a:pPr>
            <a:r>
              <a:rPr lang="ar" sz="1300">
                <a:latin typeface="Mada"/>
                <a:ea typeface="Mada"/>
                <a:cs typeface="Mada"/>
                <a:sym typeface="Mada"/>
              </a:rPr>
              <a:t>Understand the principles of managing patients with upper gastrointestinal bleeding. </a:t>
            </a:r>
            <a:endParaRPr sz="1300">
              <a:latin typeface="Mada"/>
              <a:ea typeface="Mada"/>
              <a:cs typeface="Mada"/>
              <a:sym typeface="Mada"/>
            </a:endParaRPr>
          </a:p>
          <a:p>
            <a:pPr indent="-311150" lvl="0" marL="457200" rtl="0" algn="l">
              <a:lnSpc>
                <a:spcPct val="115000"/>
              </a:lnSpc>
              <a:spcBef>
                <a:spcPts val="0"/>
              </a:spcBef>
              <a:spcAft>
                <a:spcPts val="0"/>
              </a:spcAft>
              <a:buClr>
                <a:srgbClr val="000000"/>
              </a:buClr>
              <a:buSzPts val="1300"/>
              <a:buFont typeface="Mada"/>
              <a:buChar char="★"/>
            </a:pPr>
            <a:r>
              <a:rPr lang="ar" sz="1300">
                <a:latin typeface="Mada"/>
                <a:ea typeface="Mada"/>
                <a:cs typeface="Mada"/>
                <a:sym typeface="Mada"/>
              </a:rPr>
              <a:t>Understand the principles of pharmacological therapy of patients with upper gastrointestinal bleeding. </a:t>
            </a:r>
            <a:endParaRPr sz="1300">
              <a:latin typeface="Mada"/>
              <a:ea typeface="Mada"/>
              <a:cs typeface="Mada"/>
              <a:sym typeface="Mada"/>
            </a:endParaRPr>
          </a:p>
          <a:p>
            <a:pPr indent="-311150" lvl="0" marL="457200" rtl="0" algn="l">
              <a:lnSpc>
                <a:spcPct val="115000"/>
              </a:lnSpc>
              <a:spcBef>
                <a:spcPts val="0"/>
              </a:spcBef>
              <a:spcAft>
                <a:spcPts val="0"/>
              </a:spcAft>
              <a:buClr>
                <a:srgbClr val="000000"/>
              </a:buClr>
              <a:buSzPts val="1300"/>
              <a:buFont typeface="Mada"/>
              <a:buChar char="★"/>
            </a:pPr>
            <a:r>
              <a:rPr lang="ar" sz="1300">
                <a:latin typeface="Mada"/>
                <a:ea typeface="Mada"/>
                <a:cs typeface="Mada"/>
                <a:sym typeface="Mada"/>
              </a:rPr>
              <a:t>Recognize the differences between variceal and non-variceal hemorrhage.</a:t>
            </a:r>
            <a:endParaRPr sz="1300">
              <a:latin typeface="Mada"/>
              <a:ea typeface="Mada"/>
              <a:cs typeface="Mada"/>
              <a:sym typeface="Mada"/>
            </a:endParaRPr>
          </a:p>
        </p:txBody>
      </p:sp>
      <p:sp>
        <p:nvSpPr>
          <p:cNvPr id="51" name="Google Shape;51;p10"/>
          <p:cNvSpPr/>
          <p:nvPr/>
        </p:nvSpPr>
        <p:spPr>
          <a:xfrm>
            <a:off x="880125" y="4467225"/>
            <a:ext cx="5829300" cy="1149300"/>
          </a:xfrm>
          <a:prstGeom prst="snip2DiagRect">
            <a:avLst>
              <a:gd fmla="val 0" name="adj1"/>
              <a:gd fmla="val 16667" name="adj2"/>
            </a:avLst>
          </a:prstGeom>
          <a:noFill/>
          <a:ln cap="flat" cmpd="sng" w="28575">
            <a:solidFill>
              <a:schemeClr val="accent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3600">
                <a:solidFill>
                  <a:schemeClr val="accent1"/>
                </a:solidFill>
                <a:latin typeface="Mada"/>
                <a:ea typeface="Mada"/>
                <a:cs typeface="Mada"/>
                <a:sym typeface="Mada"/>
              </a:rPr>
              <a:t>Gastrointestinal Bleeding</a:t>
            </a:r>
            <a:endParaRPr b="1" sz="3600">
              <a:solidFill>
                <a:schemeClr val="accent1"/>
              </a:solidFill>
              <a:latin typeface="Mada"/>
              <a:ea typeface="Mada"/>
              <a:cs typeface="Mada"/>
              <a:sym typeface="Mada"/>
            </a:endParaRPr>
          </a:p>
        </p:txBody>
      </p:sp>
      <p:grpSp>
        <p:nvGrpSpPr>
          <p:cNvPr id="52" name="Google Shape;52;p10"/>
          <p:cNvGrpSpPr/>
          <p:nvPr/>
        </p:nvGrpSpPr>
        <p:grpSpPr>
          <a:xfrm>
            <a:off x="1046700" y="9957725"/>
            <a:ext cx="5434699" cy="734050"/>
            <a:chOff x="1442323" y="11224701"/>
            <a:chExt cx="7792800" cy="734050"/>
          </a:xfrm>
        </p:grpSpPr>
        <p:sp>
          <p:nvSpPr>
            <p:cNvPr id="53" name="Google Shape;53;p10"/>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 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54" name="Google Shape;54;p10"/>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grpSp>
        <p:nvGrpSpPr>
          <p:cNvPr id="55" name="Google Shape;55;p10"/>
          <p:cNvGrpSpPr/>
          <p:nvPr/>
        </p:nvGrpSpPr>
        <p:grpSpPr>
          <a:xfrm>
            <a:off x="2256026" y="812388"/>
            <a:ext cx="3376987" cy="3279615"/>
            <a:chOff x="6071025" y="663825"/>
            <a:chExt cx="804600" cy="793500"/>
          </a:xfrm>
        </p:grpSpPr>
        <p:sp>
          <p:nvSpPr>
            <p:cNvPr id="56" name="Google Shape;56;p10"/>
            <p:cNvSpPr/>
            <p:nvPr/>
          </p:nvSpPr>
          <p:spPr>
            <a:xfrm>
              <a:off x="6071025" y="663825"/>
              <a:ext cx="804600" cy="7935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0"/>
            <p:cNvSpPr/>
            <p:nvPr/>
          </p:nvSpPr>
          <p:spPr>
            <a:xfrm>
              <a:off x="6129225" y="720975"/>
              <a:ext cx="685800" cy="676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 name="Google Shape;58;p10"/>
          <p:cNvGrpSpPr/>
          <p:nvPr/>
        </p:nvGrpSpPr>
        <p:grpSpPr>
          <a:xfrm>
            <a:off x="3166061" y="1367554"/>
            <a:ext cx="1557231" cy="2169054"/>
            <a:chOff x="3209985" y="1802857"/>
            <a:chExt cx="1169971" cy="1796616"/>
          </a:xfrm>
        </p:grpSpPr>
        <p:sp>
          <p:nvSpPr>
            <p:cNvPr id="59" name="Google Shape;59;p10"/>
            <p:cNvSpPr/>
            <p:nvPr/>
          </p:nvSpPr>
          <p:spPr>
            <a:xfrm>
              <a:off x="3610643" y="1860353"/>
              <a:ext cx="743084" cy="797089"/>
            </a:xfrm>
            <a:custGeom>
              <a:rect b="b" l="l" r="r" t="t"/>
              <a:pathLst>
                <a:path extrusionOk="0" h="15038" w="17472">
                  <a:moveTo>
                    <a:pt x="10272" y="1"/>
                  </a:moveTo>
                  <a:cubicBezTo>
                    <a:pt x="9371" y="1"/>
                    <a:pt x="8333" y="521"/>
                    <a:pt x="8333" y="521"/>
                  </a:cubicBezTo>
                  <a:cubicBezTo>
                    <a:pt x="8163" y="4265"/>
                    <a:pt x="11397" y="5203"/>
                    <a:pt x="9780" y="9289"/>
                  </a:cubicBezTo>
                  <a:cubicBezTo>
                    <a:pt x="9556" y="9856"/>
                    <a:pt x="9230" y="10073"/>
                    <a:pt x="8852" y="10073"/>
                  </a:cubicBezTo>
                  <a:cubicBezTo>
                    <a:pt x="8309" y="10073"/>
                    <a:pt x="7659" y="9622"/>
                    <a:pt x="7056" y="9118"/>
                  </a:cubicBezTo>
                  <a:cubicBezTo>
                    <a:pt x="6716" y="8835"/>
                    <a:pt x="6309" y="8740"/>
                    <a:pt x="5918" y="8740"/>
                  </a:cubicBezTo>
                  <a:cubicBezTo>
                    <a:pt x="5368" y="8740"/>
                    <a:pt x="4848" y="8928"/>
                    <a:pt x="4588" y="9039"/>
                  </a:cubicBezTo>
                  <a:cubicBezTo>
                    <a:pt x="4487" y="9167"/>
                    <a:pt x="4404" y="9306"/>
                    <a:pt x="4361" y="9457"/>
                  </a:cubicBezTo>
                  <a:cubicBezTo>
                    <a:pt x="4329" y="9568"/>
                    <a:pt x="4227" y="9640"/>
                    <a:pt x="4116" y="9640"/>
                  </a:cubicBezTo>
                  <a:cubicBezTo>
                    <a:pt x="4093" y="9640"/>
                    <a:pt x="4069" y="9638"/>
                    <a:pt x="4046" y="9630"/>
                  </a:cubicBezTo>
                  <a:cubicBezTo>
                    <a:pt x="3911" y="9593"/>
                    <a:pt x="3833" y="9451"/>
                    <a:pt x="3873" y="9316"/>
                  </a:cubicBezTo>
                  <a:cubicBezTo>
                    <a:pt x="3945" y="9064"/>
                    <a:pt x="4091" y="8836"/>
                    <a:pt x="4263" y="8640"/>
                  </a:cubicBezTo>
                  <a:cubicBezTo>
                    <a:pt x="4108" y="8319"/>
                    <a:pt x="3808" y="7953"/>
                    <a:pt x="3244" y="7953"/>
                  </a:cubicBezTo>
                  <a:cubicBezTo>
                    <a:pt x="3005" y="7953"/>
                    <a:pt x="2718" y="8019"/>
                    <a:pt x="2375" y="8183"/>
                  </a:cubicBezTo>
                  <a:cubicBezTo>
                    <a:pt x="1" y="9312"/>
                    <a:pt x="502" y="13546"/>
                    <a:pt x="502" y="13546"/>
                  </a:cubicBezTo>
                  <a:cubicBezTo>
                    <a:pt x="502" y="13546"/>
                    <a:pt x="1049" y="13636"/>
                    <a:pt x="1420" y="14016"/>
                  </a:cubicBezTo>
                  <a:cubicBezTo>
                    <a:pt x="1748" y="13549"/>
                    <a:pt x="2467" y="13408"/>
                    <a:pt x="2467" y="13408"/>
                  </a:cubicBezTo>
                  <a:cubicBezTo>
                    <a:pt x="2467" y="13408"/>
                    <a:pt x="2418" y="12902"/>
                    <a:pt x="2655" y="12111"/>
                  </a:cubicBezTo>
                  <a:lnTo>
                    <a:pt x="2655" y="12111"/>
                  </a:lnTo>
                  <a:cubicBezTo>
                    <a:pt x="2606" y="12117"/>
                    <a:pt x="2559" y="12123"/>
                    <a:pt x="2510" y="12123"/>
                  </a:cubicBezTo>
                  <a:cubicBezTo>
                    <a:pt x="2320" y="12123"/>
                    <a:pt x="2124" y="12087"/>
                    <a:pt x="1925" y="12011"/>
                  </a:cubicBezTo>
                  <a:cubicBezTo>
                    <a:pt x="1793" y="11964"/>
                    <a:pt x="1727" y="11818"/>
                    <a:pt x="1776" y="11686"/>
                  </a:cubicBezTo>
                  <a:cubicBezTo>
                    <a:pt x="1814" y="11583"/>
                    <a:pt x="1911" y="11520"/>
                    <a:pt x="2015" y="11520"/>
                  </a:cubicBezTo>
                  <a:cubicBezTo>
                    <a:pt x="2043" y="11520"/>
                    <a:pt x="2073" y="11525"/>
                    <a:pt x="2102" y="11535"/>
                  </a:cubicBezTo>
                  <a:cubicBezTo>
                    <a:pt x="2254" y="11592"/>
                    <a:pt x="2390" y="11615"/>
                    <a:pt x="2510" y="11615"/>
                  </a:cubicBezTo>
                  <a:cubicBezTo>
                    <a:pt x="2730" y="11615"/>
                    <a:pt x="2896" y="11538"/>
                    <a:pt x="3009" y="11458"/>
                  </a:cubicBezTo>
                  <a:cubicBezTo>
                    <a:pt x="3254" y="11285"/>
                    <a:pt x="3402" y="10987"/>
                    <a:pt x="3397" y="10686"/>
                  </a:cubicBezTo>
                  <a:cubicBezTo>
                    <a:pt x="3397" y="10684"/>
                    <a:pt x="3397" y="10682"/>
                    <a:pt x="3397" y="10681"/>
                  </a:cubicBezTo>
                  <a:cubicBezTo>
                    <a:pt x="3397" y="10671"/>
                    <a:pt x="3397" y="10662"/>
                    <a:pt x="3399" y="10652"/>
                  </a:cubicBezTo>
                  <a:cubicBezTo>
                    <a:pt x="3401" y="10645"/>
                    <a:pt x="3401" y="10637"/>
                    <a:pt x="3402" y="10630"/>
                  </a:cubicBezTo>
                  <a:cubicBezTo>
                    <a:pt x="3404" y="10622"/>
                    <a:pt x="3406" y="10613"/>
                    <a:pt x="3410" y="10605"/>
                  </a:cubicBezTo>
                  <a:cubicBezTo>
                    <a:pt x="3412" y="10598"/>
                    <a:pt x="3414" y="10590"/>
                    <a:pt x="3416" y="10583"/>
                  </a:cubicBezTo>
                  <a:cubicBezTo>
                    <a:pt x="3419" y="10575"/>
                    <a:pt x="3423" y="10568"/>
                    <a:pt x="3427" y="10562"/>
                  </a:cubicBezTo>
                  <a:cubicBezTo>
                    <a:pt x="3431" y="10554"/>
                    <a:pt x="3434" y="10547"/>
                    <a:pt x="3440" y="10539"/>
                  </a:cubicBezTo>
                  <a:cubicBezTo>
                    <a:pt x="3444" y="10534"/>
                    <a:pt x="3449" y="10528"/>
                    <a:pt x="3453" y="10521"/>
                  </a:cubicBezTo>
                  <a:cubicBezTo>
                    <a:pt x="3459" y="10515"/>
                    <a:pt x="3465" y="10507"/>
                    <a:pt x="3470" y="10502"/>
                  </a:cubicBezTo>
                  <a:cubicBezTo>
                    <a:pt x="3476" y="10496"/>
                    <a:pt x="3481" y="10492"/>
                    <a:pt x="3487" y="10487"/>
                  </a:cubicBezTo>
                  <a:cubicBezTo>
                    <a:pt x="3495" y="10481"/>
                    <a:pt x="3500" y="10475"/>
                    <a:pt x="3508" y="10472"/>
                  </a:cubicBezTo>
                  <a:cubicBezTo>
                    <a:pt x="3513" y="10466"/>
                    <a:pt x="3521" y="10464"/>
                    <a:pt x="3527" y="10460"/>
                  </a:cubicBezTo>
                  <a:cubicBezTo>
                    <a:pt x="3534" y="10455"/>
                    <a:pt x="3544" y="10451"/>
                    <a:pt x="3551" y="10447"/>
                  </a:cubicBezTo>
                  <a:cubicBezTo>
                    <a:pt x="3559" y="10445"/>
                    <a:pt x="3564" y="10443"/>
                    <a:pt x="3572" y="10442"/>
                  </a:cubicBezTo>
                  <a:cubicBezTo>
                    <a:pt x="3581" y="10438"/>
                    <a:pt x="3591" y="10434"/>
                    <a:pt x="3600" y="10432"/>
                  </a:cubicBezTo>
                  <a:lnTo>
                    <a:pt x="3604" y="10432"/>
                  </a:lnTo>
                  <a:cubicBezTo>
                    <a:pt x="3611" y="10430"/>
                    <a:pt x="3617" y="10430"/>
                    <a:pt x="3623" y="10430"/>
                  </a:cubicBezTo>
                  <a:cubicBezTo>
                    <a:pt x="3630" y="10428"/>
                    <a:pt x="3638" y="10426"/>
                    <a:pt x="3645" y="10426"/>
                  </a:cubicBezTo>
                  <a:cubicBezTo>
                    <a:pt x="3647" y="10426"/>
                    <a:pt x="3649" y="10428"/>
                    <a:pt x="3651" y="10428"/>
                  </a:cubicBezTo>
                  <a:lnTo>
                    <a:pt x="3664" y="10428"/>
                  </a:lnTo>
                  <a:cubicBezTo>
                    <a:pt x="3709" y="10428"/>
                    <a:pt x="3754" y="10445"/>
                    <a:pt x="3792" y="10472"/>
                  </a:cubicBezTo>
                  <a:cubicBezTo>
                    <a:pt x="3798" y="10474"/>
                    <a:pt x="3800" y="10477"/>
                    <a:pt x="3803" y="10479"/>
                  </a:cubicBezTo>
                  <a:cubicBezTo>
                    <a:pt x="3811" y="10487"/>
                    <a:pt x="3820" y="10492"/>
                    <a:pt x="3826" y="10500"/>
                  </a:cubicBezTo>
                  <a:cubicBezTo>
                    <a:pt x="3835" y="10507"/>
                    <a:pt x="3843" y="10517"/>
                    <a:pt x="3850" y="10526"/>
                  </a:cubicBezTo>
                  <a:cubicBezTo>
                    <a:pt x="3852" y="10530"/>
                    <a:pt x="3854" y="10532"/>
                    <a:pt x="3858" y="10536"/>
                  </a:cubicBezTo>
                  <a:cubicBezTo>
                    <a:pt x="3864" y="10545"/>
                    <a:pt x="3871" y="10558"/>
                    <a:pt x="3877" y="10570"/>
                  </a:cubicBezTo>
                  <a:cubicBezTo>
                    <a:pt x="3879" y="10573"/>
                    <a:pt x="3881" y="10575"/>
                    <a:pt x="3882" y="10579"/>
                  </a:cubicBezTo>
                  <a:cubicBezTo>
                    <a:pt x="3886" y="10588"/>
                    <a:pt x="3890" y="10600"/>
                    <a:pt x="3892" y="10611"/>
                  </a:cubicBezTo>
                  <a:cubicBezTo>
                    <a:pt x="3894" y="10617"/>
                    <a:pt x="3897" y="10622"/>
                    <a:pt x="3897" y="10630"/>
                  </a:cubicBezTo>
                  <a:cubicBezTo>
                    <a:pt x="3899" y="10632"/>
                    <a:pt x="3899" y="10634"/>
                    <a:pt x="3899" y="10635"/>
                  </a:cubicBezTo>
                  <a:cubicBezTo>
                    <a:pt x="3901" y="10645"/>
                    <a:pt x="4035" y="11351"/>
                    <a:pt x="4443" y="12188"/>
                  </a:cubicBezTo>
                  <a:cubicBezTo>
                    <a:pt x="5021" y="13026"/>
                    <a:pt x="5835" y="14274"/>
                    <a:pt x="8076" y="14822"/>
                  </a:cubicBezTo>
                  <a:cubicBezTo>
                    <a:pt x="8674" y="14968"/>
                    <a:pt x="9253" y="15038"/>
                    <a:pt x="9810" y="15038"/>
                  </a:cubicBezTo>
                  <a:cubicBezTo>
                    <a:pt x="12826" y="15038"/>
                    <a:pt x="15211" y="13001"/>
                    <a:pt x="16506" y="10056"/>
                  </a:cubicBezTo>
                  <a:cubicBezTo>
                    <a:pt x="17472" y="7855"/>
                    <a:pt x="17144" y="3883"/>
                    <a:pt x="15186" y="3032"/>
                  </a:cubicBezTo>
                  <a:cubicBezTo>
                    <a:pt x="14768" y="2850"/>
                    <a:pt x="14414" y="2781"/>
                    <a:pt x="14106" y="2781"/>
                  </a:cubicBezTo>
                  <a:cubicBezTo>
                    <a:pt x="13113" y="2781"/>
                    <a:pt x="12603" y="3504"/>
                    <a:pt x="11996" y="3504"/>
                  </a:cubicBezTo>
                  <a:cubicBezTo>
                    <a:pt x="11910" y="3504"/>
                    <a:pt x="11822" y="3489"/>
                    <a:pt x="11730" y="3456"/>
                  </a:cubicBezTo>
                  <a:cubicBezTo>
                    <a:pt x="10795" y="3115"/>
                    <a:pt x="10462" y="9"/>
                    <a:pt x="10462" y="9"/>
                  </a:cubicBezTo>
                  <a:cubicBezTo>
                    <a:pt x="10399" y="3"/>
                    <a:pt x="10336" y="1"/>
                    <a:pt x="10272" y="1"/>
                  </a:cubicBezTo>
                  <a:close/>
                </a:path>
              </a:pathLst>
            </a:custGeom>
            <a:solidFill>
              <a:srgbClr val="DD7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a:off x="3414323" y="2653472"/>
              <a:ext cx="797097" cy="737671"/>
            </a:xfrm>
            <a:custGeom>
              <a:rect b="b" l="l" r="r" t="t"/>
              <a:pathLst>
                <a:path extrusionOk="0" h="13917" w="18742">
                  <a:moveTo>
                    <a:pt x="13256" y="4533"/>
                  </a:moveTo>
                  <a:cubicBezTo>
                    <a:pt x="13398" y="4723"/>
                    <a:pt x="13622" y="4853"/>
                    <a:pt x="13930" y="4853"/>
                  </a:cubicBezTo>
                  <a:cubicBezTo>
                    <a:pt x="14194" y="4853"/>
                    <a:pt x="14395" y="4757"/>
                    <a:pt x="14536" y="4612"/>
                  </a:cubicBezTo>
                  <a:cubicBezTo>
                    <a:pt x="14625" y="4652"/>
                    <a:pt x="14719" y="4680"/>
                    <a:pt x="14817" y="4693"/>
                  </a:cubicBezTo>
                  <a:cubicBezTo>
                    <a:pt x="14813" y="4721"/>
                    <a:pt x="14811" y="4749"/>
                    <a:pt x="14811" y="4780"/>
                  </a:cubicBezTo>
                  <a:lnTo>
                    <a:pt x="14811" y="4926"/>
                  </a:lnTo>
                  <a:cubicBezTo>
                    <a:pt x="14811" y="5243"/>
                    <a:pt x="14986" y="5525"/>
                    <a:pt x="15242" y="5679"/>
                  </a:cubicBezTo>
                  <a:cubicBezTo>
                    <a:pt x="15169" y="5796"/>
                    <a:pt x="15137" y="5939"/>
                    <a:pt x="15146" y="6080"/>
                  </a:cubicBezTo>
                  <a:cubicBezTo>
                    <a:pt x="15133" y="6080"/>
                    <a:pt x="15120" y="6078"/>
                    <a:pt x="15107" y="6078"/>
                  </a:cubicBezTo>
                  <a:cubicBezTo>
                    <a:pt x="15105" y="6078"/>
                    <a:pt x="15103" y="6078"/>
                    <a:pt x="15100" y="6078"/>
                  </a:cubicBezTo>
                  <a:cubicBezTo>
                    <a:pt x="14729" y="6078"/>
                    <a:pt x="14464" y="6244"/>
                    <a:pt x="14301" y="6478"/>
                  </a:cubicBezTo>
                  <a:cubicBezTo>
                    <a:pt x="14275" y="6442"/>
                    <a:pt x="14247" y="6410"/>
                    <a:pt x="14216" y="6380"/>
                  </a:cubicBezTo>
                  <a:cubicBezTo>
                    <a:pt x="14024" y="6188"/>
                    <a:pt x="13761" y="6077"/>
                    <a:pt x="13488" y="6077"/>
                  </a:cubicBezTo>
                  <a:cubicBezTo>
                    <a:pt x="13217" y="6077"/>
                    <a:pt x="12953" y="6186"/>
                    <a:pt x="12761" y="6380"/>
                  </a:cubicBezTo>
                  <a:cubicBezTo>
                    <a:pt x="12735" y="6406"/>
                    <a:pt x="12709" y="6434"/>
                    <a:pt x="12688" y="6462"/>
                  </a:cubicBezTo>
                  <a:cubicBezTo>
                    <a:pt x="12682" y="6466"/>
                    <a:pt x="12678" y="6470"/>
                    <a:pt x="12675" y="6476"/>
                  </a:cubicBezTo>
                  <a:cubicBezTo>
                    <a:pt x="12520" y="6254"/>
                    <a:pt x="12272" y="6097"/>
                    <a:pt x="11931" y="6080"/>
                  </a:cubicBezTo>
                  <a:cubicBezTo>
                    <a:pt x="11939" y="6014"/>
                    <a:pt x="11944" y="5952"/>
                    <a:pt x="11944" y="5881"/>
                  </a:cubicBezTo>
                  <a:cubicBezTo>
                    <a:pt x="11944" y="5508"/>
                    <a:pt x="11703" y="5184"/>
                    <a:pt x="11370" y="5056"/>
                  </a:cubicBezTo>
                  <a:cubicBezTo>
                    <a:pt x="11447" y="5011"/>
                    <a:pt x="11515" y="4955"/>
                    <a:pt x="11573" y="4889"/>
                  </a:cubicBezTo>
                  <a:cubicBezTo>
                    <a:pt x="11607" y="4941"/>
                    <a:pt x="11643" y="4990"/>
                    <a:pt x="11688" y="5036"/>
                  </a:cubicBezTo>
                  <a:cubicBezTo>
                    <a:pt x="11858" y="5205"/>
                    <a:pt x="12087" y="5290"/>
                    <a:pt x="12316" y="5290"/>
                  </a:cubicBezTo>
                  <a:cubicBezTo>
                    <a:pt x="12542" y="5290"/>
                    <a:pt x="12769" y="5206"/>
                    <a:pt x="12936" y="5036"/>
                  </a:cubicBezTo>
                  <a:cubicBezTo>
                    <a:pt x="13079" y="4889"/>
                    <a:pt x="13189" y="4719"/>
                    <a:pt x="13256" y="4533"/>
                  </a:cubicBezTo>
                  <a:close/>
                  <a:moveTo>
                    <a:pt x="7387" y="4369"/>
                  </a:moveTo>
                  <a:cubicBezTo>
                    <a:pt x="7549" y="4514"/>
                    <a:pt x="7769" y="4606"/>
                    <a:pt x="8050" y="4606"/>
                  </a:cubicBezTo>
                  <a:cubicBezTo>
                    <a:pt x="8300" y="4606"/>
                    <a:pt x="8505" y="4533"/>
                    <a:pt x="8659" y="4413"/>
                  </a:cubicBezTo>
                  <a:cubicBezTo>
                    <a:pt x="8752" y="4578"/>
                    <a:pt x="8889" y="4719"/>
                    <a:pt x="9074" y="4806"/>
                  </a:cubicBezTo>
                  <a:cubicBezTo>
                    <a:pt x="8976" y="5197"/>
                    <a:pt x="9100" y="5666"/>
                    <a:pt x="9444" y="5860"/>
                  </a:cubicBezTo>
                  <a:cubicBezTo>
                    <a:pt x="9546" y="6094"/>
                    <a:pt x="9747" y="6272"/>
                    <a:pt x="9994" y="6351"/>
                  </a:cubicBezTo>
                  <a:cubicBezTo>
                    <a:pt x="9806" y="6430"/>
                    <a:pt x="9663" y="6562"/>
                    <a:pt x="9565" y="6724"/>
                  </a:cubicBezTo>
                  <a:cubicBezTo>
                    <a:pt x="9441" y="6365"/>
                    <a:pt x="9130" y="6078"/>
                    <a:pt x="8637" y="6078"/>
                  </a:cubicBezTo>
                  <a:cubicBezTo>
                    <a:pt x="8403" y="6078"/>
                    <a:pt x="8213" y="6142"/>
                    <a:pt x="8063" y="6248"/>
                  </a:cubicBezTo>
                  <a:cubicBezTo>
                    <a:pt x="7920" y="5928"/>
                    <a:pt x="7622" y="5685"/>
                    <a:pt x="7167" y="5685"/>
                  </a:cubicBezTo>
                  <a:cubicBezTo>
                    <a:pt x="6837" y="5685"/>
                    <a:pt x="6591" y="5813"/>
                    <a:pt x="6425" y="6005"/>
                  </a:cubicBezTo>
                  <a:cubicBezTo>
                    <a:pt x="6274" y="5710"/>
                    <a:pt x="5983" y="5489"/>
                    <a:pt x="5550" y="5489"/>
                  </a:cubicBezTo>
                  <a:cubicBezTo>
                    <a:pt x="5442" y="5489"/>
                    <a:pt x="5344" y="5504"/>
                    <a:pt x="5254" y="5529"/>
                  </a:cubicBezTo>
                  <a:cubicBezTo>
                    <a:pt x="5254" y="5421"/>
                    <a:pt x="5235" y="5320"/>
                    <a:pt x="5203" y="5222"/>
                  </a:cubicBezTo>
                  <a:cubicBezTo>
                    <a:pt x="5425" y="5135"/>
                    <a:pt x="5587" y="4973"/>
                    <a:pt x="5687" y="4778"/>
                  </a:cubicBezTo>
                  <a:cubicBezTo>
                    <a:pt x="5853" y="4970"/>
                    <a:pt x="6101" y="5098"/>
                    <a:pt x="6431" y="5098"/>
                  </a:cubicBezTo>
                  <a:cubicBezTo>
                    <a:pt x="6963" y="5098"/>
                    <a:pt x="7281" y="4766"/>
                    <a:pt x="7387" y="4369"/>
                  </a:cubicBezTo>
                  <a:close/>
                  <a:moveTo>
                    <a:pt x="16575" y="0"/>
                  </a:moveTo>
                  <a:cubicBezTo>
                    <a:pt x="15427" y="0"/>
                    <a:pt x="15276" y="1553"/>
                    <a:pt x="16123" y="1960"/>
                  </a:cubicBezTo>
                  <a:cubicBezTo>
                    <a:pt x="15809" y="2112"/>
                    <a:pt x="15632" y="2419"/>
                    <a:pt x="15592" y="2748"/>
                  </a:cubicBezTo>
                  <a:cubicBezTo>
                    <a:pt x="15483" y="2696"/>
                    <a:pt x="15365" y="2662"/>
                    <a:pt x="15239" y="2651"/>
                  </a:cubicBezTo>
                  <a:cubicBezTo>
                    <a:pt x="15212" y="2491"/>
                    <a:pt x="15141" y="2346"/>
                    <a:pt x="15039" y="2225"/>
                  </a:cubicBezTo>
                  <a:cubicBezTo>
                    <a:pt x="15022" y="2182"/>
                    <a:pt x="15001" y="2135"/>
                    <a:pt x="14971" y="2080"/>
                  </a:cubicBezTo>
                  <a:cubicBezTo>
                    <a:pt x="14958" y="2058"/>
                    <a:pt x="14943" y="2035"/>
                    <a:pt x="14928" y="2012"/>
                  </a:cubicBezTo>
                  <a:cubicBezTo>
                    <a:pt x="14887" y="1935"/>
                    <a:pt x="14836" y="1866"/>
                    <a:pt x="14774" y="1802"/>
                  </a:cubicBezTo>
                  <a:cubicBezTo>
                    <a:pt x="14608" y="1638"/>
                    <a:pt x="14382" y="1544"/>
                    <a:pt x="14151" y="1544"/>
                  </a:cubicBezTo>
                  <a:cubicBezTo>
                    <a:pt x="14117" y="1544"/>
                    <a:pt x="14085" y="1546"/>
                    <a:pt x="14053" y="1549"/>
                  </a:cubicBezTo>
                  <a:cubicBezTo>
                    <a:pt x="14032" y="1448"/>
                    <a:pt x="13996" y="1357"/>
                    <a:pt x="13936" y="1241"/>
                  </a:cubicBezTo>
                  <a:cubicBezTo>
                    <a:pt x="13859" y="1088"/>
                    <a:pt x="13714" y="971"/>
                    <a:pt x="13576" y="879"/>
                  </a:cubicBezTo>
                  <a:cubicBezTo>
                    <a:pt x="13454" y="798"/>
                    <a:pt x="13283" y="755"/>
                    <a:pt x="13130" y="742"/>
                  </a:cubicBezTo>
                  <a:cubicBezTo>
                    <a:pt x="13068" y="668"/>
                    <a:pt x="12993" y="606"/>
                    <a:pt x="12904" y="561"/>
                  </a:cubicBezTo>
                  <a:cubicBezTo>
                    <a:pt x="12774" y="493"/>
                    <a:pt x="12648" y="416"/>
                    <a:pt x="12517" y="350"/>
                  </a:cubicBezTo>
                  <a:cubicBezTo>
                    <a:pt x="12259" y="220"/>
                    <a:pt x="12014" y="156"/>
                    <a:pt x="11724" y="147"/>
                  </a:cubicBezTo>
                  <a:cubicBezTo>
                    <a:pt x="11716" y="147"/>
                    <a:pt x="11708" y="147"/>
                    <a:pt x="11699" y="147"/>
                  </a:cubicBezTo>
                  <a:cubicBezTo>
                    <a:pt x="11230" y="147"/>
                    <a:pt x="10841" y="567"/>
                    <a:pt x="10841" y="1030"/>
                  </a:cubicBezTo>
                  <a:cubicBezTo>
                    <a:pt x="10841" y="1508"/>
                    <a:pt x="11225" y="1877"/>
                    <a:pt x="11690" y="1909"/>
                  </a:cubicBezTo>
                  <a:cubicBezTo>
                    <a:pt x="11799" y="1965"/>
                    <a:pt x="11905" y="2029"/>
                    <a:pt x="12014" y="2084"/>
                  </a:cubicBezTo>
                  <a:cubicBezTo>
                    <a:pt x="12133" y="2146"/>
                    <a:pt x="12257" y="2178"/>
                    <a:pt x="12383" y="2189"/>
                  </a:cubicBezTo>
                  <a:cubicBezTo>
                    <a:pt x="12417" y="2229"/>
                    <a:pt x="12453" y="2265"/>
                    <a:pt x="12494" y="2299"/>
                  </a:cubicBezTo>
                  <a:cubicBezTo>
                    <a:pt x="12517" y="2329"/>
                    <a:pt x="12541" y="2359"/>
                    <a:pt x="12571" y="2387"/>
                  </a:cubicBezTo>
                  <a:cubicBezTo>
                    <a:pt x="12735" y="2553"/>
                    <a:pt x="12961" y="2647"/>
                    <a:pt x="13194" y="2647"/>
                  </a:cubicBezTo>
                  <a:cubicBezTo>
                    <a:pt x="13228" y="2647"/>
                    <a:pt x="13262" y="2643"/>
                    <a:pt x="13296" y="2639"/>
                  </a:cubicBezTo>
                  <a:cubicBezTo>
                    <a:pt x="13313" y="2728"/>
                    <a:pt x="13341" y="2807"/>
                    <a:pt x="13401" y="2918"/>
                  </a:cubicBezTo>
                  <a:cubicBezTo>
                    <a:pt x="13414" y="2942"/>
                    <a:pt x="13430" y="2965"/>
                    <a:pt x="13446" y="2986"/>
                  </a:cubicBezTo>
                  <a:cubicBezTo>
                    <a:pt x="13462" y="3018"/>
                    <a:pt x="13480" y="3046"/>
                    <a:pt x="13499" y="3074"/>
                  </a:cubicBezTo>
                  <a:cubicBezTo>
                    <a:pt x="13505" y="3110"/>
                    <a:pt x="13512" y="3146"/>
                    <a:pt x="13524" y="3180"/>
                  </a:cubicBezTo>
                  <a:cubicBezTo>
                    <a:pt x="13352" y="3268"/>
                    <a:pt x="13228" y="3411"/>
                    <a:pt x="13157" y="3577"/>
                  </a:cubicBezTo>
                  <a:cubicBezTo>
                    <a:pt x="12989" y="3370"/>
                    <a:pt x="12729" y="3234"/>
                    <a:pt x="12458" y="3234"/>
                  </a:cubicBezTo>
                  <a:cubicBezTo>
                    <a:pt x="12227" y="3234"/>
                    <a:pt x="12001" y="3328"/>
                    <a:pt x="11835" y="3492"/>
                  </a:cubicBezTo>
                  <a:cubicBezTo>
                    <a:pt x="11788" y="3541"/>
                    <a:pt x="11749" y="3594"/>
                    <a:pt x="11715" y="3648"/>
                  </a:cubicBezTo>
                  <a:cubicBezTo>
                    <a:pt x="11564" y="3355"/>
                    <a:pt x="11274" y="3136"/>
                    <a:pt x="10841" y="3136"/>
                  </a:cubicBezTo>
                  <a:cubicBezTo>
                    <a:pt x="10644" y="3136"/>
                    <a:pt x="10474" y="3183"/>
                    <a:pt x="10335" y="3262"/>
                  </a:cubicBezTo>
                  <a:cubicBezTo>
                    <a:pt x="10175" y="3016"/>
                    <a:pt x="9902" y="2843"/>
                    <a:pt x="9518" y="2843"/>
                  </a:cubicBezTo>
                  <a:cubicBezTo>
                    <a:pt x="9267" y="2843"/>
                    <a:pt x="9064" y="2918"/>
                    <a:pt x="8908" y="3038"/>
                  </a:cubicBezTo>
                  <a:cubicBezTo>
                    <a:pt x="8754" y="2756"/>
                    <a:pt x="8467" y="2549"/>
                    <a:pt x="8048" y="2549"/>
                  </a:cubicBezTo>
                  <a:cubicBezTo>
                    <a:pt x="7517" y="2549"/>
                    <a:pt x="7201" y="2880"/>
                    <a:pt x="7095" y="3277"/>
                  </a:cubicBezTo>
                  <a:cubicBezTo>
                    <a:pt x="6933" y="3131"/>
                    <a:pt x="6713" y="3038"/>
                    <a:pt x="6431" y="3038"/>
                  </a:cubicBezTo>
                  <a:cubicBezTo>
                    <a:pt x="5998" y="3038"/>
                    <a:pt x="5706" y="3259"/>
                    <a:pt x="5557" y="3554"/>
                  </a:cubicBezTo>
                  <a:cubicBezTo>
                    <a:pt x="5392" y="3362"/>
                    <a:pt x="5143" y="3234"/>
                    <a:pt x="4814" y="3234"/>
                  </a:cubicBezTo>
                  <a:cubicBezTo>
                    <a:pt x="4260" y="3234"/>
                    <a:pt x="3940" y="3596"/>
                    <a:pt x="3850" y="4013"/>
                  </a:cubicBezTo>
                  <a:cubicBezTo>
                    <a:pt x="3807" y="3961"/>
                    <a:pt x="3759" y="3912"/>
                    <a:pt x="3707" y="3868"/>
                  </a:cubicBezTo>
                  <a:cubicBezTo>
                    <a:pt x="3848" y="3693"/>
                    <a:pt x="3933" y="3471"/>
                    <a:pt x="3933" y="3234"/>
                  </a:cubicBezTo>
                  <a:cubicBezTo>
                    <a:pt x="3933" y="2673"/>
                    <a:pt x="3464" y="2204"/>
                    <a:pt x="2903" y="2204"/>
                  </a:cubicBezTo>
                  <a:lnTo>
                    <a:pt x="2805" y="2204"/>
                  </a:lnTo>
                  <a:cubicBezTo>
                    <a:pt x="2244" y="2204"/>
                    <a:pt x="1775" y="2673"/>
                    <a:pt x="1775" y="3234"/>
                  </a:cubicBezTo>
                  <a:cubicBezTo>
                    <a:pt x="1775" y="3575"/>
                    <a:pt x="1949" y="3880"/>
                    <a:pt x="2210" y="4068"/>
                  </a:cubicBezTo>
                  <a:cubicBezTo>
                    <a:pt x="2092" y="4236"/>
                    <a:pt x="2020" y="4439"/>
                    <a:pt x="2020" y="4655"/>
                  </a:cubicBezTo>
                  <a:lnTo>
                    <a:pt x="2020" y="4753"/>
                  </a:lnTo>
                  <a:cubicBezTo>
                    <a:pt x="2020" y="5060"/>
                    <a:pt x="2161" y="5339"/>
                    <a:pt x="2380" y="5529"/>
                  </a:cubicBezTo>
                  <a:cubicBezTo>
                    <a:pt x="2366" y="5527"/>
                    <a:pt x="2353" y="5525"/>
                    <a:pt x="2340" y="5525"/>
                  </a:cubicBezTo>
                  <a:cubicBezTo>
                    <a:pt x="2124" y="5525"/>
                    <a:pt x="1851" y="5614"/>
                    <a:pt x="1711" y="5787"/>
                  </a:cubicBezTo>
                  <a:cubicBezTo>
                    <a:pt x="1548" y="5988"/>
                    <a:pt x="1578" y="5943"/>
                    <a:pt x="1478" y="6182"/>
                  </a:cubicBezTo>
                  <a:cubicBezTo>
                    <a:pt x="1469" y="6208"/>
                    <a:pt x="1459" y="6254"/>
                    <a:pt x="1452" y="6301"/>
                  </a:cubicBezTo>
                  <a:cubicBezTo>
                    <a:pt x="1359" y="6267"/>
                    <a:pt x="1256" y="6248"/>
                    <a:pt x="1139" y="6248"/>
                  </a:cubicBezTo>
                  <a:cubicBezTo>
                    <a:pt x="0" y="6248"/>
                    <a:pt x="0" y="8012"/>
                    <a:pt x="1139" y="8012"/>
                  </a:cubicBezTo>
                  <a:cubicBezTo>
                    <a:pt x="1581" y="8012"/>
                    <a:pt x="1853" y="7743"/>
                    <a:pt x="1950" y="7415"/>
                  </a:cubicBezTo>
                  <a:cubicBezTo>
                    <a:pt x="2061" y="7468"/>
                    <a:pt x="2184" y="7498"/>
                    <a:pt x="2314" y="7498"/>
                  </a:cubicBezTo>
                  <a:cubicBezTo>
                    <a:pt x="2690" y="7498"/>
                    <a:pt x="3016" y="7253"/>
                    <a:pt x="3140" y="6916"/>
                  </a:cubicBezTo>
                  <a:cubicBezTo>
                    <a:pt x="3244" y="6739"/>
                    <a:pt x="3281" y="6530"/>
                    <a:pt x="3249" y="6325"/>
                  </a:cubicBezTo>
                  <a:lnTo>
                    <a:pt x="3249" y="6325"/>
                  </a:lnTo>
                  <a:cubicBezTo>
                    <a:pt x="3315" y="6366"/>
                    <a:pt x="3389" y="6400"/>
                    <a:pt x="3470" y="6423"/>
                  </a:cubicBezTo>
                  <a:cubicBezTo>
                    <a:pt x="3658" y="6630"/>
                    <a:pt x="3929" y="6762"/>
                    <a:pt x="4226" y="6762"/>
                  </a:cubicBezTo>
                  <a:cubicBezTo>
                    <a:pt x="4345" y="6762"/>
                    <a:pt x="4460" y="6741"/>
                    <a:pt x="4567" y="6702"/>
                  </a:cubicBezTo>
                  <a:cubicBezTo>
                    <a:pt x="4639" y="7148"/>
                    <a:pt x="4964" y="7547"/>
                    <a:pt x="5550" y="7547"/>
                  </a:cubicBezTo>
                  <a:cubicBezTo>
                    <a:pt x="5879" y="7547"/>
                    <a:pt x="6128" y="7419"/>
                    <a:pt x="6293" y="7227"/>
                  </a:cubicBezTo>
                  <a:cubicBezTo>
                    <a:pt x="6444" y="7522"/>
                    <a:pt x="6734" y="7743"/>
                    <a:pt x="7167" y="7743"/>
                  </a:cubicBezTo>
                  <a:cubicBezTo>
                    <a:pt x="7398" y="7743"/>
                    <a:pt x="7590" y="7679"/>
                    <a:pt x="7741" y="7573"/>
                  </a:cubicBezTo>
                  <a:cubicBezTo>
                    <a:pt x="7882" y="7891"/>
                    <a:pt x="8181" y="8134"/>
                    <a:pt x="8637" y="8134"/>
                  </a:cubicBezTo>
                  <a:cubicBezTo>
                    <a:pt x="9036" y="8134"/>
                    <a:pt x="9315" y="7946"/>
                    <a:pt x="9473" y="7684"/>
                  </a:cubicBezTo>
                  <a:cubicBezTo>
                    <a:pt x="9597" y="8044"/>
                    <a:pt x="9906" y="8330"/>
                    <a:pt x="10401" y="8330"/>
                  </a:cubicBezTo>
                  <a:cubicBezTo>
                    <a:pt x="10787" y="8330"/>
                    <a:pt x="11060" y="8155"/>
                    <a:pt x="11220" y="7906"/>
                  </a:cubicBezTo>
                  <a:cubicBezTo>
                    <a:pt x="11380" y="8046"/>
                    <a:pt x="11596" y="8134"/>
                    <a:pt x="11871" y="8134"/>
                  </a:cubicBezTo>
                  <a:cubicBezTo>
                    <a:pt x="12183" y="8134"/>
                    <a:pt x="12422" y="8017"/>
                    <a:pt x="12588" y="7840"/>
                  </a:cubicBezTo>
                  <a:cubicBezTo>
                    <a:pt x="12774" y="8076"/>
                    <a:pt x="13055" y="8232"/>
                    <a:pt x="13368" y="8232"/>
                  </a:cubicBezTo>
                  <a:cubicBezTo>
                    <a:pt x="13375" y="8232"/>
                    <a:pt x="13383" y="8232"/>
                    <a:pt x="13390" y="8232"/>
                  </a:cubicBezTo>
                  <a:cubicBezTo>
                    <a:pt x="13623" y="8226"/>
                    <a:pt x="13755" y="8181"/>
                    <a:pt x="13962" y="8078"/>
                  </a:cubicBezTo>
                  <a:cubicBezTo>
                    <a:pt x="14092" y="8012"/>
                    <a:pt x="14224" y="7878"/>
                    <a:pt x="14314" y="7752"/>
                  </a:cubicBezTo>
                  <a:cubicBezTo>
                    <a:pt x="14335" y="7784"/>
                    <a:pt x="14361" y="7812"/>
                    <a:pt x="14386" y="7840"/>
                  </a:cubicBezTo>
                  <a:cubicBezTo>
                    <a:pt x="14192" y="8049"/>
                    <a:pt x="14102" y="8341"/>
                    <a:pt x="14115" y="8629"/>
                  </a:cubicBezTo>
                  <a:cubicBezTo>
                    <a:pt x="13686" y="8669"/>
                    <a:pt x="13414" y="8934"/>
                    <a:pt x="13298" y="9264"/>
                  </a:cubicBezTo>
                  <a:cubicBezTo>
                    <a:pt x="13151" y="9171"/>
                    <a:pt x="12970" y="9115"/>
                    <a:pt x="12752" y="9115"/>
                  </a:cubicBezTo>
                  <a:cubicBezTo>
                    <a:pt x="12710" y="9115"/>
                    <a:pt x="12669" y="9117"/>
                    <a:pt x="12629" y="9120"/>
                  </a:cubicBezTo>
                  <a:cubicBezTo>
                    <a:pt x="12498" y="9055"/>
                    <a:pt x="12343" y="9017"/>
                    <a:pt x="12165" y="9017"/>
                  </a:cubicBezTo>
                  <a:cubicBezTo>
                    <a:pt x="11781" y="9017"/>
                    <a:pt x="11509" y="9190"/>
                    <a:pt x="11348" y="9435"/>
                  </a:cubicBezTo>
                  <a:cubicBezTo>
                    <a:pt x="11208" y="9358"/>
                    <a:pt x="11039" y="9311"/>
                    <a:pt x="10841" y="9311"/>
                  </a:cubicBezTo>
                  <a:cubicBezTo>
                    <a:pt x="10617" y="9311"/>
                    <a:pt x="10433" y="9369"/>
                    <a:pt x="10286" y="9465"/>
                  </a:cubicBezTo>
                  <a:cubicBezTo>
                    <a:pt x="10120" y="9256"/>
                    <a:pt x="9864" y="9115"/>
                    <a:pt x="9518" y="9115"/>
                  </a:cubicBezTo>
                  <a:cubicBezTo>
                    <a:pt x="9284" y="9115"/>
                    <a:pt x="9094" y="9179"/>
                    <a:pt x="8942" y="9284"/>
                  </a:cubicBezTo>
                  <a:cubicBezTo>
                    <a:pt x="8801" y="8964"/>
                    <a:pt x="8501" y="8721"/>
                    <a:pt x="8048" y="8721"/>
                  </a:cubicBezTo>
                  <a:cubicBezTo>
                    <a:pt x="7826" y="8721"/>
                    <a:pt x="7641" y="8782"/>
                    <a:pt x="7492" y="8878"/>
                  </a:cubicBezTo>
                  <a:cubicBezTo>
                    <a:pt x="7304" y="8663"/>
                    <a:pt x="7027" y="8526"/>
                    <a:pt x="6724" y="8526"/>
                  </a:cubicBezTo>
                  <a:lnTo>
                    <a:pt x="6626" y="8526"/>
                  </a:lnTo>
                  <a:cubicBezTo>
                    <a:pt x="6463" y="8526"/>
                    <a:pt x="6306" y="8567"/>
                    <a:pt x="6167" y="8637"/>
                  </a:cubicBezTo>
                  <a:cubicBezTo>
                    <a:pt x="6033" y="8300"/>
                    <a:pt x="5728" y="8036"/>
                    <a:pt x="5254" y="8036"/>
                  </a:cubicBezTo>
                  <a:cubicBezTo>
                    <a:pt x="4977" y="8036"/>
                    <a:pt x="4761" y="8127"/>
                    <a:pt x="4599" y="8266"/>
                  </a:cubicBezTo>
                  <a:cubicBezTo>
                    <a:pt x="4458" y="8183"/>
                    <a:pt x="4285" y="8134"/>
                    <a:pt x="4078" y="8134"/>
                  </a:cubicBezTo>
                  <a:cubicBezTo>
                    <a:pt x="3970" y="8134"/>
                    <a:pt x="3874" y="8149"/>
                    <a:pt x="3784" y="8174"/>
                  </a:cubicBezTo>
                  <a:cubicBezTo>
                    <a:pt x="3635" y="7871"/>
                    <a:pt x="3342" y="7643"/>
                    <a:pt x="2901" y="7643"/>
                  </a:cubicBezTo>
                  <a:cubicBezTo>
                    <a:pt x="1574" y="7643"/>
                    <a:pt x="1574" y="9702"/>
                    <a:pt x="2901" y="9702"/>
                  </a:cubicBezTo>
                  <a:cubicBezTo>
                    <a:pt x="3008" y="9702"/>
                    <a:pt x="3106" y="9687"/>
                    <a:pt x="3197" y="9663"/>
                  </a:cubicBezTo>
                  <a:cubicBezTo>
                    <a:pt x="3244" y="9759"/>
                    <a:pt x="3306" y="9849"/>
                    <a:pt x="3383" y="9924"/>
                  </a:cubicBezTo>
                  <a:cubicBezTo>
                    <a:pt x="3428" y="10092"/>
                    <a:pt x="3515" y="10252"/>
                    <a:pt x="3645" y="10380"/>
                  </a:cubicBezTo>
                  <a:cubicBezTo>
                    <a:pt x="3737" y="10472"/>
                    <a:pt x="3844" y="10544"/>
                    <a:pt x="3959" y="10593"/>
                  </a:cubicBezTo>
                  <a:cubicBezTo>
                    <a:pt x="4113" y="10871"/>
                    <a:pt x="4398" y="11074"/>
                    <a:pt x="4814" y="11074"/>
                  </a:cubicBezTo>
                  <a:cubicBezTo>
                    <a:pt x="4825" y="11074"/>
                    <a:pt x="4836" y="11073"/>
                    <a:pt x="4849" y="11073"/>
                  </a:cubicBezTo>
                  <a:cubicBezTo>
                    <a:pt x="4827" y="11603"/>
                    <a:pt x="5156" y="12153"/>
                    <a:pt x="5843" y="12153"/>
                  </a:cubicBezTo>
                  <a:cubicBezTo>
                    <a:pt x="6047" y="12153"/>
                    <a:pt x="6218" y="12104"/>
                    <a:pt x="6359" y="12021"/>
                  </a:cubicBezTo>
                  <a:cubicBezTo>
                    <a:pt x="6466" y="12415"/>
                    <a:pt x="6785" y="12740"/>
                    <a:pt x="7313" y="12740"/>
                  </a:cubicBezTo>
                  <a:cubicBezTo>
                    <a:pt x="7643" y="12740"/>
                    <a:pt x="7891" y="12612"/>
                    <a:pt x="8057" y="12420"/>
                  </a:cubicBezTo>
                  <a:cubicBezTo>
                    <a:pt x="8208" y="12716"/>
                    <a:pt x="8498" y="12936"/>
                    <a:pt x="8931" y="12936"/>
                  </a:cubicBezTo>
                  <a:cubicBezTo>
                    <a:pt x="9134" y="12936"/>
                    <a:pt x="9305" y="12887"/>
                    <a:pt x="9446" y="12804"/>
                  </a:cubicBezTo>
                  <a:cubicBezTo>
                    <a:pt x="9484" y="12995"/>
                    <a:pt x="9576" y="13175"/>
                    <a:pt x="9721" y="13322"/>
                  </a:cubicBezTo>
                  <a:lnTo>
                    <a:pt x="9917" y="13518"/>
                  </a:lnTo>
                  <a:cubicBezTo>
                    <a:pt x="10116" y="13715"/>
                    <a:pt x="10380" y="13814"/>
                    <a:pt x="10644" y="13814"/>
                  </a:cubicBezTo>
                  <a:cubicBezTo>
                    <a:pt x="10905" y="13814"/>
                    <a:pt x="11167" y="13717"/>
                    <a:pt x="11364" y="13523"/>
                  </a:cubicBezTo>
                  <a:cubicBezTo>
                    <a:pt x="11528" y="13755"/>
                    <a:pt x="11794" y="13917"/>
                    <a:pt x="12165" y="13917"/>
                  </a:cubicBezTo>
                  <a:cubicBezTo>
                    <a:pt x="13488" y="13917"/>
                    <a:pt x="13488" y="11858"/>
                    <a:pt x="12165" y="11858"/>
                  </a:cubicBezTo>
                  <a:cubicBezTo>
                    <a:pt x="11852" y="11858"/>
                    <a:pt x="11615" y="11974"/>
                    <a:pt x="11449" y="12149"/>
                  </a:cubicBezTo>
                  <a:cubicBezTo>
                    <a:pt x="11427" y="12119"/>
                    <a:pt x="11400" y="12089"/>
                    <a:pt x="11372" y="12061"/>
                  </a:cubicBezTo>
                  <a:lnTo>
                    <a:pt x="11176" y="11865"/>
                  </a:lnTo>
                  <a:cubicBezTo>
                    <a:pt x="10979" y="11668"/>
                    <a:pt x="10715" y="11569"/>
                    <a:pt x="10451" y="11569"/>
                  </a:cubicBezTo>
                  <a:cubicBezTo>
                    <a:pt x="10262" y="11569"/>
                    <a:pt x="10072" y="11620"/>
                    <a:pt x="9907" y="11720"/>
                  </a:cubicBezTo>
                  <a:cubicBezTo>
                    <a:pt x="9874" y="11513"/>
                    <a:pt x="9785" y="11317"/>
                    <a:pt x="9642" y="11165"/>
                  </a:cubicBezTo>
                  <a:cubicBezTo>
                    <a:pt x="9810" y="11148"/>
                    <a:pt x="9953" y="11095"/>
                    <a:pt x="10071" y="11016"/>
                  </a:cubicBezTo>
                  <a:cubicBezTo>
                    <a:pt x="10237" y="11225"/>
                    <a:pt x="10493" y="11368"/>
                    <a:pt x="10841" y="11368"/>
                  </a:cubicBezTo>
                  <a:cubicBezTo>
                    <a:pt x="11225" y="11368"/>
                    <a:pt x="11498" y="11195"/>
                    <a:pt x="11660" y="10948"/>
                  </a:cubicBezTo>
                  <a:cubicBezTo>
                    <a:pt x="11799" y="11027"/>
                    <a:pt x="11967" y="11074"/>
                    <a:pt x="12165" y="11074"/>
                  </a:cubicBezTo>
                  <a:cubicBezTo>
                    <a:pt x="12206" y="11074"/>
                    <a:pt x="12247" y="11073"/>
                    <a:pt x="12287" y="11067"/>
                  </a:cubicBezTo>
                  <a:cubicBezTo>
                    <a:pt x="12419" y="11133"/>
                    <a:pt x="12573" y="11172"/>
                    <a:pt x="12752" y="11172"/>
                  </a:cubicBezTo>
                  <a:cubicBezTo>
                    <a:pt x="13243" y="11172"/>
                    <a:pt x="13552" y="10888"/>
                    <a:pt x="13678" y="10532"/>
                  </a:cubicBezTo>
                  <a:cubicBezTo>
                    <a:pt x="13825" y="10626"/>
                    <a:pt x="14006" y="10683"/>
                    <a:pt x="14222" y="10683"/>
                  </a:cubicBezTo>
                  <a:cubicBezTo>
                    <a:pt x="14907" y="10683"/>
                    <a:pt x="15237" y="10131"/>
                    <a:pt x="15212" y="9599"/>
                  </a:cubicBezTo>
                  <a:cubicBezTo>
                    <a:pt x="15801" y="9546"/>
                    <a:pt x="16097" y="9060"/>
                    <a:pt x="16097" y="8575"/>
                  </a:cubicBezTo>
                  <a:cubicBezTo>
                    <a:pt x="16197" y="8607"/>
                    <a:pt x="16306" y="8624"/>
                    <a:pt x="16428" y="8624"/>
                  </a:cubicBezTo>
                  <a:cubicBezTo>
                    <a:pt x="17289" y="8624"/>
                    <a:pt x="17590" y="7761"/>
                    <a:pt x="17336" y="7153"/>
                  </a:cubicBezTo>
                  <a:cubicBezTo>
                    <a:pt x="18638" y="7127"/>
                    <a:pt x="18629" y="5098"/>
                    <a:pt x="17311" y="5098"/>
                  </a:cubicBezTo>
                  <a:cubicBezTo>
                    <a:pt x="17038" y="5098"/>
                    <a:pt x="16820" y="5186"/>
                    <a:pt x="16660" y="5324"/>
                  </a:cubicBezTo>
                  <a:cubicBezTo>
                    <a:pt x="16615" y="5292"/>
                    <a:pt x="16568" y="5261"/>
                    <a:pt x="16517" y="5237"/>
                  </a:cubicBezTo>
                  <a:cubicBezTo>
                    <a:pt x="16554" y="5139"/>
                    <a:pt x="16577" y="5036"/>
                    <a:pt x="16577" y="4926"/>
                  </a:cubicBezTo>
                  <a:lnTo>
                    <a:pt x="16577" y="4780"/>
                  </a:lnTo>
                  <a:cubicBezTo>
                    <a:pt x="16577" y="4454"/>
                    <a:pt x="16392" y="4166"/>
                    <a:pt x="16125" y="4012"/>
                  </a:cubicBezTo>
                  <a:cubicBezTo>
                    <a:pt x="16144" y="3957"/>
                    <a:pt x="16159" y="3900"/>
                    <a:pt x="16168" y="3844"/>
                  </a:cubicBezTo>
                  <a:cubicBezTo>
                    <a:pt x="16287" y="3893"/>
                    <a:pt x="16423" y="3921"/>
                    <a:pt x="16575" y="3921"/>
                  </a:cubicBezTo>
                  <a:cubicBezTo>
                    <a:pt x="16654" y="3921"/>
                    <a:pt x="16728" y="3914"/>
                    <a:pt x="16797" y="3899"/>
                  </a:cubicBezTo>
                  <a:cubicBezTo>
                    <a:pt x="16897" y="4222"/>
                    <a:pt x="17166" y="4484"/>
                    <a:pt x="17605" y="4484"/>
                  </a:cubicBezTo>
                  <a:cubicBezTo>
                    <a:pt x="18742" y="4484"/>
                    <a:pt x="18742" y="2720"/>
                    <a:pt x="17605" y="2720"/>
                  </a:cubicBezTo>
                  <a:cubicBezTo>
                    <a:pt x="17588" y="2720"/>
                    <a:pt x="17571" y="2722"/>
                    <a:pt x="17554" y="2722"/>
                  </a:cubicBezTo>
                  <a:cubicBezTo>
                    <a:pt x="17509" y="2404"/>
                    <a:pt x="17334" y="2107"/>
                    <a:pt x="17029" y="1960"/>
                  </a:cubicBezTo>
                  <a:cubicBezTo>
                    <a:pt x="17876" y="1553"/>
                    <a:pt x="17725" y="0"/>
                    <a:pt x="16575" y="0"/>
                  </a:cubicBezTo>
                  <a:close/>
                </a:path>
              </a:pathLst>
            </a:custGeom>
            <a:solidFill>
              <a:srgbClr val="DD7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 name="Google Shape;61;p10"/>
            <p:cNvGrpSpPr/>
            <p:nvPr/>
          </p:nvGrpSpPr>
          <p:grpSpPr>
            <a:xfrm>
              <a:off x="3284581" y="2398620"/>
              <a:ext cx="1095375" cy="1200854"/>
              <a:chOff x="1985452" y="3451134"/>
              <a:chExt cx="1324837" cy="1165425"/>
            </a:xfrm>
          </p:grpSpPr>
          <p:sp>
            <p:nvSpPr>
              <p:cNvPr id="62" name="Google Shape;62;p10"/>
              <p:cNvSpPr/>
              <p:nvPr/>
            </p:nvSpPr>
            <p:spPr>
              <a:xfrm>
                <a:off x="2128506" y="4318155"/>
                <a:ext cx="228445" cy="188630"/>
              </a:xfrm>
              <a:custGeom>
                <a:rect b="b" l="l" r="r" t="t"/>
                <a:pathLst>
                  <a:path extrusionOk="0" h="3667" w="4441">
                    <a:moveTo>
                      <a:pt x="2750" y="0"/>
                    </a:moveTo>
                    <a:cubicBezTo>
                      <a:pt x="2370" y="0"/>
                      <a:pt x="1988" y="138"/>
                      <a:pt x="1685" y="405"/>
                    </a:cubicBezTo>
                    <a:cubicBezTo>
                      <a:pt x="1455" y="550"/>
                      <a:pt x="1205" y="661"/>
                      <a:pt x="960" y="782"/>
                    </a:cubicBezTo>
                    <a:cubicBezTo>
                      <a:pt x="203" y="1154"/>
                      <a:pt x="0" y="2212"/>
                      <a:pt x="405" y="2901"/>
                    </a:cubicBezTo>
                    <a:cubicBezTo>
                      <a:pt x="608" y="3248"/>
                      <a:pt x="943" y="3506"/>
                      <a:pt x="1331" y="3613"/>
                    </a:cubicBezTo>
                    <a:cubicBezTo>
                      <a:pt x="1465" y="3650"/>
                      <a:pt x="1595" y="3667"/>
                      <a:pt x="1722" y="3667"/>
                    </a:cubicBezTo>
                    <a:cubicBezTo>
                      <a:pt x="1998" y="3667"/>
                      <a:pt x="2262" y="3587"/>
                      <a:pt x="2525" y="3457"/>
                    </a:cubicBezTo>
                    <a:cubicBezTo>
                      <a:pt x="2997" y="3223"/>
                      <a:pt x="3437" y="3007"/>
                      <a:pt x="3829" y="2636"/>
                    </a:cubicBezTo>
                    <a:cubicBezTo>
                      <a:pt x="4441" y="2054"/>
                      <a:pt x="4414" y="1032"/>
                      <a:pt x="3829" y="447"/>
                    </a:cubicBezTo>
                    <a:cubicBezTo>
                      <a:pt x="3529" y="146"/>
                      <a:pt x="3140" y="0"/>
                      <a:pt x="2750"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0"/>
              <p:cNvSpPr/>
              <p:nvPr/>
            </p:nvSpPr>
            <p:spPr>
              <a:xfrm>
                <a:off x="2048517" y="4206839"/>
                <a:ext cx="261367" cy="205143"/>
              </a:xfrm>
              <a:custGeom>
                <a:rect b="b" l="l" r="r" t="t"/>
                <a:pathLst>
                  <a:path extrusionOk="0" h="3988" w="5081">
                    <a:moveTo>
                      <a:pt x="3260" y="1"/>
                    </a:moveTo>
                    <a:cubicBezTo>
                      <a:pt x="3000" y="1"/>
                      <a:pt x="2742" y="69"/>
                      <a:pt x="2515" y="220"/>
                    </a:cubicBezTo>
                    <a:cubicBezTo>
                      <a:pt x="2011" y="557"/>
                      <a:pt x="1502" y="883"/>
                      <a:pt x="945" y="1129"/>
                    </a:cubicBezTo>
                    <a:cubicBezTo>
                      <a:pt x="173" y="1470"/>
                      <a:pt x="0" y="2582"/>
                      <a:pt x="390" y="3247"/>
                    </a:cubicBezTo>
                    <a:cubicBezTo>
                      <a:pt x="692" y="3762"/>
                      <a:pt x="1172" y="3987"/>
                      <a:pt x="1684" y="3987"/>
                    </a:cubicBezTo>
                    <a:cubicBezTo>
                      <a:pt x="1958" y="3987"/>
                      <a:pt x="2241" y="3923"/>
                      <a:pt x="2510" y="3804"/>
                    </a:cubicBezTo>
                    <a:cubicBezTo>
                      <a:pt x="3067" y="3558"/>
                      <a:pt x="3575" y="3232"/>
                      <a:pt x="4080" y="2895"/>
                    </a:cubicBezTo>
                    <a:cubicBezTo>
                      <a:pt x="4780" y="2428"/>
                      <a:pt x="5081" y="1536"/>
                      <a:pt x="4635" y="775"/>
                    </a:cubicBezTo>
                    <a:cubicBezTo>
                      <a:pt x="4359" y="303"/>
                      <a:pt x="3807" y="1"/>
                      <a:pt x="3260"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0"/>
              <p:cNvSpPr/>
              <p:nvPr/>
            </p:nvSpPr>
            <p:spPr>
              <a:xfrm>
                <a:off x="2006182" y="4098095"/>
                <a:ext cx="261109" cy="175462"/>
              </a:xfrm>
              <a:custGeom>
                <a:rect b="b" l="l" r="r" t="t"/>
                <a:pathLst>
                  <a:path extrusionOk="0" h="3411" w="5076">
                    <a:moveTo>
                      <a:pt x="3319" y="0"/>
                    </a:moveTo>
                    <a:cubicBezTo>
                      <a:pt x="3202" y="0"/>
                      <a:pt x="3084" y="10"/>
                      <a:pt x="2965" y="30"/>
                    </a:cubicBezTo>
                    <a:cubicBezTo>
                      <a:pt x="2410" y="120"/>
                      <a:pt x="1851" y="190"/>
                      <a:pt x="1313" y="359"/>
                    </a:cubicBezTo>
                    <a:cubicBezTo>
                      <a:pt x="509" y="615"/>
                      <a:pt x="1" y="1429"/>
                      <a:pt x="230" y="2266"/>
                    </a:cubicBezTo>
                    <a:cubicBezTo>
                      <a:pt x="412" y="2921"/>
                      <a:pt x="1052" y="3410"/>
                      <a:pt x="1725" y="3410"/>
                    </a:cubicBezTo>
                    <a:cubicBezTo>
                      <a:pt x="1862" y="3410"/>
                      <a:pt x="2001" y="3390"/>
                      <a:pt x="2137" y="3347"/>
                    </a:cubicBezTo>
                    <a:cubicBezTo>
                      <a:pt x="2674" y="3177"/>
                      <a:pt x="3235" y="3108"/>
                      <a:pt x="3788" y="3017"/>
                    </a:cubicBezTo>
                    <a:cubicBezTo>
                      <a:pt x="4624" y="2880"/>
                      <a:pt x="5076" y="1860"/>
                      <a:pt x="4871" y="1112"/>
                    </a:cubicBezTo>
                    <a:cubicBezTo>
                      <a:pt x="4664" y="358"/>
                      <a:pt x="4023" y="0"/>
                      <a:pt x="331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0"/>
              <p:cNvSpPr/>
              <p:nvPr/>
            </p:nvSpPr>
            <p:spPr>
              <a:xfrm>
                <a:off x="1998260" y="3961933"/>
                <a:ext cx="253959" cy="175205"/>
              </a:xfrm>
              <a:custGeom>
                <a:rect b="b" l="l" r="r" t="t"/>
                <a:pathLst>
                  <a:path extrusionOk="0" h="3406" w="4937">
                    <a:moveTo>
                      <a:pt x="3232" y="1"/>
                    </a:moveTo>
                    <a:cubicBezTo>
                      <a:pt x="2960" y="1"/>
                      <a:pt x="2681" y="66"/>
                      <a:pt x="2419" y="190"/>
                    </a:cubicBezTo>
                    <a:cubicBezTo>
                      <a:pt x="2548" y="129"/>
                      <a:pt x="2592" y="108"/>
                      <a:pt x="2590" y="108"/>
                    </a:cubicBezTo>
                    <a:lnTo>
                      <a:pt x="2590" y="108"/>
                    </a:lnTo>
                    <a:cubicBezTo>
                      <a:pt x="2587" y="108"/>
                      <a:pt x="2431" y="179"/>
                      <a:pt x="2376" y="198"/>
                    </a:cubicBezTo>
                    <a:cubicBezTo>
                      <a:pt x="2269" y="233"/>
                      <a:pt x="2159" y="256"/>
                      <a:pt x="2050" y="281"/>
                    </a:cubicBezTo>
                    <a:cubicBezTo>
                      <a:pt x="2035" y="284"/>
                      <a:pt x="2024" y="286"/>
                      <a:pt x="2013" y="288"/>
                    </a:cubicBezTo>
                    <a:lnTo>
                      <a:pt x="2009" y="288"/>
                    </a:lnTo>
                    <a:cubicBezTo>
                      <a:pt x="1856" y="303"/>
                      <a:pt x="1702" y="307"/>
                      <a:pt x="1548" y="307"/>
                    </a:cubicBezTo>
                    <a:cubicBezTo>
                      <a:pt x="704" y="316"/>
                      <a:pt x="0" y="1005"/>
                      <a:pt x="0" y="1856"/>
                    </a:cubicBezTo>
                    <a:cubicBezTo>
                      <a:pt x="0" y="2690"/>
                      <a:pt x="695" y="3405"/>
                      <a:pt x="1531" y="3405"/>
                    </a:cubicBezTo>
                    <a:cubicBezTo>
                      <a:pt x="1537" y="3405"/>
                      <a:pt x="1542" y="3405"/>
                      <a:pt x="1548" y="3405"/>
                    </a:cubicBezTo>
                    <a:cubicBezTo>
                      <a:pt x="2412" y="3398"/>
                      <a:pt x="3204" y="3232"/>
                      <a:pt x="3982" y="2863"/>
                    </a:cubicBezTo>
                    <a:cubicBezTo>
                      <a:pt x="4746" y="2504"/>
                      <a:pt x="4936" y="1425"/>
                      <a:pt x="4539" y="746"/>
                    </a:cubicBezTo>
                    <a:cubicBezTo>
                      <a:pt x="4240" y="237"/>
                      <a:pt x="3749" y="1"/>
                      <a:pt x="3232"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0"/>
              <p:cNvSpPr/>
              <p:nvPr/>
            </p:nvSpPr>
            <p:spPr>
              <a:xfrm>
                <a:off x="1985452" y="3824485"/>
                <a:ext cx="274175" cy="163888"/>
              </a:xfrm>
              <a:custGeom>
                <a:rect b="b" l="l" r="r" t="t"/>
                <a:pathLst>
                  <a:path extrusionOk="0" h="3186" w="5330">
                    <a:moveTo>
                      <a:pt x="1432" y="0"/>
                    </a:moveTo>
                    <a:cubicBezTo>
                      <a:pt x="643" y="0"/>
                      <a:pt x="1" y="813"/>
                      <a:pt x="1" y="1556"/>
                    </a:cubicBezTo>
                    <a:cubicBezTo>
                      <a:pt x="1" y="2465"/>
                      <a:pt x="710" y="3018"/>
                      <a:pt x="1550" y="3105"/>
                    </a:cubicBezTo>
                    <a:cubicBezTo>
                      <a:pt x="2292" y="3180"/>
                      <a:pt x="3035" y="3186"/>
                      <a:pt x="3781" y="3186"/>
                    </a:cubicBezTo>
                    <a:cubicBezTo>
                      <a:pt x="3782" y="3186"/>
                      <a:pt x="3783" y="3186"/>
                      <a:pt x="3784" y="3186"/>
                    </a:cubicBezTo>
                    <a:cubicBezTo>
                      <a:pt x="4626" y="3186"/>
                      <a:pt x="5330" y="2481"/>
                      <a:pt x="5330" y="1639"/>
                    </a:cubicBezTo>
                    <a:cubicBezTo>
                      <a:pt x="5328" y="793"/>
                      <a:pt x="4624" y="89"/>
                      <a:pt x="3781" y="89"/>
                    </a:cubicBezTo>
                    <a:cubicBezTo>
                      <a:pt x="3035" y="89"/>
                      <a:pt x="2292" y="82"/>
                      <a:pt x="1550" y="7"/>
                    </a:cubicBezTo>
                    <a:cubicBezTo>
                      <a:pt x="1510" y="2"/>
                      <a:pt x="1471" y="0"/>
                      <a:pt x="1432"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0"/>
              <p:cNvSpPr/>
              <p:nvPr/>
            </p:nvSpPr>
            <p:spPr>
              <a:xfrm>
                <a:off x="2034268" y="3693622"/>
                <a:ext cx="238939" cy="183898"/>
              </a:xfrm>
              <a:custGeom>
                <a:rect b="b" l="l" r="r" t="t"/>
                <a:pathLst>
                  <a:path extrusionOk="0" h="3575" w="4645">
                    <a:moveTo>
                      <a:pt x="1567" y="0"/>
                    </a:moveTo>
                    <a:cubicBezTo>
                      <a:pt x="1307" y="0"/>
                      <a:pt x="1057" y="56"/>
                      <a:pt x="810" y="201"/>
                    </a:cubicBezTo>
                    <a:cubicBezTo>
                      <a:pt x="368" y="459"/>
                      <a:pt x="1" y="1005"/>
                      <a:pt x="42" y="1538"/>
                    </a:cubicBezTo>
                    <a:cubicBezTo>
                      <a:pt x="81" y="2027"/>
                      <a:pt x="202" y="2375"/>
                      <a:pt x="420" y="2816"/>
                    </a:cubicBezTo>
                    <a:cubicBezTo>
                      <a:pt x="669" y="3316"/>
                      <a:pt x="1215" y="3574"/>
                      <a:pt x="1756" y="3574"/>
                    </a:cubicBezTo>
                    <a:cubicBezTo>
                      <a:pt x="2032" y="3574"/>
                      <a:pt x="2306" y="3507"/>
                      <a:pt x="2538" y="3371"/>
                    </a:cubicBezTo>
                    <a:cubicBezTo>
                      <a:pt x="2578" y="3349"/>
                      <a:pt x="2613" y="3324"/>
                      <a:pt x="2647" y="3300"/>
                    </a:cubicBezTo>
                    <a:cubicBezTo>
                      <a:pt x="2746" y="3320"/>
                      <a:pt x="2846" y="3331"/>
                      <a:pt x="2948" y="3331"/>
                    </a:cubicBezTo>
                    <a:cubicBezTo>
                      <a:pt x="3069" y="3331"/>
                      <a:pt x="3194" y="3315"/>
                      <a:pt x="3325" y="3279"/>
                    </a:cubicBezTo>
                    <a:cubicBezTo>
                      <a:pt x="3713" y="3172"/>
                      <a:pt x="4048" y="2914"/>
                      <a:pt x="4251" y="2567"/>
                    </a:cubicBezTo>
                    <a:cubicBezTo>
                      <a:pt x="4645" y="1895"/>
                      <a:pt x="4464" y="798"/>
                      <a:pt x="3696" y="448"/>
                    </a:cubicBezTo>
                    <a:cubicBezTo>
                      <a:pt x="3410" y="318"/>
                      <a:pt x="3156" y="213"/>
                      <a:pt x="2852" y="160"/>
                    </a:cubicBezTo>
                    <a:cubicBezTo>
                      <a:pt x="2600" y="117"/>
                      <a:pt x="2348" y="88"/>
                      <a:pt x="2094" y="58"/>
                    </a:cubicBezTo>
                    <a:cubicBezTo>
                      <a:pt x="2064" y="54"/>
                      <a:pt x="2034" y="51"/>
                      <a:pt x="2003" y="45"/>
                    </a:cubicBezTo>
                    <a:cubicBezTo>
                      <a:pt x="1854" y="17"/>
                      <a:pt x="1709" y="0"/>
                      <a:pt x="1567"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0"/>
              <p:cNvSpPr/>
              <p:nvPr/>
            </p:nvSpPr>
            <p:spPr>
              <a:xfrm>
                <a:off x="2080461" y="3531072"/>
                <a:ext cx="245832" cy="265945"/>
              </a:xfrm>
              <a:custGeom>
                <a:rect b="b" l="l" r="r" t="t"/>
                <a:pathLst>
                  <a:path extrusionOk="0" h="5170" w="4779">
                    <a:moveTo>
                      <a:pt x="2295" y="0"/>
                    </a:moveTo>
                    <a:cubicBezTo>
                      <a:pt x="1557" y="0"/>
                      <a:pt x="843" y="461"/>
                      <a:pt x="447" y="1108"/>
                    </a:cubicBezTo>
                    <a:cubicBezTo>
                      <a:pt x="12" y="1814"/>
                      <a:pt x="0" y="2669"/>
                      <a:pt x="110" y="3457"/>
                    </a:cubicBezTo>
                    <a:cubicBezTo>
                      <a:pt x="206" y="4160"/>
                      <a:pt x="966" y="4587"/>
                      <a:pt x="1640" y="4587"/>
                    </a:cubicBezTo>
                    <a:cubicBezTo>
                      <a:pt x="1713" y="4587"/>
                      <a:pt x="1786" y="4582"/>
                      <a:pt x="1857" y="4572"/>
                    </a:cubicBezTo>
                    <a:cubicBezTo>
                      <a:pt x="2152" y="4947"/>
                      <a:pt x="2629" y="5170"/>
                      <a:pt x="3108" y="5170"/>
                    </a:cubicBezTo>
                    <a:cubicBezTo>
                      <a:pt x="3241" y="5170"/>
                      <a:pt x="3373" y="5153"/>
                      <a:pt x="3502" y="5118"/>
                    </a:cubicBezTo>
                    <a:cubicBezTo>
                      <a:pt x="4338" y="4888"/>
                      <a:pt x="4778" y="4033"/>
                      <a:pt x="4584" y="3213"/>
                    </a:cubicBezTo>
                    <a:cubicBezTo>
                      <a:pt x="4336" y="2160"/>
                      <a:pt x="4210" y="831"/>
                      <a:pt x="3167" y="235"/>
                    </a:cubicBezTo>
                    <a:cubicBezTo>
                      <a:pt x="2885" y="73"/>
                      <a:pt x="2588" y="0"/>
                      <a:pt x="2295"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0"/>
              <p:cNvSpPr/>
              <p:nvPr/>
            </p:nvSpPr>
            <p:spPr>
              <a:xfrm>
                <a:off x="2240440" y="3612295"/>
                <a:ext cx="170678" cy="206377"/>
              </a:xfrm>
              <a:custGeom>
                <a:rect b="b" l="l" r="r" t="t"/>
                <a:pathLst>
                  <a:path extrusionOk="0" h="4012" w="3318">
                    <a:moveTo>
                      <a:pt x="1635" y="1"/>
                    </a:moveTo>
                    <a:cubicBezTo>
                      <a:pt x="1361" y="1"/>
                      <a:pt x="1087" y="73"/>
                      <a:pt x="849" y="212"/>
                    </a:cubicBezTo>
                    <a:cubicBezTo>
                      <a:pt x="527" y="401"/>
                      <a:pt x="209" y="758"/>
                      <a:pt x="138" y="1138"/>
                    </a:cubicBezTo>
                    <a:cubicBezTo>
                      <a:pt x="74" y="1481"/>
                      <a:pt x="0" y="1850"/>
                      <a:pt x="38" y="2204"/>
                    </a:cubicBezTo>
                    <a:cubicBezTo>
                      <a:pt x="79" y="2573"/>
                      <a:pt x="111" y="2818"/>
                      <a:pt x="294" y="3147"/>
                    </a:cubicBezTo>
                    <a:cubicBezTo>
                      <a:pt x="450" y="3428"/>
                      <a:pt x="665" y="3625"/>
                      <a:pt x="932" y="3796"/>
                    </a:cubicBezTo>
                    <a:cubicBezTo>
                      <a:pt x="1163" y="3944"/>
                      <a:pt x="1424" y="4011"/>
                      <a:pt x="1685" y="4011"/>
                    </a:cubicBezTo>
                    <a:cubicBezTo>
                      <a:pt x="2228" y="4011"/>
                      <a:pt x="2772" y="3718"/>
                      <a:pt x="3052" y="3239"/>
                    </a:cubicBezTo>
                    <a:cubicBezTo>
                      <a:pt x="3308" y="2803"/>
                      <a:pt x="3317" y="2307"/>
                      <a:pt x="3138" y="1880"/>
                    </a:cubicBezTo>
                    <a:cubicBezTo>
                      <a:pt x="3202" y="1489"/>
                      <a:pt x="3178" y="1125"/>
                      <a:pt x="2969" y="768"/>
                    </a:cubicBezTo>
                    <a:cubicBezTo>
                      <a:pt x="2766" y="421"/>
                      <a:pt x="2430" y="163"/>
                      <a:pt x="2043" y="56"/>
                    </a:cubicBezTo>
                    <a:cubicBezTo>
                      <a:pt x="1909" y="19"/>
                      <a:pt x="1772" y="1"/>
                      <a:pt x="1635"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0"/>
              <p:cNvSpPr/>
              <p:nvPr/>
            </p:nvSpPr>
            <p:spPr>
              <a:xfrm>
                <a:off x="2365439" y="3625361"/>
                <a:ext cx="170781" cy="230811"/>
              </a:xfrm>
              <a:custGeom>
                <a:rect b="b" l="l" r="r" t="t"/>
                <a:pathLst>
                  <a:path extrusionOk="0" h="4487" w="3320">
                    <a:moveTo>
                      <a:pt x="1680" y="0"/>
                    </a:moveTo>
                    <a:cubicBezTo>
                      <a:pt x="1003" y="0"/>
                      <a:pt x="258" y="430"/>
                      <a:pt x="149" y="1131"/>
                    </a:cubicBezTo>
                    <a:cubicBezTo>
                      <a:pt x="8" y="2046"/>
                      <a:pt x="0" y="2869"/>
                      <a:pt x="388" y="3729"/>
                    </a:cubicBezTo>
                    <a:cubicBezTo>
                      <a:pt x="617" y="4236"/>
                      <a:pt x="1173" y="4486"/>
                      <a:pt x="1717" y="4486"/>
                    </a:cubicBezTo>
                    <a:cubicBezTo>
                      <a:pt x="1999" y="4486"/>
                      <a:pt x="2279" y="4419"/>
                      <a:pt x="2508" y="4284"/>
                    </a:cubicBezTo>
                    <a:cubicBezTo>
                      <a:pt x="2854" y="4083"/>
                      <a:pt x="3114" y="3746"/>
                      <a:pt x="3219" y="3360"/>
                    </a:cubicBezTo>
                    <a:cubicBezTo>
                      <a:pt x="3319" y="2998"/>
                      <a:pt x="3268" y="2686"/>
                      <a:pt x="3146" y="2364"/>
                    </a:cubicBezTo>
                    <a:cubicBezTo>
                      <a:pt x="3144" y="2357"/>
                      <a:pt x="3144" y="2351"/>
                      <a:pt x="3144" y="2345"/>
                    </a:cubicBezTo>
                    <a:lnTo>
                      <a:pt x="3144" y="2345"/>
                    </a:lnTo>
                    <a:cubicBezTo>
                      <a:pt x="3173" y="2410"/>
                      <a:pt x="3184" y="2435"/>
                      <a:pt x="3185" y="2435"/>
                    </a:cubicBezTo>
                    <a:cubicBezTo>
                      <a:pt x="3186" y="2435"/>
                      <a:pt x="3161" y="2373"/>
                      <a:pt x="3142" y="2311"/>
                    </a:cubicBezTo>
                    <a:cubicBezTo>
                      <a:pt x="3142" y="2294"/>
                      <a:pt x="3140" y="2279"/>
                      <a:pt x="3140" y="2264"/>
                    </a:cubicBezTo>
                    <a:cubicBezTo>
                      <a:pt x="3137" y="2174"/>
                      <a:pt x="3140" y="2084"/>
                      <a:pt x="3144" y="1993"/>
                    </a:cubicBezTo>
                    <a:cubicBezTo>
                      <a:pt x="3147" y="1918"/>
                      <a:pt x="3176" y="1711"/>
                      <a:pt x="3176" y="1711"/>
                    </a:cubicBezTo>
                    <a:lnTo>
                      <a:pt x="3176" y="1711"/>
                    </a:lnTo>
                    <a:cubicBezTo>
                      <a:pt x="3175" y="1711"/>
                      <a:pt x="3165" y="1774"/>
                      <a:pt x="3137" y="1956"/>
                    </a:cubicBezTo>
                    <a:cubicBezTo>
                      <a:pt x="3204" y="1525"/>
                      <a:pt x="3210" y="1152"/>
                      <a:pt x="2980" y="762"/>
                    </a:cubicBezTo>
                    <a:cubicBezTo>
                      <a:pt x="2779" y="416"/>
                      <a:pt x="2442" y="156"/>
                      <a:pt x="2056" y="49"/>
                    </a:cubicBezTo>
                    <a:cubicBezTo>
                      <a:pt x="1936" y="16"/>
                      <a:pt x="1809" y="0"/>
                      <a:pt x="1680"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0"/>
              <p:cNvSpPr/>
              <p:nvPr/>
            </p:nvSpPr>
            <p:spPr>
              <a:xfrm>
                <a:off x="2496559" y="3616874"/>
                <a:ext cx="190791" cy="222787"/>
              </a:xfrm>
              <a:custGeom>
                <a:rect b="b" l="l" r="r" t="t"/>
                <a:pathLst>
                  <a:path extrusionOk="0" h="4331" w="3709">
                    <a:moveTo>
                      <a:pt x="1667" y="0"/>
                    </a:moveTo>
                    <a:cubicBezTo>
                      <a:pt x="992" y="0"/>
                      <a:pt x="265" y="433"/>
                      <a:pt x="143" y="1132"/>
                    </a:cubicBezTo>
                    <a:cubicBezTo>
                      <a:pt x="0" y="1957"/>
                      <a:pt x="49" y="2853"/>
                      <a:pt x="548" y="3564"/>
                    </a:cubicBezTo>
                    <a:cubicBezTo>
                      <a:pt x="877" y="4033"/>
                      <a:pt x="1381" y="4331"/>
                      <a:pt x="1913" y="4331"/>
                    </a:cubicBezTo>
                    <a:cubicBezTo>
                      <a:pt x="2164" y="4331"/>
                      <a:pt x="2420" y="4265"/>
                      <a:pt x="2668" y="4120"/>
                    </a:cubicBezTo>
                    <a:cubicBezTo>
                      <a:pt x="3351" y="3721"/>
                      <a:pt x="3709" y="2693"/>
                      <a:pt x="3223" y="2000"/>
                    </a:cubicBezTo>
                    <a:cubicBezTo>
                      <a:pt x="3200" y="1970"/>
                      <a:pt x="3182" y="1938"/>
                      <a:pt x="3163" y="1906"/>
                    </a:cubicBezTo>
                    <a:cubicBezTo>
                      <a:pt x="3163" y="1902"/>
                      <a:pt x="3161" y="1900"/>
                      <a:pt x="3161" y="1898"/>
                    </a:cubicBezTo>
                    <a:cubicBezTo>
                      <a:pt x="3159" y="1804"/>
                      <a:pt x="3163" y="1712"/>
                      <a:pt x="3174" y="1616"/>
                    </a:cubicBezTo>
                    <a:lnTo>
                      <a:pt x="3174" y="1616"/>
                    </a:lnTo>
                    <a:cubicBezTo>
                      <a:pt x="3173" y="1623"/>
                      <a:pt x="3172" y="1630"/>
                      <a:pt x="3171" y="1636"/>
                    </a:cubicBezTo>
                    <a:lnTo>
                      <a:pt x="3171" y="1636"/>
                    </a:lnTo>
                    <a:cubicBezTo>
                      <a:pt x="3188" y="1333"/>
                      <a:pt x="3143" y="1049"/>
                      <a:pt x="2975" y="761"/>
                    </a:cubicBezTo>
                    <a:cubicBezTo>
                      <a:pt x="2771" y="415"/>
                      <a:pt x="2436" y="157"/>
                      <a:pt x="2048" y="50"/>
                    </a:cubicBezTo>
                    <a:cubicBezTo>
                      <a:pt x="1927" y="16"/>
                      <a:pt x="1798" y="0"/>
                      <a:pt x="1667"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0"/>
              <p:cNvSpPr/>
              <p:nvPr/>
            </p:nvSpPr>
            <p:spPr>
              <a:xfrm>
                <a:off x="2627937" y="3608077"/>
                <a:ext cx="183538" cy="205863"/>
              </a:xfrm>
              <a:custGeom>
                <a:rect b="b" l="l" r="r" t="t"/>
                <a:pathLst>
                  <a:path extrusionOk="0" h="4002" w="3568">
                    <a:moveTo>
                      <a:pt x="1561" y="1"/>
                    </a:moveTo>
                    <a:cubicBezTo>
                      <a:pt x="727" y="1"/>
                      <a:pt x="1" y="705"/>
                      <a:pt x="12" y="1548"/>
                    </a:cubicBezTo>
                    <a:cubicBezTo>
                      <a:pt x="23" y="2307"/>
                      <a:pt x="272" y="2998"/>
                      <a:pt x="797" y="3553"/>
                    </a:cubicBezTo>
                    <a:cubicBezTo>
                      <a:pt x="1083" y="3856"/>
                      <a:pt x="1478" y="4002"/>
                      <a:pt x="1875" y="4002"/>
                    </a:cubicBezTo>
                    <a:cubicBezTo>
                      <a:pt x="2282" y="4002"/>
                      <a:pt x="2692" y="3848"/>
                      <a:pt x="2988" y="3553"/>
                    </a:cubicBezTo>
                    <a:cubicBezTo>
                      <a:pt x="3551" y="2990"/>
                      <a:pt x="3568" y="2120"/>
                      <a:pt x="3109" y="1507"/>
                    </a:cubicBezTo>
                    <a:cubicBezTo>
                      <a:pt x="3075" y="682"/>
                      <a:pt x="2401" y="1"/>
                      <a:pt x="156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0"/>
              <p:cNvSpPr/>
              <p:nvPr/>
            </p:nvSpPr>
            <p:spPr>
              <a:xfrm>
                <a:off x="2735447" y="3557152"/>
                <a:ext cx="211418" cy="230966"/>
              </a:xfrm>
              <a:custGeom>
                <a:rect b="b" l="l" r="r" t="t"/>
                <a:pathLst>
                  <a:path extrusionOk="0" h="4490" w="4110">
                    <a:moveTo>
                      <a:pt x="1688" y="0"/>
                    </a:moveTo>
                    <a:cubicBezTo>
                      <a:pt x="1556" y="0"/>
                      <a:pt x="1422" y="17"/>
                      <a:pt x="1292" y="53"/>
                    </a:cubicBezTo>
                    <a:cubicBezTo>
                      <a:pt x="465" y="281"/>
                      <a:pt x="0" y="1141"/>
                      <a:pt x="209" y="1960"/>
                    </a:cubicBezTo>
                    <a:cubicBezTo>
                      <a:pt x="392" y="2679"/>
                      <a:pt x="678" y="3558"/>
                      <a:pt x="1269" y="4048"/>
                    </a:cubicBezTo>
                    <a:cubicBezTo>
                      <a:pt x="1606" y="4328"/>
                      <a:pt x="2013" y="4490"/>
                      <a:pt x="2416" y="4490"/>
                    </a:cubicBezTo>
                    <a:cubicBezTo>
                      <a:pt x="2786" y="4490"/>
                      <a:pt x="3153" y="4353"/>
                      <a:pt x="3458" y="4048"/>
                    </a:cubicBezTo>
                    <a:cubicBezTo>
                      <a:pt x="4014" y="3492"/>
                      <a:pt x="4110" y="2397"/>
                      <a:pt x="3458" y="1857"/>
                    </a:cubicBezTo>
                    <a:cubicBezTo>
                      <a:pt x="3451" y="1851"/>
                      <a:pt x="3445" y="1845"/>
                      <a:pt x="3439" y="1840"/>
                    </a:cubicBezTo>
                    <a:cubicBezTo>
                      <a:pt x="3419" y="1804"/>
                      <a:pt x="3400" y="1768"/>
                      <a:pt x="3381" y="1730"/>
                    </a:cubicBezTo>
                    <a:cubicBezTo>
                      <a:pt x="3308" y="1537"/>
                      <a:pt x="3247" y="1337"/>
                      <a:pt x="3197" y="1136"/>
                    </a:cubicBezTo>
                    <a:cubicBezTo>
                      <a:pt x="3022" y="452"/>
                      <a:pt x="2367" y="0"/>
                      <a:pt x="168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0"/>
              <p:cNvSpPr/>
              <p:nvPr/>
            </p:nvSpPr>
            <p:spPr>
              <a:xfrm>
                <a:off x="2836321" y="3518829"/>
                <a:ext cx="202365" cy="218877"/>
              </a:xfrm>
              <a:custGeom>
                <a:rect b="b" l="l" r="r" t="t"/>
                <a:pathLst>
                  <a:path extrusionOk="0" h="4255" w="3934">
                    <a:moveTo>
                      <a:pt x="1638" y="0"/>
                    </a:moveTo>
                    <a:cubicBezTo>
                      <a:pt x="1501" y="0"/>
                      <a:pt x="1363" y="18"/>
                      <a:pt x="1230" y="55"/>
                    </a:cubicBezTo>
                    <a:cubicBezTo>
                      <a:pt x="842" y="162"/>
                      <a:pt x="507" y="420"/>
                      <a:pt x="304" y="768"/>
                    </a:cubicBezTo>
                    <a:cubicBezTo>
                      <a:pt x="116" y="1090"/>
                      <a:pt x="1" y="1596"/>
                      <a:pt x="148" y="1962"/>
                    </a:cubicBezTo>
                    <a:cubicBezTo>
                      <a:pt x="415" y="2619"/>
                      <a:pt x="718" y="3345"/>
                      <a:pt x="1290" y="3801"/>
                    </a:cubicBezTo>
                    <a:cubicBezTo>
                      <a:pt x="1625" y="4068"/>
                      <a:pt x="1938" y="4254"/>
                      <a:pt x="2386" y="4254"/>
                    </a:cubicBezTo>
                    <a:cubicBezTo>
                      <a:pt x="2794" y="4254"/>
                      <a:pt x="3191" y="4091"/>
                      <a:pt x="3481" y="3801"/>
                    </a:cubicBezTo>
                    <a:cubicBezTo>
                      <a:pt x="3769" y="3513"/>
                      <a:pt x="3933" y="3115"/>
                      <a:pt x="3933" y="2705"/>
                    </a:cubicBezTo>
                    <a:cubicBezTo>
                      <a:pt x="3933" y="2336"/>
                      <a:pt x="3783" y="1852"/>
                      <a:pt x="3480" y="1610"/>
                    </a:cubicBezTo>
                    <a:cubicBezTo>
                      <a:pt x="3429" y="1568"/>
                      <a:pt x="3380" y="1525"/>
                      <a:pt x="3335" y="1478"/>
                    </a:cubicBezTo>
                    <a:cubicBezTo>
                      <a:pt x="3216" y="1291"/>
                      <a:pt x="3120" y="1096"/>
                      <a:pt x="3031" y="892"/>
                    </a:cubicBezTo>
                    <a:lnTo>
                      <a:pt x="3031" y="892"/>
                    </a:lnTo>
                    <a:cubicBezTo>
                      <a:pt x="3042" y="918"/>
                      <a:pt x="3052" y="943"/>
                      <a:pt x="3063" y="968"/>
                    </a:cubicBezTo>
                    <a:lnTo>
                      <a:pt x="3063" y="968"/>
                    </a:lnTo>
                    <a:cubicBezTo>
                      <a:pt x="2919" y="656"/>
                      <a:pt x="2746" y="401"/>
                      <a:pt x="2423" y="211"/>
                    </a:cubicBezTo>
                    <a:cubicBezTo>
                      <a:pt x="2185" y="72"/>
                      <a:pt x="1912" y="0"/>
                      <a:pt x="163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0"/>
              <p:cNvSpPr/>
              <p:nvPr/>
            </p:nvSpPr>
            <p:spPr>
              <a:xfrm>
                <a:off x="2950209" y="3467801"/>
                <a:ext cx="216357" cy="239762"/>
              </a:xfrm>
              <a:custGeom>
                <a:rect b="b" l="l" r="r" t="t"/>
                <a:pathLst>
                  <a:path extrusionOk="0" h="4661" w="4206">
                    <a:moveTo>
                      <a:pt x="1736" y="1"/>
                    </a:moveTo>
                    <a:cubicBezTo>
                      <a:pt x="1602" y="1"/>
                      <a:pt x="1466" y="19"/>
                      <a:pt x="1330" y="57"/>
                    </a:cubicBezTo>
                    <a:cubicBezTo>
                      <a:pt x="531" y="275"/>
                      <a:pt x="1" y="1154"/>
                      <a:pt x="247" y="1962"/>
                    </a:cubicBezTo>
                    <a:cubicBezTo>
                      <a:pt x="458" y="2652"/>
                      <a:pt x="821" y="3262"/>
                      <a:pt x="1147" y="3900"/>
                    </a:cubicBezTo>
                    <a:cubicBezTo>
                      <a:pt x="1400" y="4400"/>
                      <a:pt x="1943" y="4661"/>
                      <a:pt x="2482" y="4661"/>
                    </a:cubicBezTo>
                    <a:cubicBezTo>
                      <a:pt x="2757" y="4661"/>
                      <a:pt x="3030" y="4593"/>
                      <a:pt x="3265" y="4456"/>
                    </a:cubicBezTo>
                    <a:cubicBezTo>
                      <a:pt x="4025" y="4011"/>
                      <a:pt x="4206" y="3089"/>
                      <a:pt x="3822" y="2338"/>
                    </a:cubicBezTo>
                    <a:cubicBezTo>
                      <a:pt x="3709" y="2116"/>
                      <a:pt x="3587" y="1899"/>
                      <a:pt x="3470" y="1679"/>
                    </a:cubicBezTo>
                    <a:cubicBezTo>
                      <a:pt x="3428" y="1602"/>
                      <a:pt x="3391" y="1521"/>
                      <a:pt x="3351" y="1442"/>
                    </a:cubicBezTo>
                    <a:cubicBezTo>
                      <a:pt x="3346" y="1419"/>
                      <a:pt x="3253" y="1199"/>
                      <a:pt x="3235" y="1137"/>
                    </a:cubicBezTo>
                    <a:cubicBezTo>
                      <a:pt x="3028" y="464"/>
                      <a:pt x="2416" y="1"/>
                      <a:pt x="1736"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0"/>
              <p:cNvSpPr/>
              <p:nvPr/>
            </p:nvSpPr>
            <p:spPr>
              <a:xfrm>
                <a:off x="3080146" y="3451134"/>
                <a:ext cx="178445" cy="163013"/>
              </a:xfrm>
              <a:custGeom>
                <a:rect b="b" l="l" r="r" t="t"/>
                <a:pathLst>
                  <a:path extrusionOk="0" h="3169" w="3469">
                    <a:moveTo>
                      <a:pt x="1693" y="1"/>
                    </a:moveTo>
                    <a:cubicBezTo>
                      <a:pt x="1294" y="1"/>
                      <a:pt x="896" y="150"/>
                      <a:pt x="597" y="448"/>
                    </a:cubicBezTo>
                    <a:cubicBezTo>
                      <a:pt x="1" y="1045"/>
                      <a:pt x="1" y="2043"/>
                      <a:pt x="597" y="2639"/>
                    </a:cubicBezTo>
                    <a:lnTo>
                      <a:pt x="680" y="2720"/>
                    </a:lnTo>
                    <a:cubicBezTo>
                      <a:pt x="979" y="3019"/>
                      <a:pt x="1378" y="3169"/>
                      <a:pt x="1777" y="3169"/>
                    </a:cubicBezTo>
                    <a:cubicBezTo>
                      <a:pt x="2175" y="3169"/>
                      <a:pt x="2573" y="3019"/>
                      <a:pt x="2871" y="2720"/>
                    </a:cubicBezTo>
                    <a:cubicBezTo>
                      <a:pt x="3468" y="2124"/>
                      <a:pt x="3468" y="1128"/>
                      <a:pt x="2871" y="531"/>
                    </a:cubicBezTo>
                    <a:lnTo>
                      <a:pt x="2789" y="448"/>
                    </a:lnTo>
                    <a:cubicBezTo>
                      <a:pt x="2490" y="150"/>
                      <a:pt x="2092" y="1"/>
                      <a:pt x="1693"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0"/>
              <p:cNvSpPr/>
              <p:nvPr/>
            </p:nvSpPr>
            <p:spPr>
              <a:xfrm>
                <a:off x="3078294" y="3586781"/>
                <a:ext cx="211727" cy="159464"/>
              </a:xfrm>
              <a:custGeom>
                <a:rect b="b" l="l" r="r" t="t"/>
                <a:pathLst>
                  <a:path extrusionOk="0" h="3100" w="4116">
                    <a:moveTo>
                      <a:pt x="2058" y="1"/>
                    </a:moveTo>
                    <a:cubicBezTo>
                      <a:pt x="1" y="1"/>
                      <a:pt x="1" y="3099"/>
                      <a:pt x="2058" y="3099"/>
                    </a:cubicBezTo>
                    <a:cubicBezTo>
                      <a:pt x="4116" y="3099"/>
                      <a:pt x="4116" y="1"/>
                      <a:pt x="2058"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0"/>
              <p:cNvSpPr/>
              <p:nvPr/>
            </p:nvSpPr>
            <p:spPr>
              <a:xfrm>
                <a:off x="3080352" y="3670011"/>
                <a:ext cx="229937" cy="192334"/>
              </a:xfrm>
              <a:custGeom>
                <a:rect b="b" l="l" r="r" t="t"/>
                <a:pathLst>
                  <a:path extrusionOk="0" h="3739" w="4470">
                    <a:moveTo>
                      <a:pt x="1881" y="1"/>
                    </a:moveTo>
                    <a:cubicBezTo>
                      <a:pt x="1092" y="1"/>
                      <a:pt x="342" y="574"/>
                      <a:pt x="130" y="1344"/>
                    </a:cubicBezTo>
                    <a:cubicBezTo>
                      <a:pt x="1" y="1810"/>
                      <a:pt x="68" y="2322"/>
                      <a:pt x="313" y="2740"/>
                    </a:cubicBezTo>
                    <a:cubicBezTo>
                      <a:pt x="558" y="3160"/>
                      <a:pt x="942" y="3429"/>
                      <a:pt x="1397" y="3576"/>
                    </a:cubicBezTo>
                    <a:cubicBezTo>
                      <a:pt x="1800" y="3704"/>
                      <a:pt x="2233" y="3736"/>
                      <a:pt x="2655" y="3738"/>
                    </a:cubicBezTo>
                    <a:cubicBezTo>
                      <a:pt x="3643" y="3738"/>
                      <a:pt x="4469" y="2912"/>
                      <a:pt x="4469" y="1922"/>
                    </a:cubicBezTo>
                    <a:cubicBezTo>
                      <a:pt x="4469" y="933"/>
                      <a:pt x="3643" y="109"/>
                      <a:pt x="2655" y="107"/>
                    </a:cubicBezTo>
                    <a:cubicBezTo>
                      <a:pt x="2591" y="107"/>
                      <a:pt x="2529" y="107"/>
                      <a:pt x="2466" y="105"/>
                    </a:cubicBezTo>
                    <a:cubicBezTo>
                      <a:pt x="2433" y="96"/>
                      <a:pt x="2397" y="86"/>
                      <a:pt x="2363" y="75"/>
                    </a:cubicBezTo>
                    <a:cubicBezTo>
                      <a:pt x="2204" y="24"/>
                      <a:pt x="2042" y="1"/>
                      <a:pt x="188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0"/>
              <p:cNvSpPr/>
              <p:nvPr/>
            </p:nvSpPr>
            <p:spPr>
              <a:xfrm>
                <a:off x="3066720" y="3821296"/>
                <a:ext cx="234052" cy="184875"/>
              </a:xfrm>
              <a:custGeom>
                <a:rect b="b" l="l" r="r" t="t"/>
                <a:pathLst>
                  <a:path extrusionOk="0" h="3594" w="4550">
                    <a:moveTo>
                      <a:pt x="1741" y="1"/>
                    </a:moveTo>
                    <a:cubicBezTo>
                      <a:pt x="1049" y="1"/>
                      <a:pt x="411" y="402"/>
                      <a:pt x="213" y="1123"/>
                    </a:cubicBezTo>
                    <a:cubicBezTo>
                      <a:pt x="0" y="1898"/>
                      <a:pt x="467" y="2855"/>
                      <a:pt x="1295" y="3028"/>
                    </a:cubicBezTo>
                    <a:cubicBezTo>
                      <a:pt x="1485" y="3067"/>
                      <a:pt x="1674" y="3120"/>
                      <a:pt x="1856" y="3184"/>
                    </a:cubicBezTo>
                    <a:cubicBezTo>
                      <a:pt x="1963" y="3237"/>
                      <a:pt x="2065" y="3297"/>
                      <a:pt x="2163" y="3368"/>
                    </a:cubicBezTo>
                    <a:cubicBezTo>
                      <a:pt x="2382" y="3525"/>
                      <a:pt x="2636" y="3594"/>
                      <a:pt x="2893" y="3594"/>
                    </a:cubicBezTo>
                    <a:cubicBezTo>
                      <a:pt x="3445" y="3594"/>
                      <a:pt x="4012" y="3275"/>
                      <a:pt x="4283" y="2811"/>
                    </a:cubicBezTo>
                    <a:cubicBezTo>
                      <a:pt x="4492" y="2454"/>
                      <a:pt x="4550" y="2019"/>
                      <a:pt x="4439" y="1618"/>
                    </a:cubicBezTo>
                    <a:cubicBezTo>
                      <a:pt x="4324" y="1202"/>
                      <a:pt x="4068" y="936"/>
                      <a:pt x="3727" y="694"/>
                    </a:cubicBezTo>
                    <a:cubicBezTo>
                      <a:pt x="3262" y="360"/>
                      <a:pt x="2675" y="157"/>
                      <a:pt x="2118" y="40"/>
                    </a:cubicBezTo>
                    <a:cubicBezTo>
                      <a:pt x="1992" y="14"/>
                      <a:pt x="1866" y="1"/>
                      <a:pt x="174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0"/>
              <p:cNvSpPr/>
              <p:nvPr/>
            </p:nvSpPr>
            <p:spPr>
              <a:xfrm>
                <a:off x="3067749" y="3909670"/>
                <a:ext cx="224536" cy="198404"/>
              </a:xfrm>
              <a:custGeom>
                <a:rect b="b" l="l" r="r" t="t"/>
                <a:pathLst>
                  <a:path extrusionOk="0" h="3857" w="4365">
                    <a:moveTo>
                      <a:pt x="1633" y="1"/>
                    </a:moveTo>
                    <a:cubicBezTo>
                      <a:pt x="1477" y="1"/>
                      <a:pt x="1324" y="22"/>
                      <a:pt x="1192" y="58"/>
                    </a:cubicBezTo>
                    <a:cubicBezTo>
                      <a:pt x="805" y="163"/>
                      <a:pt x="470" y="423"/>
                      <a:pt x="266" y="769"/>
                    </a:cubicBezTo>
                    <a:cubicBezTo>
                      <a:pt x="57" y="1127"/>
                      <a:pt x="1" y="1564"/>
                      <a:pt x="110" y="1963"/>
                    </a:cubicBezTo>
                    <a:cubicBezTo>
                      <a:pt x="227" y="2386"/>
                      <a:pt x="485" y="2635"/>
                      <a:pt x="822" y="2889"/>
                    </a:cubicBezTo>
                    <a:cubicBezTo>
                      <a:pt x="1002" y="3025"/>
                      <a:pt x="1183" y="3162"/>
                      <a:pt x="1369" y="3292"/>
                    </a:cubicBezTo>
                    <a:cubicBezTo>
                      <a:pt x="1678" y="3505"/>
                      <a:pt x="2002" y="3642"/>
                      <a:pt x="2348" y="3789"/>
                    </a:cubicBezTo>
                    <a:cubicBezTo>
                      <a:pt x="2462" y="3836"/>
                      <a:pt x="2590" y="3857"/>
                      <a:pt x="2724" y="3857"/>
                    </a:cubicBezTo>
                    <a:cubicBezTo>
                      <a:pt x="3013" y="3857"/>
                      <a:pt x="3323" y="3760"/>
                      <a:pt x="3542" y="3633"/>
                    </a:cubicBezTo>
                    <a:cubicBezTo>
                      <a:pt x="3888" y="3429"/>
                      <a:pt x="4148" y="3094"/>
                      <a:pt x="4253" y="2706"/>
                    </a:cubicBezTo>
                    <a:cubicBezTo>
                      <a:pt x="4364" y="2307"/>
                      <a:pt x="4308" y="1871"/>
                      <a:pt x="4097" y="1513"/>
                    </a:cubicBezTo>
                    <a:cubicBezTo>
                      <a:pt x="3887" y="1155"/>
                      <a:pt x="3604" y="989"/>
                      <a:pt x="3249" y="833"/>
                    </a:cubicBezTo>
                    <a:lnTo>
                      <a:pt x="3249" y="833"/>
                    </a:lnTo>
                    <a:cubicBezTo>
                      <a:pt x="3323" y="865"/>
                      <a:pt x="3397" y="896"/>
                      <a:pt x="3472" y="928"/>
                    </a:cubicBezTo>
                    <a:cubicBezTo>
                      <a:pt x="3077" y="745"/>
                      <a:pt x="2732" y="476"/>
                      <a:pt x="2386" y="214"/>
                    </a:cubicBezTo>
                    <a:cubicBezTo>
                      <a:pt x="2186" y="63"/>
                      <a:pt x="1904" y="1"/>
                      <a:pt x="1633"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0"/>
              <p:cNvSpPr/>
              <p:nvPr/>
            </p:nvSpPr>
            <p:spPr>
              <a:xfrm>
                <a:off x="3028758" y="4013116"/>
                <a:ext cx="242231" cy="205709"/>
              </a:xfrm>
              <a:custGeom>
                <a:rect b="b" l="l" r="r" t="t"/>
                <a:pathLst>
                  <a:path extrusionOk="0" h="3999" w="4709">
                    <a:moveTo>
                      <a:pt x="1693" y="0"/>
                    </a:moveTo>
                    <a:cubicBezTo>
                      <a:pt x="1299" y="0"/>
                      <a:pt x="905" y="147"/>
                      <a:pt x="604" y="447"/>
                    </a:cubicBezTo>
                    <a:cubicBezTo>
                      <a:pt x="15" y="1038"/>
                      <a:pt x="0" y="2047"/>
                      <a:pt x="604" y="2636"/>
                    </a:cubicBezTo>
                    <a:cubicBezTo>
                      <a:pt x="1066" y="3084"/>
                      <a:pt x="1610" y="3457"/>
                      <a:pt x="2157" y="3788"/>
                    </a:cubicBezTo>
                    <a:cubicBezTo>
                      <a:pt x="2394" y="3931"/>
                      <a:pt x="2658" y="3998"/>
                      <a:pt x="2920" y="3998"/>
                    </a:cubicBezTo>
                    <a:cubicBezTo>
                      <a:pt x="3460" y="3998"/>
                      <a:pt x="3993" y="3716"/>
                      <a:pt x="4277" y="3231"/>
                    </a:cubicBezTo>
                    <a:cubicBezTo>
                      <a:pt x="4708" y="2495"/>
                      <a:pt x="4443" y="1548"/>
                      <a:pt x="3722" y="1113"/>
                    </a:cubicBezTo>
                    <a:cubicBezTo>
                      <a:pt x="3481" y="967"/>
                      <a:pt x="3245" y="812"/>
                      <a:pt x="3018" y="647"/>
                    </a:cubicBezTo>
                    <a:cubicBezTo>
                      <a:pt x="2942" y="583"/>
                      <a:pt x="2867" y="517"/>
                      <a:pt x="2796" y="447"/>
                    </a:cubicBezTo>
                    <a:cubicBezTo>
                      <a:pt x="2492" y="151"/>
                      <a:pt x="2092" y="0"/>
                      <a:pt x="1693"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0"/>
              <p:cNvSpPr/>
              <p:nvPr/>
            </p:nvSpPr>
            <p:spPr>
              <a:xfrm>
                <a:off x="2991464" y="4110646"/>
                <a:ext cx="263424" cy="214916"/>
              </a:xfrm>
              <a:custGeom>
                <a:rect b="b" l="l" r="r" t="t"/>
                <a:pathLst>
                  <a:path extrusionOk="0" h="4178" w="5121">
                    <a:moveTo>
                      <a:pt x="1777" y="1"/>
                    </a:moveTo>
                    <a:cubicBezTo>
                      <a:pt x="1240" y="1"/>
                      <a:pt x="713" y="276"/>
                      <a:pt x="428" y="763"/>
                    </a:cubicBezTo>
                    <a:cubicBezTo>
                      <a:pt x="0" y="1491"/>
                      <a:pt x="255" y="2457"/>
                      <a:pt x="983" y="2882"/>
                    </a:cubicBezTo>
                    <a:cubicBezTo>
                      <a:pt x="1533" y="3202"/>
                      <a:pt x="2026" y="3602"/>
                      <a:pt x="2553" y="3957"/>
                    </a:cubicBezTo>
                    <a:cubicBezTo>
                      <a:pt x="2778" y="4109"/>
                      <a:pt x="3034" y="4177"/>
                      <a:pt x="3293" y="4177"/>
                    </a:cubicBezTo>
                    <a:cubicBezTo>
                      <a:pt x="3840" y="4177"/>
                      <a:pt x="4396" y="3871"/>
                      <a:pt x="4671" y="3400"/>
                    </a:cubicBezTo>
                    <a:cubicBezTo>
                      <a:pt x="5121" y="2636"/>
                      <a:pt x="4814" y="1753"/>
                      <a:pt x="4115" y="1282"/>
                    </a:cubicBezTo>
                    <a:cubicBezTo>
                      <a:pt x="3590" y="927"/>
                      <a:pt x="3095" y="528"/>
                      <a:pt x="2547" y="208"/>
                    </a:cubicBezTo>
                    <a:cubicBezTo>
                      <a:pt x="2307" y="67"/>
                      <a:pt x="2041" y="1"/>
                      <a:pt x="1777"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0"/>
              <p:cNvSpPr/>
              <p:nvPr/>
            </p:nvSpPr>
            <p:spPr>
              <a:xfrm>
                <a:off x="2929478" y="4198711"/>
                <a:ext cx="262858" cy="237190"/>
              </a:xfrm>
              <a:custGeom>
                <a:rect b="b" l="l" r="r" t="t"/>
                <a:pathLst>
                  <a:path extrusionOk="0" h="4611" w="5110">
                    <a:moveTo>
                      <a:pt x="1719" y="0"/>
                    </a:moveTo>
                    <a:cubicBezTo>
                      <a:pt x="1057" y="0"/>
                      <a:pt x="405" y="555"/>
                      <a:pt x="236" y="1165"/>
                    </a:cubicBezTo>
                    <a:cubicBezTo>
                      <a:pt x="1" y="2021"/>
                      <a:pt x="503" y="2705"/>
                      <a:pt x="1241" y="3036"/>
                    </a:cubicBezTo>
                    <a:cubicBezTo>
                      <a:pt x="1243" y="3036"/>
                      <a:pt x="1243" y="3038"/>
                      <a:pt x="1243" y="3038"/>
                    </a:cubicBezTo>
                    <a:cubicBezTo>
                      <a:pt x="1168" y="3005"/>
                      <a:pt x="1127" y="2988"/>
                      <a:pt x="1122" y="2988"/>
                    </a:cubicBezTo>
                    <a:lnTo>
                      <a:pt x="1122" y="2988"/>
                    </a:lnTo>
                    <a:cubicBezTo>
                      <a:pt x="1116" y="2988"/>
                      <a:pt x="1146" y="3005"/>
                      <a:pt x="1211" y="3038"/>
                    </a:cubicBezTo>
                    <a:cubicBezTo>
                      <a:pt x="1241" y="3053"/>
                      <a:pt x="1296" y="3091"/>
                      <a:pt x="1337" y="3119"/>
                    </a:cubicBezTo>
                    <a:cubicBezTo>
                      <a:pt x="1428" y="3198"/>
                      <a:pt x="1512" y="3281"/>
                      <a:pt x="1595" y="3365"/>
                    </a:cubicBezTo>
                    <a:cubicBezTo>
                      <a:pt x="1842" y="3616"/>
                      <a:pt x="2060" y="3892"/>
                      <a:pt x="2288" y="4158"/>
                    </a:cubicBezTo>
                    <a:cubicBezTo>
                      <a:pt x="2553" y="4469"/>
                      <a:pt x="2942" y="4611"/>
                      <a:pt x="3337" y="4611"/>
                    </a:cubicBezTo>
                    <a:cubicBezTo>
                      <a:pt x="3759" y="4611"/>
                      <a:pt x="4187" y="4449"/>
                      <a:pt x="4477" y="4158"/>
                    </a:cubicBezTo>
                    <a:cubicBezTo>
                      <a:pt x="5110" y="3527"/>
                      <a:pt x="5025" y="2611"/>
                      <a:pt x="4479" y="1969"/>
                    </a:cubicBezTo>
                    <a:cubicBezTo>
                      <a:pt x="4206" y="1649"/>
                      <a:pt x="3941" y="1323"/>
                      <a:pt x="3639" y="1029"/>
                    </a:cubicBezTo>
                    <a:cubicBezTo>
                      <a:pt x="3195" y="594"/>
                      <a:pt x="2711" y="314"/>
                      <a:pt x="2143" y="82"/>
                    </a:cubicBezTo>
                    <a:cubicBezTo>
                      <a:pt x="2004" y="26"/>
                      <a:pt x="1861" y="0"/>
                      <a:pt x="171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0"/>
              <p:cNvSpPr/>
              <p:nvPr/>
            </p:nvSpPr>
            <p:spPr>
              <a:xfrm>
                <a:off x="2854633" y="4310182"/>
                <a:ext cx="233229" cy="235389"/>
              </a:xfrm>
              <a:custGeom>
                <a:rect b="b" l="l" r="r" t="t"/>
                <a:pathLst>
                  <a:path extrusionOk="0" h="4576" w="4534">
                    <a:moveTo>
                      <a:pt x="1628" y="1"/>
                    </a:moveTo>
                    <a:cubicBezTo>
                      <a:pt x="1342" y="1"/>
                      <a:pt x="1061" y="68"/>
                      <a:pt x="834" y="201"/>
                    </a:cubicBezTo>
                    <a:cubicBezTo>
                      <a:pt x="488" y="404"/>
                      <a:pt x="228" y="741"/>
                      <a:pt x="123" y="1127"/>
                    </a:cubicBezTo>
                    <a:cubicBezTo>
                      <a:pt x="1" y="1567"/>
                      <a:pt x="106" y="1919"/>
                      <a:pt x="277" y="2320"/>
                    </a:cubicBezTo>
                    <a:cubicBezTo>
                      <a:pt x="449" y="2719"/>
                      <a:pt x="746" y="3070"/>
                      <a:pt x="1011" y="3408"/>
                    </a:cubicBezTo>
                    <a:cubicBezTo>
                      <a:pt x="1211" y="3662"/>
                      <a:pt x="1422" y="3920"/>
                      <a:pt x="1678" y="4122"/>
                    </a:cubicBezTo>
                    <a:cubicBezTo>
                      <a:pt x="2017" y="4387"/>
                      <a:pt x="2323" y="4575"/>
                      <a:pt x="2771" y="4575"/>
                    </a:cubicBezTo>
                    <a:cubicBezTo>
                      <a:pt x="3182" y="4575"/>
                      <a:pt x="3579" y="4410"/>
                      <a:pt x="3867" y="4122"/>
                    </a:cubicBezTo>
                    <a:cubicBezTo>
                      <a:pt x="4411" y="3578"/>
                      <a:pt x="4533" y="2454"/>
                      <a:pt x="3867" y="1931"/>
                    </a:cubicBezTo>
                    <a:cubicBezTo>
                      <a:pt x="3690" y="1791"/>
                      <a:pt x="3538" y="1624"/>
                      <a:pt x="3393" y="1451"/>
                    </a:cubicBezTo>
                    <a:lnTo>
                      <a:pt x="3393" y="1451"/>
                    </a:lnTo>
                    <a:cubicBezTo>
                      <a:pt x="3393" y="1451"/>
                      <a:pt x="3394" y="1452"/>
                      <a:pt x="3394" y="1452"/>
                    </a:cubicBezTo>
                    <a:cubicBezTo>
                      <a:pt x="3396" y="1452"/>
                      <a:pt x="3216" y="1218"/>
                      <a:pt x="3167" y="1144"/>
                    </a:cubicBezTo>
                    <a:cubicBezTo>
                      <a:pt x="3086" y="1021"/>
                      <a:pt x="3011" y="893"/>
                      <a:pt x="2952" y="758"/>
                    </a:cubicBezTo>
                    <a:cubicBezTo>
                      <a:pt x="2735" y="247"/>
                      <a:pt x="2174" y="1"/>
                      <a:pt x="1628"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0"/>
              <p:cNvSpPr/>
              <p:nvPr/>
            </p:nvSpPr>
            <p:spPr>
              <a:xfrm>
                <a:off x="2760807" y="4356838"/>
                <a:ext cx="215379" cy="243980"/>
              </a:xfrm>
              <a:custGeom>
                <a:rect b="b" l="l" r="r" t="t"/>
                <a:pathLst>
                  <a:path extrusionOk="0" h="4743" w="4187">
                    <a:moveTo>
                      <a:pt x="1708" y="0"/>
                    </a:moveTo>
                    <a:cubicBezTo>
                      <a:pt x="1430" y="0"/>
                      <a:pt x="1155" y="67"/>
                      <a:pt x="923" y="203"/>
                    </a:cubicBezTo>
                    <a:cubicBezTo>
                      <a:pt x="153" y="655"/>
                      <a:pt x="0" y="1562"/>
                      <a:pt x="368" y="2323"/>
                    </a:cubicBezTo>
                    <a:cubicBezTo>
                      <a:pt x="384" y="2358"/>
                      <a:pt x="433" y="2467"/>
                      <a:pt x="454" y="2515"/>
                    </a:cubicBezTo>
                    <a:cubicBezTo>
                      <a:pt x="492" y="2611"/>
                      <a:pt x="528" y="2707"/>
                      <a:pt x="563" y="2804"/>
                    </a:cubicBezTo>
                    <a:cubicBezTo>
                      <a:pt x="663" y="3072"/>
                      <a:pt x="761" y="3341"/>
                      <a:pt x="872" y="3604"/>
                    </a:cubicBezTo>
                    <a:cubicBezTo>
                      <a:pt x="1038" y="3998"/>
                      <a:pt x="1201" y="4307"/>
                      <a:pt x="1584" y="4531"/>
                    </a:cubicBezTo>
                    <a:cubicBezTo>
                      <a:pt x="1823" y="4670"/>
                      <a:pt x="2096" y="4742"/>
                      <a:pt x="2369" y="4742"/>
                    </a:cubicBezTo>
                    <a:cubicBezTo>
                      <a:pt x="2507" y="4742"/>
                      <a:pt x="2644" y="4724"/>
                      <a:pt x="2777" y="4687"/>
                    </a:cubicBezTo>
                    <a:cubicBezTo>
                      <a:pt x="3513" y="4485"/>
                      <a:pt x="4187" y="3561"/>
                      <a:pt x="3859" y="2782"/>
                    </a:cubicBezTo>
                    <a:cubicBezTo>
                      <a:pt x="3579" y="2110"/>
                      <a:pt x="3361" y="1415"/>
                      <a:pt x="3042" y="760"/>
                    </a:cubicBezTo>
                    <a:cubicBezTo>
                      <a:pt x="2800" y="257"/>
                      <a:pt x="2250" y="0"/>
                      <a:pt x="170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0"/>
              <p:cNvSpPr/>
              <p:nvPr/>
            </p:nvSpPr>
            <p:spPr>
              <a:xfrm>
                <a:off x="2669861" y="4371241"/>
                <a:ext cx="173867" cy="231480"/>
              </a:xfrm>
              <a:custGeom>
                <a:rect b="b" l="l" r="r" t="t"/>
                <a:pathLst>
                  <a:path extrusionOk="0" h="4500" w="3380">
                    <a:moveTo>
                      <a:pt x="1629" y="0"/>
                    </a:moveTo>
                    <a:cubicBezTo>
                      <a:pt x="1498" y="0"/>
                      <a:pt x="1368" y="17"/>
                      <a:pt x="1243" y="51"/>
                    </a:cubicBezTo>
                    <a:cubicBezTo>
                      <a:pt x="385" y="288"/>
                      <a:pt x="1" y="1130"/>
                      <a:pt x="163" y="1956"/>
                    </a:cubicBezTo>
                    <a:cubicBezTo>
                      <a:pt x="178" y="2039"/>
                      <a:pt x="193" y="2122"/>
                      <a:pt x="208" y="2204"/>
                    </a:cubicBezTo>
                    <a:cubicBezTo>
                      <a:pt x="214" y="2238"/>
                      <a:pt x="223" y="2302"/>
                      <a:pt x="232" y="2361"/>
                    </a:cubicBezTo>
                    <a:cubicBezTo>
                      <a:pt x="255" y="2556"/>
                      <a:pt x="270" y="2752"/>
                      <a:pt x="272" y="2950"/>
                    </a:cubicBezTo>
                    <a:cubicBezTo>
                      <a:pt x="281" y="3793"/>
                      <a:pt x="968" y="4499"/>
                      <a:pt x="1821" y="4499"/>
                    </a:cubicBezTo>
                    <a:cubicBezTo>
                      <a:pt x="2657" y="4499"/>
                      <a:pt x="3380" y="3793"/>
                      <a:pt x="3370" y="2950"/>
                    </a:cubicBezTo>
                    <a:cubicBezTo>
                      <a:pt x="3363" y="2342"/>
                      <a:pt x="3265" y="1728"/>
                      <a:pt x="3150" y="1133"/>
                    </a:cubicBezTo>
                    <a:cubicBezTo>
                      <a:pt x="3015" y="439"/>
                      <a:pt x="2307" y="0"/>
                      <a:pt x="162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0"/>
              <p:cNvSpPr/>
              <p:nvPr/>
            </p:nvSpPr>
            <p:spPr>
              <a:xfrm>
                <a:off x="2552012" y="4367177"/>
                <a:ext cx="241459" cy="249381"/>
              </a:xfrm>
              <a:custGeom>
                <a:rect b="b" l="l" r="r" t="t"/>
                <a:pathLst>
                  <a:path extrusionOk="0" h="4848" w="4694">
                    <a:moveTo>
                      <a:pt x="2850" y="1"/>
                    </a:moveTo>
                    <a:cubicBezTo>
                      <a:pt x="2830" y="1"/>
                      <a:pt x="2811" y="1"/>
                      <a:pt x="2791" y="2"/>
                    </a:cubicBezTo>
                    <a:cubicBezTo>
                      <a:pt x="1863" y="45"/>
                      <a:pt x="880" y="356"/>
                      <a:pt x="408" y="1227"/>
                    </a:cubicBezTo>
                    <a:cubicBezTo>
                      <a:pt x="1" y="1978"/>
                      <a:pt x="72" y="2871"/>
                      <a:pt x="502" y="3597"/>
                    </a:cubicBezTo>
                    <a:cubicBezTo>
                      <a:pt x="824" y="4141"/>
                      <a:pt x="1437" y="4716"/>
                      <a:pt x="2089" y="4806"/>
                    </a:cubicBezTo>
                    <a:cubicBezTo>
                      <a:pt x="2262" y="4830"/>
                      <a:pt x="2437" y="4848"/>
                      <a:pt x="2610" y="4848"/>
                    </a:cubicBezTo>
                    <a:cubicBezTo>
                      <a:pt x="2953" y="4848"/>
                      <a:pt x="3287" y="4780"/>
                      <a:pt x="3589" y="4569"/>
                    </a:cubicBezTo>
                    <a:cubicBezTo>
                      <a:pt x="4065" y="4235"/>
                      <a:pt x="4338" y="3833"/>
                      <a:pt x="4532" y="3285"/>
                    </a:cubicBezTo>
                    <a:cubicBezTo>
                      <a:pt x="4694" y="2827"/>
                      <a:pt x="4566" y="2338"/>
                      <a:pt x="4282" y="1963"/>
                    </a:cubicBezTo>
                    <a:cubicBezTo>
                      <a:pt x="4317" y="1832"/>
                      <a:pt x="4340" y="1696"/>
                      <a:pt x="4340" y="1551"/>
                    </a:cubicBezTo>
                    <a:cubicBezTo>
                      <a:pt x="4340" y="755"/>
                      <a:pt x="3667" y="1"/>
                      <a:pt x="2850"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0"/>
              <p:cNvSpPr/>
              <p:nvPr/>
            </p:nvSpPr>
            <p:spPr>
              <a:xfrm>
                <a:off x="2128506" y="4318155"/>
                <a:ext cx="228445" cy="188630"/>
              </a:xfrm>
              <a:custGeom>
                <a:rect b="b" l="l" r="r" t="t"/>
                <a:pathLst>
                  <a:path extrusionOk="0" h="3667" w="4441">
                    <a:moveTo>
                      <a:pt x="2750" y="0"/>
                    </a:moveTo>
                    <a:cubicBezTo>
                      <a:pt x="2370" y="0"/>
                      <a:pt x="1988" y="138"/>
                      <a:pt x="1685" y="405"/>
                    </a:cubicBezTo>
                    <a:cubicBezTo>
                      <a:pt x="1455" y="550"/>
                      <a:pt x="1205" y="661"/>
                      <a:pt x="960" y="782"/>
                    </a:cubicBezTo>
                    <a:cubicBezTo>
                      <a:pt x="203" y="1154"/>
                      <a:pt x="0" y="2212"/>
                      <a:pt x="405" y="2901"/>
                    </a:cubicBezTo>
                    <a:cubicBezTo>
                      <a:pt x="608" y="3248"/>
                      <a:pt x="943" y="3506"/>
                      <a:pt x="1331" y="3613"/>
                    </a:cubicBezTo>
                    <a:cubicBezTo>
                      <a:pt x="1465" y="3650"/>
                      <a:pt x="1595" y="3667"/>
                      <a:pt x="1722" y="3667"/>
                    </a:cubicBezTo>
                    <a:cubicBezTo>
                      <a:pt x="1998" y="3667"/>
                      <a:pt x="2262" y="3587"/>
                      <a:pt x="2525" y="3457"/>
                    </a:cubicBezTo>
                    <a:cubicBezTo>
                      <a:pt x="2997" y="3223"/>
                      <a:pt x="3437" y="3007"/>
                      <a:pt x="3829" y="2636"/>
                    </a:cubicBezTo>
                    <a:cubicBezTo>
                      <a:pt x="4441" y="2054"/>
                      <a:pt x="4414" y="1032"/>
                      <a:pt x="3829" y="447"/>
                    </a:cubicBezTo>
                    <a:cubicBezTo>
                      <a:pt x="3529" y="146"/>
                      <a:pt x="3140" y="0"/>
                      <a:pt x="2750"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0"/>
              <p:cNvSpPr/>
              <p:nvPr/>
            </p:nvSpPr>
            <p:spPr>
              <a:xfrm>
                <a:off x="2048517" y="4206839"/>
                <a:ext cx="261367" cy="205143"/>
              </a:xfrm>
              <a:custGeom>
                <a:rect b="b" l="l" r="r" t="t"/>
                <a:pathLst>
                  <a:path extrusionOk="0" h="3988" w="5081">
                    <a:moveTo>
                      <a:pt x="3260" y="1"/>
                    </a:moveTo>
                    <a:cubicBezTo>
                      <a:pt x="3000" y="1"/>
                      <a:pt x="2742" y="69"/>
                      <a:pt x="2515" y="220"/>
                    </a:cubicBezTo>
                    <a:cubicBezTo>
                      <a:pt x="2011" y="557"/>
                      <a:pt x="1502" y="883"/>
                      <a:pt x="945" y="1129"/>
                    </a:cubicBezTo>
                    <a:cubicBezTo>
                      <a:pt x="173" y="1470"/>
                      <a:pt x="0" y="2582"/>
                      <a:pt x="390" y="3247"/>
                    </a:cubicBezTo>
                    <a:cubicBezTo>
                      <a:pt x="692" y="3762"/>
                      <a:pt x="1172" y="3987"/>
                      <a:pt x="1684" y="3987"/>
                    </a:cubicBezTo>
                    <a:cubicBezTo>
                      <a:pt x="1958" y="3987"/>
                      <a:pt x="2241" y="3923"/>
                      <a:pt x="2510" y="3804"/>
                    </a:cubicBezTo>
                    <a:cubicBezTo>
                      <a:pt x="3067" y="3558"/>
                      <a:pt x="3575" y="3232"/>
                      <a:pt x="4080" y="2895"/>
                    </a:cubicBezTo>
                    <a:cubicBezTo>
                      <a:pt x="4780" y="2428"/>
                      <a:pt x="5081" y="1536"/>
                      <a:pt x="4635" y="775"/>
                    </a:cubicBezTo>
                    <a:cubicBezTo>
                      <a:pt x="4359" y="303"/>
                      <a:pt x="3807" y="1"/>
                      <a:pt x="3260"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0"/>
              <p:cNvSpPr/>
              <p:nvPr/>
            </p:nvSpPr>
            <p:spPr>
              <a:xfrm>
                <a:off x="2006182" y="4098095"/>
                <a:ext cx="261109" cy="175462"/>
              </a:xfrm>
              <a:custGeom>
                <a:rect b="b" l="l" r="r" t="t"/>
                <a:pathLst>
                  <a:path extrusionOk="0" h="3411" w="5076">
                    <a:moveTo>
                      <a:pt x="3319" y="0"/>
                    </a:moveTo>
                    <a:cubicBezTo>
                      <a:pt x="3202" y="0"/>
                      <a:pt x="3084" y="10"/>
                      <a:pt x="2965" y="30"/>
                    </a:cubicBezTo>
                    <a:cubicBezTo>
                      <a:pt x="2410" y="120"/>
                      <a:pt x="1851" y="190"/>
                      <a:pt x="1313" y="359"/>
                    </a:cubicBezTo>
                    <a:cubicBezTo>
                      <a:pt x="509" y="615"/>
                      <a:pt x="1" y="1429"/>
                      <a:pt x="230" y="2266"/>
                    </a:cubicBezTo>
                    <a:cubicBezTo>
                      <a:pt x="412" y="2921"/>
                      <a:pt x="1052" y="3410"/>
                      <a:pt x="1725" y="3410"/>
                    </a:cubicBezTo>
                    <a:cubicBezTo>
                      <a:pt x="1862" y="3410"/>
                      <a:pt x="2001" y="3390"/>
                      <a:pt x="2137" y="3347"/>
                    </a:cubicBezTo>
                    <a:cubicBezTo>
                      <a:pt x="2674" y="3177"/>
                      <a:pt x="3235" y="3108"/>
                      <a:pt x="3788" y="3017"/>
                    </a:cubicBezTo>
                    <a:cubicBezTo>
                      <a:pt x="4624" y="2880"/>
                      <a:pt x="5076" y="1860"/>
                      <a:pt x="4871" y="1112"/>
                    </a:cubicBezTo>
                    <a:cubicBezTo>
                      <a:pt x="4664" y="358"/>
                      <a:pt x="4023" y="0"/>
                      <a:pt x="331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0"/>
              <p:cNvSpPr/>
              <p:nvPr/>
            </p:nvSpPr>
            <p:spPr>
              <a:xfrm>
                <a:off x="1998260" y="3961933"/>
                <a:ext cx="253959" cy="175205"/>
              </a:xfrm>
              <a:custGeom>
                <a:rect b="b" l="l" r="r" t="t"/>
                <a:pathLst>
                  <a:path extrusionOk="0" h="3406" w="4937">
                    <a:moveTo>
                      <a:pt x="3232" y="1"/>
                    </a:moveTo>
                    <a:cubicBezTo>
                      <a:pt x="2960" y="1"/>
                      <a:pt x="2681" y="66"/>
                      <a:pt x="2419" y="190"/>
                    </a:cubicBezTo>
                    <a:cubicBezTo>
                      <a:pt x="2548" y="129"/>
                      <a:pt x="2592" y="108"/>
                      <a:pt x="2590" y="108"/>
                    </a:cubicBezTo>
                    <a:lnTo>
                      <a:pt x="2590" y="108"/>
                    </a:lnTo>
                    <a:cubicBezTo>
                      <a:pt x="2587" y="108"/>
                      <a:pt x="2431" y="179"/>
                      <a:pt x="2376" y="198"/>
                    </a:cubicBezTo>
                    <a:cubicBezTo>
                      <a:pt x="2269" y="233"/>
                      <a:pt x="2159" y="256"/>
                      <a:pt x="2050" y="281"/>
                    </a:cubicBezTo>
                    <a:cubicBezTo>
                      <a:pt x="2035" y="284"/>
                      <a:pt x="2024" y="286"/>
                      <a:pt x="2013" y="288"/>
                    </a:cubicBezTo>
                    <a:lnTo>
                      <a:pt x="2009" y="288"/>
                    </a:lnTo>
                    <a:cubicBezTo>
                      <a:pt x="1856" y="303"/>
                      <a:pt x="1702" y="307"/>
                      <a:pt x="1548" y="307"/>
                    </a:cubicBezTo>
                    <a:cubicBezTo>
                      <a:pt x="704" y="316"/>
                      <a:pt x="0" y="1005"/>
                      <a:pt x="0" y="1856"/>
                    </a:cubicBezTo>
                    <a:cubicBezTo>
                      <a:pt x="0" y="2690"/>
                      <a:pt x="695" y="3405"/>
                      <a:pt x="1531" y="3405"/>
                    </a:cubicBezTo>
                    <a:cubicBezTo>
                      <a:pt x="1537" y="3405"/>
                      <a:pt x="1542" y="3405"/>
                      <a:pt x="1548" y="3405"/>
                    </a:cubicBezTo>
                    <a:cubicBezTo>
                      <a:pt x="2412" y="3398"/>
                      <a:pt x="3204" y="3232"/>
                      <a:pt x="3982" y="2863"/>
                    </a:cubicBezTo>
                    <a:cubicBezTo>
                      <a:pt x="4746" y="2504"/>
                      <a:pt x="4936" y="1425"/>
                      <a:pt x="4539" y="746"/>
                    </a:cubicBezTo>
                    <a:cubicBezTo>
                      <a:pt x="4240" y="237"/>
                      <a:pt x="3749" y="1"/>
                      <a:pt x="3232"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0"/>
              <p:cNvSpPr/>
              <p:nvPr/>
            </p:nvSpPr>
            <p:spPr>
              <a:xfrm>
                <a:off x="1985452" y="3824485"/>
                <a:ext cx="274175" cy="163888"/>
              </a:xfrm>
              <a:custGeom>
                <a:rect b="b" l="l" r="r" t="t"/>
                <a:pathLst>
                  <a:path extrusionOk="0" h="3186" w="5330">
                    <a:moveTo>
                      <a:pt x="1432" y="0"/>
                    </a:moveTo>
                    <a:cubicBezTo>
                      <a:pt x="643" y="0"/>
                      <a:pt x="1" y="813"/>
                      <a:pt x="1" y="1556"/>
                    </a:cubicBezTo>
                    <a:cubicBezTo>
                      <a:pt x="1" y="2465"/>
                      <a:pt x="710" y="3018"/>
                      <a:pt x="1550" y="3105"/>
                    </a:cubicBezTo>
                    <a:cubicBezTo>
                      <a:pt x="2292" y="3180"/>
                      <a:pt x="3035" y="3186"/>
                      <a:pt x="3781" y="3186"/>
                    </a:cubicBezTo>
                    <a:cubicBezTo>
                      <a:pt x="3782" y="3186"/>
                      <a:pt x="3783" y="3186"/>
                      <a:pt x="3784" y="3186"/>
                    </a:cubicBezTo>
                    <a:cubicBezTo>
                      <a:pt x="4626" y="3186"/>
                      <a:pt x="5330" y="2481"/>
                      <a:pt x="5330" y="1639"/>
                    </a:cubicBezTo>
                    <a:cubicBezTo>
                      <a:pt x="5328" y="793"/>
                      <a:pt x="4624" y="89"/>
                      <a:pt x="3781" y="89"/>
                    </a:cubicBezTo>
                    <a:cubicBezTo>
                      <a:pt x="3035" y="89"/>
                      <a:pt x="2292" y="82"/>
                      <a:pt x="1550" y="7"/>
                    </a:cubicBezTo>
                    <a:cubicBezTo>
                      <a:pt x="1510" y="2"/>
                      <a:pt x="1471" y="0"/>
                      <a:pt x="1432"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0"/>
              <p:cNvSpPr/>
              <p:nvPr/>
            </p:nvSpPr>
            <p:spPr>
              <a:xfrm>
                <a:off x="2034268" y="3693622"/>
                <a:ext cx="238939" cy="183898"/>
              </a:xfrm>
              <a:custGeom>
                <a:rect b="b" l="l" r="r" t="t"/>
                <a:pathLst>
                  <a:path extrusionOk="0" h="3575" w="4645">
                    <a:moveTo>
                      <a:pt x="1567" y="0"/>
                    </a:moveTo>
                    <a:cubicBezTo>
                      <a:pt x="1307" y="0"/>
                      <a:pt x="1057" y="56"/>
                      <a:pt x="810" y="201"/>
                    </a:cubicBezTo>
                    <a:cubicBezTo>
                      <a:pt x="368" y="459"/>
                      <a:pt x="1" y="1005"/>
                      <a:pt x="42" y="1538"/>
                    </a:cubicBezTo>
                    <a:cubicBezTo>
                      <a:pt x="81" y="2027"/>
                      <a:pt x="202" y="2375"/>
                      <a:pt x="420" y="2816"/>
                    </a:cubicBezTo>
                    <a:cubicBezTo>
                      <a:pt x="669" y="3316"/>
                      <a:pt x="1215" y="3574"/>
                      <a:pt x="1756" y="3574"/>
                    </a:cubicBezTo>
                    <a:cubicBezTo>
                      <a:pt x="2032" y="3574"/>
                      <a:pt x="2306" y="3507"/>
                      <a:pt x="2538" y="3371"/>
                    </a:cubicBezTo>
                    <a:cubicBezTo>
                      <a:pt x="2578" y="3349"/>
                      <a:pt x="2613" y="3324"/>
                      <a:pt x="2647" y="3300"/>
                    </a:cubicBezTo>
                    <a:cubicBezTo>
                      <a:pt x="2746" y="3320"/>
                      <a:pt x="2846" y="3331"/>
                      <a:pt x="2948" y="3331"/>
                    </a:cubicBezTo>
                    <a:cubicBezTo>
                      <a:pt x="3069" y="3331"/>
                      <a:pt x="3194" y="3315"/>
                      <a:pt x="3325" y="3279"/>
                    </a:cubicBezTo>
                    <a:cubicBezTo>
                      <a:pt x="3713" y="3172"/>
                      <a:pt x="4048" y="2914"/>
                      <a:pt x="4251" y="2567"/>
                    </a:cubicBezTo>
                    <a:cubicBezTo>
                      <a:pt x="4645" y="1895"/>
                      <a:pt x="4464" y="798"/>
                      <a:pt x="3696" y="448"/>
                    </a:cubicBezTo>
                    <a:cubicBezTo>
                      <a:pt x="3410" y="318"/>
                      <a:pt x="3156" y="213"/>
                      <a:pt x="2852" y="160"/>
                    </a:cubicBezTo>
                    <a:cubicBezTo>
                      <a:pt x="2600" y="117"/>
                      <a:pt x="2348" y="88"/>
                      <a:pt x="2094" y="58"/>
                    </a:cubicBezTo>
                    <a:cubicBezTo>
                      <a:pt x="2064" y="54"/>
                      <a:pt x="2034" y="51"/>
                      <a:pt x="2003" y="45"/>
                    </a:cubicBezTo>
                    <a:cubicBezTo>
                      <a:pt x="1854" y="17"/>
                      <a:pt x="1709" y="0"/>
                      <a:pt x="1567"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0"/>
              <p:cNvSpPr/>
              <p:nvPr/>
            </p:nvSpPr>
            <p:spPr>
              <a:xfrm>
                <a:off x="2080461" y="3531072"/>
                <a:ext cx="245832" cy="265945"/>
              </a:xfrm>
              <a:custGeom>
                <a:rect b="b" l="l" r="r" t="t"/>
                <a:pathLst>
                  <a:path extrusionOk="0" h="5170" w="4779">
                    <a:moveTo>
                      <a:pt x="2295" y="0"/>
                    </a:moveTo>
                    <a:cubicBezTo>
                      <a:pt x="1557" y="0"/>
                      <a:pt x="843" y="461"/>
                      <a:pt x="447" y="1108"/>
                    </a:cubicBezTo>
                    <a:cubicBezTo>
                      <a:pt x="12" y="1814"/>
                      <a:pt x="0" y="2669"/>
                      <a:pt x="110" y="3457"/>
                    </a:cubicBezTo>
                    <a:cubicBezTo>
                      <a:pt x="206" y="4160"/>
                      <a:pt x="966" y="4587"/>
                      <a:pt x="1640" y="4587"/>
                    </a:cubicBezTo>
                    <a:cubicBezTo>
                      <a:pt x="1713" y="4587"/>
                      <a:pt x="1786" y="4582"/>
                      <a:pt x="1857" y="4572"/>
                    </a:cubicBezTo>
                    <a:cubicBezTo>
                      <a:pt x="2152" y="4947"/>
                      <a:pt x="2629" y="5170"/>
                      <a:pt x="3108" y="5170"/>
                    </a:cubicBezTo>
                    <a:cubicBezTo>
                      <a:pt x="3241" y="5170"/>
                      <a:pt x="3373" y="5153"/>
                      <a:pt x="3502" y="5118"/>
                    </a:cubicBezTo>
                    <a:cubicBezTo>
                      <a:pt x="4338" y="4888"/>
                      <a:pt x="4778" y="4033"/>
                      <a:pt x="4584" y="3213"/>
                    </a:cubicBezTo>
                    <a:cubicBezTo>
                      <a:pt x="4336" y="2160"/>
                      <a:pt x="4210" y="831"/>
                      <a:pt x="3167" y="235"/>
                    </a:cubicBezTo>
                    <a:cubicBezTo>
                      <a:pt x="2885" y="73"/>
                      <a:pt x="2588" y="0"/>
                      <a:pt x="2295"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0"/>
              <p:cNvSpPr/>
              <p:nvPr/>
            </p:nvSpPr>
            <p:spPr>
              <a:xfrm>
                <a:off x="2240440" y="3612295"/>
                <a:ext cx="170678" cy="206377"/>
              </a:xfrm>
              <a:custGeom>
                <a:rect b="b" l="l" r="r" t="t"/>
                <a:pathLst>
                  <a:path extrusionOk="0" h="4012" w="3318">
                    <a:moveTo>
                      <a:pt x="1635" y="1"/>
                    </a:moveTo>
                    <a:cubicBezTo>
                      <a:pt x="1361" y="1"/>
                      <a:pt x="1087" y="73"/>
                      <a:pt x="849" y="212"/>
                    </a:cubicBezTo>
                    <a:cubicBezTo>
                      <a:pt x="527" y="401"/>
                      <a:pt x="209" y="758"/>
                      <a:pt x="138" y="1138"/>
                    </a:cubicBezTo>
                    <a:cubicBezTo>
                      <a:pt x="74" y="1481"/>
                      <a:pt x="0" y="1850"/>
                      <a:pt x="38" y="2204"/>
                    </a:cubicBezTo>
                    <a:cubicBezTo>
                      <a:pt x="79" y="2573"/>
                      <a:pt x="111" y="2818"/>
                      <a:pt x="294" y="3147"/>
                    </a:cubicBezTo>
                    <a:cubicBezTo>
                      <a:pt x="450" y="3428"/>
                      <a:pt x="665" y="3625"/>
                      <a:pt x="932" y="3796"/>
                    </a:cubicBezTo>
                    <a:cubicBezTo>
                      <a:pt x="1163" y="3944"/>
                      <a:pt x="1424" y="4011"/>
                      <a:pt x="1685" y="4011"/>
                    </a:cubicBezTo>
                    <a:cubicBezTo>
                      <a:pt x="2228" y="4011"/>
                      <a:pt x="2772" y="3718"/>
                      <a:pt x="3052" y="3239"/>
                    </a:cubicBezTo>
                    <a:cubicBezTo>
                      <a:pt x="3308" y="2803"/>
                      <a:pt x="3317" y="2307"/>
                      <a:pt x="3138" y="1880"/>
                    </a:cubicBezTo>
                    <a:cubicBezTo>
                      <a:pt x="3202" y="1489"/>
                      <a:pt x="3178" y="1125"/>
                      <a:pt x="2969" y="768"/>
                    </a:cubicBezTo>
                    <a:cubicBezTo>
                      <a:pt x="2766" y="421"/>
                      <a:pt x="2430" y="163"/>
                      <a:pt x="2043" y="56"/>
                    </a:cubicBezTo>
                    <a:cubicBezTo>
                      <a:pt x="1909" y="19"/>
                      <a:pt x="1772" y="1"/>
                      <a:pt x="1635"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0"/>
              <p:cNvSpPr/>
              <p:nvPr/>
            </p:nvSpPr>
            <p:spPr>
              <a:xfrm>
                <a:off x="2365439" y="3625361"/>
                <a:ext cx="170781" cy="230811"/>
              </a:xfrm>
              <a:custGeom>
                <a:rect b="b" l="l" r="r" t="t"/>
                <a:pathLst>
                  <a:path extrusionOk="0" h="4487" w="3320">
                    <a:moveTo>
                      <a:pt x="1680" y="0"/>
                    </a:moveTo>
                    <a:cubicBezTo>
                      <a:pt x="1003" y="0"/>
                      <a:pt x="258" y="430"/>
                      <a:pt x="149" y="1131"/>
                    </a:cubicBezTo>
                    <a:cubicBezTo>
                      <a:pt x="8" y="2046"/>
                      <a:pt x="0" y="2869"/>
                      <a:pt x="388" y="3729"/>
                    </a:cubicBezTo>
                    <a:cubicBezTo>
                      <a:pt x="617" y="4236"/>
                      <a:pt x="1173" y="4486"/>
                      <a:pt x="1717" y="4486"/>
                    </a:cubicBezTo>
                    <a:cubicBezTo>
                      <a:pt x="1999" y="4486"/>
                      <a:pt x="2279" y="4419"/>
                      <a:pt x="2508" y="4284"/>
                    </a:cubicBezTo>
                    <a:cubicBezTo>
                      <a:pt x="2854" y="4083"/>
                      <a:pt x="3114" y="3746"/>
                      <a:pt x="3219" y="3360"/>
                    </a:cubicBezTo>
                    <a:cubicBezTo>
                      <a:pt x="3319" y="2998"/>
                      <a:pt x="3268" y="2686"/>
                      <a:pt x="3146" y="2364"/>
                    </a:cubicBezTo>
                    <a:cubicBezTo>
                      <a:pt x="3144" y="2357"/>
                      <a:pt x="3144" y="2351"/>
                      <a:pt x="3144" y="2345"/>
                    </a:cubicBezTo>
                    <a:lnTo>
                      <a:pt x="3144" y="2345"/>
                    </a:lnTo>
                    <a:cubicBezTo>
                      <a:pt x="3173" y="2410"/>
                      <a:pt x="3184" y="2435"/>
                      <a:pt x="3185" y="2435"/>
                    </a:cubicBezTo>
                    <a:cubicBezTo>
                      <a:pt x="3186" y="2435"/>
                      <a:pt x="3161" y="2373"/>
                      <a:pt x="3142" y="2311"/>
                    </a:cubicBezTo>
                    <a:cubicBezTo>
                      <a:pt x="3142" y="2294"/>
                      <a:pt x="3140" y="2279"/>
                      <a:pt x="3140" y="2264"/>
                    </a:cubicBezTo>
                    <a:cubicBezTo>
                      <a:pt x="3137" y="2174"/>
                      <a:pt x="3140" y="2084"/>
                      <a:pt x="3144" y="1993"/>
                    </a:cubicBezTo>
                    <a:cubicBezTo>
                      <a:pt x="3147" y="1918"/>
                      <a:pt x="3176" y="1711"/>
                      <a:pt x="3176" y="1711"/>
                    </a:cubicBezTo>
                    <a:lnTo>
                      <a:pt x="3176" y="1711"/>
                    </a:lnTo>
                    <a:cubicBezTo>
                      <a:pt x="3175" y="1711"/>
                      <a:pt x="3165" y="1774"/>
                      <a:pt x="3137" y="1956"/>
                    </a:cubicBezTo>
                    <a:cubicBezTo>
                      <a:pt x="3204" y="1525"/>
                      <a:pt x="3210" y="1152"/>
                      <a:pt x="2980" y="762"/>
                    </a:cubicBezTo>
                    <a:cubicBezTo>
                      <a:pt x="2779" y="416"/>
                      <a:pt x="2442" y="156"/>
                      <a:pt x="2056" y="49"/>
                    </a:cubicBezTo>
                    <a:cubicBezTo>
                      <a:pt x="1936" y="16"/>
                      <a:pt x="1809" y="0"/>
                      <a:pt x="1680"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0"/>
              <p:cNvSpPr/>
              <p:nvPr/>
            </p:nvSpPr>
            <p:spPr>
              <a:xfrm>
                <a:off x="2496559" y="3616874"/>
                <a:ext cx="190791" cy="222787"/>
              </a:xfrm>
              <a:custGeom>
                <a:rect b="b" l="l" r="r" t="t"/>
                <a:pathLst>
                  <a:path extrusionOk="0" h="4331" w="3709">
                    <a:moveTo>
                      <a:pt x="1667" y="0"/>
                    </a:moveTo>
                    <a:cubicBezTo>
                      <a:pt x="992" y="0"/>
                      <a:pt x="265" y="433"/>
                      <a:pt x="143" y="1132"/>
                    </a:cubicBezTo>
                    <a:cubicBezTo>
                      <a:pt x="0" y="1957"/>
                      <a:pt x="49" y="2853"/>
                      <a:pt x="548" y="3564"/>
                    </a:cubicBezTo>
                    <a:cubicBezTo>
                      <a:pt x="877" y="4033"/>
                      <a:pt x="1381" y="4331"/>
                      <a:pt x="1913" y="4331"/>
                    </a:cubicBezTo>
                    <a:cubicBezTo>
                      <a:pt x="2164" y="4331"/>
                      <a:pt x="2420" y="4265"/>
                      <a:pt x="2668" y="4120"/>
                    </a:cubicBezTo>
                    <a:cubicBezTo>
                      <a:pt x="3351" y="3721"/>
                      <a:pt x="3709" y="2693"/>
                      <a:pt x="3223" y="2000"/>
                    </a:cubicBezTo>
                    <a:cubicBezTo>
                      <a:pt x="3200" y="1970"/>
                      <a:pt x="3182" y="1938"/>
                      <a:pt x="3163" y="1906"/>
                    </a:cubicBezTo>
                    <a:cubicBezTo>
                      <a:pt x="3163" y="1902"/>
                      <a:pt x="3161" y="1900"/>
                      <a:pt x="3161" y="1898"/>
                    </a:cubicBezTo>
                    <a:cubicBezTo>
                      <a:pt x="3159" y="1804"/>
                      <a:pt x="3163" y="1712"/>
                      <a:pt x="3174" y="1616"/>
                    </a:cubicBezTo>
                    <a:lnTo>
                      <a:pt x="3174" y="1616"/>
                    </a:lnTo>
                    <a:cubicBezTo>
                      <a:pt x="3173" y="1623"/>
                      <a:pt x="3172" y="1630"/>
                      <a:pt x="3171" y="1636"/>
                    </a:cubicBezTo>
                    <a:lnTo>
                      <a:pt x="3171" y="1636"/>
                    </a:lnTo>
                    <a:cubicBezTo>
                      <a:pt x="3188" y="1333"/>
                      <a:pt x="3143" y="1049"/>
                      <a:pt x="2975" y="761"/>
                    </a:cubicBezTo>
                    <a:cubicBezTo>
                      <a:pt x="2771" y="415"/>
                      <a:pt x="2436" y="157"/>
                      <a:pt x="2048" y="50"/>
                    </a:cubicBezTo>
                    <a:cubicBezTo>
                      <a:pt x="1927" y="16"/>
                      <a:pt x="1798" y="0"/>
                      <a:pt x="1667"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0"/>
              <p:cNvSpPr/>
              <p:nvPr/>
            </p:nvSpPr>
            <p:spPr>
              <a:xfrm>
                <a:off x="2627937" y="3608077"/>
                <a:ext cx="183538" cy="205863"/>
              </a:xfrm>
              <a:custGeom>
                <a:rect b="b" l="l" r="r" t="t"/>
                <a:pathLst>
                  <a:path extrusionOk="0" h="4002" w="3568">
                    <a:moveTo>
                      <a:pt x="1561" y="1"/>
                    </a:moveTo>
                    <a:cubicBezTo>
                      <a:pt x="727" y="1"/>
                      <a:pt x="1" y="705"/>
                      <a:pt x="12" y="1548"/>
                    </a:cubicBezTo>
                    <a:cubicBezTo>
                      <a:pt x="23" y="2307"/>
                      <a:pt x="272" y="2998"/>
                      <a:pt x="797" y="3553"/>
                    </a:cubicBezTo>
                    <a:cubicBezTo>
                      <a:pt x="1083" y="3856"/>
                      <a:pt x="1478" y="4002"/>
                      <a:pt x="1875" y="4002"/>
                    </a:cubicBezTo>
                    <a:cubicBezTo>
                      <a:pt x="2282" y="4002"/>
                      <a:pt x="2692" y="3848"/>
                      <a:pt x="2988" y="3553"/>
                    </a:cubicBezTo>
                    <a:cubicBezTo>
                      <a:pt x="3551" y="2990"/>
                      <a:pt x="3568" y="2120"/>
                      <a:pt x="3109" y="1507"/>
                    </a:cubicBezTo>
                    <a:cubicBezTo>
                      <a:pt x="3075" y="682"/>
                      <a:pt x="2401" y="1"/>
                      <a:pt x="156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0"/>
              <p:cNvSpPr/>
              <p:nvPr/>
            </p:nvSpPr>
            <p:spPr>
              <a:xfrm>
                <a:off x="2735447" y="3557152"/>
                <a:ext cx="211418" cy="230966"/>
              </a:xfrm>
              <a:custGeom>
                <a:rect b="b" l="l" r="r" t="t"/>
                <a:pathLst>
                  <a:path extrusionOk="0" h="4490" w="4110">
                    <a:moveTo>
                      <a:pt x="1688" y="0"/>
                    </a:moveTo>
                    <a:cubicBezTo>
                      <a:pt x="1556" y="0"/>
                      <a:pt x="1422" y="17"/>
                      <a:pt x="1292" y="53"/>
                    </a:cubicBezTo>
                    <a:cubicBezTo>
                      <a:pt x="465" y="281"/>
                      <a:pt x="0" y="1141"/>
                      <a:pt x="209" y="1960"/>
                    </a:cubicBezTo>
                    <a:cubicBezTo>
                      <a:pt x="392" y="2679"/>
                      <a:pt x="678" y="3558"/>
                      <a:pt x="1269" y="4048"/>
                    </a:cubicBezTo>
                    <a:cubicBezTo>
                      <a:pt x="1606" y="4328"/>
                      <a:pt x="2013" y="4490"/>
                      <a:pt x="2416" y="4490"/>
                    </a:cubicBezTo>
                    <a:cubicBezTo>
                      <a:pt x="2786" y="4490"/>
                      <a:pt x="3153" y="4353"/>
                      <a:pt x="3458" y="4048"/>
                    </a:cubicBezTo>
                    <a:cubicBezTo>
                      <a:pt x="4014" y="3492"/>
                      <a:pt x="4110" y="2397"/>
                      <a:pt x="3458" y="1857"/>
                    </a:cubicBezTo>
                    <a:cubicBezTo>
                      <a:pt x="3451" y="1851"/>
                      <a:pt x="3445" y="1845"/>
                      <a:pt x="3439" y="1840"/>
                    </a:cubicBezTo>
                    <a:cubicBezTo>
                      <a:pt x="3419" y="1804"/>
                      <a:pt x="3400" y="1768"/>
                      <a:pt x="3381" y="1730"/>
                    </a:cubicBezTo>
                    <a:cubicBezTo>
                      <a:pt x="3308" y="1537"/>
                      <a:pt x="3247" y="1337"/>
                      <a:pt x="3197" y="1136"/>
                    </a:cubicBezTo>
                    <a:cubicBezTo>
                      <a:pt x="3022" y="452"/>
                      <a:pt x="2367" y="0"/>
                      <a:pt x="168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0"/>
              <p:cNvSpPr/>
              <p:nvPr/>
            </p:nvSpPr>
            <p:spPr>
              <a:xfrm>
                <a:off x="2836321" y="3518829"/>
                <a:ext cx="202365" cy="218877"/>
              </a:xfrm>
              <a:custGeom>
                <a:rect b="b" l="l" r="r" t="t"/>
                <a:pathLst>
                  <a:path extrusionOk="0" h="4255" w="3934">
                    <a:moveTo>
                      <a:pt x="1638" y="0"/>
                    </a:moveTo>
                    <a:cubicBezTo>
                      <a:pt x="1501" y="0"/>
                      <a:pt x="1363" y="18"/>
                      <a:pt x="1230" y="55"/>
                    </a:cubicBezTo>
                    <a:cubicBezTo>
                      <a:pt x="842" y="162"/>
                      <a:pt x="507" y="420"/>
                      <a:pt x="304" y="768"/>
                    </a:cubicBezTo>
                    <a:cubicBezTo>
                      <a:pt x="116" y="1090"/>
                      <a:pt x="1" y="1596"/>
                      <a:pt x="148" y="1962"/>
                    </a:cubicBezTo>
                    <a:cubicBezTo>
                      <a:pt x="415" y="2619"/>
                      <a:pt x="718" y="3345"/>
                      <a:pt x="1290" y="3801"/>
                    </a:cubicBezTo>
                    <a:cubicBezTo>
                      <a:pt x="1625" y="4068"/>
                      <a:pt x="1938" y="4254"/>
                      <a:pt x="2386" y="4254"/>
                    </a:cubicBezTo>
                    <a:cubicBezTo>
                      <a:pt x="2794" y="4254"/>
                      <a:pt x="3191" y="4091"/>
                      <a:pt x="3481" y="3801"/>
                    </a:cubicBezTo>
                    <a:cubicBezTo>
                      <a:pt x="3769" y="3513"/>
                      <a:pt x="3933" y="3115"/>
                      <a:pt x="3933" y="2705"/>
                    </a:cubicBezTo>
                    <a:cubicBezTo>
                      <a:pt x="3933" y="2336"/>
                      <a:pt x="3783" y="1852"/>
                      <a:pt x="3480" y="1610"/>
                    </a:cubicBezTo>
                    <a:cubicBezTo>
                      <a:pt x="3429" y="1568"/>
                      <a:pt x="3380" y="1525"/>
                      <a:pt x="3335" y="1478"/>
                    </a:cubicBezTo>
                    <a:cubicBezTo>
                      <a:pt x="3216" y="1291"/>
                      <a:pt x="3120" y="1096"/>
                      <a:pt x="3031" y="892"/>
                    </a:cubicBezTo>
                    <a:lnTo>
                      <a:pt x="3031" y="892"/>
                    </a:lnTo>
                    <a:cubicBezTo>
                      <a:pt x="3042" y="918"/>
                      <a:pt x="3052" y="943"/>
                      <a:pt x="3063" y="968"/>
                    </a:cubicBezTo>
                    <a:lnTo>
                      <a:pt x="3063" y="968"/>
                    </a:lnTo>
                    <a:cubicBezTo>
                      <a:pt x="2919" y="656"/>
                      <a:pt x="2746" y="401"/>
                      <a:pt x="2423" y="211"/>
                    </a:cubicBezTo>
                    <a:cubicBezTo>
                      <a:pt x="2185" y="72"/>
                      <a:pt x="1912" y="0"/>
                      <a:pt x="163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0"/>
              <p:cNvSpPr/>
              <p:nvPr/>
            </p:nvSpPr>
            <p:spPr>
              <a:xfrm>
                <a:off x="2950209" y="3467801"/>
                <a:ext cx="216357" cy="239762"/>
              </a:xfrm>
              <a:custGeom>
                <a:rect b="b" l="l" r="r" t="t"/>
                <a:pathLst>
                  <a:path extrusionOk="0" h="4661" w="4206">
                    <a:moveTo>
                      <a:pt x="1736" y="1"/>
                    </a:moveTo>
                    <a:cubicBezTo>
                      <a:pt x="1602" y="1"/>
                      <a:pt x="1466" y="19"/>
                      <a:pt x="1330" y="57"/>
                    </a:cubicBezTo>
                    <a:cubicBezTo>
                      <a:pt x="531" y="275"/>
                      <a:pt x="1" y="1154"/>
                      <a:pt x="247" y="1962"/>
                    </a:cubicBezTo>
                    <a:cubicBezTo>
                      <a:pt x="458" y="2652"/>
                      <a:pt x="821" y="3262"/>
                      <a:pt x="1147" y="3900"/>
                    </a:cubicBezTo>
                    <a:cubicBezTo>
                      <a:pt x="1400" y="4400"/>
                      <a:pt x="1943" y="4661"/>
                      <a:pt x="2482" y="4661"/>
                    </a:cubicBezTo>
                    <a:cubicBezTo>
                      <a:pt x="2757" y="4661"/>
                      <a:pt x="3030" y="4593"/>
                      <a:pt x="3265" y="4456"/>
                    </a:cubicBezTo>
                    <a:cubicBezTo>
                      <a:pt x="4025" y="4011"/>
                      <a:pt x="4206" y="3089"/>
                      <a:pt x="3822" y="2338"/>
                    </a:cubicBezTo>
                    <a:cubicBezTo>
                      <a:pt x="3709" y="2116"/>
                      <a:pt x="3587" y="1899"/>
                      <a:pt x="3470" y="1679"/>
                    </a:cubicBezTo>
                    <a:cubicBezTo>
                      <a:pt x="3428" y="1602"/>
                      <a:pt x="3391" y="1521"/>
                      <a:pt x="3351" y="1442"/>
                    </a:cubicBezTo>
                    <a:cubicBezTo>
                      <a:pt x="3346" y="1419"/>
                      <a:pt x="3253" y="1199"/>
                      <a:pt x="3235" y="1137"/>
                    </a:cubicBezTo>
                    <a:cubicBezTo>
                      <a:pt x="3028" y="464"/>
                      <a:pt x="2416" y="1"/>
                      <a:pt x="1736"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a:off x="3080146" y="3451134"/>
                <a:ext cx="178445" cy="163013"/>
              </a:xfrm>
              <a:custGeom>
                <a:rect b="b" l="l" r="r" t="t"/>
                <a:pathLst>
                  <a:path extrusionOk="0" h="3169" w="3469">
                    <a:moveTo>
                      <a:pt x="1693" y="1"/>
                    </a:moveTo>
                    <a:cubicBezTo>
                      <a:pt x="1294" y="1"/>
                      <a:pt x="896" y="150"/>
                      <a:pt x="597" y="448"/>
                    </a:cubicBezTo>
                    <a:cubicBezTo>
                      <a:pt x="1" y="1045"/>
                      <a:pt x="1" y="2043"/>
                      <a:pt x="597" y="2639"/>
                    </a:cubicBezTo>
                    <a:lnTo>
                      <a:pt x="680" y="2720"/>
                    </a:lnTo>
                    <a:cubicBezTo>
                      <a:pt x="979" y="3019"/>
                      <a:pt x="1378" y="3169"/>
                      <a:pt x="1777" y="3169"/>
                    </a:cubicBezTo>
                    <a:cubicBezTo>
                      <a:pt x="2175" y="3169"/>
                      <a:pt x="2573" y="3019"/>
                      <a:pt x="2871" y="2720"/>
                    </a:cubicBezTo>
                    <a:cubicBezTo>
                      <a:pt x="3468" y="2124"/>
                      <a:pt x="3468" y="1128"/>
                      <a:pt x="2871" y="531"/>
                    </a:cubicBezTo>
                    <a:lnTo>
                      <a:pt x="2789" y="448"/>
                    </a:lnTo>
                    <a:cubicBezTo>
                      <a:pt x="2490" y="150"/>
                      <a:pt x="2092" y="1"/>
                      <a:pt x="1693"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0"/>
              <p:cNvSpPr/>
              <p:nvPr/>
            </p:nvSpPr>
            <p:spPr>
              <a:xfrm>
                <a:off x="3078294" y="3586781"/>
                <a:ext cx="211727" cy="159464"/>
              </a:xfrm>
              <a:custGeom>
                <a:rect b="b" l="l" r="r" t="t"/>
                <a:pathLst>
                  <a:path extrusionOk="0" h="3100" w="4116">
                    <a:moveTo>
                      <a:pt x="2058" y="1"/>
                    </a:moveTo>
                    <a:cubicBezTo>
                      <a:pt x="1" y="1"/>
                      <a:pt x="1" y="3099"/>
                      <a:pt x="2058" y="3099"/>
                    </a:cubicBezTo>
                    <a:cubicBezTo>
                      <a:pt x="4116" y="3099"/>
                      <a:pt x="4116" y="1"/>
                      <a:pt x="2058"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0"/>
              <p:cNvSpPr/>
              <p:nvPr/>
            </p:nvSpPr>
            <p:spPr>
              <a:xfrm>
                <a:off x="3080352" y="3670011"/>
                <a:ext cx="229937" cy="192334"/>
              </a:xfrm>
              <a:custGeom>
                <a:rect b="b" l="l" r="r" t="t"/>
                <a:pathLst>
                  <a:path extrusionOk="0" h="3739" w="4470">
                    <a:moveTo>
                      <a:pt x="1881" y="1"/>
                    </a:moveTo>
                    <a:cubicBezTo>
                      <a:pt x="1092" y="1"/>
                      <a:pt x="342" y="574"/>
                      <a:pt x="130" y="1344"/>
                    </a:cubicBezTo>
                    <a:cubicBezTo>
                      <a:pt x="1" y="1810"/>
                      <a:pt x="68" y="2322"/>
                      <a:pt x="313" y="2740"/>
                    </a:cubicBezTo>
                    <a:cubicBezTo>
                      <a:pt x="558" y="3160"/>
                      <a:pt x="942" y="3429"/>
                      <a:pt x="1397" y="3576"/>
                    </a:cubicBezTo>
                    <a:cubicBezTo>
                      <a:pt x="1800" y="3704"/>
                      <a:pt x="2233" y="3736"/>
                      <a:pt x="2655" y="3738"/>
                    </a:cubicBezTo>
                    <a:cubicBezTo>
                      <a:pt x="3643" y="3738"/>
                      <a:pt x="4469" y="2912"/>
                      <a:pt x="4469" y="1922"/>
                    </a:cubicBezTo>
                    <a:cubicBezTo>
                      <a:pt x="4469" y="933"/>
                      <a:pt x="3643" y="109"/>
                      <a:pt x="2655" y="107"/>
                    </a:cubicBezTo>
                    <a:cubicBezTo>
                      <a:pt x="2591" y="107"/>
                      <a:pt x="2529" y="107"/>
                      <a:pt x="2466" y="105"/>
                    </a:cubicBezTo>
                    <a:cubicBezTo>
                      <a:pt x="2433" y="96"/>
                      <a:pt x="2397" y="86"/>
                      <a:pt x="2363" y="75"/>
                    </a:cubicBezTo>
                    <a:cubicBezTo>
                      <a:pt x="2204" y="24"/>
                      <a:pt x="2042" y="1"/>
                      <a:pt x="188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a:off x="3066720" y="3821296"/>
                <a:ext cx="234052" cy="184875"/>
              </a:xfrm>
              <a:custGeom>
                <a:rect b="b" l="l" r="r" t="t"/>
                <a:pathLst>
                  <a:path extrusionOk="0" h="3594" w="4550">
                    <a:moveTo>
                      <a:pt x="1741" y="1"/>
                    </a:moveTo>
                    <a:cubicBezTo>
                      <a:pt x="1049" y="1"/>
                      <a:pt x="411" y="402"/>
                      <a:pt x="213" y="1123"/>
                    </a:cubicBezTo>
                    <a:cubicBezTo>
                      <a:pt x="0" y="1898"/>
                      <a:pt x="467" y="2855"/>
                      <a:pt x="1295" y="3028"/>
                    </a:cubicBezTo>
                    <a:cubicBezTo>
                      <a:pt x="1485" y="3067"/>
                      <a:pt x="1674" y="3120"/>
                      <a:pt x="1856" y="3184"/>
                    </a:cubicBezTo>
                    <a:cubicBezTo>
                      <a:pt x="1963" y="3237"/>
                      <a:pt x="2065" y="3297"/>
                      <a:pt x="2163" y="3368"/>
                    </a:cubicBezTo>
                    <a:cubicBezTo>
                      <a:pt x="2382" y="3525"/>
                      <a:pt x="2636" y="3594"/>
                      <a:pt x="2893" y="3594"/>
                    </a:cubicBezTo>
                    <a:cubicBezTo>
                      <a:pt x="3445" y="3594"/>
                      <a:pt x="4012" y="3275"/>
                      <a:pt x="4283" y="2811"/>
                    </a:cubicBezTo>
                    <a:cubicBezTo>
                      <a:pt x="4492" y="2454"/>
                      <a:pt x="4550" y="2019"/>
                      <a:pt x="4439" y="1618"/>
                    </a:cubicBezTo>
                    <a:cubicBezTo>
                      <a:pt x="4324" y="1202"/>
                      <a:pt x="4068" y="936"/>
                      <a:pt x="3727" y="694"/>
                    </a:cubicBezTo>
                    <a:cubicBezTo>
                      <a:pt x="3262" y="360"/>
                      <a:pt x="2675" y="157"/>
                      <a:pt x="2118" y="40"/>
                    </a:cubicBezTo>
                    <a:cubicBezTo>
                      <a:pt x="1992" y="14"/>
                      <a:pt x="1866" y="1"/>
                      <a:pt x="174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3067749" y="3909670"/>
                <a:ext cx="224536" cy="198404"/>
              </a:xfrm>
              <a:custGeom>
                <a:rect b="b" l="l" r="r" t="t"/>
                <a:pathLst>
                  <a:path extrusionOk="0" h="3857" w="4365">
                    <a:moveTo>
                      <a:pt x="1633" y="1"/>
                    </a:moveTo>
                    <a:cubicBezTo>
                      <a:pt x="1477" y="1"/>
                      <a:pt x="1324" y="22"/>
                      <a:pt x="1192" y="58"/>
                    </a:cubicBezTo>
                    <a:cubicBezTo>
                      <a:pt x="805" y="163"/>
                      <a:pt x="470" y="423"/>
                      <a:pt x="266" y="769"/>
                    </a:cubicBezTo>
                    <a:cubicBezTo>
                      <a:pt x="57" y="1127"/>
                      <a:pt x="1" y="1564"/>
                      <a:pt x="110" y="1963"/>
                    </a:cubicBezTo>
                    <a:cubicBezTo>
                      <a:pt x="227" y="2386"/>
                      <a:pt x="485" y="2635"/>
                      <a:pt x="822" y="2889"/>
                    </a:cubicBezTo>
                    <a:cubicBezTo>
                      <a:pt x="1002" y="3025"/>
                      <a:pt x="1183" y="3162"/>
                      <a:pt x="1369" y="3292"/>
                    </a:cubicBezTo>
                    <a:cubicBezTo>
                      <a:pt x="1678" y="3505"/>
                      <a:pt x="2002" y="3642"/>
                      <a:pt x="2348" y="3789"/>
                    </a:cubicBezTo>
                    <a:cubicBezTo>
                      <a:pt x="2462" y="3836"/>
                      <a:pt x="2590" y="3857"/>
                      <a:pt x="2724" y="3857"/>
                    </a:cubicBezTo>
                    <a:cubicBezTo>
                      <a:pt x="3013" y="3857"/>
                      <a:pt x="3323" y="3760"/>
                      <a:pt x="3542" y="3633"/>
                    </a:cubicBezTo>
                    <a:cubicBezTo>
                      <a:pt x="3888" y="3429"/>
                      <a:pt x="4148" y="3094"/>
                      <a:pt x="4253" y="2706"/>
                    </a:cubicBezTo>
                    <a:cubicBezTo>
                      <a:pt x="4364" y="2307"/>
                      <a:pt x="4308" y="1871"/>
                      <a:pt x="4097" y="1513"/>
                    </a:cubicBezTo>
                    <a:cubicBezTo>
                      <a:pt x="3887" y="1155"/>
                      <a:pt x="3604" y="989"/>
                      <a:pt x="3249" y="833"/>
                    </a:cubicBezTo>
                    <a:lnTo>
                      <a:pt x="3249" y="833"/>
                    </a:lnTo>
                    <a:cubicBezTo>
                      <a:pt x="3323" y="865"/>
                      <a:pt x="3397" y="896"/>
                      <a:pt x="3472" y="928"/>
                    </a:cubicBezTo>
                    <a:cubicBezTo>
                      <a:pt x="3077" y="745"/>
                      <a:pt x="2732" y="476"/>
                      <a:pt x="2386" y="214"/>
                    </a:cubicBezTo>
                    <a:cubicBezTo>
                      <a:pt x="2186" y="63"/>
                      <a:pt x="1904" y="1"/>
                      <a:pt x="1633"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p:nvPr/>
            </p:nvSpPr>
            <p:spPr>
              <a:xfrm>
                <a:off x="3028758" y="4013116"/>
                <a:ext cx="242231" cy="205709"/>
              </a:xfrm>
              <a:custGeom>
                <a:rect b="b" l="l" r="r" t="t"/>
                <a:pathLst>
                  <a:path extrusionOk="0" h="3999" w="4709">
                    <a:moveTo>
                      <a:pt x="1693" y="0"/>
                    </a:moveTo>
                    <a:cubicBezTo>
                      <a:pt x="1299" y="0"/>
                      <a:pt x="905" y="147"/>
                      <a:pt x="604" y="447"/>
                    </a:cubicBezTo>
                    <a:cubicBezTo>
                      <a:pt x="15" y="1038"/>
                      <a:pt x="0" y="2047"/>
                      <a:pt x="604" y="2636"/>
                    </a:cubicBezTo>
                    <a:cubicBezTo>
                      <a:pt x="1066" y="3084"/>
                      <a:pt x="1610" y="3457"/>
                      <a:pt x="2157" y="3788"/>
                    </a:cubicBezTo>
                    <a:cubicBezTo>
                      <a:pt x="2394" y="3931"/>
                      <a:pt x="2658" y="3998"/>
                      <a:pt x="2920" y="3998"/>
                    </a:cubicBezTo>
                    <a:cubicBezTo>
                      <a:pt x="3460" y="3998"/>
                      <a:pt x="3993" y="3716"/>
                      <a:pt x="4277" y="3231"/>
                    </a:cubicBezTo>
                    <a:cubicBezTo>
                      <a:pt x="4708" y="2495"/>
                      <a:pt x="4443" y="1548"/>
                      <a:pt x="3722" y="1113"/>
                    </a:cubicBezTo>
                    <a:cubicBezTo>
                      <a:pt x="3481" y="967"/>
                      <a:pt x="3245" y="812"/>
                      <a:pt x="3018" y="647"/>
                    </a:cubicBezTo>
                    <a:cubicBezTo>
                      <a:pt x="2942" y="583"/>
                      <a:pt x="2867" y="517"/>
                      <a:pt x="2796" y="447"/>
                    </a:cubicBezTo>
                    <a:cubicBezTo>
                      <a:pt x="2492" y="151"/>
                      <a:pt x="2092" y="0"/>
                      <a:pt x="1693"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0"/>
              <p:cNvSpPr/>
              <p:nvPr/>
            </p:nvSpPr>
            <p:spPr>
              <a:xfrm>
                <a:off x="2991464" y="4110646"/>
                <a:ext cx="263424" cy="214916"/>
              </a:xfrm>
              <a:custGeom>
                <a:rect b="b" l="l" r="r" t="t"/>
                <a:pathLst>
                  <a:path extrusionOk="0" h="4178" w="5121">
                    <a:moveTo>
                      <a:pt x="1777" y="1"/>
                    </a:moveTo>
                    <a:cubicBezTo>
                      <a:pt x="1240" y="1"/>
                      <a:pt x="713" y="276"/>
                      <a:pt x="428" y="763"/>
                    </a:cubicBezTo>
                    <a:cubicBezTo>
                      <a:pt x="0" y="1491"/>
                      <a:pt x="255" y="2457"/>
                      <a:pt x="983" y="2882"/>
                    </a:cubicBezTo>
                    <a:cubicBezTo>
                      <a:pt x="1533" y="3202"/>
                      <a:pt x="2026" y="3602"/>
                      <a:pt x="2553" y="3957"/>
                    </a:cubicBezTo>
                    <a:cubicBezTo>
                      <a:pt x="2778" y="4109"/>
                      <a:pt x="3034" y="4177"/>
                      <a:pt x="3293" y="4177"/>
                    </a:cubicBezTo>
                    <a:cubicBezTo>
                      <a:pt x="3840" y="4177"/>
                      <a:pt x="4396" y="3871"/>
                      <a:pt x="4671" y="3400"/>
                    </a:cubicBezTo>
                    <a:cubicBezTo>
                      <a:pt x="5121" y="2636"/>
                      <a:pt x="4814" y="1753"/>
                      <a:pt x="4115" y="1282"/>
                    </a:cubicBezTo>
                    <a:cubicBezTo>
                      <a:pt x="3590" y="927"/>
                      <a:pt x="3095" y="528"/>
                      <a:pt x="2547" y="208"/>
                    </a:cubicBezTo>
                    <a:cubicBezTo>
                      <a:pt x="2307" y="67"/>
                      <a:pt x="2041" y="1"/>
                      <a:pt x="1777"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0"/>
              <p:cNvSpPr/>
              <p:nvPr/>
            </p:nvSpPr>
            <p:spPr>
              <a:xfrm>
                <a:off x="2929478" y="4198711"/>
                <a:ext cx="262858" cy="237190"/>
              </a:xfrm>
              <a:custGeom>
                <a:rect b="b" l="l" r="r" t="t"/>
                <a:pathLst>
                  <a:path extrusionOk="0" h="4611" w="5110">
                    <a:moveTo>
                      <a:pt x="1719" y="0"/>
                    </a:moveTo>
                    <a:cubicBezTo>
                      <a:pt x="1057" y="0"/>
                      <a:pt x="405" y="555"/>
                      <a:pt x="236" y="1165"/>
                    </a:cubicBezTo>
                    <a:cubicBezTo>
                      <a:pt x="1" y="2021"/>
                      <a:pt x="503" y="2705"/>
                      <a:pt x="1241" y="3036"/>
                    </a:cubicBezTo>
                    <a:cubicBezTo>
                      <a:pt x="1243" y="3036"/>
                      <a:pt x="1243" y="3038"/>
                      <a:pt x="1243" y="3038"/>
                    </a:cubicBezTo>
                    <a:cubicBezTo>
                      <a:pt x="1168" y="3005"/>
                      <a:pt x="1127" y="2988"/>
                      <a:pt x="1122" y="2988"/>
                    </a:cubicBezTo>
                    <a:lnTo>
                      <a:pt x="1122" y="2988"/>
                    </a:lnTo>
                    <a:cubicBezTo>
                      <a:pt x="1116" y="2988"/>
                      <a:pt x="1146" y="3005"/>
                      <a:pt x="1211" y="3038"/>
                    </a:cubicBezTo>
                    <a:cubicBezTo>
                      <a:pt x="1241" y="3053"/>
                      <a:pt x="1296" y="3091"/>
                      <a:pt x="1337" y="3119"/>
                    </a:cubicBezTo>
                    <a:cubicBezTo>
                      <a:pt x="1428" y="3198"/>
                      <a:pt x="1512" y="3281"/>
                      <a:pt x="1595" y="3365"/>
                    </a:cubicBezTo>
                    <a:cubicBezTo>
                      <a:pt x="1842" y="3616"/>
                      <a:pt x="2060" y="3892"/>
                      <a:pt x="2288" y="4158"/>
                    </a:cubicBezTo>
                    <a:cubicBezTo>
                      <a:pt x="2553" y="4469"/>
                      <a:pt x="2942" y="4611"/>
                      <a:pt x="3337" y="4611"/>
                    </a:cubicBezTo>
                    <a:cubicBezTo>
                      <a:pt x="3759" y="4611"/>
                      <a:pt x="4187" y="4449"/>
                      <a:pt x="4477" y="4158"/>
                    </a:cubicBezTo>
                    <a:cubicBezTo>
                      <a:pt x="5110" y="3527"/>
                      <a:pt x="5025" y="2611"/>
                      <a:pt x="4479" y="1969"/>
                    </a:cubicBezTo>
                    <a:cubicBezTo>
                      <a:pt x="4206" y="1649"/>
                      <a:pt x="3941" y="1323"/>
                      <a:pt x="3639" y="1029"/>
                    </a:cubicBezTo>
                    <a:cubicBezTo>
                      <a:pt x="3195" y="594"/>
                      <a:pt x="2711" y="314"/>
                      <a:pt x="2143" y="82"/>
                    </a:cubicBezTo>
                    <a:cubicBezTo>
                      <a:pt x="2004" y="26"/>
                      <a:pt x="1861" y="0"/>
                      <a:pt x="171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0"/>
              <p:cNvSpPr/>
              <p:nvPr/>
            </p:nvSpPr>
            <p:spPr>
              <a:xfrm>
                <a:off x="2854633" y="4310182"/>
                <a:ext cx="233229" cy="235389"/>
              </a:xfrm>
              <a:custGeom>
                <a:rect b="b" l="l" r="r" t="t"/>
                <a:pathLst>
                  <a:path extrusionOk="0" h="4576" w="4534">
                    <a:moveTo>
                      <a:pt x="1628" y="1"/>
                    </a:moveTo>
                    <a:cubicBezTo>
                      <a:pt x="1342" y="1"/>
                      <a:pt x="1061" y="68"/>
                      <a:pt x="834" y="201"/>
                    </a:cubicBezTo>
                    <a:cubicBezTo>
                      <a:pt x="488" y="404"/>
                      <a:pt x="228" y="741"/>
                      <a:pt x="123" y="1127"/>
                    </a:cubicBezTo>
                    <a:cubicBezTo>
                      <a:pt x="1" y="1567"/>
                      <a:pt x="106" y="1919"/>
                      <a:pt x="277" y="2320"/>
                    </a:cubicBezTo>
                    <a:cubicBezTo>
                      <a:pt x="449" y="2719"/>
                      <a:pt x="746" y="3070"/>
                      <a:pt x="1011" y="3408"/>
                    </a:cubicBezTo>
                    <a:cubicBezTo>
                      <a:pt x="1211" y="3662"/>
                      <a:pt x="1422" y="3920"/>
                      <a:pt x="1678" y="4122"/>
                    </a:cubicBezTo>
                    <a:cubicBezTo>
                      <a:pt x="2017" y="4387"/>
                      <a:pt x="2323" y="4575"/>
                      <a:pt x="2771" y="4575"/>
                    </a:cubicBezTo>
                    <a:cubicBezTo>
                      <a:pt x="3182" y="4575"/>
                      <a:pt x="3579" y="4410"/>
                      <a:pt x="3867" y="4122"/>
                    </a:cubicBezTo>
                    <a:cubicBezTo>
                      <a:pt x="4411" y="3578"/>
                      <a:pt x="4533" y="2454"/>
                      <a:pt x="3867" y="1931"/>
                    </a:cubicBezTo>
                    <a:cubicBezTo>
                      <a:pt x="3690" y="1791"/>
                      <a:pt x="3538" y="1624"/>
                      <a:pt x="3393" y="1451"/>
                    </a:cubicBezTo>
                    <a:lnTo>
                      <a:pt x="3393" y="1451"/>
                    </a:lnTo>
                    <a:cubicBezTo>
                      <a:pt x="3393" y="1451"/>
                      <a:pt x="3394" y="1452"/>
                      <a:pt x="3394" y="1452"/>
                    </a:cubicBezTo>
                    <a:cubicBezTo>
                      <a:pt x="3396" y="1452"/>
                      <a:pt x="3216" y="1218"/>
                      <a:pt x="3167" y="1144"/>
                    </a:cubicBezTo>
                    <a:cubicBezTo>
                      <a:pt x="3086" y="1021"/>
                      <a:pt x="3011" y="893"/>
                      <a:pt x="2952" y="758"/>
                    </a:cubicBezTo>
                    <a:cubicBezTo>
                      <a:pt x="2735" y="247"/>
                      <a:pt x="2174" y="1"/>
                      <a:pt x="1628"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0"/>
              <p:cNvSpPr/>
              <p:nvPr/>
            </p:nvSpPr>
            <p:spPr>
              <a:xfrm>
                <a:off x="2760807" y="4356838"/>
                <a:ext cx="215379" cy="243980"/>
              </a:xfrm>
              <a:custGeom>
                <a:rect b="b" l="l" r="r" t="t"/>
                <a:pathLst>
                  <a:path extrusionOk="0" h="4743" w="4187">
                    <a:moveTo>
                      <a:pt x="1708" y="0"/>
                    </a:moveTo>
                    <a:cubicBezTo>
                      <a:pt x="1430" y="0"/>
                      <a:pt x="1155" y="67"/>
                      <a:pt x="923" y="203"/>
                    </a:cubicBezTo>
                    <a:cubicBezTo>
                      <a:pt x="153" y="655"/>
                      <a:pt x="0" y="1562"/>
                      <a:pt x="368" y="2323"/>
                    </a:cubicBezTo>
                    <a:cubicBezTo>
                      <a:pt x="384" y="2358"/>
                      <a:pt x="433" y="2467"/>
                      <a:pt x="454" y="2515"/>
                    </a:cubicBezTo>
                    <a:cubicBezTo>
                      <a:pt x="492" y="2611"/>
                      <a:pt x="528" y="2707"/>
                      <a:pt x="563" y="2804"/>
                    </a:cubicBezTo>
                    <a:cubicBezTo>
                      <a:pt x="663" y="3072"/>
                      <a:pt x="761" y="3341"/>
                      <a:pt x="872" y="3604"/>
                    </a:cubicBezTo>
                    <a:cubicBezTo>
                      <a:pt x="1038" y="3998"/>
                      <a:pt x="1201" y="4307"/>
                      <a:pt x="1584" y="4531"/>
                    </a:cubicBezTo>
                    <a:cubicBezTo>
                      <a:pt x="1823" y="4670"/>
                      <a:pt x="2096" y="4742"/>
                      <a:pt x="2369" y="4742"/>
                    </a:cubicBezTo>
                    <a:cubicBezTo>
                      <a:pt x="2507" y="4742"/>
                      <a:pt x="2644" y="4724"/>
                      <a:pt x="2777" y="4687"/>
                    </a:cubicBezTo>
                    <a:cubicBezTo>
                      <a:pt x="3513" y="4485"/>
                      <a:pt x="4187" y="3561"/>
                      <a:pt x="3859" y="2782"/>
                    </a:cubicBezTo>
                    <a:cubicBezTo>
                      <a:pt x="3579" y="2110"/>
                      <a:pt x="3361" y="1415"/>
                      <a:pt x="3042" y="760"/>
                    </a:cubicBezTo>
                    <a:cubicBezTo>
                      <a:pt x="2800" y="257"/>
                      <a:pt x="2250" y="0"/>
                      <a:pt x="170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0"/>
              <p:cNvSpPr/>
              <p:nvPr/>
            </p:nvSpPr>
            <p:spPr>
              <a:xfrm>
                <a:off x="2670473" y="4371241"/>
                <a:ext cx="173867" cy="231480"/>
              </a:xfrm>
              <a:custGeom>
                <a:rect b="b" l="l" r="r" t="t"/>
                <a:pathLst>
                  <a:path extrusionOk="0" h="4500" w="3380">
                    <a:moveTo>
                      <a:pt x="1629" y="0"/>
                    </a:moveTo>
                    <a:cubicBezTo>
                      <a:pt x="1498" y="0"/>
                      <a:pt x="1368" y="17"/>
                      <a:pt x="1243" y="51"/>
                    </a:cubicBezTo>
                    <a:cubicBezTo>
                      <a:pt x="385" y="288"/>
                      <a:pt x="1" y="1130"/>
                      <a:pt x="163" y="1956"/>
                    </a:cubicBezTo>
                    <a:cubicBezTo>
                      <a:pt x="178" y="2039"/>
                      <a:pt x="193" y="2122"/>
                      <a:pt x="208" y="2204"/>
                    </a:cubicBezTo>
                    <a:cubicBezTo>
                      <a:pt x="214" y="2238"/>
                      <a:pt x="223" y="2302"/>
                      <a:pt x="232" y="2361"/>
                    </a:cubicBezTo>
                    <a:cubicBezTo>
                      <a:pt x="255" y="2556"/>
                      <a:pt x="270" y="2752"/>
                      <a:pt x="272" y="2950"/>
                    </a:cubicBezTo>
                    <a:cubicBezTo>
                      <a:pt x="281" y="3793"/>
                      <a:pt x="968" y="4499"/>
                      <a:pt x="1821" y="4499"/>
                    </a:cubicBezTo>
                    <a:cubicBezTo>
                      <a:pt x="2657" y="4499"/>
                      <a:pt x="3380" y="3793"/>
                      <a:pt x="3370" y="2950"/>
                    </a:cubicBezTo>
                    <a:cubicBezTo>
                      <a:pt x="3363" y="2342"/>
                      <a:pt x="3265" y="1728"/>
                      <a:pt x="3150" y="1133"/>
                    </a:cubicBezTo>
                    <a:cubicBezTo>
                      <a:pt x="3015" y="439"/>
                      <a:pt x="2307" y="0"/>
                      <a:pt x="162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0"/>
              <p:cNvSpPr/>
              <p:nvPr/>
            </p:nvSpPr>
            <p:spPr>
              <a:xfrm>
                <a:off x="2552012" y="4367177"/>
                <a:ext cx="241459" cy="249381"/>
              </a:xfrm>
              <a:custGeom>
                <a:rect b="b" l="l" r="r" t="t"/>
                <a:pathLst>
                  <a:path extrusionOk="0" h="4848" w="4694">
                    <a:moveTo>
                      <a:pt x="2850" y="1"/>
                    </a:moveTo>
                    <a:cubicBezTo>
                      <a:pt x="2830" y="1"/>
                      <a:pt x="2811" y="1"/>
                      <a:pt x="2791" y="2"/>
                    </a:cubicBezTo>
                    <a:cubicBezTo>
                      <a:pt x="1863" y="45"/>
                      <a:pt x="880" y="356"/>
                      <a:pt x="408" y="1227"/>
                    </a:cubicBezTo>
                    <a:cubicBezTo>
                      <a:pt x="1" y="1978"/>
                      <a:pt x="72" y="2871"/>
                      <a:pt x="502" y="3597"/>
                    </a:cubicBezTo>
                    <a:cubicBezTo>
                      <a:pt x="824" y="4141"/>
                      <a:pt x="1437" y="4716"/>
                      <a:pt x="2089" y="4806"/>
                    </a:cubicBezTo>
                    <a:cubicBezTo>
                      <a:pt x="2262" y="4830"/>
                      <a:pt x="2437" y="4848"/>
                      <a:pt x="2610" y="4848"/>
                    </a:cubicBezTo>
                    <a:cubicBezTo>
                      <a:pt x="2953" y="4848"/>
                      <a:pt x="3287" y="4780"/>
                      <a:pt x="3589" y="4569"/>
                    </a:cubicBezTo>
                    <a:cubicBezTo>
                      <a:pt x="4065" y="4235"/>
                      <a:pt x="4338" y="3833"/>
                      <a:pt x="4532" y="3285"/>
                    </a:cubicBezTo>
                    <a:cubicBezTo>
                      <a:pt x="4694" y="2827"/>
                      <a:pt x="4566" y="2338"/>
                      <a:pt x="4282" y="1963"/>
                    </a:cubicBezTo>
                    <a:cubicBezTo>
                      <a:pt x="4317" y="1832"/>
                      <a:pt x="4340" y="1696"/>
                      <a:pt x="4340" y="1551"/>
                    </a:cubicBezTo>
                    <a:cubicBezTo>
                      <a:pt x="4340" y="755"/>
                      <a:pt x="3667" y="1"/>
                      <a:pt x="2850"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 name="Google Shape;114;p10"/>
            <p:cNvGrpSpPr/>
            <p:nvPr/>
          </p:nvGrpSpPr>
          <p:grpSpPr>
            <a:xfrm>
              <a:off x="3209985" y="1802857"/>
              <a:ext cx="963105" cy="717724"/>
              <a:chOff x="6331140" y="2872948"/>
              <a:chExt cx="1164859" cy="696549"/>
            </a:xfrm>
          </p:grpSpPr>
          <p:sp>
            <p:nvSpPr>
              <p:cNvPr id="115" name="Google Shape;115;p10"/>
              <p:cNvSpPr/>
              <p:nvPr/>
            </p:nvSpPr>
            <p:spPr>
              <a:xfrm>
                <a:off x="6657840" y="3460033"/>
                <a:ext cx="77777" cy="44650"/>
              </a:xfrm>
              <a:custGeom>
                <a:rect b="b" l="l" r="r" t="t"/>
                <a:pathLst>
                  <a:path extrusionOk="0" h="868" w="1512">
                    <a:moveTo>
                      <a:pt x="1512" y="0"/>
                    </a:moveTo>
                    <a:lnTo>
                      <a:pt x="1512" y="0"/>
                    </a:lnTo>
                    <a:cubicBezTo>
                      <a:pt x="949" y="202"/>
                      <a:pt x="433" y="377"/>
                      <a:pt x="0" y="520"/>
                    </a:cubicBezTo>
                    <a:cubicBezTo>
                      <a:pt x="232" y="746"/>
                      <a:pt x="474" y="868"/>
                      <a:pt x="699" y="868"/>
                    </a:cubicBezTo>
                    <a:cubicBezTo>
                      <a:pt x="765" y="868"/>
                      <a:pt x="830" y="858"/>
                      <a:pt x="892" y="836"/>
                    </a:cubicBezTo>
                    <a:cubicBezTo>
                      <a:pt x="1150" y="752"/>
                      <a:pt x="1395" y="467"/>
                      <a:pt x="1512" y="0"/>
                    </a:cubicBezTo>
                    <a:close/>
                  </a:path>
                </a:pathLst>
              </a:custGeom>
              <a:solidFill>
                <a:srgbClr val="852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0"/>
              <p:cNvSpPr/>
              <p:nvPr/>
            </p:nvSpPr>
            <p:spPr>
              <a:xfrm>
                <a:off x="7098059" y="2873411"/>
                <a:ext cx="397940" cy="383125"/>
              </a:xfrm>
              <a:custGeom>
                <a:rect b="b" l="l" r="r" t="t"/>
                <a:pathLst>
                  <a:path extrusionOk="0" h="7448" w="7736">
                    <a:moveTo>
                      <a:pt x="1802" y="1"/>
                    </a:moveTo>
                    <a:cubicBezTo>
                      <a:pt x="1766" y="1"/>
                      <a:pt x="1730" y="3"/>
                      <a:pt x="1695" y="3"/>
                    </a:cubicBezTo>
                    <a:cubicBezTo>
                      <a:pt x="825" y="1253"/>
                      <a:pt x="546" y="2762"/>
                      <a:pt x="462" y="3794"/>
                    </a:cubicBezTo>
                    <a:cubicBezTo>
                      <a:pt x="650" y="4942"/>
                      <a:pt x="497" y="6151"/>
                      <a:pt x="0" y="7448"/>
                    </a:cubicBezTo>
                    <a:cubicBezTo>
                      <a:pt x="1190" y="7295"/>
                      <a:pt x="4087" y="6696"/>
                      <a:pt x="5725" y="4424"/>
                    </a:cubicBezTo>
                    <a:cubicBezTo>
                      <a:pt x="5859" y="4238"/>
                      <a:pt x="5994" y="4055"/>
                      <a:pt x="6128" y="3875"/>
                    </a:cubicBezTo>
                    <a:cubicBezTo>
                      <a:pt x="6954" y="2751"/>
                      <a:pt x="7735" y="1691"/>
                      <a:pt x="7428" y="1083"/>
                    </a:cubicBezTo>
                    <a:cubicBezTo>
                      <a:pt x="7065" y="366"/>
                      <a:pt x="5171" y="1"/>
                      <a:pt x="1802" y="1"/>
                    </a:cubicBezTo>
                    <a:close/>
                  </a:path>
                </a:pathLst>
              </a:custGeom>
              <a:solidFill>
                <a:srgbClr val="852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0"/>
              <p:cNvSpPr/>
              <p:nvPr/>
            </p:nvSpPr>
            <p:spPr>
              <a:xfrm>
                <a:off x="7022236" y="2873926"/>
                <a:ext cx="123405" cy="119238"/>
              </a:xfrm>
              <a:custGeom>
                <a:rect b="b" l="l" r="r" t="t"/>
                <a:pathLst>
                  <a:path extrusionOk="0" h="2318" w="2399">
                    <a:moveTo>
                      <a:pt x="2399" y="0"/>
                    </a:moveTo>
                    <a:lnTo>
                      <a:pt x="2399" y="0"/>
                    </a:lnTo>
                    <a:cubicBezTo>
                      <a:pt x="1715" y="10"/>
                      <a:pt x="974" y="34"/>
                      <a:pt x="183" y="70"/>
                    </a:cubicBezTo>
                    <a:cubicBezTo>
                      <a:pt x="123" y="72"/>
                      <a:pt x="63" y="74"/>
                      <a:pt x="0" y="77"/>
                    </a:cubicBezTo>
                    <a:cubicBezTo>
                      <a:pt x="676" y="821"/>
                      <a:pt x="1169" y="1559"/>
                      <a:pt x="1501" y="2317"/>
                    </a:cubicBezTo>
                    <a:cubicBezTo>
                      <a:pt x="1693" y="1450"/>
                      <a:pt x="1996" y="672"/>
                      <a:pt x="2399" y="0"/>
                    </a:cubicBezTo>
                    <a:close/>
                  </a:path>
                </a:pathLst>
              </a:custGeom>
              <a:solidFill>
                <a:srgbClr val="852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0"/>
              <p:cNvSpPr/>
              <p:nvPr/>
            </p:nvSpPr>
            <p:spPr>
              <a:xfrm>
                <a:off x="6331140" y="2872948"/>
                <a:ext cx="766302" cy="696549"/>
              </a:xfrm>
              <a:custGeom>
                <a:rect b="b" l="l" r="r" t="t"/>
                <a:pathLst>
                  <a:path extrusionOk="0" h="13541" w="14897">
                    <a:moveTo>
                      <a:pt x="7483" y="0"/>
                    </a:moveTo>
                    <a:cubicBezTo>
                      <a:pt x="5087" y="0"/>
                      <a:pt x="2715" y="245"/>
                      <a:pt x="1593" y="2028"/>
                    </a:cubicBezTo>
                    <a:cubicBezTo>
                      <a:pt x="0" y="4560"/>
                      <a:pt x="339" y="7137"/>
                      <a:pt x="641" y="9411"/>
                    </a:cubicBezTo>
                    <a:cubicBezTo>
                      <a:pt x="706" y="9904"/>
                      <a:pt x="767" y="10369"/>
                      <a:pt x="810" y="10826"/>
                    </a:cubicBezTo>
                    <a:cubicBezTo>
                      <a:pt x="959" y="12454"/>
                      <a:pt x="1211" y="13541"/>
                      <a:pt x="1962" y="13541"/>
                    </a:cubicBezTo>
                    <a:cubicBezTo>
                      <a:pt x="2570" y="13541"/>
                      <a:pt x="3513" y="12953"/>
                      <a:pt x="4763" y="11797"/>
                    </a:cubicBezTo>
                    <a:cubicBezTo>
                      <a:pt x="4799" y="11764"/>
                      <a:pt x="4842" y="11739"/>
                      <a:pt x="4887" y="11726"/>
                    </a:cubicBezTo>
                    <a:cubicBezTo>
                      <a:pt x="4963" y="11701"/>
                      <a:pt x="12421" y="9431"/>
                      <a:pt x="14145" y="7617"/>
                    </a:cubicBezTo>
                    <a:cubicBezTo>
                      <a:pt x="14691" y="6357"/>
                      <a:pt x="14896" y="5196"/>
                      <a:pt x="14749" y="4085"/>
                    </a:cubicBezTo>
                    <a:cubicBezTo>
                      <a:pt x="14723" y="4034"/>
                      <a:pt x="14708" y="3976"/>
                      <a:pt x="14714" y="3916"/>
                    </a:cubicBezTo>
                    <a:cubicBezTo>
                      <a:pt x="14714" y="3903"/>
                      <a:pt x="14715" y="3889"/>
                      <a:pt x="14715" y="3874"/>
                    </a:cubicBezTo>
                    <a:cubicBezTo>
                      <a:pt x="14490" y="2577"/>
                      <a:pt x="13776" y="1346"/>
                      <a:pt x="12554" y="113"/>
                    </a:cubicBezTo>
                    <a:cubicBezTo>
                      <a:pt x="12492" y="113"/>
                      <a:pt x="12430" y="115"/>
                      <a:pt x="12364" y="115"/>
                    </a:cubicBezTo>
                    <a:cubicBezTo>
                      <a:pt x="11529" y="115"/>
                      <a:pt x="10676" y="85"/>
                      <a:pt x="9851" y="55"/>
                    </a:cubicBezTo>
                    <a:cubicBezTo>
                      <a:pt x="9027" y="27"/>
                      <a:pt x="8247" y="0"/>
                      <a:pt x="7483" y="0"/>
                    </a:cubicBezTo>
                    <a:close/>
                  </a:path>
                </a:pathLst>
              </a:custGeom>
              <a:solidFill>
                <a:srgbClr val="852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19" name="Google Shape;119;p10"/>
          <p:cNvPicPr preferRelativeResize="0"/>
          <p:nvPr/>
        </p:nvPicPr>
        <p:blipFill rotWithShape="1">
          <a:blip r:embed="rId5">
            <a:alphaModFix/>
          </a:blip>
          <a:srcRect b="15002" l="0" r="0" t="0"/>
          <a:stretch/>
        </p:blipFill>
        <p:spPr>
          <a:xfrm>
            <a:off x="5181150" y="482025"/>
            <a:ext cx="872675" cy="484150"/>
          </a:xfrm>
          <a:prstGeom prst="rect">
            <a:avLst/>
          </a:prstGeom>
          <a:noFill/>
          <a:ln>
            <a:noFill/>
          </a:ln>
        </p:spPr>
      </p:pic>
      <p:pic>
        <p:nvPicPr>
          <p:cNvPr id="120" name="Google Shape;120;p10"/>
          <p:cNvPicPr preferRelativeResize="0"/>
          <p:nvPr/>
        </p:nvPicPr>
        <p:blipFill>
          <a:blip r:embed="rId6">
            <a:alphaModFix/>
          </a:blip>
          <a:stretch>
            <a:fillRect/>
          </a:stretch>
        </p:blipFill>
        <p:spPr>
          <a:xfrm>
            <a:off x="6053825" y="482025"/>
            <a:ext cx="1478450" cy="1149901"/>
          </a:xfrm>
          <a:prstGeom prst="rect">
            <a:avLst/>
          </a:prstGeom>
          <a:noFill/>
          <a:ln>
            <a:noFill/>
          </a:ln>
        </p:spPr>
      </p:pic>
      <p:pic>
        <p:nvPicPr>
          <p:cNvPr id="121" name="Google Shape;121;p10"/>
          <p:cNvPicPr preferRelativeResize="0"/>
          <p:nvPr/>
        </p:nvPicPr>
        <p:blipFill>
          <a:blip r:embed="rId7">
            <a:alphaModFix/>
          </a:blip>
          <a:stretch>
            <a:fillRect/>
          </a:stretch>
        </p:blipFill>
        <p:spPr>
          <a:xfrm>
            <a:off x="6386051" y="1818251"/>
            <a:ext cx="962351" cy="962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19"/>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pSp>
        <p:nvGrpSpPr>
          <p:cNvPr id="376" name="Google Shape;376;p19"/>
          <p:cNvGrpSpPr/>
          <p:nvPr/>
        </p:nvGrpSpPr>
        <p:grpSpPr>
          <a:xfrm>
            <a:off x="240469" y="940363"/>
            <a:ext cx="3031656" cy="562216"/>
            <a:chOff x="842294" y="6547331"/>
            <a:chExt cx="3031656" cy="562216"/>
          </a:xfrm>
        </p:grpSpPr>
        <p:grpSp>
          <p:nvGrpSpPr>
            <p:cNvPr id="377" name="Google Shape;377;p19"/>
            <p:cNvGrpSpPr/>
            <p:nvPr/>
          </p:nvGrpSpPr>
          <p:grpSpPr>
            <a:xfrm>
              <a:off x="842294" y="6547331"/>
              <a:ext cx="3031566" cy="562216"/>
              <a:chOff x="423253" y="6100698"/>
              <a:chExt cx="3609007" cy="639900"/>
            </a:xfrm>
          </p:grpSpPr>
          <p:sp>
            <p:nvSpPr>
              <p:cNvPr id="378" name="Google Shape;378;p19"/>
              <p:cNvSpPr/>
              <p:nvPr/>
            </p:nvSpPr>
            <p:spPr>
              <a:xfrm>
                <a:off x="423259" y="6232427"/>
                <a:ext cx="3609000" cy="394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9"/>
              <p:cNvSpPr/>
              <p:nvPr/>
            </p:nvSpPr>
            <p:spPr>
              <a:xfrm>
                <a:off x="423253" y="6100698"/>
                <a:ext cx="674700" cy="639900"/>
              </a:xfrm>
              <a:prstGeom prst="diamond">
                <a:avLst/>
              </a:prstGeom>
              <a:solidFill>
                <a:schemeClr val="accent3"/>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chemeClr val="lt1"/>
                    </a:solidFill>
                    <a:latin typeface="Mada"/>
                    <a:ea typeface="Mada"/>
                    <a:cs typeface="Mada"/>
                    <a:sym typeface="Mada"/>
                  </a:rPr>
                  <a:t>1</a:t>
                </a:r>
                <a:endParaRPr/>
              </a:p>
            </p:txBody>
          </p:sp>
        </p:grpSp>
        <p:sp>
          <p:nvSpPr>
            <p:cNvPr id="380" name="Google Shape;380;p19"/>
            <p:cNvSpPr txBox="1"/>
            <p:nvPr/>
          </p:nvSpPr>
          <p:spPr>
            <a:xfrm>
              <a:off x="1345250" y="6647543"/>
              <a:ext cx="2528700" cy="3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lt1"/>
                  </a:solidFill>
                  <a:latin typeface="Mada"/>
                  <a:ea typeface="Mada"/>
                  <a:cs typeface="Mada"/>
                  <a:sym typeface="Mada"/>
                </a:rPr>
                <a:t>pre endoscopic management </a:t>
              </a:r>
              <a:r>
                <a:rPr i="1" lang="ar" sz="1200">
                  <a:solidFill>
                    <a:schemeClr val="lt1"/>
                  </a:solidFill>
                  <a:latin typeface="Mada"/>
                  <a:ea typeface="Mada"/>
                  <a:cs typeface="Mada"/>
                  <a:sym typeface="Mada"/>
                </a:rPr>
                <a:t>cont’</a:t>
              </a:r>
              <a:endParaRPr baseline="30000" i="1">
                <a:solidFill>
                  <a:schemeClr val="lt1"/>
                </a:solidFill>
                <a:latin typeface="Mada"/>
                <a:ea typeface="Mada"/>
                <a:cs typeface="Mada"/>
                <a:sym typeface="Mada"/>
              </a:endParaRPr>
            </a:p>
          </p:txBody>
        </p:sp>
      </p:grpSp>
      <p:graphicFrame>
        <p:nvGraphicFramePr>
          <p:cNvPr id="381" name="Google Shape;381;p19"/>
          <p:cNvGraphicFramePr/>
          <p:nvPr/>
        </p:nvGraphicFramePr>
        <p:xfrm>
          <a:off x="322500" y="2972450"/>
          <a:ext cx="3000000" cy="3000000"/>
        </p:xfrm>
        <a:graphic>
          <a:graphicData uri="http://schemas.openxmlformats.org/drawingml/2006/table">
            <a:tbl>
              <a:tblPr>
                <a:noFill/>
                <a:tableStyleId>{77FC013C-54D9-4F0A-A97E-4AAB260340E3}</a:tableStyleId>
              </a:tblPr>
              <a:tblGrid>
                <a:gridCol w="1678225"/>
                <a:gridCol w="2497375"/>
                <a:gridCol w="1859200"/>
                <a:gridCol w="868600"/>
              </a:tblGrid>
              <a:tr h="0">
                <a:tc>
                  <a:txBody>
                    <a:bodyPr/>
                    <a:lstStyle/>
                    <a:p>
                      <a:pPr indent="0" lvl="0" marL="0" rtl="0" algn="ctr">
                        <a:spcBef>
                          <a:spcPts val="0"/>
                        </a:spcBef>
                        <a:spcAft>
                          <a:spcPts val="0"/>
                        </a:spcAft>
                        <a:buNone/>
                      </a:pPr>
                      <a:r>
                        <a:t/>
                      </a:r>
                      <a:endParaRPr sz="1200">
                        <a:latin typeface="Mada"/>
                        <a:ea typeface="Mada"/>
                        <a:cs typeface="Mada"/>
                        <a:sym typeface="Mada"/>
                      </a:endParaRPr>
                    </a:p>
                  </a:txBody>
                  <a:tcPr marT="91425" marB="91425" marR="91425" marL="91425" anchor="ctr">
                    <a:lnL cap="flat" cmpd="sng" w="19050">
                      <a:solidFill>
                        <a:srgbClr val="B7B7B7">
                          <a:alpha val="0"/>
                        </a:srgbClr>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alpha val="0"/>
                        </a:srgbClr>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ar">
                          <a:latin typeface="Mada"/>
                          <a:ea typeface="Mada"/>
                          <a:cs typeface="Mada"/>
                          <a:sym typeface="Mada"/>
                        </a:rPr>
                        <a:t>Risk factor at presentation</a:t>
                      </a:r>
                      <a:endParaRPr b="1">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b="1" lang="ar">
                          <a:latin typeface="Mada"/>
                          <a:ea typeface="Mada"/>
                          <a:cs typeface="Mada"/>
                          <a:sym typeface="Mada"/>
                        </a:rPr>
                        <a:t>Threshold</a:t>
                      </a:r>
                      <a:endParaRPr b="1">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b="1" lang="ar">
                          <a:latin typeface="Mada"/>
                          <a:ea typeface="Mada"/>
                          <a:cs typeface="Mada"/>
                          <a:sym typeface="Mada"/>
                        </a:rPr>
                        <a:t>Score</a:t>
                      </a:r>
                      <a:endParaRPr b="1">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5"/>
                    </a:solidFill>
                  </a:tcPr>
                </a:tc>
              </a:tr>
              <a:tr h="0">
                <a:tc>
                  <a:txBody>
                    <a:bodyPr/>
                    <a:lstStyle/>
                    <a:p>
                      <a:pPr indent="0" lvl="0" marL="0" rtl="0" algn="ctr">
                        <a:spcBef>
                          <a:spcPts val="0"/>
                        </a:spcBef>
                        <a:spcAft>
                          <a:spcPts val="0"/>
                        </a:spcAft>
                        <a:buNone/>
                      </a:pPr>
                      <a:r>
                        <a:rPr b="1" lang="ar" sz="1200">
                          <a:latin typeface="Mada"/>
                          <a:ea typeface="Mada"/>
                          <a:cs typeface="Mada"/>
                          <a:sym typeface="Mada"/>
                        </a:rPr>
                        <a:t>Urea</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ar" sz="1200">
                          <a:latin typeface="Mada"/>
                          <a:ea typeface="Mada"/>
                          <a:cs typeface="Mada"/>
                          <a:sym typeface="Mada"/>
                        </a:rPr>
                        <a:t>Blood Urea Nitrogen (mmol\L)</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6.5 - 7.9</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8 - 9.9</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10 - 24.9</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 25</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2</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3</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4</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6</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0">
                <a:tc rowSpan="2">
                  <a:txBody>
                    <a:bodyPr/>
                    <a:lstStyle/>
                    <a:p>
                      <a:pPr indent="0" lvl="0" marL="0" rtl="0" algn="ctr">
                        <a:spcBef>
                          <a:spcPts val="0"/>
                        </a:spcBef>
                        <a:spcAft>
                          <a:spcPts val="0"/>
                        </a:spcAft>
                        <a:buNone/>
                      </a:pPr>
                      <a:r>
                        <a:rPr b="1" lang="ar" sz="1200">
                          <a:latin typeface="Mada"/>
                          <a:ea typeface="Mada"/>
                          <a:cs typeface="Mada"/>
                          <a:sym typeface="Mada"/>
                        </a:rPr>
                        <a:t>CBC</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ar" sz="1200">
                          <a:latin typeface="Mada"/>
                          <a:ea typeface="Mada"/>
                          <a:cs typeface="Mada"/>
                          <a:sym typeface="Mada"/>
                        </a:rPr>
                        <a:t>Hb for men (g\L)</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120 - 130</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100 - 119</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&lt; 100</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1</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3</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6</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0">
                <a:tc vMerge="1"/>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Hb for women (g\L)</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100 - 120</a:t>
                      </a:r>
                      <a:endParaRPr sz="1200">
                        <a:latin typeface="Mada"/>
                        <a:ea typeface="Mada"/>
                        <a:cs typeface="Mada"/>
                        <a:sym typeface="Mada"/>
                      </a:endParaRPr>
                    </a:p>
                    <a:p>
                      <a:pPr indent="0" lvl="0" marL="0" rtl="0" algn="ctr">
                        <a:spcBef>
                          <a:spcPts val="0"/>
                        </a:spcBef>
                        <a:spcAft>
                          <a:spcPts val="0"/>
                        </a:spcAft>
                        <a:buNone/>
                      </a:pPr>
                      <a:r>
                        <a:rPr lang="ar" sz="1200">
                          <a:solidFill>
                            <a:schemeClr val="dk1"/>
                          </a:solidFill>
                          <a:latin typeface="Mada"/>
                          <a:ea typeface="Mada"/>
                          <a:cs typeface="Mada"/>
                          <a:sym typeface="Mada"/>
                        </a:rPr>
                        <a:t>&lt; 100</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1</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6</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0">
                <a:tc rowSpan="2">
                  <a:txBody>
                    <a:bodyPr/>
                    <a:lstStyle/>
                    <a:p>
                      <a:pPr indent="0" lvl="0" marL="0" rtl="0" algn="ctr">
                        <a:spcBef>
                          <a:spcPts val="0"/>
                        </a:spcBef>
                        <a:spcAft>
                          <a:spcPts val="0"/>
                        </a:spcAft>
                        <a:buNone/>
                      </a:pPr>
                      <a:r>
                        <a:rPr b="1" lang="ar" sz="1200">
                          <a:latin typeface="Mada"/>
                          <a:ea typeface="Mada"/>
                          <a:cs typeface="Mada"/>
                          <a:sym typeface="Mada"/>
                        </a:rPr>
                        <a:t>Physical examination</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ar" sz="1200">
                          <a:latin typeface="Mada"/>
                          <a:ea typeface="Mada"/>
                          <a:cs typeface="Mada"/>
                          <a:sym typeface="Mada"/>
                        </a:rPr>
                        <a:t>Systolic BP (mmHg)</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100 - 109</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90 - 99</a:t>
                      </a:r>
                      <a:endParaRPr sz="1200">
                        <a:latin typeface="Mada"/>
                        <a:ea typeface="Mada"/>
                        <a:cs typeface="Mada"/>
                        <a:sym typeface="Mada"/>
                      </a:endParaRPr>
                    </a:p>
                    <a:p>
                      <a:pPr indent="0" lvl="0" marL="0" rtl="0" algn="ctr">
                        <a:spcBef>
                          <a:spcPts val="0"/>
                        </a:spcBef>
                        <a:spcAft>
                          <a:spcPts val="0"/>
                        </a:spcAft>
                        <a:buNone/>
                      </a:pPr>
                      <a:r>
                        <a:rPr lang="ar" sz="1200">
                          <a:solidFill>
                            <a:schemeClr val="dk1"/>
                          </a:solidFill>
                          <a:latin typeface="Mada"/>
                          <a:ea typeface="Mada"/>
                          <a:cs typeface="Mada"/>
                          <a:sym typeface="Mada"/>
                        </a:rPr>
                        <a:t>&lt; 90</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1</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2</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3</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100000">
                <a:tc vMerge="1"/>
                <a:tc>
                  <a:txBody>
                    <a:bodyPr/>
                    <a:lstStyle/>
                    <a:p>
                      <a:pPr indent="0" lvl="0" marL="0" rtl="0" algn="ctr">
                        <a:spcBef>
                          <a:spcPts val="0"/>
                        </a:spcBef>
                        <a:spcAft>
                          <a:spcPts val="0"/>
                        </a:spcAft>
                        <a:buNone/>
                      </a:pPr>
                      <a:r>
                        <a:rPr lang="ar" sz="1200">
                          <a:latin typeface="Mada"/>
                          <a:ea typeface="Mada"/>
                          <a:cs typeface="Mada"/>
                          <a:sym typeface="Mada"/>
                        </a:rPr>
                        <a:t>HR (bpm)</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&gt;100</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1</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0">
                <a:tc rowSpan="4">
                  <a:txBody>
                    <a:bodyPr/>
                    <a:lstStyle/>
                    <a:p>
                      <a:pPr indent="0" lvl="0" marL="0" rtl="0" algn="ctr">
                        <a:spcBef>
                          <a:spcPts val="0"/>
                        </a:spcBef>
                        <a:spcAft>
                          <a:spcPts val="0"/>
                        </a:spcAft>
                        <a:buNone/>
                      </a:pPr>
                      <a:r>
                        <a:rPr b="1" lang="ar" sz="1200">
                          <a:latin typeface="Mada"/>
                          <a:ea typeface="Mada"/>
                          <a:cs typeface="Mada"/>
                          <a:sym typeface="Mada"/>
                        </a:rPr>
                        <a:t>History</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ar" sz="1200">
                          <a:latin typeface="Mada"/>
                          <a:ea typeface="Mada"/>
                          <a:cs typeface="Mada"/>
                          <a:sym typeface="Mada"/>
                        </a:rPr>
                        <a:t>Melena</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Present</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1</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0">
                <a:tc vMerge="1"/>
                <a:tc>
                  <a:txBody>
                    <a:bodyPr/>
                    <a:lstStyle/>
                    <a:p>
                      <a:pPr indent="0" lvl="0" marL="0" rtl="0" algn="ctr">
                        <a:spcBef>
                          <a:spcPts val="0"/>
                        </a:spcBef>
                        <a:spcAft>
                          <a:spcPts val="0"/>
                        </a:spcAft>
                        <a:buNone/>
                      </a:pPr>
                      <a:r>
                        <a:rPr lang="ar" sz="1200">
                          <a:latin typeface="Mada"/>
                          <a:ea typeface="Mada"/>
                          <a:cs typeface="Mada"/>
                          <a:sym typeface="Mada"/>
                        </a:rPr>
                        <a:t>Syncope</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Present</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2</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0">
                <a:tc vMerge="1"/>
                <a:tc>
                  <a:txBody>
                    <a:bodyPr/>
                    <a:lstStyle/>
                    <a:p>
                      <a:pPr indent="0" lvl="0" marL="0" rtl="0" algn="ctr">
                        <a:spcBef>
                          <a:spcPts val="0"/>
                        </a:spcBef>
                        <a:spcAft>
                          <a:spcPts val="0"/>
                        </a:spcAft>
                        <a:buNone/>
                      </a:pPr>
                      <a:r>
                        <a:rPr lang="ar" sz="1200">
                          <a:latin typeface="Mada"/>
                          <a:ea typeface="Mada"/>
                          <a:cs typeface="Mada"/>
                          <a:sym typeface="Mada"/>
                        </a:rPr>
                        <a:t>Hepatic disease</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Present</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2</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0">
                <a:tc vMerge="1"/>
                <a:tc>
                  <a:txBody>
                    <a:bodyPr/>
                    <a:lstStyle/>
                    <a:p>
                      <a:pPr indent="0" lvl="0" marL="0" rtl="0" algn="ctr">
                        <a:spcBef>
                          <a:spcPts val="0"/>
                        </a:spcBef>
                        <a:spcAft>
                          <a:spcPts val="0"/>
                        </a:spcAft>
                        <a:buNone/>
                      </a:pPr>
                      <a:r>
                        <a:rPr lang="ar" sz="1200">
                          <a:latin typeface="Mada"/>
                          <a:ea typeface="Mada"/>
                          <a:cs typeface="Mada"/>
                          <a:sym typeface="Mada"/>
                        </a:rPr>
                        <a:t>Cardiac failure</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Present</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2</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bl>
          </a:graphicData>
        </a:graphic>
      </p:graphicFrame>
      <p:sp>
        <p:nvSpPr>
          <p:cNvPr id="382" name="Google Shape;382;p19"/>
          <p:cNvSpPr txBox="1"/>
          <p:nvPr/>
        </p:nvSpPr>
        <p:spPr>
          <a:xfrm>
            <a:off x="1160700" y="8427025"/>
            <a:ext cx="5591100" cy="364500"/>
          </a:xfrm>
          <a:prstGeom prst="rect">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Total score (0-23).</a:t>
            </a:r>
            <a:r>
              <a:rPr b="1" lang="ar" sz="1200">
                <a:solidFill>
                  <a:srgbClr val="FF0000"/>
                </a:solidFill>
                <a:latin typeface="Mada"/>
                <a:ea typeface="Mada"/>
                <a:cs typeface="Mada"/>
                <a:sym typeface="Mada"/>
              </a:rPr>
              <a:t> </a:t>
            </a:r>
            <a:r>
              <a:rPr b="1" lang="ar" sz="1200">
                <a:solidFill>
                  <a:srgbClr val="CC0000"/>
                </a:solidFill>
                <a:latin typeface="Mada"/>
                <a:ea typeface="Mada"/>
                <a:cs typeface="Mada"/>
                <a:sym typeface="Mada"/>
              </a:rPr>
              <a:t>Patient with score &gt;0  are considered to be at high risk and requires admission </a:t>
            </a:r>
            <a:endParaRPr b="1" sz="1200">
              <a:solidFill>
                <a:srgbClr val="CC0000"/>
              </a:solidFill>
              <a:latin typeface="Mada"/>
              <a:ea typeface="Mada"/>
              <a:cs typeface="Mada"/>
              <a:sym typeface="Mada"/>
            </a:endParaRPr>
          </a:p>
        </p:txBody>
      </p:sp>
      <p:pic>
        <p:nvPicPr>
          <p:cNvPr id="383" name="Google Shape;383;p19"/>
          <p:cNvPicPr preferRelativeResize="0"/>
          <p:nvPr/>
        </p:nvPicPr>
        <p:blipFill>
          <a:blip r:embed="rId3">
            <a:alphaModFix/>
          </a:blip>
          <a:stretch>
            <a:fillRect/>
          </a:stretch>
        </p:blipFill>
        <p:spPr>
          <a:xfrm>
            <a:off x="922575" y="8398350"/>
            <a:ext cx="441025" cy="441025"/>
          </a:xfrm>
          <a:prstGeom prst="rect">
            <a:avLst/>
          </a:prstGeom>
          <a:noFill/>
          <a:ln>
            <a:noFill/>
          </a:ln>
        </p:spPr>
      </p:pic>
      <p:sp>
        <p:nvSpPr>
          <p:cNvPr id="384" name="Google Shape;384;p19"/>
          <p:cNvSpPr txBox="1"/>
          <p:nvPr/>
        </p:nvSpPr>
        <p:spPr>
          <a:xfrm>
            <a:off x="246150" y="2467075"/>
            <a:ext cx="7067700" cy="32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latin typeface="Mada"/>
                <a:ea typeface="Mada"/>
                <a:cs typeface="Mada"/>
                <a:sym typeface="Mada"/>
              </a:rPr>
              <a:t> [ Glasgow - blatchford sco</a:t>
            </a:r>
            <a:r>
              <a:rPr b="1" lang="ar" sz="2200">
                <a:latin typeface="Mada"/>
                <a:ea typeface="Mada"/>
                <a:cs typeface="Mada"/>
                <a:sym typeface="Mada"/>
              </a:rPr>
              <a:t>re</a:t>
            </a:r>
            <a:r>
              <a:rPr b="1" baseline="30000" lang="ar" sz="2200">
                <a:latin typeface="Mada"/>
                <a:ea typeface="Mada"/>
                <a:cs typeface="Mada"/>
                <a:sym typeface="Mada"/>
              </a:rPr>
              <a:t>1</a:t>
            </a:r>
            <a:r>
              <a:rPr b="1" lang="ar" sz="2200">
                <a:latin typeface="Mada"/>
                <a:ea typeface="Mada"/>
                <a:cs typeface="Mada"/>
                <a:sym typeface="Mada"/>
              </a:rPr>
              <a:t>]</a:t>
            </a:r>
            <a:endParaRPr b="1" sz="2200"/>
          </a:p>
        </p:txBody>
      </p:sp>
      <p:sp>
        <p:nvSpPr>
          <p:cNvPr id="385" name="Google Shape;385;p19"/>
          <p:cNvSpPr txBox="1"/>
          <p:nvPr/>
        </p:nvSpPr>
        <p:spPr>
          <a:xfrm>
            <a:off x="1237350" y="0"/>
            <a:ext cx="50853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Management</a:t>
            </a:r>
            <a:endParaRPr sz="2600">
              <a:solidFill>
                <a:schemeClr val="dk1"/>
              </a:solidFill>
              <a:latin typeface="Alegreya"/>
              <a:ea typeface="Alegreya"/>
              <a:cs typeface="Alegreya"/>
              <a:sym typeface="Alegreya"/>
            </a:endParaRPr>
          </a:p>
        </p:txBody>
      </p:sp>
      <p:sp>
        <p:nvSpPr>
          <p:cNvPr id="386" name="Google Shape;386;p19"/>
          <p:cNvSpPr txBox="1"/>
          <p:nvPr/>
        </p:nvSpPr>
        <p:spPr>
          <a:xfrm>
            <a:off x="0" y="9796975"/>
            <a:ext cx="7560000" cy="92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rgbClr val="6AA84F"/>
                </a:solidFill>
                <a:latin typeface="Mada"/>
                <a:ea typeface="Mada"/>
                <a:cs typeface="Mada"/>
                <a:sym typeface="Mada"/>
              </a:rPr>
              <a:t>1-</a:t>
            </a:r>
            <a:r>
              <a:rPr lang="ar" sz="1200">
                <a:solidFill>
                  <a:srgbClr val="6AA84F"/>
                </a:solidFill>
                <a:latin typeface="Mada"/>
                <a:ea typeface="Mada"/>
                <a:cs typeface="Mada"/>
                <a:sym typeface="Mada"/>
              </a:rPr>
              <a:t>the best score so far. </a:t>
            </a:r>
            <a:r>
              <a:rPr lang="ar" sz="1200">
                <a:solidFill>
                  <a:schemeClr val="accent4"/>
                </a:solidFill>
                <a:latin typeface="Mada"/>
                <a:ea typeface="Mada"/>
                <a:cs typeface="Mada"/>
                <a:sym typeface="Mada"/>
              </a:rPr>
              <a:t>Scoring systems have been developed to assess the risk of rebleeding or death. The Blatchford score uses the level of plasma urea, haemoglobin and clinical markers but</a:t>
            </a:r>
            <a:r>
              <a:rPr b="1" lang="ar" sz="1200">
                <a:solidFill>
                  <a:schemeClr val="accent4"/>
                </a:solidFill>
                <a:latin typeface="Mada"/>
                <a:ea typeface="Mada"/>
                <a:cs typeface="Mada"/>
                <a:sym typeface="Mada"/>
              </a:rPr>
              <a:t> not endoscopic findings</a:t>
            </a:r>
            <a:r>
              <a:rPr lang="ar" sz="1200">
                <a:solidFill>
                  <a:schemeClr val="accent4"/>
                </a:solidFill>
                <a:latin typeface="Mada"/>
                <a:ea typeface="Mada"/>
                <a:cs typeface="Mada"/>
                <a:sym typeface="Mada"/>
              </a:rPr>
              <a:t> to determine the need for intervention such as blood transfusion or endoscopy in GI bleeding.</a:t>
            </a:r>
            <a:endParaRPr sz="1200">
              <a:solidFill>
                <a:schemeClr val="accent4"/>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b="1" sz="1200">
              <a:solidFill>
                <a:srgbClr val="6AA84F"/>
              </a:solidFill>
              <a:latin typeface="Mada"/>
              <a:ea typeface="Mada"/>
              <a:cs typeface="Mada"/>
              <a:sym typeface="Mad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2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pSp>
        <p:nvGrpSpPr>
          <p:cNvPr id="392" name="Google Shape;392;p20"/>
          <p:cNvGrpSpPr/>
          <p:nvPr/>
        </p:nvGrpSpPr>
        <p:grpSpPr>
          <a:xfrm>
            <a:off x="240469" y="940363"/>
            <a:ext cx="3031656" cy="562216"/>
            <a:chOff x="842294" y="6547331"/>
            <a:chExt cx="3031656" cy="562216"/>
          </a:xfrm>
        </p:grpSpPr>
        <p:grpSp>
          <p:nvGrpSpPr>
            <p:cNvPr id="393" name="Google Shape;393;p20"/>
            <p:cNvGrpSpPr/>
            <p:nvPr/>
          </p:nvGrpSpPr>
          <p:grpSpPr>
            <a:xfrm>
              <a:off x="842294" y="6547331"/>
              <a:ext cx="3031566" cy="562216"/>
              <a:chOff x="423253" y="6100698"/>
              <a:chExt cx="3609007" cy="639900"/>
            </a:xfrm>
          </p:grpSpPr>
          <p:sp>
            <p:nvSpPr>
              <p:cNvPr id="394" name="Google Shape;394;p20"/>
              <p:cNvSpPr/>
              <p:nvPr/>
            </p:nvSpPr>
            <p:spPr>
              <a:xfrm>
                <a:off x="423259" y="6232427"/>
                <a:ext cx="3609000" cy="394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0"/>
              <p:cNvSpPr/>
              <p:nvPr/>
            </p:nvSpPr>
            <p:spPr>
              <a:xfrm>
                <a:off x="423253" y="6100698"/>
                <a:ext cx="674700" cy="639900"/>
              </a:xfrm>
              <a:prstGeom prst="diamond">
                <a:avLst/>
              </a:prstGeom>
              <a:solidFill>
                <a:schemeClr val="accent3"/>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chemeClr val="lt1"/>
                    </a:solidFill>
                    <a:latin typeface="Mada"/>
                    <a:ea typeface="Mada"/>
                    <a:cs typeface="Mada"/>
                    <a:sym typeface="Mada"/>
                  </a:rPr>
                  <a:t>1</a:t>
                </a:r>
                <a:endParaRPr/>
              </a:p>
            </p:txBody>
          </p:sp>
        </p:grpSp>
        <p:sp>
          <p:nvSpPr>
            <p:cNvPr id="396" name="Google Shape;396;p20"/>
            <p:cNvSpPr txBox="1"/>
            <p:nvPr/>
          </p:nvSpPr>
          <p:spPr>
            <a:xfrm>
              <a:off x="1345250" y="6647543"/>
              <a:ext cx="2528700" cy="3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lt1"/>
                  </a:solidFill>
                  <a:latin typeface="Mada"/>
                  <a:ea typeface="Mada"/>
                  <a:cs typeface="Mada"/>
                  <a:sym typeface="Mada"/>
                </a:rPr>
                <a:t>pre endoscopic management </a:t>
              </a:r>
              <a:r>
                <a:rPr i="1" lang="ar" sz="1200">
                  <a:solidFill>
                    <a:schemeClr val="lt1"/>
                  </a:solidFill>
                  <a:latin typeface="Mada"/>
                  <a:ea typeface="Mada"/>
                  <a:cs typeface="Mada"/>
                  <a:sym typeface="Mada"/>
                </a:rPr>
                <a:t>cont’</a:t>
              </a:r>
              <a:endParaRPr baseline="30000" i="1">
                <a:solidFill>
                  <a:schemeClr val="lt1"/>
                </a:solidFill>
                <a:latin typeface="Mada"/>
                <a:ea typeface="Mada"/>
                <a:cs typeface="Mada"/>
                <a:sym typeface="Mada"/>
              </a:endParaRPr>
            </a:p>
          </p:txBody>
        </p:sp>
      </p:grpSp>
      <p:graphicFrame>
        <p:nvGraphicFramePr>
          <p:cNvPr id="397" name="Google Shape;397;p20"/>
          <p:cNvGraphicFramePr/>
          <p:nvPr/>
        </p:nvGraphicFramePr>
        <p:xfrm>
          <a:off x="257738" y="1838425"/>
          <a:ext cx="3000000" cy="3000000"/>
        </p:xfrm>
        <a:graphic>
          <a:graphicData uri="http://schemas.openxmlformats.org/drawingml/2006/table">
            <a:tbl>
              <a:tblPr>
                <a:noFill/>
                <a:tableStyleId>{77FC013C-54D9-4F0A-A97E-4AAB260340E3}</a:tableStyleId>
              </a:tblPr>
              <a:tblGrid>
                <a:gridCol w="460475"/>
                <a:gridCol w="432375"/>
                <a:gridCol w="1550850"/>
                <a:gridCol w="3975875"/>
                <a:gridCol w="624950"/>
              </a:tblGrid>
              <a:tr h="381000">
                <a:tc rowSpan="6">
                  <a:txBody>
                    <a:bodyPr/>
                    <a:lstStyle/>
                    <a:p>
                      <a:pPr indent="0" lvl="0" marL="0" rtl="0" algn="ctr">
                        <a:spcBef>
                          <a:spcPts val="0"/>
                        </a:spcBef>
                        <a:spcAft>
                          <a:spcPts val="0"/>
                        </a:spcAft>
                        <a:buNone/>
                      </a:pPr>
                      <a:r>
                        <a:t/>
                      </a:r>
                      <a:endParaRPr b="1">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t/>
                      </a:r>
                      <a:endParaRPr b="1">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EFEFEF"/>
                    </a:solidFill>
                  </a:tcPr>
                </a:tc>
                <a:tc gridSpan="2">
                  <a:txBody>
                    <a:bodyPr/>
                    <a:lstStyle/>
                    <a:p>
                      <a:pPr indent="0" lvl="0" marL="0" rtl="0" algn="ctr">
                        <a:spcBef>
                          <a:spcPts val="0"/>
                        </a:spcBef>
                        <a:spcAft>
                          <a:spcPts val="0"/>
                        </a:spcAft>
                        <a:buNone/>
                      </a:pPr>
                      <a:r>
                        <a:rPr b="1" lang="ar">
                          <a:latin typeface="Mada"/>
                          <a:ea typeface="Mada"/>
                          <a:cs typeface="Mada"/>
                          <a:sym typeface="Mada"/>
                        </a:rPr>
                        <a:t>Variable</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5"/>
                    </a:solidFill>
                  </a:tcPr>
                </a:tc>
                <a:tc hMerge="1"/>
                <a:tc>
                  <a:txBody>
                    <a:bodyPr/>
                    <a:lstStyle/>
                    <a:p>
                      <a:pPr indent="0" lvl="0" marL="0" rtl="0" algn="ctr">
                        <a:spcBef>
                          <a:spcPts val="0"/>
                        </a:spcBef>
                        <a:spcAft>
                          <a:spcPts val="0"/>
                        </a:spcAft>
                        <a:buNone/>
                      </a:pPr>
                      <a:r>
                        <a:rPr b="1" lang="ar">
                          <a:latin typeface="Mada"/>
                          <a:ea typeface="Mada"/>
                          <a:cs typeface="Mada"/>
                          <a:sym typeface="Mada"/>
                        </a:rPr>
                        <a:t>Score</a:t>
                      </a:r>
                      <a:endParaRPr b="1">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5"/>
                    </a:solidFill>
                  </a:tcPr>
                </a:tc>
              </a:tr>
              <a:tr h="381000">
                <a:tc vMerge="1"/>
                <a:tc rowSpan="3">
                  <a:txBody>
                    <a:bodyPr/>
                    <a:lstStyle/>
                    <a:p>
                      <a:pPr indent="0" lvl="0" marL="0" rtl="0" algn="l">
                        <a:spcBef>
                          <a:spcPts val="0"/>
                        </a:spcBef>
                        <a:spcAft>
                          <a:spcPts val="0"/>
                        </a:spcAft>
                        <a:buNone/>
                      </a:pPr>
                      <a:r>
                        <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ar" sz="1200">
                          <a:latin typeface="Mada"/>
                          <a:ea typeface="Mada"/>
                          <a:cs typeface="Mada"/>
                          <a:sym typeface="Mada"/>
                        </a:rPr>
                        <a:t>Age</a:t>
                      </a:r>
                      <a:endParaRPr b="1" sz="1200">
                        <a:latin typeface="Mada"/>
                        <a:ea typeface="Mada"/>
                        <a:cs typeface="Mada"/>
                        <a:sym typeface="Mada"/>
                      </a:endParaRPr>
                    </a:p>
                    <a:p>
                      <a:pPr indent="0" lvl="0" marL="0" rtl="0" algn="ctr">
                        <a:spcBef>
                          <a:spcPts val="0"/>
                        </a:spcBef>
                        <a:spcAft>
                          <a:spcPts val="0"/>
                        </a:spcAft>
                        <a:buNone/>
                      </a:pPr>
                      <a:r>
                        <a:rPr b="1" lang="ar" sz="1200">
                          <a:latin typeface="Mada"/>
                          <a:ea typeface="Mada"/>
                          <a:cs typeface="Mada"/>
                          <a:sym typeface="Mada"/>
                        </a:rPr>
                        <a:t>(History)</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&lt; 60</a:t>
                      </a:r>
                      <a:endParaRPr sz="1200">
                        <a:solidFill>
                          <a:schemeClr val="dk1"/>
                        </a:solidFill>
                        <a:latin typeface="Mada"/>
                        <a:ea typeface="Mada"/>
                        <a:cs typeface="Mada"/>
                        <a:sym typeface="Mada"/>
                      </a:endParaRPr>
                    </a:p>
                    <a:p>
                      <a:pPr indent="0" lvl="0" marL="0" rtl="0" algn="ctr">
                        <a:spcBef>
                          <a:spcPts val="0"/>
                        </a:spcBef>
                        <a:spcAft>
                          <a:spcPts val="0"/>
                        </a:spcAft>
                        <a:buNone/>
                      </a:pPr>
                      <a:r>
                        <a:rPr lang="ar" sz="1200">
                          <a:solidFill>
                            <a:schemeClr val="dk1"/>
                          </a:solidFill>
                          <a:latin typeface="Mada"/>
                          <a:ea typeface="Mada"/>
                          <a:cs typeface="Mada"/>
                          <a:sym typeface="Mada"/>
                        </a:rPr>
                        <a:t>60 - 79</a:t>
                      </a:r>
                      <a:endParaRPr sz="1200">
                        <a:solidFill>
                          <a:schemeClr val="dk1"/>
                        </a:solidFill>
                        <a:latin typeface="Mada"/>
                        <a:ea typeface="Mada"/>
                        <a:cs typeface="Mada"/>
                        <a:sym typeface="Mada"/>
                      </a:endParaRPr>
                    </a:p>
                    <a:p>
                      <a:pPr indent="0" lvl="0" marL="0" rtl="0" algn="ctr">
                        <a:spcBef>
                          <a:spcPts val="0"/>
                        </a:spcBef>
                        <a:spcAft>
                          <a:spcPts val="0"/>
                        </a:spcAft>
                        <a:buNone/>
                      </a:pPr>
                      <a:r>
                        <a:rPr lang="ar" sz="1200">
                          <a:solidFill>
                            <a:schemeClr val="dk1"/>
                          </a:solidFill>
                          <a:latin typeface="Mada"/>
                          <a:ea typeface="Mada"/>
                          <a:cs typeface="Mada"/>
                          <a:sym typeface="Mada"/>
                        </a:rPr>
                        <a:t>≥80</a:t>
                      </a:r>
                      <a:endParaRPr sz="1200">
                        <a:solidFill>
                          <a:schemeClr val="dk1"/>
                        </a:solidFill>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0</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1</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2</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381000">
                <a:tc vMerge="1"/>
                <a:tc vMerge="1"/>
                <a:tc>
                  <a:txBody>
                    <a:bodyPr/>
                    <a:lstStyle/>
                    <a:p>
                      <a:pPr indent="0" lvl="0" marL="0" rtl="0" algn="ctr">
                        <a:spcBef>
                          <a:spcPts val="0"/>
                        </a:spcBef>
                        <a:spcAft>
                          <a:spcPts val="0"/>
                        </a:spcAft>
                        <a:buNone/>
                      </a:pPr>
                      <a:r>
                        <a:rPr b="1" lang="ar" sz="1200">
                          <a:latin typeface="Mada"/>
                          <a:ea typeface="Mada"/>
                          <a:cs typeface="Mada"/>
                          <a:sym typeface="Mada"/>
                        </a:rPr>
                        <a:t>Shock</a:t>
                      </a:r>
                      <a:endParaRPr b="1" sz="1200">
                        <a:latin typeface="Mada"/>
                        <a:ea typeface="Mada"/>
                        <a:cs typeface="Mada"/>
                        <a:sym typeface="Mada"/>
                      </a:endParaRPr>
                    </a:p>
                    <a:p>
                      <a:pPr indent="0" lvl="0" marL="0" rtl="0" algn="ctr">
                        <a:spcBef>
                          <a:spcPts val="0"/>
                        </a:spcBef>
                        <a:spcAft>
                          <a:spcPts val="0"/>
                        </a:spcAft>
                        <a:buNone/>
                      </a:pPr>
                      <a:r>
                        <a:rPr b="1" lang="ar" sz="1200">
                          <a:latin typeface="Mada"/>
                          <a:ea typeface="Mada"/>
                          <a:cs typeface="Mada"/>
                          <a:sym typeface="Mada"/>
                        </a:rPr>
                        <a:t>(Physical exm)</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200">
                          <a:latin typeface="Mada"/>
                          <a:ea typeface="Mada"/>
                          <a:cs typeface="Mada"/>
                          <a:sym typeface="Mada"/>
                        </a:rPr>
                        <a:t>HR </a:t>
                      </a:r>
                      <a:r>
                        <a:rPr lang="ar" sz="1200">
                          <a:solidFill>
                            <a:schemeClr val="dk1"/>
                          </a:solidFill>
                          <a:latin typeface="Mada"/>
                          <a:ea typeface="Mada"/>
                          <a:cs typeface="Mada"/>
                          <a:sym typeface="Mada"/>
                        </a:rPr>
                        <a:t>&gt;100 </a:t>
                      </a:r>
                      <a:endParaRPr sz="1200">
                        <a:solidFill>
                          <a:schemeClr val="dk1"/>
                        </a:solidFill>
                        <a:latin typeface="Mada"/>
                        <a:ea typeface="Mada"/>
                        <a:cs typeface="Mada"/>
                        <a:sym typeface="Mada"/>
                      </a:endParaRPr>
                    </a:p>
                    <a:p>
                      <a:pPr indent="0" lvl="0" marL="0" rtl="0" algn="ctr">
                        <a:spcBef>
                          <a:spcPts val="0"/>
                        </a:spcBef>
                        <a:spcAft>
                          <a:spcPts val="0"/>
                        </a:spcAft>
                        <a:buNone/>
                      </a:pPr>
                      <a:r>
                        <a:rPr lang="ar" sz="1200">
                          <a:solidFill>
                            <a:schemeClr val="dk1"/>
                          </a:solidFill>
                          <a:latin typeface="Mada"/>
                          <a:ea typeface="Mada"/>
                          <a:cs typeface="Mada"/>
                          <a:sym typeface="Mada"/>
                        </a:rPr>
                        <a:t>Systolic BP &lt; 100</a:t>
                      </a:r>
                      <a:endParaRPr sz="1200">
                        <a:solidFill>
                          <a:schemeClr val="dk1"/>
                        </a:solidFill>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1</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2</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381000">
                <a:tc vMerge="1"/>
                <a:tc vMerge="1"/>
                <a:tc>
                  <a:txBody>
                    <a:bodyPr/>
                    <a:lstStyle/>
                    <a:p>
                      <a:pPr indent="0" lvl="0" marL="0" rtl="0" algn="ctr">
                        <a:spcBef>
                          <a:spcPts val="0"/>
                        </a:spcBef>
                        <a:spcAft>
                          <a:spcPts val="0"/>
                        </a:spcAft>
                        <a:buNone/>
                      </a:pPr>
                      <a:r>
                        <a:rPr b="1" lang="ar" sz="1200">
                          <a:latin typeface="Mada"/>
                          <a:ea typeface="Mada"/>
                          <a:cs typeface="Mada"/>
                          <a:sym typeface="Mada"/>
                        </a:rPr>
                        <a:t>Coexisting illness</a:t>
                      </a:r>
                      <a:endParaRPr b="1" sz="1200">
                        <a:latin typeface="Mada"/>
                        <a:ea typeface="Mada"/>
                        <a:cs typeface="Mada"/>
                        <a:sym typeface="Mada"/>
                      </a:endParaRPr>
                    </a:p>
                    <a:p>
                      <a:pPr indent="0" lvl="0" marL="0" rtl="0" algn="ctr">
                        <a:spcBef>
                          <a:spcPts val="0"/>
                        </a:spcBef>
                        <a:spcAft>
                          <a:spcPts val="0"/>
                        </a:spcAft>
                        <a:buNone/>
                      </a:pPr>
                      <a:r>
                        <a:rPr b="1" lang="ar" sz="1200">
                          <a:latin typeface="Mada"/>
                          <a:ea typeface="Mada"/>
                          <a:cs typeface="Mada"/>
                          <a:sym typeface="Mada"/>
                        </a:rPr>
                        <a:t>(History)</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200">
                          <a:latin typeface="Mada"/>
                          <a:ea typeface="Mada"/>
                          <a:cs typeface="Mada"/>
                          <a:sym typeface="Mada"/>
                        </a:rPr>
                        <a:t>Ischemic heart disease, congestive HF, other major illness</a:t>
                      </a:r>
                      <a:endParaRPr sz="1200">
                        <a:latin typeface="Mada"/>
                        <a:ea typeface="Mada"/>
                        <a:cs typeface="Mada"/>
                        <a:sym typeface="Mada"/>
                      </a:endParaRPr>
                    </a:p>
                    <a:p>
                      <a:pPr indent="0" lvl="0" marL="0" rtl="0" algn="ctr">
                        <a:spcBef>
                          <a:spcPts val="0"/>
                        </a:spcBef>
                        <a:spcAft>
                          <a:spcPts val="0"/>
                        </a:spcAft>
                        <a:buNone/>
                      </a:pPr>
                      <a:r>
                        <a:rPr lang="ar" sz="1200">
                          <a:solidFill>
                            <a:schemeClr val="dk1"/>
                          </a:solidFill>
                          <a:latin typeface="Mada"/>
                          <a:ea typeface="Mada"/>
                          <a:cs typeface="Mada"/>
                          <a:sym typeface="Mada"/>
                        </a:rPr>
                        <a:t>Renal or hepatic failure, metastatic cancer</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2</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3</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381000">
                <a:tc vMerge="1"/>
                <a:tc rowSpan="2">
                  <a:txBody>
                    <a:bodyPr/>
                    <a:lstStyle/>
                    <a:p>
                      <a:pPr indent="0" lvl="0" marL="0" rtl="0" algn="ctr">
                        <a:spcBef>
                          <a:spcPts val="0"/>
                        </a:spcBef>
                        <a:spcAft>
                          <a:spcPts val="0"/>
                        </a:spcAft>
                        <a:buNone/>
                      </a:pPr>
                      <a:r>
                        <a:rPr b="1" lang="ar" sz="1200">
                          <a:latin typeface="Mada"/>
                          <a:ea typeface="Mada"/>
                          <a:cs typeface="Mada"/>
                          <a:sym typeface="Mada"/>
                        </a:rPr>
                        <a:t>-</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ar" sz="1200">
                          <a:latin typeface="Mada"/>
                          <a:ea typeface="Mada"/>
                          <a:cs typeface="Mada"/>
                          <a:sym typeface="Mada"/>
                        </a:rPr>
                        <a:t>Endoscopic diagnosis</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200">
                          <a:latin typeface="Mada"/>
                          <a:ea typeface="Mada"/>
                          <a:cs typeface="Mada"/>
                          <a:sym typeface="Mada"/>
                        </a:rPr>
                        <a:t>No lesion observed, Mallory weiss tear</a:t>
                      </a:r>
                      <a:endParaRPr sz="1200">
                        <a:latin typeface="Mada"/>
                        <a:ea typeface="Mada"/>
                        <a:cs typeface="Mada"/>
                        <a:sym typeface="Mada"/>
                      </a:endParaRPr>
                    </a:p>
                    <a:p>
                      <a:pPr indent="0" lvl="0" marL="0" rtl="0" algn="ctr">
                        <a:spcBef>
                          <a:spcPts val="0"/>
                        </a:spcBef>
                        <a:spcAft>
                          <a:spcPts val="0"/>
                        </a:spcAft>
                        <a:buNone/>
                      </a:pPr>
                      <a:r>
                        <a:rPr lang="ar" sz="1200">
                          <a:solidFill>
                            <a:schemeClr val="dk1"/>
                          </a:solidFill>
                          <a:latin typeface="Mada"/>
                          <a:ea typeface="Mada"/>
                          <a:cs typeface="Mada"/>
                          <a:sym typeface="Mada"/>
                        </a:rPr>
                        <a:t>Peptic ulcer, erosive disease, esophagitis</a:t>
                      </a:r>
                      <a:endParaRPr sz="1200">
                        <a:solidFill>
                          <a:schemeClr val="dk1"/>
                        </a:solidFill>
                        <a:latin typeface="Mada"/>
                        <a:ea typeface="Mada"/>
                        <a:cs typeface="Mada"/>
                        <a:sym typeface="Mada"/>
                      </a:endParaRPr>
                    </a:p>
                    <a:p>
                      <a:pPr indent="0" lvl="0" marL="0" rtl="0" algn="ctr">
                        <a:spcBef>
                          <a:spcPts val="0"/>
                        </a:spcBef>
                        <a:spcAft>
                          <a:spcPts val="0"/>
                        </a:spcAft>
                        <a:buNone/>
                      </a:pPr>
                      <a:r>
                        <a:rPr lang="ar" sz="1200">
                          <a:solidFill>
                            <a:schemeClr val="dk1"/>
                          </a:solidFill>
                          <a:latin typeface="Mada"/>
                          <a:ea typeface="Mada"/>
                          <a:cs typeface="Mada"/>
                          <a:sym typeface="Mada"/>
                        </a:rPr>
                        <a:t>Cancer of upper GI</a:t>
                      </a:r>
                      <a:endParaRPr sz="1200">
                        <a:solidFill>
                          <a:schemeClr val="dk1"/>
                        </a:solidFill>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0</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1</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2</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459075">
                <a:tc vMerge="1"/>
                <a:tc vMerge="1"/>
                <a:tc>
                  <a:txBody>
                    <a:bodyPr/>
                    <a:lstStyle/>
                    <a:p>
                      <a:pPr indent="0" lvl="0" marL="0" rtl="0" algn="ctr">
                        <a:spcBef>
                          <a:spcPts val="0"/>
                        </a:spcBef>
                        <a:spcAft>
                          <a:spcPts val="0"/>
                        </a:spcAft>
                        <a:buNone/>
                      </a:pPr>
                      <a:r>
                        <a:rPr b="1" lang="ar" sz="1200">
                          <a:latin typeface="Mada"/>
                          <a:ea typeface="Mada"/>
                          <a:cs typeface="Mada"/>
                          <a:sym typeface="Mada"/>
                        </a:rPr>
                        <a:t>Endoscopic stigmata of recent hemorrhage </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200">
                          <a:latin typeface="Mada"/>
                          <a:ea typeface="Mada"/>
                          <a:cs typeface="Mada"/>
                          <a:sym typeface="Mada"/>
                        </a:rPr>
                        <a:t>Clean base ulcer, flat pigmented spot</a:t>
                      </a:r>
                      <a:endParaRPr sz="1200">
                        <a:latin typeface="Mada"/>
                        <a:ea typeface="Mada"/>
                        <a:cs typeface="Mada"/>
                        <a:sym typeface="Mada"/>
                      </a:endParaRPr>
                    </a:p>
                    <a:p>
                      <a:pPr indent="0" lvl="0" marL="0" rtl="0" algn="ctr">
                        <a:spcBef>
                          <a:spcPts val="0"/>
                        </a:spcBef>
                        <a:spcAft>
                          <a:spcPts val="0"/>
                        </a:spcAft>
                        <a:buNone/>
                      </a:pPr>
                      <a:r>
                        <a:rPr lang="ar" sz="1200">
                          <a:solidFill>
                            <a:schemeClr val="dk1"/>
                          </a:solidFill>
                          <a:latin typeface="Mada"/>
                          <a:ea typeface="Mada"/>
                          <a:cs typeface="Mada"/>
                          <a:sym typeface="Mada"/>
                        </a:rPr>
                        <a:t>Blood in upper GI, active bleeding, visible vessel, clot</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0</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2</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bl>
          </a:graphicData>
        </a:graphic>
      </p:graphicFrame>
      <p:sp>
        <p:nvSpPr>
          <p:cNvPr id="398" name="Google Shape;398;p20"/>
          <p:cNvSpPr txBox="1"/>
          <p:nvPr/>
        </p:nvSpPr>
        <p:spPr>
          <a:xfrm>
            <a:off x="257788" y="1502575"/>
            <a:ext cx="6781800" cy="32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latin typeface="Mada"/>
                <a:ea typeface="Mada"/>
                <a:cs typeface="Mada"/>
                <a:sym typeface="Mada"/>
              </a:rPr>
              <a:t> [ Rockall score</a:t>
            </a:r>
            <a:r>
              <a:rPr b="1" baseline="30000" lang="ar" sz="2200">
                <a:latin typeface="Mada"/>
                <a:ea typeface="Mada"/>
                <a:cs typeface="Mada"/>
                <a:sym typeface="Mada"/>
              </a:rPr>
              <a:t>1</a:t>
            </a:r>
            <a:r>
              <a:rPr b="1" lang="ar" sz="2200">
                <a:latin typeface="Mada"/>
                <a:ea typeface="Mada"/>
                <a:cs typeface="Mada"/>
                <a:sym typeface="Mada"/>
              </a:rPr>
              <a:t> ]</a:t>
            </a:r>
            <a:endParaRPr b="1" sz="2200"/>
          </a:p>
        </p:txBody>
      </p:sp>
      <p:sp>
        <p:nvSpPr>
          <p:cNvPr id="399" name="Google Shape;399;p20"/>
          <p:cNvSpPr txBox="1"/>
          <p:nvPr/>
        </p:nvSpPr>
        <p:spPr>
          <a:xfrm rot="-5400000">
            <a:off x="-1334762" y="3459238"/>
            <a:ext cx="3606600" cy="4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Complete Rockall Score </a:t>
            </a:r>
            <a:endParaRPr/>
          </a:p>
        </p:txBody>
      </p:sp>
      <p:sp>
        <p:nvSpPr>
          <p:cNvPr id="400" name="Google Shape;400;p20"/>
          <p:cNvSpPr txBox="1"/>
          <p:nvPr/>
        </p:nvSpPr>
        <p:spPr>
          <a:xfrm rot="-5400000">
            <a:off x="13213" y="2939725"/>
            <a:ext cx="1825200" cy="41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Clinical Rockall score</a:t>
            </a:r>
            <a:endParaRPr/>
          </a:p>
        </p:txBody>
      </p:sp>
      <p:sp>
        <p:nvSpPr>
          <p:cNvPr id="401" name="Google Shape;401;p20"/>
          <p:cNvSpPr txBox="1"/>
          <p:nvPr/>
        </p:nvSpPr>
        <p:spPr>
          <a:xfrm>
            <a:off x="272125" y="5603625"/>
            <a:ext cx="7044600" cy="1825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highlight>
                  <a:schemeClr val="accent5"/>
                </a:highlight>
                <a:latin typeface="Mada"/>
                <a:ea typeface="Mada"/>
                <a:cs typeface="Mada"/>
                <a:sym typeface="Mada"/>
              </a:rPr>
              <a:t> Pre-endoscopic therapy:</a:t>
            </a:r>
            <a:endParaRPr b="1" sz="1200">
              <a:solidFill>
                <a:schemeClr val="dk1"/>
              </a:solidFill>
              <a:highlight>
                <a:schemeClr val="accent5"/>
              </a:highlight>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Provide erythromycin I.V 30 minutes prior to endoscopy</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High-dose I.V PPI should initiated</a:t>
            </a:r>
            <a:r>
              <a:rPr baseline="30000" lang="ar" sz="1200">
                <a:solidFill>
                  <a:srgbClr val="999999"/>
                </a:solidFill>
                <a:latin typeface="Mada"/>
                <a:ea typeface="Mada"/>
                <a:cs typeface="Mada"/>
                <a:sym typeface="Mada"/>
              </a:rPr>
              <a:t>1</a:t>
            </a:r>
            <a:endParaRPr baseline="30000" sz="1200">
              <a:solidFill>
                <a:srgbClr val="999999"/>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The routine use of nasogastric lavage and/or tranexamix acid is not recommended </a:t>
            </a:r>
            <a:endParaRPr sz="1200">
              <a:solidFill>
                <a:srgbClr val="CC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ar" sz="1200">
                <a:solidFill>
                  <a:schemeClr val="dk1"/>
                </a:solidFill>
                <a:latin typeface="Mada"/>
                <a:ea typeface="Mada"/>
                <a:cs typeface="Mada"/>
                <a:sym typeface="Mada"/>
              </a:rPr>
              <a:t>Patients receiving anticoagulants:</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correction of coagulopathy is recommended</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Endoscopy should not be delayed for a high INR unless the </a:t>
            </a:r>
            <a:r>
              <a:rPr lang="ar" sz="1200">
                <a:solidFill>
                  <a:schemeClr val="dk1"/>
                </a:solidFill>
                <a:latin typeface="Mada"/>
                <a:ea typeface="Mada"/>
                <a:cs typeface="Mada"/>
                <a:sym typeface="Mada"/>
              </a:rPr>
              <a:t>INR is supratherapeutic</a:t>
            </a:r>
            <a:r>
              <a:rPr lang="ar" sz="1200">
                <a:solidFill>
                  <a:schemeClr val="dk1"/>
                </a:solidFill>
                <a:latin typeface="Mada"/>
                <a:ea typeface="Mada"/>
                <a:cs typeface="Mada"/>
                <a:sym typeface="Mada"/>
              </a:rPr>
              <a:t> </a:t>
            </a:r>
            <a:r>
              <a:rPr b="1" baseline="30000" lang="ar" sz="1200">
                <a:solidFill>
                  <a:schemeClr val="dk1"/>
                </a:solidFill>
                <a:latin typeface="Mada"/>
                <a:ea typeface="Mada"/>
                <a:cs typeface="Mada"/>
                <a:sym typeface="Mada"/>
              </a:rPr>
              <a:t>2</a:t>
            </a:r>
            <a:endParaRPr b="1" baseline="30000"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accent4"/>
              </a:buClr>
              <a:buSzPts val="1200"/>
              <a:buFont typeface="Mada"/>
              <a:buChar char="●"/>
            </a:pPr>
            <a:r>
              <a:rPr b="1" lang="ar" sz="1200">
                <a:solidFill>
                  <a:schemeClr val="accent4"/>
                </a:solidFill>
                <a:latin typeface="Mada"/>
                <a:ea typeface="Mada"/>
                <a:cs typeface="Mada"/>
                <a:sym typeface="Mada"/>
              </a:rPr>
              <a:t>Aspirin, NSAIDs and warfarin are stopped </a:t>
            </a:r>
            <a:r>
              <a:rPr lang="ar" sz="1200">
                <a:solidFill>
                  <a:schemeClr val="accent4"/>
                </a:solidFill>
                <a:latin typeface="Mada"/>
                <a:ea typeface="Mada"/>
                <a:cs typeface="Mada"/>
                <a:sym typeface="Mada"/>
              </a:rPr>
              <a:t>and the INR reversed if necessary.</a:t>
            </a:r>
            <a:endParaRPr sz="1200">
              <a:solidFill>
                <a:schemeClr val="accent4"/>
              </a:solidFill>
              <a:latin typeface="Mada"/>
              <a:ea typeface="Mada"/>
              <a:cs typeface="Mada"/>
              <a:sym typeface="Mada"/>
            </a:endParaRPr>
          </a:p>
          <a:p>
            <a:pPr indent="0" lvl="0" marL="457200" rtl="0" algn="l">
              <a:spcBef>
                <a:spcPts val="0"/>
              </a:spcBef>
              <a:spcAft>
                <a:spcPts val="0"/>
              </a:spcAft>
              <a:buNone/>
            </a:pPr>
            <a:r>
              <a:t/>
            </a:r>
            <a:endParaRPr b="1" sz="1200">
              <a:solidFill>
                <a:schemeClr val="dk1"/>
              </a:solidFill>
              <a:latin typeface="Mada"/>
              <a:ea typeface="Mada"/>
              <a:cs typeface="Mada"/>
              <a:sym typeface="Mada"/>
            </a:endParaRPr>
          </a:p>
        </p:txBody>
      </p:sp>
      <p:grpSp>
        <p:nvGrpSpPr>
          <p:cNvPr id="402" name="Google Shape;402;p20"/>
          <p:cNvGrpSpPr/>
          <p:nvPr/>
        </p:nvGrpSpPr>
        <p:grpSpPr>
          <a:xfrm>
            <a:off x="245107" y="7530888"/>
            <a:ext cx="2761057" cy="562216"/>
            <a:chOff x="842294" y="6547331"/>
            <a:chExt cx="2761057" cy="562216"/>
          </a:xfrm>
        </p:grpSpPr>
        <p:grpSp>
          <p:nvGrpSpPr>
            <p:cNvPr id="403" name="Google Shape;403;p20"/>
            <p:cNvGrpSpPr/>
            <p:nvPr/>
          </p:nvGrpSpPr>
          <p:grpSpPr>
            <a:xfrm>
              <a:off x="842294" y="6547331"/>
              <a:ext cx="2760918" cy="562216"/>
              <a:chOff x="423253" y="6100698"/>
              <a:chExt cx="3286807" cy="639900"/>
            </a:xfrm>
          </p:grpSpPr>
          <p:sp>
            <p:nvSpPr>
              <p:cNvPr id="404" name="Google Shape;404;p20"/>
              <p:cNvSpPr/>
              <p:nvPr/>
            </p:nvSpPr>
            <p:spPr>
              <a:xfrm>
                <a:off x="423259" y="6232427"/>
                <a:ext cx="3286800" cy="394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0"/>
              <p:cNvSpPr/>
              <p:nvPr/>
            </p:nvSpPr>
            <p:spPr>
              <a:xfrm>
                <a:off x="423253" y="6100698"/>
                <a:ext cx="674700" cy="639900"/>
              </a:xfrm>
              <a:prstGeom prst="diamond">
                <a:avLst/>
              </a:prstGeom>
              <a:solidFill>
                <a:schemeClr val="accent3"/>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chemeClr val="lt1"/>
                    </a:solidFill>
                    <a:latin typeface="Mada"/>
                    <a:ea typeface="Mada"/>
                    <a:cs typeface="Mada"/>
                    <a:sym typeface="Mada"/>
                  </a:rPr>
                  <a:t>2</a:t>
                </a:r>
                <a:endParaRPr/>
              </a:p>
            </p:txBody>
          </p:sp>
        </p:grpSp>
        <p:sp>
          <p:nvSpPr>
            <p:cNvPr id="406" name="Google Shape;406;p20"/>
            <p:cNvSpPr txBox="1"/>
            <p:nvPr/>
          </p:nvSpPr>
          <p:spPr>
            <a:xfrm>
              <a:off x="1345251" y="6647543"/>
              <a:ext cx="2258100" cy="3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lt1"/>
                  </a:solidFill>
                  <a:latin typeface="Mada"/>
                  <a:ea typeface="Mada"/>
                  <a:cs typeface="Mada"/>
                  <a:sym typeface="Mada"/>
                </a:rPr>
                <a:t>E</a:t>
              </a:r>
              <a:r>
                <a:rPr b="1" lang="ar" sz="1200">
                  <a:solidFill>
                    <a:schemeClr val="lt1"/>
                  </a:solidFill>
                  <a:latin typeface="Mada"/>
                  <a:ea typeface="Mada"/>
                  <a:cs typeface="Mada"/>
                  <a:sym typeface="Mada"/>
                </a:rPr>
                <a:t>ndoscopic management</a:t>
              </a:r>
              <a:endParaRPr baseline="30000">
                <a:solidFill>
                  <a:schemeClr val="lt1"/>
                </a:solidFill>
              </a:endParaRPr>
            </a:p>
          </p:txBody>
        </p:sp>
      </p:grpSp>
      <p:sp>
        <p:nvSpPr>
          <p:cNvPr id="407" name="Google Shape;407;p20"/>
          <p:cNvSpPr txBox="1"/>
          <p:nvPr/>
        </p:nvSpPr>
        <p:spPr>
          <a:xfrm>
            <a:off x="254388" y="8093100"/>
            <a:ext cx="7060500" cy="1982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Definition of early endoscopy:</a:t>
            </a:r>
            <a:endParaRPr b="1" sz="1200">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Ranges from 2 to </a:t>
            </a:r>
            <a:r>
              <a:rPr lang="ar" sz="1200">
                <a:solidFill>
                  <a:srgbClr val="CC0000"/>
                </a:solidFill>
                <a:latin typeface="Mada"/>
                <a:ea typeface="Mada"/>
                <a:cs typeface="Mada"/>
                <a:sym typeface="Mada"/>
              </a:rPr>
              <a:t>24 </a:t>
            </a:r>
            <a:r>
              <a:rPr lang="ar" sz="1200">
                <a:solidFill>
                  <a:srgbClr val="CC0000"/>
                </a:solidFill>
                <a:latin typeface="Mada"/>
                <a:ea typeface="Mada"/>
                <a:cs typeface="Mada"/>
                <a:sym typeface="Mada"/>
              </a:rPr>
              <a:t>hours AFTER INITIAL PRESENTATION</a:t>
            </a:r>
            <a:r>
              <a:rPr lang="ar" sz="1200">
                <a:solidFill>
                  <a:srgbClr val="CC0000"/>
                </a:solidFill>
                <a:latin typeface="Mada"/>
                <a:ea typeface="Mada"/>
                <a:cs typeface="Mada"/>
                <a:sym typeface="Mada"/>
              </a:rPr>
              <a:t> </a:t>
            </a:r>
            <a:r>
              <a:rPr b="1" baseline="30000" lang="ar" sz="1200">
                <a:solidFill>
                  <a:srgbClr val="CC0000"/>
                </a:solidFill>
                <a:latin typeface="Mada"/>
                <a:ea typeface="Mada"/>
                <a:cs typeface="Mada"/>
                <a:sym typeface="Mada"/>
              </a:rPr>
              <a:t>3</a:t>
            </a:r>
            <a:endParaRPr b="1" baseline="30000"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May need to be delayed or deferred:</a:t>
            </a:r>
            <a:endParaRPr b="1" sz="1200">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Active acute coronary syndromes</a:t>
            </a:r>
            <a:endParaRPr sz="1200">
              <a:solidFill>
                <a:srgbClr val="CC0000"/>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Suspected perforation</a:t>
            </a:r>
            <a:r>
              <a:rPr lang="ar" sz="1200">
                <a:solidFill>
                  <a:srgbClr val="CC0000"/>
                </a:solidFill>
                <a:latin typeface="Mada"/>
                <a:ea typeface="Mada"/>
                <a:cs typeface="Mada"/>
                <a:sym typeface="Mada"/>
              </a:rPr>
              <a:t> </a:t>
            </a:r>
            <a:r>
              <a:rPr b="1" baseline="30000" lang="ar" sz="1200">
                <a:solidFill>
                  <a:srgbClr val="CC0000"/>
                </a:solidFill>
                <a:latin typeface="Mada"/>
                <a:ea typeface="Mada"/>
                <a:cs typeface="Mada"/>
                <a:sym typeface="Mada"/>
              </a:rPr>
              <a:t>4</a:t>
            </a:r>
            <a:endParaRPr b="1" baseline="30000">
              <a:latin typeface="Mada"/>
              <a:ea typeface="Mada"/>
              <a:cs typeface="Mada"/>
              <a:sym typeface="Mada"/>
            </a:endParaRPr>
          </a:p>
        </p:txBody>
      </p:sp>
      <p:sp>
        <p:nvSpPr>
          <p:cNvPr id="408" name="Google Shape;408;p20"/>
          <p:cNvSpPr txBox="1"/>
          <p:nvPr/>
        </p:nvSpPr>
        <p:spPr>
          <a:xfrm>
            <a:off x="1237350" y="0"/>
            <a:ext cx="50853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Management</a:t>
            </a:r>
            <a:endParaRPr sz="2600">
              <a:solidFill>
                <a:schemeClr val="dk1"/>
              </a:solidFill>
              <a:latin typeface="Alegreya"/>
              <a:ea typeface="Alegreya"/>
              <a:cs typeface="Alegreya"/>
              <a:sym typeface="Alegreya"/>
            </a:endParaRPr>
          </a:p>
        </p:txBody>
      </p:sp>
      <p:sp>
        <p:nvSpPr>
          <p:cNvPr id="409" name="Google Shape;409;p20"/>
          <p:cNvSpPr txBox="1"/>
          <p:nvPr/>
        </p:nvSpPr>
        <p:spPr>
          <a:xfrm>
            <a:off x="0" y="9748275"/>
            <a:ext cx="7560000" cy="9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a:t>
            </a:r>
            <a:r>
              <a:rPr lang="ar" sz="1000">
                <a:solidFill>
                  <a:srgbClr val="6AA84F"/>
                </a:solidFill>
                <a:latin typeface="Mada"/>
                <a:ea typeface="Mada"/>
                <a:cs typeface="Mada"/>
                <a:sym typeface="Mada"/>
              </a:rPr>
              <a:t>not used anymore, </a:t>
            </a:r>
            <a:r>
              <a:rPr lang="ar" sz="1000">
                <a:solidFill>
                  <a:schemeClr val="accent4"/>
                </a:solidFill>
                <a:latin typeface="Mada"/>
                <a:ea typeface="Mada"/>
                <a:cs typeface="Mada"/>
                <a:sym typeface="Mada"/>
              </a:rPr>
              <a:t>Rockall  score is based on clinical and endoscopic  findings.</a:t>
            </a:r>
            <a:endParaRPr sz="1000">
              <a:solidFill>
                <a:schemeClr val="accent4"/>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a:t>
            </a:r>
            <a:r>
              <a:rPr lang="ar" sz="1000">
                <a:solidFill>
                  <a:srgbClr val="CC0000"/>
                </a:solidFill>
                <a:latin typeface="Mada"/>
                <a:ea typeface="Mada"/>
                <a:cs typeface="Mada"/>
                <a:sym typeface="Mada"/>
              </a:rPr>
              <a:t>anything </a:t>
            </a:r>
            <a:r>
              <a:rPr b="1" lang="ar" sz="1000">
                <a:solidFill>
                  <a:srgbClr val="CC0000"/>
                </a:solidFill>
                <a:latin typeface="Mada"/>
                <a:ea typeface="Mada"/>
                <a:cs typeface="Mada"/>
                <a:sym typeface="Mada"/>
              </a:rPr>
              <a:t>less than 2-2.5 you can do your intervention</a:t>
            </a:r>
            <a:r>
              <a:rPr lang="ar" sz="1000">
                <a:solidFill>
                  <a:srgbClr val="CC0000"/>
                </a:solidFill>
                <a:latin typeface="Mada"/>
                <a:ea typeface="Mada"/>
                <a:cs typeface="Mada"/>
                <a:sym typeface="Mada"/>
              </a:rPr>
              <a:t>.Supratherapeutic: </a:t>
            </a:r>
            <a:r>
              <a:rPr b="1" lang="ar" sz="1000">
                <a:solidFill>
                  <a:srgbClr val="CC0000"/>
                </a:solidFill>
                <a:latin typeface="Mada"/>
                <a:ea typeface="Mada"/>
                <a:cs typeface="Mada"/>
                <a:sym typeface="Mada"/>
              </a:rPr>
              <a:t>6-9 </a:t>
            </a:r>
            <a:r>
              <a:rPr lang="ar" sz="1000">
                <a:solidFill>
                  <a:srgbClr val="CC0000"/>
                </a:solidFill>
                <a:latin typeface="Mada"/>
                <a:ea typeface="Mada"/>
                <a:cs typeface="Mada"/>
                <a:sym typeface="Mada"/>
              </a:rPr>
              <a:t>. you need to </a:t>
            </a:r>
            <a:r>
              <a:rPr b="1" lang="ar" sz="1000">
                <a:solidFill>
                  <a:srgbClr val="CC0000"/>
                </a:solidFill>
                <a:latin typeface="Mada"/>
                <a:ea typeface="Mada"/>
                <a:cs typeface="Mada"/>
                <a:sym typeface="Mada"/>
              </a:rPr>
              <a:t>reduce INR </a:t>
            </a:r>
            <a:r>
              <a:rPr lang="ar" sz="1000">
                <a:solidFill>
                  <a:srgbClr val="CC0000"/>
                </a:solidFill>
                <a:latin typeface="Mada"/>
                <a:ea typeface="Mada"/>
                <a:cs typeface="Mada"/>
                <a:sym typeface="Mada"/>
              </a:rPr>
              <a:t>with either vit K in pt taking warfarin, the antidote for heparin or fresh frozen plasma AKA cryoprecipitate</a:t>
            </a:r>
            <a:endParaRPr sz="1000">
              <a:solidFill>
                <a:srgbClr val="CC0000"/>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3-non variceal within 24h, </a:t>
            </a:r>
            <a:r>
              <a:rPr b="1" lang="ar" sz="1000">
                <a:solidFill>
                  <a:srgbClr val="CC0000"/>
                </a:solidFill>
                <a:latin typeface="Mada"/>
                <a:ea typeface="Mada"/>
                <a:cs typeface="Mada"/>
                <a:sym typeface="Mada"/>
              </a:rPr>
              <a:t>V</a:t>
            </a:r>
            <a:r>
              <a:rPr b="1" lang="ar" sz="1000">
                <a:solidFill>
                  <a:srgbClr val="CC0000"/>
                </a:solidFill>
                <a:latin typeface="Mada"/>
                <a:ea typeface="Mada"/>
                <a:cs typeface="Mada"/>
                <a:sym typeface="Mada"/>
              </a:rPr>
              <a:t>ariceal within 12 hours</a:t>
            </a:r>
            <a:endParaRPr b="1" sz="1000">
              <a:solidFill>
                <a:srgbClr val="CC0000"/>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4- surgery is a better choice</a:t>
            </a:r>
            <a:endParaRPr sz="1000">
              <a:solidFill>
                <a:srgbClr val="6AA84F"/>
              </a:solidFill>
              <a:latin typeface="Mada"/>
              <a:ea typeface="Mada"/>
              <a:cs typeface="Mada"/>
              <a:sym typeface="Mad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2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415" name="Google Shape;415;p21"/>
          <p:cNvSpPr/>
          <p:nvPr/>
        </p:nvSpPr>
        <p:spPr>
          <a:xfrm>
            <a:off x="219350" y="2159700"/>
            <a:ext cx="1747500" cy="426600"/>
          </a:xfrm>
          <a:prstGeom prst="homePlate">
            <a:avLst>
              <a:gd fmla="val 32883" name="adj"/>
            </a:avLst>
          </a:prstGeom>
          <a:gradFill>
            <a:gsLst>
              <a:gs pos="0">
                <a:srgbClr val="EAF0DC"/>
              </a:gs>
              <a:gs pos="100000">
                <a:srgbClr val="AFC585"/>
              </a:gs>
            </a:gsLst>
            <a:lin ang="5400012" scaled="0"/>
          </a:gra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Spurting Blood</a:t>
            </a:r>
            <a:endParaRPr sz="1200"/>
          </a:p>
        </p:txBody>
      </p:sp>
      <p:sp>
        <p:nvSpPr>
          <p:cNvPr id="416" name="Google Shape;416;p21"/>
          <p:cNvSpPr/>
          <p:nvPr/>
        </p:nvSpPr>
        <p:spPr>
          <a:xfrm>
            <a:off x="219350" y="1886477"/>
            <a:ext cx="198269" cy="2301437"/>
          </a:xfrm>
          <a:custGeom>
            <a:rect b="b" l="l" r="r" t="t"/>
            <a:pathLst>
              <a:path extrusionOk="0" h="4404665" w="160867">
                <a:moveTo>
                  <a:pt x="0" y="0"/>
                </a:moveTo>
                <a:lnTo>
                  <a:pt x="10837" y="53058"/>
                </a:lnTo>
                <a:cubicBezTo>
                  <a:pt x="103533" y="603105"/>
                  <a:pt x="160867" y="1362988"/>
                  <a:pt x="160867" y="2202332"/>
                </a:cubicBezTo>
                <a:cubicBezTo>
                  <a:pt x="160867" y="3041676"/>
                  <a:pt x="103533" y="3801560"/>
                  <a:pt x="10837" y="4351607"/>
                </a:cubicBezTo>
                <a:lnTo>
                  <a:pt x="0" y="4404665"/>
                </a:lnTo>
                <a:close/>
              </a:path>
            </a:pathLst>
          </a:custGeom>
          <a:gradFill>
            <a:gsLst>
              <a:gs pos="0">
                <a:srgbClr val="000000">
                  <a:alpha val="0"/>
                </a:srgbClr>
              </a:gs>
              <a:gs pos="61000">
                <a:srgbClr val="000000">
                  <a:alpha val="0"/>
                </a:srgbClr>
              </a:gs>
              <a:gs pos="92000">
                <a:srgbClr val="000000">
                  <a:alpha val="33725"/>
                </a:srgbClr>
              </a:gs>
              <a:gs pos="100000">
                <a:srgbClr val="000000">
                  <a:alpha val="33725"/>
                </a:srgbClr>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17" name="Google Shape;417;p21"/>
          <p:cNvSpPr/>
          <p:nvPr/>
        </p:nvSpPr>
        <p:spPr>
          <a:xfrm>
            <a:off x="2032500" y="2159700"/>
            <a:ext cx="1747500" cy="426600"/>
          </a:xfrm>
          <a:prstGeom prst="homePlate">
            <a:avLst>
              <a:gd fmla="val 32883" name="adj"/>
            </a:avLst>
          </a:prstGeom>
          <a:gradFill>
            <a:gsLst>
              <a:gs pos="0">
                <a:srgbClr val="EAF0DC"/>
              </a:gs>
              <a:gs pos="100000">
                <a:srgbClr val="AFC585"/>
              </a:gs>
            </a:gsLst>
            <a:lin ang="5400012" scaled="0"/>
          </a:gra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Non-bleeding Visible Vessel</a:t>
            </a:r>
            <a:endParaRPr sz="1200"/>
          </a:p>
        </p:txBody>
      </p:sp>
      <p:sp>
        <p:nvSpPr>
          <p:cNvPr id="418" name="Google Shape;418;p21"/>
          <p:cNvSpPr/>
          <p:nvPr/>
        </p:nvSpPr>
        <p:spPr>
          <a:xfrm>
            <a:off x="2032497" y="1886477"/>
            <a:ext cx="198269" cy="2301437"/>
          </a:xfrm>
          <a:custGeom>
            <a:rect b="b" l="l" r="r" t="t"/>
            <a:pathLst>
              <a:path extrusionOk="0" h="4404665" w="160867">
                <a:moveTo>
                  <a:pt x="0" y="0"/>
                </a:moveTo>
                <a:lnTo>
                  <a:pt x="10837" y="53058"/>
                </a:lnTo>
                <a:cubicBezTo>
                  <a:pt x="103533" y="603105"/>
                  <a:pt x="160867" y="1362988"/>
                  <a:pt x="160867" y="2202332"/>
                </a:cubicBezTo>
                <a:cubicBezTo>
                  <a:pt x="160867" y="3041676"/>
                  <a:pt x="103533" y="3801560"/>
                  <a:pt x="10837" y="4351607"/>
                </a:cubicBezTo>
                <a:lnTo>
                  <a:pt x="0" y="4404665"/>
                </a:lnTo>
                <a:close/>
              </a:path>
            </a:pathLst>
          </a:custGeom>
          <a:gradFill>
            <a:gsLst>
              <a:gs pos="0">
                <a:srgbClr val="000000">
                  <a:alpha val="0"/>
                </a:srgbClr>
              </a:gs>
              <a:gs pos="61000">
                <a:srgbClr val="000000">
                  <a:alpha val="0"/>
                </a:srgbClr>
              </a:gs>
              <a:gs pos="92000">
                <a:srgbClr val="000000">
                  <a:alpha val="33725"/>
                </a:srgbClr>
              </a:gs>
              <a:gs pos="100000">
                <a:srgbClr val="000000">
                  <a:alpha val="33725"/>
                </a:srgbClr>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19" name="Google Shape;419;p21"/>
          <p:cNvSpPr/>
          <p:nvPr/>
        </p:nvSpPr>
        <p:spPr>
          <a:xfrm>
            <a:off x="3845651" y="2154750"/>
            <a:ext cx="1747500" cy="426600"/>
          </a:xfrm>
          <a:prstGeom prst="homePlate">
            <a:avLst>
              <a:gd fmla="val 32883" name="adj"/>
            </a:avLst>
          </a:prstGeom>
          <a:gradFill>
            <a:gsLst>
              <a:gs pos="0">
                <a:srgbClr val="EAF0DC"/>
              </a:gs>
              <a:gs pos="100000">
                <a:srgbClr val="AFC585"/>
              </a:gs>
            </a:gsLst>
            <a:lin ang="5400012" scaled="0"/>
          </a:gra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Flat, Pigmented Spot</a:t>
            </a:r>
            <a:endParaRPr sz="1200"/>
          </a:p>
        </p:txBody>
      </p:sp>
      <p:sp>
        <p:nvSpPr>
          <p:cNvPr id="420" name="Google Shape;420;p21"/>
          <p:cNvSpPr/>
          <p:nvPr/>
        </p:nvSpPr>
        <p:spPr>
          <a:xfrm>
            <a:off x="3845643" y="1881527"/>
            <a:ext cx="198269" cy="2301437"/>
          </a:xfrm>
          <a:custGeom>
            <a:rect b="b" l="l" r="r" t="t"/>
            <a:pathLst>
              <a:path extrusionOk="0" h="4404665" w="160867">
                <a:moveTo>
                  <a:pt x="0" y="0"/>
                </a:moveTo>
                <a:lnTo>
                  <a:pt x="10837" y="53058"/>
                </a:lnTo>
                <a:cubicBezTo>
                  <a:pt x="103533" y="603105"/>
                  <a:pt x="160867" y="1362988"/>
                  <a:pt x="160867" y="2202332"/>
                </a:cubicBezTo>
                <a:cubicBezTo>
                  <a:pt x="160867" y="3041676"/>
                  <a:pt x="103533" y="3801560"/>
                  <a:pt x="10837" y="4351607"/>
                </a:cubicBezTo>
                <a:lnTo>
                  <a:pt x="0" y="4404665"/>
                </a:lnTo>
                <a:close/>
              </a:path>
            </a:pathLst>
          </a:custGeom>
          <a:gradFill>
            <a:gsLst>
              <a:gs pos="0">
                <a:srgbClr val="000000">
                  <a:alpha val="0"/>
                </a:srgbClr>
              </a:gs>
              <a:gs pos="61000">
                <a:srgbClr val="000000">
                  <a:alpha val="0"/>
                </a:srgbClr>
              </a:gs>
              <a:gs pos="92000">
                <a:srgbClr val="000000">
                  <a:alpha val="33725"/>
                </a:srgbClr>
              </a:gs>
              <a:gs pos="100000">
                <a:srgbClr val="000000">
                  <a:alpha val="33725"/>
                </a:srgbClr>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21" name="Google Shape;421;p21"/>
          <p:cNvSpPr/>
          <p:nvPr/>
        </p:nvSpPr>
        <p:spPr>
          <a:xfrm>
            <a:off x="5658800" y="2154750"/>
            <a:ext cx="1747500" cy="426600"/>
          </a:xfrm>
          <a:prstGeom prst="homePlate">
            <a:avLst>
              <a:gd fmla="val 32883" name="adj"/>
            </a:avLst>
          </a:prstGeom>
          <a:gradFill>
            <a:gsLst>
              <a:gs pos="0">
                <a:srgbClr val="EAF0DC"/>
              </a:gs>
              <a:gs pos="100000">
                <a:srgbClr val="AFC585"/>
              </a:gs>
            </a:gsLst>
            <a:lin ang="5400012" scaled="0"/>
          </a:gradFill>
          <a:ln>
            <a:noFill/>
          </a:ln>
        </p:spPr>
        <p:txBody>
          <a:bodyPr anchorCtr="0" anchor="ctr" bIns="45700" lIns="91425" spcFirstLastPara="1" rIns="91425" wrap="square" tIns="45700">
            <a:noAutofit/>
          </a:bodyPr>
          <a:lstStyle/>
          <a:p>
            <a:pPr indent="0" lvl="0" marL="0" rtl="0" algn="ctr">
              <a:spcBef>
                <a:spcPts val="0"/>
              </a:spcBef>
              <a:spcAft>
                <a:spcPts val="0"/>
              </a:spcAft>
              <a:buSzPts val="1100"/>
              <a:buNone/>
            </a:pPr>
            <a:r>
              <a:rPr b="1" lang="ar" sz="1200">
                <a:solidFill>
                  <a:schemeClr val="dk1"/>
                </a:solidFill>
                <a:latin typeface="Mada"/>
                <a:ea typeface="Mada"/>
                <a:cs typeface="Mada"/>
                <a:sym typeface="Mada"/>
              </a:rPr>
              <a:t>Clean Base</a:t>
            </a:r>
            <a:r>
              <a:rPr b="1" baseline="30000" lang="ar" sz="1200">
                <a:latin typeface="Mada"/>
                <a:ea typeface="Mada"/>
                <a:cs typeface="Mada"/>
                <a:sym typeface="Mada"/>
              </a:rPr>
              <a:t>3</a:t>
            </a:r>
            <a:endParaRPr sz="1200"/>
          </a:p>
        </p:txBody>
      </p:sp>
      <p:sp>
        <p:nvSpPr>
          <p:cNvPr id="422" name="Google Shape;422;p21"/>
          <p:cNvSpPr/>
          <p:nvPr/>
        </p:nvSpPr>
        <p:spPr>
          <a:xfrm>
            <a:off x="5658790" y="1881527"/>
            <a:ext cx="198269" cy="2301437"/>
          </a:xfrm>
          <a:custGeom>
            <a:rect b="b" l="l" r="r" t="t"/>
            <a:pathLst>
              <a:path extrusionOk="0" h="4404665" w="160867">
                <a:moveTo>
                  <a:pt x="0" y="0"/>
                </a:moveTo>
                <a:lnTo>
                  <a:pt x="10837" y="53058"/>
                </a:lnTo>
                <a:cubicBezTo>
                  <a:pt x="103533" y="603105"/>
                  <a:pt x="160867" y="1362988"/>
                  <a:pt x="160867" y="2202332"/>
                </a:cubicBezTo>
                <a:cubicBezTo>
                  <a:pt x="160867" y="3041676"/>
                  <a:pt x="103533" y="3801560"/>
                  <a:pt x="10837" y="4351607"/>
                </a:cubicBezTo>
                <a:lnTo>
                  <a:pt x="0" y="4404665"/>
                </a:lnTo>
                <a:close/>
              </a:path>
            </a:pathLst>
          </a:custGeom>
          <a:gradFill>
            <a:gsLst>
              <a:gs pos="0">
                <a:srgbClr val="000000">
                  <a:alpha val="0"/>
                </a:srgbClr>
              </a:gs>
              <a:gs pos="61000">
                <a:srgbClr val="000000">
                  <a:alpha val="0"/>
                </a:srgbClr>
              </a:gs>
              <a:gs pos="92000">
                <a:srgbClr val="000000">
                  <a:alpha val="33725"/>
                </a:srgbClr>
              </a:gs>
              <a:gs pos="100000">
                <a:srgbClr val="000000">
                  <a:alpha val="33725"/>
                </a:srgbClr>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23" name="Google Shape;423;p21"/>
          <p:cNvSpPr/>
          <p:nvPr/>
        </p:nvSpPr>
        <p:spPr>
          <a:xfrm>
            <a:off x="586950" y="5215575"/>
            <a:ext cx="2082000" cy="426600"/>
          </a:xfrm>
          <a:prstGeom prst="homePlate">
            <a:avLst>
              <a:gd fmla="val 32883" name="adj"/>
            </a:avLst>
          </a:prstGeom>
          <a:gradFill>
            <a:gsLst>
              <a:gs pos="0">
                <a:srgbClr val="EAF0DC"/>
              </a:gs>
              <a:gs pos="100000">
                <a:srgbClr val="AFC585"/>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latin typeface="Mada"/>
                <a:ea typeface="Mada"/>
                <a:cs typeface="Mada"/>
                <a:sym typeface="Mada"/>
              </a:rPr>
              <a:t>AV </a:t>
            </a:r>
            <a:r>
              <a:rPr b="1" lang="ar" sz="1200">
                <a:latin typeface="Mada"/>
                <a:ea typeface="Mada"/>
                <a:cs typeface="Mada"/>
                <a:sym typeface="Mada"/>
              </a:rPr>
              <a:t>malformation </a:t>
            </a:r>
            <a:r>
              <a:rPr b="1" baseline="30000" lang="ar" sz="1200">
                <a:latin typeface="Mada"/>
                <a:ea typeface="Mada"/>
                <a:cs typeface="Mada"/>
                <a:sym typeface="Mada"/>
              </a:rPr>
              <a:t>1</a:t>
            </a:r>
            <a:r>
              <a:rPr b="1" lang="ar" sz="1200">
                <a:latin typeface="Mada"/>
                <a:ea typeface="Mada"/>
                <a:cs typeface="Mada"/>
                <a:sym typeface="Mada"/>
              </a:rPr>
              <a:t> </a:t>
            </a:r>
            <a:endParaRPr b="1" sz="1200">
              <a:latin typeface="Mada"/>
              <a:ea typeface="Mada"/>
              <a:cs typeface="Mada"/>
              <a:sym typeface="Mada"/>
            </a:endParaRPr>
          </a:p>
        </p:txBody>
      </p:sp>
      <p:sp>
        <p:nvSpPr>
          <p:cNvPr id="424" name="Google Shape;424;p21"/>
          <p:cNvSpPr/>
          <p:nvPr/>
        </p:nvSpPr>
        <p:spPr>
          <a:xfrm>
            <a:off x="586951" y="4942351"/>
            <a:ext cx="198269" cy="1993111"/>
          </a:xfrm>
          <a:custGeom>
            <a:rect b="b" l="l" r="r" t="t"/>
            <a:pathLst>
              <a:path extrusionOk="0" h="4404665" w="160867">
                <a:moveTo>
                  <a:pt x="0" y="0"/>
                </a:moveTo>
                <a:lnTo>
                  <a:pt x="10837" y="53058"/>
                </a:lnTo>
                <a:cubicBezTo>
                  <a:pt x="103533" y="603105"/>
                  <a:pt x="160867" y="1362988"/>
                  <a:pt x="160867" y="2202332"/>
                </a:cubicBezTo>
                <a:cubicBezTo>
                  <a:pt x="160867" y="3041676"/>
                  <a:pt x="103533" y="3801560"/>
                  <a:pt x="10837" y="4351607"/>
                </a:cubicBezTo>
                <a:lnTo>
                  <a:pt x="0" y="4404665"/>
                </a:lnTo>
                <a:close/>
              </a:path>
            </a:pathLst>
          </a:custGeom>
          <a:gradFill>
            <a:gsLst>
              <a:gs pos="0">
                <a:srgbClr val="000000">
                  <a:alpha val="0"/>
                </a:srgbClr>
              </a:gs>
              <a:gs pos="61000">
                <a:srgbClr val="000000">
                  <a:alpha val="0"/>
                </a:srgbClr>
              </a:gs>
              <a:gs pos="92000">
                <a:srgbClr val="000000">
                  <a:alpha val="33725"/>
                </a:srgbClr>
              </a:gs>
              <a:gs pos="100000">
                <a:srgbClr val="000000">
                  <a:alpha val="33725"/>
                </a:srgbClr>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25" name="Google Shape;425;p21"/>
          <p:cNvSpPr/>
          <p:nvPr/>
        </p:nvSpPr>
        <p:spPr>
          <a:xfrm>
            <a:off x="2903775" y="5285100"/>
            <a:ext cx="2082000" cy="426600"/>
          </a:xfrm>
          <a:prstGeom prst="homePlate">
            <a:avLst>
              <a:gd fmla="val 32883" name="adj"/>
            </a:avLst>
          </a:prstGeom>
          <a:gradFill>
            <a:gsLst>
              <a:gs pos="0">
                <a:srgbClr val="EAF0DC"/>
              </a:gs>
              <a:gs pos="100000">
                <a:srgbClr val="AFC585"/>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latin typeface="Mada"/>
                <a:ea typeface="Mada"/>
                <a:cs typeface="Mada"/>
                <a:sym typeface="Mada"/>
              </a:rPr>
              <a:t>GAVE </a:t>
            </a:r>
            <a:r>
              <a:rPr b="1" baseline="30000" lang="ar" sz="1200">
                <a:latin typeface="Mada"/>
                <a:ea typeface="Mada"/>
                <a:cs typeface="Mada"/>
                <a:sym typeface="Mada"/>
              </a:rPr>
              <a:t>2</a:t>
            </a:r>
            <a:endParaRPr b="1" baseline="30000" sz="1200">
              <a:latin typeface="Mada"/>
              <a:ea typeface="Mada"/>
              <a:cs typeface="Mada"/>
              <a:sym typeface="Mada"/>
            </a:endParaRPr>
          </a:p>
        </p:txBody>
      </p:sp>
      <p:sp>
        <p:nvSpPr>
          <p:cNvPr id="426" name="Google Shape;426;p21"/>
          <p:cNvSpPr/>
          <p:nvPr/>
        </p:nvSpPr>
        <p:spPr>
          <a:xfrm>
            <a:off x="2903773" y="5011876"/>
            <a:ext cx="198269" cy="1993111"/>
          </a:xfrm>
          <a:custGeom>
            <a:rect b="b" l="l" r="r" t="t"/>
            <a:pathLst>
              <a:path extrusionOk="0" h="4404665" w="160867">
                <a:moveTo>
                  <a:pt x="0" y="0"/>
                </a:moveTo>
                <a:lnTo>
                  <a:pt x="10837" y="53058"/>
                </a:lnTo>
                <a:cubicBezTo>
                  <a:pt x="103533" y="603105"/>
                  <a:pt x="160867" y="1362988"/>
                  <a:pt x="160867" y="2202332"/>
                </a:cubicBezTo>
                <a:cubicBezTo>
                  <a:pt x="160867" y="3041676"/>
                  <a:pt x="103533" y="3801560"/>
                  <a:pt x="10837" y="4351607"/>
                </a:cubicBezTo>
                <a:lnTo>
                  <a:pt x="0" y="4404665"/>
                </a:lnTo>
                <a:close/>
              </a:path>
            </a:pathLst>
          </a:custGeom>
          <a:gradFill>
            <a:gsLst>
              <a:gs pos="0">
                <a:srgbClr val="000000">
                  <a:alpha val="0"/>
                </a:srgbClr>
              </a:gs>
              <a:gs pos="61000">
                <a:srgbClr val="000000">
                  <a:alpha val="0"/>
                </a:srgbClr>
              </a:gs>
              <a:gs pos="92000">
                <a:srgbClr val="000000">
                  <a:alpha val="33725"/>
                </a:srgbClr>
              </a:gs>
              <a:gs pos="100000">
                <a:srgbClr val="000000">
                  <a:alpha val="33725"/>
                </a:srgbClr>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27" name="Google Shape;427;p21"/>
          <p:cNvSpPr/>
          <p:nvPr/>
        </p:nvSpPr>
        <p:spPr>
          <a:xfrm>
            <a:off x="5220600" y="5280200"/>
            <a:ext cx="2127300" cy="426600"/>
          </a:xfrm>
          <a:prstGeom prst="homePlate">
            <a:avLst>
              <a:gd fmla="val 32883" name="adj"/>
            </a:avLst>
          </a:prstGeom>
          <a:gradFill>
            <a:gsLst>
              <a:gs pos="0">
                <a:srgbClr val="EAF0DC"/>
              </a:gs>
              <a:gs pos="100000">
                <a:srgbClr val="AFC585"/>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6AA84F"/>
                </a:solidFill>
                <a:latin typeface="Mada"/>
                <a:ea typeface="Mada"/>
                <a:cs typeface="Mada"/>
                <a:sym typeface="Mada"/>
              </a:rPr>
              <a:t>Visible vessel</a:t>
            </a:r>
            <a:endParaRPr b="1" sz="1200">
              <a:solidFill>
                <a:srgbClr val="6AA84F"/>
              </a:solidFill>
              <a:latin typeface="Mada"/>
              <a:ea typeface="Mada"/>
              <a:cs typeface="Mada"/>
              <a:sym typeface="Mada"/>
            </a:endParaRPr>
          </a:p>
        </p:txBody>
      </p:sp>
      <p:sp>
        <p:nvSpPr>
          <p:cNvPr id="428" name="Google Shape;428;p21"/>
          <p:cNvSpPr/>
          <p:nvPr/>
        </p:nvSpPr>
        <p:spPr>
          <a:xfrm>
            <a:off x="5220596" y="5006969"/>
            <a:ext cx="198269" cy="1993111"/>
          </a:xfrm>
          <a:custGeom>
            <a:rect b="b" l="l" r="r" t="t"/>
            <a:pathLst>
              <a:path extrusionOk="0" h="4404665" w="160867">
                <a:moveTo>
                  <a:pt x="0" y="0"/>
                </a:moveTo>
                <a:lnTo>
                  <a:pt x="10837" y="53058"/>
                </a:lnTo>
                <a:cubicBezTo>
                  <a:pt x="103533" y="603105"/>
                  <a:pt x="160867" y="1362988"/>
                  <a:pt x="160867" y="2202332"/>
                </a:cubicBezTo>
                <a:cubicBezTo>
                  <a:pt x="160867" y="3041676"/>
                  <a:pt x="103533" y="3801560"/>
                  <a:pt x="10837" y="4351607"/>
                </a:cubicBezTo>
                <a:lnTo>
                  <a:pt x="0" y="4404665"/>
                </a:lnTo>
                <a:close/>
              </a:path>
            </a:pathLst>
          </a:custGeom>
          <a:gradFill>
            <a:gsLst>
              <a:gs pos="0">
                <a:srgbClr val="000000">
                  <a:alpha val="0"/>
                </a:srgbClr>
              </a:gs>
              <a:gs pos="61000">
                <a:srgbClr val="000000">
                  <a:alpha val="0"/>
                </a:srgbClr>
              </a:gs>
              <a:gs pos="92000">
                <a:srgbClr val="000000">
                  <a:alpha val="33725"/>
                </a:srgbClr>
              </a:gs>
              <a:gs pos="100000">
                <a:srgbClr val="000000">
                  <a:alpha val="33725"/>
                </a:srgbClr>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429" name="Google Shape;429;p21"/>
          <p:cNvGrpSpPr/>
          <p:nvPr/>
        </p:nvGrpSpPr>
        <p:grpSpPr>
          <a:xfrm>
            <a:off x="219357" y="919213"/>
            <a:ext cx="2761057" cy="562216"/>
            <a:chOff x="842294" y="6547331"/>
            <a:chExt cx="2761057" cy="562216"/>
          </a:xfrm>
        </p:grpSpPr>
        <p:grpSp>
          <p:nvGrpSpPr>
            <p:cNvPr id="430" name="Google Shape;430;p21"/>
            <p:cNvGrpSpPr/>
            <p:nvPr/>
          </p:nvGrpSpPr>
          <p:grpSpPr>
            <a:xfrm>
              <a:off x="842294" y="6547331"/>
              <a:ext cx="2760918" cy="562216"/>
              <a:chOff x="423253" y="6100698"/>
              <a:chExt cx="3286807" cy="639900"/>
            </a:xfrm>
          </p:grpSpPr>
          <p:sp>
            <p:nvSpPr>
              <p:cNvPr id="431" name="Google Shape;431;p21"/>
              <p:cNvSpPr/>
              <p:nvPr/>
            </p:nvSpPr>
            <p:spPr>
              <a:xfrm>
                <a:off x="423259" y="6232427"/>
                <a:ext cx="3286800" cy="394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1"/>
              <p:cNvSpPr/>
              <p:nvPr/>
            </p:nvSpPr>
            <p:spPr>
              <a:xfrm>
                <a:off x="423253" y="6100698"/>
                <a:ext cx="674700" cy="639900"/>
              </a:xfrm>
              <a:prstGeom prst="diamond">
                <a:avLst/>
              </a:prstGeom>
              <a:solidFill>
                <a:schemeClr val="accent3"/>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chemeClr val="lt1"/>
                    </a:solidFill>
                    <a:latin typeface="Mada"/>
                    <a:ea typeface="Mada"/>
                    <a:cs typeface="Mada"/>
                    <a:sym typeface="Mada"/>
                  </a:rPr>
                  <a:t>2</a:t>
                </a:r>
                <a:endParaRPr/>
              </a:p>
            </p:txBody>
          </p:sp>
        </p:grpSp>
        <p:sp>
          <p:nvSpPr>
            <p:cNvPr id="433" name="Google Shape;433;p21"/>
            <p:cNvSpPr txBox="1"/>
            <p:nvPr/>
          </p:nvSpPr>
          <p:spPr>
            <a:xfrm>
              <a:off x="1345251" y="6647543"/>
              <a:ext cx="2258100" cy="3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lt1"/>
                  </a:solidFill>
                  <a:latin typeface="Mada"/>
                  <a:ea typeface="Mada"/>
                  <a:cs typeface="Mada"/>
                  <a:sym typeface="Mada"/>
                </a:rPr>
                <a:t>Endoscopic management</a:t>
              </a:r>
              <a:endParaRPr baseline="30000">
                <a:solidFill>
                  <a:schemeClr val="lt1"/>
                </a:solidFill>
              </a:endParaRPr>
            </a:p>
          </p:txBody>
        </p:sp>
      </p:grpSp>
      <p:sp>
        <p:nvSpPr>
          <p:cNvPr id="434" name="Google Shape;434;p21"/>
          <p:cNvSpPr txBox="1"/>
          <p:nvPr/>
        </p:nvSpPr>
        <p:spPr>
          <a:xfrm>
            <a:off x="249750" y="1481425"/>
            <a:ext cx="7060500" cy="399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highlight>
                  <a:schemeClr val="accent5"/>
                </a:highlight>
                <a:latin typeface="Mada"/>
                <a:ea typeface="Mada"/>
                <a:cs typeface="Mada"/>
                <a:sym typeface="Mada"/>
              </a:rPr>
              <a:t>Endoscopic findings:</a:t>
            </a:r>
            <a:endParaRPr b="1">
              <a:highlight>
                <a:schemeClr val="accent5"/>
              </a:highlight>
            </a:endParaRPr>
          </a:p>
        </p:txBody>
      </p:sp>
      <p:pic>
        <p:nvPicPr>
          <p:cNvPr id="435" name="Google Shape;435;p21"/>
          <p:cNvPicPr preferRelativeResize="0"/>
          <p:nvPr/>
        </p:nvPicPr>
        <p:blipFill>
          <a:blip r:embed="rId3">
            <a:alphaModFix/>
          </a:blip>
          <a:stretch>
            <a:fillRect/>
          </a:stretch>
        </p:blipFill>
        <p:spPr>
          <a:xfrm>
            <a:off x="2695526" y="7582250"/>
            <a:ext cx="2168951" cy="1993099"/>
          </a:xfrm>
          <a:prstGeom prst="rect">
            <a:avLst/>
          </a:prstGeom>
          <a:noFill/>
          <a:ln cap="flat" cmpd="sng" w="19050">
            <a:solidFill>
              <a:srgbClr val="6D9EEB"/>
            </a:solidFill>
            <a:prstDash val="solid"/>
            <a:round/>
            <a:headEnd len="sm" w="sm" type="none"/>
            <a:tailEnd len="sm" w="sm" type="none"/>
          </a:ln>
        </p:spPr>
      </p:pic>
      <p:pic>
        <p:nvPicPr>
          <p:cNvPr id="436" name="Google Shape;436;p21"/>
          <p:cNvPicPr preferRelativeResize="0"/>
          <p:nvPr/>
        </p:nvPicPr>
        <p:blipFill>
          <a:blip r:embed="rId4">
            <a:alphaModFix/>
          </a:blip>
          <a:stretch>
            <a:fillRect/>
          </a:stretch>
        </p:blipFill>
        <p:spPr>
          <a:xfrm>
            <a:off x="165275" y="7582250"/>
            <a:ext cx="2517101" cy="1993100"/>
          </a:xfrm>
          <a:prstGeom prst="rect">
            <a:avLst/>
          </a:prstGeom>
          <a:noFill/>
          <a:ln cap="flat" cmpd="sng" w="19050">
            <a:solidFill>
              <a:srgbClr val="6D9EEB"/>
            </a:solidFill>
            <a:prstDash val="solid"/>
            <a:round/>
            <a:headEnd len="sm" w="sm" type="none"/>
            <a:tailEnd len="sm" w="sm" type="none"/>
          </a:ln>
        </p:spPr>
      </p:pic>
      <p:pic>
        <p:nvPicPr>
          <p:cNvPr id="437" name="Google Shape;437;p21"/>
          <p:cNvPicPr preferRelativeResize="0"/>
          <p:nvPr/>
        </p:nvPicPr>
        <p:blipFill>
          <a:blip r:embed="rId5">
            <a:alphaModFix/>
          </a:blip>
          <a:stretch>
            <a:fillRect/>
          </a:stretch>
        </p:blipFill>
        <p:spPr>
          <a:xfrm>
            <a:off x="4864475" y="7582250"/>
            <a:ext cx="2460574" cy="1993100"/>
          </a:xfrm>
          <a:prstGeom prst="rect">
            <a:avLst/>
          </a:prstGeom>
          <a:noFill/>
          <a:ln cap="flat" cmpd="sng" w="19050">
            <a:solidFill>
              <a:srgbClr val="6D9EEB"/>
            </a:solidFill>
            <a:prstDash val="solid"/>
            <a:round/>
            <a:headEnd len="sm" w="sm" type="none"/>
            <a:tailEnd len="sm" w="sm" type="none"/>
          </a:ln>
        </p:spPr>
      </p:pic>
      <p:sp>
        <p:nvSpPr>
          <p:cNvPr id="438" name="Google Shape;438;p21"/>
          <p:cNvSpPr txBox="1"/>
          <p:nvPr/>
        </p:nvSpPr>
        <p:spPr>
          <a:xfrm>
            <a:off x="1237350" y="0"/>
            <a:ext cx="50853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Management</a:t>
            </a:r>
            <a:endParaRPr sz="2600">
              <a:solidFill>
                <a:schemeClr val="dk1"/>
              </a:solidFill>
              <a:latin typeface="Alegreya"/>
              <a:ea typeface="Alegreya"/>
              <a:cs typeface="Alegreya"/>
              <a:sym typeface="Alegreya"/>
            </a:endParaRPr>
          </a:p>
        </p:txBody>
      </p:sp>
      <p:grpSp>
        <p:nvGrpSpPr>
          <p:cNvPr id="439" name="Google Shape;439;p21"/>
          <p:cNvGrpSpPr/>
          <p:nvPr/>
        </p:nvGrpSpPr>
        <p:grpSpPr>
          <a:xfrm>
            <a:off x="332400" y="2659900"/>
            <a:ext cx="7015500" cy="1579200"/>
            <a:chOff x="-6911262" y="8699189"/>
            <a:chExt cx="7015500" cy="1579200"/>
          </a:xfrm>
        </p:grpSpPr>
        <p:pic>
          <p:nvPicPr>
            <p:cNvPr id="440" name="Google Shape;440;p21"/>
            <p:cNvPicPr preferRelativeResize="0"/>
            <p:nvPr/>
          </p:nvPicPr>
          <p:blipFill>
            <a:blip r:embed="rId6">
              <a:alphaModFix/>
            </a:blip>
            <a:stretch>
              <a:fillRect/>
            </a:stretch>
          </p:blipFill>
          <p:spPr>
            <a:xfrm>
              <a:off x="-6911262" y="8706239"/>
              <a:ext cx="1634450" cy="1572150"/>
            </a:xfrm>
            <a:prstGeom prst="rect">
              <a:avLst/>
            </a:prstGeom>
            <a:noFill/>
            <a:ln>
              <a:noFill/>
            </a:ln>
          </p:spPr>
        </p:pic>
        <p:pic>
          <p:nvPicPr>
            <p:cNvPr id="441" name="Google Shape;441;p21"/>
            <p:cNvPicPr preferRelativeResize="0"/>
            <p:nvPr/>
          </p:nvPicPr>
          <p:blipFill>
            <a:blip r:embed="rId7">
              <a:alphaModFix/>
            </a:blip>
            <a:stretch>
              <a:fillRect/>
            </a:stretch>
          </p:blipFill>
          <p:spPr>
            <a:xfrm>
              <a:off x="-5123912" y="8699189"/>
              <a:ext cx="1634450" cy="1572150"/>
            </a:xfrm>
            <a:prstGeom prst="rect">
              <a:avLst/>
            </a:prstGeom>
            <a:noFill/>
            <a:ln>
              <a:noFill/>
            </a:ln>
          </p:spPr>
        </p:pic>
        <p:pic>
          <p:nvPicPr>
            <p:cNvPr id="442" name="Google Shape;442;p21"/>
            <p:cNvPicPr preferRelativeResize="0"/>
            <p:nvPr/>
          </p:nvPicPr>
          <p:blipFill>
            <a:blip r:embed="rId8">
              <a:alphaModFix/>
            </a:blip>
            <a:stretch>
              <a:fillRect/>
            </a:stretch>
          </p:blipFill>
          <p:spPr>
            <a:xfrm>
              <a:off x="-1438112" y="8706239"/>
              <a:ext cx="1542350" cy="1572150"/>
            </a:xfrm>
            <a:prstGeom prst="rect">
              <a:avLst/>
            </a:prstGeom>
            <a:noFill/>
            <a:ln>
              <a:noFill/>
            </a:ln>
          </p:spPr>
        </p:pic>
        <p:pic>
          <p:nvPicPr>
            <p:cNvPr id="443" name="Google Shape;443;p21"/>
            <p:cNvPicPr preferRelativeResize="0"/>
            <p:nvPr/>
          </p:nvPicPr>
          <p:blipFill>
            <a:blip r:embed="rId9">
              <a:alphaModFix/>
            </a:blip>
            <a:stretch>
              <a:fillRect/>
            </a:stretch>
          </p:blipFill>
          <p:spPr>
            <a:xfrm>
              <a:off x="-3281012" y="8699189"/>
              <a:ext cx="1634450" cy="1572150"/>
            </a:xfrm>
            <a:prstGeom prst="rect">
              <a:avLst/>
            </a:prstGeom>
            <a:noFill/>
            <a:ln>
              <a:noFill/>
            </a:ln>
          </p:spPr>
        </p:pic>
      </p:grpSp>
      <p:pic>
        <p:nvPicPr>
          <p:cNvPr id="444" name="Google Shape;444;p21"/>
          <p:cNvPicPr preferRelativeResize="0"/>
          <p:nvPr/>
        </p:nvPicPr>
        <p:blipFill rotWithShape="1">
          <a:blip r:embed="rId10">
            <a:alphaModFix/>
          </a:blip>
          <a:srcRect b="0" l="0" r="0" t="17992"/>
          <a:stretch/>
        </p:blipFill>
        <p:spPr>
          <a:xfrm>
            <a:off x="3052700" y="5780725"/>
            <a:ext cx="1784150" cy="1154725"/>
          </a:xfrm>
          <a:prstGeom prst="rect">
            <a:avLst/>
          </a:prstGeom>
          <a:noFill/>
          <a:ln cap="flat" cmpd="sng" w="19050">
            <a:solidFill>
              <a:srgbClr val="6D9EEB"/>
            </a:solidFill>
            <a:prstDash val="solid"/>
            <a:round/>
            <a:headEnd len="sm" w="sm" type="none"/>
            <a:tailEnd len="sm" w="sm" type="none"/>
          </a:ln>
        </p:spPr>
      </p:pic>
      <p:pic>
        <p:nvPicPr>
          <p:cNvPr id="445" name="Google Shape;445;p21"/>
          <p:cNvPicPr preferRelativeResize="0"/>
          <p:nvPr/>
        </p:nvPicPr>
        <p:blipFill>
          <a:blip r:embed="rId11">
            <a:alphaModFix/>
          </a:blip>
          <a:stretch>
            <a:fillRect/>
          </a:stretch>
        </p:blipFill>
        <p:spPr>
          <a:xfrm>
            <a:off x="5319600" y="5780725"/>
            <a:ext cx="1870549" cy="1219350"/>
          </a:xfrm>
          <a:prstGeom prst="rect">
            <a:avLst/>
          </a:prstGeom>
          <a:noFill/>
          <a:ln cap="flat" cmpd="sng" w="19050">
            <a:solidFill>
              <a:srgbClr val="6D9EEB"/>
            </a:solidFill>
            <a:prstDash val="solid"/>
            <a:round/>
            <a:headEnd len="sm" w="sm" type="none"/>
            <a:tailEnd len="sm" w="sm" type="none"/>
          </a:ln>
        </p:spPr>
      </p:pic>
      <p:pic>
        <p:nvPicPr>
          <p:cNvPr id="446" name="Google Shape;446;p21"/>
          <p:cNvPicPr preferRelativeResize="0"/>
          <p:nvPr/>
        </p:nvPicPr>
        <p:blipFill>
          <a:blip r:embed="rId12">
            <a:alphaModFix/>
          </a:blip>
          <a:stretch>
            <a:fillRect/>
          </a:stretch>
        </p:blipFill>
        <p:spPr>
          <a:xfrm>
            <a:off x="716425" y="5711700"/>
            <a:ext cx="1747501" cy="1288376"/>
          </a:xfrm>
          <a:prstGeom prst="rect">
            <a:avLst/>
          </a:prstGeom>
          <a:noFill/>
          <a:ln cap="flat" cmpd="sng" w="19050">
            <a:solidFill>
              <a:srgbClr val="6D9EEB"/>
            </a:solidFill>
            <a:prstDash val="solid"/>
            <a:round/>
            <a:headEnd len="sm" w="sm" type="none"/>
            <a:tailEnd len="sm" w="sm" type="none"/>
          </a:ln>
        </p:spPr>
      </p:pic>
      <p:sp>
        <p:nvSpPr>
          <p:cNvPr id="447" name="Google Shape;447;p21"/>
          <p:cNvSpPr txBox="1"/>
          <p:nvPr/>
        </p:nvSpPr>
        <p:spPr>
          <a:xfrm>
            <a:off x="219350" y="4187925"/>
            <a:ext cx="7157700" cy="819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High-risks lesions</a:t>
            </a:r>
            <a:r>
              <a:rPr lang="ar" sz="1200">
                <a:solidFill>
                  <a:srgbClr val="6AA84F"/>
                </a:solidFill>
                <a:latin typeface="Mada"/>
                <a:ea typeface="Mada"/>
                <a:cs typeface="Mada"/>
                <a:sym typeface="Mada"/>
              </a:rPr>
              <a:t> are those that </a:t>
            </a:r>
            <a:r>
              <a:rPr lang="ar" sz="1200" u="sng">
                <a:solidFill>
                  <a:srgbClr val="6AA84F"/>
                </a:solidFill>
                <a:latin typeface="Mada"/>
                <a:ea typeface="Mada"/>
                <a:cs typeface="Mada"/>
                <a:sym typeface="Mada"/>
              </a:rPr>
              <a:t>spurt blood</a:t>
            </a:r>
            <a:r>
              <a:rPr lang="ar" sz="1200">
                <a:solidFill>
                  <a:srgbClr val="6AA84F"/>
                </a:solidFill>
                <a:latin typeface="Mada"/>
                <a:ea typeface="Mada"/>
                <a:cs typeface="Mada"/>
                <a:sym typeface="Mada"/>
              </a:rPr>
              <a:t>, ooze blood , contain a</a:t>
            </a:r>
            <a:r>
              <a:rPr lang="ar" sz="1200" u="sng">
                <a:solidFill>
                  <a:srgbClr val="6AA84F"/>
                </a:solidFill>
                <a:latin typeface="Mada"/>
                <a:ea typeface="Mada"/>
                <a:cs typeface="Mada"/>
                <a:sym typeface="Mada"/>
              </a:rPr>
              <a:t> non bleeding visible vessel</a:t>
            </a:r>
            <a:r>
              <a:rPr lang="ar" sz="1200">
                <a:solidFill>
                  <a:srgbClr val="6AA84F"/>
                </a:solidFill>
                <a:latin typeface="Mada"/>
                <a:ea typeface="Mada"/>
                <a:cs typeface="Mada"/>
                <a:sym typeface="Mada"/>
              </a:rPr>
              <a:t> , or have an adherent clot .</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Low-risk lesions</a:t>
            </a:r>
            <a:r>
              <a:rPr lang="ar" sz="1200">
                <a:solidFill>
                  <a:srgbClr val="6AA84F"/>
                </a:solidFill>
                <a:latin typeface="Mada"/>
                <a:ea typeface="Mada"/>
                <a:cs typeface="Mada"/>
                <a:sym typeface="Mada"/>
              </a:rPr>
              <a:t> are those that have a </a:t>
            </a:r>
            <a:r>
              <a:rPr lang="ar" sz="1200" u="sng">
                <a:solidFill>
                  <a:srgbClr val="6AA84F"/>
                </a:solidFill>
                <a:latin typeface="Mada"/>
                <a:ea typeface="Mada"/>
                <a:cs typeface="Mada"/>
                <a:sym typeface="Mada"/>
              </a:rPr>
              <a:t>flat, pigmented spot</a:t>
            </a:r>
            <a:r>
              <a:rPr lang="ar" sz="1200">
                <a:solidFill>
                  <a:srgbClr val="6AA84F"/>
                </a:solidFill>
                <a:latin typeface="Mada"/>
                <a:ea typeface="Mada"/>
                <a:cs typeface="Mada"/>
                <a:sym typeface="Mada"/>
              </a:rPr>
              <a:t> or a </a:t>
            </a:r>
            <a:r>
              <a:rPr lang="ar" sz="1200" u="sng">
                <a:solidFill>
                  <a:srgbClr val="6AA84F"/>
                </a:solidFill>
                <a:latin typeface="Mada"/>
                <a:ea typeface="Mada"/>
                <a:cs typeface="Mada"/>
                <a:sym typeface="Mada"/>
              </a:rPr>
              <a:t>clean base</a:t>
            </a:r>
            <a:r>
              <a:rPr lang="ar"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p:txBody>
      </p:sp>
      <p:sp>
        <p:nvSpPr>
          <p:cNvPr id="448" name="Google Shape;448;p21"/>
          <p:cNvSpPr txBox="1"/>
          <p:nvPr/>
        </p:nvSpPr>
        <p:spPr>
          <a:xfrm>
            <a:off x="-76175" y="9727950"/>
            <a:ext cx="7636200" cy="9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rgbClr val="6AA84F"/>
                </a:solidFill>
                <a:latin typeface="Mada"/>
                <a:ea typeface="Mada"/>
                <a:cs typeface="Mada"/>
                <a:sym typeface="Mada"/>
              </a:rPr>
              <a:t>1- </a:t>
            </a:r>
            <a:r>
              <a:rPr lang="ar" sz="1200">
                <a:solidFill>
                  <a:srgbClr val="6AA84F"/>
                </a:solidFill>
                <a:latin typeface="Mada"/>
                <a:ea typeface="Mada"/>
                <a:cs typeface="Mada"/>
                <a:sym typeface="Mada"/>
              </a:rPr>
              <a:t>looks like a tree, can be seen in liver cirrhosis, pregnancy (high estrogen state) and </a:t>
            </a:r>
            <a:r>
              <a:rPr lang="ar" sz="1200">
                <a:solidFill>
                  <a:srgbClr val="6AA84F"/>
                </a:solidFill>
                <a:latin typeface="Mada"/>
                <a:ea typeface="Mada"/>
                <a:cs typeface="Mada"/>
                <a:sym typeface="Mada"/>
              </a:rPr>
              <a:t>hereditary telangiectasia</a:t>
            </a:r>
            <a:endParaRPr sz="1200">
              <a:solidFill>
                <a:srgbClr val="6AA84F"/>
              </a:solidFill>
              <a:latin typeface="Mada"/>
              <a:ea typeface="Mada"/>
              <a:cs typeface="Mada"/>
              <a:sym typeface="Mada"/>
            </a:endParaRPr>
          </a:p>
          <a:p>
            <a:pPr indent="0" lvl="0" marL="0" rtl="0" algn="l">
              <a:spcBef>
                <a:spcPts val="0"/>
              </a:spcBef>
              <a:spcAft>
                <a:spcPts val="0"/>
              </a:spcAft>
              <a:buNone/>
            </a:pPr>
            <a:r>
              <a:rPr lang="ar" sz="1200">
                <a:solidFill>
                  <a:srgbClr val="6AA84F"/>
                </a:solidFill>
                <a:latin typeface="Mada"/>
                <a:ea typeface="Mada"/>
                <a:cs typeface="Mada"/>
                <a:sym typeface="Mada"/>
              </a:rPr>
              <a:t>2- Gastric antral vascular ectasia AKA watermelon stomach , the red lines are vascular malformations . Happens usually in elderly who do renal dialysis and sometimes without known reason</a:t>
            </a:r>
            <a:endParaRPr sz="1200">
              <a:solidFill>
                <a:srgbClr val="6AA84F"/>
              </a:solidFill>
              <a:latin typeface="Mada"/>
              <a:ea typeface="Mada"/>
              <a:cs typeface="Mada"/>
              <a:sym typeface="Mada"/>
            </a:endParaRPr>
          </a:p>
          <a:p>
            <a:pPr indent="0" lvl="0" marL="0" rtl="0" algn="l">
              <a:spcBef>
                <a:spcPts val="0"/>
              </a:spcBef>
              <a:spcAft>
                <a:spcPts val="0"/>
              </a:spcAft>
              <a:buNone/>
            </a:pPr>
            <a:r>
              <a:rPr lang="ar" sz="1200">
                <a:solidFill>
                  <a:srgbClr val="6AA84F"/>
                </a:solidFill>
                <a:latin typeface="Mada"/>
                <a:ea typeface="Mada"/>
                <a:cs typeface="Mada"/>
                <a:sym typeface="Mada"/>
              </a:rPr>
              <a:t>3- </a:t>
            </a:r>
            <a:r>
              <a:rPr lang="ar" sz="1200">
                <a:solidFill>
                  <a:srgbClr val="6AA84F"/>
                </a:solidFill>
                <a:latin typeface="Mada"/>
                <a:ea typeface="Mada"/>
                <a:cs typeface="Mada"/>
                <a:sym typeface="Mada"/>
              </a:rPr>
              <a:t>Give only PPI. It is one of the indications to look for h.pylori and treat it</a:t>
            </a:r>
            <a:endParaRPr sz="1200">
              <a:solidFill>
                <a:srgbClr val="6AA84F"/>
              </a:solidFill>
              <a:latin typeface="Mada"/>
              <a:ea typeface="Mada"/>
              <a:cs typeface="Mada"/>
              <a:sym typeface="Mad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2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pSp>
        <p:nvGrpSpPr>
          <p:cNvPr id="454" name="Google Shape;454;p22"/>
          <p:cNvGrpSpPr/>
          <p:nvPr/>
        </p:nvGrpSpPr>
        <p:grpSpPr>
          <a:xfrm>
            <a:off x="219357" y="919213"/>
            <a:ext cx="2761057" cy="562216"/>
            <a:chOff x="842294" y="6547331"/>
            <a:chExt cx="2761057" cy="562216"/>
          </a:xfrm>
        </p:grpSpPr>
        <p:grpSp>
          <p:nvGrpSpPr>
            <p:cNvPr id="455" name="Google Shape;455;p22"/>
            <p:cNvGrpSpPr/>
            <p:nvPr/>
          </p:nvGrpSpPr>
          <p:grpSpPr>
            <a:xfrm>
              <a:off x="842294" y="6547331"/>
              <a:ext cx="2760918" cy="562216"/>
              <a:chOff x="423253" y="6100698"/>
              <a:chExt cx="3286807" cy="639900"/>
            </a:xfrm>
          </p:grpSpPr>
          <p:sp>
            <p:nvSpPr>
              <p:cNvPr id="456" name="Google Shape;456;p22"/>
              <p:cNvSpPr/>
              <p:nvPr/>
            </p:nvSpPr>
            <p:spPr>
              <a:xfrm>
                <a:off x="423259" y="6232427"/>
                <a:ext cx="3286800" cy="394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2"/>
              <p:cNvSpPr/>
              <p:nvPr/>
            </p:nvSpPr>
            <p:spPr>
              <a:xfrm>
                <a:off x="423253" y="6100698"/>
                <a:ext cx="674700" cy="639900"/>
              </a:xfrm>
              <a:prstGeom prst="diamond">
                <a:avLst/>
              </a:prstGeom>
              <a:solidFill>
                <a:schemeClr val="accent3"/>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chemeClr val="lt1"/>
                    </a:solidFill>
                    <a:latin typeface="Mada"/>
                    <a:ea typeface="Mada"/>
                    <a:cs typeface="Mada"/>
                    <a:sym typeface="Mada"/>
                  </a:rPr>
                  <a:t>2</a:t>
                </a:r>
                <a:endParaRPr/>
              </a:p>
            </p:txBody>
          </p:sp>
        </p:grpSp>
        <p:sp>
          <p:nvSpPr>
            <p:cNvPr id="458" name="Google Shape;458;p22"/>
            <p:cNvSpPr txBox="1"/>
            <p:nvPr/>
          </p:nvSpPr>
          <p:spPr>
            <a:xfrm>
              <a:off x="1345251" y="6647543"/>
              <a:ext cx="2258100" cy="3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lt1"/>
                  </a:solidFill>
                  <a:latin typeface="Mada"/>
                  <a:ea typeface="Mada"/>
                  <a:cs typeface="Mada"/>
                  <a:sym typeface="Mada"/>
                </a:rPr>
                <a:t>Endoscopic management</a:t>
              </a:r>
              <a:endParaRPr baseline="30000">
                <a:solidFill>
                  <a:schemeClr val="lt1"/>
                </a:solidFill>
              </a:endParaRPr>
            </a:p>
          </p:txBody>
        </p:sp>
      </p:grpSp>
      <p:sp>
        <p:nvSpPr>
          <p:cNvPr id="459" name="Google Shape;459;p22"/>
          <p:cNvSpPr txBox="1"/>
          <p:nvPr/>
        </p:nvSpPr>
        <p:spPr>
          <a:xfrm>
            <a:off x="1237350" y="0"/>
            <a:ext cx="50853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Management</a:t>
            </a:r>
            <a:endParaRPr sz="2600">
              <a:solidFill>
                <a:schemeClr val="dk1"/>
              </a:solidFill>
              <a:latin typeface="Alegreya"/>
              <a:ea typeface="Alegreya"/>
              <a:cs typeface="Alegreya"/>
              <a:sym typeface="Alegreya"/>
            </a:endParaRPr>
          </a:p>
        </p:txBody>
      </p:sp>
      <p:graphicFrame>
        <p:nvGraphicFramePr>
          <p:cNvPr id="460" name="Google Shape;460;p22"/>
          <p:cNvGraphicFramePr/>
          <p:nvPr/>
        </p:nvGraphicFramePr>
        <p:xfrm>
          <a:off x="328384" y="1481428"/>
          <a:ext cx="3000000" cy="3000000"/>
        </p:xfrm>
        <a:graphic>
          <a:graphicData uri="http://schemas.openxmlformats.org/drawingml/2006/table">
            <a:tbl>
              <a:tblPr>
                <a:noFill/>
                <a:tableStyleId>{77FC013C-54D9-4F0A-A97E-4AAB260340E3}</a:tableStyleId>
              </a:tblPr>
              <a:tblGrid>
                <a:gridCol w="502975"/>
                <a:gridCol w="2948650"/>
                <a:gridCol w="547350"/>
                <a:gridCol w="2904275"/>
              </a:tblGrid>
              <a:tr h="386500">
                <a:tc gridSpan="4">
                  <a:txBody>
                    <a:bodyPr/>
                    <a:lstStyle/>
                    <a:p>
                      <a:pPr indent="0" lvl="0" marL="0" rtl="0" algn="ctr">
                        <a:spcBef>
                          <a:spcPts val="0"/>
                        </a:spcBef>
                        <a:spcAft>
                          <a:spcPts val="0"/>
                        </a:spcAft>
                        <a:buNone/>
                      </a:pPr>
                      <a:r>
                        <a:rPr b="1" lang="ar" sz="1200">
                          <a:latin typeface="Mada"/>
                          <a:ea typeface="Mada"/>
                          <a:cs typeface="Mada"/>
                          <a:sym typeface="Mada"/>
                        </a:rPr>
                        <a:t>Endoscopic hemostasis</a:t>
                      </a:r>
                      <a:endParaRPr b="1" sz="1200">
                        <a:latin typeface="Mada"/>
                        <a:ea typeface="Mada"/>
                        <a:cs typeface="Mada"/>
                        <a:sym typeface="Mada"/>
                      </a:endParaRPr>
                    </a:p>
                  </a:txBody>
                  <a:tcPr marT="91425" marB="91425" marR="91425" marL="91425">
                    <a:solidFill>
                      <a:schemeClr val="lt2"/>
                    </a:solidFill>
                  </a:tcPr>
                </a:tc>
                <a:tc hMerge="1"/>
                <a:tc hMerge="1"/>
                <a:tc hMerge="1"/>
              </a:tr>
              <a:tr h="106225">
                <a:tc rowSpan="2">
                  <a:txBody>
                    <a:bodyPr/>
                    <a:lstStyle/>
                    <a:p>
                      <a:pPr indent="0" lvl="0" marL="0" rtl="0" algn="ctr">
                        <a:spcBef>
                          <a:spcPts val="0"/>
                        </a:spcBef>
                        <a:spcAft>
                          <a:spcPts val="0"/>
                        </a:spcAft>
                        <a:buNone/>
                      </a:pPr>
                      <a:r>
                        <a:t/>
                      </a:r>
                      <a:endParaRPr b="1" sz="1200">
                        <a:solidFill>
                          <a:srgbClr val="FFFFFF"/>
                        </a:solidFill>
                        <a:latin typeface="Mada"/>
                        <a:ea typeface="Mada"/>
                        <a:cs typeface="Mada"/>
                        <a:sym typeface="Mada"/>
                      </a:endParaRPr>
                    </a:p>
                  </a:txBody>
                  <a:tcPr marT="91425" marB="91425" marR="91425" marL="91425">
                    <a:solidFill>
                      <a:schemeClr val="accent5"/>
                    </a:solidFill>
                  </a:tcPr>
                </a:tc>
                <a:tc rowSpan="2">
                  <a:txBody>
                    <a:bodyPr/>
                    <a:lstStyle/>
                    <a:p>
                      <a:pPr indent="0" lvl="0" marL="0" rtl="0" algn="ctr">
                        <a:spcBef>
                          <a:spcPts val="0"/>
                        </a:spcBef>
                        <a:spcAft>
                          <a:spcPts val="0"/>
                        </a:spcAft>
                        <a:buNone/>
                      </a:pPr>
                      <a:r>
                        <a:t/>
                      </a:r>
                      <a:endParaRPr sz="1200"/>
                    </a:p>
                  </a:txBody>
                  <a:tcPr marT="91425" marB="91425" marR="91425" marL="91425"/>
                </a:tc>
                <a:tc rowSpan="2">
                  <a:txBody>
                    <a:bodyPr/>
                    <a:lstStyle/>
                    <a:p>
                      <a:pPr indent="0" lvl="0" marL="0" rtl="0" algn="ctr">
                        <a:spcBef>
                          <a:spcPts val="0"/>
                        </a:spcBef>
                        <a:spcAft>
                          <a:spcPts val="0"/>
                        </a:spcAft>
                        <a:buNone/>
                      </a:pPr>
                      <a:r>
                        <a:t/>
                      </a:r>
                      <a:endParaRPr sz="1200"/>
                    </a:p>
                  </a:txBody>
                  <a:tcPr marT="91425" marB="91425" marR="91425" marL="91425">
                    <a:solidFill>
                      <a:schemeClr val="accent5"/>
                    </a:solidFill>
                  </a:tcPr>
                </a:tc>
                <a:tc rowSpan="2">
                  <a:txBody>
                    <a:bodyPr/>
                    <a:lstStyle/>
                    <a:p>
                      <a:pPr indent="0" lvl="0" marL="0" rtl="0" algn="ctr">
                        <a:spcBef>
                          <a:spcPts val="0"/>
                        </a:spcBef>
                        <a:spcAft>
                          <a:spcPts val="0"/>
                        </a:spcAft>
                        <a:buNone/>
                      </a:pPr>
                      <a:r>
                        <a:t/>
                      </a:r>
                      <a:endParaRPr b="1" sz="1200">
                        <a:solidFill>
                          <a:schemeClr val="dk1"/>
                        </a:solidFill>
                        <a:latin typeface="Mada"/>
                        <a:ea typeface="Mada"/>
                        <a:cs typeface="Mada"/>
                        <a:sym typeface="Mada"/>
                      </a:endParaRPr>
                    </a:p>
                  </a:txBody>
                  <a:tcPr marT="91425" marB="91425" marR="91425" marL="91425"/>
                </a:tc>
              </a:tr>
              <a:tr h="1028375">
                <a:tc vMerge="1"/>
                <a:tc vMerge="1"/>
                <a:tc vMerge="1"/>
                <a:tc vMerge="1"/>
              </a:tr>
              <a:tr h="386500">
                <a:tc gridSpan="4">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Mechanical clips </a:t>
                      </a:r>
                      <a:endParaRPr b="1" sz="1200">
                        <a:solidFill>
                          <a:schemeClr val="dk1"/>
                        </a:solidFill>
                        <a:latin typeface="Mada"/>
                        <a:ea typeface="Mada"/>
                        <a:cs typeface="Mada"/>
                        <a:sym typeface="Mada"/>
                      </a:endParaRPr>
                    </a:p>
                  </a:txBody>
                  <a:tcPr marT="91425" marB="91425" marR="91425" marL="91425" anchor="ctr">
                    <a:solidFill>
                      <a:schemeClr val="accent5"/>
                    </a:solidFill>
                  </a:tcPr>
                </a:tc>
                <a:tc hMerge="1"/>
                <a:tc hMerge="1"/>
                <a:tc hMerge="1"/>
              </a:tr>
              <a:tr h="1156450">
                <a:tc gridSpan="4">
                  <a:txBody>
                    <a:bodyPr/>
                    <a:lstStyle/>
                    <a:p>
                      <a:pPr indent="0" lvl="0" marL="0" rtl="0" algn="ctr">
                        <a:spcBef>
                          <a:spcPts val="0"/>
                        </a:spcBef>
                        <a:spcAft>
                          <a:spcPts val="0"/>
                        </a:spcAft>
                        <a:buNone/>
                      </a:pPr>
                      <a:r>
                        <a:t/>
                      </a:r>
                      <a:endParaRPr b="1" sz="1200">
                        <a:solidFill>
                          <a:schemeClr val="dk1"/>
                        </a:solidFill>
                        <a:latin typeface="Mada"/>
                        <a:ea typeface="Mada"/>
                        <a:cs typeface="Mada"/>
                        <a:sym typeface="Mada"/>
                      </a:endParaRPr>
                    </a:p>
                  </a:txBody>
                  <a:tcPr marT="91425" marB="91425" marR="91425" marL="91425" anchor="ctr"/>
                </a:tc>
                <a:tc hMerge="1"/>
                <a:tc hMerge="1"/>
                <a:tc hMerge="1"/>
              </a:tr>
              <a:tr h="386500">
                <a:tc gridSpan="4">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Over the scope clip (OTSC)</a:t>
                      </a:r>
                      <a:endParaRPr b="1" sz="1200">
                        <a:solidFill>
                          <a:schemeClr val="dk1"/>
                        </a:solidFill>
                        <a:latin typeface="Mada"/>
                        <a:ea typeface="Mada"/>
                        <a:cs typeface="Mada"/>
                        <a:sym typeface="Mada"/>
                      </a:endParaRPr>
                    </a:p>
                  </a:txBody>
                  <a:tcPr marT="91425" marB="91425" marR="91425" marL="91425" anchor="ctr">
                    <a:solidFill>
                      <a:schemeClr val="accent5"/>
                    </a:solidFill>
                  </a:tcPr>
                </a:tc>
                <a:tc hMerge="1"/>
                <a:tc hMerge="1"/>
                <a:tc hMerge="1"/>
              </a:tr>
              <a:tr h="1198475">
                <a:tc gridSpan="4">
                  <a:txBody>
                    <a:bodyPr/>
                    <a:lstStyle/>
                    <a:p>
                      <a:pPr indent="0" lvl="0" marL="0" rtl="0" algn="ctr">
                        <a:spcBef>
                          <a:spcPts val="0"/>
                        </a:spcBef>
                        <a:spcAft>
                          <a:spcPts val="0"/>
                        </a:spcAft>
                        <a:buNone/>
                      </a:pPr>
                      <a:r>
                        <a:t/>
                      </a:r>
                      <a:endParaRPr b="1" sz="1200">
                        <a:solidFill>
                          <a:schemeClr val="dk1"/>
                        </a:solidFill>
                        <a:latin typeface="Mada"/>
                        <a:ea typeface="Mada"/>
                        <a:cs typeface="Mada"/>
                        <a:sym typeface="Mada"/>
                      </a:endParaRPr>
                    </a:p>
                  </a:txBody>
                  <a:tcPr marT="91425" marB="91425" marR="91425" marL="91425" anchor="ctr"/>
                </a:tc>
                <a:tc hMerge="1"/>
                <a:tc hMerge="1"/>
                <a:tc hMerge="1"/>
              </a:tr>
              <a:tr h="193500">
                <a:tc gridSpan="4">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Hemostatic powder spray</a:t>
                      </a:r>
                      <a:r>
                        <a:rPr b="1" lang="ar" sz="1200">
                          <a:solidFill>
                            <a:schemeClr val="dk1"/>
                          </a:solidFill>
                          <a:latin typeface="Mada"/>
                          <a:ea typeface="Mada"/>
                          <a:cs typeface="Mada"/>
                          <a:sym typeface="Mada"/>
                        </a:rPr>
                        <a:t> </a:t>
                      </a:r>
                      <a:r>
                        <a:rPr b="1" baseline="30000" lang="ar" sz="1200">
                          <a:solidFill>
                            <a:schemeClr val="dk1"/>
                          </a:solidFill>
                          <a:latin typeface="Mada"/>
                          <a:ea typeface="Mada"/>
                          <a:cs typeface="Mada"/>
                          <a:sym typeface="Mada"/>
                        </a:rPr>
                        <a:t>4</a:t>
                      </a:r>
                      <a:endParaRPr b="1" baseline="30000" sz="1200">
                        <a:solidFill>
                          <a:schemeClr val="dk1"/>
                        </a:solidFill>
                        <a:latin typeface="Mada"/>
                        <a:ea typeface="Mada"/>
                        <a:cs typeface="Mada"/>
                        <a:sym typeface="Mada"/>
                      </a:endParaRPr>
                    </a:p>
                  </a:txBody>
                  <a:tcPr marT="91425" marB="91425" marR="91425" marL="91425" anchor="ctr">
                    <a:solidFill>
                      <a:schemeClr val="accent5"/>
                    </a:solidFill>
                  </a:tcPr>
                </a:tc>
                <a:tc hMerge="1"/>
                <a:tc hMerge="1"/>
                <a:tc hMerge="1"/>
              </a:tr>
              <a:tr h="1317525">
                <a:tc gridSpan="4">
                  <a:txBody>
                    <a:bodyPr/>
                    <a:lstStyle/>
                    <a:p>
                      <a:pPr indent="0" lvl="0" marL="0" rtl="0" algn="ctr">
                        <a:spcBef>
                          <a:spcPts val="0"/>
                        </a:spcBef>
                        <a:spcAft>
                          <a:spcPts val="0"/>
                        </a:spcAft>
                        <a:buNone/>
                      </a:pPr>
                      <a:r>
                        <a:t/>
                      </a:r>
                      <a:endParaRPr b="1" sz="1200">
                        <a:solidFill>
                          <a:schemeClr val="dk1"/>
                        </a:solidFill>
                        <a:latin typeface="Mada"/>
                        <a:ea typeface="Mada"/>
                        <a:cs typeface="Mada"/>
                        <a:sym typeface="Mada"/>
                      </a:endParaRPr>
                    </a:p>
                  </a:txBody>
                  <a:tcPr marT="91425" marB="91425" marR="91425" marL="91425" anchor="ctr"/>
                </a:tc>
                <a:tc hMerge="1"/>
                <a:tc hMerge="1"/>
                <a:tc hMerge="1"/>
              </a:tr>
              <a:tr h="388525">
                <a:tc gridSpan="4">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combination of 2 techniques :</a:t>
                      </a:r>
                      <a:r>
                        <a:rPr b="1" lang="ar" sz="1200">
                          <a:solidFill>
                            <a:schemeClr val="dk1"/>
                          </a:solidFill>
                          <a:latin typeface="Mada"/>
                          <a:ea typeface="Mada"/>
                          <a:cs typeface="Mada"/>
                          <a:sym typeface="Mada"/>
                        </a:rPr>
                        <a:t> </a:t>
                      </a:r>
                      <a:r>
                        <a:rPr b="1" baseline="30000" lang="ar" sz="1200">
                          <a:solidFill>
                            <a:schemeClr val="dk1"/>
                          </a:solidFill>
                          <a:latin typeface="Mada"/>
                          <a:ea typeface="Mada"/>
                          <a:cs typeface="Mada"/>
                          <a:sym typeface="Mada"/>
                        </a:rPr>
                        <a:t>3</a:t>
                      </a:r>
                      <a:endParaRPr b="1" baseline="30000" sz="1200">
                        <a:solidFill>
                          <a:schemeClr val="dk1"/>
                        </a:solidFill>
                        <a:latin typeface="Mada"/>
                        <a:ea typeface="Mada"/>
                        <a:cs typeface="Mada"/>
                        <a:sym typeface="Mada"/>
                      </a:endParaRPr>
                    </a:p>
                  </a:txBody>
                  <a:tcPr marT="91425" marB="91425" marR="91425" marL="91425" anchor="ctr">
                    <a:solidFill>
                      <a:schemeClr val="accent5"/>
                    </a:solidFill>
                  </a:tcPr>
                </a:tc>
                <a:tc hMerge="1"/>
                <a:tc hMerge="1"/>
                <a:tc hMerge="1"/>
              </a:tr>
              <a:tr h="1295175">
                <a:tc>
                  <a:txBody>
                    <a:bodyPr/>
                    <a:lstStyle/>
                    <a:p>
                      <a:pPr indent="0" lvl="0" marL="0" rtl="0" algn="ctr">
                        <a:spcBef>
                          <a:spcPts val="0"/>
                        </a:spcBef>
                        <a:spcAft>
                          <a:spcPts val="0"/>
                        </a:spcAft>
                        <a:buNone/>
                      </a:pPr>
                      <a:r>
                        <a:t/>
                      </a:r>
                      <a:endParaRPr b="1" sz="1200">
                        <a:solidFill>
                          <a:schemeClr val="dk1"/>
                        </a:solidFill>
                        <a:highlight>
                          <a:schemeClr val="accent5"/>
                        </a:highlight>
                        <a:latin typeface="Mada"/>
                        <a:ea typeface="Mada"/>
                        <a:cs typeface="Mada"/>
                        <a:sym typeface="Mada"/>
                      </a:endParaRPr>
                    </a:p>
                  </a:txBody>
                  <a:tcPr marT="91425" marB="91425" marR="91425" marL="91425" anchor="ctr">
                    <a:solidFill>
                      <a:schemeClr val="accent5"/>
                    </a:solidFill>
                  </a:tcPr>
                </a:tc>
                <a:tc>
                  <a:txBody>
                    <a:bodyPr/>
                    <a:lstStyle/>
                    <a:p>
                      <a:pPr indent="0" lvl="0" marL="457200" rtl="0" algn="ctr">
                        <a:lnSpc>
                          <a:spcPct val="115000"/>
                        </a:lnSpc>
                        <a:spcBef>
                          <a:spcPts val="0"/>
                        </a:spcBef>
                        <a:spcAft>
                          <a:spcPts val="0"/>
                        </a:spcAft>
                        <a:buNone/>
                      </a:pPr>
                      <a:r>
                        <a:t/>
                      </a:r>
                      <a:endParaRPr b="1" sz="1200">
                        <a:solidFill>
                          <a:schemeClr val="dk1"/>
                        </a:solidFill>
                        <a:latin typeface="Mada"/>
                        <a:ea typeface="Mada"/>
                        <a:cs typeface="Mada"/>
                        <a:sym typeface="Mada"/>
                      </a:endParaRPr>
                    </a:p>
                  </a:txBody>
                  <a:tcPr marT="91425" marB="91425" marR="91425" marL="91425" anchor="ctr">
                    <a:solidFill>
                      <a:srgbClr val="FFFFFF"/>
                    </a:solidFill>
                  </a:tcPr>
                </a:tc>
                <a:tc>
                  <a:txBody>
                    <a:bodyPr/>
                    <a:lstStyle/>
                    <a:p>
                      <a:pPr indent="0" lvl="0" marL="0" rtl="0" algn="ctr">
                        <a:spcBef>
                          <a:spcPts val="0"/>
                        </a:spcBef>
                        <a:spcAft>
                          <a:spcPts val="0"/>
                        </a:spcAft>
                        <a:buNone/>
                      </a:pPr>
                      <a:r>
                        <a:t/>
                      </a:r>
                      <a:endParaRPr sz="1200"/>
                    </a:p>
                  </a:txBody>
                  <a:tcPr marT="91425" marB="91425" marR="91425" marL="91425" anchor="ctr">
                    <a:solidFill>
                      <a:schemeClr val="accent5"/>
                    </a:solidFill>
                  </a:tcPr>
                </a:tc>
                <a:tc>
                  <a:txBody>
                    <a:bodyPr/>
                    <a:lstStyle/>
                    <a:p>
                      <a:pPr indent="0" lvl="0" marL="0" rtl="0" algn="ctr">
                        <a:spcBef>
                          <a:spcPts val="0"/>
                        </a:spcBef>
                        <a:spcAft>
                          <a:spcPts val="0"/>
                        </a:spcAft>
                        <a:buNone/>
                      </a:pPr>
                      <a:r>
                        <a:t/>
                      </a:r>
                      <a:endParaRPr b="1" sz="1200">
                        <a:solidFill>
                          <a:schemeClr val="dk1"/>
                        </a:solidFill>
                        <a:highlight>
                          <a:schemeClr val="accent5"/>
                        </a:highlight>
                        <a:latin typeface="Mada"/>
                        <a:ea typeface="Mada"/>
                        <a:cs typeface="Mada"/>
                        <a:sym typeface="Mada"/>
                      </a:endParaRPr>
                    </a:p>
                  </a:txBody>
                  <a:tcPr marT="91425" marB="91425" marR="91425" marL="91425" anchor="ctr">
                    <a:solidFill>
                      <a:srgbClr val="FFFFFF"/>
                    </a:solidFill>
                  </a:tcPr>
                </a:tc>
              </a:tr>
            </a:tbl>
          </a:graphicData>
        </a:graphic>
      </p:graphicFrame>
      <p:pic>
        <p:nvPicPr>
          <p:cNvPr id="461" name="Google Shape;461;p22"/>
          <p:cNvPicPr preferRelativeResize="0"/>
          <p:nvPr/>
        </p:nvPicPr>
        <p:blipFill>
          <a:blip r:embed="rId3">
            <a:alphaModFix/>
          </a:blip>
          <a:stretch>
            <a:fillRect/>
          </a:stretch>
        </p:blipFill>
        <p:spPr>
          <a:xfrm>
            <a:off x="831350" y="1911300"/>
            <a:ext cx="1501000" cy="1064993"/>
          </a:xfrm>
          <a:prstGeom prst="rect">
            <a:avLst/>
          </a:prstGeom>
          <a:noFill/>
          <a:ln>
            <a:noFill/>
          </a:ln>
        </p:spPr>
      </p:pic>
      <p:pic>
        <p:nvPicPr>
          <p:cNvPr id="462" name="Google Shape;462;p22"/>
          <p:cNvPicPr preferRelativeResize="0"/>
          <p:nvPr/>
        </p:nvPicPr>
        <p:blipFill>
          <a:blip r:embed="rId4">
            <a:alphaModFix/>
          </a:blip>
          <a:stretch>
            <a:fillRect/>
          </a:stretch>
        </p:blipFill>
        <p:spPr>
          <a:xfrm>
            <a:off x="2332350" y="1923931"/>
            <a:ext cx="1419699" cy="1065020"/>
          </a:xfrm>
          <a:prstGeom prst="rect">
            <a:avLst/>
          </a:prstGeom>
          <a:noFill/>
          <a:ln>
            <a:noFill/>
          </a:ln>
        </p:spPr>
      </p:pic>
      <p:pic>
        <p:nvPicPr>
          <p:cNvPr id="463" name="Google Shape;463;p22"/>
          <p:cNvPicPr preferRelativeResize="0"/>
          <p:nvPr/>
        </p:nvPicPr>
        <p:blipFill>
          <a:blip r:embed="rId5">
            <a:alphaModFix/>
          </a:blip>
          <a:stretch>
            <a:fillRect/>
          </a:stretch>
        </p:blipFill>
        <p:spPr>
          <a:xfrm>
            <a:off x="4348050" y="1911287"/>
            <a:ext cx="1494775" cy="1077637"/>
          </a:xfrm>
          <a:prstGeom prst="rect">
            <a:avLst/>
          </a:prstGeom>
          <a:noFill/>
          <a:ln>
            <a:noFill/>
          </a:ln>
        </p:spPr>
      </p:pic>
      <p:pic>
        <p:nvPicPr>
          <p:cNvPr id="464" name="Google Shape;464;p22"/>
          <p:cNvPicPr preferRelativeResize="0"/>
          <p:nvPr/>
        </p:nvPicPr>
        <p:blipFill>
          <a:blip r:embed="rId6">
            <a:alphaModFix/>
          </a:blip>
          <a:stretch>
            <a:fillRect/>
          </a:stretch>
        </p:blipFill>
        <p:spPr>
          <a:xfrm>
            <a:off x="895300" y="8225800"/>
            <a:ext cx="2837224" cy="1233425"/>
          </a:xfrm>
          <a:prstGeom prst="rect">
            <a:avLst/>
          </a:prstGeom>
          <a:noFill/>
          <a:ln>
            <a:noFill/>
          </a:ln>
        </p:spPr>
      </p:pic>
      <p:pic>
        <p:nvPicPr>
          <p:cNvPr id="465" name="Google Shape;465;p22"/>
          <p:cNvPicPr preferRelativeResize="0"/>
          <p:nvPr/>
        </p:nvPicPr>
        <p:blipFill>
          <a:blip r:embed="rId7">
            <a:alphaModFix/>
          </a:blip>
          <a:stretch>
            <a:fillRect/>
          </a:stretch>
        </p:blipFill>
        <p:spPr>
          <a:xfrm>
            <a:off x="2226177" y="3398850"/>
            <a:ext cx="1621166" cy="1146624"/>
          </a:xfrm>
          <a:prstGeom prst="rect">
            <a:avLst/>
          </a:prstGeom>
          <a:noFill/>
          <a:ln>
            <a:noFill/>
          </a:ln>
        </p:spPr>
      </p:pic>
      <p:pic>
        <p:nvPicPr>
          <p:cNvPr id="466" name="Google Shape;466;p22"/>
          <p:cNvPicPr preferRelativeResize="0"/>
          <p:nvPr/>
        </p:nvPicPr>
        <p:blipFill>
          <a:blip r:embed="rId8">
            <a:alphaModFix/>
          </a:blip>
          <a:stretch>
            <a:fillRect/>
          </a:stretch>
        </p:blipFill>
        <p:spPr>
          <a:xfrm>
            <a:off x="542025" y="3398850"/>
            <a:ext cx="1697110" cy="1146626"/>
          </a:xfrm>
          <a:prstGeom prst="rect">
            <a:avLst/>
          </a:prstGeom>
          <a:noFill/>
          <a:ln>
            <a:noFill/>
          </a:ln>
        </p:spPr>
      </p:pic>
      <p:pic>
        <p:nvPicPr>
          <p:cNvPr id="467" name="Google Shape;467;p22"/>
          <p:cNvPicPr preferRelativeResize="0"/>
          <p:nvPr/>
        </p:nvPicPr>
        <p:blipFill>
          <a:blip r:embed="rId9">
            <a:alphaModFix/>
          </a:blip>
          <a:stretch>
            <a:fillRect/>
          </a:stretch>
        </p:blipFill>
        <p:spPr>
          <a:xfrm>
            <a:off x="3768403" y="3398850"/>
            <a:ext cx="3337996" cy="1146622"/>
          </a:xfrm>
          <a:prstGeom prst="rect">
            <a:avLst/>
          </a:prstGeom>
          <a:noFill/>
          <a:ln>
            <a:noFill/>
          </a:ln>
        </p:spPr>
      </p:pic>
      <p:pic>
        <p:nvPicPr>
          <p:cNvPr id="468" name="Google Shape;468;p22"/>
          <p:cNvPicPr preferRelativeResize="0"/>
          <p:nvPr/>
        </p:nvPicPr>
        <p:blipFill rotWithShape="1">
          <a:blip r:embed="rId10">
            <a:alphaModFix/>
          </a:blip>
          <a:srcRect b="0" l="0" r="0" t="43480"/>
          <a:stretch/>
        </p:blipFill>
        <p:spPr>
          <a:xfrm>
            <a:off x="1237350" y="4955375"/>
            <a:ext cx="5085301" cy="1146625"/>
          </a:xfrm>
          <a:prstGeom prst="rect">
            <a:avLst/>
          </a:prstGeom>
          <a:noFill/>
          <a:ln>
            <a:noFill/>
          </a:ln>
        </p:spPr>
      </p:pic>
      <p:pic>
        <p:nvPicPr>
          <p:cNvPr id="469" name="Google Shape;469;p22"/>
          <p:cNvPicPr preferRelativeResize="0"/>
          <p:nvPr/>
        </p:nvPicPr>
        <p:blipFill rotWithShape="1">
          <a:blip r:embed="rId11">
            <a:alphaModFix/>
          </a:blip>
          <a:srcRect b="51035" l="0" r="0" t="0"/>
          <a:stretch/>
        </p:blipFill>
        <p:spPr>
          <a:xfrm>
            <a:off x="668576" y="6625076"/>
            <a:ext cx="3063945" cy="1077644"/>
          </a:xfrm>
          <a:prstGeom prst="rect">
            <a:avLst/>
          </a:prstGeom>
          <a:noFill/>
          <a:ln>
            <a:noFill/>
          </a:ln>
        </p:spPr>
      </p:pic>
      <p:pic>
        <p:nvPicPr>
          <p:cNvPr id="470" name="Google Shape;470;p22"/>
          <p:cNvPicPr preferRelativeResize="0"/>
          <p:nvPr/>
        </p:nvPicPr>
        <p:blipFill rotWithShape="1">
          <a:blip r:embed="rId11">
            <a:alphaModFix/>
          </a:blip>
          <a:srcRect b="0" l="0" r="0" t="51035"/>
          <a:stretch/>
        </p:blipFill>
        <p:spPr>
          <a:xfrm>
            <a:off x="3773457" y="6625075"/>
            <a:ext cx="3063945" cy="1077650"/>
          </a:xfrm>
          <a:prstGeom prst="rect">
            <a:avLst/>
          </a:prstGeom>
          <a:noFill/>
          <a:ln>
            <a:noFill/>
          </a:ln>
        </p:spPr>
      </p:pic>
      <p:pic>
        <p:nvPicPr>
          <p:cNvPr id="471" name="Google Shape;471;p22"/>
          <p:cNvPicPr preferRelativeResize="0"/>
          <p:nvPr/>
        </p:nvPicPr>
        <p:blipFill>
          <a:blip r:embed="rId12">
            <a:alphaModFix/>
          </a:blip>
          <a:stretch>
            <a:fillRect/>
          </a:stretch>
        </p:blipFill>
        <p:spPr>
          <a:xfrm>
            <a:off x="4348050" y="8225800"/>
            <a:ext cx="1366725" cy="1227670"/>
          </a:xfrm>
          <a:prstGeom prst="rect">
            <a:avLst/>
          </a:prstGeom>
          <a:noFill/>
          <a:ln>
            <a:noFill/>
          </a:ln>
        </p:spPr>
      </p:pic>
      <p:pic>
        <p:nvPicPr>
          <p:cNvPr id="472" name="Google Shape;472;p22"/>
          <p:cNvPicPr preferRelativeResize="0"/>
          <p:nvPr/>
        </p:nvPicPr>
        <p:blipFill>
          <a:blip r:embed="rId13">
            <a:alphaModFix/>
          </a:blip>
          <a:stretch>
            <a:fillRect/>
          </a:stretch>
        </p:blipFill>
        <p:spPr>
          <a:xfrm>
            <a:off x="5800875" y="8231550"/>
            <a:ext cx="1366725" cy="1227675"/>
          </a:xfrm>
          <a:prstGeom prst="rect">
            <a:avLst/>
          </a:prstGeom>
          <a:noFill/>
          <a:ln>
            <a:noFill/>
          </a:ln>
        </p:spPr>
      </p:pic>
      <p:pic>
        <p:nvPicPr>
          <p:cNvPr id="473" name="Google Shape;473;p22"/>
          <p:cNvPicPr preferRelativeResize="0"/>
          <p:nvPr/>
        </p:nvPicPr>
        <p:blipFill>
          <a:blip r:embed="rId14">
            <a:alphaModFix/>
          </a:blip>
          <a:stretch>
            <a:fillRect/>
          </a:stretch>
        </p:blipFill>
        <p:spPr>
          <a:xfrm>
            <a:off x="5842825" y="1911275"/>
            <a:ext cx="1366725" cy="1077649"/>
          </a:xfrm>
          <a:prstGeom prst="rect">
            <a:avLst/>
          </a:prstGeom>
          <a:noFill/>
          <a:ln>
            <a:noFill/>
          </a:ln>
        </p:spPr>
      </p:pic>
      <p:sp>
        <p:nvSpPr>
          <p:cNvPr id="474" name="Google Shape;474;p22"/>
          <p:cNvSpPr txBox="1"/>
          <p:nvPr/>
        </p:nvSpPr>
        <p:spPr>
          <a:xfrm rot="-5400000">
            <a:off x="-14525" y="2202600"/>
            <a:ext cx="1026000" cy="3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epinephrine injection </a:t>
            </a:r>
            <a:r>
              <a:rPr b="1" baseline="30000" lang="ar" sz="1200">
                <a:solidFill>
                  <a:schemeClr val="dk1"/>
                </a:solidFill>
                <a:latin typeface="Mada"/>
                <a:ea typeface="Mada"/>
                <a:cs typeface="Mada"/>
                <a:sym typeface="Mada"/>
              </a:rPr>
              <a:t>1</a:t>
            </a:r>
            <a:endParaRPr baseline="30000"/>
          </a:p>
        </p:txBody>
      </p:sp>
      <p:sp>
        <p:nvSpPr>
          <p:cNvPr id="475" name="Google Shape;475;p22"/>
          <p:cNvSpPr txBox="1"/>
          <p:nvPr/>
        </p:nvSpPr>
        <p:spPr>
          <a:xfrm rot="-5400000">
            <a:off x="3553350" y="2091000"/>
            <a:ext cx="1047300" cy="54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Thermal therapy </a:t>
            </a:r>
            <a:r>
              <a:rPr b="1" baseline="30000" lang="ar" sz="1200">
                <a:solidFill>
                  <a:schemeClr val="dk1"/>
                </a:solidFill>
                <a:latin typeface="Mada"/>
                <a:ea typeface="Mada"/>
                <a:cs typeface="Mada"/>
                <a:sym typeface="Mada"/>
              </a:rPr>
              <a:t>2</a:t>
            </a:r>
            <a:endParaRPr baseline="30000"/>
          </a:p>
        </p:txBody>
      </p:sp>
      <p:sp>
        <p:nvSpPr>
          <p:cNvPr id="476" name="Google Shape;476;p22"/>
          <p:cNvSpPr txBox="1"/>
          <p:nvPr/>
        </p:nvSpPr>
        <p:spPr>
          <a:xfrm>
            <a:off x="-33325" y="9701275"/>
            <a:ext cx="7675200" cy="107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6AA84F"/>
                </a:solidFill>
                <a:latin typeface="Mada"/>
                <a:ea typeface="Mada"/>
                <a:cs typeface="Mada"/>
                <a:sym typeface="Mada"/>
              </a:rPr>
              <a:t>1-</a:t>
            </a:r>
            <a:r>
              <a:rPr lang="ar" sz="1100">
                <a:solidFill>
                  <a:srgbClr val="6AA84F"/>
                </a:solidFill>
                <a:latin typeface="Mada"/>
                <a:ea typeface="Mada"/>
                <a:cs typeface="Mada"/>
                <a:sym typeface="Mada"/>
              </a:rPr>
              <a:t>what do we do when we find a visible vessel ? inject a fluid composed of epinephrine diluted by normal saline to cause vasoconstriction around the vessel using a needle .The whole idea is to create pressure to stop bleeding .</a:t>
            </a:r>
            <a:endParaRPr sz="1100">
              <a:solidFill>
                <a:srgbClr val="6AA84F"/>
              </a:solidFill>
              <a:latin typeface="Mada"/>
              <a:ea typeface="Mada"/>
              <a:cs typeface="Mada"/>
              <a:sym typeface="Mada"/>
            </a:endParaRPr>
          </a:p>
          <a:p>
            <a:pPr indent="0" lvl="0" marL="0" rtl="0" algn="l">
              <a:spcBef>
                <a:spcPts val="0"/>
              </a:spcBef>
              <a:spcAft>
                <a:spcPts val="0"/>
              </a:spcAft>
              <a:buNone/>
            </a:pPr>
            <a:r>
              <a:rPr lang="ar" sz="1100">
                <a:solidFill>
                  <a:srgbClr val="6AA84F"/>
                </a:solidFill>
                <a:latin typeface="Mada"/>
                <a:ea typeface="Mada"/>
                <a:cs typeface="Mada"/>
                <a:sym typeface="Mada"/>
              </a:rPr>
              <a:t>2- we burn to stop the bleeding</a:t>
            </a:r>
            <a:endParaRPr sz="1100">
              <a:solidFill>
                <a:srgbClr val="6AA84F"/>
              </a:solidFill>
              <a:latin typeface="Mada"/>
              <a:ea typeface="Mada"/>
              <a:cs typeface="Mada"/>
              <a:sym typeface="Mada"/>
            </a:endParaRPr>
          </a:p>
          <a:p>
            <a:pPr indent="0" lvl="0" marL="0" rtl="0" algn="l">
              <a:spcBef>
                <a:spcPts val="0"/>
              </a:spcBef>
              <a:spcAft>
                <a:spcPts val="0"/>
              </a:spcAft>
              <a:buNone/>
            </a:pPr>
            <a:r>
              <a:rPr lang="ar" sz="1100">
                <a:solidFill>
                  <a:srgbClr val="6AA84F"/>
                </a:solidFill>
                <a:latin typeface="Mada"/>
                <a:ea typeface="Mada"/>
                <a:cs typeface="Mada"/>
                <a:sym typeface="Mada"/>
              </a:rPr>
              <a:t>3-in real life we </a:t>
            </a:r>
            <a:r>
              <a:rPr lang="ar" sz="1100">
                <a:solidFill>
                  <a:srgbClr val="6AA84F"/>
                </a:solidFill>
                <a:latin typeface="Mada"/>
                <a:ea typeface="Mada"/>
                <a:cs typeface="Mada"/>
                <a:sym typeface="Mada"/>
              </a:rPr>
              <a:t>usually </a:t>
            </a:r>
            <a:r>
              <a:rPr lang="ar" sz="1100">
                <a:solidFill>
                  <a:srgbClr val="6AA84F"/>
                </a:solidFill>
                <a:latin typeface="Mada"/>
                <a:ea typeface="Mada"/>
                <a:cs typeface="Mada"/>
                <a:sym typeface="Mada"/>
              </a:rPr>
              <a:t>use more than one modality.</a:t>
            </a:r>
            <a:endParaRPr sz="1100">
              <a:solidFill>
                <a:srgbClr val="6AA84F"/>
              </a:solidFill>
              <a:latin typeface="Mada"/>
              <a:ea typeface="Mada"/>
              <a:cs typeface="Mada"/>
              <a:sym typeface="Mada"/>
            </a:endParaRPr>
          </a:p>
          <a:p>
            <a:pPr indent="0" lvl="0" marL="0" rtl="0" algn="l">
              <a:spcBef>
                <a:spcPts val="0"/>
              </a:spcBef>
              <a:spcAft>
                <a:spcPts val="0"/>
              </a:spcAft>
              <a:buNone/>
            </a:pPr>
            <a:r>
              <a:rPr lang="ar" sz="1100">
                <a:solidFill>
                  <a:srgbClr val="6AA84F"/>
                </a:solidFill>
                <a:latin typeface="Mada"/>
                <a:ea typeface="Mada"/>
                <a:cs typeface="Mada"/>
                <a:sym typeface="Mada"/>
              </a:rPr>
              <a:t>4- </a:t>
            </a:r>
            <a:r>
              <a:rPr lang="ar" sz="1100">
                <a:solidFill>
                  <a:srgbClr val="6AA84F"/>
                </a:solidFill>
              </a:rPr>
              <a:t>يستعمل بالجيش لانه سريع, اذا بخيته يسوي زي العجين</a:t>
            </a:r>
            <a:endParaRPr sz="1100">
              <a:solidFill>
                <a:srgbClr val="6AA84F"/>
              </a:solidFill>
            </a:endParaRPr>
          </a:p>
        </p:txBody>
      </p:sp>
      <p:sp>
        <p:nvSpPr>
          <p:cNvPr id="477" name="Google Shape;477;p22"/>
          <p:cNvSpPr txBox="1"/>
          <p:nvPr/>
        </p:nvSpPr>
        <p:spPr>
          <a:xfrm rot="-5400000">
            <a:off x="1169425" y="7352950"/>
            <a:ext cx="13179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thermal therapy and clips</a:t>
            </a:r>
            <a:endParaRPr b="1" sz="1200">
              <a:latin typeface="Mada"/>
              <a:ea typeface="Mada"/>
              <a:cs typeface="Mada"/>
              <a:sym typeface="Mada"/>
            </a:endParaRPr>
          </a:p>
        </p:txBody>
      </p:sp>
      <p:sp>
        <p:nvSpPr>
          <p:cNvPr id="478" name="Google Shape;478;p22"/>
          <p:cNvSpPr txBox="1"/>
          <p:nvPr/>
        </p:nvSpPr>
        <p:spPr>
          <a:xfrm rot="-5400000">
            <a:off x="3213525" y="8749600"/>
            <a:ext cx="1354200" cy="17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t>clips and powder spray</a:t>
            </a:r>
            <a:endParaRPr b="1" sz="1200"/>
          </a:p>
        </p:txBody>
      </p:sp>
      <p:sp>
        <p:nvSpPr>
          <p:cNvPr id="479" name="Google Shape;479;p22"/>
          <p:cNvSpPr/>
          <p:nvPr/>
        </p:nvSpPr>
        <p:spPr>
          <a:xfrm>
            <a:off x="-33325" y="-4900"/>
            <a:ext cx="1071000" cy="4896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Males slides</a:t>
            </a:r>
            <a:endParaRPr b="1" sz="1300">
              <a:solidFill>
                <a:srgbClr val="FFFFFF"/>
              </a:solidFill>
              <a:latin typeface="Mada"/>
              <a:ea typeface="Mada"/>
              <a:cs typeface="Mada"/>
              <a:sym typeface="Mad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2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pSp>
        <p:nvGrpSpPr>
          <p:cNvPr id="485" name="Google Shape;485;p23"/>
          <p:cNvGrpSpPr/>
          <p:nvPr/>
        </p:nvGrpSpPr>
        <p:grpSpPr>
          <a:xfrm>
            <a:off x="219357" y="919213"/>
            <a:ext cx="2761057" cy="562216"/>
            <a:chOff x="842294" y="6547331"/>
            <a:chExt cx="2761057" cy="562216"/>
          </a:xfrm>
        </p:grpSpPr>
        <p:grpSp>
          <p:nvGrpSpPr>
            <p:cNvPr id="486" name="Google Shape;486;p23"/>
            <p:cNvGrpSpPr/>
            <p:nvPr/>
          </p:nvGrpSpPr>
          <p:grpSpPr>
            <a:xfrm>
              <a:off x="842294" y="6547331"/>
              <a:ext cx="2760918" cy="562216"/>
              <a:chOff x="423253" y="6100698"/>
              <a:chExt cx="3286807" cy="639900"/>
            </a:xfrm>
          </p:grpSpPr>
          <p:sp>
            <p:nvSpPr>
              <p:cNvPr id="487" name="Google Shape;487;p23"/>
              <p:cNvSpPr/>
              <p:nvPr/>
            </p:nvSpPr>
            <p:spPr>
              <a:xfrm>
                <a:off x="423259" y="6232427"/>
                <a:ext cx="3286800" cy="394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3"/>
              <p:cNvSpPr/>
              <p:nvPr/>
            </p:nvSpPr>
            <p:spPr>
              <a:xfrm>
                <a:off x="423253" y="6100698"/>
                <a:ext cx="674700" cy="639900"/>
              </a:xfrm>
              <a:prstGeom prst="diamond">
                <a:avLst/>
              </a:prstGeom>
              <a:solidFill>
                <a:schemeClr val="accent3"/>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chemeClr val="lt1"/>
                    </a:solidFill>
                    <a:latin typeface="Mada"/>
                    <a:ea typeface="Mada"/>
                    <a:cs typeface="Mada"/>
                    <a:sym typeface="Mada"/>
                  </a:rPr>
                  <a:t>3</a:t>
                </a:r>
                <a:endParaRPr/>
              </a:p>
            </p:txBody>
          </p:sp>
        </p:grpSp>
        <p:sp>
          <p:nvSpPr>
            <p:cNvPr id="489" name="Google Shape;489;p23"/>
            <p:cNvSpPr txBox="1"/>
            <p:nvPr/>
          </p:nvSpPr>
          <p:spPr>
            <a:xfrm>
              <a:off x="1345251" y="6647543"/>
              <a:ext cx="2258100" cy="3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lt1"/>
                  </a:solidFill>
                  <a:latin typeface="Mada"/>
                  <a:ea typeface="Mada"/>
                  <a:cs typeface="Mada"/>
                  <a:sym typeface="Mada"/>
                </a:rPr>
                <a:t>pharmacological</a:t>
              </a:r>
              <a:r>
                <a:rPr b="1" lang="ar" sz="1200">
                  <a:solidFill>
                    <a:schemeClr val="lt1"/>
                  </a:solidFill>
                  <a:latin typeface="Mada"/>
                  <a:ea typeface="Mada"/>
                  <a:cs typeface="Mada"/>
                  <a:sym typeface="Mada"/>
                </a:rPr>
                <a:t> therapy</a:t>
              </a:r>
              <a:endParaRPr baseline="30000">
                <a:solidFill>
                  <a:schemeClr val="lt1"/>
                </a:solidFill>
              </a:endParaRPr>
            </a:p>
          </p:txBody>
        </p:sp>
      </p:grpSp>
      <p:sp>
        <p:nvSpPr>
          <p:cNvPr id="490" name="Google Shape;490;p23"/>
          <p:cNvSpPr txBox="1"/>
          <p:nvPr/>
        </p:nvSpPr>
        <p:spPr>
          <a:xfrm>
            <a:off x="1237350" y="0"/>
            <a:ext cx="50853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Management</a:t>
            </a:r>
            <a:endParaRPr sz="2600">
              <a:solidFill>
                <a:schemeClr val="dk1"/>
              </a:solidFill>
              <a:latin typeface="Alegreya"/>
              <a:ea typeface="Alegreya"/>
              <a:cs typeface="Alegreya"/>
              <a:sym typeface="Alegreya"/>
            </a:endParaRPr>
          </a:p>
        </p:txBody>
      </p:sp>
      <p:sp>
        <p:nvSpPr>
          <p:cNvPr id="491" name="Google Shape;491;p23"/>
          <p:cNvSpPr txBox="1"/>
          <p:nvPr/>
        </p:nvSpPr>
        <p:spPr>
          <a:xfrm>
            <a:off x="219350" y="1481425"/>
            <a:ext cx="3958500" cy="2319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highlight>
                  <a:schemeClr val="accent5"/>
                </a:highlight>
                <a:latin typeface="Mada"/>
                <a:ea typeface="Mada"/>
                <a:cs typeface="Mada"/>
                <a:sym typeface="Mada"/>
              </a:rPr>
              <a:t>Hospitalization :</a:t>
            </a:r>
            <a:endParaRPr b="1" sz="1200">
              <a:highlight>
                <a:schemeClr val="accent5"/>
              </a:highlight>
              <a:latin typeface="Mada"/>
              <a:ea typeface="Mada"/>
              <a:cs typeface="Mada"/>
              <a:sym typeface="Mada"/>
            </a:endParaRPr>
          </a:p>
          <a:p>
            <a:pPr indent="0" lvl="0" marL="0" rtl="0" algn="l">
              <a:spcBef>
                <a:spcPts val="0"/>
              </a:spcBef>
              <a:spcAft>
                <a:spcPts val="0"/>
              </a:spcAft>
              <a:buNone/>
            </a:pPr>
            <a:r>
              <a:t/>
            </a:r>
            <a:endParaRPr b="1" sz="1200">
              <a:highlight>
                <a:schemeClr val="accent5"/>
              </a:highlight>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It takes 72 hours for most high-risk lesions to become low-risk lesions AFTER endoscopic therapy.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60% -76% of patients who had rebleeding within 30 days </a:t>
            </a:r>
            <a:r>
              <a:rPr b="1" lang="ar" sz="1200">
                <a:solidFill>
                  <a:srgbClr val="CC0000"/>
                </a:solidFill>
                <a:latin typeface="Mada"/>
                <a:ea typeface="Mada"/>
                <a:cs typeface="Mada"/>
                <a:sym typeface="Mada"/>
              </a:rPr>
              <a:t>AFTER endoscopic hemostasis PLUS high-dose PPI therapy did so within the first 72 hours.</a:t>
            </a:r>
            <a:r>
              <a:rPr b="1" lang="ar" sz="1200">
                <a:solidFill>
                  <a:srgbClr val="FF0000"/>
                </a:solidFill>
                <a:latin typeface="Mada"/>
                <a:ea typeface="Mada"/>
                <a:cs typeface="Mada"/>
                <a:sym typeface="Mada"/>
              </a:rPr>
              <a:t> </a:t>
            </a:r>
            <a:endParaRPr b="1" sz="1200">
              <a:solidFill>
                <a:srgbClr val="FF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In-hospital mortality 1.7−3.7%</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latin typeface="Mada"/>
                <a:ea typeface="Mada"/>
                <a:cs typeface="Mada"/>
                <a:sym typeface="Mada"/>
              </a:rPr>
              <a:t>30-day mortality </a:t>
            </a:r>
            <a:r>
              <a:rPr lang="ar" sz="1200">
                <a:latin typeface="Mada"/>
                <a:ea typeface="Mada"/>
                <a:cs typeface="Mada"/>
                <a:sym typeface="Mada"/>
              </a:rPr>
              <a:t>6−11%</a:t>
            </a:r>
            <a:r>
              <a:rPr lang="ar" sz="1200">
                <a:latin typeface="Mada"/>
                <a:ea typeface="Mada"/>
                <a:cs typeface="Mada"/>
                <a:sym typeface="Mada"/>
              </a:rPr>
              <a:t> , </a:t>
            </a:r>
            <a:r>
              <a:rPr lang="ar" sz="1200">
                <a:solidFill>
                  <a:srgbClr val="6AA84F"/>
                </a:solidFill>
                <a:latin typeface="Mada"/>
                <a:ea typeface="Mada"/>
                <a:cs typeface="Mada"/>
                <a:sym typeface="Mada"/>
              </a:rPr>
              <a:t>When you discharge the patient that doesn't mean there is no risk anymore, there is still a high risk of mortality</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FF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sz="1200">
              <a:solidFill>
                <a:schemeClr val="dk1"/>
              </a:solidFill>
              <a:highlight>
                <a:schemeClr val="accent5"/>
              </a:highlight>
              <a:latin typeface="Mada"/>
              <a:ea typeface="Mada"/>
              <a:cs typeface="Mada"/>
              <a:sym typeface="Mada"/>
            </a:endParaRPr>
          </a:p>
        </p:txBody>
      </p:sp>
      <p:pic>
        <p:nvPicPr>
          <p:cNvPr id="492" name="Google Shape;492;p23"/>
          <p:cNvPicPr preferRelativeResize="0"/>
          <p:nvPr/>
        </p:nvPicPr>
        <p:blipFill>
          <a:blip r:embed="rId3">
            <a:alphaModFix/>
          </a:blip>
          <a:stretch>
            <a:fillRect/>
          </a:stretch>
        </p:blipFill>
        <p:spPr>
          <a:xfrm>
            <a:off x="3400525" y="5161850"/>
            <a:ext cx="2959129" cy="532125"/>
          </a:xfrm>
          <a:prstGeom prst="rect">
            <a:avLst/>
          </a:prstGeom>
          <a:noFill/>
          <a:ln>
            <a:noFill/>
          </a:ln>
        </p:spPr>
      </p:pic>
      <p:pic>
        <p:nvPicPr>
          <p:cNvPr id="493" name="Google Shape;493;p23"/>
          <p:cNvPicPr preferRelativeResize="0"/>
          <p:nvPr/>
        </p:nvPicPr>
        <p:blipFill>
          <a:blip r:embed="rId4">
            <a:alphaModFix/>
          </a:blip>
          <a:stretch>
            <a:fillRect/>
          </a:stretch>
        </p:blipFill>
        <p:spPr>
          <a:xfrm>
            <a:off x="3431286" y="5730525"/>
            <a:ext cx="3100246" cy="1655600"/>
          </a:xfrm>
          <a:prstGeom prst="rect">
            <a:avLst/>
          </a:prstGeom>
          <a:noFill/>
          <a:ln>
            <a:noFill/>
          </a:ln>
        </p:spPr>
      </p:pic>
      <p:pic>
        <p:nvPicPr>
          <p:cNvPr id="494" name="Google Shape;494;p23"/>
          <p:cNvPicPr preferRelativeResize="0"/>
          <p:nvPr/>
        </p:nvPicPr>
        <p:blipFill rotWithShape="1">
          <a:blip r:embed="rId5">
            <a:alphaModFix/>
          </a:blip>
          <a:srcRect b="0" l="0" r="0" t="52568"/>
          <a:stretch/>
        </p:blipFill>
        <p:spPr>
          <a:xfrm>
            <a:off x="3780000" y="7926000"/>
            <a:ext cx="3560101" cy="1655597"/>
          </a:xfrm>
          <a:prstGeom prst="rect">
            <a:avLst/>
          </a:prstGeom>
          <a:noFill/>
          <a:ln>
            <a:noFill/>
          </a:ln>
        </p:spPr>
      </p:pic>
      <p:pic>
        <p:nvPicPr>
          <p:cNvPr id="495" name="Google Shape;495;p23"/>
          <p:cNvPicPr preferRelativeResize="0"/>
          <p:nvPr/>
        </p:nvPicPr>
        <p:blipFill rotWithShape="1">
          <a:blip r:embed="rId6">
            <a:alphaModFix/>
          </a:blip>
          <a:srcRect b="0" l="0" r="0" t="27219"/>
          <a:stretch/>
        </p:blipFill>
        <p:spPr>
          <a:xfrm>
            <a:off x="219350" y="7926000"/>
            <a:ext cx="3560175" cy="1655601"/>
          </a:xfrm>
          <a:prstGeom prst="rect">
            <a:avLst/>
          </a:prstGeom>
          <a:noFill/>
          <a:ln>
            <a:noFill/>
          </a:ln>
        </p:spPr>
      </p:pic>
      <p:grpSp>
        <p:nvGrpSpPr>
          <p:cNvPr id="496" name="Google Shape;496;p23"/>
          <p:cNvGrpSpPr/>
          <p:nvPr/>
        </p:nvGrpSpPr>
        <p:grpSpPr>
          <a:xfrm rot="5400000">
            <a:off x="439926" y="4666573"/>
            <a:ext cx="2319930" cy="2797844"/>
            <a:chOff x="1024613" y="2495787"/>
            <a:chExt cx="5794031" cy="3628381"/>
          </a:xfrm>
        </p:grpSpPr>
        <p:sp>
          <p:nvSpPr>
            <p:cNvPr id="497" name="Google Shape;497;p23"/>
            <p:cNvSpPr/>
            <p:nvPr/>
          </p:nvSpPr>
          <p:spPr>
            <a:xfrm rot="-5400000">
              <a:off x="3977307" y="1711405"/>
              <a:ext cx="38576" cy="5336815"/>
            </a:xfrm>
            <a:custGeom>
              <a:rect b="b" l="l" r="r" t="t"/>
              <a:pathLst>
                <a:path extrusionOk="0" h="160554" w="4795">
                  <a:moveTo>
                    <a:pt x="3665" y="0"/>
                  </a:moveTo>
                  <a:cubicBezTo>
                    <a:pt x="3104" y="4567"/>
                    <a:pt x="220" y="17225"/>
                    <a:pt x="300" y="27400"/>
                  </a:cubicBezTo>
                  <a:cubicBezTo>
                    <a:pt x="380" y="37575"/>
                    <a:pt x="3665" y="51836"/>
                    <a:pt x="4146" y="61049"/>
                  </a:cubicBezTo>
                  <a:cubicBezTo>
                    <a:pt x="4627" y="70263"/>
                    <a:pt x="3865" y="75270"/>
                    <a:pt x="3184" y="82681"/>
                  </a:cubicBezTo>
                  <a:cubicBezTo>
                    <a:pt x="2503" y="90092"/>
                    <a:pt x="-180" y="96821"/>
                    <a:pt x="60" y="105514"/>
                  </a:cubicBezTo>
                  <a:cubicBezTo>
                    <a:pt x="301" y="114207"/>
                    <a:pt x="4026" y="126906"/>
                    <a:pt x="4627" y="134837"/>
                  </a:cubicBezTo>
                  <a:cubicBezTo>
                    <a:pt x="5228" y="142769"/>
                    <a:pt x="3705" y="148817"/>
                    <a:pt x="3665" y="153103"/>
                  </a:cubicBezTo>
                  <a:cubicBezTo>
                    <a:pt x="3625" y="157389"/>
                    <a:pt x="4266" y="159312"/>
                    <a:pt x="4386" y="160554"/>
                  </a:cubicBezTo>
                </a:path>
              </a:pathLst>
            </a:custGeom>
            <a:noFill/>
            <a:ln cap="flat" cmpd="sng" w="9525">
              <a:solidFill>
                <a:schemeClr val="accent1"/>
              </a:solidFill>
              <a:prstDash val="solid"/>
              <a:round/>
              <a:headEnd len="med" w="med" type="none"/>
              <a:tailEnd len="med" w="med" type="none"/>
            </a:ln>
          </p:spPr>
        </p:sp>
        <p:grpSp>
          <p:nvGrpSpPr>
            <p:cNvPr id="498" name="Google Shape;498;p23"/>
            <p:cNvGrpSpPr/>
            <p:nvPr/>
          </p:nvGrpSpPr>
          <p:grpSpPr>
            <a:xfrm>
              <a:off x="1089561" y="4016883"/>
              <a:ext cx="393319" cy="532120"/>
              <a:chOff x="1664294" y="2563627"/>
              <a:chExt cx="479658" cy="648927"/>
            </a:xfrm>
          </p:grpSpPr>
          <p:sp>
            <p:nvSpPr>
              <p:cNvPr id="499" name="Google Shape;499;p23"/>
              <p:cNvSpPr/>
              <p:nvPr/>
            </p:nvSpPr>
            <p:spPr>
              <a:xfrm flipH="1">
                <a:off x="1664294" y="2786022"/>
                <a:ext cx="479658" cy="426532"/>
              </a:xfrm>
              <a:custGeom>
                <a:rect b="b" l="l" r="r" t="t"/>
                <a:pathLst>
                  <a:path extrusionOk="0" h="11730" w="13191">
                    <a:moveTo>
                      <a:pt x="5183" y="570"/>
                    </a:moveTo>
                    <a:cubicBezTo>
                      <a:pt x="5603" y="570"/>
                      <a:pt x="6134" y="771"/>
                      <a:pt x="6698" y="1154"/>
                    </a:cubicBezTo>
                    <a:cubicBezTo>
                      <a:pt x="5993" y="1683"/>
                      <a:pt x="5376" y="2300"/>
                      <a:pt x="4848" y="3005"/>
                    </a:cubicBezTo>
                    <a:cubicBezTo>
                      <a:pt x="4613" y="2975"/>
                      <a:pt x="4407" y="2975"/>
                      <a:pt x="4172" y="2975"/>
                    </a:cubicBezTo>
                    <a:cubicBezTo>
                      <a:pt x="3966" y="1977"/>
                      <a:pt x="4113" y="1242"/>
                      <a:pt x="4554" y="801"/>
                    </a:cubicBezTo>
                    <a:cubicBezTo>
                      <a:pt x="4710" y="645"/>
                      <a:pt x="4926" y="570"/>
                      <a:pt x="5183" y="570"/>
                    </a:cubicBezTo>
                    <a:close/>
                    <a:moveTo>
                      <a:pt x="9463" y="186"/>
                    </a:moveTo>
                    <a:cubicBezTo>
                      <a:pt x="9884" y="186"/>
                      <a:pt x="10286" y="440"/>
                      <a:pt x="10459" y="860"/>
                    </a:cubicBezTo>
                    <a:cubicBezTo>
                      <a:pt x="10635" y="1507"/>
                      <a:pt x="10635" y="2153"/>
                      <a:pt x="10459" y="2770"/>
                    </a:cubicBezTo>
                    <a:cubicBezTo>
                      <a:pt x="9930" y="2828"/>
                      <a:pt x="9430" y="2975"/>
                      <a:pt x="8931" y="3152"/>
                    </a:cubicBezTo>
                    <a:lnTo>
                      <a:pt x="8902" y="3152"/>
                    </a:lnTo>
                    <a:cubicBezTo>
                      <a:pt x="8402" y="2388"/>
                      <a:pt x="7756" y="1712"/>
                      <a:pt x="7021" y="1154"/>
                    </a:cubicBezTo>
                    <a:cubicBezTo>
                      <a:pt x="7638" y="655"/>
                      <a:pt x="8402" y="331"/>
                      <a:pt x="9225" y="214"/>
                    </a:cubicBezTo>
                    <a:cubicBezTo>
                      <a:pt x="9304" y="195"/>
                      <a:pt x="9384" y="186"/>
                      <a:pt x="9463" y="186"/>
                    </a:cubicBezTo>
                    <a:close/>
                    <a:moveTo>
                      <a:pt x="6845" y="1271"/>
                    </a:moveTo>
                    <a:cubicBezTo>
                      <a:pt x="7580" y="1800"/>
                      <a:pt x="8226" y="2447"/>
                      <a:pt x="8755" y="3210"/>
                    </a:cubicBezTo>
                    <a:cubicBezTo>
                      <a:pt x="8490" y="3328"/>
                      <a:pt x="8226" y="3445"/>
                      <a:pt x="7962" y="3592"/>
                    </a:cubicBezTo>
                    <a:cubicBezTo>
                      <a:pt x="7021" y="3299"/>
                      <a:pt x="6052" y="3093"/>
                      <a:pt x="5083" y="3005"/>
                    </a:cubicBezTo>
                    <a:cubicBezTo>
                      <a:pt x="5582" y="2358"/>
                      <a:pt x="6199" y="1771"/>
                      <a:pt x="6845" y="1271"/>
                    </a:cubicBezTo>
                    <a:close/>
                    <a:moveTo>
                      <a:pt x="4201" y="3152"/>
                    </a:moveTo>
                    <a:lnTo>
                      <a:pt x="4701" y="3181"/>
                    </a:lnTo>
                    <a:cubicBezTo>
                      <a:pt x="4583" y="3357"/>
                      <a:pt x="4466" y="3504"/>
                      <a:pt x="4348" y="3680"/>
                    </a:cubicBezTo>
                    <a:cubicBezTo>
                      <a:pt x="4289" y="3504"/>
                      <a:pt x="4260" y="3328"/>
                      <a:pt x="4201" y="3152"/>
                    </a:cubicBezTo>
                    <a:close/>
                    <a:moveTo>
                      <a:pt x="8872" y="3416"/>
                    </a:moveTo>
                    <a:cubicBezTo>
                      <a:pt x="8990" y="3622"/>
                      <a:pt x="9107" y="3827"/>
                      <a:pt x="9225" y="4033"/>
                    </a:cubicBezTo>
                    <a:cubicBezTo>
                      <a:pt x="8902" y="3915"/>
                      <a:pt x="8549" y="3798"/>
                      <a:pt x="8226" y="3680"/>
                    </a:cubicBezTo>
                    <a:cubicBezTo>
                      <a:pt x="8432" y="3592"/>
                      <a:pt x="8637" y="3475"/>
                      <a:pt x="8872" y="3416"/>
                    </a:cubicBezTo>
                    <a:close/>
                    <a:moveTo>
                      <a:pt x="10429" y="3005"/>
                    </a:moveTo>
                    <a:lnTo>
                      <a:pt x="10429" y="3005"/>
                    </a:lnTo>
                    <a:cubicBezTo>
                      <a:pt x="10312" y="3475"/>
                      <a:pt x="10194" y="3945"/>
                      <a:pt x="10018" y="4415"/>
                    </a:cubicBezTo>
                    <a:cubicBezTo>
                      <a:pt x="9871" y="4327"/>
                      <a:pt x="9665" y="4239"/>
                      <a:pt x="9489" y="4180"/>
                    </a:cubicBezTo>
                    <a:lnTo>
                      <a:pt x="9519" y="4150"/>
                    </a:lnTo>
                    <a:cubicBezTo>
                      <a:pt x="9372" y="3886"/>
                      <a:pt x="9195" y="3592"/>
                      <a:pt x="9019" y="3328"/>
                    </a:cubicBezTo>
                    <a:cubicBezTo>
                      <a:pt x="9489" y="3181"/>
                      <a:pt x="9959" y="3064"/>
                      <a:pt x="10429" y="3005"/>
                    </a:cubicBezTo>
                    <a:close/>
                    <a:moveTo>
                      <a:pt x="9636" y="4415"/>
                    </a:moveTo>
                    <a:lnTo>
                      <a:pt x="9959" y="4562"/>
                    </a:lnTo>
                    <a:cubicBezTo>
                      <a:pt x="9900" y="4709"/>
                      <a:pt x="9871" y="4826"/>
                      <a:pt x="9812" y="4944"/>
                    </a:cubicBezTo>
                    <a:cubicBezTo>
                      <a:pt x="9754" y="4767"/>
                      <a:pt x="9695" y="4591"/>
                      <a:pt x="9636" y="4415"/>
                    </a:cubicBezTo>
                    <a:close/>
                    <a:moveTo>
                      <a:pt x="4319" y="4121"/>
                    </a:moveTo>
                    <a:cubicBezTo>
                      <a:pt x="4436" y="4415"/>
                      <a:pt x="4554" y="4738"/>
                      <a:pt x="4701" y="5061"/>
                    </a:cubicBezTo>
                    <a:cubicBezTo>
                      <a:pt x="4436" y="5002"/>
                      <a:pt x="4172" y="4944"/>
                      <a:pt x="3937" y="4914"/>
                    </a:cubicBezTo>
                    <a:cubicBezTo>
                      <a:pt x="4054" y="4650"/>
                      <a:pt x="4172" y="4385"/>
                      <a:pt x="4319" y="4121"/>
                    </a:cubicBezTo>
                    <a:close/>
                    <a:moveTo>
                      <a:pt x="11123" y="2953"/>
                    </a:moveTo>
                    <a:cubicBezTo>
                      <a:pt x="11281" y="2953"/>
                      <a:pt x="11443" y="2961"/>
                      <a:pt x="11604" y="2975"/>
                    </a:cubicBezTo>
                    <a:cubicBezTo>
                      <a:pt x="12339" y="3064"/>
                      <a:pt x="12809" y="3269"/>
                      <a:pt x="12868" y="3592"/>
                    </a:cubicBezTo>
                    <a:cubicBezTo>
                      <a:pt x="12956" y="4004"/>
                      <a:pt x="12398" y="4621"/>
                      <a:pt x="11399" y="5208"/>
                    </a:cubicBezTo>
                    <a:cubicBezTo>
                      <a:pt x="11027" y="4951"/>
                      <a:pt x="10628" y="4721"/>
                      <a:pt x="10227" y="4493"/>
                    </a:cubicBezTo>
                    <a:lnTo>
                      <a:pt x="10227" y="4493"/>
                    </a:lnTo>
                    <a:cubicBezTo>
                      <a:pt x="10402" y="3997"/>
                      <a:pt x="10548" y="3500"/>
                      <a:pt x="10664" y="2975"/>
                    </a:cubicBezTo>
                    <a:cubicBezTo>
                      <a:pt x="10811" y="2961"/>
                      <a:pt x="10965" y="2953"/>
                      <a:pt x="11123" y="2953"/>
                    </a:cubicBezTo>
                    <a:close/>
                    <a:moveTo>
                      <a:pt x="4906" y="3181"/>
                    </a:moveTo>
                    <a:cubicBezTo>
                      <a:pt x="5846" y="3269"/>
                      <a:pt x="6786" y="3445"/>
                      <a:pt x="7697" y="3710"/>
                    </a:cubicBezTo>
                    <a:cubicBezTo>
                      <a:pt x="6904" y="4150"/>
                      <a:pt x="6170" y="4650"/>
                      <a:pt x="5494" y="5237"/>
                    </a:cubicBezTo>
                    <a:lnTo>
                      <a:pt x="4936" y="5120"/>
                    </a:lnTo>
                    <a:lnTo>
                      <a:pt x="4965" y="5120"/>
                    </a:lnTo>
                    <a:cubicBezTo>
                      <a:pt x="4759" y="4738"/>
                      <a:pt x="4583" y="4327"/>
                      <a:pt x="4436" y="3915"/>
                    </a:cubicBezTo>
                    <a:cubicBezTo>
                      <a:pt x="4583" y="3680"/>
                      <a:pt x="4730" y="3445"/>
                      <a:pt x="4906" y="3181"/>
                    </a:cubicBezTo>
                    <a:close/>
                    <a:moveTo>
                      <a:pt x="5053" y="5326"/>
                    </a:moveTo>
                    <a:lnTo>
                      <a:pt x="5288" y="5384"/>
                    </a:lnTo>
                    <a:lnTo>
                      <a:pt x="5171" y="5531"/>
                    </a:lnTo>
                    <a:cubicBezTo>
                      <a:pt x="5141" y="5443"/>
                      <a:pt x="5083" y="5384"/>
                      <a:pt x="5053" y="5326"/>
                    </a:cubicBezTo>
                    <a:close/>
                    <a:moveTo>
                      <a:pt x="10135" y="4650"/>
                    </a:moveTo>
                    <a:cubicBezTo>
                      <a:pt x="10517" y="4856"/>
                      <a:pt x="10870" y="5061"/>
                      <a:pt x="11222" y="5296"/>
                    </a:cubicBezTo>
                    <a:cubicBezTo>
                      <a:pt x="10841" y="5502"/>
                      <a:pt x="10459" y="5707"/>
                      <a:pt x="10047" y="5854"/>
                    </a:cubicBezTo>
                    <a:cubicBezTo>
                      <a:pt x="10019" y="5654"/>
                      <a:pt x="9990" y="5453"/>
                      <a:pt x="9934" y="5225"/>
                    </a:cubicBezTo>
                    <a:lnTo>
                      <a:pt x="9934" y="5225"/>
                    </a:lnTo>
                    <a:cubicBezTo>
                      <a:pt x="9993" y="5052"/>
                      <a:pt x="10078" y="4851"/>
                      <a:pt x="10135" y="4650"/>
                    </a:cubicBezTo>
                    <a:close/>
                    <a:moveTo>
                      <a:pt x="9783" y="5502"/>
                    </a:moveTo>
                    <a:lnTo>
                      <a:pt x="9812" y="5531"/>
                    </a:lnTo>
                    <a:cubicBezTo>
                      <a:pt x="9842" y="5678"/>
                      <a:pt x="9842" y="5796"/>
                      <a:pt x="9871" y="5943"/>
                    </a:cubicBezTo>
                    <a:lnTo>
                      <a:pt x="9548" y="6060"/>
                    </a:lnTo>
                    <a:cubicBezTo>
                      <a:pt x="9636" y="5884"/>
                      <a:pt x="9724" y="5707"/>
                      <a:pt x="9783" y="5502"/>
                    </a:cubicBezTo>
                    <a:close/>
                    <a:moveTo>
                      <a:pt x="7962" y="3798"/>
                    </a:moveTo>
                    <a:cubicBezTo>
                      <a:pt x="8461" y="3945"/>
                      <a:pt x="8931" y="4121"/>
                      <a:pt x="9372" y="4297"/>
                    </a:cubicBezTo>
                    <a:cubicBezTo>
                      <a:pt x="9519" y="4591"/>
                      <a:pt x="9636" y="4885"/>
                      <a:pt x="9724" y="5208"/>
                    </a:cubicBezTo>
                    <a:cubicBezTo>
                      <a:pt x="9577" y="5531"/>
                      <a:pt x="9430" y="5854"/>
                      <a:pt x="9284" y="6178"/>
                    </a:cubicBezTo>
                    <a:lnTo>
                      <a:pt x="8725" y="6354"/>
                    </a:lnTo>
                    <a:cubicBezTo>
                      <a:pt x="7756" y="5943"/>
                      <a:pt x="6728" y="5590"/>
                      <a:pt x="5729" y="5296"/>
                    </a:cubicBezTo>
                    <a:cubicBezTo>
                      <a:pt x="6405" y="4709"/>
                      <a:pt x="7168" y="4209"/>
                      <a:pt x="7962" y="3798"/>
                    </a:cubicBezTo>
                    <a:close/>
                    <a:moveTo>
                      <a:pt x="9166" y="6413"/>
                    </a:moveTo>
                    <a:lnTo>
                      <a:pt x="9107" y="6530"/>
                    </a:lnTo>
                    <a:lnTo>
                      <a:pt x="8990" y="6471"/>
                    </a:lnTo>
                    <a:lnTo>
                      <a:pt x="9166" y="6413"/>
                    </a:lnTo>
                    <a:close/>
                    <a:moveTo>
                      <a:pt x="2713" y="4972"/>
                    </a:moveTo>
                    <a:cubicBezTo>
                      <a:pt x="3027" y="4972"/>
                      <a:pt x="3350" y="5004"/>
                      <a:pt x="3672" y="5061"/>
                    </a:cubicBezTo>
                    <a:cubicBezTo>
                      <a:pt x="3555" y="5384"/>
                      <a:pt x="3437" y="5737"/>
                      <a:pt x="3379" y="6089"/>
                    </a:cubicBezTo>
                    <a:cubicBezTo>
                      <a:pt x="3349" y="6354"/>
                      <a:pt x="3320" y="6589"/>
                      <a:pt x="3320" y="6824"/>
                    </a:cubicBezTo>
                    <a:cubicBezTo>
                      <a:pt x="2057" y="6501"/>
                      <a:pt x="1263" y="5854"/>
                      <a:pt x="1293" y="5531"/>
                    </a:cubicBezTo>
                    <a:cubicBezTo>
                      <a:pt x="1293" y="5237"/>
                      <a:pt x="1616" y="5032"/>
                      <a:pt x="2204" y="4973"/>
                    </a:cubicBezTo>
                    <a:lnTo>
                      <a:pt x="2204" y="5002"/>
                    </a:lnTo>
                    <a:cubicBezTo>
                      <a:pt x="2370" y="4982"/>
                      <a:pt x="2540" y="4972"/>
                      <a:pt x="2713" y="4972"/>
                    </a:cubicBezTo>
                    <a:close/>
                    <a:moveTo>
                      <a:pt x="9900" y="6148"/>
                    </a:moveTo>
                    <a:cubicBezTo>
                      <a:pt x="9900" y="6383"/>
                      <a:pt x="9900" y="6648"/>
                      <a:pt x="9871" y="6883"/>
                    </a:cubicBezTo>
                    <a:cubicBezTo>
                      <a:pt x="9665" y="6794"/>
                      <a:pt x="9489" y="6706"/>
                      <a:pt x="9284" y="6618"/>
                    </a:cubicBezTo>
                    <a:lnTo>
                      <a:pt x="9284" y="6589"/>
                    </a:lnTo>
                    <a:cubicBezTo>
                      <a:pt x="9313" y="6530"/>
                      <a:pt x="9372" y="6413"/>
                      <a:pt x="9430" y="6324"/>
                    </a:cubicBezTo>
                    <a:cubicBezTo>
                      <a:pt x="9577" y="6266"/>
                      <a:pt x="9754" y="6207"/>
                      <a:pt x="9900" y="6148"/>
                    </a:cubicBezTo>
                    <a:close/>
                    <a:moveTo>
                      <a:pt x="3878" y="5091"/>
                    </a:moveTo>
                    <a:cubicBezTo>
                      <a:pt x="4172" y="5149"/>
                      <a:pt x="4495" y="5208"/>
                      <a:pt x="4818" y="5296"/>
                    </a:cubicBezTo>
                    <a:lnTo>
                      <a:pt x="5024" y="5649"/>
                    </a:lnTo>
                    <a:cubicBezTo>
                      <a:pt x="4583" y="6060"/>
                      <a:pt x="4172" y="6471"/>
                      <a:pt x="3790" y="6941"/>
                    </a:cubicBezTo>
                    <a:lnTo>
                      <a:pt x="3526" y="6883"/>
                    </a:lnTo>
                    <a:cubicBezTo>
                      <a:pt x="3496" y="6648"/>
                      <a:pt x="3526" y="6383"/>
                      <a:pt x="3584" y="6148"/>
                    </a:cubicBezTo>
                    <a:cubicBezTo>
                      <a:pt x="3643" y="5796"/>
                      <a:pt x="3731" y="5443"/>
                      <a:pt x="3878" y="5091"/>
                    </a:cubicBezTo>
                    <a:close/>
                    <a:moveTo>
                      <a:pt x="5553" y="5472"/>
                    </a:moveTo>
                    <a:cubicBezTo>
                      <a:pt x="6522" y="5737"/>
                      <a:pt x="7492" y="6060"/>
                      <a:pt x="8432" y="6442"/>
                    </a:cubicBezTo>
                    <a:cubicBezTo>
                      <a:pt x="7638" y="6677"/>
                      <a:pt x="6816" y="6824"/>
                      <a:pt x="5993" y="6941"/>
                    </a:cubicBezTo>
                    <a:cubicBezTo>
                      <a:pt x="5905" y="6794"/>
                      <a:pt x="5611" y="6324"/>
                      <a:pt x="5259" y="5707"/>
                    </a:cubicBezTo>
                    <a:lnTo>
                      <a:pt x="5288" y="5707"/>
                    </a:lnTo>
                    <a:cubicBezTo>
                      <a:pt x="5347" y="5619"/>
                      <a:pt x="5435" y="5531"/>
                      <a:pt x="5553" y="5472"/>
                    </a:cubicBezTo>
                    <a:close/>
                    <a:moveTo>
                      <a:pt x="5112" y="5825"/>
                    </a:moveTo>
                    <a:cubicBezTo>
                      <a:pt x="5406" y="6354"/>
                      <a:pt x="5670" y="6765"/>
                      <a:pt x="5788" y="6971"/>
                    </a:cubicBezTo>
                    <a:cubicBezTo>
                      <a:pt x="5553" y="6971"/>
                      <a:pt x="5318" y="7029"/>
                      <a:pt x="5083" y="7029"/>
                    </a:cubicBezTo>
                    <a:cubicBezTo>
                      <a:pt x="4988" y="7037"/>
                      <a:pt x="4894" y="7041"/>
                      <a:pt x="4799" y="7041"/>
                    </a:cubicBezTo>
                    <a:cubicBezTo>
                      <a:pt x="4541" y="7041"/>
                      <a:pt x="4283" y="7014"/>
                      <a:pt x="4025" y="6971"/>
                    </a:cubicBezTo>
                    <a:lnTo>
                      <a:pt x="3996" y="6971"/>
                    </a:lnTo>
                    <a:cubicBezTo>
                      <a:pt x="4348" y="6559"/>
                      <a:pt x="4730" y="6207"/>
                      <a:pt x="5112" y="5825"/>
                    </a:cubicBezTo>
                    <a:close/>
                    <a:moveTo>
                      <a:pt x="3526" y="7088"/>
                    </a:moveTo>
                    <a:lnTo>
                      <a:pt x="3643" y="7118"/>
                    </a:lnTo>
                    <a:lnTo>
                      <a:pt x="3526" y="7235"/>
                    </a:lnTo>
                    <a:lnTo>
                      <a:pt x="3526" y="7088"/>
                    </a:lnTo>
                    <a:close/>
                    <a:moveTo>
                      <a:pt x="4025" y="3181"/>
                    </a:moveTo>
                    <a:cubicBezTo>
                      <a:pt x="4084" y="3416"/>
                      <a:pt x="4142" y="3651"/>
                      <a:pt x="4231" y="3915"/>
                    </a:cubicBezTo>
                    <a:cubicBezTo>
                      <a:pt x="4054" y="4239"/>
                      <a:pt x="3907" y="4562"/>
                      <a:pt x="3761" y="4885"/>
                    </a:cubicBezTo>
                    <a:cubicBezTo>
                      <a:pt x="3419" y="4828"/>
                      <a:pt x="3078" y="4796"/>
                      <a:pt x="2736" y="4796"/>
                    </a:cubicBezTo>
                    <a:cubicBezTo>
                      <a:pt x="2549" y="4796"/>
                      <a:pt x="2362" y="4805"/>
                      <a:pt x="2174" y="4826"/>
                    </a:cubicBezTo>
                    <a:cubicBezTo>
                      <a:pt x="1322" y="4885"/>
                      <a:pt x="1087" y="5267"/>
                      <a:pt x="1087" y="5561"/>
                    </a:cubicBezTo>
                    <a:cubicBezTo>
                      <a:pt x="1058" y="6060"/>
                      <a:pt x="2086" y="6736"/>
                      <a:pt x="3320" y="7059"/>
                    </a:cubicBezTo>
                    <a:cubicBezTo>
                      <a:pt x="3349" y="7176"/>
                      <a:pt x="3349" y="7323"/>
                      <a:pt x="3379" y="7441"/>
                    </a:cubicBezTo>
                    <a:cubicBezTo>
                      <a:pt x="3232" y="7617"/>
                      <a:pt x="3114" y="7793"/>
                      <a:pt x="2997" y="7970"/>
                    </a:cubicBezTo>
                    <a:cubicBezTo>
                      <a:pt x="1293" y="6971"/>
                      <a:pt x="206" y="5678"/>
                      <a:pt x="265" y="4767"/>
                    </a:cubicBezTo>
                    <a:cubicBezTo>
                      <a:pt x="323" y="4239"/>
                      <a:pt x="676" y="3857"/>
                      <a:pt x="1410" y="3592"/>
                    </a:cubicBezTo>
                    <a:cubicBezTo>
                      <a:pt x="1939" y="3387"/>
                      <a:pt x="2497" y="3269"/>
                      <a:pt x="3085" y="3210"/>
                    </a:cubicBezTo>
                    <a:cubicBezTo>
                      <a:pt x="3379" y="3181"/>
                      <a:pt x="3702" y="3181"/>
                      <a:pt x="4025" y="3181"/>
                    </a:cubicBezTo>
                    <a:close/>
                    <a:moveTo>
                      <a:pt x="3437" y="7676"/>
                    </a:moveTo>
                    <a:cubicBezTo>
                      <a:pt x="3496" y="7911"/>
                      <a:pt x="3584" y="8146"/>
                      <a:pt x="3702" y="8351"/>
                    </a:cubicBezTo>
                    <a:cubicBezTo>
                      <a:pt x="3526" y="8263"/>
                      <a:pt x="3320" y="8175"/>
                      <a:pt x="3144" y="8058"/>
                    </a:cubicBezTo>
                    <a:cubicBezTo>
                      <a:pt x="3232" y="7940"/>
                      <a:pt x="3349" y="7823"/>
                      <a:pt x="3437" y="7676"/>
                    </a:cubicBezTo>
                    <a:close/>
                    <a:moveTo>
                      <a:pt x="11399" y="5443"/>
                    </a:moveTo>
                    <a:cubicBezTo>
                      <a:pt x="12133" y="6001"/>
                      <a:pt x="12574" y="6559"/>
                      <a:pt x="12633" y="7118"/>
                    </a:cubicBezTo>
                    <a:cubicBezTo>
                      <a:pt x="12691" y="7441"/>
                      <a:pt x="12574" y="7764"/>
                      <a:pt x="12368" y="8028"/>
                    </a:cubicBezTo>
                    <a:cubicBezTo>
                      <a:pt x="12280" y="8146"/>
                      <a:pt x="12192" y="8263"/>
                      <a:pt x="12074" y="8381"/>
                    </a:cubicBezTo>
                    <a:cubicBezTo>
                      <a:pt x="11457" y="7793"/>
                      <a:pt x="10782" y="7323"/>
                      <a:pt x="10018" y="6971"/>
                    </a:cubicBezTo>
                    <a:cubicBezTo>
                      <a:pt x="10077" y="6677"/>
                      <a:pt x="10106" y="6383"/>
                      <a:pt x="10077" y="6060"/>
                    </a:cubicBezTo>
                    <a:cubicBezTo>
                      <a:pt x="10517" y="5884"/>
                      <a:pt x="10958" y="5678"/>
                      <a:pt x="11399" y="5443"/>
                    </a:cubicBezTo>
                    <a:close/>
                    <a:moveTo>
                      <a:pt x="8725" y="6559"/>
                    </a:moveTo>
                    <a:lnTo>
                      <a:pt x="9019" y="6677"/>
                    </a:lnTo>
                    <a:cubicBezTo>
                      <a:pt x="8608" y="7441"/>
                      <a:pt x="8138" y="8175"/>
                      <a:pt x="7609" y="8851"/>
                    </a:cubicBezTo>
                    <a:cubicBezTo>
                      <a:pt x="7080" y="8293"/>
                      <a:pt x="6581" y="7705"/>
                      <a:pt x="6140" y="7118"/>
                    </a:cubicBezTo>
                    <a:cubicBezTo>
                      <a:pt x="6992" y="7000"/>
                      <a:pt x="7873" y="6794"/>
                      <a:pt x="8725" y="6559"/>
                    </a:cubicBezTo>
                    <a:close/>
                    <a:moveTo>
                      <a:pt x="9166" y="6765"/>
                    </a:moveTo>
                    <a:cubicBezTo>
                      <a:pt x="9401" y="6853"/>
                      <a:pt x="9607" y="6971"/>
                      <a:pt x="9783" y="7059"/>
                    </a:cubicBezTo>
                    <a:cubicBezTo>
                      <a:pt x="9636" y="7764"/>
                      <a:pt x="9195" y="8381"/>
                      <a:pt x="8578" y="8763"/>
                    </a:cubicBezTo>
                    <a:cubicBezTo>
                      <a:pt x="8373" y="8939"/>
                      <a:pt x="8108" y="9057"/>
                      <a:pt x="7844" y="9115"/>
                    </a:cubicBezTo>
                    <a:lnTo>
                      <a:pt x="7727" y="8998"/>
                    </a:lnTo>
                    <a:cubicBezTo>
                      <a:pt x="8285" y="8293"/>
                      <a:pt x="8755" y="7558"/>
                      <a:pt x="9166" y="6765"/>
                    </a:cubicBezTo>
                    <a:close/>
                    <a:moveTo>
                      <a:pt x="5905" y="7147"/>
                    </a:moveTo>
                    <a:cubicBezTo>
                      <a:pt x="6375" y="7793"/>
                      <a:pt x="6904" y="8440"/>
                      <a:pt x="7462" y="9027"/>
                    </a:cubicBezTo>
                    <a:lnTo>
                      <a:pt x="7315" y="9233"/>
                    </a:lnTo>
                    <a:cubicBezTo>
                      <a:pt x="7258" y="9234"/>
                      <a:pt x="7200" y="9235"/>
                      <a:pt x="7143" y="9235"/>
                    </a:cubicBezTo>
                    <a:cubicBezTo>
                      <a:pt x="6055" y="9235"/>
                      <a:pt x="4972" y="8973"/>
                      <a:pt x="3996" y="8498"/>
                    </a:cubicBezTo>
                    <a:cubicBezTo>
                      <a:pt x="3790" y="8175"/>
                      <a:pt x="3643" y="7852"/>
                      <a:pt x="3584" y="7500"/>
                    </a:cubicBezTo>
                    <a:cubicBezTo>
                      <a:pt x="3672" y="7382"/>
                      <a:pt x="3761" y="7264"/>
                      <a:pt x="3849" y="7176"/>
                    </a:cubicBezTo>
                    <a:cubicBezTo>
                      <a:pt x="4090" y="7211"/>
                      <a:pt x="4331" y="7225"/>
                      <a:pt x="4571" y="7225"/>
                    </a:cubicBezTo>
                    <a:cubicBezTo>
                      <a:pt x="4742" y="7225"/>
                      <a:pt x="4912" y="7218"/>
                      <a:pt x="5083" y="7206"/>
                    </a:cubicBezTo>
                    <a:cubicBezTo>
                      <a:pt x="5347" y="7206"/>
                      <a:pt x="5641" y="7176"/>
                      <a:pt x="5905" y="7147"/>
                    </a:cubicBezTo>
                    <a:close/>
                    <a:moveTo>
                      <a:pt x="4201" y="8792"/>
                    </a:moveTo>
                    <a:lnTo>
                      <a:pt x="4201" y="8792"/>
                    </a:lnTo>
                    <a:cubicBezTo>
                      <a:pt x="5141" y="9203"/>
                      <a:pt x="6140" y="9409"/>
                      <a:pt x="7139" y="9409"/>
                    </a:cubicBezTo>
                    <a:cubicBezTo>
                      <a:pt x="6904" y="9673"/>
                      <a:pt x="6640" y="9938"/>
                      <a:pt x="6375" y="10202"/>
                    </a:cubicBezTo>
                    <a:cubicBezTo>
                      <a:pt x="5523" y="9967"/>
                      <a:pt x="4759" y="9468"/>
                      <a:pt x="4201" y="8792"/>
                    </a:cubicBezTo>
                    <a:close/>
                    <a:moveTo>
                      <a:pt x="9989" y="7176"/>
                    </a:moveTo>
                    <a:cubicBezTo>
                      <a:pt x="10694" y="7500"/>
                      <a:pt x="11369" y="7970"/>
                      <a:pt x="11957" y="8528"/>
                    </a:cubicBezTo>
                    <a:cubicBezTo>
                      <a:pt x="11193" y="9321"/>
                      <a:pt x="10253" y="9879"/>
                      <a:pt x="9195" y="10202"/>
                    </a:cubicBezTo>
                    <a:cubicBezTo>
                      <a:pt x="8784" y="9908"/>
                      <a:pt x="8373" y="9615"/>
                      <a:pt x="8020" y="9262"/>
                    </a:cubicBezTo>
                    <a:cubicBezTo>
                      <a:pt x="8255" y="9203"/>
                      <a:pt x="8490" y="9086"/>
                      <a:pt x="8725" y="8939"/>
                    </a:cubicBezTo>
                    <a:cubicBezTo>
                      <a:pt x="9342" y="8528"/>
                      <a:pt x="9783" y="7881"/>
                      <a:pt x="9989" y="7176"/>
                    </a:cubicBezTo>
                    <a:close/>
                    <a:moveTo>
                      <a:pt x="7815" y="9321"/>
                    </a:moveTo>
                    <a:cubicBezTo>
                      <a:pt x="8138" y="9644"/>
                      <a:pt x="8520" y="9967"/>
                      <a:pt x="8931" y="10232"/>
                    </a:cubicBezTo>
                    <a:cubicBezTo>
                      <a:pt x="8549" y="10320"/>
                      <a:pt x="8153" y="10364"/>
                      <a:pt x="7756" y="10364"/>
                    </a:cubicBezTo>
                    <a:cubicBezTo>
                      <a:pt x="7359" y="10364"/>
                      <a:pt x="6963" y="10320"/>
                      <a:pt x="6581" y="10232"/>
                    </a:cubicBezTo>
                    <a:cubicBezTo>
                      <a:pt x="6875" y="9967"/>
                      <a:pt x="7139" y="9673"/>
                      <a:pt x="7403" y="9380"/>
                    </a:cubicBezTo>
                    <a:cubicBezTo>
                      <a:pt x="7550" y="9350"/>
                      <a:pt x="7668" y="9350"/>
                      <a:pt x="7815" y="9321"/>
                    </a:cubicBezTo>
                    <a:close/>
                    <a:moveTo>
                      <a:pt x="12104" y="8645"/>
                    </a:moveTo>
                    <a:cubicBezTo>
                      <a:pt x="12309" y="8880"/>
                      <a:pt x="12456" y="9174"/>
                      <a:pt x="12456" y="9497"/>
                    </a:cubicBezTo>
                    <a:cubicBezTo>
                      <a:pt x="12427" y="9732"/>
                      <a:pt x="12280" y="9967"/>
                      <a:pt x="12104" y="10114"/>
                    </a:cubicBezTo>
                    <a:lnTo>
                      <a:pt x="12074" y="10114"/>
                    </a:lnTo>
                    <a:cubicBezTo>
                      <a:pt x="11810" y="10467"/>
                      <a:pt x="11399" y="10672"/>
                      <a:pt x="10958" y="10702"/>
                    </a:cubicBezTo>
                    <a:cubicBezTo>
                      <a:pt x="10906" y="10705"/>
                      <a:pt x="10853" y="10706"/>
                      <a:pt x="10801" y="10706"/>
                    </a:cubicBezTo>
                    <a:cubicBezTo>
                      <a:pt x="10325" y="10706"/>
                      <a:pt x="9854" y="10584"/>
                      <a:pt x="9430" y="10320"/>
                    </a:cubicBezTo>
                    <a:cubicBezTo>
                      <a:pt x="10459" y="9997"/>
                      <a:pt x="11369" y="9438"/>
                      <a:pt x="12104" y="8645"/>
                    </a:cubicBezTo>
                    <a:close/>
                    <a:moveTo>
                      <a:pt x="3056" y="8234"/>
                    </a:moveTo>
                    <a:cubicBezTo>
                      <a:pt x="3320" y="8381"/>
                      <a:pt x="3584" y="8528"/>
                      <a:pt x="3849" y="8645"/>
                    </a:cubicBezTo>
                    <a:cubicBezTo>
                      <a:pt x="4407" y="9468"/>
                      <a:pt x="5229" y="10055"/>
                      <a:pt x="6199" y="10320"/>
                    </a:cubicBezTo>
                    <a:cubicBezTo>
                      <a:pt x="5406" y="11054"/>
                      <a:pt x="4407" y="11495"/>
                      <a:pt x="3349" y="11554"/>
                    </a:cubicBezTo>
                    <a:cubicBezTo>
                      <a:pt x="3307" y="11556"/>
                      <a:pt x="3265" y="11557"/>
                      <a:pt x="3225" y="11557"/>
                    </a:cubicBezTo>
                    <a:cubicBezTo>
                      <a:pt x="2707" y="11557"/>
                      <a:pt x="2367" y="11385"/>
                      <a:pt x="2204" y="11113"/>
                    </a:cubicBezTo>
                    <a:cubicBezTo>
                      <a:pt x="1910" y="10555"/>
                      <a:pt x="2233" y="9468"/>
                      <a:pt x="3056" y="8234"/>
                    </a:cubicBezTo>
                    <a:close/>
                    <a:moveTo>
                      <a:pt x="9419" y="0"/>
                    </a:moveTo>
                    <a:cubicBezTo>
                      <a:pt x="9356" y="0"/>
                      <a:pt x="9292" y="3"/>
                      <a:pt x="9225" y="8"/>
                    </a:cubicBezTo>
                    <a:cubicBezTo>
                      <a:pt x="8373" y="155"/>
                      <a:pt x="7550" y="508"/>
                      <a:pt x="6875" y="1036"/>
                    </a:cubicBezTo>
                    <a:cubicBezTo>
                      <a:pt x="6346" y="625"/>
                      <a:pt x="5699" y="390"/>
                      <a:pt x="5024" y="361"/>
                    </a:cubicBezTo>
                    <a:cubicBezTo>
                      <a:pt x="4818" y="390"/>
                      <a:pt x="4613" y="478"/>
                      <a:pt x="4436" y="625"/>
                    </a:cubicBezTo>
                    <a:cubicBezTo>
                      <a:pt x="3907" y="1125"/>
                      <a:pt x="3761" y="1918"/>
                      <a:pt x="3966" y="2946"/>
                    </a:cubicBezTo>
                    <a:cubicBezTo>
                      <a:pt x="3893" y="2944"/>
                      <a:pt x="3819" y="2942"/>
                      <a:pt x="3745" y="2942"/>
                    </a:cubicBezTo>
                    <a:cubicBezTo>
                      <a:pt x="2934" y="2942"/>
                      <a:pt x="2106" y="3090"/>
                      <a:pt x="1352" y="3387"/>
                    </a:cubicBezTo>
                    <a:cubicBezTo>
                      <a:pt x="558" y="3680"/>
                      <a:pt x="118" y="4121"/>
                      <a:pt x="59" y="4738"/>
                    </a:cubicBezTo>
                    <a:cubicBezTo>
                      <a:pt x="0" y="5737"/>
                      <a:pt x="1087" y="7059"/>
                      <a:pt x="2879" y="8116"/>
                    </a:cubicBezTo>
                    <a:cubicBezTo>
                      <a:pt x="1998" y="9438"/>
                      <a:pt x="1704" y="10555"/>
                      <a:pt x="2057" y="11172"/>
                    </a:cubicBezTo>
                    <a:cubicBezTo>
                      <a:pt x="2233" y="11554"/>
                      <a:pt x="2703" y="11730"/>
                      <a:pt x="3349" y="11730"/>
                    </a:cubicBezTo>
                    <a:lnTo>
                      <a:pt x="3614" y="11730"/>
                    </a:lnTo>
                    <a:cubicBezTo>
                      <a:pt x="4671" y="11612"/>
                      <a:pt x="5670" y="11142"/>
                      <a:pt x="6434" y="10408"/>
                    </a:cubicBezTo>
                    <a:cubicBezTo>
                      <a:pt x="6889" y="10525"/>
                      <a:pt x="7359" y="10584"/>
                      <a:pt x="7826" y="10584"/>
                    </a:cubicBezTo>
                    <a:cubicBezTo>
                      <a:pt x="8292" y="10584"/>
                      <a:pt x="8755" y="10525"/>
                      <a:pt x="9195" y="10408"/>
                    </a:cubicBezTo>
                    <a:cubicBezTo>
                      <a:pt x="9714" y="10735"/>
                      <a:pt x="10282" y="10910"/>
                      <a:pt x="10878" y="10910"/>
                    </a:cubicBezTo>
                    <a:cubicBezTo>
                      <a:pt x="10924" y="10910"/>
                      <a:pt x="10970" y="10909"/>
                      <a:pt x="11017" y="10907"/>
                    </a:cubicBezTo>
                    <a:cubicBezTo>
                      <a:pt x="11516" y="10849"/>
                      <a:pt x="11957" y="10614"/>
                      <a:pt x="12280" y="10232"/>
                    </a:cubicBezTo>
                    <a:cubicBezTo>
                      <a:pt x="12515" y="10055"/>
                      <a:pt x="12662" y="9791"/>
                      <a:pt x="12691" y="9497"/>
                    </a:cubicBezTo>
                    <a:cubicBezTo>
                      <a:pt x="12662" y="9115"/>
                      <a:pt x="12515" y="8763"/>
                      <a:pt x="12251" y="8498"/>
                    </a:cubicBezTo>
                    <a:cubicBezTo>
                      <a:pt x="12368" y="8381"/>
                      <a:pt x="12456" y="8263"/>
                      <a:pt x="12544" y="8116"/>
                    </a:cubicBezTo>
                    <a:cubicBezTo>
                      <a:pt x="12809" y="7823"/>
                      <a:pt x="12926" y="7441"/>
                      <a:pt x="12868" y="7059"/>
                    </a:cubicBezTo>
                    <a:cubicBezTo>
                      <a:pt x="12809" y="6501"/>
                      <a:pt x="12368" y="5884"/>
                      <a:pt x="11604" y="5296"/>
                    </a:cubicBezTo>
                    <a:cubicBezTo>
                      <a:pt x="12633" y="4679"/>
                      <a:pt x="13191" y="4004"/>
                      <a:pt x="13073" y="3504"/>
                    </a:cubicBezTo>
                    <a:cubicBezTo>
                      <a:pt x="13014" y="3210"/>
                      <a:pt x="12691" y="2858"/>
                      <a:pt x="11634" y="2740"/>
                    </a:cubicBezTo>
                    <a:cubicBezTo>
                      <a:pt x="11472" y="2726"/>
                      <a:pt x="11318" y="2718"/>
                      <a:pt x="11164" y="2718"/>
                    </a:cubicBezTo>
                    <a:cubicBezTo>
                      <a:pt x="11009" y="2718"/>
                      <a:pt x="10855" y="2726"/>
                      <a:pt x="10694" y="2740"/>
                    </a:cubicBezTo>
                    <a:cubicBezTo>
                      <a:pt x="10870" y="2123"/>
                      <a:pt x="10870" y="1448"/>
                      <a:pt x="10694" y="801"/>
                    </a:cubicBezTo>
                    <a:cubicBezTo>
                      <a:pt x="10480" y="267"/>
                      <a:pt x="10048" y="0"/>
                      <a:pt x="9419" y="0"/>
                    </a:cubicBezTo>
                    <a:close/>
                  </a:path>
                </a:pathLst>
              </a:custGeom>
              <a:solidFill>
                <a:srgbClr val="E9657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9BB75"/>
                  </a:solidFill>
                </a:endParaRPr>
              </a:p>
            </p:txBody>
          </p:sp>
          <p:sp>
            <p:nvSpPr>
              <p:cNvPr id="500" name="Google Shape;500;p23"/>
              <p:cNvSpPr/>
              <p:nvPr/>
            </p:nvSpPr>
            <p:spPr>
              <a:xfrm rot="-4762585">
                <a:off x="1778801" y="2676422"/>
                <a:ext cx="259756" cy="36444"/>
              </a:xfrm>
              <a:custGeom>
                <a:rect b="b" l="l" r="r" t="t"/>
                <a:pathLst>
                  <a:path extrusionOk="0" h="2183" w="38697">
                    <a:moveTo>
                      <a:pt x="0" y="1933"/>
                    </a:moveTo>
                    <a:cubicBezTo>
                      <a:pt x="2404" y="1613"/>
                      <a:pt x="9494" y="-30"/>
                      <a:pt x="14421" y="10"/>
                    </a:cubicBezTo>
                    <a:cubicBezTo>
                      <a:pt x="19348" y="50"/>
                      <a:pt x="25517" y="2133"/>
                      <a:pt x="29563" y="2173"/>
                    </a:cubicBezTo>
                    <a:cubicBezTo>
                      <a:pt x="33609" y="2213"/>
                      <a:pt x="37175" y="571"/>
                      <a:pt x="38697" y="251"/>
                    </a:cubicBezTo>
                  </a:path>
                </a:pathLst>
              </a:custGeom>
              <a:noFill/>
              <a:ln cap="flat" cmpd="sng" w="9525">
                <a:solidFill>
                  <a:schemeClr val="accent1"/>
                </a:solidFill>
                <a:prstDash val="solid"/>
                <a:round/>
                <a:headEnd len="med" w="med" type="none"/>
                <a:tailEnd len="med" w="med" type="none"/>
              </a:ln>
            </p:spPr>
          </p:sp>
        </p:grpSp>
        <p:grpSp>
          <p:nvGrpSpPr>
            <p:cNvPr id="501" name="Google Shape;501;p23"/>
            <p:cNvGrpSpPr/>
            <p:nvPr/>
          </p:nvGrpSpPr>
          <p:grpSpPr>
            <a:xfrm>
              <a:off x="3757449" y="4016883"/>
              <a:ext cx="393319" cy="532120"/>
              <a:chOff x="1664294" y="2563627"/>
              <a:chExt cx="479658" cy="648927"/>
            </a:xfrm>
          </p:grpSpPr>
          <p:sp>
            <p:nvSpPr>
              <p:cNvPr id="502" name="Google Shape;502;p23"/>
              <p:cNvSpPr/>
              <p:nvPr/>
            </p:nvSpPr>
            <p:spPr>
              <a:xfrm flipH="1">
                <a:off x="1664294" y="2786022"/>
                <a:ext cx="479658" cy="426532"/>
              </a:xfrm>
              <a:custGeom>
                <a:rect b="b" l="l" r="r" t="t"/>
                <a:pathLst>
                  <a:path extrusionOk="0" h="11730" w="13191">
                    <a:moveTo>
                      <a:pt x="5183" y="570"/>
                    </a:moveTo>
                    <a:cubicBezTo>
                      <a:pt x="5603" y="570"/>
                      <a:pt x="6134" y="771"/>
                      <a:pt x="6698" y="1154"/>
                    </a:cubicBezTo>
                    <a:cubicBezTo>
                      <a:pt x="5993" y="1683"/>
                      <a:pt x="5376" y="2300"/>
                      <a:pt x="4848" y="3005"/>
                    </a:cubicBezTo>
                    <a:cubicBezTo>
                      <a:pt x="4613" y="2975"/>
                      <a:pt x="4407" y="2975"/>
                      <a:pt x="4172" y="2975"/>
                    </a:cubicBezTo>
                    <a:cubicBezTo>
                      <a:pt x="3966" y="1977"/>
                      <a:pt x="4113" y="1242"/>
                      <a:pt x="4554" y="801"/>
                    </a:cubicBezTo>
                    <a:cubicBezTo>
                      <a:pt x="4710" y="645"/>
                      <a:pt x="4926" y="570"/>
                      <a:pt x="5183" y="570"/>
                    </a:cubicBezTo>
                    <a:close/>
                    <a:moveTo>
                      <a:pt x="9463" y="186"/>
                    </a:moveTo>
                    <a:cubicBezTo>
                      <a:pt x="9884" y="186"/>
                      <a:pt x="10286" y="440"/>
                      <a:pt x="10459" y="860"/>
                    </a:cubicBezTo>
                    <a:cubicBezTo>
                      <a:pt x="10635" y="1507"/>
                      <a:pt x="10635" y="2153"/>
                      <a:pt x="10459" y="2770"/>
                    </a:cubicBezTo>
                    <a:cubicBezTo>
                      <a:pt x="9930" y="2828"/>
                      <a:pt x="9430" y="2975"/>
                      <a:pt x="8931" y="3152"/>
                    </a:cubicBezTo>
                    <a:lnTo>
                      <a:pt x="8902" y="3152"/>
                    </a:lnTo>
                    <a:cubicBezTo>
                      <a:pt x="8402" y="2388"/>
                      <a:pt x="7756" y="1712"/>
                      <a:pt x="7021" y="1154"/>
                    </a:cubicBezTo>
                    <a:cubicBezTo>
                      <a:pt x="7638" y="655"/>
                      <a:pt x="8402" y="331"/>
                      <a:pt x="9225" y="214"/>
                    </a:cubicBezTo>
                    <a:cubicBezTo>
                      <a:pt x="9304" y="195"/>
                      <a:pt x="9384" y="186"/>
                      <a:pt x="9463" y="186"/>
                    </a:cubicBezTo>
                    <a:close/>
                    <a:moveTo>
                      <a:pt x="6845" y="1271"/>
                    </a:moveTo>
                    <a:cubicBezTo>
                      <a:pt x="7580" y="1800"/>
                      <a:pt x="8226" y="2447"/>
                      <a:pt x="8755" y="3210"/>
                    </a:cubicBezTo>
                    <a:cubicBezTo>
                      <a:pt x="8490" y="3328"/>
                      <a:pt x="8226" y="3445"/>
                      <a:pt x="7962" y="3592"/>
                    </a:cubicBezTo>
                    <a:cubicBezTo>
                      <a:pt x="7021" y="3299"/>
                      <a:pt x="6052" y="3093"/>
                      <a:pt x="5083" y="3005"/>
                    </a:cubicBezTo>
                    <a:cubicBezTo>
                      <a:pt x="5582" y="2358"/>
                      <a:pt x="6199" y="1771"/>
                      <a:pt x="6845" y="1271"/>
                    </a:cubicBezTo>
                    <a:close/>
                    <a:moveTo>
                      <a:pt x="4201" y="3152"/>
                    </a:moveTo>
                    <a:lnTo>
                      <a:pt x="4701" y="3181"/>
                    </a:lnTo>
                    <a:cubicBezTo>
                      <a:pt x="4583" y="3357"/>
                      <a:pt x="4466" y="3504"/>
                      <a:pt x="4348" y="3680"/>
                    </a:cubicBezTo>
                    <a:cubicBezTo>
                      <a:pt x="4289" y="3504"/>
                      <a:pt x="4260" y="3328"/>
                      <a:pt x="4201" y="3152"/>
                    </a:cubicBezTo>
                    <a:close/>
                    <a:moveTo>
                      <a:pt x="8872" y="3416"/>
                    </a:moveTo>
                    <a:cubicBezTo>
                      <a:pt x="8990" y="3622"/>
                      <a:pt x="9107" y="3827"/>
                      <a:pt x="9225" y="4033"/>
                    </a:cubicBezTo>
                    <a:cubicBezTo>
                      <a:pt x="8902" y="3915"/>
                      <a:pt x="8549" y="3798"/>
                      <a:pt x="8226" y="3680"/>
                    </a:cubicBezTo>
                    <a:cubicBezTo>
                      <a:pt x="8432" y="3592"/>
                      <a:pt x="8637" y="3475"/>
                      <a:pt x="8872" y="3416"/>
                    </a:cubicBezTo>
                    <a:close/>
                    <a:moveTo>
                      <a:pt x="10429" y="3005"/>
                    </a:moveTo>
                    <a:lnTo>
                      <a:pt x="10429" y="3005"/>
                    </a:lnTo>
                    <a:cubicBezTo>
                      <a:pt x="10312" y="3475"/>
                      <a:pt x="10194" y="3945"/>
                      <a:pt x="10018" y="4415"/>
                    </a:cubicBezTo>
                    <a:cubicBezTo>
                      <a:pt x="9871" y="4327"/>
                      <a:pt x="9665" y="4239"/>
                      <a:pt x="9489" y="4180"/>
                    </a:cubicBezTo>
                    <a:lnTo>
                      <a:pt x="9519" y="4150"/>
                    </a:lnTo>
                    <a:cubicBezTo>
                      <a:pt x="9372" y="3886"/>
                      <a:pt x="9195" y="3592"/>
                      <a:pt x="9019" y="3328"/>
                    </a:cubicBezTo>
                    <a:cubicBezTo>
                      <a:pt x="9489" y="3181"/>
                      <a:pt x="9959" y="3064"/>
                      <a:pt x="10429" y="3005"/>
                    </a:cubicBezTo>
                    <a:close/>
                    <a:moveTo>
                      <a:pt x="9636" y="4415"/>
                    </a:moveTo>
                    <a:lnTo>
                      <a:pt x="9959" y="4562"/>
                    </a:lnTo>
                    <a:cubicBezTo>
                      <a:pt x="9900" y="4709"/>
                      <a:pt x="9871" y="4826"/>
                      <a:pt x="9812" y="4944"/>
                    </a:cubicBezTo>
                    <a:cubicBezTo>
                      <a:pt x="9754" y="4767"/>
                      <a:pt x="9695" y="4591"/>
                      <a:pt x="9636" y="4415"/>
                    </a:cubicBezTo>
                    <a:close/>
                    <a:moveTo>
                      <a:pt x="4319" y="4121"/>
                    </a:moveTo>
                    <a:cubicBezTo>
                      <a:pt x="4436" y="4415"/>
                      <a:pt x="4554" y="4738"/>
                      <a:pt x="4701" y="5061"/>
                    </a:cubicBezTo>
                    <a:cubicBezTo>
                      <a:pt x="4436" y="5002"/>
                      <a:pt x="4172" y="4944"/>
                      <a:pt x="3937" y="4914"/>
                    </a:cubicBezTo>
                    <a:cubicBezTo>
                      <a:pt x="4054" y="4650"/>
                      <a:pt x="4172" y="4385"/>
                      <a:pt x="4319" y="4121"/>
                    </a:cubicBezTo>
                    <a:close/>
                    <a:moveTo>
                      <a:pt x="11123" y="2953"/>
                    </a:moveTo>
                    <a:cubicBezTo>
                      <a:pt x="11281" y="2953"/>
                      <a:pt x="11443" y="2961"/>
                      <a:pt x="11604" y="2975"/>
                    </a:cubicBezTo>
                    <a:cubicBezTo>
                      <a:pt x="12339" y="3064"/>
                      <a:pt x="12809" y="3269"/>
                      <a:pt x="12868" y="3592"/>
                    </a:cubicBezTo>
                    <a:cubicBezTo>
                      <a:pt x="12956" y="4004"/>
                      <a:pt x="12398" y="4621"/>
                      <a:pt x="11399" y="5208"/>
                    </a:cubicBezTo>
                    <a:cubicBezTo>
                      <a:pt x="11027" y="4951"/>
                      <a:pt x="10628" y="4721"/>
                      <a:pt x="10227" y="4493"/>
                    </a:cubicBezTo>
                    <a:lnTo>
                      <a:pt x="10227" y="4493"/>
                    </a:lnTo>
                    <a:cubicBezTo>
                      <a:pt x="10402" y="3997"/>
                      <a:pt x="10548" y="3500"/>
                      <a:pt x="10664" y="2975"/>
                    </a:cubicBezTo>
                    <a:cubicBezTo>
                      <a:pt x="10811" y="2961"/>
                      <a:pt x="10965" y="2953"/>
                      <a:pt x="11123" y="2953"/>
                    </a:cubicBezTo>
                    <a:close/>
                    <a:moveTo>
                      <a:pt x="4906" y="3181"/>
                    </a:moveTo>
                    <a:cubicBezTo>
                      <a:pt x="5846" y="3269"/>
                      <a:pt x="6786" y="3445"/>
                      <a:pt x="7697" y="3710"/>
                    </a:cubicBezTo>
                    <a:cubicBezTo>
                      <a:pt x="6904" y="4150"/>
                      <a:pt x="6170" y="4650"/>
                      <a:pt x="5494" y="5237"/>
                    </a:cubicBezTo>
                    <a:lnTo>
                      <a:pt x="4936" y="5120"/>
                    </a:lnTo>
                    <a:lnTo>
                      <a:pt x="4965" y="5120"/>
                    </a:lnTo>
                    <a:cubicBezTo>
                      <a:pt x="4759" y="4738"/>
                      <a:pt x="4583" y="4327"/>
                      <a:pt x="4436" y="3915"/>
                    </a:cubicBezTo>
                    <a:cubicBezTo>
                      <a:pt x="4583" y="3680"/>
                      <a:pt x="4730" y="3445"/>
                      <a:pt x="4906" y="3181"/>
                    </a:cubicBezTo>
                    <a:close/>
                    <a:moveTo>
                      <a:pt x="5053" y="5326"/>
                    </a:moveTo>
                    <a:lnTo>
                      <a:pt x="5288" y="5384"/>
                    </a:lnTo>
                    <a:lnTo>
                      <a:pt x="5171" y="5531"/>
                    </a:lnTo>
                    <a:cubicBezTo>
                      <a:pt x="5141" y="5443"/>
                      <a:pt x="5083" y="5384"/>
                      <a:pt x="5053" y="5326"/>
                    </a:cubicBezTo>
                    <a:close/>
                    <a:moveTo>
                      <a:pt x="10135" y="4650"/>
                    </a:moveTo>
                    <a:cubicBezTo>
                      <a:pt x="10517" y="4856"/>
                      <a:pt x="10870" y="5061"/>
                      <a:pt x="11222" y="5296"/>
                    </a:cubicBezTo>
                    <a:cubicBezTo>
                      <a:pt x="10841" y="5502"/>
                      <a:pt x="10459" y="5707"/>
                      <a:pt x="10047" y="5854"/>
                    </a:cubicBezTo>
                    <a:cubicBezTo>
                      <a:pt x="10019" y="5654"/>
                      <a:pt x="9990" y="5453"/>
                      <a:pt x="9934" y="5225"/>
                    </a:cubicBezTo>
                    <a:lnTo>
                      <a:pt x="9934" y="5225"/>
                    </a:lnTo>
                    <a:cubicBezTo>
                      <a:pt x="9993" y="5052"/>
                      <a:pt x="10078" y="4851"/>
                      <a:pt x="10135" y="4650"/>
                    </a:cubicBezTo>
                    <a:close/>
                    <a:moveTo>
                      <a:pt x="9783" y="5502"/>
                    </a:moveTo>
                    <a:lnTo>
                      <a:pt x="9812" y="5531"/>
                    </a:lnTo>
                    <a:cubicBezTo>
                      <a:pt x="9842" y="5678"/>
                      <a:pt x="9842" y="5796"/>
                      <a:pt x="9871" y="5943"/>
                    </a:cubicBezTo>
                    <a:lnTo>
                      <a:pt x="9548" y="6060"/>
                    </a:lnTo>
                    <a:cubicBezTo>
                      <a:pt x="9636" y="5884"/>
                      <a:pt x="9724" y="5707"/>
                      <a:pt x="9783" y="5502"/>
                    </a:cubicBezTo>
                    <a:close/>
                    <a:moveTo>
                      <a:pt x="7962" y="3798"/>
                    </a:moveTo>
                    <a:cubicBezTo>
                      <a:pt x="8461" y="3945"/>
                      <a:pt x="8931" y="4121"/>
                      <a:pt x="9372" y="4297"/>
                    </a:cubicBezTo>
                    <a:cubicBezTo>
                      <a:pt x="9519" y="4591"/>
                      <a:pt x="9636" y="4885"/>
                      <a:pt x="9724" y="5208"/>
                    </a:cubicBezTo>
                    <a:cubicBezTo>
                      <a:pt x="9577" y="5531"/>
                      <a:pt x="9430" y="5854"/>
                      <a:pt x="9284" y="6178"/>
                    </a:cubicBezTo>
                    <a:lnTo>
                      <a:pt x="8725" y="6354"/>
                    </a:lnTo>
                    <a:cubicBezTo>
                      <a:pt x="7756" y="5943"/>
                      <a:pt x="6728" y="5590"/>
                      <a:pt x="5729" y="5296"/>
                    </a:cubicBezTo>
                    <a:cubicBezTo>
                      <a:pt x="6405" y="4709"/>
                      <a:pt x="7168" y="4209"/>
                      <a:pt x="7962" y="3798"/>
                    </a:cubicBezTo>
                    <a:close/>
                    <a:moveTo>
                      <a:pt x="9166" y="6413"/>
                    </a:moveTo>
                    <a:lnTo>
                      <a:pt x="9107" y="6530"/>
                    </a:lnTo>
                    <a:lnTo>
                      <a:pt x="8990" y="6471"/>
                    </a:lnTo>
                    <a:lnTo>
                      <a:pt x="9166" y="6413"/>
                    </a:lnTo>
                    <a:close/>
                    <a:moveTo>
                      <a:pt x="2713" y="4972"/>
                    </a:moveTo>
                    <a:cubicBezTo>
                      <a:pt x="3027" y="4972"/>
                      <a:pt x="3350" y="5004"/>
                      <a:pt x="3672" y="5061"/>
                    </a:cubicBezTo>
                    <a:cubicBezTo>
                      <a:pt x="3555" y="5384"/>
                      <a:pt x="3437" y="5737"/>
                      <a:pt x="3379" y="6089"/>
                    </a:cubicBezTo>
                    <a:cubicBezTo>
                      <a:pt x="3349" y="6354"/>
                      <a:pt x="3320" y="6589"/>
                      <a:pt x="3320" y="6824"/>
                    </a:cubicBezTo>
                    <a:cubicBezTo>
                      <a:pt x="2057" y="6501"/>
                      <a:pt x="1263" y="5854"/>
                      <a:pt x="1293" y="5531"/>
                    </a:cubicBezTo>
                    <a:cubicBezTo>
                      <a:pt x="1293" y="5237"/>
                      <a:pt x="1616" y="5032"/>
                      <a:pt x="2204" y="4973"/>
                    </a:cubicBezTo>
                    <a:lnTo>
                      <a:pt x="2204" y="5002"/>
                    </a:lnTo>
                    <a:cubicBezTo>
                      <a:pt x="2370" y="4982"/>
                      <a:pt x="2540" y="4972"/>
                      <a:pt x="2713" y="4972"/>
                    </a:cubicBezTo>
                    <a:close/>
                    <a:moveTo>
                      <a:pt x="9900" y="6148"/>
                    </a:moveTo>
                    <a:cubicBezTo>
                      <a:pt x="9900" y="6383"/>
                      <a:pt x="9900" y="6648"/>
                      <a:pt x="9871" y="6883"/>
                    </a:cubicBezTo>
                    <a:cubicBezTo>
                      <a:pt x="9665" y="6794"/>
                      <a:pt x="9489" y="6706"/>
                      <a:pt x="9284" y="6618"/>
                    </a:cubicBezTo>
                    <a:lnTo>
                      <a:pt x="9284" y="6589"/>
                    </a:lnTo>
                    <a:cubicBezTo>
                      <a:pt x="9313" y="6530"/>
                      <a:pt x="9372" y="6413"/>
                      <a:pt x="9430" y="6324"/>
                    </a:cubicBezTo>
                    <a:cubicBezTo>
                      <a:pt x="9577" y="6266"/>
                      <a:pt x="9754" y="6207"/>
                      <a:pt x="9900" y="6148"/>
                    </a:cubicBezTo>
                    <a:close/>
                    <a:moveTo>
                      <a:pt x="3878" y="5091"/>
                    </a:moveTo>
                    <a:cubicBezTo>
                      <a:pt x="4172" y="5149"/>
                      <a:pt x="4495" y="5208"/>
                      <a:pt x="4818" y="5296"/>
                    </a:cubicBezTo>
                    <a:lnTo>
                      <a:pt x="5024" y="5649"/>
                    </a:lnTo>
                    <a:cubicBezTo>
                      <a:pt x="4583" y="6060"/>
                      <a:pt x="4172" y="6471"/>
                      <a:pt x="3790" y="6941"/>
                    </a:cubicBezTo>
                    <a:lnTo>
                      <a:pt x="3526" y="6883"/>
                    </a:lnTo>
                    <a:cubicBezTo>
                      <a:pt x="3496" y="6648"/>
                      <a:pt x="3526" y="6383"/>
                      <a:pt x="3584" y="6148"/>
                    </a:cubicBezTo>
                    <a:cubicBezTo>
                      <a:pt x="3643" y="5796"/>
                      <a:pt x="3731" y="5443"/>
                      <a:pt x="3878" y="5091"/>
                    </a:cubicBezTo>
                    <a:close/>
                    <a:moveTo>
                      <a:pt x="5553" y="5472"/>
                    </a:moveTo>
                    <a:cubicBezTo>
                      <a:pt x="6522" y="5737"/>
                      <a:pt x="7492" y="6060"/>
                      <a:pt x="8432" y="6442"/>
                    </a:cubicBezTo>
                    <a:cubicBezTo>
                      <a:pt x="7638" y="6677"/>
                      <a:pt x="6816" y="6824"/>
                      <a:pt x="5993" y="6941"/>
                    </a:cubicBezTo>
                    <a:cubicBezTo>
                      <a:pt x="5905" y="6794"/>
                      <a:pt x="5611" y="6324"/>
                      <a:pt x="5259" y="5707"/>
                    </a:cubicBezTo>
                    <a:lnTo>
                      <a:pt x="5288" y="5707"/>
                    </a:lnTo>
                    <a:cubicBezTo>
                      <a:pt x="5347" y="5619"/>
                      <a:pt x="5435" y="5531"/>
                      <a:pt x="5553" y="5472"/>
                    </a:cubicBezTo>
                    <a:close/>
                    <a:moveTo>
                      <a:pt x="5112" y="5825"/>
                    </a:moveTo>
                    <a:cubicBezTo>
                      <a:pt x="5406" y="6354"/>
                      <a:pt x="5670" y="6765"/>
                      <a:pt x="5788" y="6971"/>
                    </a:cubicBezTo>
                    <a:cubicBezTo>
                      <a:pt x="5553" y="6971"/>
                      <a:pt x="5318" y="7029"/>
                      <a:pt x="5083" y="7029"/>
                    </a:cubicBezTo>
                    <a:cubicBezTo>
                      <a:pt x="4988" y="7037"/>
                      <a:pt x="4894" y="7041"/>
                      <a:pt x="4799" y="7041"/>
                    </a:cubicBezTo>
                    <a:cubicBezTo>
                      <a:pt x="4541" y="7041"/>
                      <a:pt x="4283" y="7014"/>
                      <a:pt x="4025" y="6971"/>
                    </a:cubicBezTo>
                    <a:lnTo>
                      <a:pt x="3996" y="6971"/>
                    </a:lnTo>
                    <a:cubicBezTo>
                      <a:pt x="4348" y="6559"/>
                      <a:pt x="4730" y="6207"/>
                      <a:pt x="5112" y="5825"/>
                    </a:cubicBezTo>
                    <a:close/>
                    <a:moveTo>
                      <a:pt x="3526" y="7088"/>
                    </a:moveTo>
                    <a:lnTo>
                      <a:pt x="3643" y="7118"/>
                    </a:lnTo>
                    <a:lnTo>
                      <a:pt x="3526" y="7235"/>
                    </a:lnTo>
                    <a:lnTo>
                      <a:pt x="3526" y="7088"/>
                    </a:lnTo>
                    <a:close/>
                    <a:moveTo>
                      <a:pt x="4025" y="3181"/>
                    </a:moveTo>
                    <a:cubicBezTo>
                      <a:pt x="4084" y="3416"/>
                      <a:pt x="4142" y="3651"/>
                      <a:pt x="4231" y="3915"/>
                    </a:cubicBezTo>
                    <a:cubicBezTo>
                      <a:pt x="4054" y="4239"/>
                      <a:pt x="3907" y="4562"/>
                      <a:pt x="3761" y="4885"/>
                    </a:cubicBezTo>
                    <a:cubicBezTo>
                      <a:pt x="3419" y="4828"/>
                      <a:pt x="3078" y="4796"/>
                      <a:pt x="2736" y="4796"/>
                    </a:cubicBezTo>
                    <a:cubicBezTo>
                      <a:pt x="2549" y="4796"/>
                      <a:pt x="2362" y="4805"/>
                      <a:pt x="2174" y="4826"/>
                    </a:cubicBezTo>
                    <a:cubicBezTo>
                      <a:pt x="1322" y="4885"/>
                      <a:pt x="1087" y="5267"/>
                      <a:pt x="1087" y="5561"/>
                    </a:cubicBezTo>
                    <a:cubicBezTo>
                      <a:pt x="1058" y="6060"/>
                      <a:pt x="2086" y="6736"/>
                      <a:pt x="3320" y="7059"/>
                    </a:cubicBezTo>
                    <a:cubicBezTo>
                      <a:pt x="3349" y="7176"/>
                      <a:pt x="3349" y="7323"/>
                      <a:pt x="3379" y="7441"/>
                    </a:cubicBezTo>
                    <a:cubicBezTo>
                      <a:pt x="3232" y="7617"/>
                      <a:pt x="3114" y="7793"/>
                      <a:pt x="2997" y="7970"/>
                    </a:cubicBezTo>
                    <a:cubicBezTo>
                      <a:pt x="1293" y="6971"/>
                      <a:pt x="206" y="5678"/>
                      <a:pt x="265" y="4767"/>
                    </a:cubicBezTo>
                    <a:cubicBezTo>
                      <a:pt x="323" y="4239"/>
                      <a:pt x="676" y="3857"/>
                      <a:pt x="1410" y="3592"/>
                    </a:cubicBezTo>
                    <a:cubicBezTo>
                      <a:pt x="1939" y="3387"/>
                      <a:pt x="2497" y="3269"/>
                      <a:pt x="3085" y="3210"/>
                    </a:cubicBezTo>
                    <a:cubicBezTo>
                      <a:pt x="3379" y="3181"/>
                      <a:pt x="3702" y="3181"/>
                      <a:pt x="4025" y="3181"/>
                    </a:cubicBezTo>
                    <a:close/>
                    <a:moveTo>
                      <a:pt x="3437" y="7676"/>
                    </a:moveTo>
                    <a:cubicBezTo>
                      <a:pt x="3496" y="7911"/>
                      <a:pt x="3584" y="8146"/>
                      <a:pt x="3702" y="8351"/>
                    </a:cubicBezTo>
                    <a:cubicBezTo>
                      <a:pt x="3526" y="8263"/>
                      <a:pt x="3320" y="8175"/>
                      <a:pt x="3144" y="8058"/>
                    </a:cubicBezTo>
                    <a:cubicBezTo>
                      <a:pt x="3232" y="7940"/>
                      <a:pt x="3349" y="7823"/>
                      <a:pt x="3437" y="7676"/>
                    </a:cubicBezTo>
                    <a:close/>
                    <a:moveTo>
                      <a:pt x="11399" y="5443"/>
                    </a:moveTo>
                    <a:cubicBezTo>
                      <a:pt x="12133" y="6001"/>
                      <a:pt x="12574" y="6559"/>
                      <a:pt x="12633" y="7118"/>
                    </a:cubicBezTo>
                    <a:cubicBezTo>
                      <a:pt x="12691" y="7441"/>
                      <a:pt x="12574" y="7764"/>
                      <a:pt x="12368" y="8028"/>
                    </a:cubicBezTo>
                    <a:cubicBezTo>
                      <a:pt x="12280" y="8146"/>
                      <a:pt x="12192" y="8263"/>
                      <a:pt x="12074" y="8381"/>
                    </a:cubicBezTo>
                    <a:cubicBezTo>
                      <a:pt x="11457" y="7793"/>
                      <a:pt x="10782" y="7323"/>
                      <a:pt x="10018" y="6971"/>
                    </a:cubicBezTo>
                    <a:cubicBezTo>
                      <a:pt x="10077" y="6677"/>
                      <a:pt x="10106" y="6383"/>
                      <a:pt x="10077" y="6060"/>
                    </a:cubicBezTo>
                    <a:cubicBezTo>
                      <a:pt x="10517" y="5884"/>
                      <a:pt x="10958" y="5678"/>
                      <a:pt x="11399" y="5443"/>
                    </a:cubicBezTo>
                    <a:close/>
                    <a:moveTo>
                      <a:pt x="8725" y="6559"/>
                    </a:moveTo>
                    <a:lnTo>
                      <a:pt x="9019" y="6677"/>
                    </a:lnTo>
                    <a:cubicBezTo>
                      <a:pt x="8608" y="7441"/>
                      <a:pt x="8138" y="8175"/>
                      <a:pt x="7609" y="8851"/>
                    </a:cubicBezTo>
                    <a:cubicBezTo>
                      <a:pt x="7080" y="8293"/>
                      <a:pt x="6581" y="7705"/>
                      <a:pt x="6140" y="7118"/>
                    </a:cubicBezTo>
                    <a:cubicBezTo>
                      <a:pt x="6992" y="7000"/>
                      <a:pt x="7873" y="6794"/>
                      <a:pt x="8725" y="6559"/>
                    </a:cubicBezTo>
                    <a:close/>
                    <a:moveTo>
                      <a:pt x="9166" y="6765"/>
                    </a:moveTo>
                    <a:cubicBezTo>
                      <a:pt x="9401" y="6853"/>
                      <a:pt x="9607" y="6971"/>
                      <a:pt x="9783" y="7059"/>
                    </a:cubicBezTo>
                    <a:cubicBezTo>
                      <a:pt x="9636" y="7764"/>
                      <a:pt x="9195" y="8381"/>
                      <a:pt x="8578" y="8763"/>
                    </a:cubicBezTo>
                    <a:cubicBezTo>
                      <a:pt x="8373" y="8939"/>
                      <a:pt x="8108" y="9057"/>
                      <a:pt x="7844" y="9115"/>
                    </a:cubicBezTo>
                    <a:lnTo>
                      <a:pt x="7727" y="8998"/>
                    </a:lnTo>
                    <a:cubicBezTo>
                      <a:pt x="8285" y="8293"/>
                      <a:pt x="8755" y="7558"/>
                      <a:pt x="9166" y="6765"/>
                    </a:cubicBezTo>
                    <a:close/>
                    <a:moveTo>
                      <a:pt x="5905" y="7147"/>
                    </a:moveTo>
                    <a:cubicBezTo>
                      <a:pt x="6375" y="7793"/>
                      <a:pt x="6904" y="8440"/>
                      <a:pt x="7462" y="9027"/>
                    </a:cubicBezTo>
                    <a:lnTo>
                      <a:pt x="7315" y="9233"/>
                    </a:lnTo>
                    <a:cubicBezTo>
                      <a:pt x="7258" y="9234"/>
                      <a:pt x="7200" y="9235"/>
                      <a:pt x="7143" y="9235"/>
                    </a:cubicBezTo>
                    <a:cubicBezTo>
                      <a:pt x="6055" y="9235"/>
                      <a:pt x="4972" y="8973"/>
                      <a:pt x="3996" y="8498"/>
                    </a:cubicBezTo>
                    <a:cubicBezTo>
                      <a:pt x="3790" y="8175"/>
                      <a:pt x="3643" y="7852"/>
                      <a:pt x="3584" y="7500"/>
                    </a:cubicBezTo>
                    <a:cubicBezTo>
                      <a:pt x="3672" y="7382"/>
                      <a:pt x="3761" y="7264"/>
                      <a:pt x="3849" y="7176"/>
                    </a:cubicBezTo>
                    <a:cubicBezTo>
                      <a:pt x="4090" y="7211"/>
                      <a:pt x="4331" y="7225"/>
                      <a:pt x="4571" y="7225"/>
                    </a:cubicBezTo>
                    <a:cubicBezTo>
                      <a:pt x="4742" y="7225"/>
                      <a:pt x="4912" y="7218"/>
                      <a:pt x="5083" y="7206"/>
                    </a:cubicBezTo>
                    <a:cubicBezTo>
                      <a:pt x="5347" y="7206"/>
                      <a:pt x="5641" y="7176"/>
                      <a:pt x="5905" y="7147"/>
                    </a:cubicBezTo>
                    <a:close/>
                    <a:moveTo>
                      <a:pt x="4201" y="8792"/>
                    </a:moveTo>
                    <a:lnTo>
                      <a:pt x="4201" y="8792"/>
                    </a:lnTo>
                    <a:cubicBezTo>
                      <a:pt x="5141" y="9203"/>
                      <a:pt x="6140" y="9409"/>
                      <a:pt x="7139" y="9409"/>
                    </a:cubicBezTo>
                    <a:cubicBezTo>
                      <a:pt x="6904" y="9673"/>
                      <a:pt x="6640" y="9938"/>
                      <a:pt x="6375" y="10202"/>
                    </a:cubicBezTo>
                    <a:cubicBezTo>
                      <a:pt x="5523" y="9967"/>
                      <a:pt x="4759" y="9468"/>
                      <a:pt x="4201" y="8792"/>
                    </a:cubicBezTo>
                    <a:close/>
                    <a:moveTo>
                      <a:pt x="9989" y="7176"/>
                    </a:moveTo>
                    <a:cubicBezTo>
                      <a:pt x="10694" y="7500"/>
                      <a:pt x="11369" y="7970"/>
                      <a:pt x="11957" y="8528"/>
                    </a:cubicBezTo>
                    <a:cubicBezTo>
                      <a:pt x="11193" y="9321"/>
                      <a:pt x="10253" y="9879"/>
                      <a:pt x="9195" y="10202"/>
                    </a:cubicBezTo>
                    <a:cubicBezTo>
                      <a:pt x="8784" y="9908"/>
                      <a:pt x="8373" y="9615"/>
                      <a:pt x="8020" y="9262"/>
                    </a:cubicBezTo>
                    <a:cubicBezTo>
                      <a:pt x="8255" y="9203"/>
                      <a:pt x="8490" y="9086"/>
                      <a:pt x="8725" y="8939"/>
                    </a:cubicBezTo>
                    <a:cubicBezTo>
                      <a:pt x="9342" y="8528"/>
                      <a:pt x="9783" y="7881"/>
                      <a:pt x="9989" y="7176"/>
                    </a:cubicBezTo>
                    <a:close/>
                    <a:moveTo>
                      <a:pt x="7815" y="9321"/>
                    </a:moveTo>
                    <a:cubicBezTo>
                      <a:pt x="8138" y="9644"/>
                      <a:pt x="8520" y="9967"/>
                      <a:pt x="8931" y="10232"/>
                    </a:cubicBezTo>
                    <a:cubicBezTo>
                      <a:pt x="8549" y="10320"/>
                      <a:pt x="8153" y="10364"/>
                      <a:pt x="7756" y="10364"/>
                    </a:cubicBezTo>
                    <a:cubicBezTo>
                      <a:pt x="7359" y="10364"/>
                      <a:pt x="6963" y="10320"/>
                      <a:pt x="6581" y="10232"/>
                    </a:cubicBezTo>
                    <a:cubicBezTo>
                      <a:pt x="6875" y="9967"/>
                      <a:pt x="7139" y="9673"/>
                      <a:pt x="7403" y="9380"/>
                    </a:cubicBezTo>
                    <a:cubicBezTo>
                      <a:pt x="7550" y="9350"/>
                      <a:pt x="7668" y="9350"/>
                      <a:pt x="7815" y="9321"/>
                    </a:cubicBezTo>
                    <a:close/>
                    <a:moveTo>
                      <a:pt x="12104" y="8645"/>
                    </a:moveTo>
                    <a:cubicBezTo>
                      <a:pt x="12309" y="8880"/>
                      <a:pt x="12456" y="9174"/>
                      <a:pt x="12456" y="9497"/>
                    </a:cubicBezTo>
                    <a:cubicBezTo>
                      <a:pt x="12427" y="9732"/>
                      <a:pt x="12280" y="9967"/>
                      <a:pt x="12104" y="10114"/>
                    </a:cubicBezTo>
                    <a:lnTo>
                      <a:pt x="12074" y="10114"/>
                    </a:lnTo>
                    <a:cubicBezTo>
                      <a:pt x="11810" y="10467"/>
                      <a:pt x="11399" y="10672"/>
                      <a:pt x="10958" y="10702"/>
                    </a:cubicBezTo>
                    <a:cubicBezTo>
                      <a:pt x="10906" y="10705"/>
                      <a:pt x="10853" y="10706"/>
                      <a:pt x="10801" y="10706"/>
                    </a:cubicBezTo>
                    <a:cubicBezTo>
                      <a:pt x="10325" y="10706"/>
                      <a:pt x="9854" y="10584"/>
                      <a:pt x="9430" y="10320"/>
                    </a:cubicBezTo>
                    <a:cubicBezTo>
                      <a:pt x="10459" y="9997"/>
                      <a:pt x="11369" y="9438"/>
                      <a:pt x="12104" y="8645"/>
                    </a:cubicBezTo>
                    <a:close/>
                    <a:moveTo>
                      <a:pt x="3056" y="8234"/>
                    </a:moveTo>
                    <a:cubicBezTo>
                      <a:pt x="3320" y="8381"/>
                      <a:pt x="3584" y="8528"/>
                      <a:pt x="3849" y="8645"/>
                    </a:cubicBezTo>
                    <a:cubicBezTo>
                      <a:pt x="4407" y="9468"/>
                      <a:pt x="5229" y="10055"/>
                      <a:pt x="6199" y="10320"/>
                    </a:cubicBezTo>
                    <a:cubicBezTo>
                      <a:pt x="5406" y="11054"/>
                      <a:pt x="4407" y="11495"/>
                      <a:pt x="3349" y="11554"/>
                    </a:cubicBezTo>
                    <a:cubicBezTo>
                      <a:pt x="3307" y="11556"/>
                      <a:pt x="3265" y="11557"/>
                      <a:pt x="3225" y="11557"/>
                    </a:cubicBezTo>
                    <a:cubicBezTo>
                      <a:pt x="2707" y="11557"/>
                      <a:pt x="2367" y="11385"/>
                      <a:pt x="2204" y="11113"/>
                    </a:cubicBezTo>
                    <a:cubicBezTo>
                      <a:pt x="1910" y="10555"/>
                      <a:pt x="2233" y="9468"/>
                      <a:pt x="3056" y="8234"/>
                    </a:cubicBezTo>
                    <a:close/>
                    <a:moveTo>
                      <a:pt x="9419" y="0"/>
                    </a:moveTo>
                    <a:cubicBezTo>
                      <a:pt x="9356" y="0"/>
                      <a:pt x="9292" y="3"/>
                      <a:pt x="9225" y="8"/>
                    </a:cubicBezTo>
                    <a:cubicBezTo>
                      <a:pt x="8373" y="155"/>
                      <a:pt x="7550" y="508"/>
                      <a:pt x="6875" y="1036"/>
                    </a:cubicBezTo>
                    <a:cubicBezTo>
                      <a:pt x="6346" y="625"/>
                      <a:pt x="5699" y="390"/>
                      <a:pt x="5024" y="361"/>
                    </a:cubicBezTo>
                    <a:cubicBezTo>
                      <a:pt x="4818" y="390"/>
                      <a:pt x="4613" y="478"/>
                      <a:pt x="4436" y="625"/>
                    </a:cubicBezTo>
                    <a:cubicBezTo>
                      <a:pt x="3907" y="1125"/>
                      <a:pt x="3761" y="1918"/>
                      <a:pt x="3966" y="2946"/>
                    </a:cubicBezTo>
                    <a:cubicBezTo>
                      <a:pt x="3893" y="2944"/>
                      <a:pt x="3819" y="2942"/>
                      <a:pt x="3745" y="2942"/>
                    </a:cubicBezTo>
                    <a:cubicBezTo>
                      <a:pt x="2934" y="2942"/>
                      <a:pt x="2106" y="3090"/>
                      <a:pt x="1352" y="3387"/>
                    </a:cubicBezTo>
                    <a:cubicBezTo>
                      <a:pt x="558" y="3680"/>
                      <a:pt x="118" y="4121"/>
                      <a:pt x="59" y="4738"/>
                    </a:cubicBezTo>
                    <a:cubicBezTo>
                      <a:pt x="0" y="5737"/>
                      <a:pt x="1087" y="7059"/>
                      <a:pt x="2879" y="8116"/>
                    </a:cubicBezTo>
                    <a:cubicBezTo>
                      <a:pt x="1998" y="9438"/>
                      <a:pt x="1704" y="10555"/>
                      <a:pt x="2057" y="11172"/>
                    </a:cubicBezTo>
                    <a:cubicBezTo>
                      <a:pt x="2233" y="11554"/>
                      <a:pt x="2703" y="11730"/>
                      <a:pt x="3349" y="11730"/>
                    </a:cubicBezTo>
                    <a:lnTo>
                      <a:pt x="3614" y="11730"/>
                    </a:lnTo>
                    <a:cubicBezTo>
                      <a:pt x="4671" y="11612"/>
                      <a:pt x="5670" y="11142"/>
                      <a:pt x="6434" y="10408"/>
                    </a:cubicBezTo>
                    <a:cubicBezTo>
                      <a:pt x="6889" y="10525"/>
                      <a:pt x="7359" y="10584"/>
                      <a:pt x="7826" y="10584"/>
                    </a:cubicBezTo>
                    <a:cubicBezTo>
                      <a:pt x="8292" y="10584"/>
                      <a:pt x="8755" y="10525"/>
                      <a:pt x="9195" y="10408"/>
                    </a:cubicBezTo>
                    <a:cubicBezTo>
                      <a:pt x="9714" y="10735"/>
                      <a:pt x="10282" y="10910"/>
                      <a:pt x="10878" y="10910"/>
                    </a:cubicBezTo>
                    <a:cubicBezTo>
                      <a:pt x="10924" y="10910"/>
                      <a:pt x="10970" y="10909"/>
                      <a:pt x="11017" y="10907"/>
                    </a:cubicBezTo>
                    <a:cubicBezTo>
                      <a:pt x="11516" y="10849"/>
                      <a:pt x="11957" y="10614"/>
                      <a:pt x="12280" y="10232"/>
                    </a:cubicBezTo>
                    <a:cubicBezTo>
                      <a:pt x="12515" y="10055"/>
                      <a:pt x="12662" y="9791"/>
                      <a:pt x="12691" y="9497"/>
                    </a:cubicBezTo>
                    <a:cubicBezTo>
                      <a:pt x="12662" y="9115"/>
                      <a:pt x="12515" y="8763"/>
                      <a:pt x="12251" y="8498"/>
                    </a:cubicBezTo>
                    <a:cubicBezTo>
                      <a:pt x="12368" y="8381"/>
                      <a:pt x="12456" y="8263"/>
                      <a:pt x="12544" y="8116"/>
                    </a:cubicBezTo>
                    <a:cubicBezTo>
                      <a:pt x="12809" y="7823"/>
                      <a:pt x="12926" y="7441"/>
                      <a:pt x="12868" y="7059"/>
                    </a:cubicBezTo>
                    <a:cubicBezTo>
                      <a:pt x="12809" y="6501"/>
                      <a:pt x="12368" y="5884"/>
                      <a:pt x="11604" y="5296"/>
                    </a:cubicBezTo>
                    <a:cubicBezTo>
                      <a:pt x="12633" y="4679"/>
                      <a:pt x="13191" y="4004"/>
                      <a:pt x="13073" y="3504"/>
                    </a:cubicBezTo>
                    <a:cubicBezTo>
                      <a:pt x="13014" y="3210"/>
                      <a:pt x="12691" y="2858"/>
                      <a:pt x="11634" y="2740"/>
                    </a:cubicBezTo>
                    <a:cubicBezTo>
                      <a:pt x="11472" y="2726"/>
                      <a:pt x="11318" y="2718"/>
                      <a:pt x="11164" y="2718"/>
                    </a:cubicBezTo>
                    <a:cubicBezTo>
                      <a:pt x="11009" y="2718"/>
                      <a:pt x="10855" y="2726"/>
                      <a:pt x="10694" y="2740"/>
                    </a:cubicBezTo>
                    <a:cubicBezTo>
                      <a:pt x="10870" y="2123"/>
                      <a:pt x="10870" y="1448"/>
                      <a:pt x="10694" y="801"/>
                    </a:cubicBezTo>
                    <a:cubicBezTo>
                      <a:pt x="10480" y="267"/>
                      <a:pt x="10048" y="0"/>
                      <a:pt x="9419" y="0"/>
                    </a:cubicBezTo>
                    <a:close/>
                  </a:path>
                </a:pathLst>
              </a:custGeom>
              <a:solidFill>
                <a:srgbClr val="E9657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9BB75"/>
                  </a:solidFill>
                </a:endParaRPr>
              </a:p>
            </p:txBody>
          </p:sp>
          <p:sp>
            <p:nvSpPr>
              <p:cNvPr id="503" name="Google Shape;503;p23"/>
              <p:cNvSpPr/>
              <p:nvPr/>
            </p:nvSpPr>
            <p:spPr>
              <a:xfrm rot="-4762585">
                <a:off x="1778801" y="2676422"/>
                <a:ext cx="259756" cy="36444"/>
              </a:xfrm>
              <a:custGeom>
                <a:rect b="b" l="l" r="r" t="t"/>
                <a:pathLst>
                  <a:path extrusionOk="0" h="2183" w="38697">
                    <a:moveTo>
                      <a:pt x="0" y="1933"/>
                    </a:moveTo>
                    <a:cubicBezTo>
                      <a:pt x="2404" y="1613"/>
                      <a:pt x="9494" y="-30"/>
                      <a:pt x="14421" y="10"/>
                    </a:cubicBezTo>
                    <a:cubicBezTo>
                      <a:pt x="19348" y="50"/>
                      <a:pt x="25517" y="2133"/>
                      <a:pt x="29563" y="2173"/>
                    </a:cubicBezTo>
                    <a:cubicBezTo>
                      <a:pt x="33609" y="2213"/>
                      <a:pt x="37175" y="571"/>
                      <a:pt x="38697" y="251"/>
                    </a:cubicBezTo>
                  </a:path>
                </a:pathLst>
              </a:custGeom>
              <a:noFill/>
              <a:ln cap="flat" cmpd="sng" w="9525">
                <a:solidFill>
                  <a:schemeClr val="accent1"/>
                </a:solidFill>
                <a:prstDash val="solid"/>
                <a:round/>
                <a:headEnd len="med" w="med" type="none"/>
                <a:tailEnd len="med" w="med" type="none"/>
              </a:ln>
            </p:spPr>
          </p:sp>
        </p:grpSp>
        <p:grpSp>
          <p:nvGrpSpPr>
            <p:cNvPr id="504" name="Google Shape;504;p23"/>
            <p:cNvGrpSpPr/>
            <p:nvPr/>
          </p:nvGrpSpPr>
          <p:grpSpPr>
            <a:xfrm>
              <a:off x="6425324" y="4016883"/>
              <a:ext cx="393319" cy="532120"/>
              <a:chOff x="1664294" y="2563627"/>
              <a:chExt cx="479658" cy="648927"/>
            </a:xfrm>
          </p:grpSpPr>
          <p:sp>
            <p:nvSpPr>
              <p:cNvPr id="505" name="Google Shape;505;p23"/>
              <p:cNvSpPr/>
              <p:nvPr/>
            </p:nvSpPr>
            <p:spPr>
              <a:xfrm flipH="1">
                <a:off x="1664294" y="2786022"/>
                <a:ext cx="479658" cy="426532"/>
              </a:xfrm>
              <a:custGeom>
                <a:rect b="b" l="l" r="r" t="t"/>
                <a:pathLst>
                  <a:path extrusionOk="0" h="11730" w="13191">
                    <a:moveTo>
                      <a:pt x="5183" y="570"/>
                    </a:moveTo>
                    <a:cubicBezTo>
                      <a:pt x="5603" y="570"/>
                      <a:pt x="6134" y="771"/>
                      <a:pt x="6698" y="1154"/>
                    </a:cubicBezTo>
                    <a:cubicBezTo>
                      <a:pt x="5993" y="1683"/>
                      <a:pt x="5376" y="2300"/>
                      <a:pt x="4848" y="3005"/>
                    </a:cubicBezTo>
                    <a:cubicBezTo>
                      <a:pt x="4613" y="2975"/>
                      <a:pt x="4407" y="2975"/>
                      <a:pt x="4172" y="2975"/>
                    </a:cubicBezTo>
                    <a:cubicBezTo>
                      <a:pt x="3966" y="1977"/>
                      <a:pt x="4113" y="1242"/>
                      <a:pt x="4554" y="801"/>
                    </a:cubicBezTo>
                    <a:cubicBezTo>
                      <a:pt x="4710" y="645"/>
                      <a:pt x="4926" y="570"/>
                      <a:pt x="5183" y="570"/>
                    </a:cubicBezTo>
                    <a:close/>
                    <a:moveTo>
                      <a:pt x="9463" y="186"/>
                    </a:moveTo>
                    <a:cubicBezTo>
                      <a:pt x="9884" y="186"/>
                      <a:pt x="10286" y="440"/>
                      <a:pt x="10459" y="860"/>
                    </a:cubicBezTo>
                    <a:cubicBezTo>
                      <a:pt x="10635" y="1507"/>
                      <a:pt x="10635" y="2153"/>
                      <a:pt x="10459" y="2770"/>
                    </a:cubicBezTo>
                    <a:cubicBezTo>
                      <a:pt x="9930" y="2828"/>
                      <a:pt x="9430" y="2975"/>
                      <a:pt x="8931" y="3152"/>
                    </a:cubicBezTo>
                    <a:lnTo>
                      <a:pt x="8902" y="3152"/>
                    </a:lnTo>
                    <a:cubicBezTo>
                      <a:pt x="8402" y="2388"/>
                      <a:pt x="7756" y="1712"/>
                      <a:pt x="7021" y="1154"/>
                    </a:cubicBezTo>
                    <a:cubicBezTo>
                      <a:pt x="7638" y="655"/>
                      <a:pt x="8402" y="331"/>
                      <a:pt x="9225" y="214"/>
                    </a:cubicBezTo>
                    <a:cubicBezTo>
                      <a:pt x="9304" y="195"/>
                      <a:pt x="9384" y="186"/>
                      <a:pt x="9463" y="186"/>
                    </a:cubicBezTo>
                    <a:close/>
                    <a:moveTo>
                      <a:pt x="6845" y="1271"/>
                    </a:moveTo>
                    <a:cubicBezTo>
                      <a:pt x="7580" y="1800"/>
                      <a:pt x="8226" y="2447"/>
                      <a:pt x="8755" y="3210"/>
                    </a:cubicBezTo>
                    <a:cubicBezTo>
                      <a:pt x="8490" y="3328"/>
                      <a:pt x="8226" y="3445"/>
                      <a:pt x="7962" y="3592"/>
                    </a:cubicBezTo>
                    <a:cubicBezTo>
                      <a:pt x="7021" y="3299"/>
                      <a:pt x="6052" y="3093"/>
                      <a:pt x="5083" y="3005"/>
                    </a:cubicBezTo>
                    <a:cubicBezTo>
                      <a:pt x="5582" y="2358"/>
                      <a:pt x="6199" y="1771"/>
                      <a:pt x="6845" y="1271"/>
                    </a:cubicBezTo>
                    <a:close/>
                    <a:moveTo>
                      <a:pt x="4201" y="3152"/>
                    </a:moveTo>
                    <a:lnTo>
                      <a:pt x="4701" y="3181"/>
                    </a:lnTo>
                    <a:cubicBezTo>
                      <a:pt x="4583" y="3357"/>
                      <a:pt x="4466" y="3504"/>
                      <a:pt x="4348" y="3680"/>
                    </a:cubicBezTo>
                    <a:cubicBezTo>
                      <a:pt x="4289" y="3504"/>
                      <a:pt x="4260" y="3328"/>
                      <a:pt x="4201" y="3152"/>
                    </a:cubicBezTo>
                    <a:close/>
                    <a:moveTo>
                      <a:pt x="8872" y="3416"/>
                    </a:moveTo>
                    <a:cubicBezTo>
                      <a:pt x="8990" y="3622"/>
                      <a:pt x="9107" y="3827"/>
                      <a:pt x="9225" y="4033"/>
                    </a:cubicBezTo>
                    <a:cubicBezTo>
                      <a:pt x="8902" y="3915"/>
                      <a:pt x="8549" y="3798"/>
                      <a:pt x="8226" y="3680"/>
                    </a:cubicBezTo>
                    <a:cubicBezTo>
                      <a:pt x="8432" y="3592"/>
                      <a:pt x="8637" y="3475"/>
                      <a:pt x="8872" y="3416"/>
                    </a:cubicBezTo>
                    <a:close/>
                    <a:moveTo>
                      <a:pt x="10429" y="3005"/>
                    </a:moveTo>
                    <a:lnTo>
                      <a:pt x="10429" y="3005"/>
                    </a:lnTo>
                    <a:cubicBezTo>
                      <a:pt x="10312" y="3475"/>
                      <a:pt x="10194" y="3945"/>
                      <a:pt x="10018" y="4415"/>
                    </a:cubicBezTo>
                    <a:cubicBezTo>
                      <a:pt x="9871" y="4327"/>
                      <a:pt x="9665" y="4239"/>
                      <a:pt x="9489" y="4180"/>
                    </a:cubicBezTo>
                    <a:lnTo>
                      <a:pt x="9519" y="4150"/>
                    </a:lnTo>
                    <a:cubicBezTo>
                      <a:pt x="9372" y="3886"/>
                      <a:pt x="9195" y="3592"/>
                      <a:pt x="9019" y="3328"/>
                    </a:cubicBezTo>
                    <a:cubicBezTo>
                      <a:pt x="9489" y="3181"/>
                      <a:pt x="9959" y="3064"/>
                      <a:pt x="10429" y="3005"/>
                    </a:cubicBezTo>
                    <a:close/>
                    <a:moveTo>
                      <a:pt x="9636" y="4415"/>
                    </a:moveTo>
                    <a:lnTo>
                      <a:pt x="9959" y="4562"/>
                    </a:lnTo>
                    <a:cubicBezTo>
                      <a:pt x="9900" y="4709"/>
                      <a:pt x="9871" y="4826"/>
                      <a:pt x="9812" y="4944"/>
                    </a:cubicBezTo>
                    <a:cubicBezTo>
                      <a:pt x="9754" y="4767"/>
                      <a:pt x="9695" y="4591"/>
                      <a:pt x="9636" y="4415"/>
                    </a:cubicBezTo>
                    <a:close/>
                    <a:moveTo>
                      <a:pt x="4319" y="4121"/>
                    </a:moveTo>
                    <a:cubicBezTo>
                      <a:pt x="4436" y="4415"/>
                      <a:pt x="4554" y="4738"/>
                      <a:pt x="4701" y="5061"/>
                    </a:cubicBezTo>
                    <a:cubicBezTo>
                      <a:pt x="4436" y="5002"/>
                      <a:pt x="4172" y="4944"/>
                      <a:pt x="3937" y="4914"/>
                    </a:cubicBezTo>
                    <a:cubicBezTo>
                      <a:pt x="4054" y="4650"/>
                      <a:pt x="4172" y="4385"/>
                      <a:pt x="4319" y="4121"/>
                    </a:cubicBezTo>
                    <a:close/>
                    <a:moveTo>
                      <a:pt x="11123" y="2953"/>
                    </a:moveTo>
                    <a:cubicBezTo>
                      <a:pt x="11281" y="2953"/>
                      <a:pt x="11443" y="2961"/>
                      <a:pt x="11604" y="2975"/>
                    </a:cubicBezTo>
                    <a:cubicBezTo>
                      <a:pt x="12339" y="3064"/>
                      <a:pt x="12809" y="3269"/>
                      <a:pt x="12868" y="3592"/>
                    </a:cubicBezTo>
                    <a:cubicBezTo>
                      <a:pt x="12956" y="4004"/>
                      <a:pt x="12398" y="4621"/>
                      <a:pt x="11399" y="5208"/>
                    </a:cubicBezTo>
                    <a:cubicBezTo>
                      <a:pt x="11027" y="4951"/>
                      <a:pt x="10628" y="4721"/>
                      <a:pt x="10227" y="4493"/>
                    </a:cubicBezTo>
                    <a:lnTo>
                      <a:pt x="10227" y="4493"/>
                    </a:lnTo>
                    <a:cubicBezTo>
                      <a:pt x="10402" y="3997"/>
                      <a:pt x="10548" y="3500"/>
                      <a:pt x="10664" y="2975"/>
                    </a:cubicBezTo>
                    <a:cubicBezTo>
                      <a:pt x="10811" y="2961"/>
                      <a:pt x="10965" y="2953"/>
                      <a:pt x="11123" y="2953"/>
                    </a:cubicBezTo>
                    <a:close/>
                    <a:moveTo>
                      <a:pt x="4906" y="3181"/>
                    </a:moveTo>
                    <a:cubicBezTo>
                      <a:pt x="5846" y="3269"/>
                      <a:pt x="6786" y="3445"/>
                      <a:pt x="7697" y="3710"/>
                    </a:cubicBezTo>
                    <a:cubicBezTo>
                      <a:pt x="6904" y="4150"/>
                      <a:pt x="6170" y="4650"/>
                      <a:pt x="5494" y="5237"/>
                    </a:cubicBezTo>
                    <a:lnTo>
                      <a:pt x="4936" y="5120"/>
                    </a:lnTo>
                    <a:lnTo>
                      <a:pt x="4965" y="5120"/>
                    </a:lnTo>
                    <a:cubicBezTo>
                      <a:pt x="4759" y="4738"/>
                      <a:pt x="4583" y="4327"/>
                      <a:pt x="4436" y="3915"/>
                    </a:cubicBezTo>
                    <a:cubicBezTo>
                      <a:pt x="4583" y="3680"/>
                      <a:pt x="4730" y="3445"/>
                      <a:pt x="4906" y="3181"/>
                    </a:cubicBezTo>
                    <a:close/>
                    <a:moveTo>
                      <a:pt x="5053" y="5326"/>
                    </a:moveTo>
                    <a:lnTo>
                      <a:pt x="5288" y="5384"/>
                    </a:lnTo>
                    <a:lnTo>
                      <a:pt x="5171" y="5531"/>
                    </a:lnTo>
                    <a:cubicBezTo>
                      <a:pt x="5141" y="5443"/>
                      <a:pt x="5083" y="5384"/>
                      <a:pt x="5053" y="5326"/>
                    </a:cubicBezTo>
                    <a:close/>
                    <a:moveTo>
                      <a:pt x="10135" y="4650"/>
                    </a:moveTo>
                    <a:cubicBezTo>
                      <a:pt x="10517" y="4856"/>
                      <a:pt x="10870" y="5061"/>
                      <a:pt x="11222" y="5296"/>
                    </a:cubicBezTo>
                    <a:cubicBezTo>
                      <a:pt x="10841" y="5502"/>
                      <a:pt x="10459" y="5707"/>
                      <a:pt x="10047" y="5854"/>
                    </a:cubicBezTo>
                    <a:cubicBezTo>
                      <a:pt x="10019" y="5654"/>
                      <a:pt x="9990" y="5453"/>
                      <a:pt x="9934" y="5225"/>
                    </a:cubicBezTo>
                    <a:lnTo>
                      <a:pt x="9934" y="5225"/>
                    </a:lnTo>
                    <a:cubicBezTo>
                      <a:pt x="9993" y="5052"/>
                      <a:pt x="10078" y="4851"/>
                      <a:pt x="10135" y="4650"/>
                    </a:cubicBezTo>
                    <a:close/>
                    <a:moveTo>
                      <a:pt x="9783" y="5502"/>
                    </a:moveTo>
                    <a:lnTo>
                      <a:pt x="9812" y="5531"/>
                    </a:lnTo>
                    <a:cubicBezTo>
                      <a:pt x="9842" y="5678"/>
                      <a:pt x="9842" y="5796"/>
                      <a:pt x="9871" y="5943"/>
                    </a:cubicBezTo>
                    <a:lnTo>
                      <a:pt x="9548" y="6060"/>
                    </a:lnTo>
                    <a:cubicBezTo>
                      <a:pt x="9636" y="5884"/>
                      <a:pt x="9724" y="5707"/>
                      <a:pt x="9783" y="5502"/>
                    </a:cubicBezTo>
                    <a:close/>
                    <a:moveTo>
                      <a:pt x="7962" y="3798"/>
                    </a:moveTo>
                    <a:cubicBezTo>
                      <a:pt x="8461" y="3945"/>
                      <a:pt x="8931" y="4121"/>
                      <a:pt x="9372" y="4297"/>
                    </a:cubicBezTo>
                    <a:cubicBezTo>
                      <a:pt x="9519" y="4591"/>
                      <a:pt x="9636" y="4885"/>
                      <a:pt x="9724" y="5208"/>
                    </a:cubicBezTo>
                    <a:cubicBezTo>
                      <a:pt x="9577" y="5531"/>
                      <a:pt x="9430" y="5854"/>
                      <a:pt x="9284" y="6178"/>
                    </a:cubicBezTo>
                    <a:lnTo>
                      <a:pt x="8725" y="6354"/>
                    </a:lnTo>
                    <a:cubicBezTo>
                      <a:pt x="7756" y="5943"/>
                      <a:pt x="6728" y="5590"/>
                      <a:pt x="5729" y="5296"/>
                    </a:cubicBezTo>
                    <a:cubicBezTo>
                      <a:pt x="6405" y="4709"/>
                      <a:pt x="7168" y="4209"/>
                      <a:pt x="7962" y="3798"/>
                    </a:cubicBezTo>
                    <a:close/>
                    <a:moveTo>
                      <a:pt x="9166" y="6413"/>
                    </a:moveTo>
                    <a:lnTo>
                      <a:pt x="9107" y="6530"/>
                    </a:lnTo>
                    <a:lnTo>
                      <a:pt x="8990" y="6471"/>
                    </a:lnTo>
                    <a:lnTo>
                      <a:pt x="9166" y="6413"/>
                    </a:lnTo>
                    <a:close/>
                    <a:moveTo>
                      <a:pt x="2713" y="4972"/>
                    </a:moveTo>
                    <a:cubicBezTo>
                      <a:pt x="3027" y="4972"/>
                      <a:pt x="3350" y="5004"/>
                      <a:pt x="3672" y="5061"/>
                    </a:cubicBezTo>
                    <a:cubicBezTo>
                      <a:pt x="3555" y="5384"/>
                      <a:pt x="3437" y="5737"/>
                      <a:pt x="3379" y="6089"/>
                    </a:cubicBezTo>
                    <a:cubicBezTo>
                      <a:pt x="3349" y="6354"/>
                      <a:pt x="3320" y="6589"/>
                      <a:pt x="3320" y="6824"/>
                    </a:cubicBezTo>
                    <a:cubicBezTo>
                      <a:pt x="2057" y="6501"/>
                      <a:pt x="1263" y="5854"/>
                      <a:pt x="1293" y="5531"/>
                    </a:cubicBezTo>
                    <a:cubicBezTo>
                      <a:pt x="1293" y="5237"/>
                      <a:pt x="1616" y="5032"/>
                      <a:pt x="2204" y="4973"/>
                    </a:cubicBezTo>
                    <a:lnTo>
                      <a:pt x="2204" y="5002"/>
                    </a:lnTo>
                    <a:cubicBezTo>
                      <a:pt x="2370" y="4982"/>
                      <a:pt x="2540" y="4972"/>
                      <a:pt x="2713" y="4972"/>
                    </a:cubicBezTo>
                    <a:close/>
                    <a:moveTo>
                      <a:pt x="9900" y="6148"/>
                    </a:moveTo>
                    <a:cubicBezTo>
                      <a:pt x="9900" y="6383"/>
                      <a:pt x="9900" y="6648"/>
                      <a:pt x="9871" y="6883"/>
                    </a:cubicBezTo>
                    <a:cubicBezTo>
                      <a:pt x="9665" y="6794"/>
                      <a:pt x="9489" y="6706"/>
                      <a:pt x="9284" y="6618"/>
                    </a:cubicBezTo>
                    <a:lnTo>
                      <a:pt x="9284" y="6589"/>
                    </a:lnTo>
                    <a:cubicBezTo>
                      <a:pt x="9313" y="6530"/>
                      <a:pt x="9372" y="6413"/>
                      <a:pt x="9430" y="6324"/>
                    </a:cubicBezTo>
                    <a:cubicBezTo>
                      <a:pt x="9577" y="6266"/>
                      <a:pt x="9754" y="6207"/>
                      <a:pt x="9900" y="6148"/>
                    </a:cubicBezTo>
                    <a:close/>
                    <a:moveTo>
                      <a:pt x="3878" y="5091"/>
                    </a:moveTo>
                    <a:cubicBezTo>
                      <a:pt x="4172" y="5149"/>
                      <a:pt x="4495" y="5208"/>
                      <a:pt x="4818" y="5296"/>
                    </a:cubicBezTo>
                    <a:lnTo>
                      <a:pt x="5024" y="5649"/>
                    </a:lnTo>
                    <a:cubicBezTo>
                      <a:pt x="4583" y="6060"/>
                      <a:pt x="4172" y="6471"/>
                      <a:pt x="3790" y="6941"/>
                    </a:cubicBezTo>
                    <a:lnTo>
                      <a:pt x="3526" y="6883"/>
                    </a:lnTo>
                    <a:cubicBezTo>
                      <a:pt x="3496" y="6648"/>
                      <a:pt x="3526" y="6383"/>
                      <a:pt x="3584" y="6148"/>
                    </a:cubicBezTo>
                    <a:cubicBezTo>
                      <a:pt x="3643" y="5796"/>
                      <a:pt x="3731" y="5443"/>
                      <a:pt x="3878" y="5091"/>
                    </a:cubicBezTo>
                    <a:close/>
                    <a:moveTo>
                      <a:pt x="5553" y="5472"/>
                    </a:moveTo>
                    <a:cubicBezTo>
                      <a:pt x="6522" y="5737"/>
                      <a:pt x="7492" y="6060"/>
                      <a:pt x="8432" y="6442"/>
                    </a:cubicBezTo>
                    <a:cubicBezTo>
                      <a:pt x="7638" y="6677"/>
                      <a:pt x="6816" y="6824"/>
                      <a:pt x="5993" y="6941"/>
                    </a:cubicBezTo>
                    <a:cubicBezTo>
                      <a:pt x="5905" y="6794"/>
                      <a:pt x="5611" y="6324"/>
                      <a:pt x="5259" y="5707"/>
                    </a:cubicBezTo>
                    <a:lnTo>
                      <a:pt x="5288" y="5707"/>
                    </a:lnTo>
                    <a:cubicBezTo>
                      <a:pt x="5347" y="5619"/>
                      <a:pt x="5435" y="5531"/>
                      <a:pt x="5553" y="5472"/>
                    </a:cubicBezTo>
                    <a:close/>
                    <a:moveTo>
                      <a:pt x="5112" y="5825"/>
                    </a:moveTo>
                    <a:cubicBezTo>
                      <a:pt x="5406" y="6354"/>
                      <a:pt x="5670" y="6765"/>
                      <a:pt x="5788" y="6971"/>
                    </a:cubicBezTo>
                    <a:cubicBezTo>
                      <a:pt x="5553" y="6971"/>
                      <a:pt x="5318" y="7029"/>
                      <a:pt x="5083" y="7029"/>
                    </a:cubicBezTo>
                    <a:cubicBezTo>
                      <a:pt x="4988" y="7037"/>
                      <a:pt x="4894" y="7041"/>
                      <a:pt x="4799" y="7041"/>
                    </a:cubicBezTo>
                    <a:cubicBezTo>
                      <a:pt x="4541" y="7041"/>
                      <a:pt x="4283" y="7014"/>
                      <a:pt x="4025" y="6971"/>
                    </a:cubicBezTo>
                    <a:lnTo>
                      <a:pt x="3996" y="6971"/>
                    </a:lnTo>
                    <a:cubicBezTo>
                      <a:pt x="4348" y="6559"/>
                      <a:pt x="4730" y="6207"/>
                      <a:pt x="5112" y="5825"/>
                    </a:cubicBezTo>
                    <a:close/>
                    <a:moveTo>
                      <a:pt x="3526" y="7088"/>
                    </a:moveTo>
                    <a:lnTo>
                      <a:pt x="3643" y="7118"/>
                    </a:lnTo>
                    <a:lnTo>
                      <a:pt x="3526" y="7235"/>
                    </a:lnTo>
                    <a:lnTo>
                      <a:pt x="3526" y="7088"/>
                    </a:lnTo>
                    <a:close/>
                    <a:moveTo>
                      <a:pt x="4025" y="3181"/>
                    </a:moveTo>
                    <a:cubicBezTo>
                      <a:pt x="4084" y="3416"/>
                      <a:pt x="4142" y="3651"/>
                      <a:pt x="4231" y="3915"/>
                    </a:cubicBezTo>
                    <a:cubicBezTo>
                      <a:pt x="4054" y="4239"/>
                      <a:pt x="3907" y="4562"/>
                      <a:pt x="3761" y="4885"/>
                    </a:cubicBezTo>
                    <a:cubicBezTo>
                      <a:pt x="3419" y="4828"/>
                      <a:pt x="3078" y="4796"/>
                      <a:pt x="2736" y="4796"/>
                    </a:cubicBezTo>
                    <a:cubicBezTo>
                      <a:pt x="2549" y="4796"/>
                      <a:pt x="2362" y="4805"/>
                      <a:pt x="2174" y="4826"/>
                    </a:cubicBezTo>
                    <a:cubicBezTo>
                      <a:pt x="1322" y="4885"/>
                      <a:pt x="1087" y="5267"/>
                      <a:pt x="1087" y="5561"/>
                    </a:cubicBezTo>
                    <a:cubicBezTo>
                      <a:pt x="1058" y="6060"/>
                      <a:pt x="2086" y="6736"/>
                      <a:pt x="3320" y="7059"/>
                    </a:cubicBezTo>
                    <a:cubicBezTo>
                      <a:pt x="3349" y="7176"/>
                      <a:pt x="3349" y="7323"/>
                      <a:pt x="3379" y="7441"/>
                    </a:cubicBezTo>
                    <a:cubicBezTo>
                      <a:pt x="3232" y="7617"/>
                      <a:pt x="3114" y="7793"/>
                      <a:pt x="2997" y="7970"/>
                    </a:cubicBezTo>
                    <a:cubicBezTo>
                      <a:pt x="1293" y="6971"/>
                      <a:pt x="206" y="5678"/>
                      <a:pt x="265" y="4767"/>
                    </a:cubicBezTo>
                    <a:cubicBezTo>
                      <a:pt x="323" y="4239"/>
                      <a:pt x="676" y="3857"/>
                      <a:pt x="1410" y="3592"/>
                    </a:cubicBezTo>
                    <a:cubicBezTo>
                      <a:pt x="1939" y="3387"/>
                      <a:pt x="2497" y="3269"/>
                      <a:pt x="3085" y="3210"/>
                    </a:cubicBezTo>
                    <a:cubicBezTo>
                      <a:pt x="3379" y="3181"/>
                      <a:pt x="3702" y="3181"/>
                      <a:pt x="4025" y="3181"/>
                    </a:cubicBezTo>
                    <a:close/>
                    <a:moveTo>
                      <a:pt x="3437" y="7676"/>
                    </a:moveTo>
                    <a:cubicBezTo>
                      <a:pt x="3496" y="7911"/>
                      <a:pt x="3584" y="8146"/>
                      <a:pt x="3702" y="8351"/>
                    </a:cubicBezTo>
                    <a:cubicBezTo>
                      <a:pt x="3526" y="8263"/>
                      <a:pt x="3320" y="8175"/>
                      <a:pt x="3144" y="8058"/>
                    </a:cubicBezTo>
                    <a:cubicBezTo>
                      <a:pt x="3232" y="7940"/>
                      <a:pt x="3349" y="7823"/>
                      <a:pt x="3437" y="7676"/>
                    </a:cubicBezTo>
                    <a:close/>
                    <a:moveTo>
                      <a:pt x="11399" y="5443"/>
                    </a:moveTo>
                    <a:cubicBezTo>
                      <a:pt x="12133" y="6001"/>
                      <a:pt x="12574" y="6559"/>
                      <a:pt x="12633" y="7118"/>
                    </a:cubicBezTo>
                    <a:cubicBezTo>
                      <a:pt x="12691" y="7441"/>
                      <a:pt x="12574" y="7764"/>
                      <a:pt x="12368" y="8028"/>
                    </a:cubicBezTo>
                    <a:cubicBezTo>
                      <a:pt x="12280" y="8146"/>
                      <a:pt x="12192" y="8263"/>
                      <a:pt x="12074" y="8381"/>
                    </a:cubicBezTo>
                    <a:cubicBezTo>
                      <a:pt x="11457" y="7793"/>
                      <a:pt x="10782" y="7323"/>
                      <a:pt x="10018" y="6971"/>
                    </a:cubicBezTo>
                    <a:cubicBezTo>
                      <a:pt x="10077" y="6677"/>
                      <a:pt x="10106" y="6383"/>
                      <a:pt x="10077" y="6060"/>
                    </a:cubicBezTo>
                    <a:cubicBezTo>
                      <a:pt x="10517" y="5884"/>
                      <a:pt x="10958" y="5678"/>
                      <a:pt x="11399" y="5443"/>
                    </a:cubicBezTo>
                    <a:close/>
                    <a:moveTo>
                      <a:pt x="8725" y="6559"/>
                    </a:moveTo>
                    <a:lnTo>
                      <a:pt x="9019" y="6677"/>
                    </a:lnTo>
                    <a:cubicBezTo>
                      <a:pt x="8608" y="7441"/>
                      <a:pt x="8138" y="8175"/>
                      <a:pt x="7609" y="8851"/>
                    </a:cubicBezTo>
                    <a:cubicBezTo>
                      <a:pt x="7080" y="8293"/>
                      <a:pt x="6581" y="7705"/>
                      <a:pt x="6140" y="7118"/>
                    </a:cubicBezTo>
                    <a:cubicBezTo>
                      <a:pt x="6992" y="7000"/>
                      <a:pt x="7873" y="6794"/>
                      <a:pt x="8725" y="6559"/>
                    </a:cubicBezTo>
                    <a:close/>
                    <a:moveTo>
                      <a:pt x="9166" y="6765"/>
                    </a:moveTo>
                    <a:cubicBezTo>
                      <a:pt x="9401" y="6853"/>
                      <a:pt x="9607" y="6971"/>
                      <a:pt x="9783" y="7059"/>
                    </a:cubicBezTo>
                    <a:cubicBezTo>
                      <a:pt x="9636" y="7764"/>
                      <a:pt x="9195" y="8381"/>
                      <a:pt x="8578" y="8763"/>
                    </a:cubicBezTo>
                    <a:cubicBezTo>
                      <a:pt x="8373" y="8939"/>
                      <a:pt x="8108" y="9057"/>
                      <a:pt x="7844" y="9115"/>
                    </a:cubicBezTo>
                    <a:lnTo>
                      <a:pt x="7727" y="8998"/>
                    </a:lnTo>
                    <a:cubicBezTo>
                      <a:pt x="8285" y="8293"/>
                      <a:pt x="8755" y="7558"/>
                      <a:pt x="9166" y="6765"/>
                    </a:cubicBezTo>
                    <a:close/>
                    <a:moveTo>
                      <a:pt x="5905" y="7147"/>
                    </a:moveTo>
                    <a:cubicBezTo>
                      <a:pt x="6375" y="7793"/>
                      <a:pt x="6904" y="8440"/>
                      <a:pt x="7462" y="9027"/>
                    </a:cubicBezTo>
                    <a:lnTo>
                      <a:pt x="7315" y="9233"/>
                    </a:lnTo>
                    <a:cubicBezTo>
                      <a:pt x="7258" y="9234"/>
                      <a:pt x="7200" y="9235"/>
                      <a:pt x="7143" y="9235"/>
                    </a:cubicBezTo>
                    <a:cubicBezTo>
                      <a:pt x="6055" y="9235"/>
                      <a:pt x="4972" y="8973"/>
                      <a:pt x="3996" y="8498"/>
                    </a:cubicBezTo>
                    <a:cubicBezTo>
                      <a:pt x="3790" y="8175"/>
                      <a:pt x="3643" y="7852"/>
                      <a:pt x="3584" y="7500"/>
                    </a:cubicBezTo>
                    <a:cubicBezTo>
                      <a:pt x="3672" y="7382"/>
                      <a:pt x="3761" y="7264"/>
                      <a:pt x="3849" y="7176"/>
                    </a:cubicBezTo>
                    <a:cubicBezTo>
                      <a:pt x="4090" y="7211"/>
                      <a:pt x="4331" y="7225"/>
                      <a:pt x="4571" y="7225"/>
                    </a:cubicBezTo>
                    <a:cubicBezTo>
                      <a:pt x="4742" y="7225"/>
                      <a:pt x="4912" y="7218"/>
                      <a:pt x="5083" y="7206"/>
                    </a:cubicBezTo>
                    <a:cubicBezTo>
                      <a:pt x="5347" y="7206"/>
                      <a:pt x="5641" y="7176"/>
                      <a:pt x="5905" y="7147"/>
                    </a:cubicBezTo>
                    <a:close/>
                    <a:moveTo>
                      <a:pt x="4201" y="8792"/>
                    </a:moveTo>
                    <a:lnTo>
                      <a:pt x="4201" y="8792"/>
                    </a:lnTo>
                    <a:cubicBezTo>
                      <a:pt x="5141" y="9203"/>
                      <a:pt x="6140" y="9409"/>
                      <a:pt x="7139" y="9409"/>
                    </a:cubicBezTo>
                    <a:cubicBezTo>
                      <a:pt x="6904" y="9673"/>
                      <a:pt x="6640" y="9938"/>
                      <a:pt x="6375" y="10202"/>
                    </a:cubicBezTo>
                    <a:cubicBezTo>
                      <a:pt x="5523" y="9967"/>
                      <a:pt x="4759" y="9468"/>
                      <a:pt x="4201" y="8792"/>
                    </a:cubicBezTo>
                    <a:close/>
                    <a:moveTo>
                      <a:pt x="9989" y="7176"/>
                    </a:moveTo>
                    <a:cubicBezTo>
                      <a:pt x="10694" y="7500"/>
                      <a:pt x="11369" y="7970"/>
                      <a:pt x="11957" y="8528"/>
                    </a:cubicBezTo>
                    <a:cubicBezTo>
                      <a:pt x="11193" y="9321"/>
                      <a:pt x="10253" y="9879"/>
                      <a:pt x="9195" y="10202"/>
                    </a:cubicBezTo>
                    <a:cubicBezTo>
                      <a:pt x="8784" y="9908"/>
                      <a:pt x="8373" y="9615"/>
                      <a:pt x="8020" y="9262"/>
                    </a:cubicBezTo>
                    <a:cubicBezTo>
                      <a:pt x="8255" y="9203"/>
                      <a:pt x="8490" y="9086"/>
                      <a:pt x="8725" y="8939"/>
                    </a:cubicBezTo>
                    <a:cubicBezTo>
                      <a:pt x="9342" y="8528"/>
                      <a:pt x="9783" y="7881"/>
                      <a:pt x="9989" y="7176"/>
                    </a:cubicBezTo>
                    <a:close/>
                    <a:moveTo>
                      <a:pt x="7815" y="9321"/>
                    </a:moveTo>
                    <a:cubicBezTo>
                      <a:pt x="8138" y="9644"/>
                      <a:pt x="8520" y="9967"/>
                      <a:pt x="8931" y="10232"/>
                    </a:cubicBezTo>
                    <a:cubicBezTo>
                      <a:pt x="8549" y="10320"/>
                      <a:pt x="8153" y="10364"/>
                      <a:pt x="7756" y="10364"/>
                    </a:cubicBezTo>
                    <a:cubicBezTo>
                      <a:pt x="7359" y="10364"/>
                      <a:pt x="6963" y="10320"/>
                      <a:pt x="6581" y="10232"/>
                    </a:cubicBezTo>
                    <a:cubicBezTo>
                      <a:pt x="6875" y="9967"/>
                      <a:pt x="7139" y="9673"/>
                      <a:pt x="7403" y="9380"/>
                    </a:cubicBezTo>
                    <a:cubicBezTo>
                      <a:pt x="7550" y="9350"/>
                      <a:pt x="7668" y="9350"/>
                      <a:pt x="7815" y="9321"/>
                    </a:cubicBezTo>
                    <a:close/>
                    <a:moveTo>
                      <a:pt x="12104" y="8645"/>
                    </a:moveTo>
                    <a:cubicBezTo>
                      <a:pt x="12309" y="8880"/>
                      <a:pt x="12456" y="9174"/>
                      <a:pt x="12456" y="9497"/>
                    </a:cubicBezTo>
                    <a:cubicBezTo>
                      <a:pt x="12427" y="9732"/>
                      <a:pt x="12280" y="9967"/>
                      <a:pt x="12104" y="10114"/>
                    </a:cubicBezTo>
                    <a:lnTo>
                      <a:pt x="12074" y="10114"/>
                    </a:lnTo>
                    <a:cubicBezTo>
                      <a:pt x="11810" y="10467"/>
                      <a:pt x="11399" y="10672"/>
                      <a:pt x="10958" y="10702"/>
                    </a:cubicBezTo>
                    <a:cubicBezTo>
                      <a:pt x="10906" y="10705"/>
                      <a:pt x="10853" y="10706"/>
                      <a:pt x="10801" y="10706"/>
                    </a:cubicBezTo>
                    <a:cubicBezTo>
                      <a:pt x="10325" y="10706"/>
                      <a:pt x="9854" y="10584"/>
                      <a:pt x="9430" y="10320"/>
                    </a:cubicBezTo>
                    <a:cubicBezTo>
                      <a:pt x="10459" y="9997"/>
                      <a:pt x="11369" y="9438"/>
                      <a:pt x="12104" y="8645"/>
                    </a:cubicBezTo>
                    <a:close/>
                    <a:moveTo>
                      <a:pt x="3056" y="8234"/>
                    </a:moveTo>
                    <a:cubicBezTo>
                      <a:pt x="3320" y="8381"/>
                      <a:pt x="3584" y="8528"/>
                      <a:pt x="3849" y="8645"/>
                    </a:cubicBezTo>
                    <a:cubicBezTo>
                      <a:pt x="4407" y="9468"/>
                      <a:pt x="5229" y="10055"/>
                      <a:pt x="6199" y="10320"/>
                    </a:cubicBezTo>
                    <a:cubicBezTo>
                      <a:pt x="5406" y="11054"/>
                      <a:pt x="4407" y="11495"/>
                      <a:pt x="3349" y="11554"/>
                    </a:cubicBezTo>
                    <a:cubicBezTo>
                      <a:pt x="3307" y="11556"/>
                      <a:pt x="3265" y="11557"/>
                      <a:pt x="3225" y="11557"/>
                    </a:cubicBezTo>
                    <a:cubicBezTo>
                      <a:pt x="2707" y="11557"/>
                      <a:pt x="2367" y="11385"/>
                      <a:pt x="2204" y="11113"/>
                    </a:cubicBezTo>
                    <a:cubicBezTo>
                      <a:pt x="1910" y="10555"/>
                      <a:pt x="2233" y="9468"/>
                      <a:pt x="3056" y="8234"/>
                    </a:cubicBezTo>
                    <a:close/>
                    <a:moveTo>
                      <a:pt x="9419" y="0"/>
                    </a:moveTo>
                    <a:cubicBezTo>
                      <a:pt x="9356" y="0"/>
                      <a:pt x="9292" y="3"/>
                      <a:pt x="9225" y="8"/>
                    </a:cubicBezTo>
                    <a:cubicBezTo>
                      <a:pt x="8373" y="155"/>
                      <a:pt x="7550" y="508"/>
                      <a:pt x="6875" y="1036"/>
                    </a:cubicBezTo>
                    <a:cubicBezTo>
                      <a:pt x="6346" y="625"/>
                      <a:pt x="5699" y="390"/>
                      <a:pt x="5024" y="361"/>
                    </a:cubicBezTo>
                    <a:cubicBezTo>
                      <a:pt x="4818" y="390"/>
                      <a:pt x="4613" y="478"/>
                      <a:pt x="4436" y="625"/>
                    </a:cubicBezTo>
                    <a:cubicBezTo>
                      <a:pt x="3907" y="1125"/>
                      <a:pt x="3761" y="1918"/>
                      <a:pt x="3966" y="2946"/>
                    </a:cubicBezTo>
                    <a:cubicBezTo>
                      <a:pt x="3893" y="2944"/>
                      <a:pt x="3819" y="2942"/>
                      <a:pt x="3745" y="2942"/>
                    </a:cubicBezTo>
                    <a:cubicBezTo>
                      <a:pt x="2934" y="2942"/>
                      <a:pt x="2106" y="3090"/>
                      <a:pt x="1352" y="3387"/>
                    </a:cubicBezTo>
                    <a:cubicBezTo>
                      <a:pt x="558" y="3680"/>
                      <a:pt x="118" y="4121"/>
                      <a:pt x="59" y="4738"/>
                    </a:cubicBezTo>
                    <a:cubicBezTo>
                      <a:pt x="0" y="5737"/>
                      <a:pt x="1087" y="7059"/>
                      <a:pt x="2879" y="8116"/>
                    </a:cubicBezTo>
                    <a:cubicBezTo>
                      <a:pt x="1998" y="9438"/>
                      <a:pt x="1704" y="10555"/>
                      <a:pt x="2057" y="11172"/>
                    </a:cubicBezTo>
                    <a:cubicBezTo>
                      <a:pt x="2233" y="11554"/>
                      <a:pt x="2703" y="11730"/>
                      <a:pt x="3349" y="11730"/>
                    </a:cubicBezTo>
                    <a:lnTo>
                      <a:pt x="3614" y="11730"/>
                    </a:lnTo>
                    <a:cubicBezTo>
                      <a:pt x="4671" y="11612"/>
                      <a:pt x="5670" y="11142"/>
                      <a:pt x="6434" y="10408"/>
                    </a:cubicBezTo>
                    <a:cubicBezTo>
                      <a:pt x="6889" y="10525"/>
                      <a:pt x="7359" y="10584"/>
                      <a:pt x="7826" y="10584"/>
                    </a:cubicBezTo>
                    <a:cubicBezTo>
                      <a:pt x="8292" y="10584"/>
                      <a:pt x="8755" y="10525"/>
                      <a:pt x="9195" y="10408"/>
                    </a:cubicBezTo>
                    <a:cubicBezTo>
                      <a:pt x="9714" y="10735"/>
                      <a:pt x="10282" y="10910"/>
                      <a:pt x="10878" y="10910"/>
                    </a:cubicBezTo>
                    <a:cubicBezTo>
                      <a:pt x="10924" y="10910"/>
                      <a:pt x="10970" y="10909"/>
                      <a:pt x="11017" y="10907"/>
                    </a:cubicBezTo>
                    <a:cubicBezTo>
                      <a:pt x="11516" y="10849"/>
                      <a:pt x="11957" y="10614"/>
                      <a:pt x="12280" y="10232"/>
                    </a:cubicBezTo>
                    <a:cubicBezTo>
                      <a:pt x="12515" y="10055"/>
                      <a:pt x="12662" y="9791"/>
                      <a:pt x="12691" y="9497"/>
                    </a:cubicBezTo>
                    <a:cubicBezTo>
                      <a:pt x="12662" y="9115"/>
                      <a:pt x="12515" y="8763"/>
                      <a:pt x="12251" y="8498"/>
                    </a:cubicBezTo>
                    <a:cubicBezTo>
                      <a:pt x="12368" y="8381"/>
                      <a:pt x="12456" y="8263"/>
                      <a:pt x="12544" y="8116"/>
                    </a:cubicBezTo>
                    <a:cubicBezTo>
                      <a:pt x="12809" y="7823"/>
                      <a:pt x="12926" y="7441"/>
                      <a:pt x="12868" y="7059"/>
                    </a:cubicBezTo>
                    <a:cubicBezTo>
                      <a:pt x="12809" y="6501"/>
                      <a:pt x="12368" y="5884"/>
                      <a:pt x="11604" y="5296"/>
                    </a:cubicBezTo>
                    <a:cubicBezTo>
                      <a:pt x="12633" y="4679"/>
                      <a:pt x="13191" y="4004"/>
                      <a:pt x="13073" y="3504"/>
                    </a:cubicBezTo>
                    <a:cubicBezTo>
                      <a:pt x="13014" y="3210"/>
                      <a:pt x="12691" y="2858"/>
                      <a:pt x="11634" y="2740"/>
                    </a:cubicBezTo>
                    <a:cubicBezTo>
                      <a:pt x="11472" y="2726"/>
                      <a:pt x="11318" y="2718"/>
                      <a:pt x="11164" y="2718"/>
                    </a:cubicBezTo>
                    <a:cubicBezTo>
                      <a:pt x="11009" y="2718"/>
                      <a:pt x="10855" y="2726"/>
                      <a:pt x="10694" y="2740"/>
                    </a:cubicBezTo>
                    <a:cubicBezTo>
                      <a:pt x="10870" y="2123"/>
                      <a:pt x="10870" y="1448"/>
                      <a:pt x="10694" y="801"/>
                    </a:cubicBezTo>
                    <a:cubicBezTo>
                      <a:pt x="10480" y="267"/>
                      <a:pt x="10048" y="0"/>
                      <a:pt x="9419" y="0"/>
                    </a:cubicBezTo>
                    <a:close/>
                  </a:path>
                </a:pathLst>
              </a:custGeom>
              <a:solidFill>
                <a:srgbClr val="E9657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9BB75"/>
                  </a:solidFill>
                </a:endParaRPr>
              </a:p>
            </p:txBody>
          </p:sp>
          <p:sp>
            <p:nvSpPr>
              <p:cNvPr id="506" name="Google Shape;506;p23"/>
              <p:cNvSpPr/>
              <p:nvPr/>
            </p:nvSpPr>
            <p:spPr>
              <a:xfrm rot="-4762585">
                <a:off x="1778801" y="2676422"/>
                <a:ext cx="259756" cy="36444"/>
              </a:xfrm>
              <a:custGeom>
                <a:rect b="b" l="l" r="r" t="t"/>
                <a:pathLst>
                  <a:path extrusionOk="0" h="2183" w="38697">
                    <a:moveTo>
                      <a:pt x="0" y="1933"/>
                    </a:moveTo>
                    <a:cubicBezTo>
                      <a:pt x="2404" y="1613"/>
                      <a:pt x="9494" y="-30"/>
                      <a:pt x="14421" y="10"/>
                    </a:cubicBezTo>
                    <a:cubicBezTo>
                      <a:pt x="19348" y="50"/>
                      <a:pt x="25517" y="2133"/>
                      <a:pt x="29563" y="2173"/>
                    </a:cubicBezTo>
                    <a:cubicBezTo>
                      <a:pt x="33609" y="2213"/>
                      <a:pt x="37175" y="571"/>
                      <a:pt x="38697" y="251"/>
                    </a:cubicBezTo>
                  </a:path>
                </a:pathLst>
              </a:custGeom>
              <a:noFill/>
              <a:ln cap="flat" cmpd="sng" w="9525">
                <a:solidFill>
                  <a:schemeClr val="accent1"/>
                </a:solidFill>
                <a:prstDash val="solid"/>
                <a:round/>
                <a:headEnd len="med" w="med" type="none"/>
                <a:tailEnd len="med" w="med" type="none"/>
              </a:ln>
            </p:spPr>
          </p:sp>
        </p:grpSp>
        <p:grpSp>
          <p:nvGrpSpPr>
            <p:cNvPr id="507" name="Google Shape;507;p23"/>
            <p:cNvGrpSpPr/>
            <p:nvPr/>
          </p:nvGrpSpPr>
          <p:grpSpPr>
            <a:xfrm rot="10800000">
              <a:off x="5112394" y="4221873"/>
              <a:ext cx="393319" cy="532120"/>
              <a:chOff x="1664294" y="2563627"/>
              <a:chExt cx="479658" cy="648927"/>
            </a:xfrm>
          </p:grpSpPr>
          <p:sp>
            <p:nvSpPr>
              <p:cNvPr id="508" name="Google Shape;508;p23"/>
              <p:cNvSpPr/>
              <p:nvPr/>
            </p:nvSpPr>
            <p:spPr>
              <a:xfrm flipH="1">
                <a:off x="1664294" y="2786022"/>
                <a:ext cx="479658" cy="426532"/>
              </a:xfrm>
              <a:custGeom>
                <a:rect b="b" l="l" r="r" t="t"/>
                <a:pathLst>
                  <a:path extrusionOk="0" h="11730" w="13191">
                    <a:moveTo>
                      <a:pt x="5183" y="570"/>
                    </a:moveTo>
                    <a:cubicBezTo>
                      <a:pt x="5603" y="570"/>
                      <a:pt x="6134" y="771"/>
                      <a:pt x="6698" y="1154"/>
                    </a:cubicBezTo>
                    <a:cubicBezTo>
                      <a:pt x="5993" y="1683"/>
                      <a:pt x="5376" y="2300"/>
                      <a:pt x="4848" y="3005"/>
                    </a:cubicBezTo>
                    <a:cubicBezTo>
                      <a:pt x="4613" y="2975"/>
                      <a:pt x="4407" y="2975"/>
                      <a:pt x="4172" y="2975"/>
                    </a:cubicBezTo>
                    <a:cubicBezTo>
                      <a:pt x="3966" y="1977"/>
                      <a:pt x="4113" y="1242"/>
                      <a:pt x="4554" y="801"/>
                    </a:cubicBezTo>
                    <a:cubicBezTo>
                      <a:pt x="4710" y="645"/>
                      <a:pt x="4926" y="570"/>
                      <a:pt x="5183" y="570"/>
                    </a:cubicBezTo>
                    <a:close/>
                    <a:moveTo>
                      <a:pt x="9463" y="186"/>
                    </a:moveTo>
                    <a:cubicBezTo>
                      <a:pt x="9884" y="186"/>
                      <a:pt x="10286" y="440"/>
                      <a:pt x="10459" y="860"/>
                    </a:cubicBezTo>
                    <a:cubicBezTo>
                      <a:pt x="10635" y="1507"/>
                      <a:pt x="10635" y="2153"/>
                      <a:pt x="10459" y="2770"/>
                    </a:cubicBezTo>
                    <a:cubicBezTo>
                      <a:pt x="9930" y="2828"/>
                      <a:pt x="9430" y="2975"/>
                      <a:pt x="8931" y="3152"/>
                    </a:cubicBezTo>
                    <a:lnTo>
                      <a:pt x="8902" y="3152"/>
                    </a:lnTo>
                    <a:cubicBezTo>
                      <a:pt x="8402" y="2388"/>
                      <a:pt x="7756" y="1712"/>
                      <a:pt x="7021" y="1154"/>
                    </a:cubicBezTo>
                    <a:cubicBezTo>
                      <a:pt x="7638" y="655"/>
                      <a:pt x="8402" y="331"/>
                      <a:pt x="9225" y="214"/>
                    </a:cubicBezTo>
                    <a:cubicBezTo>
                      <a:pt x="9304" y="195"/>
                      <a:pt x="9384" y="186"/>
                      <a:pt x="9463" y="186"/>
                    </a:cubicBezTo>
                    <a:close/>
                    <a:moveTo>
                      <a:pt x="6845" y="1271"/>
                    </a:moveTo>
                    <a:cubicBezTo>
                      <a:pt x="7580" y="1800"/>
                      <a:pt x="8226" y="2447"/>
                      <a:pt x="8755" y="3210"/>
                    </a:cubicBezTo>
                    <a:cubicBezTo>
                      <a:pt x="8490" y="3328"/>
                      <a:pt x="8226" y="3445"/>
                      <a:pt x="7962" y="3592"/>
                    </a:cubicBezTo>
                    <a:cubicBezTo>
                      <a:pt x="7021" y="3299"/>
                      <a:pt x="6052" y="3093"/>
                      <a:pt x="5083" y="3005"/>
                    </a:cubicBezTo>
                    <a:cubicBezTo>
                      <a:pt x="5582" y="2358"/>
                      <a:pt x="6199" y="1771"/>
                      <a:pt x="6845" y="1271"/>
                    </a:cubicBezTo>
                    <a:close/>
                    <a:moveTo>
                      <a:pt x="4201" y="3152"/>
                    </a:moveTo>
                    <a:lnTo>
                      <a:pt x="4701" y="3181"/>
                    </a:lnTo>
                    <a:cubicBezTo>
                      <a:pt x="4583" y="3357"/>
                      <a:pt x="4466" y="3504"/>
                      <a:pt x="4348" y="3680"/>
                    </a:cubicBezTo>
                    <a:cubicBezTo>
                      <a:pt x="4289" y="3504"/>
                      <a:pt x="4260" y="3328"/>
                      <a:pt x="4201" y="3152"/>
                    </a:cubicBezTo>
                    <a:close/>
                    <a:moveTo>
                      <a:pt x="8872" y="3416"/>
                    </a:moveTo>
                    <a:cubicBezTo>
                      <a:pt x="8990" y="3622"/>
                      <a:pt x="9107" y="3827"/>
                      <a:pt x="9225" y="4033"/>
                    </a:cubicBezTo>
                    <a:cubicBezTo>
                      <a:pt x="8902" y="3915"/>
                      <a:pt x="8549" y="3798"/>
                      <a:pt x="8226" y="3680"/>
                    </a:cubicBezTo>
                    <a:cubicBezTo>
                      <a:pt x="8432" y="3592"/>
                      <a:pt x="8637" y="3475"/>
                      <a:pt x="8872" y="3416"/>
                    </a:cubicBezTo>
                    <a:close/>
                    <a:moveTo>
                      <a:pt x="10429" y="3005"/>
                    </a:moveTo>
                    <a:lnTo>
                      <a:pt x="10429" y="3005"/>
                    </a:lnTo>
                    <a:cubicBezTo>
                      <a:pt x="10312" y="3475"/>
                      <a:pt x="10194" y="3945"/>
                      <a:pt x="10018" y="4415"/>
                    </a:cubicBezTo>
                    <a:cubicBezTo>
                      <a:pt x="9871" y="4327"/>
                      <a:pt x="9665" y="4239"/>
                      <a:pt x="9489" y="4180"/>
                    </a:cubicBezTo>
                    <a:lnTo>
                      <a:pt x="9519" y="4150"/>
                    </a:lnTo>
                    <a:cubicBezTo>
                      <a:pt x="9372" y="3886"/>
                      <a:pt x="9195" y="3592"/>
                      <a:pt x="9019" y="3328"/>
                    </a:cubicBezTo>
                    <a:cubicBezTo>
                      <a:pt x="9489" y="3181"/>
                      <a:pt x="9959" y="3064"/>
                      <a:pt x="10429" y="3005"/>
                    </a:cubicBezTo>
                    <a:close/>
                    <a:moveTo>
                      <a:pt x="9636" y="4415"/>
                    </a:moveTo>
                    <a:lnTo>
                      <a:pt x="9959" y="4562"/>
                    </a:lnTo>
                    <a:cubicBezTo>
                      <a:pt x="9900" y="4709"/>
                      <a:pt x="9871" y="4826"/>
                      <a:pt x="9812" y="4944"/>
                    </a:cubicBezTo>
                    <a:cubicBezTo>
                      <a:pt x="9754" y="4767"/>
                      <a:pt x="9695" y="4591"/>
                      <a:pt x="9636" y="4415"/>
                    </a:cubicBezTo>
                    <a:close/>
                    <a:moveTo>
                      <a:pt x="4319" y="4121"/>
                    </a:moveTo>
                    <a:cubicBezTo>
                      <a:pt x="4436" y="4415"/>
                      <a:pt x="4554" y="4738"/>
                      <a:pt x="4701" y="5061"/>
                    </a:cubicBezTo>
                    <a:cubicBezTo>
                      <a:pt x="4436" y="5002"/>
                      <a:pt x="4172" y="4944"/>
                      <a:pt x="3937" y="4914"/>
                    </a:cubicBezTo>
                    <a:cubicBezTo>
                      <a:pt x="4054" y="4650"/>
                      <a:pt x="4172" y="4385"/>
                      <a:pt x="4319" y="4121"/>
                    </a:cubicBezTo>
                    <a:close/>
                    <a:moveTo>
                      <a:pt x="11123" y="2953"/>
                    </a:moveTo>
                    <a:cubicBezTo>
                      <a:pt x="11281" y="2953"/>
                      <a:pt x="11443" y="2961"/>
                      <a:pt x="11604" y="2975"/>
                    </a:cubicBezTo>
                    <a:cubicBezTo>
                      <a:pt x="12339" y="3064"/>
                      <a:pt x="12809" y="3269"/>
                      <a:pt x="12868" y="3592"/>
                    </a:cubicBezTo>
                    <a:cubicBezTo>
                      <a:pt x="12956" y="4004"/>
                      <a:pt x="12398" y="4621"/>
                      <a:pt x="11399" y="5208"/>
                    </a:cubicBezTo>
                    <a:cubicBezTo>
                      <a:pt x="11027" y="4951"/>
                      <a:pt x="10628" y="4721"/>
                      <a:pt x="10227" y="4493"/>
                    </a:cubicBezTo>
                    <a:lnTo>
                      <a:pt x="10227" y="4493"/>
                    </a:lnTo>
                    <a:cubicBezTo>
                      <a:pt x="10402" y="3997"/>
                      <a:pt x="10548" y="3500"/>
                      <a:pt x="10664" y="2975"/>
                    </a:cubicBezTo>
                    <a:cubicBezTo>
                      <a:pt x="10811" y="2961"/>
                      <a:pt x="10965" y="2953"/>
                      <a:pt x="11123" y="2953"/>
                    </a:cubicBezTo>
                    <a:close/>
                    <a:moveTo>
                      <a:pt x="4906" y="3181"/>
                    </a:moveTo>
                    <a:cubicBezTo>
                      <a:pt x="5846" y="3269"/>
                      <a:pt x="6786" y="3445"/>
                      <a:pt x="7697" y="3710"/>
                    </a:cubicBezTo>
                    <a:cubicBezTo>
                      <a:pt x="6904" y="4150"/>
                      <a:pt x="6170" y="4650"/>
                      <a:pt x="5494" y="5237"/>
                    </a:cubicBezTo>
                    <a:lnTo>
                      <a:pt x="4936" y="5120"/>
                    </a:lnTo>
                    <a:lnTo>
                      <a:pt x="4965" y="5120"/>
                    </a:lnTo>
                    <a:cubicBezTo>
                      <a:pt x="4759" y="4738"/>
                      <a:pt x="4583" y="4327"/>
                      <a:pt x="4436" y="3915"/>
                    </a:cubicBezTo>
                    <a:cubicBezTo>
                      <a:pt x="4583" y="3680"/>
                      <a:pt x="4730" y="3445"/>
                      <a:pt x="4906" y="3181"/>
                    </a:cubicBezTo>
                    <a:close/>
                    <a:moveTo>
                      <a:pt x="5053" y="5326"/>
                    </a:moveTo>
                    <a:lnTo>
                      <a:pt x="5288" y="5384"/>
                    </a:lnTo>
                    <a:lnTo>
                      <a:pt x="5171" y="5531"/>
                    </a:lnTo>
                    <a:cubicBezTo>
                      <a:pt x="5141" y="5443"/>
                      <a:pt x="5083" y="5384"/>
                      <a:pt x="5053" y="5326"/>
                    </a:cubicBezTo>
                    <a:close/>
                    <a:moveTo>
                      <a:pt x="10135" y="4650"/>
                    </a:moveTo>
                    <a:cubicBezTo>
                      <a:pt x="10517" y="4856"/>
                      <a:pt x="10870" y="5061"/>
                      <a:pt x="11222" y="5296"/>
                    </a:cubicBezTo>
                    <a:cubicBezTo>
                      <a:pt x="10841" y="5502"/>
                      <a:pt x="10459" y="5707"/>
                      <a:pt x="10047" y="5854"/>
                    </a:cubicBezTo>
                    <a:cubicBezTo>
                      <a:pt x="10019" y="5654"/>
                      <a:pt x="9990" y="5453"/>
                      <a:pt x="9934" y="5225"/>
                    </a:cubicBezTo>
                    <a:lnTo>
                      <a:pt x="9934" y="5225"/>
                    </a:lnTo>
                    <a:cubicBezTo>
                      <a:pt x="9993" y="5052"/>
                      <a:pt x="10078" y="4851"/>
                      <a:pt x="10135" y="4650"/>
                    </a:cubicBezTo>
                    <a:close/>
                    <a:moveTo>
                      <a:pt x="9783" y="5502"/>
                    </a:moveTo>
                    <a:lnTo>
                      <a:pt x="9812" y="5531"/>
                    </a:lnTo>
                    <a:cubicBezTo>
                      <a:pt x="9842" y="5678"/>
                      <a:pt x="9842" y="5796"/>
                      <a:pt x="9871" y="5943"/>
                    </a:cubicBezTo>
                    <a:lnTo>
                      <a:pt x="9548" y="6060"/>
                    </a:lnTo>
                    <a:cubicBezTo>
                      <a:pt x="9636" y="5884"/>
                      <a:pt x="9724" y="5707"/>
                      <a:pt x="9783" y="5502"/>
                    </a:cubicBezTo>
                    <a:close/>
                    <a:moveTo>
                      <a:pt x="7962" y="3798"/>
                    </a:moveTo>
                    <a:cubicBezTo>
                      <a:pt x="8461" y="3945"/>
                      <a:pt x="8931" y="4121"/>
                      <a:pt x="9372" y="4297"/>
                    </a:cubicBezTo>
                    <a:cubicBezTo>
                      <a:pt x="9519" y="4591"/>
                      <a:pt x="9636" y="4885"/>
                      <a:pt x="9724" y="5208"/>
                    </a:cubicBezTo>
                    <a:cubicBezTo>
                      <a:pt x="9577" y="5531"/>
                      <a:pt x="9430" y="5854"/>
                      <a:pt x="9284" y="6178"/>
                    </a:cubicBezTo>
                    <a:lnTo>
                      <a:pt x="8725" y="6354"/>
                    </a:lnTo>
                    <a:cubicBezTo>
                      <a:pt x="7756" y="5943"/>
                      <a:pt x="6728" y="5590"/>
                      <a:pt x="5729" y="5296"/>
                    </a:cubicBezTo>
                    <a:cubicBezTo>
                      <a:pt x="6405" y="4709"/>
                      <a:pt x="7168" y="4209"/>
                      <a:pt x="7962" y="3798"/>
                    </a:cubicBezTo>
                    <a:close/>
                    <a:moveTo>
                      <a:pt x="9166" y="6413"/>
                    </a:moveTo>
                    <a:lnTo>
                      <a:pt x="9107" y="6530"/>
                    </a:lnTo>
                    <a:lnTo>
                      <a:pt x="8990" y="6471"/>
                    </a:lnTo>
                    <a:lnTo>
                      <a:pt x="9166" y="6413"/>
                    </a:lnTo>
                    <a:close/>
                    <a:moveTo>
                      <a:pt x="2713" y="4972"/>
                    </a:moveTo>
                    <a:cubicBezTo>
                      <a:pt x="3027" y="4972"/>
                      <a:pt x="3350" y="5004"/>
                      <a:pt x="3672" y="5061"/>
                    </a:cubicBezTo>
                    <a:cubicBezTo>
                      <a:pt x="3555" y="5384"/>
                      <a:pt x="3437" y="5737"/>
                      <a:pt x="3379" y="6089"/>
                    </a:cubicBezTo>
                    <a:cubicBezTo>
                      <a:pt x="3349" y="6354"/>
                      <a:pt x="3320" y="6589"/>
                      <a:pt x="3320" y="6824"/>
                    </a:cubicBezTo>
                    <a:cubicBezTo>
                      <a:pt x="2057" y="6501"/>
                      <a:pt x="1263" y="5854"/>
                      <a:pt x="1293" y="5531"/>
                    </a:cubicBezTo>
                    <a:cubicBezTo>
                      <a:pt x="1293" y="5237"/>
                      <a:pt x="1616" y="5032"/>
                      <a:pt x="2204" y="4973"/>
                    </a:cubicBezTo>
                    <a:lnTo>
                      <a:pt x="2204" y="5002"/>
                    </a:lnTo>
                    <a:cubicBezTo>
                      <a:pt x="2370" y="4982"/>
                      <a:pt x="2540" y="4972"/>
                      <a:pt x="2713" y="4972"/>
                    </a:cubicBezTo>
                    <a:close/>
                    <a:moveTo>
                      <a:pt x="9900" y="6148"/>
                    </a:moveTo>
                    <a:cubicBezTo>
                      <a:pt x="9900" y="6383"/>
                      <a:pt x="9900" y="6648"/>
                      <a:pt x="9871" y="6883"/>
                    </a:cubicBezTo>
                    <a:cubicBezTo>
                      <a:pt x="9665" y="6794"/>
                      <a:pt x="9489" y="6706"/>
                      <a:pt x="9284" y="6618"/>
                    </a:cubicBezTo>
                    <a:lnTo>
                      <a:pt x="9284" y="6589"/>
                    </a:lnTo>
                    <a:cubicBezTo>
                      <a:pt x="9313" y="6530"/>
                      <a:pt x="9372" y="6413"/>
                      <a:pt x="9430" y="6324"/>
                    </a:cubicBezTo>
                    <a:cubicBezTo>
                      <a:pt x="9577" y="6266"/>
                      <a:pt x="9754" y="6207"/>
                      <a:pt x="9900" y="6148"/>
                    </a:cubicBezTo>
                    <a:close/>
                    <a:moveTo>
                      <a:pt x="3878" y="5091"/>
                    </a:moveTo>
                    <a:cubicBezTo>
                      <a:pt x="4172" y="5149"/>
                      <a:pt x="4495" y="5208"/>
                      <a:pt x="4818" y="5296"/>
                    </a:cubicBezTo>
                    <a:lnTo>
                      <a:pt x="5024" y="5649"/>
                    </a:lnTo>
                    <a:cubicBezTo>
                      <a:pt x="4583" y="6060"/>
                      <a:pt x="4172" y="6471"/>
                      <a:pt x="3790" y="6941"/>
                    </a:cubicBezTo>
                    <a:lnTo>
                      <a:pt x="3526" y="6883"/>
                    </a:lnTo>
                    <a:cubicBezTo>
                      <a:pt x="3496" y="6648"/>
                      <a:pt x="3526" y="6383"/>
                      <a:pt x="3584" y="6148"/>
                    </a:cubicBezTo>
                    <a:cubicBezTo>
                      <a:pt x="3643" y="5796"/>
                      <a:pt x="3731" y="5443"/>
                      <a:pt x="3878" y="5091"/>
                    </a:cubicBezTo>
                    <a:close/>
                    <a:moveTo>
                      <a:pt x="5553" y="5472"/>
                    </a:moveTo>
                    <a:cubicBezTo>
                      <a:pt x="6522" y="5737"/>
                      <a:pt x="7492" y="6060"/>
                      <a:pt x="8432" y="6442"/>
                    </a:cubicBezTo>
                    <a:cubicBezTo>
                      <a:pt x="7638" y="6677"/>
                      <a:pt x="6816" y="6824"/>
                      <a:pt x="5993" y="6941"/>
                    </a:cubicBezTo>
                    <a:cubicBezTo>
                      <a:pt x="5905" y="6794"/>
                      <a:pt x="5611" y="6324"/>
                      <a:pt x="5259" y="5707"/>
                    </a:cubicBezTo>
                    <a:lnTo>
                      <a:pt x="5288" y="5707"/>
                    </a:lnTo>
                    <a:cubicBezTo>
                      <a:pt x="5347" y="5619"/>
                      <a:pt x="5435" y="5531"/>
                      <a:pt x="5553" y="5472"/>
                    </a:cubicBezTo>
                    <a:close/>
                    <a:moveTo>
                      <a:pt x="5112" y="5825"/>
                    </a:moveTo>
                    <a:cubicBezTo>
                      <a:pt x="5406" y="6354"/>
                      <a:pt x="5670" y="6765"/>
                      <a:pt x="5788" y="6971"/>
                    </a:cubicBezTo>
                    <a:cubicBezTo>
                      <a:pt x="5553" y="6971"/>
                      <a:pt x="5318" y="7029"/>
                      <a:pt x="5083" y="7029"/>
                    </a:cubicBezTo>
                    <a:cubicBezTo>
                      <a:pt x="4988" y="7037"/>
                      <a:pt x="4894" y="7041"/>
                      <a:pt x="4799" y="7041"/>
                    </a:cubicBezTo>
                    <a:cubicBezTo>
                      <a:pt x="4541" y="7041"/>
                      <a:pt x="4283" y="7014"/>
                      <a:pt x="4025" y="6971"/>
                    </a:cubicBezTo>
                    <a:lnTo>
                      <a:pt x="3996" y="6971"/>
                    </a:lnTo>
                    <a:cubicBezTo>
                      <a:pt x="4348" y="6559"/>
                      <a:pt x="4730" y="6207"/>
                      <a:pt x="5112" y="5825"/>
                    </a:cubicBezTo>
                    <a:close/>
                    <a:moveTo>
                      <a:pt x="3526" y="7088"/>
                    </a:moveTo>
                    <a:lnTo>
                      <a:pt x="3643" y="7118"/>
                    </a:lnTo>
                    <a:lnTo>
                      <a:pt x="3526" y="7235"/>
                    </a:lnTo>
                    <a:lnTo>
                      <a:pt x="3526" y="7088"/>
                    </a:lnTo>
                    <a:close/>
                    <a:moveTo>
                      <a:pt x="4025" y="3181"/>
                    </a:moveTo>
                    <a:cubicBezTo>
                      <a:pt x="4084" y="3416"/>
                      <a:pt x="4142" y="3651"/>
                      <a:pt x="4231" y="3915"/>
                    </a:cubicBezTo>
                    <a:cubicBezTo>
                      <a:pt x="4054" y="4239"/>
                      <a:pt x="3907" y="4562"/>
                      <a:pt x="3761" y="4885"/>
                    </a:cubicBezTo>
                    <a:cubicBezTo>
                      <a:pt x="3419" y="4828"/>
                      <a:pt x="3078" y="4796"/>
                      <a:pt x="2736" y="4796"/>
                    </a:cubicBezTo>
                    <a:cubicBezTo>
                      <a:pt x="2549" y="4796"/>
                      <a:pt x="2362" y="4805"/>
                      <a:pt x="2174" y="4826"/>
                    </a:cubicBezTo>
                    <a:cubicBezTo>
                      <a:pt x="1322" y="4885"/>
                      <a:pt x="1087" y="5267"/>
                      <a:pt x="1087" y="5561"/>
                    </a:cubicBezTo>
                    <a:cubicBezTo>
                      <a:pt x="1058" y="6060"/>
                      <a:pt x="2086" y="6736"/>
                      <a:pt x="3320" y="7059"/>
                    </a:cubicBezTo>
                    <a:cubicBezTo>
                      <a:pt x="3349" y="7176"/>
                      <a:pt x="3349" y="7323"/>
                      <a:pt x="3379" y="7441"/>
                    </a:cubicBezTo>
                    <a:cubicBezTo>
                      <a:pt x="3232" y="7617"/>
                      <a:pt x="3114" y="7793"/>
                      <a:pt x="2997" y="7970"/>
                    </a:cubicBezTo>
                    <a:cubicBezTo>
                      <a:pt x="1293" y="6971"/>
                      <a:pt x="206" y="5678"/>
                      <a:pt x="265" y="4767"/>
                    </a:cubicBezTo>
                    <a:cubicBezTo>
                      <a:pt x="323" y="4239"/>
                      <a:pt x="676" y="3857"/>
                      <a:pt x="1410" y="3592"/>
                    </a:cubicBezTo>
                    <a:cubicBezTo>
                      <a:pt x="1939" y="3387"/>
                      <a:pt x="2497" y="3269"/>
                      <a:pt x="3085" y="3210"/>
                    </a:cubicBezTo>
                    <a:cubicBezTo>
                      <a:pt x="3379" y="3181"/>
                      <a:pt x="3702" y="3181"/>
                      <a:pt x="4025" y="3181"/>
                    </a:cubicBezTo>
                    <a:close/>
                    <a:moveTo>
                      <a:pt x="3437" y="7676"/>
                    </a:moveTo>
                    <a:cubicBezTo>
                      <a:pt x="3496" y="7911"/>
                      <a:pt x="3584" y="8146"/>
                      <a:pt x="3702" y="8351"/>
                    </a:cubicBezTo>
                    <a:cubicBezTo>
                      <a:pt x="3526" y="8263"/>
                      <a:pt x="3320" y="8175"/>
                      <a:pt x="3144" y="8058"/>
                    </a:cubicBezTo>
                    <a:cubicBezTo>
                      <a:pt x="3232" y="7940"/>
                      <a:pt x="3349" y="7823"/>
                      <a:pt x="3437" y="7676"/>
                    </a:cubicBezTo>
                    <a:close/>
                    <a:moveTo>
                      <a:pt x="11399" y="5443"/>
                    </a:moveTo>
                    <a:cubicBezTo>
                      <a:pt x="12133" y="6001"/>
                      <a:pt x="12574" y="6559"/>
                      <a:pt x="12633" y="7118"/>
                    </a:cubicBezTo>
                    <a:cubicBezTo>
                      <a:pt x="12691" y="7441"/>
                      <a:pt x="12574" y="7764"/>
                      <a:pt x="12368" y="8028"/>
                    </a:cubicBezTo>
                    <a:cubicBezTo>
                      <a:pt x="12280" y="8146"/>
                      <a:pt x="12192" y="8263"/>
                      <a:pt x="12074" y="8381"/>
                    </a:cubicBezTo>
                    <a:cubicBezTo>
                      <a:pt x="11457" y="7793"/>
                      <a:pt x="10782" y="7323"/>
                      <a:pt x="10018" y="6971"/>
                    </a:cubicBezTo>
                    <a:cubicBezTo>
                      <a:pt x="10077" y="6677"/>
                      <a:pt x="10106" y="6383"/>
                      <a:pt x="10077" y="6060"/>
                    </a:cubicBezTo>
                    <a:cubicBezTo>
                      <a:pt x="10517" y="5884"/>
                      <a:pt x="10958" y="5678"/>
                      <a:pt x="11399" y="5443"/>
                    </a:cubicBezTo>
                    <a:close/>
                    <a:moveTo>
                      <a:pt x="8725" y="6559"/>
                    </a:moveTo>
                    <a:lnTo>
                      <a:pt x="9019" y="6677"/>
                    </a:lnTo>
                    <a:cubicBezTo>
                      <a:pt x="8608" y="7441"/>
                      <a:pt x="8138" y="8175"/>
                      <a:pt x="7609" y="8851"/>
                    </a:cubicBezTo>
                    <a:cubicBezTo>
                      <a:pt x="7080" y="8293"/>
                      <a:pt x="6581" y="7705"/>
                      <a:pt x="6140" y="7118"/>
                    </a:cubicBezTo>
                    <a:cubicBezTo>
                      <a:pt x="6992" y="7000"/>
                      <a:pt x="7873" y="6794"/>
                      <a:pt x="8725" y="6559"/>
                    </a:cubicBezTo>
                    <a:close/>
                    <a:moveTo>
                      <a:pt x="9166" y="6765"/>
                    </a:moveTo>
                    <a:cubicBezTo>
                      <a:pt x="9401" y="6853"/>
                      <a:pt x="9607" y="6971"/>
                      <a:pt x="9783" y="7059"/>
                    </a:cubicBezTo>
                    <a:cubicBezTo>
                      <a:pt x="9636" y="7764"/>
                      <a:pt x="9195" y="8381"/>
                      <a:pt x="8578" y="8763"/>
                    </a:cubicBezTo>
                    <a:cubicBezTo>
                      <a:pt x="8373" y="8939"/>
                      <a:pt x="8108" y="9057"/>
                      <a:pt x="7844" y="9115"/>
                    </a:cubicBezTo>
                    <a:lnTo>
                      <a:pt x="7727" y="8998"/>
                    </a:lnTo>
                    <a:cubicBezTo>
                      <a:pt x="8285" y="8293"/>
                      <a:pt x="8755" y="7558"/>
                      <a:pt x="9166" y="6765"/>
                    </a:cubicBezTo>
                    <a:close/>
                    <a:moveTo>
                      <a:pt x="5905" y="7147"/>
                    </a:moveTo>
                    <a:cubicBezTo>
                      <a:pt x="6375" y="7793"/>
                      <a:pt x="6904" y="8440"/>
                      <a:pt x="7462" y="9027"/>
                    </a:cubicBezTo>
                    <a:lnTo>
                      <a:pt x="7315" y="9233"/>
                    </a:lnTo>
                    <a:cubicBezTo>
                      <a:pt x="7258" y="9234"/>
                      <a:pt x="7200" y="9235"/>
                      <a:pt x="7143" y="9235"/>
                    </a:cubicBezTo>
                    <a:cubicBezTo>
                      <a:pt x="6055" y="9235"/>
                      <a:pt x="4972" y="8973"/>
                      <a:pt x="3996" y="8498"/>
                    </a:cubicBezTo>
                    <a:cubicBezTo>
                      <a:pt x="3790" y="8175"/>
                      <a:pt x="3643" y="7852"/>
                      <a:pt x="3584" y="7500"/>
                    </a:cubicBezTo>
                    <a:cubicBezTo>
                      <a:pt x="3672" y="7382"/>
                      <a:pt x="3761" y="7264"/>
                      <a:pt x="3849" y="7176"/>
                    </a:cubicBezTo>
                    <a:cubicBezTo>
                      <a:pt x="4090" y="7211"/>
                      <a:pt x="4331" y="7225"/>
                      <a:pt x="4571" y="7225"/>
                    </a:cubicBezTo>
                    <a:cubicBezTo>
                      <a:pt x="4742" y="7225"/>
                      <a:pt x="4912" y="7218"/>
                      <a:pt x="5083" y="7206"/>
                    </a:cubicBezTo>
                    <a:cubicBezTo>
                      <a:pt x="5347" y="7206"/>
                      <a:pt x="5641" y="7176"/>
                      <a:pt x="5905" y="7147"/>
                    </a:cubicBezTo>
                    <a:close/>
                    <a:moveTo>
                      <a:pt x="4201" y="8792"/>
                    </a:moveTo>
                    <a:lnTo>
                      <a:pt x="4201" y="8792"/>
                    </a:lnTo>
                    <a:cubicBezTo>
                      <a:pt x="5141" y="9203"/>
                      <a:pt x="6140" y="9409"/>
                      <a:pt x="7139" y="9409"/>
                    </a:cubicBezTo>
                    <a:cubicBezTo>
                      <a:pt x="6904" y="9673"/>
                      <a:pt x="6640" y="9938"/>
                      <a:pt x="6375" y="10202"/>
                    </a:cubicBezTo>
                    <a:cubicBezTo>
                      <a:pt x="5523" y="9967"/>
                      <a:pt x="4759" y="9468"/>
                      <a:pt x="4201" y="8792"/>
                    </a:cubicBezTo>
                    <a:close/>
                    <a:moveTo>
                      <a:pt x="9989" y="7176"/>
                    </a:moveTo>
                    <a:cubicBezTo>
                      <a:pt x="10694" y="7500"/>
                      <a:pt x="11369" y="7970"/>
                      <a:pt x="11957" y="8528"/>
                    </a:cubicBezTo>
                    <a:cubicBezTo>
                      <a:pt x="11193" y="9321"/>
                      <a:pt x="10253" y="9879"/>
                      <a:pt x="9195" y="10202"/>
                    </a:cubicBezTo>
                    <a:cubicBezTo>
                      <a:pt x="8784" y="9908"/>
                      <a:pt x="8373" y="9615"/>
                      <a:pt x="8020" y="9262"/>
                    </a:cubicBezTo>
                    <a:cubicBezTo>
                      <a:pt x="8255" y="9203"/>
                      <a:pt x="8490" y="9086"/>
                      <a:pt x="8725" y="8939"/>
                    </a:cubicBezTo>
                    <a:cubicBezTo>
                      <a:pt x="9342" y="8528"/>
                      <a:pt x="9783" y="7881"/>
                      <a:pt x="9989" y="7176"/>
                    </a:cubicBezTo>
                    <a:close/>
                    <a:moveTo>
                      <a:pt x="7815" y="9321"/>
                    </a:moveTo>
                    <a:cubicBezTo>
                      <a:pt x="8138" y="9644"/>
                      <a:pt x="8520" y="9967"/>
                      <a:pt x="8931" y="10232"/>
                    </a:cubicBezTo>
                    <a:cubicBezTo>
                      <a:pt x="8549" y="10320"/>
                      <a:pt x="8153" y="10364"/>
                      <a:pt x="7756" y="10364"/>
                    </a:cubicBezTo>
                    <a:cubicBezTo>
                      <a:pt x="7359" y="10364"/>
                      <a:pt x="6963" y="10320"/>
                      <a:pt x="6581" y="10232"/>
                    </a:cubicBezTo>
                    <a:cubicBezTo>
                      <a:pt x="6875" y="9967"/>
                      <a:pt x="7139" y="9673"/>
                      <a:pt x="7403" y="9380"/>
                    </a:cubicBezTo>
                    <a:cubicBezTo>
                      <a:pt x="7550" y="9350"/>
                      <a:pt x="7668" y="9350"/>
                      <a:pt x="7815" y="9321"/>
                    </a:cubicBezTo>
                    <a:close/>
                    <a:moveTo>
                      <a:pt x="12104" y="8645"/>
                    </a:moveTo>
                    <a:cubicBezTo>
                      <a:pt x="12309" y="8880"/>
                      <a:pt x="12456" y="9174"/>
                      <a:pt x="12456" y="9497"/>
                    </a:cubicBezTo>
                    <a:cubicBezTo>
                      <a:pt x="12427" y="9732"/>
                      <a:pt x="12280" y="9967"/>
                      <a:pt x="12104" y="10114"/>
                    </a:cubicBezTo>
                    <a:lnTo>
                      <a:pt x="12074" y="10114"/>
                    </a:lnTo>
                    <a:cubicBezTo>
                      <a:pt x="11810" y="10467"/>
                      <a:pt x="11399" y="10672"/>
                      <a:pt x="10958" y="10702"/>
                    </a:cubicBezTo>
                    <a:cubicBezTo>
                      <a:pt x="10906" y="10705"/>
                      <a:pt x="10853" y="10706"/>
                      <a:pt x="10801" y="10706"/>
                    </a:cubicBezTo>
                    <a:cubicBezTo>
                      <a:pt x="10325" y="10706"/>
                      <a:pt x="9854" y="10584"/>
                      <a:pt x="9430" y="10320"/>
                    </a:cubicBezTo>
                    <a:cubicBezTo>
                      <a:pt x="10459" y="9997"/>
                      <a:pt x="11369" y="9438"/>
                      <a:pt x="12104" y="8645"/>
                    </a:cubicBezTo>
                    <a:close/>
                    <a:moveTo>
                      <a:pt x="3056" y="8234"/>
                    </a:moveTo>
                    <a:cubicBezTo>
                      <a:pt x="3320" y="8381"/>
                      <a:pt x="3584" y="8528"/>
                      <a:pt x="3849" y="8645"/>
                    </a:cubicBezTo>
                    <a:cubicBezTo>
                      <a:pt x="4407" y="9468"/>
                      <a:pt x="5229" y="10055"/>
                      <a:pt x="6199" y="10320"/>
                    </a:cubicBezTo>
                    <a:cubicBezTo>
                      <a:pt x="5406" y="11054"/>
                      <a:pt x="4407" y="11495"/>
                      <a:pt x="3349" y="11554"/>
                    </a:cubicBezTo>
                    <a:cubicBezTo>
                      <a:pt x="3307" y="11556"/>
                      <a:pt x="3265" y="11557"/>
                      <a:pt x="3225" y="11557"/>
                    </a:cubicBezTo>
                    <a:cubicBezTo>
                      <a:pt x="2707" y="11557"/>
                      <a:pt x="2367" y="11385"/>
                      <a:pt x="2204" y="11113"/>
                    </a:cubicBezTo>
                    <a:cubicBezTo>
                      <a:pt x="1910" y="10555"/>
                      <a:pt x="2233" y="9468"/>
                      <a:pt x="3056" y="8234"/>
                    </a:cubicBezTo>
                    <a:close/>
                    <a:moveTo>
                      <a:pt x="9419" y="0"/>
                    </a:moveTo>
                    <a:cubicBezTo>
                      <a:pt x="9356" y="0"/>
                      <a:pt x="9292" y="3"/>
                      <a:pt x="9225" y="8"/>
                    </a:cubicBezTo>
                    <a:cubicBezTo>
                      <a:pt x="8373" y="155"/>
                      <a:pt x="7550" y="508"/>
                      <a:pt x="6875" y="1036"/>
                    </a:cubicBezTo>
                    <a:cubicBezTo>
                      <a:pt x="6346" y="625"/>
                      <a:pt x="5699" y="390"/>
                      <a:pt x="5024" y="361"/>
                    </a:cubicBezTo>
                    <a:cubicBezTo>
                      <a:pt x="4818" y="390"/>
                      <a:pt x="4613" y="478"/>
                      <a:pt x="4436" y="625"/>
                    </a:cubicBezTo>
                    <a:cubicBezTo>
                      <a:pt x="3907" y="1125"/>
                      <a:pt x="3761" y="1918"/>
                      <a:pt x="3966" y="2946"/>
                    </a:cubicBezTo>
                    <a:cubicBezTo>
                      <a:pt x="3893" y="2944"/>
                      <a:pt x="3819" y="2942"/>
                      <a:pt x="3745" y="2942"/>
                    </a:cubicBezTo>
                    <a:cubicBezTo>
                      <a:pt x="2934" y="2942"/>
                      <a:pt x="2106" y="3090"/>
                      <a:pt x="1352" y="3387"/>
                    </a:cubicBezTo>
                    <a:cubicBezTo>
                      <a:pt x="558" y="3680"/>
                      <a:pt x="118" y="4121"/>
                      <a:pt x="59" y="4738"/>
                    </a:cubicBezTo>
                    <a:cubicBezTo>
                      <a:pt x="0" y="5737"/>
                      <a:pt x="1087" y="7059"/>
                      <a:pt x="2879" y="8116"/>
                    </a:cubicBezTo>
                    <a:cubicBezTo>
                      <a:pt x="1998" y="9438"/>
                      <a:pt x="1704" y="10555"/>
                      <a:pt x="2057" y="11172"/>
                    </a:cubicBezTo>
                    <a:cubicBezTo>
                      <a:pt x="2233" y="11554"/>
                      <a:pt x="2703" y="11730"/>
                      <a:pt x="3349" y="11730"/>
                    </a:cubicBezTo>
                    <a:lnTo>
                      <a:pt x="3614" y="11730"/>
                    </a:lnTo>
                    <a:cubicBezTo>
                      <a:pt x="4671" y="11612"/>
                      <a:pt x="5670" y="11142"/>
                      <a:pt x="6434" y="10408"/>
                    </a:cubicBezTo>
                    <a:cubicBezTo>
                      <a:pt x="6889" y="10525"/>
                      <a:pt x="7359" y="10584"/>
                      <a:pt x="7826" y="10584"/>
                    </a:cubicBezTo>
                    <a:cubicBezTo>
                      <a:pt x="8292" y="10584"/>
                      <a:pt x="8755" y="10525"/>
                      <a:pt x="9195" y="10408"/>
                    </a:cubicBezTo>
                    <a:cubicBezTo>
                      <a:pt x="9714" y="10735"/>
                      <a:pt x="10282" y="10910"/>
                      <a:pt x="10878" y="10910"/>
                    </a:cubicBezTo>
                    <a:cubicBezTo>
                      <a:pt x="10924" y="10910"/>
                      <a:pt x="10970" y="10909"/>
                      <a:pt x="11017" y="10907"/>
                    </a:cubicBezTo>
                    <a:cubicBezTo>
                      <a:pt x="11516" y="10849"/>
                      <a:pt x="11957" y="10614"/>
                      <a:pt x="12280" y="10232"/>
                    </a:cubicBezTo>
                    <a:cubicBezTo>
                      <a:pt x="12515" y="10055"/>
                      <a:pt x="12662" y="9791"/>
                      <a:pt x="12691" y="9497"/>
                    </a:cubicBezTo>
                    <a:cubicBezTo>
                      <a:pt x="12662" y="9115"/>
                      <a:pt x="12515" y="8763"/>
                      <a:pt x="12251" y="8498"/>
                    </a:cubicBezTo>
                    <a:cubicBezTo>
                      <a:pt x="12368" y="8381"/>
                      <a:pt x="12456" y="8263"/>
                      <a:pt x="12544" y="8116"/>
                    </a:cubicBezTo>
                    <a:cubicBezTo>
                      <a:pt x="12809" y="7823"/>
                      <a:pt x="12926" y="7441"/>
                      <a:pt x="12868" y="7059"/>
                    </a:cubicBezTo>
                    <a:cubicBezTo>
                      <a:pt x="12809" y="6501"/>
                      <a:pt x="12368" y="5884"/>
                      <a:pt x="11604" y="5296"/>
                    </a:cubicBezTo>
                    <a:cubicBezTo>
                      <a:pt x="12633" y="4679"/>
                      <a:pt x="13191" y="4004"/>
                      <a:pt x="13073" y="3504"/>
                    </a:cubicBezTo>
                    <a:cubicBezTo>
                      <a:pt x="13014" y="3210"/>
                      <a:pt x="12691" y="2858"/>
                      <a:pt x="11634" y="2740"/>
                    </a:cubicBezTo>
                    <a:cubicBezTo>
                      <a:pt x="11472" y="2726"/>
                      <a:pt x="11318" y="2718"/>
                      <a:pt x="11164" y="2718"/>
                    </a:cubicBezTo>
                    <a:cubicBezTo>
                      <a:pt x="11009" y="2718"/>
                      <a:pt x="10855" y="2726"/>
                      <a:pt x="10694" y="2740"/>
                    </a:cubicBezTo>
                    <a:cubicBezTo>
                      <a:pt x="10870" y="2123"/>
                      <a:pt x="10870" y="1448"/>
                      <a:pt x="10694" y="801"/>
                    </a:cubicBezTo>
                    <a:cubicBezTo>
                      <a:pt x="10480" y="267"/>
                      <a:pt x="10048" y="0"/>
                      <a:pt x="9419" y="0"/>
                    </a:cubicBezTo>
                    <a:close/>
                  </a:path>
                </a:pathLst>
              </a:custGeom>
              <a:solidFill>
                <a:srgbClr val="E9657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9BB75"/>
                  </a:solidFill>
                </a:endParaRPr>
              </a:p>
            </p:txBody>
          </p:sp>
          <p:sp>
            <p:nvSpPr>
              <p:cNvPr id="509" name="Google Shape;509;p23"/>
              <p:cNvSpPr/>
              <p:nvPr/>
            </p:nvSpPr>
            <p:spPr>
              <a:xfrm rot="-4762585">
                <a:off x="1778801" y="2676422"/>
                <a:ext cx="259756" cy="36444"/>
              </a:xfrm>
              <a:custGeom>
                <a:rect b="b" l="l" r="r" t="t"/>
                <a:pathLst>
                  <a:path extrusionOk="0" h="2183" w="38697">
                    <a:moveTo>
                      <a:pt x="0" y="1933"/>
                    </a:moveTo>
                    <a:cubicBezTo>
                      <a:pt x="2404" y="1613"/>
                      <a:pt x="9494" y="-30"/>
                      <a:pt x="14421" y="10"/>
                    </a:cubicBezTo>
                    <a:cubicBezTo>
                      <a:pt x="19348" y="50"/>
                      <a:pt x="25517" y="2133"/>
                      <a:pt x="29563" y="2173"/>
                    </a:cubicBezTo>
                    <a:cubicBezTo>
                      <a:pt x="33609" y="2213"/>
                      <a:pt x="37175" y="571"/>
                      <a:pt x="38697" y="251"/>
                    </a:cubicBezTo>
                  </a:path>
                </a:pathLst>
              </a:custGeom>
              <a:noFill/>
              <a:ln cap="flat" cmpd="sng" w="9525">
                <a:solidFill>
                  <a:schemeClr val="accent1"/>
                </a:solidFill>
                <a:prstDash val="solid"/>
                <a:round/>
                <a:headEnd len="med" w="med" type="none"/>
                <a:tailEnd len="med" w="med" type="none"/>
              </a:ln>
            </p:spPr>
          </p:sp>
        </p:grpSp>
        <p:grpSp>
          <p:nvGrpSpPr>
            <p:cNvPr id="510" name="Google Shape;510;p23"/>
            <p:cNvGrpSpPr/>
            <p:nvPr/>
          </p:nvGrpSpPr>
          <p:grpSpPr>
            <a:xfrm rot="10800000">
              <a:off x="2444519" y="4221873"/>
              <a:ext cx="393319" cy="532120"/>
              <a:chOff x="1664294" y="2563627"/>
              <a:chExt cx="479658" cy="648927"/>
            </a:xfrm>
          </p:grpSpPr>
          <p:sp>
            <p:nvSpPr>
              <p:cNvPr id="511" name="Google Shape;511;p23"/>
              <p:cNvSpPr/>
              <p:nvPr/>
            </p:nvSpPr>
            <p:spPr>
              <a:xfrm flipH="1">
                <a:off x="1664294" y="2786022"/>
                <a:ext cx="479658" cy="426532"/>
              </a:xfrm>
              <a:custGeom>
                <a:rect b="b" l="l" r="r" t="t"/>
                <a:pathLst>
                  <a:path extrusionOk="0" h="11730" w="13191">
                    <a:moveTo>
                      <a:pt x="5183" y="570"/>
                    </a:moveTo>
                    <a:cubicBezTo>
                      <a:pt x="5603" y="570"/>
                      <a:pt x="6134" y="771"/>
                      <a:pt x="6698" y="1154"/>
                    </a:cubicBezTo>
                    <a:cubicBezTo>
                      <a:pt x="5993" y="1683"/>
                      <a:pt x="5376" y="2300"/>
                      <a:pt x="4848" y="3005"/>
                    </a:cubicBezTo>
                    <a:cubicBezTo>
                      <a:pt x="4613" y="2975"/>
                      <a:pt x="4407" y="2975"/>
                      <a:pt x="4172" y="2975"/>
                    </a:cubicBezTo>
                    <a:cubicBezTo>
                      <a:pt x="3966" y="1977"/>
                      <a:pt x="4113" y="1242"/>
                      <a:pt x="4554" y="801"/>
                    </a:cubicBezTo>
                    <a:cubicBezTo>
                      <a:pt x="4710" y="645"/>
                      <a:pt x="4926" y="570"/>
                      <a:pt x="5183" y="570"/>
                    </a:cubicBezTo>
                    <a:close/>
                    <a:moveTo>
                      <a:pt x="9463" y="186"/>
                    </a:moveTo>
                    <a:cubicBezTo>
                      <a:pt x="9884" y="186"/>
                      <a:pt x="10286" y="440"/>
                      <a:pt x="10459" y="860"/>
                    </a:cubicBezTo>
                    <a:cubicBezTo>
                      <a:pt x="10635" y="1507"/>
                      <a:pt x="10635" y="2153"/>
                      <a:pt x="10459" y="2770"/>
                    </a:cubicBezTo>
                    <a:cubicBezTo>
                      <a:pt x="9930" y="2828"/>
                      <a:pt x="9430" y="2975"/>
                      <a:pt x="8931" y="3152"/>
                    </a:cubicBezTo>
                    <a:lnTo>
                      <a:pt x="8902" y="3152"/>
                    </a:lnTo>
                    <a:cubicBezTo>
                      <a:pt x="8402" y="2388"/>
                      <a:pt x="7756" y="1712"/>
                      <a:pt x="7021" y="1154"/>
                    </a:cubicBezTo>
                    <a:cubicBezTo>
                      <a:pt x="7638" y="655"/>
                      <a:pt x="8402" y="331"/>
                      <a:pt x="9225" y="214"/>
                    </a:cubicBezTo>
                    <a:cubicBezTo>
                      <a:pt x="9304" y="195"/>
                      <a:pt x="9384" y="186"/>
                      <a:pt x="9463" y="186"/>
                    </a:cubicBezTo>
                    <a:close/>
                    <a:moveTo>
                      <a:pt x="6845" y="1271"/>
                    </a:moveTo>
                    <a:cubicBezTo>
                      <a:pt x="7580" y="1800"/>
                      <a:pt x="8226" y="2447"/>
                      <a:pt x="8755" y="3210"/>
                    </a:cubicBezTo>
                    <a:cubicBezTo>
                      <a:pt x="8490" y="3328"/>
                      <a:pt x="8226" y="3445"/>
                      <a:pt x="7962" y="3592"/>
                    </a:cubicBezTo>
                    <a:cubicBezTo>
                      <a:pt x="7021" y="3299"/>
                      <a:pt x="6052" y="3093"/>
                      <a:pt x="5083" y="3005"/>
                    </a:cubicBezTo>
                    <a:cubicBezTo>
                      <a:pt x="5582" y="2358"/>
                      <a:pt x="6199" y="1771"/>
                      <a:pt x="6845" y="1271"/>
                    </a:cubicBezTo>
                    <a:close/>
                    <a:moveTo>
                      <a:pt x="4201" y="3152"/>
                    </a:moveTo>
                    <a:lnTo>
                      <a:pt x="4701" y="3181"/>
                    </a:lnTo>
                    <a:cubicBezTo>
                      <a:pt x="4583" y="3357"/>
                      <a:pt x="4466" y="3504"/>
                      <a:pt x="4348" y="3680"/>
                    </a:cubicBezTo>
                    <a:cubicBezTo>
                      <a:pt x="4289" y="3504"/>
                      <a:pt x="4260" y="3328"/>
                      <a:pt x="4201" y="3152"/>
                    </a:cubicBezTo>
                    <a:close/>
                    <a:moveTo>
                      <a:pt x="8872" y="3416"/>
                    </a:moveTo>
                    <a:cubicBezTo>
                      <a:pt x="8990" y="3622"/>
                      <a:pt x="9107" y="3827"/>
                      <a:pt x="9225" y="4033"/>
                    </a:cubicBezTo>
                    <a:cubicBezTo>
                      <a:pt x="8902" y="3915"/>
                      <a:pt x="8549" y="3798"/>
                      <a:pt x="8226" y="3680"/>
                    </a:cubicBezTo>
                    <a:cubicBezTo>
                      <a:pt x="8432" y="3592"/>
                      <a:pt x="8637" y="3475"/>
                      <a:pt x="8872" y="3416"/>
                    </a:cubicBezTo>
                    <a:close/>
                    <a:moveTo>
                      <a:pt x="10429" y="3005"/>
                    </a:moveTo>
                    <a:lnTo>
                      <a:pt x="10429" y="3005"/>
                    </a:lnTo>
                    <a:cubicBezTo>
                      <a:pt x="10312" y="3475"/>
                      <a:pt x="10194" y="3945"/>
                      <a:pt x="10018" y="4415"/>
                    </a:cubicBezTo>
                    <a:cubicBezTo>
                      <a:pt x="9871" y="4327"/>
                      <a:pt x="9665" y="4239"/>
                      <a:pt x="9489" y="4180"/>
                    </a:cubicBezTo>
                    <a:lnTo>
                      <a:pt x="9519" y="4150"/>
                    </a:lnTo>
                    <a:cubicBezTo>
                      <a:pt x="9372" y="3886"/>
                      <a:pt x="9195" y="3592"/>
                      <a:pt x="9019" y="3328"/>
                    </a:cubicBezTo>
                    <a:cubicBezTo>
                      <a:pt x="9489" y="3181"/>
                      <a:pt x="9959" y="3064"/>
                      <a:pt x="10429" y="3005"/>
                    </a:cubicBezTo>
                    <a:close/>
                    <a:moveTo>
                      <a:pt x="9636" y="4415"/>
                    </a:moveTo>
                    <a:lnTo>
                      <a:pt x="9959" y="4562"/>
                    </a:lnTo>
                    <a:cubicBezTo>
                      <a:pt x="9900" y="4709"/>
                      <a:pt x="9871" y="4826"/>
                      <a:pt x="9812" y="4944"/>
                    </a:cubicBezTo>
                    <a:cubicBezTo>
                      <a:pt x="9754" y="4767"/>
                      <a:pt x="9695" y="4591"/>
                      <a:pt x="9636" y="4415"/>
                    </a:cubicBezTo>
                    <a:close/>
                    <a:moveTo>
                      <a:pt x="4319" y="4121"/>
                    </a:moveTo>
                    <a:cubicBezTo>
                      <a:pt x="4436" y="4415"/>
                      <a:pt x="4554" y="4738"/>
                      <a:pt x="4701" y="5061"/>
                    </a:cubicBezTo>
                    <a:cubicBezTo>
                      <a:pt x="4436" y="5002"/>
                      <a:pt x="4172" y="4944"/>
                      <a:pt x="3937" y="4914"/>
                    </a:cubicBezTo>
                    <a:cubicBezTo>
                      <a:pt x="4054" y="4650"/>
                      <a:pt x="4172" y="4385"/>
                      <a:pt x="4319" y="4121"/>
                    </a:cubicBezTo>
                    <a:close/>
                    <a:moveTo>
                      <a:pt x="11123" y="2953"/>
                    </a:moveTo>
                    <a:cubicBezTo>
                      <a:pt x="11281" y="2953"/>
                      <a:pt x="11443" y="2961"/>
                      <a:pt x="11604" y="2975"/>
                    </a:cubicBezTo>
                    <a:cubicBezTo>
                      <a:pt x="12339" y="3064"/>
                      <a:pt x="12809" y="3269"/>
                      <a:pt x="12868" y="3592"/>
                    </a:cubicBezTo>
                    <a:cubicBezTo>
                      <a:pt x="12956" y="4004"/>
                      <a:pt x="12398" y="4621"/>
                      <a:pt x="11399" y="5208"/>
                    </a:cubicBezTo>
                    <a:cubicBezTo>
                      <a:pt x="11027" y="4951"/>
                      <a:pt x="10628" y="4721"/>
                      <a:pt x="10227" y="4493"/>
                    </a:cubicBezTo>
                    <a:lnTo>
                      <a:pt x="10227" y="4493"/>
                    </a:lnTo>
                    <a:cubicBezTo>
                      <a:pt x="10402" y="3997"/>
                      <a:pt x="10548" y="3500"/>
                      <a:pt x="10664" y="2975"/>
                    </a:cubicBezTo>
                    <a:cubicBezTo>
                      <a:pt x="10811" y="2961"/>
                      <a:pt x="10965" y="2953"/>
                      <a:pt x="11123" y="2953"/>
                    </a:cubicBezTo>
                    <a:close/>
                    <a:moveTo>
                      <a:pt x="4906" y="3181"/>
                    </a:moveTo>
                    <a:cubicBezTo>
                      <a:pt x="5846" y="3269"/>
                      <a:pt x="6786" y="3445"/>
                      <a:pt x="7697" y="3710"/>
                    </a:cubicBezTo>
                    <a:cubicBezTo>
                      <a:pt x="6904" y="4150"/>
                      <a:pt x="6170" y="4650"/>
                      <a:pt x="5494" y="5237"/>
                    </a:cubicBezTo>
                    <a:lnTo>
                      <a:pt x="4936" y="5120"/>
                    </a:lnTo>
                    <a:lnTo>
                      <a:pt x="4965" y="5120"/>
                    </a:lnTo>
                    <a:cubicBezTo>
                      <a:pt x="4759" y="4738"/>
                      <a:pt x="4583" y="4327"/>
                      <a:pt x="4436" y="3915"/>
                    </a:cubicBezTo>
                    <a:cubicBezTo>
                      <a:pt x="4583" y="3680"/>
                      <a:pt x="4730" y="3445"/>
                      <a:pt x="4906" y="3181"/>
                    </a:cubicBezTo>
                    <a:close/>
                    <a:moveTo>
                      <a:pt x="5053" y="5326"/>
                    </a:moveTo>
                    <a:lnTo>
                      <a:pt x="5288" y="5384"/>
                    </a:lnTo>
                    <a:lnTo>
                      <a:pt x="5171" y="5531"/>
                    </a:lnTo>
                    <a:cubicBezTo>
                      <a:pt x="5141" y="5443"/>
                      <a:pt x="5083" y="5384"/>
                      <a:pt x="5053" y="5326"/>
                    </a:cubicBezTo>
                    <a:close/>
                    <a:moveTo>
                      <a:pt x="10135" y="4650"/>
                    </a:moveTo>
                    <a:cubicBezTo>
                      <a:pt x="10517" y="4856"/>
                      <a:pt x="10870" y="5061"/>
                      <a:pt x="11222" y="5296"/>
                    </a:cubicBezTo>
                    <a:cubicBezTo>
                      <a:pt x="10841" y="5502"/>
                      <a:pt x="10459" y="5707"/>
                      <a:pt x="10047" y="5854"/>
                    </a:cubicBezTo>
                    <a:cubicBezTo>
                      <a:pt x="10019" y="5654"/>
                      <a:pt x="9990" y="5453"/>
                      <a:pt x="9934" y="5225"/>
                    </a:cubicBezTo>
                    <a:lnTo>
                      <a:pt x="9934" y="5225"/>
                    </a:lnTo>
                    <a:cubicBezTo>
                      <a:pt x="9993" y="5052"/>
                      <a:pt x="10078" y="4851"/>
                      <a:pt x="10135" y="4650"/>
                    </a:cubicBezTo>
                    <a:close/>
                    <a:moveTo>
                      <a:pt x="9783" y="5502"/>
                    </a:moveTo>
                    <a:lnTo>
                      <a:pt x="9812" y="5531"/>
                    </a:lnTo>
                    <a:cubicBezTo>
                      <a:pt x="9842" y="5678"/>
                      <a:pt x="9842" y="5796"/>
                      <a:pt x="9871" y="5943"/>
                    </a:cubicBezTo>
                    <a:lnTo>
                      <a:pt x="9548" y="6060"/>
                    </a:lnTo>
                    <a:cubicBezTo>
                      <a:pt x="9636" y="5884"/>
                      <a:pt x="9724" y="5707"/>
                      <a:pt x="9783" y="5502"/>
                    </a:cubicBezTo>
                    <a:close/>
                    <a:moveTo>
                      <a:pt x="7962" y="3798"/>
                    </a:moveTo>
                    <a:cubicBezTo>
                      <a:pt x="8461" y="3945"/>
                      <a:pt x="8931" y="4121"/>
                      <a:pt x="9372" y="4297"/>
                    </a:cubicBezTo>
                    <a:cubicBezTo>
                      <a:pt x="9519" y="4591"/>
                      <a:pt x="9636" y="4885"/>
                      <a:pt x="9724" y="5208"/>
                    </a:cubicBezTo>
                    <a:cubicBezTo>
                      <a:pt x="9577" y="5531"/>
                      <a:pt x="9430" y="5854"/>
                      <a:pt x="9284" y="6178"/>
                    </a:cubicBezTo>
                    <a:lnTo>
                      <a:pt x="8725" y="6354"/>
                    </a:lnTo>
                    <a:cubicBezTo>
                      <a:pt x="7756" y="5943"/>
                      <a:pt x="6728" y="5590"/>
                      <a:pt x="5729" y="5296"/>
                    </a:cubicBezTo>
                    <a:cubicBezTo>
                      <a:pt x="6405" y="4709"/>
                      <a:pt x="7168" y="4209"/>
                      <a:pt x="7962" y="3798"/>
                    </a:cubicBezTo>
                    <a:close/>
                    <a:moveTo>
                      <a:pt x="9166" y="6413"/>
                    </a:moveTo>
                    <a:lnTo>
                      <a:pt x="9107" y="6530"/>
                    </a:lnTo>
                    <a:lnTo>
                      <a:pt x="8990" y="6471"/>
                    </a:lnTo>
                    <a:lnTo>
                      <a:pt x="9166" y="6413"/>
                    </a:lnTo>
                    <a:close/>
                    <a:moveTo>
                      <a:pt x="2713" y="4972"/>
                    </a:moveTo>
                    <a:cubicBezTo>
                      <a:pt x="3027" y="4972"/>
                      <a:pt x="3350" y="5004"/>
                      <a:pt x="3672" y="5061"/>
                    </a:cubicBezTo>
                    <a:cubicBezTo>
                      <a:pt x="3555" y="5384"/>
                      <a:pt x="3437" y="5737"/>
                      <a:pt x="3379" y="6089"/>
                    </a:cubicBezTo>
                    <a:cubicBezTo>
                      <a:pt x="3349" y="6354"/>
                      <a:pt x="3320" y="6589"/>
                      <a:pt x="3320" y="6824"/>
                    </a:cubicBezTo>
                    <a:cubicBezTo>
                      <a:pt x="2057" y="6501"/>
                      <a:pt x="1263" y="5854"/>
                      <a:pt x="1293" y="5531"/>
                    </a:cubicBezTo>
                    <a:cubicBezTo>
                      <a:pt x="1293" y="5237"/>
                      <a:pt x="1616" y="5032"/>
                      <a:pt x="2204" y="4973"/>
                    </a:cubicBezTo>
                    <a:lnTo>
                      <a:pt x="2204" y="5002"/>
                    </a:lnTo>
                    <a:cubicBezTo>
                      <a:pt x="2370" y="4982"/>
                      <a:pt x="2540" y="4972"/>
                      <a:pt x="2713" y="4972"/>
                    </a:cubicBezTo>
                    <a:close/>
                    <a:moveTo>
                      <a:pt x="9900" y="6148"/>
                    </a:moveTo>
                    <a:cubicBezTo>
                      <a:pt x="9900" y="6383"/>
                      <a:pt x="9900" y="6648"/>
                      <a:pt x="9871" y="6883"/>
                    </a:cubicBezTo>
                    <a:cubicBezTo>
                      <a:pt x="9665" y="6794"/>
                      <a:pt x="9489" y="6706"/>
                      <a:pt x="9284" y="6618"/>
                    </a:cubicBezTo>
                    <a:lnTo>
                      <a:pt x="9284" y="6589"/>
                    </a:lnTo>
                    <a:cubicBezTo>
                      <a:pt x="9313" y="6530"/>
                      <a:pt x="9372" y="6413"/>
                      <a:pt x="9430" y="6324"/>
                    </a:cubicBezTo>
                    <a:cubicBezTo>
                      <a:pt x="9577" y="6266"/>
                      <a:pt x="9754" y="6207"/>
                      <a:pt x="9900" y="6148"/>
                    </a:cubicBezTo>
                    <a:close/>
                    <a:moveTo>
                      <a:pt x="3878" y="5091"/>
                    </a:moveTo>
                    <a:cubicBezTo>
                      <a:pt x="4172" y="5149"/>
                      <a:pt x="4495" y="5208"/>
                      <a:pt x="4818" y="5296"/>
                    </a:cubicBezTo>
                    <a:lnTo>
                      <a:pt x="5024" y="5649"/>
                    </a:lnTo>
                    <a:cubicBezTo>
                      <a:pt x="4583" y="6060"/>
                      <a:pt x="4172" y="6471"/>
                      <a:pt x="3790" y="6941"/>
                    </a:cubicBezTo>
                    <a:lnTo>
                      <a:pt x="3526" y="6883"/>
                    </a:lnTo>
                    <a:cubicBezTo>
                      <a:pt x="3496" y="6648"/>
                      <a:pt x="3526" y="6383"/>
                      <a:pt x="3584" y="6148"/>
                    </a:cubicBezTo>
                    <a:cubicBezTo>
                      <a:pt x="3643" y="5796"/>
                      <a:pt x="3731" y="5443"/>
                      <a:pt x="3878" y="5091"/>
                    </a:cubicBezTo>
                    <a:close/>
                    <a:moveTo>
                      <a:pt x="5553" y="5472"/>
                    </a:moveTo>
                    <a:cubicBezTo>
                      <a:pt x="6522" y="5737"/>
                      <a:pt x="7492" y="6060"/>
                      <a:pt x="8432" y="6442"/>
                    </a:cubicBezTo>
                    <a:cubicBezTo>
                      <a:pt x="7638" y="6677"/>
                      <a:pt x="6816" y="6824"/>
                      <a:pt x="5993" y="6941"/>
                    </a:cubicBezTo>
                    <a:cubicBezTo>
                      <a:pt x="5905" y="6794"/>
                      <a:pt x="5611" y="6324"/>
                      <a:pt x="5259" y="5707"/>
                    </a:cubicBezTo>
                    <a:lnTo>
                      <a:pt x="5288" y="5707"/>
                    </a:lnTo>
                    <a:cubicBezTo>
                      <a:pt x="5347" y="5619"/>
                      <a:pt x="5435" y="5531"/>
                      <a:pt x="5553" y="5472"/>
                    </a:cubicBezTo>
                    <a:close/>
                    <a:moveTo>
                      <a:pt x="5112" y="5825"/>
                    </a:moveTo>
                    <a:cubicBezTo>
                      <a:pt x="5406" y="6354"/>
                      <a:pt x="5670" y="6765"/>
                      <a:pt x="5788" y="6971"/>
                    </a:cubicBezTo>
                    <a:cubicBezTo>
                      <a:pt x="5553" y="6971"/>
                      <a:pt x="5318" y="7029"/>
                      <a:pt x="5083" y="7029"/>
                    </a:cubicBezTo>
                    <a:cubicBezTo>
                      <a:pt x="4988" y="7037"/>
                      <a:pt x="4894" y="7041"/>
                      <a:pt x="4799" y="7041"/>
                    </a:cubicBezTo>
                    <a:cubicBezTo>
                      <a:pt x="4541" y="7041"/>
                      <a:pt x="4283" y="7014"/>
                      <a:pt x="4025" y="6971"/>
                    </a:cubicBezTo>
                    <a:lnTo>
                      <a:pt x="3996" y="6971"/>
                    </a:lnTo>
                    <a:cubicBezTo>
                      <a:pt x="4348" y="6559"/>
                      <a:pt x="4730" y="6207"/>
                      <a:pt x="5112" y="5825"/>
                    </a:cubicBezTo>
                    <a:close/>
                    <a:moveTo>
                      <a:pt x="3526" y="7088"/>
                    </a:moveTo>
                    <a:lnTo>
                      <a:pt x="3643" y="7118"/>
                    </a:lnTo>
                    <a:lnTo>
                      <a:pt x="3526" y="7235"/>
                    </a:lnTo>
                    <a:lnTo>
                      <a:pt x="3526" y="7088"/>
                    </a:lnTo>
                    <a:close/>
                    <a:moveTo>
                      <a:pt x="4025" y="3181"/>
                    </a:moveTo>
                    <a:cubicBezTo>
                      <a:pt x="4084" y="3416"/>
                      <a:pt x="4142" y="3651"/>
                      <a:pt x="4231" y="3915"/>
                    </a:cubicBezTo>
                    <a:cubicBezTo>
                      <a:pt x="4054" y="4239"/>
                      <a:pt x="3907" y="4562"/>
                      <a:pt x="3761" y="4885"/>
                    </a:cubicBezTo>
                    <a:cubicBezTo>
                      <a:pt x="3419" y="4828"/>
                      <a:pt x="3078" y="4796"/>
                      <a:pt x="2736" y="4796"/>
                    </a:cubicBezTo>
                    <a:cubicBezTo>
                      <a:pt x="2549" y="4796"/>
                      <a:pt x="2362" y="4805"/>
                      <a:pt x="2174" y="4826"/>
                    </a:cubicBezTo>
                    <a:cubicBezTo>
                      <a:pt x="1322" y="4885"/>
                      <a:pt x="1087" y="5267"/>
                      <a:pt x="1087" y="5561"/>
                    </a:cubicBezTo>
                    <a:cubicBezTo>
                      <a:pt x="1058" y="6060"/>
                      <a:pt x="2086" y="6736"/>
                      <a:pt x="3320" y="7059"/>
                    </a:cubicBezTo>
                    <a:cubicBezTo>
                      <a:pt x="3349" y="7176"/>
                      <a:pt x="3349" y="7323"/>
                      <a:pt x="3379" y="7441"/>
                    </a:cubicBezTo>
                    <a:cubicBezTo>
                      <a:pt x="3232" y="7617"/>
                      <a:pt x="3114" y="7793"/>
                      <a:pt x="2997" y="7970"/>
                    </a:cubicBezTo>
                    <a:cubicBezTo>
                      <a:pt x="1293" y="6971"/>
                      <a:pt x="206" y="5678"/>
                      <a:pt x="265" y="4767"/>
                    </a:cubicBezTo>
                    <a:cubicBezTo>
                      <a:pt x="323" y="4239"/>
                      <a:pt x="676" y="3857"/>
                      <a:pt x="1410" y="3592"/>
                    </a:cubicBezTo>
                    <a:cubicBezTo>
                      <a:pt x="1939" y="3387"/>
                      <a:pt x="2497" y="3269"/>
                      <a:pt x="3085" y="3210"/>
                    </a:cubicBezTo>
                    <a:cubicBezTo>
                      <a:pt x="3379" y="3181"/>
                      <a:pt x="3702" y="3181"/>
                      <a:pt x="4025" y="3181"/>
                    </a:cubicBezTo>
                    <a:close/>
                    <a:moveTo>
                      <a:pt x="3437" y="7676"/>
                    </a:moveTo>
                    <a:cubicBezTo>
                      <a:pt x="3496" y="7911"/>
                      <a:pt x="3584" y="8146"/>
                      <a:pt x="3702" y="8351"/>
                    </a:cubicBezTo>
                    <a:cubicBezTo>
                      <a:pt x="3526" y="8263"/>
                      <a:pt x="3320" y="8175"/>
                      <a:pt x="3144" y="8058"/>
                    </a:cubicBezTo>
                    <a:cubicBezTo>
                      <a:pt x="3232" y="7940"/>
                      <a:pt x="3349" y="7823"/>
                      <a:pt x="3437" y="7676"/>
                    </a:cubicBezTo>
                    <a:close/>
                    <a:moveTo>
                      <a:pt x="11399" y="5443"/>
                    </a:moveTo>
                    <a:cubicBezTo>
                      <a:pt x="12133" y="6001"/>
                      <a:pt x="12574" y="6559"/>
                      <a:pt x="12633" y="7118"/>
                    </a:cubicBezTo>
                    <a:cubicBezTo>
                      <a:pt x="12691" y="7441"/>
                      <a:pt x="12574" y="7764"/>
                      <a:pt x="12368" y="8028"/>
                    </a:cubicBezTo>
                    <a:cubicBezTo>
                      <a:pt x="12280" y="8146"/>
                      <a:pt x="12192" y="8263"/>
                      <a:pt x="12074" y="8381"/>
                    </a:cubicBezTo>
                    <a:cubicBezTo>
                      <a:pt x="11457" y="7793"/>
                      <a:pt x="10782" y="7323"/>
                      <a:pt x="10018" y="6971"/>
                    </a:cubicBezTo>
                    <a:cubicBezTo>
                      <a:pt x="10077" y="6677"/>
                      <a:pt x="10106" y="6383"/>
                      <a:pt x="10077" y="6060"/>
                    </a:cubicBezTo>
                    <a:cubicBezTo>
                      <a:pt x="10517" y="5884"/>
                      <a:pt x="10958" y="5678"/>
                      <a:pt x="11399" y="5443"/>
                    </a:cubicBezTo>
                    <a:close/>
                    <a:moveTo>
                      <a:pt x="8725" y="6559"/>
                    </a:moveTo>
                    <a:lnTo>
                      <a:pt x="9019" y="6677"/>
                    </a:lnTo>
                    <a:cubicBezTo>
                      <a:pt x="8608" y="7441"/>
                      <a:pt x="8138" y="8175"/>
                      <a:pt x="7609" y="8851"/>
                    </a:cubicBezTo>
                    <a:cubicBezTo>
                      <a:pt x="7080" y="8293"/>
                      <a:pt x="6581" y="7705"/>
                      <a:pt x="6140" y="7118"/>
                    </a:cubicBezTo>
                    <a:cubicBezTo>
                      <a:pt x="6992" y="7000"/>
                      <a:pt x="7873" y="6794"/>
                      <a:pt x="8725" y="6559"/>
                    </a:cubicBezTo>
                    <a:close/>
                    <a:moveTo>
                      <a:pt x="9166" y="6765"/>
                    </a:moveTo>
                    <a:cubicBezTo>
                      <a:pt x="9401" y="6853"/>
                      <a:pt x="9607" y="6971"/>
                      <a:pt x="9783" y="7059"/>
                    </a:cubicBezTo>
                    <a:cubicBezTo>
                      <a:pt x="9636" y="7764"/>
                      <a:pt x="9195" y="8381"/>
                      <a:pt x="8578" y="8763"/>
                    </a:cubicBezTo>
                    <a:cubicBezTo>
                      <a:pt x="8373" y="8939"/>
                      <a:pt x="8108" y="9057"/>
                      <a:pt x="7844" y="9115"/>
                    </a:cubicBezTo>
                    <a:lnTo>
                      <a:pt x="7727" y="8998"/>
                    </a:lnTo>
                    <a:cubicBezTo>
                      <a:pt x="8285" y="8293"/>
                      <a:pt x="8755" y="7558"/>
                      <a:pt x="9166" y="6765"/>
                    </a:cubicBezTo>
                    <a:close/>
                    <a:moveTo>
                      <a:pt x="5905" y="7147"/>
                    </a:moveTo>
                    <a:cubicBezTo>
                      <a:pt x="6375" y="7793"/>
                      <a:pt x="6904" y="8440"/>
                      <a:pt x="7462" y="9027"/>
                    </a:cubicBezTo>
                    <a:lnTo>
                      <a:pt x="7315" y="9233"/>
                    </a:lnTo>
                    <a:cubicBezTo>
                      <a:pt x="7258" y="9234"/>
                      <a:pt x="7200" y="9235"/>
                      <a:pt x="7143" y="9235"/>
                    </a:cubicBezTo>
                    <a:cubicBezTo>
                      <a:pt x="6055" y="9235"/>
                      <a:pt x="4972" y="8973"/>
                      <a:pt x="3996" y="8498"/>
                    </a:cubicBezTo>
                    <a:cubicBezTo>
                      <a:pt x="3790" y="8175"/>
                      <a:pt x="3643" y="7852"/>
                      <a:pt x="3584" y="7500"/>
                    </a:cubicBezTo>
                    <a:cubicBezTo>
                      <a:pt x="3672" y="7382"/>
                      <a:pt x="3761" y="7264"/>
                      <a:pt x="3849" y="7176"/>
                    </a:cubicBezTo>
                    <a:cubicBezTo>
                      <a:pt x="4090" y="7211"/>
                      <a:pt x="4331" y="7225"/>
                      <a:pt x="4571" y="7225"/>
                    </a:cubicBezTo>
                    <a:cubicBezTo>
                      <a:pt x="4742" y="7225"/>
                      <a:pt x="4912" y="7218"/>
                      <a:pt x="5083" y="7206"/>
                    </a:cubicBezTo>
                    <a:cubicBezTo>
                      <a:pt x="5347" y="7206"/>
                      <a:pt x="5641" y="7176"/>
                      <a:pt x="5905" y="7147"/>
                    </a:cubicBezTo>
                    <a:close/>
                    <a:moveTo>
                      <a:pt x="4201" y="8792"/>
                    </a:moveTo>
                    <a:lnTo>
                      <a:pt x="4201" y="8792"/>
                    </a:lnTo>
                    <a:cubicBezTo>
                      <a:pt x="5141" y="9203"/>
                      <a:pt x="6140" y="9409"/>
                      <a:pt x="7139" y="9409"/>
                    </a:cubicBezTo>
                    <a:cubicBezTo>
                      <a:pt x="6904" y="9673"/>
                      <a:pt x="6640" y="9938"/>
                      <a:pt x="6375" y="10202"/>
                    </a:cubicBezTo>
                    <a:cubicBezTo>
                      <a:pt x="5523" y="9967"/>
                      <a:pt x="4759" y="9468"/>
                      <a:pt x="4201" y="8792"/>
                    </a:cubicBezTo>
                    <a:close/>
                    <a:moveTo>
                      <a:pt x="9989" y="7176"/>
                    </a:moveTo>
                    <a:cubicBezTo>
                      <a:pt x="10694" y="7500"/>
                      <a:pt x="11369" y="7970"/>
                      <a:pt x="11957" y="8528"/>
                    </a:cubicBezTo>
                    <a:cubicBezTo>
                      <a:pt x="11193" y="9321"/>
                      <a:pt x="10253" y="9879"/>
                      <a:pt x="9195" y="10202"/>
                    </a:cubicBezTo>
                    <a:cubicBezTo>
                      <a:pt x="8784" y="9908"/>
                      <a:pt x="8373" y="9615"/>
                      <a:pt x="8020" y="9262"/>
                    </a:cubicBezTo>
                    <a:cubicBezTo>
                      <a:pt x="8255" y="9203"/>
                      <a:pt x="8490" y="9086"/>
                      <a:pt x="8725" y="8939"/>
                    </a:cubicBezTo>
                    <a:cubicBezTo>
                      <a:pt x="9342" y="8528"/>
                      <a:pt x="9783" y="7881"/>
                      <a:pt x="9989" y="7176"/>
                    </a:cubicBezTo>
                    <a:close/>
                    <a:moveTo>
                      <a:pt x="7815" y="9321"/>
                    </a:moveTo>
                    <a:cubicBezTo>
                      <a:pt x="8138" y="9644"/>
                      <a:pt x="8520" y="9967"/>
                      <a:pt x="8931" y="10232"/>
                    </a:cubicBezTo>
                    <a:cubicBezTo>
                      <a:pt x="8549" y="10320"/>
                      <a:pt x="8153" y="10364"/>
                      <a:pt x="7756" y="10364"/>
                    </a:cubicBezTo>
                    <a:cubicBezTo>
                      <a:pt x="7359" y="10364"/>
                      <a:pt x="6963" y="10320"/>
                      <a:pt x="6581" y="10232"/>
                    </a:cubicBezTo>
                    <a:cubicBezTo>
                      <a:pt x="6875" y="9967"/>
                      <a:pt x="7139" y="9673"/>
                      <a:pt x="7403" y="9380"/>
                    </a:cubicBezTo>
                    <a:cubicBezTo>
                      <a:pt x="7550" y="9350"/>
                      <a:pt x="7668" y="9350"/>
                      <a:pt x="7815" y="9321"/>
                    </a:cubicBezTo>
                    <a:close/>
                    <a:moveTo>
                      <a:pt x="12104" y="8645"/>
                    </a:moveTo>
                    <a:cubicBezTo>
                      <a:pt x="12309" y="8880"/>
                      <a:pt x="12456" y="9174"/>
                      <a:pt x="12456" y="9497"/>
                    </a:cubicBezTo>
                    <a:cubicBezTo>
                      <a:pt x="12427" y="9732"/>
                      <a:pt x="12280" y="9967"/>
                      <a:pt x="12104" y="10114"/>
                    </a:cubicBezTo>
                    <a:lnTo>
                      <a:pt x="12074" y="10114"/>
                    </a:lnTo>
                    <a:cubicBezTo>
                      <a:pt x="11810" y="10467"/>
                      <a:pt x="11399" y="10672"/>
                      <a:pt x="10958" y="10702"/>
                    </a:cubicBezTo>
                    <a:cubicBezTo>
                      <a:pt x="10906" y="10705"/>
                      <a:pt x="10853" y="10706"/>
                      <a:pt x="10801" y="10706"/>
                    </a:cubicBezTo>
                    <a:cubicBezTo>
                      <a:pt x="10325" y="10706"/>
                      <a:pt x="9854" y="10584"/>
                      <a:pt x="9430" y="10320"/>
                    </a:cubicBezTo>
                    <a:cubicBezTo>
                      <a:pt x="10459" y="9997"/>
                      <a:pt x="11369" y="9438"/>
                      <a:pt x="12104" y="8645"/>
                    </a:cubicBezTo>
                    <a:close/>
                    <a:moveTo>
                      <a:pt x="3056" y="8234"/>
                    </a:moveTo>
                    <a:cubicBezTo>
                      <a:pt x="3320" y="8381"/>
                      <a:pt x="3584" y="8528"/>
                      <a:pt x="3849" y="8645"/>
                    </a:cubicBezTo>
                    <a:cubicBezTo>
                      <a:pt x="4407" y="9468"/>
                      <a:pt x="5229" y="10055"/>
                      <a:pt x="6199" y="10320"/>
                    </a:cubicBezTo>
                    <a:cubicBezTo>
                      <a:pt x="5406" y="11054"/>
                      <a:pt x="4407" y="11495"/>
                      <a:pt x="3349" y="11554"/>
                    </a:cubicBezTo>
                    <a:cubicBezTo>
                      <a:pt x="3307" y="11556"/>
                      <a:pt x="3265" y="11557"/>
                      <a:pt x="3225" y="11557"/>
                    </a:cubicBezTo>
                    <a:cubicBezTo>
                      <a:pt x="2707" y="11557"/>
                      <a:pt x="2367" y="11385"/>
                      <a:pt x="2204" y="11113"/>
                    </a:cubicBezTo>
                    <a:cubicBezTo>
                      <a:pt x="1910" y="10555"/>
                      <a:pt x="2233" y="9468"/>
                      <a:pt x="3056" y="8234"/>
                    </a:cubicBezTo>
                    <a:close/>
                    <a:moveTo>
                      <a:pt x="9419" y="0"/>
                    </a:moveTo>
                    <a:cubicBezTo>
                      <a:pt x="9356" y="0"/>
                      <a:pt x="9292" y="3"/>
                      <a:pt x="9225" y="8"/>
                    </a:cubicBezTo>
                    <a:cubicBezTo>
                      <a:pt x="8373" y="155"/>
                      <a:pt x="7550" y="508"/>
                      <a:pt x="6875" y="1036"/>
                    </a:cubicBezTo>
                    <a:cubicBezTo>
                      <a:pt x="6346" y="625"/>
                      <a:pt x="5699" y="390"/>
                      <a:pt x="5024" y="361"/>
                    </a:cubicBezTo>
                    <a:cubicBezTo>
                      <a:pt x="4818" y="390"/>
                      <a:pt x="4613" y="478"/>
                      <a:pt x="4436" y="625"/>
                    </a:cubicBezTo>
                    <a:cubicBezTo>
                      <a:pt x="3907" y="1125"/>
                      <a:pt x="3761" y="1918"/>
                      <a:pt x="3966" y="2946"/>
                    </a:cubicBezTo>
                    <a:cubicBezTo>
                      <a:pt x="3893" y="2944"/>
                      <a:pt x="3819" y="2942"/>
                      <a:pt x="3745" y="2942"/>
                    </a:cubicBezTo>
                    <a:cubicBezTo>
                      <a:pt x="2934" y="2942"/>
                      <a:pt x="2106" y="3090"/>
                      <a:pt x="1352" y="3387"/>
                    </a:cubicBezTo>
                    <a:cubicBezTo>
                      <a:pt x="558" y="3680"/>
                      <a:pt x="118" y="4121"/>
                      <a:pt x="59" y="4738"/>
                    </a:cubicBezTo>
                    <a:cubicBezTo>
                      <a:pt x="0" y="5737"/>
                      <a:pt x="1087" y="7059"/>
                      <a:pt x="2879" y="8116"/>
                    </a:cubicBezTo>
                    <a:cubicBezTo>
                      <a:pt x="1998" y="9438"/>
                      <a:pt x="1704" y="10555"/>
                      <a:pt x="2057" y="11172"/>
                    </a:cubicBezTo>
                    <a:cubicBezTo>
                      <a:pt x="2233" y="11554"/>
                      <a:pt x="2703" y="11730"/>
                      <a:pt x="3349" y="11730"/>
                    </a:cubicBezTo>
                    <a:lnTo>
                      <a:pt x="3614" y="11730"/>
                    </a:lnTo>
                    <a:cubicBezTo>
                      <a:pt x="4671" y="11612"/>
                      <a:pt x="5670" y="11142"/>
                      <a:pt x="6434" y="10408"/>
                    </a:cubicBezTo>
                    <a:cubicBezTo>
                      <a:pt x="6889" y="10525"/>
                      <a:pt x="7359" y="10584"/>
                      <a:pt x="7826" y="10584"/>
                    </a:cubicBezTo>
                    <a:cubicBezTo>
                      <a:pt x="8292" y="10584"/>
                      <a:pt x="8755" y="10525"/>
                      <a:pt x="9195" y="10408"/>
                    </a:cubicBezTo>
                    <a:cubicBezTo>
                      <a:pt x="9714" y="10735"/>
                      <a:pt x="10282" y="10910"/>
                      <a:pt x="10878" y="10910"/>
                    </a:cubicBezTo>
                    <a:cubicBezTo>
                      <a:pt x="10924" y="10910"/>
                      <a:pt x="10970" y="10909"/>
                      <a:pt x="11017" y="10907"/>
                    </a:cubicBezTo>
                    <a:cubicBezTo>
                      <a:pt x="11516" y="10849"/>
                      <a:pt x="11957" y="10614"/>
                      <a:pt x="12280" y="10232"/>
                    </a:cubicBezTo>
                    <a:cubicBezTo>
                      <a:pt x="12515" y="10055"/>
                      <a:pt x="12662" y="9791"/>
                      <a:pt x="12691" y="9497"/>
                    </a:cubicBezTo>
                    <a:cubicBezTo>
                      <a:pt x="12662" y="9115"/>
                      <a:pt x="12515" y="8763"/>
                      <a:pt x="12251" y="8498"/>
                    </a:cubicBezTo>
                    <a:cubicBezTo>
                      <a:pt x="12368" y="8381"/>
                      <a:pt x="12456" y="8263"/>
                      <a:pt x="12544" y="8116"/>
                    </a:cubicBezTo>
                    <a:cubicBezTo>
                      <a:pt x="12809" y="7823"/>
                      <a:pt x="12926" y="7441"/>
                      <a:pt x="12868" y="7059"/>
                    </a:cubicBezTo>
                    <a:cubicBezTo>
                      <a:pt x="12809" y="6501"/>
                      <a:pt x="12368" y="5884"/>
                      <a:pt x="11604" y="5296"/>
                    </a:cubicBezTo>
                    <a:cubicBezTo>
                      <a:pt x="12633" y="4679"/>
                      <a:pt x="13191" y="4004"/>
                      <a:pt x="13073" y="3504"/>
                    </a:cubicBezTo>
                    <a:cubicBezTo>
                      <a:pt x="13014" y="3210"/>
                      <a:pt x="12691" y="2858"/>
                      <a:pt x="11634" y="2740"/>
                    </a:cubicBezTo>
                    <a:cubicBezTo>
                      <a:pt x="11472" y="2726"/>
                      <a:pt x="11318" y="2718"/>
                      <a:pt x="11164" y="2718"/>
                    </a:cubicBezTo>
                    <a:cubicBezTo>
                      <a:pt x="11009" y="2718"/>
                      <a:pt x="10855" y="2726"/>
                      <a:pt x="10694" y="2740"/>
                    </a:cubicBezTo>
                    <a:cubicBezTo>
                      <a:pt x="10870" y="2123"/>
                      <a:pt x="10870" y="1448"/>
                      <a:pt x="10694" y="801"/>
                    </a:cubicBezTo>
                    <a:cubicBezTo>
                      <a:pt x="10480" y="267"/>
                      <a:pt x="10048" y="0"/>
                      <a:pt x="9419" y="0"/>
                    </a:cubicBezTo>
                    <a:close/>
                  </a:path>
                </a:pathLst>
              </a:custGeom>
              <a:solidFill>
                <a:srgbClr val="E9657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9BB75"/>
                  </a:solidFill>
                </a:endParaRPr>
              </a:p>
            </p:txBody>
          </p:sp>
          <p:sp>
            <p:nvSpPr>
              <p:cNvPr id="512" name="Google Shape;512;p23"/>
              <p:cNvSpPr/>
              <p:nvPr/>
            </p:nvSpPr>
            <p:spPr>
              <a:xfrm rot="-4762585">
                <a:off x="1778801" y="2676422"/>
                <a:ext cx="259756" cy="36444"/>
              </a:xfrm>
              <a:custGeom>
                <a:rect b="b" l="l" r="r" t="t"/>
                <a:pathLst>
                  <a:path extrusionOk="0" h="2183" w="38697">
                    <a:moveTo>
                      <a:pt x="0" y="1933"/>
                    </a:moveTo>
                    <a:cubicBezTo>
                      <a:pt x="2404" y="1613"/>
                      <a:pt x="9494" y="-30"/>
                      <a:pt x="14421" y="10"/>
                    </a:cubicBezTo>
                    <a:cubicBezTo>
                      <a:pt x="19348" y="50"/>
                      <a:pt x="25517" y="2133"/>
                      <a:pt x="29563" y="2173"/>
                    </a:cubicBezTo>
                    <a:cubicBezTo>
                      <a:pt x="33609" y="2213"/>
                      <a:pt x="37175" y="571"/>
                      <a:pt x="38697" y="251"/>
                    </a:cubicBezTo>
                  </a:path>
                </a:pathLst>
              </a:custGeom>
              <a:noFill/>
              <a:ln cap="flat" cmpd="sng" w="9525">
                <a:solidFill>
                  <a:schemeClr val="accent1"/>
                </a:solidFill>
                <a:prstDash val="solid"/>
                <a:round/>
                <a:headEnd len="med" w="med" type="none"/>
                <a:tailEnd len="med" w="med" type="none"/>
              </a:ln>
            </p:spPr>
          </p:sp>
        </p:grpSp>
        <p:sp>
          <p:nvSpPr>
            <p:cNvPr id="513" name="Google Shape;513;p23"/>
            <p:cNvSpPr txBox="1"/>
            <p:nvPr/>
          </p:nvSpPr>
          <p:spPr>
            <a:xfrm rot="-5400000">
              <a:off x="4616193" y="5164317"/>
              <a:ext cx="1389000" cy="53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Active bleeding at endoscopy </a:t>
              </a:r>
              <a:endParaRPr b="1" sz="1800">
                <a:solidFill>
                  <a:srgbClr val="413243"/>
                </a:solidFill>
                <a:latin typeface="Neucha"/>
                <a:ea typeface="Neucha"/>
                <a:cs typeface="Neucha"/>
                <a:sym typeface="Neucha"/>
              </a:endParaRPr>
            </a:p>
          </p:txBody>
        </p:sp>
        <p:sp>
          <p:nvSpPr>
            <p:cNvPr id="514" name="Google Shape;514;p23"/>
            <p:cNvSpPr txBox="1"/>
            <p:nvPr/>
          </p:nvSpPr>
          <p:spPr>
            <a:xfrm rot="-5400000">
              <a:off x="535313" y="2985087"/>
              <a:ext cx="1509300" cy="53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Hemodynamic instability</a:t>
              </a:r>
              <a:endParaRPr b="1" sz="1800">
                <a:solidFill>
                  <a:srgbClr val="413243"/>
                </a:solidFill>
                <a:latin typeface="Neucha"/>
                <a:ea typeface="Neucha"/>
                <a:cs typeface="Neucha"/>
                <a:sym typeface="Neucha"/>
              </a:endParaRPr>
            </a:p>
          </p:txBody>
        </p:sp>
        <p:sp>
          <p:nvSpPr>
            <p:cNvPr id="515" name="Google Shape;515;p23"/>
            <p:cNvSpPr txBox="1"/>
            <p:nvPr/>
          </p:nvSpPr>
          <p:spPr>
            <a:xfrm rot="-5400000">
              <a:off x="3230069" y="3027487"/>
              <a:ext cx="1448100" cy="53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Severe comorbidity</a:t>
              </a:r>
              <a:endParaRPr b="1" sz="1800">
                <a:solidFill>
                  <a:srgbClr val="413243"/>
                </a:solidFill>
                <a:latin typeface="Neucha"/>
                <a:ea typeface="Neucha"/>
                <a:cs typeface="Neucha"/>
                <a:sym typeface="Neucha"/>
              </a:endParaRPr>
            </a:p>
          </p:txBody>
        </p:sp>
        <p:sp>
          <p:nvSpPr>
            <p:cNvPr id="516" name="Google Shape;516;p23"/>
            <p:cNvSpPr txBox="1"/>
            <p:nvPr/>
          </p:nvSpPr>
          <p:spPr>
            <a:xfrm rot="-5400000">
              <a:off x="5927461" y="3125737"/>
              <a:ext cx="1389000" cy="39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Large ulcer size (&gt;2 cm)</a:t>
              </a:r>
              <a:endParaRPr b="1" sz="1800">
                <a:solidFill>
                  <a:srgbClr val="413243"/>
                </a:solidFill>
                <a:latin typeface="Neucha"/>
                <a:ea typeface="Neucha"/>
                <a:cs typeface="Neucha"/>
                <a:sym typeface="Neucha"/>
              </a:endParaRPr>
            </a:p>
          </p:txBody>
        </p:sp>
        <p:sp>
          <p:nvSpPr>
            <p:cNvPr id="517" name="Google Shape;517;p23"/>
            <p:cNvSpPr txBox="1"/>
            <p:nvPr/>
          </p:nvSpPr>
          <p:spPr>
            <a:xfrm rot="-5400000">
              <a:off x="2020875" y="5079841"/>
              <a:ext cx="1219800" cy="53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Increasing age </a:t>
              </a:r>
              <a:endParaRPr b="1" sz="1800">
                <a:solidFill>
                  <a:srgbClr val="413243"/>
                </a:solidFill>
                <a:latin typeface="Neucha"/>
                <a:ea typeface="Neucha"/>
                <a:cs typeface="Neucha"/>
                <a:sym typeface="Neucha"/>
              </a:endParaRPr>
            </a:p>
          </p:txBody>
        </p:sp>
      </p:grpSp>
      <p:sp>
        <p:nvSpPr>
          <p:cNvPr id="518" name="Google Shape;518;p23"/>
          <p:cNvSpPr txBox="1"/>
          <p:nvPr/>
        </p:nvSpPr>
        <p:spPr>
          <a:xfrm>
            <a:off x="222163" y="7605849"/>
            <a:ext cx="3560100" cy="332400"/>
          </a:xfrm>
          <a:prstGeom prst="rect">
            <a:avLst/>
          </a:prstGeom>
          <a:solidFill>
            <a:schemeClr val="accent5"/>
          </a:solid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Estimated risk for post endoscopic bleeding risk</a:t>
            </a:r>
            <a:endParaRPr b="1" sz="1200">
              <a:latin typeface="Mada"/>
              <a:ea typeface="Mada"/>
              <a:cs typeface="Mada"/>
              <a:sym typeface="Mada"/>
            </a:endParaRPr>
          </a:p>
        </p:txBody>
      </p:sp>
      <p:sp>
        <p:nvSpPr>
          <p:cNvPr id="519" name="Google Shape;519;p23"/>
          <p:cNvSpPr txBox="1"/>
          <p:nvPr/>
        </p:nvSpPr>
        <p:spPr>
          <a:xfrm>
            <a:off x="3849137" y="7605970"/>
            <a:ext cx="3488700" cy="332400"/>
          </a:xfrm>
          <a:prstGeom prst="rect">
            <a:avLst/>
          </a:prstGeom>
          <a:solidFill>
            <a:schemeClr val="accent5"/>
          </a:solid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Periprocedual management of NOACs</a:t>
            </a:r>
            <a:endParaRPr b="1" sz="1200">
              <a:latin typeface="Mada"/>
              <a:ea typeface="Mada"/>
              <a:cs typeface="Mada"/>
              <a:sym typeface="Mada"/>
            </a:endParaRPr>
          </a:p>
        </p:txBody>
      </p:sp>
      <p:sp>
        <p:nvSpPr>
          <p:cNvPr id="520" name="Google Shape;520;p23"/>
          <p:cNvSpPr txBox="1"/>
          <p:nvPr/>
        </p:nvSpPr>
        <p:spPr>
          <a:xfrm>
            <a:off x="6398975" y="5189624"/>
            <a:ext cx="940500" cy="562200"/>
          </a:xfrm>
          <a:prstGeom prst="rect">
            <a:avLst/>
          </a:prstGeom>
          <a:noFill/>
          <a:ln cap="flat" cmpd="sng" w="19050">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999999"/>
                </a:solidFill>
                <a:latin typeface="Mada"/>
                <a:ea typeface="Mada"/>
                <a:cs typeface="Mada"/>
                <a:sym typeface="Mada"/>
              </a:rPr>
              <a:t>will be discussed in the next slide</a:t>
            </a:r>
            <a:endParaRPr sz="1000">
              <a:solidFill>
                <a:srgbClr val="999999"/>
              </a:solidFill>
              <a:latin typeface="Mada"/>
              <a:ea typeface="Mada"/>
              <a:cs typeface="Mada"/>
              <a:sym typeface="Mada"/>
            </a:endParaRPr>
          </a:p>
        </p:txBody>
      </p:sp>
      <p:sp>
        <p:nvSpPr>
          <p:cNvPr id="521" name="Google Shape;521;p23"/>
          <p:cNvSpPr/>
          <p:nvPr/>
        </p:nvSpPr>
        <p:spPr>
          <a:xfrm>
            <a:off x="-33325" y="-4900"/>
            <a:ext cx="1071000" cy="4896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Males slides</a:t>
            </a:r>
            <a:endParaRPr b="1" sz="1300">
              <a:solidFill>
                <a:srgbClr val="FFFFFF"/>
              </a:solidFill>
              <a:latin typeface="Mada"/>
              <a:ea typeface="Mada"/>
              <a:cs typeface="Mada"/>
              <a:sym typeface="Mada"/>
            </a:endParaRPr>
          </a:p>
        </p:txBody>
      </p:sp>
      <p:sp>
        <p:nvSpPr>
          <p:cNvPr id="522" name="Google Shape;522;p23"/>
          <p:cNvSpPr txBox="1"/>
          <p:nvPr/>
        </p:nvSpPr>
        <p:spPr>
          <a:xfrm>
            <a:off x="219350" y="3923852"/>
            <a:ext cx="6703200" cy="64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highlight>
                  <a:schemeClr val="accent5"/>
                </a:highlight>
                <a:latin typeface="Mada"/>
                <a:ea typeface="Mada"/>
                <a:cs typeface="Mada"/>
                <a:sym typeface="Mada"/>
              </a:rPr>
              <a:t>Admission to a monitored setting:</a:t>
            </a:r>
            <a:endParaRPr b="1" sz="1200">
              <a:solidFill>
                <a:schemeClr val="dk1"/>
              </a:solidFill>
              <a:highlight>
                <a:schemeClr val="accent5"/>
              </a:highlight>
              <a:latin typeface="Mada"/>
              <a:ea typeface="Mada"/>
              <a:cs typeface="Mada"/>
              <a:sym typeface="Mada"/>
            </a:endParaRPr>
          </a:p>
          <a:p>
            <a:pPr indent="0" lvl="0" marL="0" rtl="0" algn="l">
              <a:spcBef>
                <a:spcPts val="0"/>
              </a:spcBef>
              <a:spcAft>
                <a:spcPts val="0"/>
              </a:spcAft>
              <a:buNone/>
            </a:pPr>
            <a:r>
              <a:t/>
            </a:r>
            <a:endParaRPr b="1" sz="1200">
              <a:solidFill>
                <a:schemeClr val="dk1"/>
              </a:solidFill>
              <a:highlight>
                <a:schemeClr val="accent5"/>
              </a:highlight>
              <a:latin typeface="Mada"/>
              <a:ea typeface="Mada"/>
              <a:cs typeface="Mada"/>
              <a:sym typeface="Mada"/>
            </a:endParaRPr>
          </a:p>
          <a:p>
            <a:pPr indent="0" lvl="0" marL="0" rtl="0" algn="l">
              <a:spcBef>
                <a:spcPts val="0"/>
              </a:spcBef>
              <a:spcAft>
                <a:spcPts val="0"/>
              </a:spcAft>
              <a:buNone/>
            </a:pPr>
            <a:r>
              <a:rPr b="1" lang="ar" sz="1200">
                <a:solidFill>
                  <a:srgbClr val="CC0000"/>
                </a:solidFill>
                <a:latin typeface="Mada"/>
                <a:ea typeface="Mada"/>
                <a:cs typeface="Mada"/>
                <a:sym typeface="Mada"/>
              </a:rPr>
              <a:t>For at least the first 24 hours </a:t>
            </a:r>
            <a:r>
              <a:rPr b="1" lang="ar" sz="1200">
                <a:solidFill>
                  <a:schemeClr val="dk1"/>
                </a:solidFill>
                <a:latin typeface="Mada"/>
                <a:ea typeface="Mada"/>
                <a:cs typeface="Mada"/>
                <a:sym typeface="Mada"/>
              </a:rPr>
              <a:t>on the basis of risk or clinical condition</a:t>
            </a:r>
            <a:endParaRPr/>
          </a:p>
        </p:txBody>
      </p:sp>
      <p:grpSp>
        <p:nvGrpSpPr>
          <p:cNvPr id="523" name="Google Shape;523;p23"/>
          <p:cNvGrpSpPr/>
          <p:nvPr/>
        </p:nvGrpSpPr>
        <p:grpSpPr>
          <a:xfrm>
            <a:off x="4177850" y="1540125"/>
            <a:ext cx="3062300" cy="2325675"/>
            <a:chOff x="4177850" y="1540125"/>
            <a:chExt cx="3062300" cy="2325675"/>
          </a:xfrm>
        </p:grpSpPr>
        <p:pic>
          <p:nvPicPr>
            <p:cNvPr id="524" name="Google Shape;524;p23"/>
            <p:cNvPicPr preferRelativeResize="0"/>
            <p:nvPr/>
          </p:nvPicPr>
          <p:blipFill rotWithShape="1">
            <a:blip r:embed="rId7">
              <a:alphaModFix/>
            </a:blip>
            <a:srcRect b="0" l="0" r="0" t="28530"/>
            <a:stretch/>
          </p:blipFill>
          <p:spPr>
            <a:xfrm>
              <a:off x="4177850" y="1929200"/>
              <a:ext cx="3062300" cy="1424351"/>
            </a:xfrm>
            <a:prstGeom prst="rect">
              <a:avLst/>
            </a:prstGeom>
            <a:noFill/>
            <a:ln>
              <a:noFill/>
            </a:ln>
          </p:spPr>
        </p:pic>
        <p:sp>
          <p:nvSpPr>
            <p:cNvPr id="525" name="Google Shape;525;p23"/>
            <p:cNvSpPr txBox="1"/>
            <p:nvPr/>
          </p:nvSpPr>
          <p:spPr>
            <a:xfrm>
              <a:off x="4207425" y="1540125"/>
              <a:ext cx="3000000" cy="366300"/>
            </a:xfrm>
            <a:prstGeom prst="rect">
              <a:avLst/>
            </a:prstGeom>
            <a:solidFill>
              <a:schemeClr val="accent5"/>
            </a:solidFill>
            <a:ln cap="flat" cmpd="sng" w="19050">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Incidences of bleeding related and non-bleeding related mortality</a:t>
              </a:r>
              <a:endParaRPr sz="1200">
                <a:latin typeface="Mada"/>
                <a:ea typeface="Mada"/>
                <a:cs typeface="Mada"/>
                <a:sym typeface="Mada"/>
              </a:endParaRPr>
            </a:p>
          </p:txBody>
        </p:sp>
        <p:sp>
          <p:nvSpPr>
            <p:cNvPr id="526" name="Google Shape;526;p23"/>
            <p:cNvSpPr txBox="1"/>
            <p:nvPr/>
          </p:nvSpPr>
          <p:spPr>
            <a:xfrm>
              <a:off x="4207425" y="3376200"/>
              <a:ext cx="3000000" cy="489600"/>
            </a:xfrm>
            <a:prstGeom prst="rect">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6AA84F"/>
                  </a:solidFill>
                  <a:latin typeface="Mada"/>
                  <a:ea typeface="Mada"/>
                  <a:cs typeface="Mada"/>
                  <a:sym typeface="Mada"/>
                </a:rPr>
                <a:t>High portion of mortality is not due to bleeding it self. is is caused by non-bleeding like pneumonia, UTI, CVA, etc</a:t>
              </a:r>
              <a:endParaRPr sz="1000">
                <a:solidFill>
                  <a:srgbClr val="6AA84F"/>
                </a:solidFill>
                <a:latin typeface="Mada"/>
                <a:ea typeface="Mada"/>
                <a:cs typeface="Mada"/>
                <a:sym typeface="Mada"/>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2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pSp>
        <p:nvGrpSpPr>
          <p:cNvPr id="532" name="Google Shape;532;p24"/>
          <p:cNvGrpSpPr/>
          <p:nvPr/>
        </p:nvGrpSpPr>
        <p:grpSpPr>
          <a:xfrm>
            <a:off x="219357" y="919213"/>
            <a:ext cx="2761057" cy="562216"/>
            <a:chOff x="842294" y="6547331"/>
            <a:chExt cx="2761057" cy="562216"/>
          </a:xfrm>
        </p:grpSpPr>
        <p:grpSp>
          <p:nvGrpSpPr>
            <p:cNvPr id="533" name="Google Shape;533;p24"/>
            <p:cNvGrpSpPr/>
            <p:nvPr/>
          </p:nvGrpSpPr>
          <p:grpSpPr>
            <a:xfrm>
              <a:off x="842294" y="6547331"/>
              <a:ext cx="2760918" cy="562216"/>
              <a:chOff x="423253" y="6100698"/>
              <a:chExt cx="3286807" cy="639900"/>
            </a:xfrm>
          </p:grpSpPr>
          <p:sp>
            <p:nvSpPr>
              <p:cNvPr id="534" name="Google Shape;534;p24"/>
              <p:cNvSpPr/>
              <p:nvPr/>
            </p:nvSpPr>
            <p:spPr>
              <a:xfrm>
                <a:off x="423259" y="6232427"/>
                <a:ext cx="3286800" cy="394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4"/>
              <p:cNvSpPr/>
              <p:nvPr/>
            </p:nvSpPr>
            <p:spPr>
              <a:xfrm>
                <a:off x="423253" y="6100698"/>
                <a:ext cx="674700" cy="639900"/>
              </a:xfrm>
              <a:prstGeom prst="diamond">
                <a:avLst/>
              </a:prstGeom>
              <a:solidFill>
                <a:schemeClr val="accent3"/>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chemeClr val="lt1"/>
                    </a:solidFill>
                    <a:latin typeface="Mada"/>
                    <a:ea typeface="Mada"/>
                    <a:cs typeface="Mada"/>
                    <a:sym typeface="Mada"/>
                  </a:rPr>
                  <a:t>3</a:t>
                </a:r>
                <a:endParaRPr/>
              </a:p>
            </p:txBody>
          </p:sp>
        </p:grpSp>
        <p:sp>
          <p:nvSpPr>
            <p:cNvPr id="536" name="Google Shape;536;p24"/>
            <p:cNvSpPr txBox="1"/>
            <p:nvPr/>
          </p:nvSpPr>
          <p:spPr>
            <a:xfrm>
              <a:off x="1345251" y="6647543"/>
              <a:ext cx="2258100" cy="3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lt1"/>
                  </a:solidFill>
                  <a:latin typeface="Mada"/>
                  <a:ea typeface="Mada"/>
                  <a:cs typeface="Mada"/>
                  <a:sym typeface="Mada"/>
                </a:rPr>
                <a:t>pharmacological therapy</a:t>
              </a:r>
              <a:endParaRPr baseline="30000">
                <a:solidFill>
                  <a:schemeClr val="lt1"/>
                </a:solidFill>
              </a:endParaRPr>
            </a:p>
          </p:txBody>
        </p:sp>
      </p:grpSp>
      <p:graphicFrame>
        <p:nvGraphicFramePr>
          <p:cNvPr id="537" name="Google Shape;537;p24"/>
          <p:cNvGraphicFramePr/>
          <p:nvPr/>
        </p:nvGraphicFramePr>
        <p:xfrm>
          <a:off x="210288" y="2059360"/>
          <a:ext cx="3000000" cy="3000000"/>
        </p:xfrm>
        <a:graphic>
          <a:graphicData uri="http://schemas.openxmlformats.org/drawingml/2006/table">
            <a:tbl>
              <a:tblPr>
                <a:noFill/>
                <a:tableStyleId>{77FC013C-54D9-4F0A-A97E-4AAB260340E3}</a:tableStyleId>
              </a:tblPr>
              <a:tblGrid>
                <a:gridCol w="1243875"/>
                <a:gridCol w="1495675"/>
                <a:gridCol w="1544100"/>
                <a:gridCol w="1427875"/>
                <a:gridCol w="1427875"/>
              </a:tblGrid>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Endoscopic Feature</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b="1" lang="ar" sz="1200">
                          <a:latin typeface="Mada"/>
                          <a:ea typeface="Mada"/>
                          <a:cs typeface="Mada"/>
                          <a:sym typeface="Mada"/>
                        </a:rPr>
                        <a:t>Active bleeding or visible  vessels</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ar" sz="1200">
                          <a:latin typeface="Mada"/>
                          <a:ea typeface="Mada"/>
                          <a:cs typeface="Mada"/>
                          <a:sym typeface="Mada"/>
                        </a:rPr>
                        <a:t>Adherent clot</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ar" sz="1200">
                          <a:latin typeface="Mada"/>
                          <a:ea typeface="Mada"/>
                          <a:cs typeface="Mada"/>
                          <a:sym typeface="Mada"/>
                        </a:rPr>
                        <a:t>Flat pigment spot</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ar" sz="1200">
                          <a:latin typeface="Mada"/>
                          <a:ea typeface="Mada"/>
                          <a:cs typeface="Mada"/>
                          <a:sym typeface="Mada"/>
                        </a:rPr>
                        <a:t>Clean base</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EFEFEF"/>
                    </a:solidFill>
                  </a:tcPr>
                </a:tc>
              </a:tr>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Endoscopic Therapy</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200">
                          <a:latin typeface="Mada"/>
                          <a:ea typeface="Mada"/>
                          <a:cs typeface="Mada"/>
                          <a:sym typeface="Mada"/>
                        </a:rPr>
                        <a:t>Endoscopic therapy</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May consider endoscopic therapy</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No endoscopic therapy</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No endoscopic therapy</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Medical Therapy</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200">
                          <a:latin typeface="Mada"/>
                          <a:ea typeface="Mada"/>
                          <a:cs typeface="Mada"/>
                          <a:sym typeface="Mada"/>
                        </a:rPr>
                        <a:t>Intensive PPI therapy</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Intensive PPI therapy</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Once daily PPI therapy</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Once daily PPI therapy</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381000">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Diet</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200">
                          <a:latin typeface="Mada"/>
                          <a:ea typeface="Mada"/>
                          <a:cs typeface="Mada"/>
                          <a:sym typeface="Mada"/>
                        </a:rPr>
                        <a:t>Clear liquids for ~2 days</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Clear liquids for~2 days</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Clear liquids for ~1 day</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Regular diet</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Hospital Stay</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200">
                          <a:latin typeface="Mada"/>
                          <a:ea typeface="Mada"/>
                          <a:cs typeface="Mada"/>
                          <a:sym typeface="Mada"/>
                        </a:rPr>
                        <a:t>3 days</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3 days</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1-2 days</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Discharge after endoscopy</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bl>
          </a:graphicData>
        </a:graphic>
      </p:graphicFrame>
      <p:sp>
        <p:nvSpPr>
          <p:cNvPr id="538" name="Google Shape;538;p24"/>
          <p:cNvSpPr txBox="1"/>
          <p:nvPr/>
        </p:nvSpPr>
        <p:spPr>
          <a:xfrm>
            <a:off x="301788" y="1668074"/>
            <a:ext cx="6956400" cy="2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a:highlight>
                  <a:schemeClr val="accent5"/>
                </a:highlight>
                <a:latin typeface="Mada"/>
                <a:ea typeface="Mada"/>
                <a:cs typeface="Mada"/>
                <a:sym typeface="Mada"/>
              </a:rPr>
              <a:t>[Initial treatment of ulcer bleeding, according to the endoscopic feature of the ulcer]</a:t>
            </a:r>
            <a:endParaRPr b="1">
              <a:highlight>
                <a:schemeClr val="accent5"/>
              </a:highlight>
              <a:latin typeface="Mada"/>
              <a:ea typeface="Mada"/>
              <a:cs typeface="Mada"/>
              <a:sym typeface="Mada"/>
            </a:endParaRPr>
          </a:p>
        </p:txBody>
      </p:sp>
      <p:sp>
        <p:nvSpPr>
          <p:cNvPr id="539" name="Google Shape;539;p24"/>
          <p:cNvSpPr txBox="1"/>
          <p:nvPr/>
        </p:nvSpPr>
        <p:spPr>
          <a:xfrm>
            <a:off x="248075" y="4818517"/>
            <a:ext cx="7021500" cy="1336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Intensive proton-pump inhibitor (PPI) therapy is an intravenous bolus (80 mg) followed by an infusion (8 mg per hour) for 72 hours or an oral or intravenous bolus (e.g, 80 mg) followed by intermittent high-dose PPI therapy (e.g. 40 to 80 mg twice daily) for 3 days."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 diets shown are diets after endoscopy in patients who do not have nausea or vomiting.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 duration of hospital stay after endoscopy is shown in patients who are in stable condition and do not have further bleeding or concurrent medical conditions requiring hospitalization.</a:t>
            </a:r>
            <a:endParaRPr sz="1200">
              <a:latin typeface="Mada"/>
              <a:ea typeface="Mada"/>
              <a:cs typeface="Mada"/>
              <a:sym typeface="Mada"/>
            </a:endParaRPr>
          </a:p>
        </p:txBody>
      </p:sp>
      <p:sp>
        <p:nvSpPr>
          <p:cNvPr id="540" name="Google Shape;540;p24"/>
          <p:cNvSpPr/>
          <p:nvPr/>
        </p:nvSpPr>
        <p:spPr>
          <a:xfrm>
            <a:off x="704825" y="6390200"/>
            <a:ext cx="6108000" cy="1336500"/>
          </a:xfrm>
          <a:prstGeom prst="roundRect">
            <a:avLst>
              <a:gd fmla="val 16667" name="adj"/>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Patients with bleeding peptic ulcers should be tested for H. pylori </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Receive eradication therapy if present </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Confirmation of eradication </a:t>
            </a:r>
            <a:r>
              <a:rPr b="1" lang="ar" sz="1200">
                <a:solidFill>
                  <a:srgbClr val="CC0000"/>
                </a:solidFill>
                <a:latin typeface="Mada"/>
                <a:ea typeface="Mada"/>
                <a:cs typeface="Mada"/>
                <a:sym typeface="Mada"/>
              </a:rPr>
              <a:t>urea breath test or faecal antigen testing.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Negative H. pylori diagnostic tests obtained in the acute setting should be repeated.</a:t>
            </a:r>
            <a:endParaRPr sz="1200">
              <a:latin typeface="Mada"/>
              <a:ea typeface="Mada"/>
              <a:cs typeface="Mada"/>
              <a:sym typeface="Mada"/>
            </a:endParaRPr>
          </a:p>
          <a:p>
            <a:pPr indent="0" lvl="0" marL="0" rtl="0" algn="l">
              <a:lnSpc>
                <a:spcPct val="115000"/>
              </a:lnSpc>
              <a:spcBef>
                <a:spcPts val="0"/>
              </a:spcBef>
              <a:spcAft>
                <a:spcPts val="0"/>
              </a:spcAft>
              <a:buNone/>
            </a:pPr>
            <a:r>
              <a:rPr lang="ar" sz="1200">
                <a:solidFill>
                  <a:srgbClr val="CC0000"/>
                </a:solidFill>
                <a:latin typeface="Mada"/>
                <a:ea typeface="Mada"/>
                <a:cs typeface="Mada"/>
                <a:sym typeface="Mada"/>
              </a:rPr>
              <a:t>No need</a:t>
            </a:r>
            <a:r>
              <a:rPr lang="ar" sz="1200">
                <a:latin typeface="Mada"/>
                <a:ea typeface="Mada"/>
                <a:cs typeface="Mada"/>
                <a:sym typeface="Mada"/>
              </a:rPr>
              <a:t> for continuing PPI therapy </a:t>
            </a:r>
            <a:r>
              <a:rPr lang="ar" sz="1200">
                <a:solidFill>
                  <a:srgbClr val="CC0000"/>
                </a:solidFill>
                <a:latin typeface="Mada"/>
                <a:ea typeface="Mada"/>
                <a:cs typeface="Mada"/>
                <a:sym typeface="Mada"/>
              </a:rPr>
              <a:t>after eradication</a:t>
            </a:r>
            <a:r>
              <a:rPr lang="ar" sz="1200">
                <a:latin typeface="Mada"/>
                <a:ea typeface="Mada"/>
                <a:cs typeface="Mada"/>
                <a:sym typeface="Mada"/>
              </a:rPr>
              <a:t> of the H.pylori</a:t>
            </a:r>
            <a:endParaRPr sz="1200">
              <a:latin typeface="Mada"/>
              <a:ea typeface="Mada"/>
              <a:cs typeface="Mada"/>
              <a:sym typeface="Mada"/>
            </a:endParaRPr>
          </a:p>
        </p:txBody>
      </p:sp>
      <p:sp>
        <p:nvSpPr>
          <p:cNvPr id="541" name="Google Shape;541;p24"/>
          <p:cNvSpPr/>
          <p:nvPr/>
        </p:nvSpPr>
        <p:spPr>
          <a:xfrm>
            <a:off x="1151645" y="6190200"/>
            <a:ext cx="5290800" cy="331500"/>
          </a:xfrm>
          <a:prstGeom prst="flowChartAlternateProcess">
            <a:avLst/>
          </a:prstGeom>
          <a:solidFill>
            <a:srgbClr val="79974F"/>
          </a:solidFill>
          <a:ln cap="flat" cmpd="sng" w="9525">
            <a:solidFill>
              <a:srgbClr val="7997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H.pylori ulcer</a:t>
            </a:r>
            <a:endParaRPr b="1">
              <a:solidFill>
                <a:srgbClr val="FFFFFF"/>
              </a:solidFill>
              <a:latin typeface="Mada"/>
              <a:ea typeface="Mada"/>
              <a:cs typeface="Mada"/>
              <a:sym typeface="Mada"/>
            </a:endParaRPr>
          </a:p>
        </p:txBody>
      </p:sp>
      <p:sp>
        <p:nvSpPr>
          <p:cNvPr id="542" name="Google Shape;542;p24"/>
          <p:cNvSpPr/>
          <p:nvPr/>
        </p:nvSpPr>
        <p:spPr>
          <a:xfrm>
            <a:off x="219350" y="8009751"/>
            <a:ext cx="3560700" cy="1578300"/>
          </a:xfrm>
          <a:prstGeom prst="roundRect">
            <a:avLst>
              <a:gd fmla="val 16667" name="adj"/>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lang="ar" sz="1200">
                <a:solidFill>
                  <a:srgbClr val="CC0000"/>
                </a:solidFill>
                <a:latin typeface="Mada"/>
                <a:ea typeface="Mada"/>
                <a:cs typeface="Mada"/>
                <a:sym typeface="Mada"/>
              </a:rPr>
              <a:t>No need </a:t>
            </a:r>
            <a:r>
              <a:rPr lang="ar" sz="1200">
                <a:latin typeface="Mada"/>
                <a:ea typeface="Mada"/>
                <a:cs typeface="Mada"/>
                <a:sym typeface="Mada"/>
              </a:rPr>
              <a:t>for continuing PPI therapy </a:t>
            </a:r>
            <a:r>
              <a:rPr lang="ar" sz="1200">
                <a:solidFill>
                  <a:srgbClr val="CC0000"/>
                </a:solidFill>
                <a:latin typeface="Mada"/>
                <a:ea typeface="Mada"/>
                <a:cs typeface="Mada"/>
                <a:sym typeface="Mada"/>
              </a:rPr>
              <a:t>after discontinuation of NSAID.</a:t>
            </a:r>
            <a:endParaRPr sz="1200">
              <a:solidFill>
                <a:srgbClr val="CC0000"/>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If NSAID required, </a:t>
            </a:r>
            <a:r>
              <a:rPr lang="ar" sz="1200">
                <a:solidFill>
                  <a:srgbClr val="CC0000"/>
                </a:solidFill>
                <a:latin typeface="Mada"/>
                <a:ea typeface="Mada"/>
                <a:cs typeface="Mada"/>
                <a:sym typeface="Mada"/>
              </a:rPr>
              <a:t>consider COX-2 inhibitor with PPI therapy.</a:t>
            </a:r>
            <a:endParaRPr sz="1200">
              <a:solidFill>
                <a:srgbClr val="CC0000"/>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solidFill>
                  <a:srgbClr val="CC0000"/>
                </a:solidFill>
                <a:latin typeface="Mada"/>
                <a:ea typeface="Mada"/>
                <a:cs typeface="Mada"/>
                <a:sym typeface="Mada"/>
              </a:rPr>
              <a:t>Use PPI with low dose Aspirin</a:t>
            </a:r>
            <a:r>
              <a:rPr lang="ar" sz="1200">
                <a:latin typeface="Mada"/>
                <a:ea typeface="Mada"/>
                <a:cs typeface="Mada"/>
                <a:sym typeface="Mada"/>
              </a:rPr>
              <a:t> if needed for secondary prevention </a:t>
            </a:r>
            <a:r>
              <a:rPr b="1" baseline="30000" lang="ar" sz="1200">
                <a:latin typeface="Mada"/>
                <a:ea typeface="Mada"/>
                <a:cs typeface="Mada"/>
                <a:sym typeface="Mada"/>
              </a:rPr>
              <a:t>1</a:t>
            </a:r>
            <a:endParaRPr b="1" baseline="30000" sz="1200">
              <a:latin typeface="Mada"/>
              <a:ea typeface="Mada"/>
              <a:cs typeface="Mada"/>
              <a:sym typeface="Mada"/>
            </a:endParaRPr>
          </a:p>
        </p:txBody>
      </p:sp>
      <p:sp>
        <p:nvSpPr>
          <p:cNvPr id="543" name="Google Shape;543;p24"/>
          <p:cNvSpPr/>
          <p:nvPr/>
        </p:nvSpPr>
        <p:spPr>
          <a:xfrm>
            <a:off x="849481" y="7809750"/>
            <a:ext cx="2273400" cy="331500"/>
          </a:xfrm>
          <a:prstGeom prst="flowChartAlternateProcess">
            <a:avLst/>
          </a:prstGeom>
          <a:solidFill>
            <a:srgbClr val="79974F"/>
          </a:solidFill>
          <a:ln cap="flat" cmpd="sng" w="9525">
            <a:solidFill>
              <a:srgbClr val="7997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NSAID- </a:t>
            </a:r>
            <a:r>
              <a:rPr b="1" lang="ar">
                <a:solidFill>
                  <a:srgbClr val="FFFFFF"/>
                </a:solidFill>
                <a:latin typeface="Mada"/>
                <a:ea typeface="Mada"/>
                <a:cs typeface="Mada"/>
                <a:sym typeface="Mada"/>
              </a:rPr>
              <a:t>induced ulcer</a:t>
            </a:r>
            <a:endParaRPr b="1">
              <a:solidFill>
                <a:srgbClr val="FFFFFF"/>
              </a:solidFill>
              <a:latin typeface="Mada"/>
              <a:ea typeface="Mada"/>
              <a:cs typeface="Mada"/>
              <a:sym typeface="Mada"/>
            </a:endParaRPr>
          </a:p>
        </p:txBody>
      </p:sp>
      <p:sp>
        <p:nvSpPr>
          <p:cNvPr id="544" name="Google Shape;544;p24"/>
          <p:cNvSpPr/>
          <p:nvPr/>
        </p:nvSpPr>
        <p:spPr>
          <a:xfrm>
            <a:off x="3954749" y="8009750"/>
            <a:ext cx="3353100" cy="1578300"/>
          </a:xfrm>
          <a:prstGeom prst="roundRect">
            <a:avLst>
              <a:gd fmla="val 16667" name="adj"/>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lang="ar" sz="1200">
                <a:solidFill>
                  <a:srgbClr val="CC0000"/>
                </a:solidFill>
                <a:latin typeface="Mada"/>
                <a:ea typeface="Mada"/>
                <a:cs typeface="Mada"/>
                <a:sym typeface="Mada"/>
              </a:rPr>
              <a:t>PPI therapy should be prescribed indefinitely</a:t>
            </a:r>
            <a:r>
              <a:rPr lang="ar" sz="1200">
                <a:solidFill>
                  <a:srgbClr val="FF0000"/>
                </a:solidFill>
                <a:latin typeface="Mada"/>
                <a:ea typeface="Mada"/>
                <a:cs typeface="Mada"/>
                <a:sym typeface="Mada"/>
              </a:rPr>
              <a:t> </a:t>
            </a:r>
            <a:endParaRPr sz="1200">
              <a:solidFill>
                <a:srgbClr val="FF0000"/>
              </a:solidFill>
              <a:latin typeface="Mada"/>
              <a:ea typeface="Mada"/>
              <a:cs typeface="Mada"/>
              <a:sym typeface="Mada"/>
            </a:endParaRPr>
          </a:p>
        </p:txBody>
      </p:sp>
      <p:sp>
        <p:nvSpPr>
          <p:cNvPr id="545" name="Google Shape;545;p24"/>
          <p:cNvSpPr/>
          <p:nvPr/>
        </p:nvSpPr>
        <p:spPr>
          <a:xfrm>
            <a:off x="4191238" y="7809750"/>
            <a:ext cx="2904600" cy="331500"/>
          </a:xfrm>
          <a:prstGeom prst="flowChartAlternateProcess">
            <a:avLst/>
          </a:prstGeom>
          <a:solidFill>
            <a:srgbClr val="79974F"/>
          </a:solidFill>
          <a:ln cap="flat" cmpd="sng" w="9525">
            <a:solidFill>
              <a:srgbClr val="7997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Idiopathic ulcers</a:t>
            </a:r>
            <a:endParaRPr b="1">
              <a:solidFill>
                <a:srgbClr val="FFFFFF"/>
              </a:solidFill>
              <a:latin typeface="Mada"/>
              <a:ea typeface="Mada"/>
              <a:cs typeface="Mada"/>
              <a:sym typeface="Mada"/>
            </a:endParaRPr>
          </a:p>
        </p:txBody>
      </p:sp>
      <p:sp>
        <p:nvSpPr>
          <p:cNvPr id="546" name="Google Shape;546;p24"/>
          <p:cNvSpPr txBox="1"/>
          <p:nvPr/>
        </p:nvSpPr>
        <p:spPr>
          <a:xfrm>
            <a:off x="1237350" y="0"/>
            <a:ext cx="50853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Management</a:t>
            </a:r>
            <a:endParaRPr sz="2600">
              <a:solidFill>
                <a:schemeClr val="dk1"/>
              </a:solidFill>
              <a:latin typeface="Alegreya"/>
              <a:ea typeface="Alegreya"/>
              <a:cs typeface="Alegreya"/>
              <a:sym typeface="Alegreya"/>
            </a:endParaRPr>
          </a:p>
        </p:txBody>
      </p:sp>
      <p:sp>
        <p:nvSpPr>
          <p:cNvPr id="547" name="Google Shape;547;p24"/>
          <p:cNvSpPr txBox="1"/>
          <p:nvPr/>
        </p:nvSpPr>
        <p:spPr>
          <a:xfrm>
            <a:off x="0" y="9795975"/>
            <a:ext cx="7560000" cy="93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highlight>
                  <a:srgbClr val="FFFFFF"/>
                </a:highlight>
                <a:latin typeface="Mada"/>
                <a:ea typeface="Mada"/>
                <a:cs typeface="Mada"/>
                <a:sym typeface="Mada"/>
              </a:rPr>
              <a:t>1-</a:t>
            </a:r>
            <a:r>
              <a:rPr lang="ar" sz="1000">
                <a:solidFill>
                  <a:srgbClr val="6AA84F"/>
                </a:solidFill>
                <a:highlight>
                  <a:srgbClr val="FFFFFF"/>
                </a:highlight>
                <a:latin typeface="Mada"/>
                <a:ea typeface="Mada"/>
                <a:cs typeface="Mada"/>
                <a:sym typeface="Mada"/>
              </a:rPr>
              <a:t>usually we will tell them to stop for less than 3 days, return it ASAP. you might stop nsaids and they will die from MI.</a:t>
            </a:r>
            <a:r>
              <a:rPr lang="ar" sz="1000">
                <a:solidFill>
                  <a:srgbClr val="3C4043"/>
                </a:solidFill>
                <a:highlight>
                  <a:srgbClr val="FFFFFF"/>
                </a:highlight>
                <a:latin typeface="Mada"/>
                <a:ea typeface="Mada"/>
                <a:cs typeface="Mada"/>
                <a:sym typeface="Mada"/>
              </a:rPr>
              <a:t> </a:t>
            </a:r>
            <a:r>
              <a:rPr lang="ar" sz="1000">
                <a:solidFill>
                  <a:srgbClr val="CC0000"/>
                </a:solidFill>
                <a:latin typeface="Mada"/>
                <a:ea typeface="Mada"/>
                <a:cs typeface="Mada"/>
                <a:sym typeface="Mada"/>
              </a:rPr>
              <a:t>stop NSAIDs and anticoagulants if they are not highly indicated . if you can't then continue with PPI</a:t>
            </a:r>
            <a:endParaRPr sz="1000">
              <a:latin typeface="Mada"/>
              <a:ea typeface="Mada"/>
              <a:cs typeface="Mada"/>
              <a:sym typeface="Mada"/>
            </a:endParaRPr>
          </a:p>
        </p:txBody>
      </p:sp>
      <p:sp>
        <p:nvSpPr>
          <p:cNvPr id="548" name="Google Shape;548;p24"/>
          <p:cNvSpPr/>
          <p:nvPr/>
        </p:nvSpPr>
        <p:spPr>
          <a:xfrm>
            <a:off x="-33325" y="-4900"/>
            <a:ext cx="1071000" cy="4896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Males slides</a:t>
            </a:r>
            <a:endParaRPr b="1" sz="1300">
              <a:solidFill>
                <a:srgbClr val="FFFFFF"/>
              </a:solidFill>
              <a:latin typeface="Mada"/>
              <a:ea typeface="Mada"/>
              <a:cs typeface="Mada"/>
              <a:sym typeface="Mad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25"/>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pic>
        <p:nvPicPr>
          <p:cNvPr id="554" name="Google Shape;554;p25"/>
          <p:cNvPicPr preferRelativeResize="0"/>
          <p:nvPr/>
        </p:nvPicPr>
        <p:blipFill>
          <a:blip r:embed="rId3">
            <a:alphaModFix/>
          </a:blip>
          <a:stretch>
            <a:fillRect/>
          </a:stretch>
        </p:blipFill>
        <p:spPr>
          <a:xfrm>
            <a:off x="578823" y="923520"/>
            <a:ext cx="2798650" cy="2404225"/>
          </a:xfrm>
          <a:prstGeom prst="rect">
            <a:avLst/>
          </a:prstGeom>
          <a:noFill/>
          <a:ln>
            <a:noFill/>
          </a:ln>
        </p:spPr>
      </p:pic>
      <p:pic>
        <p:nvPicPr>
          <p:cNvPr id="555" name="Google Shape;555;p25"/>
          <p:cNvPicPr preferRelativeResize="0"/>
          <p:nvPr/>
        </p:nvPicPr>
        <p:blipFill>
          <a:blip r:embed="rId4">
            <a:alphaModFix/>
          </a:blip>
          <a:stretch>
            <a:fillRect/>
          </a:stretch>
        </p:blipFill>
        <p:spPr>
          <a:xfrm>
            <a:off x="3780000" y="1069700"/>
            <a:ext cx="3472526" cy="2258050"/>
          </a:xfrm>
          <a:prstGeom prst="rect">
            <a:avLst/>
          </a:prstGeom>
          <a:noFill/>
          <a:ln>
            <a:noFill/>
          </a:ln>
        </p:spPr>
      </p:pic>
      <p:sp>
        <p:nvSpPr>
          <p:cNvPr id="556" name="Google Shape;556;p25"/>
          <p:cNvSpPr txBox="1"/>
          <p:nvPr/>
        </p:nvSpPr>
        <p:spPr>
          <a:xfrm>
            <a:off x="958650" y="36200"/>
            <a:ext cx="5642700" cy="48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Management of variceal hemorrhage</a:t>
            </a:r>
            <a:endParaRPr sz="2600">
              <a:solidFill>
                <a:schemeClr val="dk1"/>
              </a:solidFill>
              <a:latin typeface="Alegreya"/>
              <a:ea typeface="Alegreya"/>
              <a:cs typeface="Alegreya"/>
              <a:sym typeface="Alegreya"/>
            </a:endParaRPr>
          </a:p>
        </p:txBody>
      </p:sp>
      <p:grpSp>
        <p:nvGrpSpPr>
          <p:cNvPr id="557" name="Google Shape;557;p25"/>
          <p:cNvGrpSpPr/>
          <p:nvPr/>
        </p:nvGrpSpPr>
        <p:grpSpPr>
          <a:xfrm>
            <a:off x="107850" y="4822796"/>
            <a:ext cx="7191900" cy="4635300"/>
            <a:chOff x="95100" y="636375"/>
            <a:chExt cx="7191900" cy="4635300"/>
          </a:xfrm>
        </p:grpSpPr>
        <p:sp>
          <p:nvSpPr>
            <p:cNvPr id="558" name="Google Shape;558;p25"/>
            <p:cNvSpPr txBox="1"/>
            <p:nvPr/>
          </p:nvSpPr>
          <p:spPr>
            <a:xfrm>
              <a:off x="95100" y="636375"/>
              <a:ext cx="7039500" cy="2847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SzPts val="2300"/>
                <a:buFont typeface="Mada"/>
                <a:buChar char="◄"/>
              </a:pPr>
              <a:r>
                <a:rPr b="1" lang="ar" sz="2300">
                  <a:highlight>
                    <a:schemeClr val="accent5"/>
                  </a:highlight>
                  <a:latin typeface="Mada"/>
                  <a:ea typeface="Mada"/>
                  <a:cs typeface="Mada"/>
                  <a:sym typeface="Mada"/>
                </a:rPr>
                <a:t>Patients with Moderate / Large Varices that have NOT Bled:</a:t>
              </a:r>
              <a:endParaRPr b="1" sz="2300">
                <a:highlight>
                  <a:schemeClr val="accent5"/>
                </a:highlight>
                <a:latin typeface="Mada"/>
                <a:ea typeface="Mada"/>
                <a:cs typeface="Mada"/>
                <a:sym typeface="Mada"/>
              </a:endParaRPr>
            </a:p>
          </p:txBody>
        </p:sp>
        <p:sp>
          <p:nvSpPr>
            <p:cNvPr id="559" name="Google Shape;559;p25"/>
            <p:cNvSpPr/>
            <p:nvPr/>
          </p:nvSpPr>
          <p:spPr>
            <a:xfrm>
              <a:off x="276225" y="2047875"/>
              <a:ext cx="1047900" cy="2847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Propranolol </a:t>
              </a:r>
              <a:r>
                <a:rPr b="1" baseline="30000" lang="ar" sz="1200">
                  <a:latin typeface="Mada"/>
                  <a:ea typeface="Mada"/>
                  <a:cs typeface="Mada"/>
                  <a:sym typeface="Mada"/>
                </a:rPr>
                <a:t>1</a:t>
              </a:r>
              <a:endParaRPr b="1" baseline="30000" sz="1200">
                <a:latin typeface="Mada"/>
                <a:ea typeface="Mada"/>
                <a:cs typeface="Mada"/>
                <a:sym typeface="Mada"/>
              </a:endParaRPr>
            </a:p>
          </p:txBody>
        </p:sp>
        <p:sp>
          <p:nvSpPr>
            <p:cNvPr id="560" name="Google Shape;560;p25"/>
            <p:cNvSpPr/>
            <p:nvPr/>
          </p:nvSpPr>
          <p:spPr>
            <a:xfrm>
              <a:off x="276225" y="2924175"/>
              <a:ext cx="1047900" cy="2847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Nadolol</a:t>
              </a:r>
              <a:endParaRPr sz="1200">
                <a:latin typeface="Mada"/>
                <a:ea typeface="Mada"/>
                <a:cs typeface="Mada"/>
                <a:sym typeface="Mada"/>
              </a:endParaRPr>
            </a:p>
          </p:txBody>
        </p:sp>
        <p:sp>
          <p:nvSpPr>
            <p:cNvPr id="561" name="Google Shape;561;p25"/>
            <p:cNvSpPr/>
            <p:nvPr/>
          </p:nvSpPr>
          <p:spPr>
            <a:xfrm>
              <a:off x="276225" y="3800475"/>
              <a:ext cx="1047900" cy="2847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Carvedilol</a:t>
              </a:r>
              <a:endParaRPr sz="1200">
                <a:latin typeface="Mada"/>
                <a:ea typeface="Mada"/>
                <a:cs typeface="Mada"/>
                <a:sym typeface="Mada"/>
              </a:endParaRPr>
            </a:p>
          </p:txBody>
        </p:sp>
        <p:sp>
          <p:nvSpPr>
            <p:cNvPr id="562" name="Google Shape;562;p25"/>
            <p:cNvSpPr/>
            <p:nvPr/>
          </p:nvSpPr>
          <p:spPr>
            <a:xfrm>
              <a:off x="276225" y="4733925"/>
              <a:ext cx="1047900" cy="2847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EVL</a:t>
              </a:r>
              <a:endParaRPr sz="1200">
                <a:latin typeface="Mada"/>
                <a:ea typeface="Mada"/>
                <a:cs typeface="Mada"/>
                <a:sym typeface="Mada"/>
              </a:endParaRPr>
            </a:p>
          </p:txBody>
        </p:sp>
        <p:sp>
          <p:nvSpPr>
            <p:cNvPr id="563" name="Google Shape;563;p25"/>
            <p:cNvSpPr/>
            <p:nvPr/>
          </p:nvSpPr>
          <p:spPr>
            <a:xfrm>
              <a:off x="1476375" y="1819275"/>
              <a:ext cx="2362200" cy="740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- 20 mg orally twice a days. Adjust every 2-3 days until the goal is achieved.</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Maximum daily dose is 320mg</a:t>
              </a:r>
              <a:endParaRPr sz="1200">
                <a:latin typeface="Mada"/>
                <a:ea typeface="Mada"/>
                <a:cs typeface="Mada"/>
                <a:sym typeface="Mada"/>
              </a:endParaRPr>
            </a:p>
          </p:txBody>
        </p:sp>
        <p:sp>
          <p:nvSpPr>
            <p:cNvPr id="564" name="Google Shape;564;p25"/>
            <p:cNvSpPr/>
            <p:nvPr/>
          </p:nvSpPr>
          <p:spPr>
            <a:xfrm>
              <a:off x="1476375" y="2669400"/>
              <a:ext cx="2362200" cy="740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- 40 mg orally once a days. Adjust every 2-3 days until the goal is achieved.</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Maximum daily dose is 160 mg</a:t>
              </a:r>
              <a:endParaRPr sz="1200">
                <a:latin typeface="Mada"/>
                <a:ea typeface="Mada"/>
                <a:cs typeface="Mada"/>
                <a:sym typeface="Mada"/>
              </a:endParaRPr>
            </a:p>
          </p:txBody>
        </p:sp>
        <p:sp>
          <p:nvSpPr>
            <p:cNvPr id="565" name="Google Shape;565;p25"/>
            <p:cNvSpPr/>
            <p:nvPr/>
          </p:nvSpPr>
          <p:spPr>
            <a:xfrm>
              <a:off x="1476375" y="3514725"/>
              <a:ext cx="2362200" cy="908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 Start with 6.25mg once a day. After 3 days increase to 12.5 mg.</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maximum dose is 12.5 mg\day (except arterial hypertension patients)</a:t>
              </a:r>
              <a:endParaRPr sz="1200">
                <a:latin typeface="Mada"/>
                <a:ea typeface="Mada"/>
                <a:cs typeface="Mada"/>
                <a:sym typeface="Mada"/>
              </a:endParaRPr>
            </a:p>
          </p:txBody>
        </p:sp>
        <p:sp>
          <p:nvSpPr>
            <p:cNvPr id="566" name="Google Shape;566;p25"/>
            <p:cNvSpPr/>
            <p:nvPr/>
          </p:nvSpPr>
          <p:spPr>
            <a:xfrm>
              <a:off x="1476375" y="4530975"/>
              <a:ext cx="2362200" cy="740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Every 1-4 weeks until the obliteration of varices.</a:t>
              </a:r>
              <a:endParaRPr sz="1200">
                <a:latin typeface="Mada"/>
                <a:ea typeface="Mada"/>
                <a:cs typeface="Mada"/>
                <a:sym typeface="Mada"/>
              </a:endParaRPr>
            </a:p>
          </p:txBody>
        </p:sp>
        <p:sp>
          <p:nvSpPr>
            <p:cNvPr id="567" name="Google Shape;567;p25"/>
            <p:cNvSpPr/>
            <p:nvPr/>
          </p:nvSpPr>
          <p:spPr>
            <a:xfrm>
              <a:off x="3924300" y="1819275"/>
              <a:ext cx="1438200" cy="15954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rgbClr val="CC0000"/>
                  </a:solidFill>
                  <a:latin typeface="Mada"/>
                  <a:ea typeface="Mada"/>
                  <a:cs typeface="Mada"/>
                  <a:sym typeface="Mada"/>
                </a:rPr>
                <a:t>Aiming for resting HR of 50-55 beats\minutes</a:t>
              </a:r>
              <a:endParaRPr b="1" sz="1200">
                <a:solidFill>
                  <a:srgbClr val="CC0000"/>
                </a:solidFill>
                <a:latin typeface="Mada"/>
                <a:ea typeface="Mada"/>
                <a:cs typeface="Mada"/>
                <a:sym typeface="Mada"/>
              </a:endParaRPr>
            </a:p>
          </p:txBody>
        </p:sp>
        <p:sp>
          <p:nvSpPr>
            <p:cNvPr id="568" name="Google Shape;568;p25"/>
            <p:cNvSpPr/>
            <p:nvPr/>
          </p:nvSpPr>
          <p:spPr>
            <a:xfrm>
              <a:off x="3924300" y="3514725"/>
              <a:ext cx="1438200" cy="908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rgbClr val="CC0000"/>
                  </a:solidFill>
                  <a:latin typeface="Mada"/>
                  <a:ea typeface="Mada"/>
                  <a:cs typeface="Mada"/>
                  <a:sym typeface="Mada"/>
                </a:rPr>
                <a:t>Systolic BP shouldn’t be&lt; 90 mmHG</a:t>
              </a:r>
              <a:endParaRPr b="1" sz="1200">
                <a:solidFill>
                  <a:srgbClr val="CC0000"/>
                </a:solidFill>
                <a:latin typeface="Mada"/>
                <a:ea typeface="Mada"/>
                <a:cs typeface="Mada"/>
                <a:sym typeface="Mada"/>
              </a:endParaRPr>
            </a:p>
          </p:txBody>
        </p:sp>
        <p:sp>
          <p:nvSpPr>
            <p:cNvPr id="569" name="Google Shape;569;p25"/>
            <p:cNvSpPr/>
            <p:nvPr/>
          </p:nvSpPr>
          <p:spPr>
            <a:xfrm>
              <a:off x="3924300" y="4530975"/>
              <a:ext cx="1438200" cy="740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-Obliterate varices</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Eradicate new varices after initial obliteration</a:t>
              </a:r>
              <a:endParaRPr sz="1200">
                <a:solidFill>
                  <a:schemeClr val="dk1"/>
                </a:solidFill>
                <a:latin typeface="Mada"/>
                <a:ea typeface="Mada"/>
                <a:cs typeface="Mada"/>
                <a:sym typeface="Mada"/>
              </a:endParaRPr>
            </a:p>
          </p:txBody>
        </p:sp>
        <p:sp>
          <p:nvSpPr>
            <p:cNvPr id="570" name="Google Shape;570;p25"/>
            <p:cNvSpPr/>
            <p:nvPr/>
          </p:nvSpPr>
          <p:spPr>
            <a:xfrm>
              <a:off x="5465400" y="1819275"/>
              <a:ext cx="1821600" cy="15954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 Every outpatient visit make sure patient on therapy.</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Continue indefinitely</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No need for follow-up EGD</a:t>
              </a:r>
              <a:endParaRPr sz="1200">
                <a:latin typeface="Mada"/>
                <a:ea typeface="Mada"/>
                <a:cs typeface="Mada"/>
                <a:sym typeface="Mada"/>
              </a:endParaRPr>
            </a:p>
          </p:txBody>
        </p:sp>
        <p:sp>
          <p:nvSpPr>
            <p:cNvPr id="571" name="Google Shape;571;p25"/>
            <p:cNvSpPr/>
            <p:nvPr/>
          </p:nvSpPr>
          <p:spPr>
            <a:xfrm>
              <a:off x="5465400" y="4529700"/>
              <a:ext cx="1821600" cy="709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 First EGD performed 1-3 months after obliteration and every 6-12 months thereafter</a:t>
              </a:r>
              <a:endParaRPr sz="1200">
                <a:solidFill>
                  <a:schemeClr val="dk1"/>
                </a:solidFill>
                <a:latin typeface="Mada"/>
                <a:ea typeface="Mada"/>
                <a:cs typeface="Mada"/>
                <a:sym typeface="Mada"/>
              </a:endParaRPr>
            </a:p>
          </p:txBody>
        </p:sp>
        <p:sp>
          <p:nvSpPr>
            <p:cNvPr id="572" name="Google Shape;572;p25"/>
            <p:cNvSpPr txBox="1"/>
            <p:nvPr/>
          </p:nvSpPr>
          <p:spPr>
            <a:xfrm>
              <a:off x="2057400" y="1534575"/>
              <a:ext cx="1047900" cy="28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chemeClr val="accent1"/>
                  </a:solidFill>
                  <a:latin typeface="Mada"/>
                  <a:ea typeface="Mada"/>
                  <a:cs typeface="Mada"/>
                  <a:sym typeface="Mada"/>
                </a:rPr>
                <a:t>Dose</a:t>
              </a:r>
              <a:endParaRPr b="1" sz="1200">
                <a:solidFill>
                  <a:schemeClr val="accent1"/>
                </a:solidFill>
                <a:latin typeface="Mada"/>
                <a:ea typeface="Mada"/>
                <a:cs typeface="Mada"/>
                <a:sym typeface="Mada"/>
              </a:endParaRPr>
            </a:p>
          </p:txBody>
        </p:sp>
        <p:sp>
          <p:nvSpPr>
            <p:cNvPr id="573" name="Google Shape;573;p25"/>
            <p:cNvSpPr txBox="1"/>
            <p:nvPr/>
          </p:nvSpPr>
          <p:spPr>
            <a:xfrm>
              <a:off x="4010025" y="1534575"/>
              <a:ext cx="1194300" cy="28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chemeClr val="accent1"/>
                  </a:solidFill>
                  <a:latin typeface="Mada"/>
                  <a:ea typeface="Mada"/>
                  <a:cs typeface="Mada"/>
                  <a:sym typeface="Mada"/>
                </a:rPr>
                <a:t>Therapy goal</a:t>
              </a:r>
              <a:endParaRPr b="1" sz="1200">
                <a:solidFill>
                  <a:schemeClr val="accent1"/>
                </a:solidFill>
                <a:latin typeface="Mada"/>
                <a:ea typeface="Mada"/>
                <a:cs typeface="Mada"/>
                <a:sym typeface="Mada"/>
              </a:endParaRPr>
            </a:p>
          </p:txBody>
        </p:sp>
        <p:sp>
          <p:nvSpPr>
            <p:cNvPr id="574" name="Google Shape;574;p25"/>
            <p:cNvSpPr txBox="1"/>
            <p:nvPr/>
          </p:nvSpPr>
          <p:spPr>
            <a:xfrm>
              <a:off x="5762625" y="1534575"/>
              <a:ext cx="1194300" cy="28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chemeClr val="accent1"/>
                  </a:solidFill>
                  <a:latin typeface="Mada"/>
                  <a:ea typeface="Mada"/>
                  <a:cs typeface="Mada"/>
                  <a:sym typeface="Mada"/>
                </a:rPr>
                <a:t>Follow-up</a:t>
              </a:r>
              <a:endParaRPr b="1" sz="1200">
                <a:solidFill>
                  <a:schemeClr val="accent1"/>
                </a:solidFill>
                <a:latin typeface="Mada"/>
                <a:ea typeface="Mada"/>
                <a:cs typeface="Mada"/>
                <a:sym typeface="Mada"/>
              </a:endParaRPr>
            </a:p>
          </p:txBody>
        </p:sp>
      </p:grpSp>
      <p:sp>
        <p:nvSpPr>
          <p:cNvPr id="575" name="Google Shape;575;p25"/>
          <p:cNvSpPr txBox="1"/>
          <p:nvPr/>
        </p:nvSpPr>
        <p:spPr>
          <a:xfrm>
            <a:off x="0" y="9838000"/>
            <a:ext cx="7560000" cy="9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rgbClr val="6AA84F"/>
                </a:solidFill>
                <a:latin typeface="Mada"/>
                <a:ea typeface="Mada"/>
                <a:cs typeface="Mada"/>
                <a:sym typeface="Mada"/>
              </a:rPr>
              <a:t>1- </a:t>
            </a:r>
            <a:r>
              <a:rPr b="1" lang="ar" sz="1200">
                <a:solidFill>
                  <a:srgbClr val="6AA84F"/>
                </a:solidFill>
                <a:latin typeface="Mada"/>
                <a:ea typeface="Mada"/>
                <a:cs typeface="Mada"/>
                <a:sym typeface="Mada"/>
              </a:rPr>
              <a:t>As a primary or secondary prevention</a:t>
            </a:r>
            <a:r>
              <a:rPr lang="ar" sz="1200">
                <a:solidFill>
                  <a:srgbClr val="6AA84F"/>
                </a:solidFill>
                <a:latin typeface="Mada"/>
                <a:ea typeface="Mada"/>
                <a:cs typeface="Mada"/>
                <a:sym typeface="Mada"/>
              </a:rPr>
              <a:t>. </a:t>
            </a:r>
            <a:r>
              <a:rPr lang="ar" sz="1200">
                <a:solidFill>
                  <a:srgbClr val="999999"/>
                </a:solidFill>
                <a:latin typeface="Mada"/>
                <a:ea typeface="Mada"/>
                <a:cs typeface="Mada"/>
                <a:sym typeface="Mada"/>
              </a:rPr>
              <a:t>Patients who recently diagnosed with cirrhosis should start primary prevention by giving them propranolol to decrease portal pressure, thus, decreasing the risk of varices progression and bleeding.</a:t>
            </a:r>
            <a:endParaRPr sz="1200">
              <a:solidFill>
                <a:srgbClr val="999999"/>
              </a:solidFill>
              <a:latin typeface="Mada"/>
              <a:ea typeface="Mada"/>
              <a:cs typeface="Mada"/>
              <a:sym typeface="Mada"/>
            </a:endParaRPr>
          </a:p>
        </p:txBody>
      </p:sp>
      <p:sp>
        <p:nvSpPr>
          <p:cNvPr id="576" name="Google Shape;576;p25"/>
          <p:cNvSpPr txBox="1"/>
          <p:nvPr/>
        </p:nvSpPr>
        <p:spPr>
          <a:xfrm>
            <a:off x="623348" y="3482570"/>
            <a:ext cx="2798700" cy="407400"/>
          </a:xfrm>
          <a:prstGeom prst="rect">
            <a:avLst/>
          </a:prstGeom>
          <a:noFill/>
          <a:ln cap="flat" cmpd="sng" w="9525">
            <a:solidFill>
              <a:srgbClr val="6AA84F"/>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1200">
                <a:solidFill>
                  <a:srgbClr val="6AA84F"/>
                </a:solidFill>
                <a:latin typeface="Mada"/>
                <a:ea typeface="Mada"/>
                <a:cs typeface="Mada"/>
                <a:sym typeface="Mada"/>
              </a:rPr>
              <a:t>venous bleeding with a high flow rate</a:t>
            </a:r>
            <a:endParaRPr sz="1200">
              <a:solidFill>
                <a:srgbClr val="6AA84F"/>
              </a:solidFill>
              <a:latin typeface="Mada"/>
              <a:ea typeface="Mada"/>
              <a:cs typeface="Mada"/>
              <a:sym typeface="Mada"/>
            </a:endParaRPr>
          </a:p>
        </p:txBody>
      </p:sp>
      <p:sp>
        <p:nvSpPr>
          <p:cNvPr id="577" name="Google Shape;577;p25"/>
          <p:cNvSpPr txBox="1"/>
          <p:nvPr/>
        </p:nvSpPr>
        <p:spPr>
          <a:xfrm>
            <a:off x="3780000" y="3482575"/>
            <a:ext cx="3519600" cy="407400"/>
          </a:xfrm>
          <a:prstGeom prst="rect">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6AA84F"/>
                </a:solidFill>
                <a:latin typeface="Mada"/>
                <a:ea typeface="Mada"/>
                <a:cs typeface="Mada"/>
                <a:sym typeface="Mada"/>
              </a:rPr>
              <a:t>primary : before bleeding </a:t>
            </a:r>
            <a:endParaRPr sz="1200">
              <a:solidFill>
                <a:srgbClr val="6AA84F"/>
              </a:solidFill>
              <a:latin typeface="Mada"/>
              <a:ea typeface="Mada"/>
              <a:cs typeface="Mada"/>
              <a:sym typeface="Mada"/>
            </a:endParaRPr>
          </a:p>
          <a:p>
            <a:pPr indent="0" lvl="0" marL="0" rtl="0" algn="ctr">
              <a:spcBef>
                <a:spcPts val="0"/>
              </a:spcBef>
              <a:spcAft>
                <a:spcPts val="0"/>
              </a:spcAft>
              <a:buNone/>
            </a:pPr>
            <a:r>
              <a:rPr lang="ar" sz="1200">
                <a:solidFill>
                  <a:srgbClr val="6AA84F"/>
                </a:solidFill>
                <a:latin typeface="Mada"/>
                <a:ea typeface="Mada"/>
                <a:cs typeface="Mada"/>
                <a:sym typeface="Mada"/>
              </a:rPr>
              <a:t>secondary: bleeding occurred</a:t>
            </a:r>
            <a:endParaRPr sz="1200">
              <a:solidFill>
                <a:srgbClr val="6AA84F"/>
              </a:solidFill>
              <a:latin typeface="Mada"/>
              <a:ea typeface="Mada"/>
              <a:cs typeface="Mada"/>
              <a:sym typeface="Mada"/>
            </a:endParaRPr>
          </a:p>
        </p:txBody>
      </p:sp>
      <p:sp>
        <p:nvSpPr>
          <p:cNvPr id="578" name="Google Shape;578;p25"/>
          <p:cNvSpPr/>
          <p:nvPr/>
        </p:nvSpPr>
        <p:spPr>
          <a:xfrm>
            <a:off x="-33325" y="-4900"/>
            <a:ext cx="1071000" cy="4896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Males slides</a:t>
            </a:r>
            <a:endParaRPr b="1" sz="1300">
              <a:solidFill>
                <a:srgbClr val="FFFFFF"/>
              </a:solidFill>
              <a:latin typeface="Mada"/>
              <a:ea typeface="Mada"/>
              <a:cs typeface="Mada"/>
              <a:sym typeface="Mad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26"/>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584" name="Google Shape;584;p26"/>
          <p:cNvSpPr txBox="1"/>
          <p:nvPr/>
        </p:nvSpPr>
        <p:spPr>
          <a:xfrm>
            <a:off x="253875" y="928480"/>
            <a:ext cx="6954300" cy="827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Most Commonly Used Vasoactive Agents in the Management of Acute Hemorrhage: </a:t>
            </a:r>
            <a:r>
              <a:rPr b="1" baseline="30000" lang="ar" sz="2200">
                <a:highlight>
                  <a:schemeClr val="accent5"/>
                </a:highlight>
                <a:latin typeface="Mada"/>
                <a:ea typeface="Mada"/>
                <a:cs typeface="Mada"/>
                <a:sym typeface="Mada"/>
              </a:rPr>
              <a:t>1</a:t>
            </a:r>
            <a:endParaRPr b="1" baseline="30000" sz="2200">
              <a:highlight>
                <a:schemeClr val="accent5"/>
              </a:highlight>
              <a:latin typeface="Mada"/>
              <a:ea typeface="Mada"/>
              <a:cs typeface="Mada"/>
              <a:sym typeface="Mada"/>
            </a:endParaRPr>
          </a:p>
        </p:txBody>
      </p:sp>
      <p:graphicFrame>
        <p:nvGraphicFramePr>
          <p:cNvPr id="585" name="Google Shape;585;p26"/>
          <p:cNvGraphicFramePr/>
          <p:nvPr/>
        </p:nvGraphicFramePr>
        <p:xfrm>
          <a:off x="266625" y="1810380"/>
          <a:ext cx="3000000" cy="3000000"/>
        </p:xfrm>
        <a:graphic>
          <a:graphicData uri="http://schemas.openxmlformats.org/drawingml/2006/table">
            <a:tbl>
              <a:tblPr>
                <a:noFill/>
                <a:tableStyleId>{77FC013C-54D9-4F0A-A97E-4AAB260340E3}</a:tableStyleId>
              </a:tblPr>
              <a:tblGrid>
                <a:gridCol w="845475"/>
                <a:gridCol w="1951950"/>
                <a:gridCol w="1937100"/>
                <a:gridCol w="2304975"/>
              </a:tblGrid>
              <a:tr h="381000">
                <a:tc>
                  <a:txBody>
                    <a:bodyPr/>
                    <a:lstStyle/>
                    <a:p>
                      <a:pPr indent="0" lvl="0" marL="0" rtl="0" algn="ctr">
                        <a:spcBef>
                          <a:spcPts val="0"/>
                        </a:spcBef>
                        <a:spcAft>
                          <a:spcPts val="0"/>
                        </a:spcAft>
                        <a:buNone/>
                      </a:pPr>
                      <a:r>
                        <a:rPr b="1" lang="ar" sz="1200">
                          <a:latin typeface="Mada"/>
                          <a:ea typeface="Mada"/>
                          <a:cs typeface="Mada"/>
                          <a:sym typeface="Mada"/>
                        </a:rPr>
                        <a:t>Drug</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ar" sz="1200">
                          <a:latin typeface="Mada"/>
                          <a:ea typeface="Mada"/>
                          <a:cs typeface="Mada"/>
                          <a:sym typeface="Mada"/>
                        </a:rPr>
                        <a:t>Somatostatin</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Octreotide</a:t>
                      </a:r>
                      <a:endParaRPr b="1" sz="1200">
                        <a:solidFill>
                          <a:srgbClr val="CC0000"/>
                        </a:solidFill>
                        <a:latin typeface="Mada"/>
                        <a:ea typeface="Mada"/>
                        <a:cs typeface="Mada"/>
                        <a:sym typeface="Mada"/>
                      </a:endParaRPr>
                    </a:p>
                    <a:p>
                      <a:pPr indent="0" lvl="0" marL="0" rtl="0" algn="ctr">
                        <a:spcBef>
                          <a:spcPts val="0"/>
                        </a:spcBef>
                        <a:spcAft>
                          <a:spcPts val="0"/>
                        </a:spcAft>
                        <a:buNone/>
                      </a:pPr>
                      <a:r>
                        <a:rPr b="1" lang="ar" sz="1000">
                          <a:latin typeface="Mada"/>
                          <a:ea typeface="Mada"/>
                          <a:cs typeface="Mada"/>
                          <a:sym typeface="Mada"/>
                        </a:rPr>
                        <a:t>(Somatostatin analogue)</a:t>
                      </a:r>
                      <a:endParaRPr b="1" sz="10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b="1" lang="ar" sz="1200">
                          <a:latin typeface="Mada"/>
                          <a:ea typeface="Mada"/>
                          <a:cs typeface="Mada"/>
                          <a:sym typeface="Mada"/>
                        </a:rPr>
                        <a:t>Terlipressin</a:t>
                      </a:r>
                      <a:endParaRPr b="1" sz="1200">
                        <a:latin typeface="Mada"/>
                        <a:ea typeface="Mada"/>
                        <a:cs typeface="Mada"/>
                        <a:sym typeface="Mada"/>
                      </a:endParaRPr>
                    </a:p>
                    <a:p>
                      <a:pPr indent="0" lvl="0" marL="0" rtl="0" algn="ctr">
                        <a:spcBef>
                          <a:spcPts val="0"/>
                        </a:spcBef>
                        <a:spcAft>
                          <a:spcPts val="0"/>
                        </a:spcAft>
                        <a:buNone/>
                      </a:pPr>
                      <a:r>
                        <a:rPr b="1" lang="ar" sz="1000">
                          <a:latin typeface="Mada"/>
                          <a:ea typeface="Mada"/>
                          <a:cs typeface="Mada"/>
                          <a:sym typeface="Mada"/>
                        </a:rPr>
                        <a:t>(Vasopressin analogue)</a:t>
                      </a:r>
                      <a:endParaRPr b="1" sz="10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5"/>
                    </a:solidFill>
                  </a:tcPr>
                </a:tc>
              </a:tr>
              <a:tr h="381000">
                <a:tc>
                  <a:txBody>
                    <a:bodyPr/>
                    <a:lstStyle/>
                    <a:p>
                      <a:pPr indent="0" lvl="0" marL="0" rtl="0" algn="ctr">
                        <a:spcBef>
                          <a:spcPts val="0"/>
                        </a:spcBef>
                        <a:spcAft>
                          <a:spcPts val="0"/>
                        </a:spcAft>
                        <a:buNone/>
                      </a:pPr>
                      <a:r>
                        <a:rPr b="1" lang="ar" sz="1200">
                          <a:latin typeface="Mada"/>
                          <a:ea typeface="Mada"/>
                          <a:cs typeface="Mada"/>
                          <a:sym typeface="Mada"/>
                        </a:rPr>
                        <a:t>Dose</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ar" sz="1200">
                          <a:latin typeface="Mada"/>
                          <a:ea typeface="Mada"/>
                          <a:cs typeface="Mada"/>
                          <a:sym typeface="Mada"/>
                        </a:rPr>
                        <a:t>- Initia</a:t>
                      </a:r>
                      <a:r>
                        <a:rPr b="1" lang="ar" sz="1200">
                          <a:latin typeface="Mada"/>
                          <a:ea typeface="Mada"/>
                          <a:cs typeface="Mada"/>
                          <a:sym typeface="Mada"/>
                        </a:rPr>
                        <a:t>l IV bolus </a:t>
                      </a:r>
                      <a:r>
                        <a:rPr lang="ar" sz="1200">
                          <a:latin typeface="Mada"/>
                          <a:ea typeface="Mada"/>
                          <a:cs typeface="Mada"/>
                          <a:sym typeface="Mada"/>
                        </a:rPr>
                        <a:t>250mcg (can be repeated in the first hour if ongoing bleeding)</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Continuous IV infusion of 250-500  mcg\h</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Initia</a:t>
                      </a:r>
                      <a:r>
                        <a:rPr b="1" lang="ar" sz="1200">
                          <a:solidFill>
                            <a:schemeClr val="dk1"/>
                          </a:solidFill>
                          <a:latin typeface="Mada"/>
                          <a:ea typeface="Mada"/>
                          <a:cs typeface="Mada"/>
                          <a:sym typeface="Mada"/>
                        </a:rPr>
                        <a:t>l IV bolus</a:t>
                      </a:r>
                      <a:r>
                        <a:rPr lang="ar" sz="1200">
                          <a:solidFill>
                            <a:schemeClr val="dk1"/>
                          </a:solidFill>
                          <a:latin typeface="Mada"/>
                          <a:ea typeface="Mada"/>
                          <a:cs typeface="Mada"/>
                          <a:sym typeface="Mada"/>
                        </a:rPr>
                        <a:t> 50mcg (can be repeated in the first hour if ongoing bleeding)</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Continuous IV infusion of 50 mcg\h</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ar" sz="1200">
                          <a:latin typeface="Mada"/>
                          <a:ea typeface="Mada"/>
                          <a:cs typeface="Mada"/>
                          <a:sym typeface="Mada"/>
                        </a:rPr>
                        <a:t>- Initial 48 hrs: 2mg IV every 4 hrs until control bleeding</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Maintenance: 1mg IV every 4hrs to prevent re-bleeing </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latin typeface="Mada"/>
                          <a:ea typeface="Mada"/>
                          <a:cs typeface="Mada"/>
                          <a:sym typeface="Mada"/>
                        </a:rPr>
                        <a:t>Duration</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EFEFEF"/>
                    </a:solidFill>
                  </a:tcPr>
                </a:tc>
                <a:tc gridSpan="3">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Up to 5 days</a:t>
                      </a:r>
                      <a:endParaRPr b="1" sz="1200">
                        <a:solidFill>
                          <a:srgbClr val="CC0000"/>
                        </a:solidFill>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hMerge="1"/>
                <a:tc hMerge="1"/>
              </a:tr>
              <a:tr h="381000">
                <a:tc>
                  <a:txBody>
                    <a:bodyPr/>
                    <a:lstStyle/>
                    <a:p>
                      <a:pPr indent="0" lvl="0" marL="0" rtl="0" algn="ctr">
                        <a:spcBef>
                          <a:spcPts val="0"/>
                        </a:spcBef>
                        <a:spcAft>
                          <a:spcPts val="0"/>
                        </a:spcAft>
                        <a:buNone/>
                      </a:pPr>
                      <a:r>
                        <a:rPr b="1" lang="ar" sz="1200">
                          <a:latin typeface="Mada"/>
                          <a:ea typeface="Mada"/>
                          <a:cs typeface="Mada"/>
                          <a:sym typeface="Mada"/>
                        </a:rPr>
                        <a:t>MOA</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EFEFEF"/>
                    </a:solidFill>
                  </a:tcPr>
                </a:tc>
                <a:tc gridSpan="2">
                  <a:txBody>
                    <a:bodyPr/>
                    <a:lstStyle/>
                    <a:p>
                      <a:pPr indent="0" lvl="0" marL="0" rtl="0" algn="l">
                        <a:spcBef>
                          <a:spcPts val="0"/>
                        </a:spcBef>
                        <a:spcAft>
                          <a:spcPts val="0"/>
                        </a:spcAft>
                        <a:buNone/>
                      </a:pPr>
                      <a:r>
                        <a:rPr lang="ar" sz="1200">
                          <a:latin typeface="Mada"/>
                          <a:ea typeface="Mada"/>
                          <a:cs typeface="Mada"/>
                          <a:sym typeface="Mada"/>
                        </a:rPr>
                        <a:t>- Inhibits vasodilator hormone similar to glucagon, causing splanchnic vasoconstriction and reduces portal blood flow</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Facilitates adrenergic vasoconstriction</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hMerge="1"/>
                <a:tc>
                  <a:txBody>
                    <a:bodyPr/>
                    <a:lstStyle/>
                    <a:p>
                      <a:pPr indent="0" lvl="0" marL="0" rtl="0" algn="l">
                        <a:spcBef>
                          <a:spcPts val="0"/>
                        </a:spcBef>
                        <a:spcAft>
                          <a:spcPts val="0"/>
                        </a:spcAft>
                        <a:buNone/>
                      </a:pPr>
                      <a:r>
                        <a:rPr lang="ar" sz="1200">
                          <a:latin typeface="Mada"/>
                          <a:ea typeface="Mada"/>
                          <a:cs typeface="Mada"/>
                          <a:sym typeface="Mada"/>
                        </a:rPr>
                        <a:t>- Splanchnic vasoconstriction. The active metabolite “lysin-vasopressin” is released gradually over several hrs in tissue, thus decreasing typical systemic vasopressin side effect</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bl>
          </a:graphicData>
        </a:graphic>
      </p:graphicFrame>
      <p:pic>
        <p:nvPicPr>
          <p:cNvPr id="586" name="Google Shape;586;p26"/>
          <p:cNvPicPr preferRelativeResize="0"/>
          <p:nvPr/>
        </p:nvPicPr>
        <p:blipFill rotWithShape="1">
          <a:blip r:embed="rId3">
            <a:alphaModFix/>
          </a:blip>
          <a:srcRect b="0" l="0" r="0" t="32899"/>
          <a:stretch/>
        </p:blipFill>
        <p:spPr>
          <a:xfrm>
            <a:off x="266625" y="6000725"/>
            <a:ext cx="7039499" cy="2160475"/>
          </a:xfrm>
          <a:prstGeom prst="rect">
            <a:avLst/>
          </a:prstGeom>
          <a:noFill/>
          <a:ln>
            <a:noFill/>
          </a:ln>
        </p:spPr>
      </p:pic>
      <p:sp>
        <p:nvSpPr>
          <p:cNvPr id="587" name="Google Shape;587;p26"/>
          <p:cNvSpPr txBox="1"/>
          <p:nvPr/>
        </p:nvSpPr>
        <p:spPr>
          <a:xfrm>
            <a:off x="253875" y="5118825"/>
            <a:ext cx="7039500" cy="827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Pharmacological therapy in the management of acute esophageal variceal hemorrhage : </a:t>
            </a:r>
            <a:r>
              <a:rPr b="1" baseline="30000" lang="ar" sz="2200">
                <a:highlight>
                  <a:schemeClr val="accent5"/>
                </a:highlight>
                <a:latin typeface="Mada"/>
                <a:ea typeface="Mada"/>
                <a:cs typeface="Mada"/>
                <a:sym typeface="Mada"/>
              </a:rPr>
              <a:t>2,3</a:t>
            </a:r>
            <a:endParaRPr b="1" baseline="30000" sz="2200">
              <a:highlight>
                <a:schemeClr val="accent5"/>
              </a:highlight>
              <a:latin typeface="Mada"/>
              <a:ea typeface="Mada"/>
              <a:cs typeface="Mada"/>
              <a:sym typeface="Mada"/>
            </a:endParaRPr>
          </a:p>
        </p:txBody>
      </p:sp>
      <p:sp>
        <p:nvSpPr>
          <p:cNvPr id="588" name="Google Shape;588;p26"/>
          <p:cNvSpPr txBox="1"/>
          <p:nvPr/>
        </p:nvSpPr>
        <p:spPr>
          <a:xfrm>
            <a:off x="0" y="9780300"/>
            <a:ext cx="7560000" cy="9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aseline="30000" lang="ar" sz="1500">
                <a:solidFill>
                  <a:srgbClr val="6AA84F"/>
                </a:solidFill>
                <a:latin typeface="Mada"/>
                <a:ea typeface="Mada"/>
                <a:cs typeface="Mada"/>
                <a:sym typeface="Mada"/>
              </a:rPr>
              <a:t>1- </a:t>
            </a:r>
            <a:r>
              <a:rPr baseline="30000" lang="ar" sz="1500">
                <a:solidFill>
                  <a:srgbClr val="6AA84F"/>
                </a:solidFill>
                <a:latin typeface="Mada"/>
                <a:ea typeface="Mada"/>
                <a:cs typeface="Mada"/>
                <a:sym typeface="Mada"/>
              </a:rPr>
              <a:t>pt should be admitted for 5 days and remains on IV infusion with vasoactive agent  after performing endoscopy , </a:t>
            </a:r>
            <a:r>
              <a:rPr baseline="30000" lang="ar" sz="1500">
                <a:solidFill>
                  <a:srgbClr val="CC0000"/>
                </a:solidFill>
                <a:latin typeface="Mada"/>
                <a:ea typeface="Mada"/>
                <a:cs typeface="Mada"/>
                <a:sym typeface="Mada"/>
              </a:rPr>
              <a:t>DON'T DISCHARGE.</a:t>
            </a:r>
            <a:endParaRPr baseline="30000" sz="1500">
              <a:solidFill>
                <a:srgbClr val="CC0000"/>
              </a:solidFill>
              <a:latin typeface="Mada"/>
              <a:ea typeface="Mada"/>
              <a:cs typeface="Mada"/>
              <a:sym typeface="Mada"/>
            </a:endParaRPr>
          </a:p>
          <a:p>
            <a:pPr indent="0" lvl="0" marL="0" rtl="0" algn="l">
              <a:spcBef>
                <a:spcPts val="0"/>
              </a:spcBef>
              <a:spcAft>
                <a:spcPts val="0"/>
              </a:spcAft>
              <a:buNone/>
            </a:pPr>
            <a:r>
              <a:rPr baseline="30000" lang="ar" sz="1500">
                <a:solidFill>
                  <a:srgbClr val="6AA84F"/>
                </a:solidFill>
                <a:latin typeface="Mada"/>
                <a:ea typeface="Mada"/>
                <a:cs typeface="Mada"/>
                <a:sym typeface="Mada"/>
              </a:rPr>
              <a:t>2- we don't use norfloxacin in KSA , we use ciprofloxacin instead</a:t>
            </a:r>
            <a:endParaRPr baseline="30000" sz="1500">
              <a:solidFill>
                <a:srgbClr val="6AA84F"/>
              </a:solidFill>
              <a:latin typeface="Mada"/>
              <a:ea typeface="Mada"/>
              <a:cs typeface="Mada"/>
              <a:sym typeface="Mada"/>
            </a:endParaRPr>
          </a:p>
          <a:p>
            <a:pPr indent="0" lvl="0" marL="0" rtl="0" algn="l">
              <a:spcBef>
                <a:spcPts val="0"/>
              </a:spcBef>
              <a:spcAft>
                <a:spcPts val="0"/>
              </a:spcAft>
              <a:buNone/>
            </a:pPr>
            <a:r>
              <a:rPr baseline="30000" lang="ar" sz="1500">
                <a:solidFill>
                  <a:srgbClr val="6AA84F"/>
                </a:solidFill>
                <a:latin typeface="Mada"/>
                <a:ea typeface="Mada"/>
                <a:cs typeface="Mada"/>
                <a:sym typeface="Mada"/>
              </a:rPr>
              <a:t>3- Antibiotics are given as prophylaxis to prevent SBP with ascites “spontaneous bacterial peritonitis”</a:t>
            </a:r>
            <a:endParaRPr baseline="30000" sz="1500">
              <a:solidFill>
                <a:srgbClr val="6AA84F"/>
              </a:solidFill>
              <a:latin typeface="Mada"/>
              <a:ea typeface="Mada"/>
              <a:cs typeface="Mada"/>
              <a:sym typeface="Mada"/>
            </a:endParaRPr>
          </a:p>
        </p:txBody>
      </p:sp>
      <p:sp>
        <p:nvSpPr>
          <p:cNvPr id="589" name="Google Shape;589;p26"/>
          <p:cNvSpPr/>
          <p:nvPr/>
        </p:nvSpPr>
        <p:spPr>
          <a:xfrm>
            <a:off x="-33325" y="-4900"/>
            <a:ext cx="1071000" cy="4896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Males slides</a:t>
            </a:r>
            <a:endParaRPr b="1" sz="1300">
              <a:solidFill>
                <a:srgbClr val="FFFFFF"/>
              </a:solidFill>
              <a:latin typeface="Mada"/>
              <a:ea typeface="Mada"/>
              <a:cs typeface="Mada"/>
              <a:sym typeface="Mada"/>
            </a:endParaRPr>
          </a:p>
        </p:txBody>
      </p:sp>
      <p:sp>
        <p:nvSpPr>
          <p:cNvPr id="590" name="Google Shape;590;p26"/>
          <p:cNvSpPr txBox="1"/>
          <p:nvPr/>
        </p:nvSpPr>
        <p:spPr>
          <a:xfrm>
            <a:off x="958650" y="36200"/>
            <a:ext cx="5642700" cy="48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Management of variceal hemorrhage</a:t>
            </a:r>
            <a:endParaRPr sz="2600">
              <a:solidFill>
                <a:schemeClr val="dk1"/>
              </a:solidFill>
              <a:latin typeface="Alegreya"/>
              <a:ea typeface="Alegreya"/>
              <a:cs typeface="Alegreya"/>
              <a:sym typeface="Alegrey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27"/>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pic>
        <p:nvPicPr>
          <p:cNvPr id="596" name="Google Shape;596;p27"/>
          <p:cNvPicPr preferRelativeResize="0"/>
          <p:nvPr/>
        </p:nvPicPr>
        <p:blipFill rotWithShape="1">
          <a:blip r:embed="rId3">
            <a:alphaModFix/>
          </a:blip>
          <a:srcRect b="0" l="0" r="0" t="37007"/>
          <a:stretch/>
        </p:blipFill>
        <p:spPr>
          <a:xfrm>
            <a:off x="344200" y="2215725"/>
            <a:ext cx="7047201" cy="2861975"/>
          </a:xfrm>
          <a:prstGeom prst="rect">
            <a:avLst/>
          </a:prstGeom>
          <a:noFill/>
          <a:ln>
            <a:noFill/>
          </a:ln>
        </p:spPr>
      </p:pic>
      <p:sp>
        <p:nvSpPr>
          <p:cNvPr id="597" name="Google Shape;597;p27"/>
          <p:cNvSpPr txBox="1"/>
          <p:nvPr/>
        </p:nvSpPr>
        <p:spPr>
          <a:xfrm>
            <a:off x="152400" y="927475"/>
            <a:ext cx="7239000" cy="11184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management of patients who have bled from varices and in whom the goal is to prevent </a:t>
            </a:r>
            <a:r>
              <a:rPr b="1" lang="ar" sz="2200">
                <a:highlight>
                  <a:schemeClr val="accent5"/>
                </a:highlight>
                <a:latin typeface="Mada"/>
                <a:ea typeface="Mada"/>
                <a:cs typeface="Mada"/>
                <a:sym typeface="Mada"/>
              </a:rPr>
              <a:t>recurrence</a:t>
            </a:r>
            <a:r>
              <a:rPr b="1" lang="ar" sz="2200">
                <a:highlight>
                  <a:schemeClr val="accent5"/>
                </a:highlight>
                <a:latin typeface="Mada"/>
                <a:ea typeface="Mada"/>
                <a:cs typeface="Mada"/>
                <a:sym typeface="Mada"/>
              </a:rPr>
              <a:t> of hemorrhage :</a:t>
            </a:r>
            <a:endParaRPr b="1" sz="2200">
              <a:highlight>
                <a:schemeClr val="accent5"/>
              </a:highlight>
              <a:latin typeface="Mada"/>
              <a:ea typeface="Mada"/>
              <a:cs typeface="Mada"/>
              <a:sym typeface="Mada"/>
            </a:endParaRPr>
          </a:p>
        </p:txBody>
      </p:sp>
      <p:sp>
        <p:nvSpPr>
          <p:cNvPr id="598" name="Google Shape;598;p27"/>
          <p:cNvSpPr/>
          <p:nvPr/>
        </p:nvSpPr>
        <p:spPr>
          <a:xfrm>
            <a:off x="-33325" y="-4900"/>
            <a:ext cx="1071000" cy="4896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Males slides</a:t>
            </a:r>
            <a:endParaRPr b="1" sz="1300">
              <a:solidFill>
                <a:srgbClr val="FFFFFF"/>
              </a:solidFill>
              <a:latin typeface="Mada"/>
              <a:ea typeface="Mada"/>
              <a:cs typeface="Mada"/>
              <a:sym typeface="Mada"/>
            </a:endParaRPr>
          </a:p>
        </p:txBody>
      </p:sp>
      <p:sp>
        <p:nvSpPr>
          <p:cNvPr id="599" name="Google Shape;599;p27"/>
          <p:cNvSpPr txBox="1"/>
          <p:nvPr/>
        </p:nvSpPr>
        <p:spPr>
          <a:xfrm>
            <a:off x="958650" y="36200"/>
            <a:ext cx="5642700" cy="48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Management of variceal hemorrhage</a:t>
            </a:r>
            <a:endParaRPr sz="2600">
              <a:solidFill>
                <a:schemeClr val="dk1"/>
              </a:solidFill>
              <a:latin typeface="Alegreya"/>
              <a:ea typeface="Alegreya"/>
              <a:cs typeface="Alegreya"/>
              <a:sym typeface="Alegreya"/>
            </a:endParaRPr>
          </a:p>
        </p:txBody>
      </p:sp>
      <p:sp>
        <p:nvSpPr>
          <p:cNvPr id="600" name="Google Shape;600;p27"/>
          <p:cNvSpPr/>
          <p:nvPr/>
        </p:nvSpPr>
        <p:spPr>
          <a:xfrm>
            <a:off x="-149075" y="9635000"/>
            <a:ext cx="8083500" cy="338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1" name="Google Shape;601;p27"/>
          <p:cNvPicPr preferRelativeResize="0"/>
          <p:nvPr/>
        </p:nvPicPr>
        <p:blipFill rotWithShape="1">
          <a:blip r:embed="rId4">
            <a:alphaModFix/>
          </a:blip>
          <a:srcRect b="0" l="0" r="0" t="0"/>
          <a:stretch/>
        </p:blipFill>
        <p:spPr>
          <a:xfrm>
            <a:off x="4302921" y="5306878"/>
            <a:ext cx="2719816" cy="5173401"/>
          </a:xfrm>
          <a:prstGeom prst="rect">
            <a:avLst/>
          </a:prstGeom>
          <a:noFill/>
          <a:ln>
            <a:noFill/>
          </a:ln>
        </p:spPr>
      </p:pic>
      <p:pic>
        <p:nvPicPr>
          <p:cNvPr id="602" name="Google Shape;602;p27"/>
          <p:cNvPicPr preferRelativeResize="0"/>
          <p:nvPr/>
        </p:nvPicPr>
        <p:blipFill>
          <a:blip r:embed="rId5">
            <a:alphaModFix/>
          </a:blip>
          <a:stretch>
            <a:fillRect/>
          </a:stretch>
        </p:blipFill>
        <p:spPr>
          <a:xfrm>
            <a:off x="384863" y="5392546"/>
            <a:ext cx="2862559" cy="500206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cxnSp>
        <p:nvCxnSpPr>
          <p:cNvPr id="607" name="Google Shape;607;p28"/>
          <p:cNvCxnSpPr>
            <a:endCxn id="608" idx="1"/>
          </p:cNvCxnSpPr>
          <p:nvPr/>
        </p:nvCxnSpPr>
        <p:spPr>
          <a:xfrm flipH="1" rot="-5400000">
            <a:off x="-130125" y="2191494"/>
            <a:ext cx="2149500" cy="590400"/>
          </a:xfrm>
          <a:prstGeom prst="bentConnector2">
            <a:avLst/>
          </a:prstGeom>
          <a:noFill/>
          <a:ln cap="flat" cmpd="sng" w="19050">
            <a:solidFill>
              <a:srgbClr val="B7B7B7"/>
            </a:solidFill>
            <a:prstDash val="solid"/>
            <a:round/>
            <a:headEnd len="med" w="med" type="none"/>
            <a:tailEnd len="med" w="med" type="none"/>
          </a:ln>
        </p:spPr>
      </p:cxnSp>
      <p:cxnSp>
        <p:nvCxnSpPr>
          <p:cNvPr id="609" name="Google Shape;609;p28"/>
          <p:cNvCxnSpPr>
            <a:endCxn id="610" idx="1"/>
          </p:cNvCxnSpPr>
          <p:nvPr/>
        </p:nvCxnSpPr>
        <p:spPr>
          <a:xfrm flipH="1" rot="-5400000">
            <a:off x="-738975" y="2800344"/>
            <a:ext cx="3367200" cy="590400"/>
          </a:xfrm>
          <a:prstGeom prst="bentConnector2">
            <a:avLst/>
          </a:prstGeom>
          <a:noFill/>
          <a:ln cap="flat" cmpd="sng" w="19050">
            <a:solidFill>
              <a:srgbClr val="B7B7B7"/>
            </a:solidFill>
            <a:prstDash val="solid"/>
            <a:round/>
            <a:headEnd len="med" w="med" type="none"/>
            <a:tailEnd len="med" w="med" type="none"/>
          </a:ln>
        </p:spPr>
      </p:cxnSp>
      <p:cxnSp>
        <p:nvCxnSpPr>
          <p:cNvPr id="611" name="Google Shape;611;p28"/>
          <p:cNvCxnSpPr>
            <a:endCxn id="612" idx="1"/>
          </p:cNvCxnSpPr>
          <p:nvPr/>
        </p:nvCxnSpPr>
        <p:spPr>
          <a:xfrm flipH="1" rot="-5400000">
            <a:off x="-357975" y="2419344"/>
            <a:ext cx="2605200" cy="590400"/>
          </a:xfrm>
          <a:prstGeom prst="bentConnector2">
            <a:avLst/>
          </a:prstGeom>
          <a:noFill/>
          <a:ln cap="flat" cmpd="sng" w="19050">
            <a:solidFill>
              <a:srgbClr val="B7B7B7"/>
            </a:solidFill>
            <a:prstDash val="solid"/>
            <a:round/>
            <a:headEnd len="med" w="med" type="none"/>
            <a:tailEnd len="med" w="med" type="none"/>
          </a:ln>
        </p:spPr>
      </p:cxnSp>
      <p:cxnSp>
        <p:nvCxnSpPr>
          <p:cNvPr id="613" name="Google Shape;613;p28"/>
          <p:cNvCxnSpPr>
            <a:endCxn id="614" idx="1"/>
          </p:cNvCxnSpPr>
          <p:nvPr/>
        </p:nvCxnSpPr>
        <p:spPr>
          <a:xfrm flipH="1" rot="-5400000">
            <a:off x="-548475" y="2609844"/>
            <a:ext cx="2986200" cy="590400"/>
          </a:xfrm>
          <a:prstGeom prst="bentConnector2">
            <a:avLst/>
          </a:prstGeom>
          <a:noFill/>
          <a:ln cap="flat" cmpd="sng" w="19050">
            <a:solidFill>
              <a:srgbClr val="B7B7B7"/>
            </a:solidFill>
            <a:prstDash val="solid"/>
            <a:round/>
            <a:headEnd len="med" w="med" type="none"/>
            <a:tailEnd len="med" w="med" type="none"/>
          </a:ln>
        </p:spPr>
      </p:cxnSp>
      <p:cxnSp>
        <p:nvCxnSpPr>
          <p:cNvPr id="615" name="Google Shape;615;p28"/>
          <p:cNvCxnSpPr>
            <a:endCxn id="616" idx="1"/>
          </p:cNvCxnSpPr>
          <p:nvPr/>
        </p:nvCxnSpPr>
        <p:spPr>
          <a:xfrm flipH="1" rot="-5400000">
            <a:off x="123075" y="1938369"/>
            <a:ext cx="1643100" cy="590400"/>
          </a:xfrm>
          <a:prstGeom prst="bentConnector2">
            <a:avLst/>
          </a:prstGeom>
          <a:noFill/>
          <a:ln cap="flat" cmpd="sng" w="19050">
            <a:solidFill>
              <a:srgbClr val="B7B7B7"/>
            </a:solidFill>
            <a:prstDash val="solid"/>
            <a:round/>
            <a:headEnd len="med" w="med" type="none"/>
            <a:tailEnd len="med" w="med" type="none"/>
          </a:ln>
        </p:spPr>
      </p:cxnSp>
      <p:sp>
        <p:nvSpPr>
          <p:cNvPr id="617" name="Google Shape;617;p28"/>
          <p:cNvSpPr/>
          <p:nvPr/>
        </p:nvSpPr>
        <p:spPr>
          <a:xfrm>
            <a:off x="480150" y="2904456"/>
            <a:ext cx="319200" cy="319200"/>
          </a:xfrm>
          <a:prstGeom prst="diamond">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8" name="Google Shape;618;p28"/>
          <p:cNvGrpSpPr/>
          <p:nvPr/>
        </p:nvGrpSpPr>
        <p:grpSpPr>
          <a:xfrm>
            <a:off x="489664" y="1112881"/>
            <a:ext cx="6580661" cy="3813863"/>
            <a:chOff x="705214" y="1122907"/>
            <a:chExt cx="6580661" cy="3813863"/>
          </a:xfrm>
        </p:grpSpPr>
        <p:cxnSp>
          <p:nvCxnSpPr>
            <p:cNvPr id="619" name="Google Shape;619;p28"/>
            <p:cNvCxnSpPr>
              <a:endCxn id="620" idx="1"/>
            </p:cNvCxnSpPr>
            <p:nvPr/>
          </p:nvCxnSpPr>
          <p:spPr>
            <a:xfrm flipH="1" rot="-5400000">
              <a:off x="543375" y="1743570"/>
              <a:ext cx="1233600" cy="590400"/>
            </a:xfrm>
            <a:prstGeom prst="bentConnector2">
              <a:avLst/>
            </a:prstGeom>
            <a:noFill/>
            <a:ln cap="flat" cmpd="sng" w="19050">
              <a:solidFill>
                <a:srgbClr val="B7B7B7"/>
              </a:solidFill>
              <a:prstDash val="solid"/>
              <a:round/>
              <a:headEnd len="med" w="med" type="none"/>
              <a:tailEnd len="med" w="med" type="none"/>
            </a:ln>
          </p:spPr>
        </p:cxnSp>
        <p:sp>
          <p:nvSpPr>
            <p:cNvPr id="621" name="Google Shape;621;p28"/>
            <p:cNvSpPr/>
            <p:nvPr/>
          </p:nvSpPr>
          <p:spPr>
            <a:xfrm>
              <a:off x="705225" y="2484970"/>
              <a:ext cx="319200" cy="319200"/>
            </a:xfrm>
            <a:prstGeom prst="diamond">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8"/>
            <p:cNvSpPr txBox="1"/>
            <p:nvPr/>
          </p:nvSpPr>
          <p:spPr>
            <a:xfrm>
              <a:off x="731475" y="2423245"/>
              <a:ext cx="266700" cy="2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rgbClr val="FFFFFF"/>
                  </a:solidFill>
                  <a:latin typeface="Mada"/>
                  <a:ea typeface="Mada"/>
                  <a:cs typeface="Mada"/>
                  <a:sym typeface="Mada"/>
                </a:rPr>
                <a:t>3</a:t>
              </a:r>
              <a:endParaRPr b="1">
                <a:solidFill>
                  <a:srgbClr val="FFFFFF"/>
                </a:solidFill>
                <a:latin typeface="Mada"/>
                <a:ea typeface="Mada"/>
                <a:cs typeface="Mada"/>
                <a:sym typeface="Mada"/>
              </a:endParaRPr>
            </a:p>
          </p:txBody>
        </p:sp>
        <p:sp>
          <p:nvSpPr>
            <p:cNvPr id="623" name="Google Shape;623;p28"/>
            <p:cNvSpPr txBox="1"/>
            <p:nvPr/>
          </p:nvSpPr>
          <p:spPr>
            <a:xfrm>
              <a:off x="721950" y="2865970"/>
              <a:ext cx="266700" cy="2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rgbClr val="FFFFFF"/>
                  </a:solidFill>
                  <a:latin typeface="Mada"/>
                  <a:ea typeface="Mada"/>
                  <a:cs typeface="Mada"/>
                  <a:sym typeface="Mada"/>
                </a:rPr>
                <a:t>4</a:t>
              </a:r>
              <a:endParaRPr b="1">
                <a:solidFill>
                  <a:srgbClr val="FFFFFF"/>
                </a:solidFill>
                <a:latin typeface="Mada"/>
                <a:ea typeface="Mada"/>
                <a:cs typeface="Mada"/>
                <a:sym typeface="Mada"/>
              </a:endParaRPr>
            </a:p>
          </p:txBody>
        </p:sp>
        <p:grpSp>
          <p:nvGrpSpPr>
            <p:cNvPr id="624" name="Google Shape;624;p28"/>
            <p:cNvGrpSpPr/>
            <p:nvPr/>
          </p:nvGrpSpPr>
          <p:grpSpPr>
            <a:xfrm>
              <a:off x="705214" y="1122907"/>
              <a:ext cx="6580661" cy="3813863"/>
              <a:chOff x="705214" y="1122907"/>
              <a:chExt cx="6580661" cy="3813863"/>
            </a:xfrm>
          </p:grpSpPr>
          <p:cxnSp>
            <p:nvCxnSpPr>
              <p:cNvPr id="625" name="Google Shape;625;p28"/>
              <p:cNvCxnSpPr>
                <a:endCxn id="626" idx="1"/>
              </p:cNvCxnSpPr>
              <p:nvPr/>
            </p:nvCxnSpPr>
            <p:spPr>
              <a:xfrm flipH="1" rot="-5400000">
                <a:off x="780825" y="1510657"/>
                <a:ext cx="758700" cy="590400"/>
              </a:xfrm>
              <a:prstGeom prst="bentConnector2">
                <a:avLst/>
              </a:prstGeom>
              <a:noFill/>
              <a:ln cap="flat" cmpd="sng" w="19050">
                <a:solidFill>
                  <a:srgbClr val="B7B7B7"/>
                </a:solidFill>
                <a:prstDash val="solid"/>
                <a:round/>
                <a:headEnd len="med" w="med" type="none"/>
                <a:tailEnd len="med" w="med" type="none"/>
              </a:ln>
            </p:spPr>
          </p:cxnSp>
          <p:cxnSp>
            <p:nvCxnSpPr>
              <p:cNvPr id="627" name="Google Shape;627;p28"/>
              <p:cNvCxnSpPr>
                <a:stCxn id="628" idx="3"/>
                <a:endCxn id="629" idx="1"/>
              </p:cNvCxnSpPr>
              <p:nvPr/>
            </p:nvCxnSpPr>
            <p:spPr>
              <a:xfrm>
                <a:off x="1024425" y="1734707"/>
                <a:ext cx="431100" cy="11100"/>
              </a:xfrm>
              <a:prstGeom prst="bentConnector3">
                <a:avLst>
                  <a:gd fmla="val 104306" name="adj1"/>
                </a:avLst>
              </a:prstGeom>
              <a:noFill/>
              <a:ln cap="flat" cmpd="sng" w="19050">
                <a:solidFill>
                  <a:srgbClr val="B7B7B7"/>
                </a:solidFill>
                <a:prstDash val="solid"/>
                <a:round/>
                <a:headEnd len="med" w="med" type="none"/>
                <a:tailEnd len="med" w="med" type="none"/>
              </a:ln>
            </p:spPr>
          </p:cxnSp>
          <p:sp>
            <p:nvSpPr>
              <p:cNvPr id="628" name="Google Shape;628;p28"/>
              <p:cNvSpPr/>
              <p:nvPr/>
            </p:nvSpPr>
            <p:spPr>
              <a:xfrm>
                <a:off x="705225" y="1575107"/>
                <a:ext cx="319200" cy="319200"/>
              </a:xfrm>
              <a:prstGeom prst="diamond">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8"/>
              <p:cNvSpPr txBox="1"/>
              <p:nvPr/>
            </p:nvSpPr>
            <p:spPr>
              <a:xfrm>
                <a:off x="721950" y="1527482"/>
                <a:ext cx="266700" cy="2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rgbClr val="FFFFFF"/>
                    </a:solidFill>
                    <a:latin typeface="Mada"/>
                    <a:ea typeface="Mada"/>
                    <a:cs typeface="Mada"/>
                    <a:sym typeface="Mada"/>
                  </a:rPr>
                  <a:t>1</a:t>
                </a:r>
                <a:endParaRPr b="1">
                  <a:solidFill>
                    <a:srgbClr val="FFFFFF"/>
                  </a:solidFill>
                  <a:latin typeface="Mada"/>
                  <a:ea typeface="Mada"/>
                  <a:cs typeface="Mada"/>
                  <a:sym typeface="Mada"/>
                </a:endParaRPr>
              </a:p>
            </p:txBody>
          </p:sp>
          <p:sp>
            <p:nvSpPr>
              <p:cNvPr id="631" name="Google Shape;631;p28"/>
              <p:cNvSpPr/>
              <p:nvPr/>
            </p:nvSpPr>
            <p:spPr>
              <a:xfrm>
                <a:off x="705225" y="2032307"/>
                <a:ext cx="319200" cy="319200"/>
              </a:xfrm>
              <a:prstGeom prst="diamond">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8"/>
              <p:cNvSpPr txBox="1"/>
              <p:nvPr/>
            </p:nvSpPr>
            <p:spPr>
              <a:xfrm>
                <a:off x="721950" y="1984682"/>
                <a:ext cx="266700" cy="2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rgbClr val="FFFFFF"/>
                    </a:solidFill>
                    <a:latin typeface="Mada"/>
                    <a:ea typeface="Mada"/>
                    <a:cs typeface="Mada"/>
                    <a:sym typeface="Mada"/>
                  </a:rPr>
                  <a:t>2</a:t>
                </a:r>
                <a:endParaRPr b="1">
                  <a:solidFill>
                    <a:srgbClr val="FFFFFF"/>
                  </a:solidFill>
                  <a:latin typeface="Mada"/>
                  <a:ea typeface="Mada"/>
                  <a:cs typeface="Mada"/>
                  <a:sym typeface="Mada"/>
                </a:endParaRPr>
              </a:p>
            </p:txBody>
          </p:sp>
          <p:grpSp>
            <p:nvGrpSpPr>
              <p:cNvPr id="633" name="Google Shape;633;p28"/>
              <p:cNvGrpSpPr/>
              <p:nvPr/>
            </p:nvGrpSpPr>
            <p:grpSpPr>
              <a:xfrm>
                <a:off x="705214" y="1122907"/>
                <a:ext cx="6580661" cy="3813863"/>
                <a:chOff x="705214" y="1122907"/>
                <a:chExt cx="6580661" cy="3813863"/>
              </a:xfrm>
            </p:grpSpPr>
            <p:grpSp>
              <p:nvGrpSpPr>
                <p:cNvPr id="634" name="Google Shape;634;p28"/>
                <p:cNvGrpSpPr/>
                <p:nvPr/>
              </p:nvGrpSpPr>
              <p:grpSpPr>
                <a:xfrm>
                  <a:off x="1455375" y="1598107"/>
                  <a:ext cx="5830500" cy="3338663"/>
                  <a:chOff x="1455375" y="1598107"/>
                  <a:chExt cx="5830500" cy="3338663"/>
                </a:xfrm>
              </p:grpSpPr>
              <p:sp>
                <p:nvSpPr>
                  <p:cNvPr id="612" name="Google Shape;612;p28"/>
                  <p:cNvSpPr/>
                  <p:nvPr/>
                </p:nvSpPr>
                <p:spPr>
                  <a:xfrm>
                    <a:off x="1455375" y="3879570"/>
                    <a:ext cx="5830500" cy="295200"/>
                  </a:xfrm>
                  <a:prstGeom prst="rect">
                    <a:avLst/>
                  </a:prstGeom>
                  <a:solidFill>
                    <a:srgbClr val="F3F3F3"/>
                  </a:solidFill>
                  <a:ln cap="flat" cmpd="sng" w="1905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Timing of endoscopy</a:t>
                    </a:r>
                    <a:endParaRPr sz="1200">
                      <a:solidFill>
                        <a:schemeClr val="dk1"/>
                      </a:solidFill>
                      <a:latin typeface="Mada"/>
                      <a:ea typeface="Mada"/>
                      <a:cs typeface="Mada"/>
                      <a:sym typeface="Mada"/>
                    </a:endParaRPr>
                  </a:p>
                </p:txBody>
              </p:sp>
              <p:sp>
                <p:nvSpPr>
                  <p:cNvPr id="614" name="Google Shape;614;p28"/>
                  <p:cNvSpPr/>
                  <p:nvPr/>
                </p:nvSpPr>
                <p:spPr>
                  <a:xfrm>
                    <a:off x="1455375" y="4260570"/>
                    <a:ext cx="5830500" cy="295200"/>
                  </a:xfrm>
                  <a:prstGeom prst="rect">
                    <a:avLst/>
                  </a:prstGeom>
                  <a:solidFill>
                    <a:srgbClr val="F3F3F3"/>
                  </a:solidFill>
                  <a:ln cap="flat" cmpd="sng" w="1905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Endoscopic therapy clipping, banding, cauterizing.</a:t>
                    </a:r>
                    <a:endParaRPr sz="1200">
                      <a:solidFill>
                        <a:schemeClr val="dk1"/>
                      </a:solidFill>
                      <a:latin typeface="Mada"/>
                      <a:ea typeface="Mada"/>
                      <a:cs typeface="Mada"/>
                      <a:sym typeface="Mada"/>
                    </a:endParaRPr>
                  </a:p>
                </p:txBody>
              </p:sp>
              <p:sp>
                <p:nvSpPr>
                  <p:cNvPr id="610" name="Google Shape;610;p28"/>
                  <p:cNvSpPr/>
                  <p:nvPr/>
                </p:nvSpPr>
                <p:spPr>
                  <a:xfrm>
                    <a:off x="1455375" y="4641570"/>
                    <a:ext cx="5830500" cy="295200"/>
                  </a:xfrm>
                  <a:prstGeom prst="rect">
                    <a:avLst/>
                  </a:prstGeom>
                  <a:solidFill>
                    <a:srgbClr val="F3F3F3"/>
                  </a:solidFill>
                  <a:ln cap="flat" cmpd="sng" w="1905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Post-endoscopy</a:t>
                    </a:r>
                    <a:endParaRPr sz="1200">
                      <a:solidFill>
                        <a:schemeClr val="dk1"/>
                      </a:solidFill>
                      <a:latin typeface="Mada"/>
                      <a:ea typeface="Mada"/>
                      <a:cs typeface="Mada"/>
                      <a:sym typeface="Mada"/>
                    </a:endParaRPr>
                  </a:p>
                </p:txBody>
              </p:sp>
              <p:sp>
                <p:nvSpPr>
                  <p:cNvPr id="608" name="Google Shape;608;p28"/>
                  <p:cNvSpPr/>
                  <p:nvPr/>
                </p:nvSpPr>
                <p:spPr>
                  <a:xfrm>
                    <a:off x="1455375" y="3346170"/>
                    <a:ext cx="5830500" cy="450600"/>
                  </a:xfrm>
                  <a:prstGeom prst="rect">
                    <a:avLst/>
                  </a:prstGeom>
                  <a:solidFill>
                    <a:srgbClr val="F3F3F3"/>
                  </a:solidFill>
                  <a:ln cap="flat" cmpd="sng" w="1905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Pre-endoscopic medical therapy PPI (will stop the bleeding ulcer) + Octreotide (vasoconstriction the bleeding vessels) (both IV), so we can see clearly while scoping.</a:t>
                    </a:r>
                    <a:endParaRPr sz="1200">
                      <a:solidFill>
                        <a:schemeClr val="dk1"/>
                      </a:solidFill>
                      <a:latin typeface="Mada"/>
                      <a:ea typeface="Mada"/>
                      <a:cs typeface="Mada"/>
                      <a:sym typeface="Mada"/>
                    </a:endParaRPr>
                  </a:p>
                </p:txBody>
              </p:sp>
              <p:sp>
                <p:nvSpPr>
                  <p:cNvPr id="620" name="Google Shape;620;p28"/>
                  <p:cNvSpPr/>
                  <p:nvPr/>
                </p:nvSpPr>
                <p:spPr>
                  <a:xfrm>
                    <a:off x="1455375" y="2507970"/>
                    <a:ext cx="5830500" cy="295200"/>
                  </a:xfrm>
                  <a:prstGeom prst="rect">
                    <a:avLst/>
                  </a:prstGeom>
                  <a:solidFill>
                    <a:srgbClr val="F3F3F3"/>
                  </a:solidFill>
                  <a:ln cap="flat" cmpd="sng" w="1905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Blood transfusion</a:t>
                    </a:r>
                    <a:endParaRPr sz="1200">
                      <a:solidFill>
                        <a:schemeClr val="dk1"/>
                      </a:solidFill>
                      <a:latin typeface="Mada"/>
                      <a:ea typeface="Mada"/>
                      <a:cs typeface="Mada"/>
                      <a:sym typeface="Mada"/>
                    </a:endParaRPr>
                  </a:p>
                </p:txBody>
              </p:sp>
              <p:sp>
                <p:nvSpPr>
                  <p:cNvPr id="616" name="Google Shape;616;p28"/>
                  <p:cNvSpPr/>
                  <p:nvPr/>
                </p:nvSpPr>
                <p:spPr>
                  <a:xfrm>
                    <a:off x="1455375" y="2917545"/>
                    <a:ext cx="5830500" cy="295200"/>
                  </a:xfrm>
                  <a:prstGeom prst="rect">
                    <a:avLst/>
                  </a:prstGeom>
                  <a:solidFill>
                    <a:srgbClr val="F3F3F3"/>
                  </a:solidFill>
                  <a:ln cap="flat" cmpd="sng" w="1905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Risk assessment and stratification</a:t>
                    </a:r>
                    <a:r>
                      <a:rPr lang="ar" sz="1200">
                        <a:solidFill>
                          <a:srgbClr val="999999"/>
                        </a:solidFill>
                        <a:latin typeface="Mada"/>
                        <a:ea typeface="Mada"/>
                        <a:cs typeface="Mada"/>
                        <a:sym typeface="Mada"/>
                      </a:rPr>
                      <a:t> Anemia Hb&lt;7 transfer blood + Uremia.</a:t>
                    </a:r>
                    <a:endParaRPr sz="1200">
                      <a:solidFill>
                        <a:srgbClr val="999999"/>
                      </a:solidFill>
                      <a:latin typeface="Mada"/>
                      <a:ea typeface="Mada"/>
                      <a:cs typeface="Mada"/>
                      <a:sym typeface="Mada"/>
                    </a:endParaRPr>
                  </a:p>
                </p:txBody>
              </p:sp>
              <p:sp>
                <p:nvSpPr>
                  <p:cNvPr id="629" name="Google Shape;629;p28"/>
                  <p:cNvSpPr/>
                  <p:nvPr/>
                </p:nvSpPr>
                <p:spPr>
                  <a:xfrm>
                    <a:off x="1455375" y="1598107"/>
                    <a:ext cx="5830500" cy="295200"/>
                  </a:xfrm>
                  <a:prstGeom prst="rect">
                    <a:avLst/>
                  </a:prstGeom>
                  <a:solidFill>
                    <a:srgbClr val="F3F3F3"/>
                  </a:solidFill>
                  <a:ln cap="flat" cmpd="sng" w="1905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Initial assessment detailed history.</a:t>
                    </a:r>
                    <a:endParaRPr b="1"/>
                  </a:p>
                </p:txBody>
              </p:sp>
              <p:sp>
                <p:nvSpPr>
                  <p:cNvPr id="626" name="Google Shape;626;p28"/>
                  <p:cNvSpPr/>
                  <p:nvPr/>
                </p:nvSpPr>
                <p:spPr>
                  <a:xfrm>
                    <a:off x="1455375" y="1979107"/>
                    <a:ext cx="5830500" cy="412200"/>
                  </a:xfrm>
                  <a:prstGeom prst="rect">
                    <a:avLst/>
                  </a:prstGeom>
                  <a:solidFill>
                    <a:srgbClr val="F3F3F3"/>
                  </a:solidFill>
                  <a:ln cap="flat" cmpd="sng" w="1905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Hemodynamic status and resuscitation physical examination</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1-Tachycardic     2- Hypotensive.</a:t>
                    </a:r>
                    <a:endParaRPr b="1" sz="1200">
                      <a:solidFill>
                        <a:schemeClr val="dk1"/>
                      </a:solidFill>
                      <a:latin typeface="Mada"/>
                      <a:ea typeface="Mada"/>
                      <a:cs typeface="Mada"/>
                      <a:sym typeface="Mada"/>
                    </a:endParaRPr>
                  </a:p>
                </p:txBody>
              </p:sp>
            </p:grpSp>
            <p:sp>
              <p:nvSpPr>
                <p:cNvPr id="635" name="Google Shape;635;p28"/>
                <p:cNvSpPr/>
                <p:nvPr/>
              </p:nvSpPr>
              <p:spPr>
                <a:xfrm>
                  <a:off x="705214" y="1122907"/>
                  <a:ext cx="457200" cy="457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636" name="Google Shape;636;p28"/>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637" name="Google Shape;637;p28"/>
          <p:cNvSpPr txBox="1"/>
          <p:nvPr/>
        </p:nvSpPr>
        <p:spPr>
          <a:xfrm>
            <a:off x="1151750" y="0"/>
            <a:ext cx="55140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GI bleeding </a:t>
            </a:r>
            <a:endParaRPr b="1" sz="2600">
              <a:latin typeface="Alegreya"/>
              <a:ea typeface="Alegreya"/>
              <a:cs typeface="Alegreya"/>
              <a:sym typeface="Alegreya"/>
            </a:endParaRPr>
          </a:p>
        </p:txBody>
      </p:sp>
      <p:sp>
        <p:nvSpPr>
          <p:cNvPr id="638" name="Google Shape;638;p28"/>
          <p:cNvSpPr txBox="1"/>
          <p:nvPr/>
        </p:nvSpPr>
        <p:spPr>
          <a:xfrm>
            <a:off x="721950" y="3832351"/>
            <a:ext cx="266700" cy="26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rgbClr val="FFFFFF"/>
                </a:solidFill>
                <a:latin typeface="Mada"/>
                <a:ea typeface="Mada"/>
                <a:cs typeface="Mada"/>
                <a:sym typeface="Mada"/>
              </a:rPr>
              <a:t>6</a:t>
            </a:r>
            <a:endParaRPr b="1">
              <a:solidFill>
                <a:srgbClr val="FFFFFF"/>
              </a:solidFill>
              <a:latin typeface="Mada"/>
              <a:ea typeface="Mada"/>
              <a:cs typeface="Mada"/>
              <a:sym typeface="Mada"/>
            </a:endParaRPr>
          </a:p>
        </p:txBody>
      </p:sp>
      <p:sp>
        <p:nvSpPr>
          <p:cNvPr id="639" name="Google Shape;639;p28"/>
          <p:cNvSpPr/>
          <p:nvPr/>
        </p:nvSpPr>
        <p:spPr>
          <a:xfrm>
            <a:off x="489675" y="4607544"/>
            <a:ext cx="319200" cy="319200"/>
          </a:xfrm>
          <a:prstGeom prst="diamond">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8"/>
          <p:cNvSpPr/>
          <p:nvPr/>
        </p:nvSpPr>
        <p:spPr>
          <a:xfrm>
            <a:off x="489675" y="3429706"/>
            <a:ext cx="319200" cy="319200"/>
          </a:xfrm>
          <a:prstGeom prst="diamond">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8"/>
          <p:cNvSpPr txBox="1"/>
          <p:nvPr/>
        </p:nvSpPr>
        <p:spPr>
          <a:xfrm>
            <a:off x="515925" y="4545758"/>
            <a:ext cx="266700" cy="2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rgbClr val="FFFFFF"/>
                </a:solidFill>
                <a:latin typeface="Mada"/>
                <a:ea typeface="Mada"/>
                <a:cs typeface="Mada"/>
                <a:sym typeface="Mada"/>
              </a:rPr>
              <a:t>8</a:t>
            </a:r>
            <a:endParaRPr b="1">
              <a:solidFill>
                <a:srgbClr val="FFFFFF"/>
              </a:solidFill>
              <a:latin typeface="Mada"/>
              <a:ea typeface="Mada"/>
              <a:cs typeface="Mada"/>
              <a:sym typeface="Mada"/>
            </a:endParaRPr>
          </a:p>
        </p:txBody>
      </p:sp>
      <p:sp>
        <p:nvSpPr>
          <p:cNvPr id="642" name="Google Shape;642;p28"/>
          <p:cNvSpPr/>
          <p:nvPr/>
        </p:nvSpPr>
        <p:spPr>
          <a:xfrm>
            <a:off x="489675" y="4226544"/>
            <a:ext cx="319200" cy="319200"/>
          </a:xfrm>
          <a:prstGeom prst="diamond">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8"/>
          <p:cNvSpPr txBox="1"/>
          <p:nvPr/>
        </p:nvSpPr>
        <p:spPr>
          <a:xfrm>
            <a:off x="506400" y="4185199"/>
            <a:ext cx="266700" cy="26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rgbClr val="FFFFFF"/>
                </a:solidFill>
                <a:latin typeface="Mada"/>
                <a:ea typeface="Mada"/>
                <a:cs typeface="Mada"/>
                <a:sym typeface="Mada"/>
              </a:rPr>
              <a:t>7</a:t>
            </a:r>
            <a:endParaRPr b="1">
              <a:solidFill>
                <a:srgbClr val="FFFFFF"/>
              </a:solidFill>
              <a:latin typeface="Mada"/>
              <a:ea typeface="Mada"/>
              <a:cs typeface="Mada"/>
              <a:sym typeface="Mada"/>
            </a:endParaRPr>
          </a:p>
        </p:txBody>
      </p:sp>
      <p:sp>
        <p:nvSpPr>
          <p:cNvPr id="644" name="Google Shape;644;p28"/>
          <p:cNvSpPr txBox="1"/>
          <p:nvPr/>
        </p:nvSpPr>
        <p:spPr>
          <a:xfrm>
            <a:off x="506400" y="3381800"/>
            <a:ext cx="266700" cy="26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rgbClr val="FFFFFF"/>
                </a:solidFill>
                <a:latin typeface="Mada"/>
                <a:ea typeface="Mada"/>
                <a:cs typeface="Mada"/>
                <a:sym typeface="Mada"/>
              </a:rPr>
              <a:t>5</a:t>
            </a:r>
            <a:endParaRPr b="1">
              <a:solidFill>
                <a:srgbClr val="FFFFFF"/>
              </a:solidFill>
              <a:latin typeface="Mada"/>
              <a:ea typeface="Mada"/>
              <a:cs typeface="Mada"/>
              <a:sym typeface="Mada"/>
            </a:endParaRPr>
          </a:p>
        </p:txBody>
      </p:sp>
      <p:sp>
        <p:nvSpPr>
          <p:cNvPr id="645" name="Google Shape;645;p28"/>
          <p:cNvSpPr/>
          <p:nvPr/>
        </p:nvSpPr>
        <p:spPr>
          <a:xfrm>
            <a:off x="489675" y="3857306"/>
            <a:ext cx="319200" cy="319200"/>
          </a:xfrm>
          <a:prstGeom prst="diamond">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8"/>
          <p:cNvSpPr txBox="1"/>
          <p:nvPr/>
        </p:nvSpPr>
        <p:spPr>
          <a:xfrm>
            <a:off x="506400" y="3809344"/>
            <a:ext cx="266700" cy="2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rgbClr val="FFFFFF"/>
                </a:solidFill>
                <a:latin typeface="Mada"/>
                <a:ea typeface="Mada"/>
                <a:cs typeface="Mada"/>
                <a:sym typeface="Mada"/>
              </a:rPr>
              <a:t>6</a:t>
            </a:r>
            <a:endParaRPr b="1">
              <a:solidFill>
                <a:srgbClr val="FFFFFF"/>
              </a:solidFill>
              <a:latin typeface="Mada"/>
              <a:ea typeface="Mada"/>
              <a:cs typeface="Mada"/>
              <a:sym typeface="Mada"/>
            </a:endParaRPr>
          </a:p>
        </p:txBody>
      </p:sp>
      <p:sp>
        <p:nvSpPr>
          <p:cNvPr id="647" name="Google Shape;647;p28"/>
          <p:cNvSpPr txBox="1"/>
          <p:nvPr/>
        </p:nvSpPr>
        <p:spPr>
          <a:xfrm>
            <a:off x="206310" y="4978700"/>
            <a:ext cx="761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Algorithm for the management of acute GI bleeding:</a:t>
            </a:r>
            <a:endParaRPr b="1" sz="2200">
              <a:highlight>
                <a:schemeClr val="accent5"/>
              </a:highlight>
              <a:latin typeface="Mada"/>
              <a:ea typeface="Mada"/>
              <a:cs typeface="Mada"/>
              <a:sym typeface="Mada"/>
            </a:endParaRPr>
          </a:p>
        </p:txBody>
      </p:sp>
      <p:pic>
        <p:nvPicPr>
          <p:cNvPr id="648" name="Google Shape;648;p28"/>
          <p:cNvPicPr preferRelativeResize="0"/>
          <p:nvPr/>
        </p:nvPicPr>
        <p:blipFill>
          <a:blip r:embed="rId3">
            <a:alphaModFix/>
          </a:blip>
          <a:stretch>
            <a:fillRect/>
          </a:stretch>
        </p:blipFill>
        <p:spPr>
          <a:xfrm>
            <a:off x="256915" y="5706025"/>
            <a:ext cx="3726590" cy="2736100"/>
          </a:xfrm>
          <a:prstGeom prst="rect">
            <a:avLst/>
          </a:prstGeom>
          <a:noFill/>
          <a:ln>
            <a:noFill/>
          </a:ln>
        </p:spPr>
      </p:pic>
      <p:pic>
        <p:nvPicPr>
          <p:cNvPr id="649" name="Google Shape;649;p28"/>
          <p:cNvPicPr preferRelativeResize="0"/>
          <p:nvPr/>
        </p:nvPicPr>
        <p:blipFill>
          <a:blip r:embed="rId4">
            <a:alphaModFix/>
          </a:blip>
          <a:stretch>
            <a:fillRect/>
          </a:stretch>
        </p:blipFill>
        <p:spPr>
          <a:xfrm>
            <a:off x="4063854" y="5477420"/>
            <a:ext cx="3140500" cy="4097466"/>
          </a:xfrm>
          <a:prstGeom prst="rect">
            <a:avLst/>
          </a:prstGeom>
          <a:noFill/>
          <a:ln>
            <a:noFill/>
          </a:ln>
        </p:spPr>
      </p:pic>
      <p:sp>
        <p:nvSpPr>
          <p:cNvPr id="650" name="Google Shape;650;p28"/>
          <p:cNvSpPr txBox="1"/>
          <p:nvPr/>
        </p:nvSpPr>
        <p:spPr>
          <a:xfrm>
            <a:off x="206305" y="899200"/>
            <a:ext cx="761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Summary of GI bleeding approach:</a:t>
            </a:r>
            <a:endParaRPr b="1" sz="2200">
              <a:highlight>
                <a:schemeClr val="accent5"/>
              </a:highlight>
              <a:latin typeface="Mada"/>
              <a:ea typeface="Mada"/>
              <a:cs typeface="Mada"/>
              <a:sym typeface="Mada"/>
            </a:endParaRPr>
          </a:p>
        </p:txBody>
      </p:sp>
      <p:sp>
        <p:nvSpPr>
          <p:cNvPr id="651" name="Google Shape;651;p28"/>
          <p:cNvSpPr/>
          <p:nvPr/>
        </p:nvSpPr>
        <p:spPr>
          <a:xfrm>
            <a:off x="-33325" y="-4900"/>
            <a:ext cx="1071000" cy="4896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Females slides</a:t>
            </a:r>
            <a:endParaRPr b="1" sz="1300">
              <a:solidFill>
                <a:srgbClr val="FFFFFF"/>
              </a:solidFill>
              <a:latin typeface="Mada"/>
              <a:ea typeface="Mada"/>
              <a:cs typeface="Mada"/>
              <a:sym typeface="Mad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latin typeface="Exo"/>
                <a:ea typeface="Exo"/>
                <a:cs typeface="Exo"/>
                <a:sym typeface="Exo"/>
              </a:rPr>
              <a:t>‹#›</a:t>
            </a:fld>
            <a:endParaRPr>
              <a:latin typeface="Exo"/>
              <a:ea typeface="Exo"/>
              <a:cs typeface="Exo"/>
              <a:sym typeface="Exo"/>
            </a:endParaRPr>
          </a:p>
        </p:txBody>
      </p:sp>
      <p:sp>
        <p:nvSpPr>
          <p:cNvPr id="127" name="Google Shape;127;p11"/>
          <p:cNvSpPr txBox="1"/>
          <p:nvPr/>
        </p:nvSpPr>
        <p:spPr>
          <a:xfrm>
            <a:off x="1355300" y="0"/>
            <a:ext cx="47406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Introduction</a:t>
            </a:r>
            <a:endParaRPr b="1" sz="2600">
              <a:latin typeface="Mada"/>
              <a:ea typeface="Mada"/>
              <a:cs typeface="Mada"/>
              <a:sym typeface="Mada"/>
            </a:endParaRPr>
          </a:p>
        </p:txBody>
      </p:sp>
      <p:sp>
        <p:nvSpPr>
          <p:cNvPr id="128" name="Google Shape;128;p11"/>
          <p:cNvSpPr txBox="1"/>
          <p:nvPr/>
        </p:nvSpPr>
        <p:spPr>
          <a:xfrm>
            <a:off x="247500" y="904850"/>
            <a:ext cx="6972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9EAD3"/>
                </a:highlight>
                <a:latin typeface="Mada"/>
                <a:ea typeface="Mada"/>
                <a:cs typeface="Mada"/>
                <a:sym typeface="Mada"/>
              </a:rPr>
              <a:t>Anatomical landmarks and location of gastrointestinal bleeding:</a:t>
            </a:r>
            <a:endParaRPr b="1" sz="2200">
              <a:highlight>
                <a:srgbClr val="D9EAD3"/>
              </a:highlight>
              <a:latin typeface="Mada"/>
              <a:ea typeface="Mada"/>
              <a:cs typeface="Mada"/>
              <a:sym typeface="Mada"/>
            </a:endParaRPr>
          </a:p>
        </p:txBody>
      </p:sp>
      <p:sp>
        <p:nvSpPr>
          <p:cNvPr id="129" name="Google Shape;129;p11"/>
          <p:cNvSpPr txBox="1"/>
          <p:nvPr/>
        </p:nvSpPr>
        <p:spPr>
          <a:xfrm>
            <a:off x="40350" y="9818125"/>
            <a:ext cx="7643100" cy="9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999999"/>
                </a:solidFill>
                <a:latin typeface="Mada"/>
                <a:ea typeface="Mada"/>
                <a:cs typeface="Mada"/>
                <a:sym typeface="Mada"/>
              </a:rPr>
              <a:t>1- symptoms are explained in details in coming slides.</a:t>
            </a:r>
            <a:endParaRPr sz="1000">
              <a:solidFill>
                <a:srgbClr val="999999"/>
              </a:solidFill>
              <a:latin typeface="Mada"/>
              <a:ea typeface="Mada"/>
              <a:cs typeface="Mada"/>
              <a:sym typeface="Mada"/>
            </a:endParaRPr>
          </a:p>
          <a:p>
            <a:pPr indent="0" lvl="0" marL="0" rtl="0" algn="l">
              <a:spcBef>
                <a:spcPts val="0"/>
              </a:spcBef>
              <a:spcAft>
                <a:spcPts val="0"/>
              </a:spcAft>
              <a:buNone/>
            </a:pPr>
            <a:r>
              <a:rPr lang="ar" sz="1000">
                <a:solidFill>
                  <a:schemeClr val="accent4"/>
                </a:solidFill>
                <a:latin typeface="Mada"/>
                <a:ea typeface="Mada"/>
                <a:cs typeface="Mada"/>
                <a:sym typeface="Mada"/>
              </a:rPr>
              <a:t>2- Haemorrhoidal </a:t>
            </a:r>
            <a:r>
              <a:rPr lang="ar" sz="1000">
                <a:solidFill>
                  <a:schemeClr val="accent4"/>
                </a:solidFill>
                <a:latin typeface="Mada"/>
                <a:ea typeface="Mada"/>
                <a:cs typeface="Mada"/>
                <a:sym typeface="Mada"/>
              </a:rPr>
              <a:t>bleeding is bright red occur during or after defecation. </a:t>
            </a:r>
            <a:r>
              <a:rPr lang="ar" sz="1000">
                <a:solidFill>
                  <a:srgbClr val="999999"/>
                </a:solidFill>
                <a:latin typeface="Mada"/>
                <a:ea typeface="Mada"/>
                <a:cs typeface="Mada"/>
                <a:sym typeface="Mada"/>
              </a:rPr>
              <a:t>(On toilet paper)</a:t>
            </a:r>
            <a:endParaRPr sz="1000">
              <a:solidFill>
                <a:srgbClr val="999999"/>
              </a:solidFill>
              <a:latin typeface="Mada"/>
              <a:ea typeface="Mada"/>
              <a:cs typeface="Mada"/>
              <a:sym typeface="Mada"/>
            </a:endParaRPr>
          </a:p>
          <a:p>
            <a:pPr indent="0" lvl="0" marL="0" rtl="0" algn="l">
              <a:spcBef>
                <a:spcPts val="0"/>
              </a:spcBef>
              <a:spcAft>
                <a:spcPts val="0"/>
              </a:spcAft>
              <a:buNone/>
            </a:pPr>
            <a:r>
              <a:rPr lang="ar" sz="1000">
                <a:solidFill>
                  <a:schemeClr val="accent4"/>
                </a:solidFill>
                <a:latin typeface="Mada"/>
                <a:ea typeface="Mada"/>
                <a:cs typeface="Mada"/>
                <a:sym typeface="Mada"/>
              </a:rPr>
              <a:t>3-present with fresh rectal bleeding and </a:t>
            </a:r>
            <a:r>
              <a:rPr b="1" lang="ar" sz="1000">
                <a:solidFill>
                  <a:schemeClr val="accent4"/>
                </a:solidFill>
                <a:latin typeface="Mada"/>
                <a:ea typeface="Mada"/>
                <a:cs typeface="Mada"/>
                <a:sym typeface="Mada"/>
              </a:rPr>
              <a:t>anal</a:t>
            </a:r>
            <a:r>
              <a:rPr lang="ar" sz="1000">
                <a:solidFill>
                  <a:schemeClr val="accent4"/>
                </a:solidFill>
                <a:latin typeface="Mada"/>
                <a:ea typeface="Mada"/>
                <a:cs typeface="Mada"/>
                <a:sym typeface="Mada"/>
              </a:rPr>
              <a:t> </a:t>
            </a:r>
            <a:r>
              <a:rPr b="1" lang="ar" sz="1000">
                <a:solidFill>
                  <a:schemeClr val="accent4"/>
                </a:solidFill>
                <a:latin typeface="Mada"/>
                <a:ea typeface="Mada"/>
                <a:cs typeface="Mada"/>
                <a:sym typeface="Mada"/>
              </a:rPr>
              <a:t>pain</a:t>
            </a:r>
            <a:r>
              <a:rPr lang="ar" sz="1000">
                <a:solidFill>
                  <a:schemeClr val="accent4"/>
                </a:solidFill>
                <a:latin typeface="Mada"/>
                <a:ea typeface="Mada"/>
                <a:cs typeface="Mada"/>
                <a:sym typeface="Mada"/>
              </a:rPr>
              <a:t> occur during defecation.</a:t>
            </a:r>
            <a:endParaRPr sz="1000">
              <a:solidFill>
                <a:schemeClr val="accent4"/>
              </a:solidFill>
              <a:latin typeface="Mada"/>
              <a:ea typeface="Mada"/>
              <a:cs typeface="Mada"/>
              <a:sym typeface="Mada"/>
            </a:endParaRPr>
          </a:p>
          <a:p>
            <a:pPr indent="0" lvl="0" marL="0" rtl="0" algn="l">
              <a:spcBef>
                <a:spcPts val="0"/>
              </a:spcBef>
              <a:spcAft>
                <a:spcPts val="0"/>
              </a:spcAft>
              <a:buNone/>
            </a:pPr>
            <a:r>
              <a:rPr lang="ar" sz="1000">
                <a:solidFill>
                  <a:schemeClr val="accent4"/>
                </a:solidFill>
                <a:latin typeface="Mada"/>
                <a:ea typeface="Mada"/>
                <a:cs typeface="Mada"/>
                <a:sym typeface="Mada"/>
              </a:rPr>
              <a:t>4-hookworm is the most common worldwide cause of chronic GI blood loss.</a:t>
            </a:r>
            <a:endParaRPr sz="1000">
              <a:solidFill>
                <a:schemeClr val="accent4"/>
              </a:solidFill>
              <a:latin typeface="Mada"/>
              <a:ea typeface="Mada"/>
              <a:cs typeface="Mada"/>
              <a:sym typeface="Mada"/>
            </a:endParaRPr>
          </a:p>
        </p:txBody>
      </p:sp>
      <p:sp>
        <p:nvSpPr>
          <p:cNvPr id="130" name="Google Shape;130;p11"/>
          <p:cNvSpPr txBox="1"/>
          <p:nvPr/>
        </p:nvSpPr>
        <p:spPr>
          <a:xfrm>
            <a:off x="450000" y="4226825"/>
            <a:ext cx="6706200" cy="1512600"/>
          </a:xfrm>
          <a:prstGeom prst="rect">
            <a:avLst/>
          </a:prstGeom>
          <a:noFill/>
          <a:ln cap="flat" cmpd="sng" w="9525">
            <a:solidFill>
              <a:schemeClr val="accent2"/>
            </a:solidFill>
            <a:prstDash val="dash"/>
            <a:round/>
            <a:headEnd len="sm" w="sm" type="none"/>
            <a:tailEnd len="sm" w="sm" type="none"/>
          </a:ln>
        </p:spPr>
        <p:txBody>
          <a:bodyPr anchorCtr="0" anchor="b" bIns="91425" lIns="91425" spcFirstLastPara="1" rIns="91425" wrap="square" tIns="91425">
            <a:noAutofit/>
          </a:bodyPr>
          <a:lstStyle/>
          <a:p>
            <a:pPr indent="-304800" lvl="0" marL="457200" rtl="0" algn="l">
              <a:spcBef>
                <a:spcPts val="0"/>
              </a:spcBef>
              <a:spcAft>
                <a:spcPts val="0"/>
              </a:spcAft>
              <a:buClr>
                <a:schemeClr val="accent4"/>
              </a:buClr>
              <a:buSzPts val="1200"/>
              <a:buFont typeface="Mada"/>
              <a:buChar char="●"/>
            </a:pPr>
            <a:r>
              <a:rPr lang="ar" sz="1200">
                <a:solidFill>
                  <a:schemeClr val="accent4"/>
                </a:solidFill>
                <a:latin typeface="Mada"/>
                <a:ea typeface="Mada"/>
                <a:cs typeface="Mada"/>
                <a:sym typeface="Mada"/>
              </a:rPr>
              <a:t>This is the most common gastrointestinal emergency, with approximately 10% mortality rate</a:t>
            </a:r>
            <a:endParaRPr sz="1200">
              <a:solidFill>
                <a:schemeClr val="accent4"/>
              </a:solidFill>
              <a:latin typeface="Mada"/>
              <a:ea typeface="Mada"/>
              <a:cs typeface="Mada"/>
              <a:sym typeface="Mada"/>
            </a:endParaRPr>
          </a:p>
          <a:p>
            <a:pPr indent="-304800" lvl="0" marL="457200" rtl="0" algn="l">
              <a:spcBef>
                <a:spcPts val="0"/>
              </a:spcBef>
              <a:spcAft>
                <a:spcPts val="0"/>
              </a:spcAft>
              <a:buClr>
                <a:schemeClr val="accent4"/>
              </a:buClr>
              <a:buSzPts val="1200"/>
              <a:buFont typeface="Mada"/>
              <a:buChar char="●"/>
            </a:pPr>
            <a:r>
              <a:rPr lang="ar" sz="1200">
                <a:solidFill>
                  <a:schemeClr val="accent4"/>
                </a:solidFill>
                <a:latin typeface="Mada"/>
                <a:ea typeface="Mada"/>
                <a:cs typeface="Mada"/>
                <a:sym typeface="Mada"/>
              </a:rPr>
              <a:t>The cardinal features are</a:t>
            </a:r>
            <a:r>
              <a:rPr baseline="30000" lang="ar" sz="1200">
                <a:solidFill>
                  <a:schemeClr val="accent4"/>
                </a:solidFill>
                <a:latin typeface="Mada"/>
                <a:ea typeface="Mada"/>
                <a:cs typeface="Mada"/>
                <a:sym typeface="Mada"/>
              </a:rPr>
              <a:t>1</a:t>
            </a:r>
            <a:r>
              <a:rPr lang="ar" sz="1200">
                <a:solidFill>
                  <a:schemeClr val="accent4"/>
                </a:solidFill>
                <a:latin typeface="Mada"/>
                <a:ea typeface="Mada"/>
                <a:cs typeface="Mada"/>
                <a:sym typeface="Mada"/>
              </a:rPr>
              <a:t>:</a:t>
            </a:r>
            <a:endParaRPr sz="1200">
              <a:solidFill>
                <a:schemeClr val="accent4"/>
              </a:solidFill>
              <a:latin typeface="Mada"/>
              <a:ea typeface="Mada"/>
              <a:cs typeface="Mada"/>
              <a:sym typeface="Mada"/>
            </a:endParaRPr>
          </a:p>
          <a:p>
            <a:pPr indent="-304800" lvl="1" marL="914400" rtl="0" algn="l">
              <a:spcBef>
                <a:spcPts val="0"/>
              </a:spcBef>
              <a:spcAft>
                <a:spcPts val="0"/>
              </a:spcAft>
              <a:buClr>
                <a:schemeClr val="accent4"/>
              </a:buClr>
              <a:buSzPts val="1200"/>
              <a:buFont typeface="Mada"/>
              <a:buChar char="○"/>
            </a:pPr>
            <a:r>
              <a:rPr b="1" lang="ar" sz="1200">
                <a:solidFill>
                  <a:srgbClr val="CC0000"/>
                </a:solidFill>
                <a:latin typeface="Mada"/>
                <a:ea typeface="Mada"/>
                <a:cs typeface="Mada"/>
                <a:sym typeface="Mada"/>
              </a:rPr>
              <a:t>H</a:t>
            </a:r>
            <a:r>
              <a:rPr b="1" lang="ar" sz="1200">
                <a:solidFill>
                  <a:srgbClr val="CC0000"/>
                </a:solidFill>
                <a:latin typeface="Mada"/>
                <a:ea typeface="Mada"/>
                <a:cs typeface="Mada"/>
                <a:sym typeface="Mada"/>
              </a:rPr>
              <a:t>aematemesis</a:t>
            </a:r>
            <a:r>
              <a:rPr b="1" lang="ar" sz="1200">
                <a:solidFill>
                  <a:schemeClr val="accent4"/>
                </a:solidFill>
                <a:latin typeface="Mada"/>
                <a:ea typeface="Mada"/>
                <a:cs typeface="Mada"/>
                <a:sym typeface="Mada"/>
              </a:rPr>
              <a:t> </a:t>
            </a:r>
            <a:endParaRPr b="1" sz="1200">
              <a:solidFill>
                <a:schemeClr val="accent4"/>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M</a:t>
            </a:r>
            <a:r>
              <a:rPr b="1" lang="ar" sz="1200">
                <a:solidFill>
                  <a:srgbClr val="CC0000"/>
                </a:solidFill>
                <a:latin typeface="Mada"/>
                <a:ea typeface="Mada"/>
                <a:cs typeface="Mada"/>
                <a:sym typeface="Mada"/>
              </a:rPr>
              <a:t>elaena</a:t>
            </a:r>
            <a:endParaRPr b="1" sz="1200">
              <a:solidFill>
                <a:srgbClr val="CC0000"/>
              </a:solidFill>
              <a:latin typeface="Mada"/>
              <a:ea typeface="Mada"/>
              <a:cs typeface="Mada"/>
              <a:sym typeface="Mada"/>
            </a:endParaRPr>
          </a:p>
          <a:p>
            <a:pPr indent="-304800" lvl="0" marL="457200" rtl="0" algn="l">
              <a:spcBef>
                <a:spcPts val="0"/>
              </a:spcBef>
              <a:spcAft>
                <a:spcPts val="0"/>
              </a:spcAft>
              <a:buClr>
                <a:schemeClr val="accent4"/>
              </a:buClr>
              <a:buSzPts val="1200"/>
              <a:buFont typeface="Mada"/>
              <a:buChar char="●"/>
            </a:pPr>
            <a:r>
              <a:rPr lang="ar" sz="1200">
                <a:solidFill>
                  <a:schemeClr val="accent4"/>
                </a:solidFill>
                <a:latin typeface="Mada"/>
                <a:ea typeface="Mada"/>
                <a:cs typeface="Mada"/>
                <a:sym typeface="Mada"/>
              </a:rPr>
              <a:t>Could present with </a:t>
            </a:r>
            <a:r>
              <a:rPr lang="ar" sz="1200">
                <a:solidFill>
                  <a:schemeClr val="accent4"/>
                </a:solidFill>
                <a:latin typeface="Mada"/>
                <a:ea typeface="Mada"/>
                <a:cs typeface="Mada"/>
                <a:sym typeface="Mada"/>
              </a:rPr>
              <a:t>unaltered blood can appear per rectum (hematochezia) , but the bleeding must be </a:t>
            </a:r>
            <a:r>
              <a:rPr b="1" lang="ar" sz="1200">
                <a:solidFill>
                  <a:schemeClr val="accent4"/>
                </a:solidFill>
                <a:latin typeface="Mada"/>
                <a:ea typeface="Mada"/>
                <a:cs typeface="Mada"/>
                <a:sym typeface="Mada"/>
              </a:rPr>
              <a:t>massive</a:t>
            </a:r>
            <a:r>
              <a:rPr lang="ar" sz="1200">
                <a:solidFill>
                  <a:schemeClr val="accent4"/>
                </a:solidFill>
                <a:latin typeface="Mada"/>
                <a:ea typeface="Mada"/>
                <a:cs typeface="Mada"/>
                <a:sym typeface="Mada"/>
              </a:rPr>
              <a:t> and is almost always accompanied by </a:t>
            </a:r>
            <a:r>
              <a:rPr b="1" lang="ar" sz="1200">
                <a:solidFill>
                  <a:schemeClr val="accent4"/>
                </a:solidFill>
                <a:latin typeface="Mada"/>
                <a:ea typeface="Mada"/>
                <a:cs typeface="Mada"/>
                <a:sym typeface="Mada"/>
              </a:rPr>
              <a:t>shock</a:t>
            </a:r>
            <a:r>
              <a:rPr lang="ar" sz="1200">
                <a:solidFill>
                  <a:schemeClr val="accent4"/>
                </a:solidFill>
                <a:latin typeface="Mada"/>
                <a:ea typeface="Mada"/>
                <a:cs typeface="Mada"/>
                <a:sym typeface="Mada"/>
              </a:rPr>
              <a:t>. </a:t>
            </a:r>
            <a:endParaRPr sz="1200">
              <a:solidFill>
                <a:schemeClr val="accent4"/>
              </a:solidFill>
              <a:latin typeface="Mada"/>
              <a:ea typeface="Mada"/>
              <a:cs typeface="Mada"/>
              <a:sym typeface="Mada"/>
            </a:endParaRPr>
          </a:p>
        </p:txBody>
      </p:sp>
      <p:pic>
        <p:nvPicPr>
          <p:cNvPr id="131" name="Google Shape;131;p11"/>
          <p:cNvPicPr preferRelativeResize="0"/>
          <p:nvPr/>
        </p:nvPicPr>
        <p:blipFill rotWithShape="1">
          <a:blip r:embed="rId3">
            <a:alphaModFix/>
          </a:blip>
          <a:srcRect b="32863" l="0" r="20540" t="0"/>
          <a:stretch/>
        </p:blipFill>
        <p:spPr>
          <a:xfrm>
            <a:off x="5215683" y="1879026"/>
            <a:ext cx="2080617" cy="1944124"/>
          </a:xfrm>
          <a:prstGeom prst="rect">
            <a:avLst/>
          </a:prstGeom>
          <a:noFill/>
          <a:ln>
            <a:noFill/>
          </a:ln>
        </p:spPr>
      </p:pic>
      <p:sp>
        <p:nvSpPr>
          <p:cNvPr id="132" name="Google Shape;132;p11"/>
          <p:cNvSpPr/>
          <p:nvPr/>
        </p:nvSpPr>
        <p:spPr>
          <a:xfrm>
            <a:off x="6738753" y="3027898"/>
            <a:ext cx="520800" cy="152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1"/>
          <p:cNvSpPr txBox="1"/>
          <p:nvPr/>
        </p:nvSpPr>
        <p:spPr>
          <a:xfrm>
            <a:off x="485809" y="2203425"/>
            <a:ext cx="2028900" cy="1512600"/>
          </a:xfrm>
          <a:prstGeom prst="rect">
            <a:avLst/>
          </a:prstGeom>
          <a:noFill/>
          <a:ln cap="flat" cmpd="sng" w="9525">
            <a:solidFill>
              <a:schemeClr val="accent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200">
                <a:solidFill>
                  <a:srgbClr val="999999"/>
                </a:solidFill>
                <a:latin typeface="Mada"/>
                <a:ea typeface="Mada"/>
                <a:cs typeface="Mada"/>
                <a:sym typeface="Mada"/>
              </a:rPr>
              <a:t>A source of bleeding above the ligament of Treitz (suspensory muscle of duodenum).</a:t>
            </a:r>
            <a:endParaRPr>
              <a:solidFill>
                <a:srgbClr val="999999"/>
              </a:solidFill>
            </a:endParaRPr>
          </a:p>
          <a:p>
            <a:pPr indent="-304800" lvl="0" marL="457200" rtl="0" algn="l">
              <a:spcBef>
                <a:spcPts val="0"/>
              </a:spcBef>
              <a:spcAft>
                <a:spcPts val="0"/>
              </a:spcAft>
              <a:buClr>
                <a:srgbClr val="999999"/>
              </a:buClr>
              <a:buSzPts val="1200"/>
              <a:buFont typeface="Mada"/>
              <a:buChar char="➔"/>
            </a:pPr>
            <a:r>
              <a:rPr b="1" lang="ar" sz="1200" u="sng">
                <a:solidFill>
                  <a:srgbClr val="999999"/>
                </a:solidFill>
                <a:latin typeface="Mada"/>
                <a:ea typeface="Mada"/>
                <a:cs typeface="Mada"/>
                <a:sym typeface="Mada"/>
              </a:rPr>
              <a:t>Including</a:t>
            </a:r>
            <a:r>
              <a:rPr lang="ar" sz="1200" u="sng">
                <a:solidFill>
                  <a:srgbClr val="999999"/>
                </a:solidFill>
                <a:latin typeface="Mada"/>
                <a:ea typeface="Mada"/>
                <a:cs typeface="Mada"/>
                <a:sym typeface="Mada"/>
              </a:rPr>
              <a:t>:</a:t>
            </a:r>
            <a:r>
              <a:rPr lang="ar" sz="1200">
                <a:solidFill>
                  <a:srgbClr val="999999"/>
                </a:solidFill>
                <a:latin typeface="Mada"/>
                <a:ea typeface="Mada"/>
                <a:cs typeface="Mada"/>
                <a:sym typeface="Mada"/>
              </a:rPr>
              <a:t> Esophagus, stomach and duodenum</a:t>
            </a:r>
            <a:endParaRPr>
              <a:solidFill>
                <a:srgbClr val="999999"/>
              </a:solidFill>
            </a:endParaRPr>
          </a:p>
        </p:txBody>
      </p:sp>
      <p:sp>
        <p:nvSpPr>
          <p:cNvPr id="134" name="Google Shape;134;p11"/>
          <p:cNvSpPr/>
          <p:nvPr/>
        </p:nvSpPr>
        <p:spPr>
          <a:xfrm>
            <a:off x="485250" y="2104945"/>
            <a:ext cx="2028900" cy="108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2000" u="none" cap="none" strike="noStrike">
              <a:latin typeface="Arial"/>
              <a:ea typeface="Arial"/>
              <a:cs typeface="Arial"/>
              <a:sym typeface="Arial"/>
            </a:endParaRPr>
          </a:p>
        </p:txBody>
      </p:sp>
      <p:sp>
        <p:nvSpPr>
          <p:cNvPr id="135" name="Google Shape;135;p11"/>
          <p:cNvSpPr txBox="1"/>
          <p:nvPr/>
        </p:nvSpPr>
        <p:spPr>
          <a:xfrm>
            <a:off x="485809" y="1779475"/>
            <a:ext cx="2028900" cy="28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Upper GI Bleeding</a:t>
            </a:r>
            <a:endParaRPr b="1">
              <a:latin typeface="Mada"/>
              <a:ea typeface="Mada"/>
              <a:cs typeface="Mada"/>
              <a:sym typeface="Mada"/>
            </a:endParaRPr>
          </a:p>
        </p:txBody>
      </p:sp>
      <p:sp>
        <p:nvSpPr>
          <p:cNvPr id="136" name="Google Shape;136;p11"/>
          <p:cNvSpPr txBox="1"/>
          <p:nvPr/>
        </p:nvSpPr>
        <p:spPr>
          <a:xfrm>
            <a:off x="2848009" y="2203425"/>
            <a:ext cx="2028900" cy="1512600"/>
          </a:xfrm>
          <a:prstGeom prst="rect">
            <a:avLst/>
          </a:prstGeom>
          <a:noFill/>
          <a:ln cap="flat" cmpd="sng" w="9525">
            <a:solidFill>
              <a:schemeClr val="accent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rgbClr val="999999"/>
                </a:solidFill>
                <a:latin typeface="Mada"/>
                <a:ea typeface="Mada"/>
                <a:cs typeface="Mada"/>
                <a:sym typeface="Mada"/>
              </a:rPr>
              <a:t>A source of bleeding </a:t>
            </a:r>
            <a:r>
              <a:rPr lang="ar" sz="1200">
                <a:solidFill>
                  <a:srgbClr val="999999"/>
                </a:solidFill>
                <a:latin typeface="Mada"/>
                <a:ea typeface="Mada"/>
                <a:cs typeface="Mada"/>
                <a:sym typeface="Mada"/>
              </a:rPr>
              <a:t>Bleeding below the ligament of Treitz.</a:t>
            </a:r>
            <a:endParaRPr sz="1200">
              <a:solidFill>
                <a:srgbClr val="999999"/>
              </a:solidFill>
              <a:latin typeface="Mada"/>
              <a:ea typeface="Mada"/>
              <a:cs typeface="Mada"/>
              <a:sym typeface="Mada"/>
            </a:endParaRPr>
          </a:p>
          <a:p>
            <a:pPr indent="0" lvl="0" marL="0" rtl="0" algn="l">
              <a:spcBef>
                <a:spcPts val="0"/>
              </a:spcBef>
              <a:spcAft>
                <a:spcPts val="0"/>
              </a:spcAft>
              <a:buNone/>
            </a:pPr>
            <a:r>
              <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b="1" lang="ar" sz="1200" u="sng">
                <a:solidFill>
                  <a:srgbClr val="999999"/>
                </a:solidFill>
                <a:latin typeface="Mada"/>
                <a:ea typeface="Mada"/>
                <a:cs typeface="Mada"/>
                <a:sym typeface="Mada"/>
              </a:rPr>
              <a:t>Including</a:t>
            </a:r>
            <a:r>
              <a:rPr lang="ar" sz="1200">
                <a:solidFill>
                  <a:srgbClr val="999999"/>
                </a:solidFill>
                <a:latin typeface="Mada"/>
                <a:ea typeface="Mada"/>
                <a:cs typeface="Mada"/>
                <a:sym typeface="Mada"/>
              </a:rPr>
              <a:t>: Small &amp; large bowel and the rectum </a:t>
            </a:r>
            <a:endParaRPr b="1" sz="1200" u="sng">
              <a:solidFill>
                <a:srgbClr val="999999"/>
              </a:solidFill>
              <a:latin typeface="Mada"/>
              <a:ea typeface="Mada"/>
              <a:cs typeface="Mada"/>
              <a:sym typeface="Mada"/>
            </a:endParaRPr>
          </a:p>
        </p:txBody>
      </p:sp>
      <p:sp>
        <p:nvSpPr>
          <p:cNvPr id="137" name="Google Shape;137;p11"/>
          <p:cNvSpPr/>
          <p:nvPr/>
        </p:nvSpPr>
        <p:spPr>
          <a:xfrm>
            <a:off x="2847450" y="2104945"/>
            <a:ext cx="2028900" cy="108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2000" u="none" cap="none" strike="noStrike">
              <a:latin typeface="Arial"/>
              <a:ea typeface="Arial"/>
              <a:cs typeface="Arial"/>
              <a:sym typeface="Arial"/>
            </a:endParaRPr>
          </a:p>
        </p:txBody>
      </p:sp>
      <p:sp>
        <p:nvSpPr>
          <p:cNvPr id="138" name="Google Shape;138;p11"/>
          <p:cNvSpPr txBox="1"/>
          <p:nvPr/>
        </p:nvSpPr>
        <p:spPr>
          <a:xfrm>
            <a:off x="2848009" y="1779475"/>
            <a:ext cx="2028900" cy="28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Lower</a:t>
            </a:r>
            <a:r>
              <a:rPr b="1" lang="ar">
                <a:latin typeface="Mada"/>
                <a:ea typeface="Mada"/>
                <a:cs typeface="Mada"/>
                <a:sym typeface="Mada"/>
              </a:rPr>
              <a:t> GI Bleeding</a:t>
            </a:r>
            <a:endParaRPr b="1">
              <a:latin typeface="Mada"/>
              <a:ea typeface="Mada"/>
              <a:cs typeface="Mada"/>
              <a:sym typeface="Mada"/>
            </a:endParaRPr>
          </a:p>
        </p:txBody>
      </p:sp>
      <p:sp>
        <p:nvSpPr>
          <p:cNvPr id="139" name="Google Shape;139;p11"/>
          <p:cNvSpPr txBox="1"/>
          <p:nvPr/>
        </p:nvSpPr>
        <p:spPr>
          <a:xfrm>
            <a:off x="5284438" y="1686875"/>
            <a:ext cx="1828800" cy="28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800">
                <a:solidFill>
                  <a:srgbClr val="CCCCCC"/>
                </a:solidFill>
                <a:latin typeface="Mada"/>
                <a:ea typeface="Mada"/>
                <a:cs typeface="Mada"/>
                <a:sym typeface="Mada"/>
              </a:rPr>
              <a:t>From</a:t>
            </a:r>
            <a:r>
              <a:rPr lang="ar" sz="800">
                <a:solidFill>
                  <a:srgbClr val="CCCCCC"/>
                </a:solidFill>
                <a:latin typeface="Mada"/>
                <a:ea typeface="Mada"/>
                <a:cs typeface="Mada"/>
                <a:sym typeface="Mada"/>
              </a:rPr>
              <a:t> 437 medicine team</a:t>
            </a:r>
            <a:endParaRPr sz="800">
              <a:solidFill>
                <a:srgbClr val="CCCCCC"/>
              </a:solidFill>
              <a:latin typeface="Mada"/>
              <a:ea typeface="Mada"/>
              <a:cs typeface="Mada"/>
              <a:sym typeface="Mada"/>
            </a:endParaRPr>
          </a:p>
        </p:txBody>
      </p:sp>
      <p:sp>
        <p:nvSpPr>
          <p:cNvPr id="140" name="Google Shape;140;p11"/>
          <p:cNvSpPr/>
          <p:nvPr/>
        </p:nvSpPr>
        <p:spPr>
          <a:xfrm>
            <a:off x="497625" y="4058580"/>
            <a:ext cx="4410000" cy="412200"/>
          </a:xfrm>
          <a:prstGeom prst="snip2DiagRect">
            <a:avLst>
              <a:gd fmla="val 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800">
                <a:solidFill>
                  <a:srgbClr val="FFFFFF"/>
                </a:solidFill>
                <a:latin typeface="Mada"/>
                <a:ea typeface="Mada"/>
                <a:cs typeface="Mada"/>
                <a:sym typeface="Mada"/>
              </a:rPr>
              <a:t>Acute upper gastrointestinal bleeding:</a:t>
            </a:r>
            <a:endParaRPr sz="1800">
              <a:solidFill>
                <a:srgbClr val="FFFFFF"/>
              </a:solidFill>
            </a:endParaRPr>
          </a:p>
        </p:txBody>
      </p:sp>
      <p:sp>
        <p:nvSpPr>
          <p:cNvPr id="141" name="Google Shape;141;p11"/>
          <p:cNvSpPr txBox="1"/>
          <p:nvPr/>
        </p:nvSpPr>
        <p:spPr>
          <a:xfrm>
            <a:off x="380700" y="6469376"/>
            <a:ext cx="6706200" cy="1512600"/>
          </a:xfrm>
          <a:prstGeom prst="rect">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accent4"/>
              </a:buClr>
              <a:buSzPts val="1200"/>
              <a:buFont typeface="Mada"/>
              <a:buChar char="●"/>
            </a:pPr>
            <a:r>
              <a:rPr b="1" lang="ar" sz="1300">
                <a:solidFill>
                  <a:schemeClr val="accent4"/>
                </a:solidFill>
                <a:latin typeface="Mada"/>
                <a:ea typeface="Mada"/>
                <a:cs typeface="Mada"/>
                <a:sym typeface="Mada"/>
              </a:rPr>
              <a:t>Acute:</a:t>
            </a:r>
            <a:r>
              <a:rPr lang="ar" sz="1200">
                <a:solidFill>
                  <a:schemeClr val="accent4"/>
                </a:solidFill>
                <a:latin typeface="Mada"/>
                <a:ea typeface="Mada"/>
                <a:cs typeface="Mada"/>
                <a:sym typeface="Mada"/>
              </a:rPr>
              <a:t> </a:t>
            </a:r>
            <a:r>
              <a:rPr lang="ar" sz="1200">
                <a:solidFill>
                  <a:schemeClr val="accent4"/>
                </a:solidFill>
                <a:latin typeface="Mada"/>
                <a:ea typeface="Mada"/>
                <a:cs typeface="Mada"/>
                <a:sym typeface="Mada"/>
              </a:rPr>
              <a:t>Massive bleeding from the lower gastrointestinal tract is </a:t>
            </a:r>
            <a:r>
              <a:rPr b="1" lang="ar" sz="1200">
                <a:solidFill>
                  <a:schemeClr val="accent4"/>
                </a:solidFill>
                <a:latin typeface="Mada"/>
                <a:ea typeface="Mada"/>
                <a:cs typeface="Mada"/>
                <a:sym typeface="Mada"/>
              </a:rPr>
              <a:t>rare</a:t>
            </a:r>
            <a:r>
              <a:rPr lang="ar" sz="1200">
                <a:solidFill>
                  <a:schemeClr val="accent4"/>
                </a:solidFill>
                <a:latin typeface="Mada"/>
                <a:ea typeface="Mada"/>
                <a:cs typeface="Mada"/>
                <a:sym typeface="Mada"/>
              </a:rPr>
              <a:t> and presents with profuse </a:t>
            </a:r>
            <a:r>
              <a:rPr b="1" lang="ar" sz="1200">
                <a:solidFill>
                  <a:schemeClr val="accent4"/>
                </a:solidFill>
                <a:latin typeface="Mada"/>
                <a:ea typeface="Mada"/>
                <a:cs typeface="Mada"/>
                <a:sym typeface="Mada"/>
              </a:rPr>
              <a:t>red or maroon diarrhoea</a:t>
            </a:r>
            <a:r>
              <a:rPr lang="ar" sz="1200">
                <a:solidFill>
                  <a:schemeClr val="accent4"/>
                </a:solidFill>
                <a:latin typeface="Mada"/>
                <a:ea typeface="Mada"/>
                <a:cs typeface="Mada"/>
                <a:sym typeface="Mada"/>
              </a:rPr>
              <a:t> and with shock. usually from </a:t>
            </a:r>
            <a:endParaRPr sz="1200">
              <a:solidFill>
                <a:schemeClr val="accent4"/>
              </a:solidFill>
              <a:latin typeface="Mada"/>
              <a:ea typeface="Mada"/>
              <a:cs typeface="Mada"/>
              <a:sym typeface="Mada"/>
            </a:endParaRPr>
          </a:p>
          <a:p>
            <a:pPr indent="-304800" lvl="1" marL="914400" rtl="0" algn="l">
              <a:spcBef>
                <a:spcPts val="0"/>
              </a:spcBef>
              <a:spcAft>
                <a:spcPts val="0"/>
              </a:spcAft>
              <a:buClr>
                <a:schemeClr val="accent4"/>
              </a:buClr>
              <a:buSzPts val="1200"/>
              <a:buFont typeface="Mada"/>
              <a:buChar char="○"/>
            </a:pPr>
            <a:r>
              <a:rPr lang="ar" sz="1200">
                <a:solidFill>
                  <a:schemeClr val="accent4"/>
                </a:solidFill>
                <a:latin typeface="Mada"/>
                <a:ea typeface="Mada"/>
                <a:cs typeface="Mada"/>
                <a:sym typeface="Mada"/>
              </a:rPr>
              <a:t>diverticular disease </a:t>
            </a:r>
            <a:endParaRPr sz="1200">
              <a:solidFill>
                <a:schemeClr val="accent4"/>
              </a:solidFill>
              <a:latin typeface="Mada"/>
              <a:ea typeface="Mada"/>
              <a:cs typeface="Mada"/>
              <a:sym typeface="Mada"/>
            </a:endParaRPr>
          </a:p>
          <a:p>
            <a:pPr indent="-304800" lvl="1" marL="914400" rtl="0" algn="l">
              <a:spcBef>
                <a:spcPts val="0"/>
              </a:spcBef>
              <a:spcAft>
                <a:spcPts val="0"/>
              </a:spcAft>
              <a:buClr>
                <a:schemeClr val="accent4"/>
              </a:buClr>
              <a:buSzPts val="1200"/>
              <a:buFont typeface="Mada"/>
              <a:buChar char="○"/>
            </a:pPr>
            <a:r>
              <a:rPr lang="ar" sz="1200">
                <a:solidFill>
                  <a:schemeClr val="accent4"/>
                </a:solidFill>
                <a:latin typeface="Mada"/>
                <a:ea typeface="Mada"/>
                <a:cs typeface="Mada"/>
                <a:sym typeface="Mada"/>
              </a:rPr>
              <a:t>ischaemic colitis. </a:t>
            </a:r>
            <a:endParaRPr sz="1200">
              <a:solidFill>
                <a:schemeClr val="accent4"/>
              </a:solidFill>
              <a:latin typeface="Mada"/>
              <a:ea typeface="Mada"/>
              <a:cs typeface="Mada"/>
              <a:sym typeface="Mada"/>
            </a:endParaRPr>
          </a:p>
          <a:p>
            <a:pPr indent="-304800" lvl="0" marL="457200" rtl="0" algn="l">
              <a:spcBef>
                <a:spcPts val="0"/>
              </a:spcBef>
              <a:spcAft>
                <a:spcPts val="0"/>
              </a:spcAft>
              <a:buClr>
                <a:schemeClr val="accent4"/>
              </a:buClr>
              <a:buSzPts val="1200"/>
              <a:buFont typeface="Mada"/>
              <a:buChar char="●"/>
            </a:pPr>
            <a:r>
              <a:rPr b="1" lang="ar" sz="1300">
                <a:solidFill>
                  <a:schemeClr val="accent4"/>
                </a:solidFill>
                <a:latin typeface="Mada"/>
                <a:ea typeface="Mada"/>
                <a:cs typeface="Mada"/>
                <a:sym typeface="Mada"/>
              </a:rPr>
              <a:t>subacute or chronic:</a:t>
            </a:r>
            <a:r>
              <a:rPr lang="ar" sz="1200">
                <a:solidFill>
                  <a:schemeClr val="accent4"/>
                </a:solidFill>
                <a:latin typeface="Mada"/>
                <a:ea typeface="Mada"/>
                <a:cs typeface="Mada"/>
                <a:sym typeface="Mada"/>
              </a:rPr>
              <a:t> small bleeds. commonly caused by:</a:t>
            </a:r>
            <a:endParaRPr sz="1200">
              <a:solidFill>
                <a:schemeClr val="accent4"/>
              </a:solidFill>
              <a:latin typeface="Mada"/>
              <a:ea typeface="Mada"/>
              <a:cs typeface="Mada"/>
              <a:sym typeface="Mada"/>
            </a:endParaRPr>
          </a:p>
          <a:p>
            <a:pPr indent="-304800" lvl="1" marL="914400" rtl="0" algn="l">
              <a:spcBef>
                <a:spcPts val="0"/>
              </a:spcBef>
              <a:spcAft>
                <a:spcPts val="0"/>
              </a:spcAft>
              <a:buClr>
                <a:schemeClr val="accent4"/>
              </a:buClr>
              <a:buSzPts val="1200"/>
              <a:buFont typeface="Mada"/>
              <a:buChar char="○"/>
            </a:pPr>
            <a:r>
              <a:rPr b="1" lang="ar" sz="1200">
                <a:solidFill>
                  <a:schemeClr val="accent4"/>
                </a:solidFill>
                <a:latin typeface="Mada"/>
                <a:ea typeface="Mada"/>
                <a:cs typeface="Mada"/>
                <a:sym typeface="Mada"/>
              </a:rPr>
              <a:t>Haemorrhoids. </a:t>
            </a:r>
            <a:r>
              <a:rPr b="1" baseline="30000" lang="ar" sz="1200">
                <a:solidFill>
                  <a:schemeClr val="accent4"/>
                </a:solidFill>
                <a:latin typeface="Mada"/>
                <a:ea typeface="Mada"/>
                <a:cs typeface="Mada"/>
                <a:sym typeface="Mada"/>
              </a:rPr>
              <a:t>2</a:t>
            </a:r>
            <a:endParaRPr b="1" baseline="30000" sz="1200">
              <a:solidFill>
                <a:schemeClr val="accent4"/>
              </a:solidFill>
              <a:latin typeface="Mada"/>
              <a:ea typeface="Mada"/>
              <a:cs typeface="Mada"/>
              <a:sym typeface="Mada"/>
            </a:endParaRPr>
          </a:p>
          <a:p>
            <a:pPr indent="-304800" lvl="1" marL="914400" rtl="0" algn="l">
              <a:spcBef>
                <a:spcPts val="0"/>
              </a:spcBef>
              <a:spcAft>
                <a:spcPts val="0"/>
              </a:spcAft>
              <a:buClr>
                <a:schemeClr val="accent4"/>
              </a:buClr>
              <a:buSzPts val="1200"/>
              <a:buFont typeface="Mada"/>
              <a:buChar char="○"/>
            </a:pPr>
            <a:r>
              <a:rPr b="1" lang="ar" sz="1200">
                <a:solidFill>
                  <a:schemeClr val="accent4"/>
                </a:solidFill>
                <a:latin typeface="Mada"/>
                <a:ea typeface="Mada"/>
                <a:cs typeface="Mada"/>
                <a:sym typeface="Mada"/>
              </a:rPr>
              <a:t>Anal fissures</a:t>
            </a:r>
            <a:r>
              <a:rPr lang="ar" sz="1200">
                <a:solidFill>
                  <a:schemeClr val="accent4"/>
                </a:solidFill>
                <a:latin typeface="Mada"/>
                <a:ea typeface="Mada"/>
                <a:cs typeface="Mada"/>
                <a:sym typeface="Mada"/>
              </a:rPr>
              <a:t>.</a:t>
            </a:r>
            <a:r>
              <a:rPr b="1" baseline="30000" lang="ar" sz="1200">
                <a:solidFill>
                  <a:schemeClr val="accent4"/>
                </a:solidFill>
                <a:latin typeface="Mada"/>
                <a:ea typeface="Mada"/>
                <a:cs typeface="Mada"/>
                <a:sym typeface="Mada"/>
              </a:rPr>
              <a:t>3</a:t>
            </a:r>
            <a:endParaRPr b="1" baseline="30000" sz="1200">
              <a:solidFill>
                <a:schemeClr val="accent4"/>
              </a:solidFill>
              <a:latin typeface="Mada"/>
              <a:ea typeface="Mada"/>
              <a:cs typeface="Mada"/>
              <a:sym typeface="Mada"/>
            </a:endParaRPr>
          </a:p>
        </p:txBody>
      </p:sp>
      <p:sp>
        <p:nvSpPr>
          <p:cNvPr id="142" name="Google Shape;142;p11"/>
          <p:cNvSpPr/>
          <p:nvPr/>
        </p:nvSpPr>
        <p:spPr>
          <a:xfrm>
            <a:off x="450000" y="6109744"/>
            <a:ext cx="4410000" cy="412200"/>
          </a:xfrm>
          <a:prstGeom prst="snip2DiagRect">
            <a:avLst>
              <a:gd fmla="val 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800">
                <a:solidFill>
                  <a:srgbClr val="FFFFFF"/>
                </a:solidFill>
                <a:latin typeface="Mada"/>
                <a:ea typeface="Mada"/>
                <a:cs typeface="Mada"/>
                <a:sym typeface="Mada"/>
              </a:rPr>
              <a:t>lower gastrointestinal bleeding: </a:t>
            </a:r>
            <a:r>
              <a:rPr b="1" lang="ar" sz="1800">
                <a:solidFill>
                  <a:srgbClr val="999999"/>
                </a:solidFill>
                <a:latin typeface="Mada"/>
                <a:ea typeface="Mada"/>
                <a:cs typeface="Mada"/>
                <a:sym typeface="Mada"/>
              </a:rPr>
              <a:t> </a:t>
            </a:r>
            <a:endParaRPr b="1" sz="1800">
              <a:solidFill>
                <a:srgbClr val="999999"/>
              </a:solidFill>
              <a:latin typeface="Mada"/>
              <a:ea typeface="Mada"/>
              <a:cs typeface="Mada"/>
              <a:sym typeface="Mada"/>
            </a:endParaRPr>
          </a:p>
        </p:txBody>
      </p:sp>
      <p:sp>
        <p:nvSpPr>
          <p:cNvPr id="143" name="Google Shape;143;p11"/>
          <p:cNvSpPr txBox="1"/>
          <p:nvPr/>
        </p:nvSpPr>
        <p:spPr>
          <a:xfrm>
            <a:off x="372500" y="8248225"/>
            <a:ext cx="6706200" cy="1074000"/>
          </a:xfrm>
          <a:prstGeom prst="rect">
            <a:avLst/>
          </a:prstGeom>
          <a:noFill/>
          <a:ln cap="flat" cmpd="sng" w="9525">
            <a:solidFill>
              <a:schemeClr val="accent2"/>
            </a:solidFill>
            <a:prstDash val="dash"/>
            <a:round/>
            <a:headEnd len="sm" w="sm" type="none"/>
            <a:tailEnd len="sm" w="sm" type="none"/>
          </a:ln>
        </p:spPr>
        <p:txBody>
          <a:bodyPr anchorCtr="0" anchor="b" bIns="91425" lIns="91425" spcFirstLastPara="1" rIns="91425" wrap="square" tIns="91425">
            <a:noAutofit/>
          </a:bodyPr>
          <a:lstStyle/>
          <a:p>
            <a:pPr indent="-304800" lvl="0" marL="457200" rtl="0" algn="l">
              <a:spcBef>
                <a:spcPts val="0"/>
              </a:spcBef>
              <a:spcAft>
                <a:spcPts val="0"/>
              </a:spcAft>
              <a:buClr>
                <a:schemeClr val="accent4"/>
              </a:buClr>
              <a:buSzPts val="1200"/>
              <a:buFont typeface="Mada"/>
              <a:buChar char="●"/>
            </a:pPr>
            <a:r>
              <a:rPr lang="ar" sz="1200">
                <a:solidFill>
                  <a:schemeClr val="accent4"/>
                </a:solidFill>
                <a:latin typeface="Mada"/>
                <a:ea typeface="Mada"/>
                <a:cs typeface="Mada"/>
                <a:sym typeface="Mada"/>
              </a:rPr>
              <a:t>Patients  usually present with  </a:t>
            </a:r>
            <a:r>
              <a:rPr b="1" lang="ar" sz="1200">
                <a:solidFill>
                  <a:schemeClr val="accent4"/>
                </a:solidFill>
                <a:latin typeface="Mada"/>
                <a:ea typeface="Mada"/>
                <a:cs typeface="Mada"/>
                <a:sym typeface="Mada"/>
              </a:rPr>
              <a:t>iron-deficiency anaemia</a:t>
            </a:r>
            <a:endParaRPr b="1" sz="1200">
              <a:solidFill>
                <a:schemeClr val="accent4"/>
              </a:solidFill>
              <a:latin typeface="Mada"/>
              <a:ea typeface="Mada"/>
              <a:cs typeface="Mada"/>
              <a:sym typeface="Mada"/>
            </a:endParaRPr>
          </a:p>
          <a:p>
            <a:pPr indent="-304800" lvl="0" marL="457200" rtl="0" algn="l">
              <a:spcBef>
                <a:spcPts val="0"/>
              </a:spcBef>
              <a:spcAft>
                <a:spcPts val="0"/>
              </a:spcAft>
              <a:buClr>
                <a:schemeClr val="accent4"/>
              </a:buClr>
              <a:buSzPts val="1200"/>
              <a:buFont typeface="Mada"/>
              <a:buChar char="●"/>
            </a:pPr>
            <a:r>
              <a:rPr lang="ar" sz="1200">
                <a:solidFill>
                  <a:schemeClr val="accent4"/>
                </a:solidFill>
                <a:latin typeface="Mada"/>
                <a:ea typeface="Mada"/>
                <a:cs typeface="Mada"/>
                <a:sym typeface="Mada"/>
              </a:rPr>
              <a:t>can occur with any lesion of the GI tract that  produces  acute  bleeding</a:t>
            </a:r>
            <a:endParaRPr sz="1200">
              <a:solidFill>
                <a:schemeClr val="accent4"/>
              </a:solidFill>
              <a:latin typeface="Mada"/>
              <a:ea typeface="Mada"/>
              <a:cs typeface="Mada"/>
              <a:sym typeface="Mada"/>
            </a:endParaRPr>
          </a:p>
          <a:p>
            <a:pPr indent="-304800" lvl="0" marL="457200" rtl="0" algn="l">
              <a:spcBef>
                <a:spcPts val="0"/>
              </a:spcBef>
              <a:spcAft>
                <a:spcPts val="0"/>
              </a:spcAft>
              <a:buClr>
                <a:schemeClr val="accent4"/>
              </a:buClr>
              <a:buSzPts val="1200"/>
              <a:buFont typeface="Mada"/>
              <a:buChar char="●"/>
            </a:pPr>
            <a:r>
              <a:rPr lang="ar" sz="1200">
                <a:solidFill>
                  <a:schemeClr val="accent4"/>
                </a:solidFill>
                <a:latin typeface="Mada"/>
                <a:ea typeface="Mada"/>
                <a:cs typeface="Mada"/>
                <a:sym typeface="Mada"/>
              </a:rPr>
              <a:t>The primary concern is to exclude </a:t>
            </a:r>
            <a:r>
              <a:rPr lang="ar" sz="1200">
                <a:solidFill>
                  <a:srgbClr val="CC0000"/>
                </a:solidFill>
                <a:latin typeface="Mada"/>
                <a:ea typeface="Mada"/>
                <a:cs typeface="Mada"/>
                <a:sym typeface="Mada"/>
              </a:rPr>
              <a:t>cancer</a:t>
            </a:r>
            <a:r>
              <a:rPr lang="ar" sz="1200">
                <a:solidFill>
                  <a:schemeClr val="accent4"/>
                </a:solidFill>
                <a:latin typeface="Mada"/>
                <a:ea typeface="Mada"/>
                <a:cs typeface="Mada"/>
                <a:sym typeface="Mada"/>
              </a:rPr>
              <a:t>. particularly of the stomach or right colon and  coeliac  disease</a:t>
            </a:r>
            <a:endParaRPr sz="1200">
              <a:solidFill>
                <a:schemeClr val="accent4"/>
              </a:solidFill>
              <a:latin typeface="Mada"/>
              <a:ea typeface="Mada"/>
              <a:cs typeface="Mada"/>
              <a:sym typeface="Mada"/>
            </a:endParaRPr>
          </a:p>
        </p:txBody>
      </p:sp>
      <p:sp>
        <p:nvSpPr>
          <p:cNvPr id="144" name="Google Shape;144;p11"/>
          <p:cNvSpPr/>
          <p:nvPr/>
        </p:nvSpPr>
        <p:spPr>
          <a:xfrm>
            <a:off x="420125" y="8079974"/>
            <a:ext cx="4410000" cy="412200"/>
          </a:xfrm>
          <a:prstGeom prst="snip2DiagRect">
            <a:avLst>
              <a:gd fmla="val 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800">
                <a:solidFill>
                  <a:srgbClr val="FFFFFF"/>
                </a:solidFill>
                <a:latin typeface="Mada"/>
                <a:ea typeface="Mada"/>
                <a:cs typeface="Mada"/>
                <a:sym typeface="Mada"/>
              </a:rPr>
              <a:t>Chronic gastrointestinal bleeding:</a:t>
            </a:r>
            <a:r>
              <a:rPr b="1" baseline="30000" lang="ar" sz="1800">
                <a:solidFill>
                  <a:srgbClr val="FFFFFF"/>
                </a:solidFill>
                <a:latin typeface="Mada"/>
                <a:ea typeface="Mada"/>
                <a:cs typeface="Mada"/>
                <a:sym typeface="Mada"/>
              </a:rPr>
              <a:t>4</a:t>
            </a:r>
            <a:endParaRPr b="1" baseline="30000" sz="1800">
              <a:solidFill>
                <a:srgbClr val="FFFFFF"/>
              </a:solidFill>
              <a:latin typeface="Mada"/>
              <a:ea typeface="Mada"/>
              <a:cs typeface="Mada"/>
              <a:sym typeface="Mada"/>
            </a:endParaRPr>
          </a:p>
        </p:txBody>
      </p:sp>
      <p:sp>
        <p:nvSpPr>
          <p:cNvPr id="145" name="Google Shape;145;p11"/>
          <p:cNvSpPr/>
          <p:nvPr/>
        </p:nvSpPr>
        <p:spPr>
          <a:xfrm>
            <a:off x="4985325" y="6109750"/>
            <a:ext cx="824400" cy="324600"/>
          </a:xfrm>
          <a:prstGeom prst="roundRect">
            <a:avLst>
              <a:gd fmla="val 16667" name="adj"/>
            </a:avLst>
          </a:prstGeom>
          <a:noFill/>
          <a:ln cap="flat" cmpd="sng" w="19050">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29"/>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pic>
        <p:nvPicPr>
          <p:cNvPr id="657" name="Google Shape;657;p29"/>
          <p:cNvPicPr preferRelativeResize="0"/>
          <p:nvPr/>
        </p:nvPicPr>
        <p:blipFill rotWithShape="1">
          <a:blip r:embed="rId3">
            <a:alphaModFix/>
          </a:blip>
          <a:srcRect b="4315" l="2155" r="2488" t="0"/>
          <a:stretch/>
        </p:blipFill>
        <p:spPr>
          <a:xfrm>
            <a:off x="2181775" y="1357400"/>
            <a:ext cx="3051998" cy="2595749"/>
          </a:xfrm>
          <a:prstGeom prst="rect">
            <a:avLst/>
          </a:prstGeom>
          <a:noFill/>
          <a:ln>
            <a:noFill/>
          </a:ln>
        </p:spPr>
      </p:pic>
      <p:sp>
        <p:nvSpPr>
          <p:cNvPr id="658" name="Google Shape;658;p29"/>
          <p:cNvSpPr txBox="1"/>
          <p:nvPr/>
        </p:nvSpPr>
        <p:spPr>
          <a:xfrm>
            <a:off x="216800" y="906343"/>
            <a:ext cx="6819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When to go to surgery?</a:t>
            </a:r>
            <a:endParaRPr b="1" sz="2200">
              <a:highlight>
                <a:schemeClr val="accent5"/>
              </a:highlight>
              <a:latin typeface="Mada"/>
              <a:ea typeface="Mada"/>
              <a:cs typeface="Mada"/>
              <a:sym typeface="Mada"/>
            </a:endParaRPr>
          </a:p>
        </p:txBody>
      </p:sp>
      <p:grpSp>
        <p:nvGrpSpPr>
          <p:cNvPr id="659" name="Google Shape;659;p29"/>
          <p:cNvGrpSpPr/>
          <p:nvPr/>
        </p:nvGrpSpPr>
        <p:grpSpPr>
          <a:xfrm>
            <a:off x="277808" y="3870691"/>
            <a:ext cx="7004400" cy="2286025"/>
            <a:chOff x="277800" y="6342600"/>
            <a:chExt cx="7004400" cy="2286025"/>
          </a:xfrm>
        </p:grpSpPr>
        <p:sp>
          <p:nvSpPr>
            <p:cNvPr id="660" name="Google Shape;660;p29"/>
            <p:cNvSpPr txBox="1"/>
            <p:nvPr/>
          </p:nvSpPr>
          <p:spPr>
            <a:xfrm>
              <a:off x="1018450" y="6342600"/>
              <a:ext cx="55140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Conclusion</a:t>
              </a:r>
              <a:endParaRPr b="1" sz="2600">
                <a:latin typeface="Alegreya"/>
                <a:ea typeface="Alegreya"/>
                <a:cs typeface="Alegreya"/>
                <a:sym typeface="Alegreya"/>
              </a:endParaRPr>
            </a:p>
          </p:txBody>
        </p:sp>
        <p:sp>
          <p:nvSpPr>
            <p:cNvPr id="661" name="Google Shape;661;p29"/>
            <p:cNvSpPr txBox="1"/>
            <p:nvPr/>
          </p:nvSpPr>
          <p:spPr>
            <a:xfrm>
              <a:off x="277800" y="7336525"/>
              <a:ext cx="7004400" cy="1292100"/>
            </a:xfrm>
            <a:prstGeom prst="rect">
              <a:avLst/>
            </a:prstGeom>
            <a:noFill/>
            <a:ln cap="flat" cmpd="sng" w="9525">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Resuscitation should be initiated prior to any diagnostic procedure.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Gastrointestinal endoscopy allows visualization of the stigmata, accurate assessment of the level of risk and treatment of the underlying lesion.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Intravenous PPI therapy after endoscopy is crucial to decrease the risk of cardiovascular complications and to prevent recurrence of bleeding.</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Helicobacter pylori testing should be performed in the acute setting.</a:t>
              </a:r>
              <a:endParaRPr sz="1200">
                <a:solidFill>
                  <a:srgbClr val="CC0000"/>
                </a:solidFill>
                <a:latin typeface="Mada"/>
                <a:ea typeface="Mada"/>
                <a:cs typeface="Mada"/>
                <a:sym typeface="Mada"/>
              </a:endParaRPr>
            </a:p>
          </p:txBody>
        </p:sp>
        <p:cxnSp>
          <p:nvCxnSpPr>
            <p:cNvPr id="662" name="Google Shape;662;p29"/>
            <p:cNvCxnSpPr/>
            <p:nvPr/>
          </p:nvCxnSpPr>
          <p:spPr>
            <a:xfrm>
              <a:off x="1455375" y="6987245"/>
              <a:ext cx="4819800" cy="0"/>
            </a:xfrm>
            <a:prstGeom prst="straightConnector1">
              <a:avLst/>
            </a:prstGeom>
            <a:noFill/>
            <a:ln cap="flat" cmpd="sng" w="38100">
              <a:solidFill>
                <a:schemeClr val="accent1"/>
              </a:solidFill>
              <a:prstDash val="solid"/>
              <a:round/>
              <a:headEnd len="med" w="med" type="diamond"/>
              <a:tailEnd len="med" w="med" type="diamond"/>
            </a:ln>
          </p:spPr>
        </p:cxnSp>
      </p:grpSp>
      <p:pic>
        <p:nvPicPr>
          <p:cNvPr id="663" name="Google Shape;663;p29"/>
          <p:cNvPicPr preferRelativeResize="0"/>
          <p:nvPr/>
        </p:nvPicPr>
        <p:blipFill>
          <a:blip r:embed="rId4">
            <a:alphaModFix/>
          </a:blip>
          <a:stretch>
            <a:fillRect/>
          </a:stretch>
        </p:blipFill>
        <p:spPr>
          <a:xfrm>
            <a:off x="216800" y="6246525"/>
            <a:ext cx="2849475" cy="3087025"/>
          </a:xfrm>
          <a:prstGeom prst="rect">
            <a:avLst/>
          </a:prstGeom>
          <a:noFill/>
          <a:ln cap="flat" cmpd="sng" w="19050">
            <a:solidFill>
              <a:srgbClr val="6D9EEB"/>
            </a:solidFill>
            <a:prstDash val="solid"/>
            <a:round/>
            <a:headEnd len="sm" w="sm" type="none"/>
            <a:tailEnd len="sm" w="sm" type="none"/>
          </a:ln>
        </p:spPr>
      </p:pic>
      <p:pic>
        <p:nvPicPr>
          <p:cNvPr id="664" name="Google Shape;664;p29"/>
          <p:cNvPicPr preferRelativeResize="0"/>
          <p:nvPr/>
        </p:nvPicPr>
        <p:blipFill>
          <a:blip r:embed="rId5">
            <a:alphaModFix/>
          </a:blip>
          <a:stretch>
            <a:fillRect/>
          </a:stretch>
        </p:blipFill>
        <p:spPr>
          <a:xfrm>
            <a:off x="3295913" y="6246525"/>
            <a:ext cx="3986275" cy="3087025"/>
          </a:xfrm>
          <a:prstGeom prst="rect">
            <a:avLst/>
          </a:prstGeom>
          <a:noFill/>
          <a:ln cap="flat" cmpd="sng" w="19050">
            <a:solidFill>
              <a:srgbClr val="6D9EEB"/>
            </a:solidFill>
            <a:prstDash val="solid"/>
            <a:round/>
            <a:headEnd len="sm" w="sm" type="none"/>
            <a:tailEnd len="sm" w="sm" type="none"/>
          </a:ln>
        </p:spPr>
      </p:pic>
      <p:sp>
        <p:nvSpPr>
          <p:cNvPr id="665" name="Google Shape;665;p29"/>
          <p:cNvSpPr txBox="1"/>
          <p:nvPr/>
        </p:nvSpPr>
        <p:spPr>
          <a:xfrm>
            <a:off x="1151750" y="0"/>
            <a:ext cx="55140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GI bleeding </a:t>
            </a:r>
            <a:endParaRPr b="1" sz="2600">
              <a:latin typeface="Alegreya"/>
              <a:ea typeface="Alegreya"/>
              <a:cs typeface="Alegreya"/>
              <a:sym typeface="Alegrey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30"/>
          <p:cNvSpPr/>
          <p:nvPr/>
        </p:nvSpPr>
        <p:spPr>
          <a:xfrm>
            <a:off x="444200" y="5751325"/>
            <a:ext cx="6742200" cy="10737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672" name="Google Shape;672;p30"/>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673" name="Google Shape;673;p30"/>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674" name="Google Shape;674;p30"/>
          <p:cNvSpPr txBox="1"/>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b="1" lang="ar">
                <a:solidFill>
                  <a:srgbClr val="FFFFFF"/>
                </a:solidFill>
                <a:latin typeface="Exo"/>
                <a:ea typeface="Exo"/>
                <a:cs typeface="Exo"/>
                <a:sym typeface="Exo"/>
              </a:rPr>
              <a:t>‹#›</a:t>
            </a:fld>
            <a:endParaRPr b="1">
              <a:solidFill>
                <a:srgbClr val="FFFFFF"/>
              </a:solidFill>
              <a:latin typeface="Exo"/>
              <a:ea typeface="Exo"/>
              <a:cs typeface="Exo"/>
              <a:sym typeface="Exo"/>
            </a:endParaRPr>
          </a:p>
        </p:txBody>
      </p:sp>
      <p:cxnSp>
        <p:nvCxnSpPr>
          <p:cNvPr id="675" name="Google Shape;675;p30"/>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676" name="Google Shape;676;p30"/>
          <p:cNvCxnSpPr/>
          <p:nvPr/>
        </p:nvCxnSpPr>
        <p:spPr>
          <a:xfrm rot="10800000">
            <a:off x="8900" y="9773450"/>
            <a:ext cx="7612800" cy="0"/>
          </a:xfrm>
          <a:prstGeom prst="straightConnector1">
            <a:avLst/>
          </a:prstGeom>
          <a:noFill/>
          <a:ln cap="flat" cmpd="sng" w="28575">
            <a:solidFill>
              <a:srgbClr val="9CC8F3"/>
            </a:solidFill>
            <a:prstDash val="dot"/>
            <a:round/>
            <a:headEnd len="med" w="med" type="none"/>
            <a:tailEnd len="med" w="med" type="none"/>
          </a:ln>
        </p:spPr>
      </p:cxnSp>
      <p:sp>
        <p:nvSpPr>
          <p:cNvPr id="677" name="Google Shape;677;p30"/>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Cases</a:t>
            </a:r>
            <a:endParaRPr b="1" sz="2600">
              <a:latin typeface="Mada"/>
              <a:ea typeface="Mada"/>
              <a:cs typeface="Mada"/>
              <a:sym typeface="Mada"/>
            </a:endParaRPr>
          </a:p>
        </p:txBody>
      </p:sp>
      <p:sp>
        <p:nvSpPr>
          <p:cNvPr id="678" name="Google Shape;678;p30"/>
          <p:cNvSpPr txBox="1"/>
          <p:nvPr/>
        </p:nvSpPr>
        <p:spPr>
          <a:xfrm>
            <a:off x="289050" y="913925"/>
            <a:ext cx="5582700" cy="471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Case study 1:</a:t>
            </a:r>
            <a:endParaRPr b="1" sz="2200">
              <a:highlight>
                <a:schemeClr val="accent5"/>
              </a:highlight>
              <a:latin typeface="Mada"/>
              <a:ea typeface="Mada"/>
              <a:cs typeface="Mada"/>
              <a:sym typeface="Mada"/>
            </a:endParaRPr>
          </a:p>
        </p:txBody>
      </p:sp>
      <p:grpSp>
        <p:nvGrpSpPr>
          <p:cNvPr id="679" name="Google Shape;679;p30"/>
          <p:cNvGrpSpPr/>
          <p:nvPr/>
        </p:nvGrpSpPr>
        <p:grpSpPr>
          <a:xfrm>
            <a:off x="375618" y="1334243"/>
            <a:ext cx="6885936" cy="795344"/>
            <a:chOff x="375600" y="1334100"/>
            <a:chExt cx="6775495" cy="1326900"/>
          </a:xfrm>
        </p:grpSpPr>
        <p:sp>
          <p:nvSpPr>
            <p:cNvPr id="680" name="Google Shape;680;p30"/>
            <p:cNvSpPr/>
            <p:nvPr/>
          </p:nvSpPr>
          <p:spPr>
            <a:xfrm>
              <a:off x="408895" y="1384955"/>
              <a:ext cx="6742200" cy="12252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0"/>
            <p:cNvSpPr txBox="1"/>
            <p:nvPr/>
          </p:nvSpPr>
          <p:spPr>
            <a:xfrm>
              <a:off x="375600" y="1334100"/>
              <a:ext cx="6436800" cy="13269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A</a:t>
              </a:r>
              <a:r>
                <a:rPr b="1" lang="ar" sz="1200">
                  <a:latin typeface="Mada"/>
                  <a:ea typeface="Mada"/>
                  <a:cs typeface="Mada"/>
                  <a:sym typeface="Mada"/>
                </a:rPr>
                <a:t> 65 y/o</a:t>
              </a:r>
              <a:r>
                <a:rPr lang="ar" sz="1200">
                  <a:latin typeface="Mada"/>
                  <a:ea typeface="Mada"/>
                  <a:cs typeface="Mada"/>
                  <a:sym typeface="Mada"/>
                </a:rPr>
                <a:t> male referred for evaluation of 4 months HX of</a:t>
              </a:r>
              <a:r>
                <a:rPr b="1" lang="ar" sz="1200">
                  <a:latin typeface="Mada"/>
                  <a:ea typeface="Mada"/>
                  <a:cs typeface="Mada"/>
                  <a:sym typeface="Mada"/>
                </a:rPr>
                <a:t> weight loss, fatigue</a:t>
              </a:r>
              <a:r>
                <a:rPr lang="ar" sz="1200">
                  <a:latin typeface="Mada"/>
                  <a:ea typeface="Mada"/>
                  <a:cs typeface="Mada"/>
                  <a:sym typeface="Mada"/>
                </a:rPr>
                <a:t> and weakness. He also gave history of passing </a:t>
              </a:r>
              <a:r>
                <a:rPr b="1" lang="ar" sz="1200">
                  <a:latin typeface="Mada"/>
                  <a:ea typeface="Mada"/>
                  <a:cs typeface="Mada"/>
                  <a:sym typeface="Mada"/>
                </a:rPr>
                <a:t>dark stool intermittently</a:t>
              </a:r>
              <a:r>
                <a:rPr lang="ar" sz="1200">
                  <a:latin typeface="Mada"/>
                  <a:ea typeface="Mada"/>
                  <a:cs typeface="Mada"/>
                  <a:sym typeface="Mada"/>
                </a:rPr>
                <a:t> for the last 3 months. He is known DM on insulin, hyperlipidemia on statin and occasionally </a:t>
              </a:r>
              <a:r>
                <a:rPr b="1" lang="ar" sz="1200">
                  <a:latin typeface="Mada"/>
                  <a:ea typeface="Mada"/>
                  <a:cs typeface="Mada"/>
                  <a:sym typeface="Mada"/>
                </a:rPr>
                <a:t>aspirin</a:t>
              </a:r>
              <a:r>
                <a:rPr lang="ar" sz="1200">
                  <a:latin typeface="Mada"/>
                  <a:ea typeface="Mada"/>
                  <a:cs typeface="Mada"/>
                  <a:sym typeface="Mada"/>
                </a:rPr>
                <a:t>.</a:t>
              </a:r>
              <a:endParaRPr sz="1200">
                <a:latin typeface="Mada"/>
                <a:ea typeface="Mada"/>
                <a:cs typeface="Mada"/>
                <a:sym typeface="Mada"/>
              </a:endParaRPr>
            </a:p>
          </p:txBody>
        </p:sp>
      </p:grpSp>
      <p:sp>
        <p:nvSpPr>
          <p:cNvPr id="682" name="Google Shape;682;p30"/>
          <p:cNvSpPr/>
          <p:nvPr/>
        </p:nvSpPr>
        <p:spPr>
          <a:xfrm>
            <a:off x="375638" y="2187175"/>
            <a:ext cx="6885900" cy="2984700"/>
          </a:xfrm>
          <a:prstGeom prst="roundRect">
            <a:avLst>
              <a:gd fmla="val 16667" name="adj"/>
            </a:avLst>
          </a:prstGeom>
          <a:noFill/>
          <a:ln cap="flat" cmpd="sng" w="28575">
            <a:solidFill>
              <a:schemeClr val="accent5"/>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What other information you would like to ask?</a:t>
            </a:r>
            <a:endParaRPr b="1" sz="1200">
              <a:solidFill>
                <a:schemeClr val="dk1"/>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start by detailed abdominal history </a:t>
            </a:r>
            <a:endParaRPr b="1"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abdominal pain </a:t>
            </a:r>
            <a:endParaRPr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Hematemesis </a:t>
            </a:r>
            <a:endParaRPr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vomiting </a:t>
            </a:r>
            <a:endParaRPr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Hematochezia </a:t>
            </a:r>
            <a:endParaRPr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heartburn </a:t>
            </a:r>
            <a:endParaRPr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dysphagia </a:t>
            </a:r>
            <a:endParaRPr sz="1200">
              <a:solidFill>
                <a:srgbClr val="6AA84F"/>
              </a:solidFill>
              <a:latin typeface="Mada"/>
              <a:ea typeface="Mada"/>
              <a:cs typeface="Mada"/>
              <a:sym typeface="Mada"/>
            </a:endParaRPr>
          </a:p>
          <a:p>
            <a:pPr indent="-304800" lvl="1" marL="9144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Other symptoms like odynophagia or dysphagia (with solids or fluids) for esophageal pathology  Anemic symptoms: fatigue, SOB, dizziness, palpitation.</a:t>
            </a:r>
            <a:endParaRPr sz="1200">
              <a:solidFill>
                <a:srgbClr val="999999"/>
              </a:solidFill>
              <a:latin typeface="Mada"/>
              <a:ea typeface="Mada"/>
              <a:cs typeface="Mada"/>
              <a:sym typeface="Mada"/>
            </a:endParaRPr>
          </a:p>
          <a:p>
            <a:pPr indent="-304800" lvl="1" marL="9144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Hypotension: in severe presentation not like this case (3 months).</a:t>
            </a:r>
            <a:endParaRPr sz="1200">
              <a:solidFill>
                <a:srgbClr val="999999"/>
              </a:solidFill>
              <a:latin typeface="Mada"/>
              <a:ea typeface="Mada"/>
              <a:cs typeface="Mada"/>
              <a:sym typeface="Mada"/>
            </a:endParaRPr>
          </a:p>
          <a:p>
            <a:pPr indent="-304800" lvl="1" marL="9144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Trauma (abdominal aortic aneurysm) but not suitable with Hx of 3 months.</a:t>
            </a:r>
            <a:endParaRPr sz="1200">
              <a:solidFill>
                <a:srgbClr val="999999"/>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P.M/ cirrhosis , jaundice , any liver disease , NSAIDS , </a:t>
            </a:r>
            <a:r>
              <a:rPr lang="ar" sz="1200">
                <a:solidFill>
                  <a:srgbClr val="999999"/>
                </a:solidFill>
                <a:latin typeface="Mada"/>
                <a:ea typeface="Mada"/>
                <a:cs typeface="Mada"/>
                <a:sym typeface="Mada"/>
              </a:rPr>
              <a:t>reflux</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What is the likely diagnosis?</a:t>
            </a: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Gastric cancer </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What will be the next step? </a:t>
            </a:r>
            <a:r>
              <a:rPr lang="ar" sz="1200">
                <a:solidFill>
                  <a:srgbClr val="6AA84F"/>
                </a:solidFill>
                <a:latin typeface="Mada"/>
                <a:ea typeface="Mada"/>
                <a:cs typeface="Mada"/>
                <a:sym typeface="Mada"/>
              </a:rPr>
              <a:t>endoscopy</a:t>
            </a:r>
            <a:endParaRPr>
              <a:solidFill>
                <a:srgbClr val="6AA84F"/>
              </a:solidFill>
            </a:endParaRPr>
          </a:p>
        </p:txBody>
      </p:sp>
      <p:sp>
        <p:nvSpPr>
          <p:cNvPr id="683" name="Google Shape;683;p30"/>
          <p:cNvSpPr txBox="1"/>
          <p:nvPr/>
        </p:nvSpPr>
        <p:spPr>
          <a:xfrm>
            <a:off x="205425" y="5229473"/>
            <a:ext cx="5582700" cy="471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Case study 2:</a:t>
            </a:r>
            <a:endParaRPr b="1" sz="2200">
              <a:highlight>
                <a:schemeClr val="accent5"/>
              </a:highlight>
              <a:latin typeface="Mada"/>
              <a:ea typeface="Mada"/>
              <a:cs typeface="Mada"/>
              <a:sym typeface="Mada"/>
            </a:endParaRPr>
          </a:p>
        </p:txBody>
      </p:sp>
      <p:sp>
        <p:nvSpPr>
          <p:cNvPr id="684" name="Google Shape;684;p30"/>
          <p:cNvSpPr txBox="1"/>
          <p:nvPr/>
        </p:nvSpPr>
        <p:spPr>
          <a:xfrm>
            <a:off x="444200" y="5700475"/>
            <a:ext cx="6618900" cy="11244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A</a:t>
            </a:r>
            <a:r>
              <a:rPr b="1" lang="ar" sz="1200">
                <a:latin typeface="Mada"/>
                <a:ea typeface="Mada"/>
                <a:cs typeface="Mada"/>
                <a:sym typeface="Mada"/>
              </a:rPr>
              <a:t> 42</a:t>
            </a:r>
            <a:r>
              <a:rPr lang="ar" sz="1200">
                <a:latin typeface="Mada"/>
                <a:ea typeface="Mada"/>
                <a:cs typeface="Mada"/>
                <a:sym typeface="Mada"/>
              </a:rPr>
              <a:t> years old male complaining o</a:t>
            </a:r>
            <a:r>
              <a:rPr b="1" lang="ar" sz="1200">
                <a:latin typeface="Mada"/>
                <a:ea typeface="Mada"/>
                <a:cs typeface="Mada"/>
                <a:sym typeface="Mada"/>
              </a:rPr>
              <a:t>f chronic recurrent epigastric pain </a:t>
            </a:r>
            <a:r>
              <a:rPr lang="ar" sz="1200">
                <a:latin typeface="Mada"/>
                <a:ea typeface="Mada"/>
                <a:cs typeface="Mada"/>
                <a:sym typeface="Mada"/>
              </a:rPr>
              <a:t>which worsen recently especially when he is</a:t>
            </a:r>
            <a:r>
              <a:rPr b="1" lang="ar" sz="1200">
                <a:latin typeface="Mada"/>
                <a:ea typeface="Mada"/>
                <a:cs typeface="Mada"/>
                <a:sym typeface="Mada"/>
              </a:rPr>
              <a:t> fasting</a:t>
            </a:r>
            <a:r>
              <a:rPr b="1" baseline="30000" lang="ar" sz="1200">
                <a:solidFill>
                  <a:srgbClr val="6AA84F"/>
                </a:solidFill>
                <a:latin typeface="Mada"/>
                <a:ea typeface="Mada"/>
                <a:cs typeface="Mada"/>
                <a:sym typeface="Mada"/>
              </a:rPr>
              <a:t>2</a:t>
            </a:r>
            <a:endParaRPr b="1" baseline="30000" sz="1200">
              <a:solidFill>
                <a:srgbClr val="6AA84F"/>
              </a:solidFill>
              <a:latin typeface="Mada"/>
              <a:ea typeface="Mada"/>
              <a:cs typeface="Mada"/>
              <a:sym typeface="Mada"/>
            </a:endParaRPr>
          </a:p>
          <a:p>
            <a:pPr indent="0" lvl="0" marL="457200" rtl="0" algn="l">
              <a:lnSpc>
                <a:spcPct val="115000"/>
              </a:lnSpc>
              <a:spcBef>
                <a:spcPts val="0"/>
              </a:spcBef>
              <a:spcAft>
                <a:spcPts val="0"/>
              </a:spcAft>
              <a:buNone/>
            </a:pPr>
            <a:r>
              <a:rPr lang="ar" sz="1200">
                <a:latin typeface="Mada"/>
                <a:ea typeface="Mada"/>
                <a:cs typeface="Mada"/>
                <a:sym typeface="Mada"/>
              </a:rPr>
              <a:t> For the last</a:t>
            </a:r>
            <a:r>
              <a:rPr b="1" lang="ar" sz="1200">
                <a:latin typeface="Mada"/>
                <a:ea typeface="Mada"/>
                <a:cs typeface="Mada"/>
                <a:sym typeface="Mada"/>
              </a:rPr>
              <a:t> 2 days</a:t>
            </a:r>
            <a:r>
              <a:rPr lang="ar" sz="1200">
                <a:latin typeface="Mada"/>
                <a:ea typeface="Mada"/>
                <a:cs typeface="Mada"/>
                <a:sym typeface="Mada"/>
              </a:rPr>
              <a:t> he started to have frequent </a:t>
            </a:r>
            <a:r>
              <a:rPr b="1" lang="ar" sz="1200">
                <a:latin typeface="Mada"/>
                <a:ea typeface="Mada"/>
                <a:cs typeface="Mada"/>
                <a:sym typeface="Mada"/>
              </a:rPr>
              <a:t>vomiting associated with blood.</a:t>
            </a:r>
            <a:r>
              <a:rPr lang="ar" sz="1200">
                <a:latin typeface="Mada"/>
                <a:ea typeface="Mada"/>
                <a:cs typeface="Mada"/>
                <a:sym typeface="Mada"/>
              </a:rPr>
              <a:t> </a:t>
            </a:r>
            <a:endParaRPr sz="1200">
              <a:latin typeface="Mada"/>
              <a:ea typeface="Mada"/>
              <a:cs typeface="Mada"/>
              <a:sym typeface="Mada"/>
            </a:endParaRPr>
          </a:p>
          <a:p>
            <a:pPr indent="0" lvl="0" marL="457200" rtl="0" algn="l">
              <a:lnSpc>
                <a:spcPct val="115000"/>
              </a:lnSpc>
              <a:spcBef>
                <a:spcPts val="0"/>
              </a:spcBef>
              <a:spcAft>
                <a:spcPts val="0"/>
              </a:spcAft>
              <a:buNone/>
            </a:pPr>
            <a:r>
              <a:rPr lang="ar" sz="1200">
                <a:latin typeface="Mada"/>
                <a:ea typeface="Mada"/>
                <a:cs typeface="Mada"/>
                <a:sym typeface="Mada"/>
              </a:rPr>
              <a:t>He is not known to have any chronic medical problems and not on any medications.</a:t>
            </a:r>
            <a:endParaRPr sz="1200">
              <a:latin typeface="Mada"/>
              <a:ea typeface="Mada"/>
              <a:cs typeface="Mada"/>
              <a:sym typeface="Mada"/>
            </a:endParaRPr>
          </a:p>
        </p:txBody>
      </p:sp>
      <p:sp>
        <p:nvSpPr>
          <p:cNvPr id="685" name="Google Shape;685;p30"/>
          <p:cNvSpPr/>
          <p:nvPr/>
        </p:nvSpPr>
        <p:spPr>
          <a:xfrm>
            <a:off x="375625" y="6924400"/>
            <a:ext cx="6885900" cy="2563500"/>
          </a:xfrm>
          <a:prstGeom prst="roundRect">
            <a:avLst>
              <a:gd fmla="val 16667" name="adj"/>
            </a:avLst>
          </a:prstGeom>
          <a:noFill/>
          <a:ln cap="flat" cmpd="sng" w="28575">
            <a:solidFill>
              <a:schemeClr val="accent5"/>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What is the best next step in the approach of such patient? </a:t>
            </a:r>
            <a:endParaRPr b="1" sz="1200">
              <a:solidFill>
                <a:schemeClr val="dk1"/>
              </a:solidFill>
              <a:latin typeface="Mada"/>
              <a:ea typeface="Mada"/>
              <a:cs typeface="Mada"/>
              <a:sym typeface="Mada"/>
            </a:endParaRPr>
          </a:p>
          <a:p>
            <a:pPr indent="-304800" lvl="0" marL="6300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Detailed HX, Full Physical examination: </a:t>
            </a:r>
            <a:r>
              <a:rPr lang="ar" sz="1200">
                <a:solidFill>
                  <a:srgbClr val="999999"/>
                </a:solidFill>
                <a:latin typeface="Mada"/>
                <a:ea typeface="Mada"/>
                <a:cs typeface="Mada"/>
                <a:sym typeface="Mada"/>
              </a:rPr>
              <a:t>Vital signs, look for clubbing, spider nevi, fluid thrill, splenomegaly, lymph nodes, etc..</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How would you assess the bleeding severity?</a:t>
            </a:r>
            <a:endParaRPr b="1"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 By Risk Stratification</a:t>
            </a:r>
            <a:r>
              <a:rPr b="1" baseline="30000" lang="ar" sz="1200">
                <a:solidFill>
                  <a:schemeClr val="dk1"/>
                </a:solidFill>
                <a:latin typeface="Mada"/>
                <a:ea typeface="Mada"/>
                <a:cs typeface="Mada"/>
                <a:sym typeface="Mada"/>
              </a:rPr>
              <a:t>1</a:t>
            </a:r>
            <a:r>
              <a:rPr b="1" lang="ar" sz="1200">
                <a:solidFill>
                  <a:schemeClr val="dk1"/>
                </a:solidFill>
                <a:latin typeface="Mada"/>
                <a:ea typeface="Mada"/>
                <a:cs typeface="Mada"/>
                <a:sym typeface="Mada"/>
              </a:rPr>
              <a:t> : </a:t>
            </a:r>
            <a:endParaRPr sz="1200">
              <a:solidFill>
                <a:srgbClr val="6AA84F"/>
              </a:solidFill>
              <a:latin typeface="Mada"/>
              <a:ea typeface="Mada"/>
              <a:cs typeface="Mada"/>
              <a:sym typeface="Mada"/>
            </a:endParaRPr>
          </a:p>
          <a:p>
            <a:pPr indent="-304800" lvl="0" marL="6300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Glasgow- Blatchford Score (GBS)</a:t>
            </a:r>
            <a:endParaRPr sz="1200">
              <a:solidFill>
                <a:schemeClr val="dk1"/>
              </a:solidFill>
              <a:latin typeface="Mada"/>
              <a:ea typeface="Mada"/>
              <a:cs typeface="Mada"/>
              <a:sym typeface="Mada"/>
            </a:endParaRPr>
          </a:p>
          <a:p>
            <a:pPr indent="-304800" lvl="0" marL="6300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Rockall Score</a:t>
            </a:r>
            <a:endParaRPr sz="1200">
              <a:solidFill>
                <a:schemeClr val="dk1"/>
              </a:solidFill>
              <a:latin typeface="Mada"/>
              <a:ea typeface="Mada"/>
              <a:cs typeface="Mada"/>
              <a:sym typeface="Mada"/>
            </a:endParaRPr>
          </a:p>
          <a:p>
            <a:pPr indent="-304800" lvl="0" marL="6300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Modified-GBS</a:t>
            </a:r>
            <a:endParaRPr sz="1200">
              <a:solidFill>
                <a:schemeClr val="dk1"/>
              </a:solidFill>
              <a:latin typeface="Mada"/>
              <a:ea typeface="Mada"/>
              <a:cs typeface="Mada"/>
              <a:sym typeface="Mada"/>
            </a:endParaRPr>
          </a:p>
          <a:p>
            <a:pPr indent="-304800" lvl="0" marL="630000" rtl="0" algn="l">
              <a:lnSpc>
                <a:spcPct val="115000"/>
              </a:lnSpc>
              <a:spcBef>
                <a:spcPts val="0"/>
              </a:spcBef>
              <a:spcAft>
                <a:spcPts val="0"/>
              </a:spcAft>
              <a:buClr>
                <a:srgbClr val="000000"/>
              </a:buClr>
              <a:buSzPts val="1200"/>
              <a:buFont typeface="Mada"/>
              <a:buChar char="○"/>
            </a:pPr>
            <a:r>
              <a:rPr lang="ar" sz="1200">
                <a:latin typeface="Mada"/>
                <a:ea typeface="Mada"/>
                <a:cs typeface="Mada"/>
                <a:sym typeface="Mada"/>
              </a:rPr>
              <a:t>AIMS65</a:t>
            </a:r>
            <a:endParaRPr baseline="30000" sz="1200">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What is the diagnosis and its associated risk factors?</a:t>
            </a:r>
            <a:endParaRPr b="1" sz="1200">
              <a:solidFill>
                <a:schemeClr val="dk1"/>
              </a:solidFill>
              <a:latin typeface="Mada"/>
              <a:ea typeface="Mada"/>
              <a:cs typeface="Mada"/>
              <a:sym typeface="Mada"/>
            </a:endParaRPr>
          </a:p>
          <a:p>
            <a:pPr indent="-304800" lvl="0" marL="6300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Duodenal ulcer.</a:t>
            </a:r>
            <a:endParaRPr/>
          </a:p>
        </p:txBody>
      </p:sp>
      <p:sp>
        <p:nvSpPr>
          <p:cNvPr id="686" name="Google Shape;686;p30"/>
          <p:cNvSpPr txBox="1"/>
          <p:nvPr/>
        </p:nvSpPr>
        <p:spPr>
          <a:xfrm>
            <a:off x="8900" y="9773450"/>
            <a:ext cx="7560000" cy="1073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ar" sz="1000">
                <a:solidFill>
                  <a:srgbClr val="6AA84F"/>
                </a:solidFill>
                <a:latin typeface="Mada"/>
                <a:ea typeface="Mada"/>
                <a:cs typeface="Mada"/>
                <a:sym typeface="Mada"/>
              </a:rPr>
              <a:t>1- Direct </a:t>
            </a:r>
            <a:r>
              <a:rPr lang="ar" sz="1000">
                <a:solidFill>
                  <a:srgbClr val="6AA84F"/>
                </a:solidFill>
                <a:latin typeface="Mada"/>
                <a:ea typeface="Mada"/>
                <a:cs typeface="Mada"/>
                <a:sym typeface="Mada"/>
              </a:rPr>
              <a:t>you toward admission:</a:t>
            </a:r>
            <a:endParaRPr sz="1000">
              <a:solidFill>
                <a:srgbClr val="6AA84F"/>
              </a:solidFill>
              <a:latin typeface="Mada"/>
              <a:ea typeface="Mada"/>
              <a:cs typeface="Mada"/>
              <a:sym typeface="Mada"/>
            </a:endParaRPr>
          </a:p>
          <a:p>
            <a:pPr indent="-292100" lvl="0" marL="457200" rtl="0" algn="l">
              <a:lnSpc>
                <a:spcPct val="100000"/>
              </a:lnSpc>
              <a:spcBef>
                <a:spcPts val="0"/>
              </a:spcBef>
              <a:spcAft>
                <a:spcPts val="0"/>
              </a:spcAft>
              <a:buClr>
                <a:srgbClr val="6AA84F"/>
              </a:buClr>
              <a:buSzPts val="1000"/>
              <a:buFont typeface="Mada"/>
              <a:buAutoNum type="arabicPeriod"/>
            </a:pPr>
            <a:r>
              <a:rPr lang="ar" sz="1000">
                <a:solidFill>
                  <a:srgbClr val="6AA84F"/>
                </a:solidFill>
                <a:latin typeface="Mada"/>
                <a:ea typeface="Mada"/>
                <a:cs typeface="Mada"/>
                <a:sym typeface="Mada"/>
              </a:rPr>
              <a:t>send home and perform endoscopy the next day?</a:t>
            </a:r>
            <a:endParaRPr sz="1000">
              <a:solidFill>
                <a:srgbClr val="6AA84F"/>
              </a:solidFill>
              <a:latin typeface="Mada"/>
              <a:ea typeface="Mada"/>
              <a:cs typeface="Mada"/>
              <a:sym typeface="Mada"/>
            </a:endParaRPr>
          </a:p>
          <a:p>
            <a:pPr indent="-292100" lvl="0" marL="457200" rtl="0" algn="l">
              <a:lnSpc>
                <a:spcPct val="100000"/>
              </a:lnSpc>
              <a:spcBef>
                <a:spcPts val="0"/>
              </a:spcBef>
              <a:spcAft>
                <a:spcPts val="0"/>
              </a:spcAft>
              <a:buClr>
                <a:srgbClr val="6AA84F"/>
              </a:buClr>
              <a:buSzPts val="1000"/>
              <a:buFont typeface="Mada"/>
              <a:buAutoNum type="arabicPeriod"/>
            </a:pPr>
            <a:r>
              <a:rPr lang="ar" sz="1000">
                <a:solidFill>
                  <a:srgbClr val="6AA84F"/>
                </a:solidFill>
                <a:latin typeface="Mada"/>
                <a:ea typeface="Mada"/>
                <a:cs typeface="Mada"/>
                <a:sym typeface="Mada"/>
              </a:rPr>
              <a:t>admit?</a:t>
            </a:r>
            <a:endParaRPr sz="1000">
              <a:solidFill>
                <a:srgbClr val="6AA84F"/>
              </a:solidFill>
              <a:latin typeface="Mada"/>
              <a:ea typeface="Mada"/>
              <a:cs typeface="Mada"/>
              <a:sym typeface="Mada"/>
            </a:endParaRPr>
          </a:p>
          <a:p>
            <a:pPr indent="-292100" lvl="0" marL="457200" rtl="0" algn="l">
              <a:lnSpc>
                <a:spcPct val="100000"/>
              </a:lnSpc>
              <a:spcBef>
                <a:spcPts val="0"/>
              </a:spcBef>
              <a:spcAft>
                <a:spcPts val="0"/>
              </a:spcAft>
              <a:buClr>
                <a:srgbClr val="6AA84F"/>
              </a:buClr>
              <a:buSzPts val="1000"/>
              <a:buFont typeface="Mada"/>
              <a:buAutoNum type="arabicPeriod"/>
            </a:pPr>
            <a:r>
              <a:rPr lang="ar" sz="1000">
                <a:solidFill>
                  <a:srgbClr val="6AA84F"/>
                </a:solidFill>
                <a:latin typeface="Mada"/>
                <a:ea typeface="Mada"/>
                <a:cs typeface="Mada"/>
                <a:sym typeface="Mada"/>
              </a:rPr>
              <a:t>admit to ICU?</a:t>
            </a:r>
            <a:endParaRPr sz="1000">
              <a:solidFill>
                <a:srgbClr val="6AA84F"/>
              </a:solidFill>
              <a:latin typeface="Mada"/>
              <a:ea typeface="Mada"/>
              <a:cs typeface="Mada"/>
              <a:sym typeface="Mada"/>
            </a:endParaRPr>
          </a:p>
          <a:p>
            <a:pPr indent="0" lvl="0" marL="0" rtl="0" algn="l">
              <a:lnSpc>
                <a:spcPct val="100000"/>
              </a:lnSpc>
              <a:spcBef>
                <a:spcPts val="0"/>
              </a:spcBef>
              <a:spcAft>
                <a:spcPts val="0"/>
              </a:spcAft>
              <a:buNone/>
            </a:pPr>
            <a:r>
              <a:rPr lang="ar" sz="1000">
                <a:solidFill>
                  <a:srgbClr val="6AA84F"/>
                </a:solidFill>
                <a:latin typeface="Mada"/>
                <a:ea typeface="Mada"/>
                <a:cs typeface="Mada"/>
                <a:sym typeface="Mada"/>
              </a:rPr>
              <a:t>2-</a:t>
            </a:r>
            <a:r>
              <a:rPr lang="ar" sz="1000">
                <a:solidFill>
                  <a:srgbClr val="6AA84F"/>
                </a:solidFill>
                <a:latin typeface="Mada"/>
                <a:ea typeface="Mada"/>
                <a:cs typeface="Mada"/>
                <a:sym typeface="Mada"/>
              </a:rPr>
              <a:t>May indicate duodenal ulcer (as it’s worsened with fasting).</a:t>
            </a:r>
            <a:endParaRPr sz="1000">
              <a:solidFill>
                <a:srgbClr val="6AA84F"/>
              </a:solidFill>
              <a:latin typeface="Mada"/>
              <a:ea typeface="Mada"/>
              <a:cs typeface="Mada"/>
              <a:sym typeface="Mada"/>
            </a:endParaRPr>
          </a:p>
        </p:txBody>
      </p:sp>
      <p:sp>
        <p:nvSpPr>
          <p:cNvPr id="687" name="Google Shape;687;p30"/>
          <p:cNvSpPr/>
          <p:nvPr/>
        </p:nvSpPr>
        <p:spPr>
          <a:xfrm>
            <a:off x="-33325" y="-4900"/>
            <a:ext cx="1071000" cy="4896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Females </a:t>
            </a:r>
            <a:r>
              <a:rPr b="1" lang="ar" sz="1300">
                <a:solidFill>
                  <a:srgbClr val="FFFFFF"/>
                </a:solidFill>
                <a:latin typeface="Mada"/>
                <a:ea typeface="Mada"/>
                <a:cs typeface="Mada"/>
                <a:sym typeface="Mada"/>
              </a:rPr>
              <a:t>slides</a:t>
            </a:r>
            <a:endParaRPr b="1" sz="1300">
              <a:solidFill>
                <a:srgbClr val="FFFFFF"/>
              </a:solidFill>
              <a:latin typeface="Mada"/>
              <a:ea typeface="Mada"/>
              <a:cs typeface="Mada"/>
              <a:sym typeface="Mad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3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693" name="Google Shape;693;p31"/>
          <p:cNvSpPr/>
          <p:nvPr/>
        </p:nvSpPr>
        <p:spPr>
          <a:xfrm>
            <a:off x="408900" y="1308749"/>
            <a:ext cx="6742200" cy="15975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1"/>
          <p:cNvSpPr txBox="1"/>
          <p:nvPr/>
        </p:nvSpPr>
        <p:spPr>
          <a:xfrm>
            <a:off x="375600" y="1257900"/>
            <a:ext cx="6742200" cy="15975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A </a:t>
            </a:r>
            <a:r>
              <a:rPr b="1" lang="ar" sz="1200">
                <a:latin typeface="Mada"/>
                <a:ea typeface="Mada"/>
                <a:cs typeface="Mada"/>
                <a:sym typeface="Mada"/>
              </a:rPr>
              <a:t>52</a:t>
            </a:r>
            <a:r>
              <a:rPr lang="ar" sz="1200">
                <a:latin typeface="Mada"/>
                <a:ea typeface="Mada"/>
                <a:cs typeface="Mada"/>
                <a:sym typeface="Mada"/>
              </a:rPr>
              <a:t> years old lady presented to ER with </a:t>
            </a:r>
            <a:r>
              <a:rPr b="1" lang="ar" sz="1200">
                <a:latin typeface="Mada"/>
                <a:ea typeface="Mada"/>
                <a:cs typeface="Mada"/>
                <a:sym typeface="Mada"/>
              </a:rPr>
              <a:t>one day</a:t>
            </a:r>
            <a:r>
              <a:rPr lang="ar" sz="1200">
                <a:latin typeface="Mada"/>
                <a:ea typeface="Mada"/>
                <a:cs typeface="Mada"/>
                <a:sym typeface="Mada"/>
              </a:rPr>
              <a:t> history of</a:t>
            </a:r>
            <a:r>
              <a:rPr b="1" lang="ar" sz="1200">
                <a:latin typeface="Mada"/>
                <a:ea typeface="Mada"/>
                <a:cs typeface="Mada"/>
                <a:sym typeface="Mada"/>
              </a:rPr>
              <a:t> vomiting of fresh blood</a:t>
            </a:r>
            <a:r>
              <a:rPr lang="ar" sz="1200">
                <a:latin typeface="Mada"/>
                <a:ea typeface="Mada"/>
                <a:cs typeface="Mada"/>
                <a:sym typeface="Mada"/>
              </a:rPr>
              <a:t>. She also notices passing </a:t>
            </a:r>
            <a:r>
              <a:rPr b="1" lang="ar" sz="1200">
                <a:latin typeface="Mada"/>
                <a:ea typeface="Mada"/>
                <a:cs typeface="Mada"/>
                <a:sym typeface="Mada"/>
              </a:rPr>
              <a:t>black tarry stool</a:t>
            </a:r>
            <a:r>
              <a:rPr lang="ar" sz="1200">
                <a:latin typeface="Mada"/>
                <a:ea typeface="Mada"/>
                <a:cs typeface="Mada"/>
                <a:sym typeface="Mada"/>
              </a:rPr>
              <a:t>. She is feeling </a:t>
            </a:r>
            <a:r>
              <a:rPr b="1" lang="ar" sz="1200">
                <a:latin typeface="Mada"/>
                <a:ea typeface="Mada"/>
                <a:cs typeface="Mada"/>
                <a:sym typeface="Mada"/>
              </a:rPr>
              <a:t>dizzy and unwell</a:t>
            </a:r>
            <a:r>
              <a:rPr lang="ar" sz="1200">
                <a:latin typeface="Mada"/>
                <a:ea typeface="Mada"/>
                <a:cs typeface="Mada"/>
                <a:sym typeface="Mada"/>
              </a:rPr>
              <a:t> . </a:t>
            </a:r>
            <a:endParaRPr sz="1200">
              <a:latin typeface="Mada"/>
              <a:ea typeface="Mada"/>
              <a:cs typeface="Mada"/>
              <a:sym typeface="Mada"/>
            </a:endParaRPr>
          </a:p>
          <a:p>
            <a:pPr indent="0" lvl="0" marL="457200" rtl="0" algn="l">
              <a:lnSpc>
                <a:spcPct val="115000"/>
              </a:lnSpc>
              <a:spcBef>
                <a:spcPts val="0"/>
              </a:spcBef>
              <a:spcAft>
                <a:spcPts val="0"/>
              </a:spcAft>
              <a:buNone/>
            </a:pPr>
            <a:r>
              <a:rPr lang="ar" sz="1200">
                <a:latin typeface="Mada"/>
                <a:ea typeface="Mada"/>
                <a:cs typeface="Mada"/>
                <a:sym typeface="Mada"/>
              </a:rPr>
              <a:t>Past HX of jaundice no other medical problems and not on any medications. </a:t>
            </a:r>
            <a:endParaRPr sz="1200">
              <a:latin typeface="Mada"/>
              <a:ea typeface="Mada"/>
              <a:cs typeface="Mada"/>
              <a:sym typeface="Mada"/>
            </a:endParaRPr>
          </a:p>
          <a:p>
            <a:pPr indent="0" lvl="0" marL="457200" rtl="0" algn="l">
              <a:lnSpc>
                <a:spcPct val="115000"/>
              </a:lnSpc>
              <a:spcBef>
                <a:spcPts val="0"/>
              </a:spcBef>
              <a:spcAft>
                <a:spcPts val="0"/>
              </a:spcAft>
              <a:buNone/>
            </a:pPr>
            <a:r>
              <a:rPr lang="ar" sz="1200">
                <a:latin typeface="Mada"/>
                <a:ea typeface="Mada"/>
                <a:cs typeface="Mada"/>
                <a:sym typeface="Mada"/>
              </a:rPr>
              <a:t>Clinically</a:t>
            </a:r>
            <a:r>
              <a:rPr b="1" lang="ar" sz="1200">
                <a:latin typeface="Mada"/>
                <a:ea typeface="Mada"/>
                <a:cs typeface="Mada"/>
                <a:sym typeface="Mada"/>
              </a:rPr>
              <a:t> jaundiced and pale</a:t>
            </a:r>
            <a:r>
              <a:rPr lang="ar" sz="1200">
                <a:latin typeface="Mada"/>
                <a:ea typeface="Mada"/>
                <a:cs typeface="Mada"/>
                <a:sym typeface="Mada"/>
              </a:rPr>
              <a:t>.</a:t>
            </a:r>
            <a:endParaRPr sz="1200">
              <a:latin typeface="Mada"/>
              <a:ea typeface="Mada"/>
              <a:cs typeface="Mada"/>
              <a:sym typeface="Mada"/>
            </a:endParaRPr>
          </a:p>
          <a:p>
            <a:pPr indent="0" lvl="0" marL="457200" rtl="0" algn="l">
              <a:lnSpc>
                <a:spcPct val="115000"/>
              </a:lnSpc>
              <a:spcBef>
                <a:spcPts val="0"/>
              </a:spcBef>
              <a:spcAft>
                <a:spcPts val="0"/>
              </a:spcAft>
              <a:buNone/>
            </a:pPr>
            <a:r>
              <a:rPr lang="ar" sz="1200">
                <a:latin typeface="Mada"/>
                <a:ea typeface="Mada"/>
                <a:cs typeface="Mada"/>
                <a:sym typeface="Mada"/>
              </a:rPr>
              <a:t> Vital signs </a:t>
            </a:r>
            <a:r>
              <a:rPr b="1" lang="ar" sz="1200">
                <a:latin typeface="Mada"/>
                <a:ea typeface="Mada"/>
                <a:cs typeface="Mada"/>
                <a:sym typeface="Mada"/>
              </a:rPr>
              <a:t>BP 100/70 pulse 110/min</a:t>
            </a:r>
            <a:endParaRPr b="1" sz="1200">
              <a:latin typeface="Mada"/>
              <a:ea typeface="Mada"/>
              <a:cs typeface="Mada"/>
              <a:sym typeface="Mada"/>
            </a:endParaRPr>
          </a:p>
          <a:p>
            <a:pPr indent="0" lvl="0" marL="457200" rtl="0" algn="l">
              <a:lnSpc>
                <a:spcPct val="115000"/>
              </a:lnSpc>
              <a:spcBef>
                <a:spcPts val="0"/>
              </a:spcBef>
              <a:spcAft>
                <a:spcPts val="0"/>
              </a:spcAft>
              <a:buNone/>
            </a:pPr>
            <a:r>
              <a:rPr lang="ar" sz="1200">
                <a:latin typeface="Mada"/>
                <a:ea typeface="Mada"/>
                <a:cs typeface="Mada"/>
                <a:sym typeface="Mada"/>
              </a:rPr>
              <a:t> Abdomen examination showed</a:t>
            </a:r>
            <a:r>
              <a:rPr b="1" lang="ar" sz="1200">
                <a:latin typeface="Mada"/>
                <a:ea typeface="Mada"/>
                <a:cs typeface="Mada"/>
                <a:sym typeface="Mada"/>
              </a:rPr>
              <a:t> liver span of 7 cm</a:t>
            </a:r>
            <a:r>
              <a:rPr lang="ar" sz="1200">
                <a:latin typeface="Mada"/>
                <a:ea typeface="Mada"/>
                <a:cs typeface="Mada"/>
                <a:sym typeface="Mada"/>
              </a:rPr>
              <a:t> and</a:t>
            </a:r>
            <a:r>
              <a:rPr b="1" lang="ar" sz="1200">
                <a:latin typeface="Mada"/>
                <a:ea typeface="Mada"/>
                <a:cs typeface="Mada"/>
                <a:sym typeface="Mada"/>
              </a:rPr>
              <a:t> spleen felt 3 fingers below costal margin</a:t>
            </a:r>
            <a:r>
              <a:rPr b="1" baseline="30000" lang="ar" sz="1200">
                <a:solidFill>
                  <a:srgbClr val="6AA84F"/>
                </a:solidFill>
                <a:latin typeface="Mada"/>
                <a:ea typeface="Mada"/>
                <a:cs typeface="Mada"/>
                <a:sym typeface="Mada"/>
              </a:rPr>
              <a:t>1</a:t>
            </a:r>
            <a:r>
              <a:rPr b="1" lang="ar" sz="1200">
                <a:latin typeface="Mada"/>
                <a:ea typeface="Mada"/>
                <a:cs typeface="Mada"/>
                <a:sym typeface="Mada"/>
              </a:rPr>
              <a:t> with few spider nevi seen over chest.</a:t>
            </a:r>
            <a:endParaRPr b="1" sz="1200">
              <a:latin typeface="Mada"/>
              <a:ea typeface="Mada"/>
              <a:cs typeface="Mada"/>
              <a:sym typeface="Mada"/>
            </a:endParaRPr>
          </a:p>
        </p:txBody>
      </p:sp>
      <p:sp>
        <p:nvSpPr>
          <p:cNvPr id="695" name="Google Shape;695;p31"/>
          <p:cNvSpPr txBox="1"/>
          <p:nvPr/>
        </p:nvSpPr>
        <p:spPr>
          <a:xfrm>
            <a:off x="289050" y="837725"/>
            <a:ext cx="5582700" cy="471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Case study 3:</a:t>
            </a:r>
            <a:endParaRPr b="1" sz="2200">
              <a:highlight>
                <a:schemeClr val="accent5"/>
              </a:highlight>
              <a:latin typeface="Mada"/>
              <a:ea typeface="Mada"/>
              <a:cs typeface="Mada"/>
              <a:sym typeface="Mada"/>
            </a:endParaRPr>
          </a:p>
        </p:txBody>
      </p:sp>
      <p:sp>
        <p:nvSpPr>
          <p:cNvPr id="696" name="Google Shape;696;p31"/>
          <p:cNvSpPr/>
          <p:nvPr/>
        </p:nvSpPr>
        <p:spPr>
          <a:xfrm>
            <a:off x="358950" y="3017400"/>
            <a:ext cx="6775500" cy="1984200"/>
          </a:xfrm>
          <a:prstGeom prst="roundRect">
            <a:avLst>
              <a:gd fmla="val 16667" name="adj"/>
            </a:avLst>
          </a:prstGeom>
          <a:noFill/>
          <a:ln cap="flat" cmpd="sng" w="28575">
            <a:solidFill>
              <a:schemeClr val="accent5"/>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What is the likely diagnosis of this case and list 4 common aetiology ?</a:t>
            </a:r>
            <a:endParaRPr b="1" sz="1200">
              <a:solidFill>
                <a:schemeClr val="dk1"/>
              </a:solidFill>
              <a:latin typeface="Mada"/>
              <a:ea typeface="Mada"/>
              <a:cs typeface="Mada"/>
              <a:sym typeface="Mada"/>
            </a:endParaRPr>
          </a:p>
          <a:p>
            <a:pPr indent="-304800" lvl="0" marL="6300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Diagnosis</a:t>
            </a:r>
            <a:r>
              <a:rPr lang="ar" sz="1200">
                <a:solidFill>
                  <a:srgbClr val="6AA84F"/>
                </a:solidFill>
                <a:latin typeface="Mada"/>
                <a:ea typeface="Mada"/>
                <a:cs typeface="Mada"/>
                <a:sym typeface="Mada"/>
              </a:rPr>
              <a:t> → Liver Cirrhosis with portal hypertension.</a:t>
            </a:r>
            <a:endParaRPr sz="1200">
              <a:solidFill>
                <a:srgbClr val="6AA84F"/>
              </a:solidFill>
              <a:latin typeface="Mada"/>
              <a:ea typeface="Mada"/>
              <a:cs typeface="Mada"/>
              <a:sym typeface="Mada"/>
            </a:endParaRPr>
          </a:p>
          <a:p>
            <a:pPr indent="-304800" lvl="0" marL="630000" rtl="0" algn="l">
              <a:spcBef>
                <a:spcPts val="0"/>
              </a:spcBef>
              <a:spcAft>
                <a:spcPts val="0"/>
              </a:spcAft>
              <a:buClr>
                <a:srgbClr val="999999"/>
              </a:buClr>
              <a:buSzPts val="1200"/>
              <a:buFont typeface="Mada"/>
              <a:buChar char="○"/>
            </a:pPr>
            <a:r>
              <a:rPr b="1" lang="ar" sz="1200">
                <a:solidFill>
                  <a:srgbClr val="999999"/>
                </a:solidFill>
                <a:latin typeface="Mada"/>
                <a:ea typeface="Mada"/>
                <a:cs typeface="Mada"/>
                <a:sym typeface="Mada"/>
              </a:rPr>
              <a:t>Aetiology</a:t>
            </a:r>
            <a:r>
              <a:rPr lang="ar" sz="1200">
                <a:solidFill>
                  <a:srgbClr val="999999"/>
                </a:solidFill>
                <a:latin typeface="Mada"/>
                <a:ea typeface="Mada"/>
                <a:cs typeface="Mada"/>
                <a:sym typeface="Mada"/>
              </a:rPr>
              <a:t> → Drug induced hepatitis (alcohol, acetaminophen), Viral hepatitis B, C, Autoimmune hepatitis, NASH, hemolysis disease (Sickle cell..).</a:t>
            </a:r>
            <a:endParaRPr sz="1200">
              <a:solidFill>
                <a:srgbClr val="999999"/>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What is the priority in the management of this patient?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stabilize the pt</a:t>
            </a:r>
            <a:endParaRPr b="1" sz="1200">
              <a:solidFill>
                <a:schemeClr val="dk1"/>
              </a:solidFill>
              <a:latin typeface="Mada"/>
              <a:ea typeface="Mada"/>
              <a:cs typeface="Mada"/>
              <a:sym typeface="Mada"/>
            </a:endParaRPr>
          </a:p>
          <a:p>
            <a:pPr indent="-304800" lvl="0" marL="630000"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IV Fluid Resuscitation. 2 large bore cannula </a:t>
            </a:r>
            <a:endParaRPr sz="1200">
              <a:solidFill>
                <a:srgbClr val="CC0000"/>
              </a:solidFill>
              <a:latin typeface="Mada"/>
              <a:ea typeface="Mada"/>
              <a:cs typeface="Mada"/>
              <a:sym typeface="Mada"/>
            </a:endParaRPr>
          </a:p>
          <a:p>
            <a:pPr indent="-304800" lvl="0" marL="630000"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endoscopy can be done after 6 hours after stabilizing the patient </a:t>
            </a:r>
            <a:endParaRPr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What is the target Hb and INR prior to the endoscopy for this case?</a:t>
            </a:r>
            <a:endParaRPr b="1" sz="1200">
              <a:solidFill>
                <a:schemeClr val="dk1"/>
              </a:solidFill>
              <a:latin typeface="Mada"/>
              <a:ea typeface="Mada"/>
              <a:cs typeface="Mada"/>
              <a:sym typeface="Mada"/>
            </a:endParaRPr>
          </a:p>
          <a:p>
            <a:pPr indent="-304800" lvl="0" marL="6300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Target Hb is 7 g/dL and above.</a:t>
            </a:r>
            <a:endParaRPr>
              <a:solidFill>
                <a:srgbClr val="999999"/>
              </a:solidFill>
            </a:endParaRPr>
          </a:p>
        </p:txBody>
      </p:sp>
      <p:sp>
        <p:nvSpPr>
          <p:cNvPr id="697" name="Google Shape;697;p31"/>
          <p:cNvSpPr txBox="1"/>
          <p:nvPr/>
        </p:nvSpPr>
        <p:spPr>
          <a:xfrm>
            <a:off x="205425" y="5112755"/>
            <a:ext cx="5582700" cy="471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Case study 4:</a:t>
            </a:r>
            <a:endParaRPr b="1" sz="2200">
              <a:highlight>
                <a:schemeClr val="accent5"/>
              </a:highlight>
              <a:latin typeface="Mada"/>
              <a:ea typeface="Mada"/>
              <a:cs typeface="Mada"/>
              <a:sym typeface="Mada"/>
            </a:endParaRPr>
          </a:p>
        </p:txBody>
      </p:sp>
      <p:sp>
        <p:nvSpPr>
          <p:cNvPr id="698" name="Google Shape;698;p31"/>
          <p:cNvSpPr/>
          <p:nvPr/>
        </p:nvSpPr>
        <p:spPr>
          <a:xfrm>
            <a:off x="325275" y="5583775"/>
            <a:ext cx="6825900" cy="12252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1"/>
          <p:cNvSpPr txBox="1"/>
          <p:nvPr/>
        </p:nvSpPr>
        <p:spPr>
          <a:xfrm>
            <a:off x="291975" y="5532925"/>
            <a:ext cx="6775500" cy="13269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A 47 years old male known to have </a:t>
            </a:r>
            <a:r>
              <a:rPr b="1" lang="ar" sz="1200">
                <a:latin typeface="Mada"/>
                <a:ea typeface="Mada"/>
                <a:cs typeface="Mada"/>
                <a:sym typeface="Mada"/>
              </a:rPr>
              <a:t>alcoholic liver disease</a:t>
            </a:r>
            <a:r>
              <a:rPr lang="ar" sz="1200">
                <a:latin typeface="Mada"/>
                <a:ea typeface="Mada"/>
                <a:cs typeface="Mada"/>
                <a:sym typeface="Mada"/>
              </a:rPr>
              <a:t> presented with </a:t>
            </a:r>
            <a:r>
              <a:rPr b="1" lang="ar" sz="1200">
                <a:latin typeface="Mada"/>
                <a:ea typeface="Mada"/>
                <a:cs typeface="Mada"/>
                <a:sym typeface="Mada"/>
              </a:rPr>
              <a:t>hematemesis of large amount and dizziness </a:t>
            </a:r>
            <a:endParaRPr b="1" sz="1200">
              <a:latin typeface="Mada"/>
              <a:ea typeface="Mada"/>
              <a:cs typeface="Mada"/>
              <a:sym typeface="Mada"/>
            </a:endParaRPr>
          </a:p>
          <a:p>
            <a:pPr indent="0" lvl="0" marL="457200" rtl="0" algn="l">
              <a:lnSpc>
                <a:spcPct val="115000"/>
              </a:lnSpc>
              <a:spcBef>
                <a:spcPts val="0"/>
              </a:spcBef>
              <a:spcAft>
                <a:spcPts val="0"/>
              </a:spcAft>
              <a:buNone/>
            </a:pPr>
            <a:r>
              <a:rPr lang="ar" sz="1200">
                <a:latin typeface="Mada"/>
                <a:ea typeface="Mada"/>
                <a:cs typeface="Mada"/>
                <a:sym typeface="Mada"/>
              </a:rPr>
              <a:t>after resuscitation an upper GI endoscopy done which showed</a:t>
            </a:r>
            <a:r>
              <a:rPr b="1" lang="ar" sz="1200">
                <a:latin typeface="Mada"/>
                <a:ea typeface="Mada"/>
                <a:cs typeface="Mada"/>
                <a:sym typeface="Mada"/>
              </a:rPr>
              <a:t> multiple large esophageal varix which was banded</a:t>
            </a:r>
            <a:r>
              <a:rPr lang="ar" sz="1200">
                <a:latin typeface="Mada"/>
                <a:ea typeface="Mada"/>
                <a:cs typeface="Mada"/>
                <a:sym typeface="Mada"/>
              </a:rPr>
              <a:t>, however 12 hrs post endoscopy he continued to have melena with drop of Hb and hypotension.</a:t>
            </a:r>
            <a:endParaRPr sz="1200">
              <a:latin typeface="Mada"/>
              <a:ea typeface="Mada"/>
              <a:cs typeface="Mada"/>
              <a:sym typeface="Mada"/>
            </a:endParaRPr>
          </a:p>
        </p:txBody>
      </p:sp>
      <p:sp>
        <p:nvSpPr>
          <p:cNvPr id="700" name="Google Shape;700;p31"/>
          <p:cNvSpPr/>
          <p:nvPr/>
        </p:nvSpPr>
        <p:spPr>
          <a:xfrm>
            <a:off x="444675" y="6926575"/>
            <a:ext cx="6742200" cy="761400"/>
          </a:xfrm>
          <a:prstGeom prst="roundRect">
            <a:avLst>
              <a:gd fmla="val 16667" name="adj"/>
            </a:avLst>
          </a:prstGeom>
          <a:noFill/>
          <a:ln cap="flat" cmpd="sng" w="28575">
            <a:solidFill>
              <a:schemeClr val="accent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1"/>
          <p:cNvSpPr txBox="1"/>
          <p:nvPr/>
        </p:nvSpPr>
        <p:spPr>
          <a:xfrm>
            <a:off x="291975" y="6926553"/>
            <a:ext cx="6436800" cy="761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What is the next step in the patient management?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consult </a:t>
            </a:r>
            <a:r>
              <a:rPr lang="ar" sz="1200">
                <a:solidFill>
                  <a:schemeClr val="dk1"/>
                </a:solidFill>
                <a:latin typeface="Mada"/>
                <a:ea typeface="Mada"/>
                <a:cs typeface="Mada"/>
                <a:sym typeface="Mada"/>
              </a:rPr>
              <a:t>gastroenterology,</a:t>
            </a:r>
            <a:r>
              <a:rPr lang="ar" sz="1200">
                <a:latin typeface="Mada"/>
                <a:ea typeface="Mada"/>
                <a:cs typeface="Mada"/>
                <a:sym typeface="Mada"/>
              </a:rPr>
              <a:t> interventional radilogy, surgery and admit to ICU.</a:t>
            </a:r>
            <a:endParaRPr sz="1200">
              <a:latin typeface="Mada"/>
              <a:ea typeface="Mada"/>
              <a:cs typeface="Mada"/>
              <a:sym typeface="Mada"/>
            </a:endParaRPr>
          </a:p>
          <a:p>
            <a:pPr indent="-304800" lvl="0" marL="630000" rtl="0" algn="l">
              <a:spcBef>
                <a:spcPts val="0"/>
              </a:spcBef>
              <a:spcAft>
                <a:spcPts val="0"/>
              </a:spcAft>
              <a:buSzPts val="1200"/>
              <a:buFont typeface="Mada"/>
              <a:buChar char="○"/>
            </a:pPr>
            <a:r>
              <a:rPr lang="ar" sz="1200">
                <a:solidFill>
                  <a:srgbClr val="999999"/>
                </a:solidFill>
                <a:latin typeface="Mada"/>
                <a:ea typeface="Mada"/>
                <a:cs typeface="Mada"/>
                <a:sym typeface="Mada"/>
              </a:rPr>
              <a:t>since it’s persistent we can perform a surgery.</a:t>
            </a:r>
            <a:endParaRPr b="1" sz="1200">
              <a:latin typeface="Mada"/>
              <a:ea typeface="Mada"/>
              <a:cs typeface="Mada"/>
              <a:sym typeface="Mada"/>
            </a:endParaRPr>
          </a:p>
          <a:p>
            <a:pPr indent="0" lvl="0" marL="0" rtl="0" algn="l">
              <a:spcBef>
                <a:spcPts val="0"/>
              </a:spcBef>
              <a:spcAft>
                <a:spcPts val="0"/>
              </a:spcAft>
              <a:buNone/>
            </a:pPr>
            <a:r>
              <a:t/>
            </a:r>
            <a:endParaRPr b="1" sz="1200">
              <a:latin typeface="Mada"/>
              <a:ea typeface="Mada"/>
              <a:cs typeface="Mada"/>
              <a:sym typeface="Mada"/>
            </a:endParaRPr>
          </a:p>
        </p:txBody>
      </p:sp>
      <p:sp>
        <p:nvSpPr>
          <p:cNvPr id="702" name="Google Shape;702;p31"/>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Cases</a:t>
            </a:r>
            <a:endParaRPr b="1" sz="2600">
              <a:latin typeface="Mada"/>
              <a:ea typeface="Mada"/>
              <a:cs typeface="Mada"/>
              <a:sym typeface="Mada"/>
            </a:endParaRPr>
          </a:p>
        </p:txBody>
      </p:sp>
      <p:sp>
        <p:nvSpPr>
          <p:cNvPr id="703" name="Google Shape;703;p31"/>
          <p:cNvSpPr/>
          <p:nvPr/>
        </p:nvSpPr>
        <p:spPr>
          <a:xfrm>
            <a:off x="-33325" y="-4900"/>
            <a:ext cx="1071000" cy="4896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Females slides</a:t>
            </a:r>
            <a:endParaRPr b="1" sz="1300">
              <a:solidFill>
                <a:srgbClr val="FFFFFF"/>
              </a:solidFill>
              <a:latin typeface="Mada"/>
              <a:ea typeface="Mada"/>
              <a:cs typeface="Mada"/>
              <a:sym typeface="Mad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graphicFrame>
        <p:nvGraphicFramePr>
          <p:cNvPr id="708" name="Google Shape;708;p32"/>
          <p:cNvGraphicFramePr/>
          <p:nvPr/>
        </p:nvGraphicFramePr>
        <p:xfrm>
          <a:off x="292138" y="955675"/>
          <a:ext cx="3000000" cy="3000000"/>
        </p:xfrm>
        <a:graphic>
          <a:graphicData uri="http://schemas.openxmlformats.org/drawingml/2006/table">
            <a:tbl>
              <a:tblPr>
                <a:noFill/>
                <a:tableStyleId>{77FC013C-54D9-4F0A-A97E-4AAB260340E3}</a:tableStyleId>
              </a:tblPr>
              <a:tblGrid>
                <a:gridCol w="1705225"/>
                <a:gridCol w="5324725"/>
              </a:tblGrid>
              <a:tr h="373450">
                <a:tc gridSpan="2">
                  <a:txBody>
                    <a:bodyPr/>
                    <a:lstStyle/>
                    <a:p>
                      <a:pPr indent="0" lvl="0" marL="0" rtl="0" algn="ctr">
                        <a:spcBef>
                          <a:spcPts val="0"/>
                        </a:spcBef>
                        <a:spcAft>
                          <a:spcPts val="0"/>
                        </a:spcAft>
                        <a:buNone/>
                      </a:pPr>
                      <a:r>
                        <a:rPr b="1" lang="ar" sz="1800">
                          <a:solidFill>
                            <a:srgbClr val="FFFFFF"/>
                          </a:solidFill>
                          <a:latin typeface="Mada"/>
                          <a:ea typeface="Mada"/>
                          <a:cs typeface="Mada"/>
                          <a:sym typeface="Mada"/>
                        </a:rPr>
                        <a:t>Gastrointestinal Bleeding </a:t>
                      </a:r>
                      <a:endParaRPr b="1" sz="1800">
                        <a:solidFill>
                          <a:srgbClr val="FFFFFF"/>
                        </a:solidFill>
                        <a:latin typeface="Mada"/>
                        <a:ea typeface="Mada"/>
                        <a:cs typeface="Mada"/>
                        <a:sym typeface="Mada"/>
                      </a:endParaRPr>
                    </a:p>
                  </a:txBody>
                  <a:tcPr marT="91425" marB="91425" marR="91425" marL="91425">
                    <a:solidFill>
                      <a:schemeClr val="accent1"/>
                    </a:solidFill>
                  </a:tcPr>
                </a:tc>
                <a:tc hMerge="1"/>
              </a:tr>
              <a:tr h="573375">
                <a:tc>
                  <a:txBody>
                    <a:bodyPr/>
                    <a:lstStyle/>
                    <a:p>
                      <a:pPr indent="0" lvl="0" marL="0" rtl="0" algn="ctr">
                        <a:lnSpc>
                          <a:spcPct val="115000"/>
                        </a:lnSpc>
                        <a:spcBef>
                          <a:spcPts val="0"/>
                        </a:spcBef>
                        <a:spcAft>
                          <a:spcPts val="0"/>
                        </a:spcAft>
                        <a:buNone/>
                      </a:pPr>
                      <a:r>
                        <a:rPr b="1" lang="ar" sz="1300">
                          <a:solidFill>
                            <a:srgbClr val="FFFFFF"/>
                          </a:solidFill>
                          <a:latin typeface="Mada"/>
                          <a:ea typeface="Mada"/>
                          <a:cs typeface="Mada"/>
                          <a:sym typeface="Mada"/>
                        </a:rPr>
                        <a:t>Upper Vs. Lower GI Bleeding</a:t>
                      </a:r>
                      <a:endParaRPr b="1" sz="1300">
                        <a:solidFill>
                          <a:srgbClr val="FFFFFF"/>
                        </a:solidFill>
                        <a:latin typeface="Mada"/>
                        <a:ea typeface="Mada"/>
                        <a:cs typeface="Mada"/>
                        <a:sym typeface="Mada"/>
                      </a:endParaRPr>
                    </a:p>
                  </a:txBody>
                  <a:tcPr marT="91425" marB="91425" marR="91425" marL="91425" anchor="ctr">
                    <a:solidFill>
                      <a:srgbClr val="CDDDAD"/>
                    </a:solidFill>
                  </a:tcPr>
                </a:tc>
                <a:tc>
                  <a:txBody>
                    <a:bodyPr/>
                    <a:lstStyle/>
                    <a:p>
                      <a:pPr indent="0" lvl="0" marL="0" rtl="0" algn="l">
                        <a:lnSpc>
                          <a:spcPct val="115000"/>
                        </a:lnSpc>
                        <a:spcBef>
                          <a:spcPts val="0"/>
                        </a:spcBef>
                        <a:spcAft>
                          <a:spcPts val="0"/>
                        </a:spcAft>
                        <a:buNone/>
                      </a:pPr>
                      <a:r>
                        <a:rPr b="1" lang="ar" sz="1100">
                          <a:latin typeface="Mada"/>
                          <a:ea typeface="Mada"/>
                          <a:cs typeface="Mada"/>
                          <a:sym typeface="Mada"/>
                        </a:rPr>
                        <a:t>Upper GI Bleeding: </a:t>
                      </a:r>
                      <a:endParaRPr b="1" sz="1100">
                        <a:latin typeface="Mada"/>
                        <a:ea typeface="Mada"/>
                        <a:cs typeface="Mada"/>
                        <a:sym typeface="Mada"/>
                      </a:endParaRPr>
                    </a:p>
                    <a:p>
                      <a:pPr indent="-298450" lvl="0" marL="457200" rtl="0" algn="l">
                        <a:lnSpc>
                          <a:spcPct val="115000"/>
                        </a:lnSpc>
                        <a:spcBef>
                          <a:spcPts val="0"/>
                        </a:spcBef>
                        <a:spcAft>
                          <a:spcPts val="0"/>
                        </a:spcAft>
                        <a:buSzPts val="1100"/>
                        <a:buFont typeface="Mada"/>
                        <a:buAutoNum type="arabicPeriod"/>
                      </a:pPr>
                      <a:r>
                        <a:rPr lang="ar" sz="1100">
                          <a:solidFill>
                            <a:schemeClr val="dk1"/>
                          </a:solidFill>
                          <a:latin typeface="Mada"/>
                          <a:ea typeface="Mada"/>
                          <a:cs typeface="Mada"/>
                          <a:sym typeface="Mada"/>
                        </a:rPr>
                        <a:t>Peptic ulcer disease (most common cause)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SzPts val="1100"/>
                        <a:buFont typeface="Mada"/>
                        <a:buAutoNum type="arabicPeriod"/>
                      </a:pPr>
                      <a:r>
                        <a:rPr lang="ar" sz="1100">
                          <a:solidFill>
                            <a:schemeClr val="dk1"/>
                          </a:solidFill>
                          <a:latin typeface="Mada"/>
                          <a:ea typeface="Mada"/>
                          <a:cs typeface="Mada"/>
                          <a:sym typeface="Mada"/>
                        </a:rPr>
                        <a:t>Variceal bleeding (2nd most common cause) </a:t>
                      </a:r>
                      <a:endParaRPr sz="1100">
                        <a:latin typeface="Mada"/>
                        <a:ea typeface="Mada"/>
                        <a:cs typeface="Mada"/>
                        <a:sym typeface="Mada"/>
                      </a:endParaRPr>
                    </a:p>
                  </a:txBody>
                  <a:tcPr marT="91425" marB="91425" marR="91425" marL="91425"/>
                </a:tc>
              </a:tr>
              <a:tr h="373450">
                <a:tc>
                  <a:txBody>
                    <a:bodyPr/>
                    <a:lstStyle/>
                    <a:p>
                      <a:pPr indent="0" lvl="0" marL="0" rtl="0" algn="ctr">
                        <a:lnSpc>
                          <a:spcPct val="115000"/>
                        </a:lnSpc>
                        <a:spcBef>
                          <a:spcPts val="0"/>
                        </a:spcBef>
                        <a:spcAft>
                          <a:spcPts val="0"/>
                        </a:spcAft>
                        <a:buNone/>
                      </a:pPr>
                      <a:r>
                        <a:rPr b="1" lang="ar" sz="1300">
                          <a:solidFill>
                            <a:srgbClr val="FFFFFF"/>
                          </a:solidFill>
                          <a:latin typeface="Mada"/>
                          <a:ea typeface="Mada"/>
                          <a:cs typeface="Mada"/>
                          <a:sym typeface="Mada"/>
                        </a:rPr>
                        <a:t>Clinical Features</a:t>
                      </a:r>
                      <a:endParaRPr b="1" sz="1300">
                        <a:solidFill>
                          <a:srgbClr val="FFFFFF"/>
                        </a:solidFill>
                        <a:latin typeface="Mada"/>
                        <a:ea typeface="Mada"/>
                        <a:cs typeface="Mada"/>
                        <a:sym typeface="Mada"/>
                      </a:endParaRPr>
                    </a:p>
                  </a:txBody>
                  <a:tcPr marT="91425" marB="91425" marR="91425" marL="91425" anchor="ctr">
                    <a:solidFill>
                      <a:srgbClr val="CDDDAD"/>
                    </a:solidFill>
                  </a:tcPr>
                </a:tc>
                <a:tc>
                  <a:txBody>
                    <a:bodyPr/>
                    <a:lstStyle/>
                    <a:p>
                      <a:pPr indent="-298450" lvl="0" marL="457200" rtl="0" algn="l">
                        <a:lnSpc>
                          <a:spcPct val="115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Type of bleeding: </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Hematemesis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“Coffee grounds” emesis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Melena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Hematochezia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Occult blood in stool</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Sign of volume depletion </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Sign and symptoms of anemia </a:t>
                      </a:r>
                      <a:endParaRPr b="1" sz="1600">
                        <a:latin typeface="Mada"/>
                        <a:ea typeface="Mada"/>
                        <a:cs typeface="Mada"/>
                        <a:sym typeface="Mada"/>
                      </a:endParaRPr>
                    </a:p>
                  </a:txBody>
                  <a:tcPr marT="91425" marB="91425" marR="91425" marL="91425"/>
                </a:tc>
              </a:tr>
              <a:tr h="373450">
                <a:tc>
                  <a:txBody>
                    <a:bodyPr/>
                    <a:lstStyle/>
                    <a:p>
                      <a:pPr indent="0" lvl="0" marL="0" rtl="0" algn="ctr">
                        <a:lnSpc>
                          <a:spcPct val="115000"/>
                        </a:lnSpc>
                        <a:spcBef>
                          <a:spcPts val="0"/>
                        </a:spcBef>
                        <a:spcAft>
                          <a:spcPts val="0"/>
                        </a:spcAft>
                        <a:buNone/>
                      </a:pPr>
                      <a:r>
                        <a:rPr b="1" lang="ar" sz="1300">
                          <a:solidFill>
                            <a:srgbClr val="FFFFFF"/>
                          </a:solidFill>
                          <a:latin typeface="Mada"/>
                          <a:ea typeface="Mada"/>
                          <a:cs typeface="Mada"/>
                          <a:sym typeface="Mada"/>
                        </a:rPr>
                        <a:t>Diagnosis &amp; Management </a:t>
                      </a:r>
                      <a:endParaRPr b="1" sz="1300">
                        <a:solidFill>
                          <a:srgbClr val="FFFFFF"/>
                        </a:solidFill>
                        <a:latin typeface="Mada"/>
                        <a:ea typeface="Mada"/>
                        <a:cs typeface="Mada"/>
                        <a:sym typeface="Mada"/>
                      </a:endParaRPr>
                    </a:p>
                  </a:txBody>
                  <a:tcPr marT="91425" marB="91425" marR="91425" marL="91425" anchor="ctr">
                    <a:solidFill>
                      <a:srgbClr val="CDDDAD"/>
                    </a:solidFill>
                  </a:tcPr>
                </a:tc>
                <a:tc>
                  <a:txBody>
                    <a:bodyPr/>
                    <a:lstStyle/>
                    <a:p>
                      <a:pPr indent="-298450" lvl="0" marL="457200" rtl="0" algn="l">
                        <a:lnSpc>
                          <a:spcPct val="115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Intravenous access</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At least one large-bore cannula.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Initial clinical assessment </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Define circulatory status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Seek evidence of liver disease.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Identify comorbidity</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Basic investigations </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Full blood count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Urea and electrolytes (elevated blood urea with normal creatinine concentration implies severe bleeding)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Liver function tests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Prothrombin time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Cross-matching</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Resuscitation</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Intravenous crystalloid fluids: </a:t>
                      </a:r>
                      <a:r>
                        <a:rPr lang="ar" sz="1100">
                          <a:solidFill>
                            <a:schemeClr val="dk1"/>
                          </a:solidFill>
                          <a:latin typeface="Mada"/>
                          <a:ea typeface="Mada"/>
                          <a:cs typeface="Mada"/>
                          <a:sym typeface="Mada"/>
                        </a:rPr>
                        <a:t>should be given to raise the blood pressure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Char char="○"/>
                      </a:pPr>
                      <a:r>
                        <a:rPr b="1" lang="ar" sz="1100">
                          <a:solidFill>
                            <a:schemeClr val="dk1"/>
                          </a:solidFill>
                          <a:latin typeface="Mada"/>
                          <a:ea typeface="Mada"/>
                          <a:cs typeface="Mada"/>
                          <a:sym typeface="Mada"/>
                        </a:rPr>
                        <a:t>Packed red blood cells: </a:t>
                      </a:r>
                      <a:r>
                        <a:rPr lang="ar" sz="1100">
                          <a:solidFill>
                            <a:schemeClr val="dk1"/>
                          </a:solidFill>
                          <a:latin typeface="Mada"/>
                          <a:ea typeface="Mada"/>
                          <a:cs typeface="Mada"/>
                          <a:sym typeface="Mada"/>
                        </a:rPr>
                        <a:t>If the hemoglobin level &lt; 7 g/dL or If hemoglobin &lt; 10 g/dL in patients with preexisting cardiovascular disease or patients with symptoms.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Char char="○"/>
                      </a:pPr>
                      <a:r>
                        <a:rPr b="1" lang="ar" sz="1100">
                          <a:solidFill>
                            <a:schemeClr val="dk1"/>
                          </a:solidFill>
                          <a:latin typeface="Mada"/>
                          <a:ea typeface="Mada"/>
                          <a:cs typeface="Mada"/>
                          <a:sym typeface="Mada"/>
                        </a:rPr>
                        <a:t>Fresh frozen plasma: </a:t>
                      </a:r>
                      <a:r>
                        <a:rPr lang="ar" sz="1100">
                          <a:solidFill>
                            <a:schemeClr val="dk1"/>
                          </a:solidFill>
                          <a:latin typeface="Mada"/>
                          <a:ea typeface="Mada"/>
                          <a:cs typeface="Mada"/>
                          <a:sym typeface="Mada"/>
                        </a:rPr>
                        <a:t>if PT or INR is elevated.</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Oxygen </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Endoscopy</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Char char="○"/>
                      </a:pPr>
                      <a:r>
                        <a:rPr lang="ar" sz="1100">
                          <a:solidFill>
                            <a:schemeClr val="dk1"/>
                          </a:solidFill>
                          <a:latin typeface="Mada"/>
                          <a:ea typeface="Mada"/>
                          <a:cs typeface="Mada"/>
                          <a:sym typeface="Mada"/>
                        </a:rPr>
                        <a:t>Diagnostic and potentially therapeutic. This should be carried out after adequate resuscitation, ideally within 24 hours. Treating endoscopically</a:t>
                      </a:r>
                      <a:r>
                        <a:rPr b="1" lang="ar" sz="1100">
                          <a:solidFill>
                            <a:schemeClr val="dk1"/>
                          </a:solidFill>
                          <a:latin typeface="Mada"/>
                          <a:ea typeface="Mada"/>
                          <a:cs typeface="Mada"/>
                          <a:sym typeface="Mada"/>
                        </a:rPr>
                        <a:t> </a:t>
                      </a:r>
                      <a:r>
                        <a:rPr lang="ar" sz="1100">
                          <a:solidFill>
                            <a:schemeClr val="dk1"/>
                          </a:solidFill>
                          <a:latin typeface="Mada"/>
                          <a:ea typeface="Mada"/>
                          <a:cs typeface="Mada"/>
                          <a:sym typeface="Mada"/>
                        </a:rPr>
                        <a:t>using a thermal or mechanical modality combined with intravenous proton pump inhibitor (PPI) therapy, prevent rebleeding, thus avoiding the need for surgery.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Monitoring </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Surgery </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Eradication</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All patients should avoid NSAIDs and those who test positive for H. pylori infection should receive eradication therapy.</a:t>
                      </a:r>
                      <a:endParaRPr sz="1600">
                        <a:latin typeface="Mada"/>
                        <a:ea typeface="Mada"/>
                        <a:cs typeface="Mada"/>
                        <a:sym typeface="Mada"/>
                      </a:endParaRPr>
                    </a:p>
                  </a:txBody>
                  <a:tcPr marT="91425" marB="91425" marR="91425" marL="91425"/>
                </a:tc>
              </a:tr>
            </a:tbl>
          </a:graphicData>
        </a:graphic>
      </p:graphicFrame>
      <p:sp>
        <p:nvSpPr>
          <p:cNvPr id="709" name="Google Shape;709;p32"/>
          <p:cNvSpPr txBox="1"/>
          <p:nvPr/>
        </p:nvSpPr>
        <p:spPr>
          <a:xfrm>
            <a:off x="5230975" y="1386175"/>
            <a:ext cx="2091000" cy="78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ar" sz="900">
                <a:solidFill>
                  <a:schemeClr val="dk1"/>
                </a:solidFill>
                <a:latin typeface="Mada"/>
                <a:ea typeface="Mada"/>
                <a:cs typeface="Mada"/>
                <a:sym typeface="Mada"/>
              </a:rPr>
              <a:t>Lower GI Bleeding: </a:t>
            </a:r>
            <a:endParaRPr b="1" sz="900">
              <a:solidFill>
                <a:schemeClr val="dk1"/>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AutoNum type="arabicPeriod"/>
            </a:pPr>
            <a:r>
              <a:rPr lang="ar" sz="900">
                <a:solidFill>
                  <a:schemeClr val="dk1"/>
                </a:solidFill>
                <a:latin typeface="Mada"/>
                <a:ea typeface="Mada"/>
                <a:cs typeface="Mada"/>
                <a:sym typeface="Mada"/>
              </a:rPr>
              <a:t>Diverticular disease (most common cause)</a:t>
            </a:r>
            <a:endParaRPr/>
          </a:p>
        </p:txBody>
      </p:sp>
      <p:cxnSp>
        <p:nvCxnSpPr>
          <p:cNvPr id="710" name="Google Shape;710;p32"/>
          <p:cNvCxnSpPr/>
          <p:nvPr/>
        </p:nvCxnSpPr>
        <p:spPr>
          <a:xfrm>
            <a:off x="5217936" y="1413598"/>
            <a:ext cx="10200" cy="74400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33"/>
          <p:cNvSpPr txBox="1"/>
          <p:nvPr/>
        </p:nvSpPr>
        <p:spPr>
          <a:xfrm>
            <a:off x="276900" y="944275"/>
            <a:ext cx="7006200" cy="899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ar" sz="1000">
                <a:solidFill>
                  <a:srgbClr val="79974F"/>
                </a:solidFill>
                <a:latin typeface="Mada"/>
                <a:ea typeface="Mada"/>
                <a:cs typeface="Mada"/>
                <a:sym typeface="Mada"/>
              </a:rPr>
              <a:t>Q1: </a:t>
            </a:r>
            <a:r>
              <a:rPr b="1" lang="ar" sz="1000">
                <a:solidFill>
                  <a:srgbClr val="79974F"/>
                </a:solidFill>
                <a:latin typeface="Mada"/>
                <a:ea typeface="Mada"/>
                <a:cs typeface="Mada"/>
                <a:sym typeface="Mada"/>
              </a:rPr>
              <a:t>Which of the following presentations suggests variceal hemorrhage? </a:t>
            </a:r>
            <a:endParaRPr b="1" sz="1000">
              <a:solidFill>
                <a:srgbClr val="79974F"/>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A- Unexplained iron deficiency anemia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B- Dysphagia</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C- Abdominal bloating</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D- Abdominal pain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E- Hematemesis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ar" sz="1000">
                <a:solidFill>
                  <a:srgbClr val="79974F"/>
                </a:solidFill>
                <a:latin typeface="Mada"/>
                <a:ea typeface="Mada"/>
                <a:cs typeface="Mada"/>
                <a:sym typeface="Mada"/>
              </a:rPr>
              <a:t>Q2: The effect of H. pylori eradication therapy always needs to be assessed in patients with which of the following? </a:t>
            </a:r>
            <a:endParaRPr b="1" sz="1000">
              <a:solidFill>
                <a:srgbClr val="79974F"/>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A- A bleeding peptic ulcer</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B- Reflux esophagitis</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C- </a:t>
            </a:r>
            <a:r>
              <a:rPr lang="ar" sz="900">
                <a:solidFill>
                  <a:schemeClr val="dk1"/>
                </a:solidFill>
                <a:latin typeface="Mada"/>
                <a:ea typeface="Mada"/>
                <a:cs typeface="Mada"/>
                <a:sym typeface="Mada"/>
              </a:rPr>
              <a:t>Non Ulcer</a:t>
            </a:r>
            <a:r>
              <a:rPr lang="ar" sz="900">
                <a:solidFill>
                  <a:schemeClr val="dk1"/>
                </a:solidFill>
                <a:latin typeface="Mada"/>
                <a:ea typeface="Mada"/>
                <a:cs typeface="Mada"/>
                <a:sym typeface="Mada"/>
              </a:rPr>
              <a:t> dyspepsia</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D- Uncomplicated peptic ulcer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E- Chronic active gastritis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ar" sz="1000">
                <a:solidFill>
                  <a:srgbClr val="79974F"/>
                </a:solidFill>
                <a:latin typeface="Mada"/>
                <a:ea typeface="Mada"/>
                <a:cs typeface="Mada"/>
                <a:sym typeface="Mada"/>
              </a:rPr>
              <a:t>Q3: A 80-year-old woman presents with melena, hematemesis, and syncope. Examination reveals hypotension and tachycardia. What is the first step in management? </a:t>
            </a:r>
            <a:endParaRPr b="1" sz="1000">
              <a:solidFill>
                <a:srgbClr val="79974F"/>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A- Emergent endoscopy</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B- Nasogastric lavage</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C- Intravenous proton pump inhibitor</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D- Tagged red blood cell scan</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E- Intravenous access and intravascular volume repletion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ar" sz="1000">
                <a:solidFill>
                  <a:srgbClr val="79974F"/>
                </a:solidFill>
                <a:latin typeface="Mada"/>
                <a:ea typeface="Mada"/>
                <a:cs typeface="Mada"/>
                <a:sym typeface="Mada"/>
              </a:rPr>
              <a:t>Q4: A 50-year-old man without any prior medical problems began taking </a:t>
            </a:r>
            <a:r>
              <a:rPr b="1" lang="ar" sz="1000">
                <a:solidFill>
                  <a:srgbClr val="79974F"/>
                </a:solidFill>
                <a:latin typeface="Mada"/>
                <a:ea typeface="Mada"/>
                <a:cs typeface="Mada"/>
                <a:sym typeface="Mada"/>
              </a:rPr>
              <a:t>ibuprofen</a:t>
            </a:r>
            <a:r>
              <a:rPr b="1" lang="ar" sz="1000">
                <a:solidFill>
                  <a:srgbClr val="79974F"/>
                </a:solidFill>
                <a:latin typeface="Mada"/>
                <a:ea typeface="Mada"/>
                <a:cs typeface="Mada"/>
                <a:sym typeface="Mada"/>
              </a:rPr>
              <a:t> 800 mg three times daily for lower back pain after a work-related injury. He subsequently developed nausea followed by hematemesis and melena. He now presents to the emergency department for further </a:t>
            </a:r>
            <a:r>
              <a:rPr b="1" lang="ar" sz="1000">
                <a:solidFill>
                  <a:srgbClr val="79974F"/>
                </a:solidFill>
                <a:latin typeface="Mada"/>
                <a:ea typeface="Mada"/>
                <a:cs typeface="Mada"/>
                <a:sym typeface="Mada"/>
              </a:rPr>
              <a:t>evaluation</a:t>
            </a:r>
            <a:r>
              <a:rPr b="1" lang="ar" sz="1000">
                <a:solidFill>
                  <a:srgbClr val="79974F"/>
                </a:solidFill>
                <a:latin typeface="Mada"/>
                <a:ea typeface="Mada"/>
                <a:cs typeface="Mada"/>
                <a:sym typeface="Mada"/>
              </a:rPr>
              <a:t>. On the basis of this presentation and epidemiologic studies, what is the most likely cause of the suspected upper gastrointestinal (GI) hemorrhage? </a:t>
            </a:r>
            <a:endParaRPr b="1" sz="1000">
              <a:solidFill>
                <a:srgbClr val="79974F"/>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A- Peptic ulcer</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B- Mallory-Weiss tear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C- Esophagitis</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D- Esophageal varices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E- Dieulafoy lesion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ar" sz="1000">
                <a:solidFill>
                  <a:srgbClr val="79974F"/>
                </a:solidFill>
                <a:latin typeface="Mada"/>
                <a:ea typeface="Mada"/>
                <a:cs typeface="Mada"/>
                <a:sym typeface="Mada"/>
              </a:rPr>
              <a:t>Q5: A 70-year-old woman presents to the emergency department with dizziness and five episodes of bright red blood per rectum in the last 24 hours. Nasogastric tube lavage yields bilious fluid without blood. What is the most common cause of severe hematochezia?</a:t>
            </a:r>
            <a:endParaRPr b="1" sz="1000">
              <a:solidFill>
                <a:srgbClr val="79974F"/>
              </a:solidFill>
              <a:latin typeface="Mada"/>
              <a:ea typeface="Mada"/>
              <a:cs typeface="Mada"/>
              <a:sym typeface="Mada"/>
            </a:endParaRPr>
          </a:p>
          <a:p>
            <a:pPr indent="0" lvl="0" marL="0" rtl="0" algn="l">
              <a:lnSpc>
                <a:spcPct val="115000"/>
              </a:lnSpc>
              <a:spcBef>
                <a:spcPts val="0"/>
              </a:spcBef>
              <a:spcAft>
                <a:spcPts val="0"/>
              </a:spcAft>
              <a:buNone/>
            </a:pPr>
            <a:r>
              <a:rPr lang="ar" sz="1100">
                <a:solidFill>
                  <a:schemeClr val="dk1"/>
                </a:solidFill>
                <a:latin typeface="Mada"/>
                <a:ea typeface="Mada"/>
                <a:cs typeface="Mada"/>
                <a:sym typeface="Mada"/>
              </a:rPr>
              <a:t>A- </a:t>
            </a:r>
            <a:r>
              <a:rPr lang="ar" sz="1000">
                <a:solidFill>
                  <a:schemeClr val="dk1"/>
                </a:solidFill>
                <a:latin typeface="Mada"/>
                <a:ea typeface="Mada"/>
                <a:cs typeface="Mada"/>
                <a:sym typeface="Mada"/>
              </a:rPr>
              <a:t>Diverticulosis</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1000">
                <a:solidFill>
                  <a:schemeClr val="dk1"/>
                </a:solidFill>
                <a:latin typeface="Mada"/>
                <a:ea typeface="Mada"/>
                <a:cs typeface="Mada"/>
                <a:sym typeface="Mada"/>
              </a:rPr>
              <a:t>B- Colonic angiodysplasia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1000">
                <a:solidFill>
                  <a:schemeClr val="dk1"/>
                </a:solidFill>
                <a:latin typeface="Mada"/>
                <a:ea typeface="Mada"/>
                <a:cs typeface="Mada"/>
                <a:sym typeface="Mada"/>
              </a:rPr>
              <a:t>C- Internal hemorrhoids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1000">
                <a:solidFill>
                  <a:schemeClr val="dk1"/>
                </a:solidFill>
                <a:latin typeface="Mada"/>
                <a:ea typeface="Mada"/>
                <a:cs typeface="Mada"/>
                <a:sym typeface="Mada"/>
              </a:rPr>
              <a:t>D- Ulcerative colitis</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1000">
                <a:solidFill>
                  <a:schemeClr val="dk1"/>
                </a:solidFill>
                <a:latin typeface="Mada"/>
                <a:ea typeface="Mada"/>
                <a:cs typeface="Mada"/>
                <a:sym typeface="Mada"/>
              </a:rPr>
              <a:t>E- Ischemic colitis</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ar" sz="1000">
                <a:solidFill>
                  <a:srgbClr val="79974F"/>
                </a:solidFill>
                <a:latin typeface="Mada"/>
                <a:ea typeface="Mada"/>
                <a:cs typeface="Mada"/>
                <a:sym typeface="Mada"/>
              </a:rPr>
              <a:t>Q6: A 45-year-old man is brought to the emergency department after an episode of hematemesis. The patient had spent the night at a bar drinking with his colleagues. After leaving the bar, he vomited multiple times and noticed bright-red blood mixed with the vomitus, and he called an ambulance. Past medical history is notable for hypertension, for which he is taking lisinopril. Vital signs are within normal limits. Physical examination shows a patient in no acute distress. Cardiac, pulmonary, and abdominal exams are non-contributory. Which of the following additional findings will most likely develop in this patient?  </a:t>
            </a:r>
            <a:endParaRPr b="1" sz="1000">
              <a:solidFill>
                <a:srgbClr val="79974F"/>
              </a:solidFill>
              <a:latin typeface="Mada"/>
              <a:ea typeface="Mada"/>
              <a:cs typeface="Mada"/>
              <a:sym typeface="Mada"/>
            </a:endParaRPr>
          </a:p>
          <a:p>
            <a:pPr indent="0" lvl="0" marL="0" rtl="0" algn="l">
              <a:lnSpc>
                <a:spcPct val="115000"/>
              </a:lnSpc>
              <a:spcBef>
                <a:spcPts val="0"/>
              </a:spcBef>
              <a:spcAft>
                <a:spcPts val="0"/>
              </a:spcAft>
              <a:buNone/>
            </a:pPr>
            <a:r>
              <a:rPr lang="ar" sz="900">
                <a:latin typeface="Mada"/>
                <a:ea typeface="Mada"/>
                <a:cs typeface="Mada"/>
                <a:sym typeface="Mada"/>
              </a:rPr>
              <a:t>A- Abdominal pain exacerbated with eating </a:t>
            </a:r>
            <a:endParaRPr sz="900">
              <a:latin typeface="Mada"/>
              <a:ea typeface="Mada"/>
              <a:cs typeface="Mada"/>
              <a:sym typeface="Mada"/>
            </a:endParaRPr>
          </a:p>
          <a:p>
            <a:pPr indent="0" lvl="0" marL="0" rtl="0" algn="l">
              <a:lnSpc>
                <a:spcPct val="115000"/>
              </a:lnSpc>
              <a:spcBef>
                <a:spcPts val="0"/>
              </a:spcBef>
              <a:spcAft>
                <a:spcPts val="0"/>
              </a:spcAft>
              <a:buNone/>
            </a:pPr>
            <a:r>
              <a:rPr lang="ar" sz="900">
                <a:latin typeface="Mada"/>
                <a:ea typeface="Mada"/>
                <a:cs typeface="Mada"/>
                <a:sym typeface="Mada"/>
              </a:rPr>
              <a:t>B- Black tarry stools</a:t>
            </a:r>
            <a:endParaRPr sz="900">
              <a:latin typeface="Mada"/>
              <a:ea typeface="Mada"/>
              <a:cs typeface="Mada"/>
              <a:sym typeface="Mada"/>
            </a:endParaRPr>
          </a:p>
          <a:p>
            <a:pPr indent="0" lvl="0" marL="0" rtl="0" algn="l">
              <a:lnSpc>
                <a:spcPct val="115000"/>
              </a:lnSpc>
              <a:spcBef>
                <a:spcPts val="0"/>
              </a:spcBef>
              <a:spcAft>
                <a:spcPts val="0"/>
              </a:spcAft>
              <a:buNone/>
            </a:pPr>
            <a:r>
              <a:rPr lang="ar" sz="900">
                <a:latin typeface="Mada"/>
                <a:ea typeface="Mada"/>
                <a:cs typeface="Mada"/>
                <a:sym typeface="Mada"/>
              </a:rPr>
              <a:t>C- Sloughed mucosa mixed with stool</a:t>
            </a:r>
            <a:endParaRPr sz="900">
              <a:latin typeface="Mada"/>
              <a:ea typeface="Mada"/>
              <a:cs typeface="Mada"/>
              <a:sym typeface="Mada"/>
            </a:endParaRPr>
          </a:p>
          <a:p>
            <a:pPr indent="0" lvl="0" marL="0" rtl="0" algn="l">
              <a:lnSpc>
                <a:spcPct val="115000"/>
              </a:lnSpc>
              <a:spcBef>
                <a:spcPts val="0"/>
              </a:spcBef>
              <a:spcAft>
                <a:spcPts val="0"/>
              </a:spcAft>
              <a:buNone/>
            </a:pPr>
            <a:r>
              <a:rPr lang="ar" sz="900">
                <a:latin typeface="Mada"/>
                <a:ea typeface="Mada"/>
                <a:cs typeface="Mada"/>
                <a:sym typeface="Mada"/>
              </a:rPr>
              <a:t>D- Passage of bright red blood from the anus</a:t>
            </a:r>
            <a:endParaRPr sz="900">
              <a:latin typeface="Mada"/>
              <a:ea typeface="Mada"/>
              <a:cs typeface="Mada"/>
              <a:sym typeface="Mada"/>
            </a:endParaRPr>
          </a:p>
          <a:p>
            <a:pPr indent="0" lvl="0" marL="0" rtl="0" algn="l">
              <a:lnSpc>
                <a:spcPct val="115000"/>
              </a:lnSpc>
              <a:spcBef>
                <a:spcPts val="0"/>
              </a:spcBef>
              <a:spcAft>
                <a:spcPts val="0"/>
              </a:spcAft>
              <a:buNone/>
            </a:pPr>
            <a:r>
              <a:rPr lang="ar" sz="900">
                <a:latin typeface="Mada"/>
                <a:ea typeface="Mada"/>
                <a:cs typeface="Mada"/>
                <a:sym typeface="Mada"/>
              </a:rPr>
              <a:t>E- Foul smelling oily stool</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900">
              <a:solidFill>
                <a:schemeClr val="dk1"/>
              </a:solidFill>
              <a:latin typeface="Mada"/>
              <a:ea typeface="Mada"/>
              <a:cs typeface="Mada"/>
              <a:sym typeface="Mada"/>
            </a:endParaRPr>
          </a:p>
        </p:txBody>
      </p:sp>
      <p:sp>
        <p:nvSpPr>
          <p:cNvPr id="716" name="Google Shape;716;p33"/>
          <p:cNvSpPr/>
          <p:nvPr/>
        </p:nvSpPr>
        <p:spPr>
          <a:xfrm>
            <a:off x="1034725" y="1030795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Q1:E | Q2:A | Q3:E | Q4:A | Q5:A</a:t>
            </a:r>
            <a:r>
              <a:rPr lang="ar" sz="1200">
                <a:solidFill>
                  <a:schemeClr val="lt1"/>
                </a:solidFill>
                <a:latin typeface="Cabin"/>
                <a:ea typeface="Cabin"/>
                <a:cs typeface="Cabin"/>
                <a:sym typeface="Cabin"/>
              </a:rPr>
              <a:t> | Q6:B </a:t>
            </a:r>
            <a:endParaRPr sz="1200">
              <a:solidFill>
                <a:srgbClr val="FFFFFF"/>
              </a:solidFill>
              <a:latin typeface="Cabin"/>
              <a:ea typeface="Cabin"/>
              <a:cs typeface="Cabin"/>
              <a:sym typeface="Cabin"/>
            </a:endParaRPr>
          </a:p>
        </p:txBody>
      </p:sp>
      <p:grpSp>
        <p:nvGrpSpPr>
          <p:cNvPr id="717" name="Google Shape;717;p33"/>
          <p:cNvGrpSpPr/>
          <p:nvPr/>
        </p:nvGrpSpPr>
        <p:grpSpPr>
          <a:xfrm>
            <a:off x="5686775" y="10392850"/>
            <a:ext cx="1411200" cy="209400"/>
            <a:chOff x="5686775" y="10392850"/>
            <a:chExt cx="1411200" cy="209400"/>
          </a:xfrm>
        </p:grpSpPr>
        <p:sp>
          <p:nvSpPr>
            <p:cNvPr id="718" name="Google Shape;718;p33">
              <a:hlinkClick r:id="rId3"/>
            </p:cNvPr>
            <p:cNvSpPr/>
            <p:nvPr/>
          </p:nvSpPr>
          <p:spPr>
            <a:xfrm>
              <a:off x="5686775" y="10392850"/>
              <a:ext cx="1411200" cy="209400"/>
            </a:xfrm>
            <a:prstGeom prst="roundRect">
              <a:avLst>
                <a:gd fmla="val 16667" name="adj"/>
              </a:avLst>
            </a:prstGeom>
            <a:no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a:solidFill>
                    <a:srgbClr val="FFFFFF"/>
                  </a:solidFill>
                  <a:latin typeface="Mada"/>
                  <a:ea typeface="Mada"/>
                  <a:cs typeface="Mada"/>
                  <a:sym typeface="Mada"/>
                </a:rPr>
                <a:t>     Answers Explanation File! </a:t>
              </a:r>
              <a:endParaRPr b="1" sz="700" u="sng">
                <a:solidFill>
                  <a:srgbClr val="FFFFFF"/>
                </a:solidFill>
                <a:latin typeface="Mada"/>
                <a:ea typeface="Mada"/>
                <a:cs typeface="Mada"/>
                <a:sym typeface="Mada"/>
              </a:endParaRPr>
            </a:p>
          </p:txBody>
        </p:sp>
        <p:sp>
          <p:nvSpPr>
            <p:cNvPr id="719" name="Google Shape;719;p33"/>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0" name="Google Shape;720;p33"/>
            <p:cNvPicPr preferRelativeResize="0"/>
            <p:nvPr/>
          </p:nvPicPr>
          <p:blipFill>
            <a:blip r:embed="rId4">
              <a:alphaModFix/>
            </a:blip>
            <a:stretch>
              <a:fillRect/>
            </a:stretch>
          </p:blipFill>
          <p:spPr>
            <a:xfrm>
              <a:off x="5755003" y="10430983"/>
              <a:ext cx="108516" cy="133125"/>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34"/>
          <p:cNvSpPr/>
          <p:nvPr/>
        </p:nvSpPr>
        <p:spPr>
          <a:xfrm rot="1037970">
            <a:off x="-1032026" y="-70965"/>
            <a:ext cx="9170800" cy="6380322"/>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726" name="Google Shape;726;p34"/>
          <p:cNvSpPr/>
          <p:nvPr/>
        </p:nvSpPr>
        <p:spPr>
          <a:xfrm>
            <a:off x="5947693" y="3613243"/>
            <a:ext cx="358560" cy="334175"/>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nvGrpSpPr>
          <p:cNvPr id="727" name="Google Shape;727;p34"/>
          <p:cNvGrpSpPr/>
          <p:nvPr/>
        </p:nvGrpSpPr>
        <p:grpSpPr>
          <a:xfrm>
            <a:off x="6209597" y="4496667"/>
            <a:ext cx="293566" cy="273491"/>
            <a:chOff x="4786297" y="2980907"/>
            <a:chExt cx="189564" cy="189564"/>
          </a:xfrm>
        </p:grpSpPr>
        <p:sp>
          <p:nvSpPr>
            <p:cNvPr id="728" name="Google Shape;728;p34"/>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9" name="Google Shape;729;p34"/>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0" name="Google Shape;730;p34"/>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31" name="Google Shape;731;p34"/>
          <p:cNvGrpSpPr/>
          <p:nvPr/>
        </p:nvGrpSpPr>
        <p:grpSpPr>
          <a:xfrm>
            <a:off x="6704647" y="2552111"/>
            <a:ext cx="322049" cy="273498"/>
            <a:chOff x="5099945" y="1562040"/>
            <a:chExt cx="215986" cy="196894"/>
          </a:xfrm>
        </p:grpSpPr>
        <p:sp>
          <p:nvSpPr>
            <p:cNvPr id="732" name="Google Shape;732;p34"/>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3" name="Google Shape;733;p34"/>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4" name="Google Shape;734;p34"/>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35" name="Google Shape;735;p34"/>
          <p:cNvGrpSpPr/>
          <p:nvPr/>
        </p:nvGrpSpPr>
        <p:grpSpPr>
          <a:xfrm>
            <a:off x="5489073" y="5204010"/>
            <a:ext cx="458762" cy="192786"/>
            <a:chOff x="5427392" y="3652956"/>
            <a:chExt cx="296236" cy="133625"/>
          </a:xfrm>
        </p:grpSpPr>
        <p:sp>
          <p:nvSpPr>
            <p:cNvPr id="736" name="Google Shape;736;p34"/>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7" name="Google Shape;737;p34"/>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8" name="Google Shape;738;p34"/>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39" name="Google Shape;739;p34"/>
          <p:cNvGrpSpPr/>
          <p:nvPr/>
        </p:nvGrpSpPr>
        <p:grpSpPr>
          <a:xfrm>
            <a:off x="7172416" y="2638257"/>
            <a:ext cx="270655" cy="241383"/>
            <a:chOff x="7456777" y="1936895"/>
            <a:chExt cx="174770" cy="167309"/>
          </a:xfrm>
        </p:grpSpPr>
        <p:sp>
          <p:nvSpPr>
            <p:cNvPr id="740" name="Google Shape;740;p34"/>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1" name="Google Shape;741;p34"/>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2" name="Google Shape;742;p34"/>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3" name="Google Shape;743;p34"/>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44" name="Google Shape;744;p34"/>
          <p:cNvGrpSpPr/>
          <p:nvPr/>
        </p:nvGrpSpPr>
        <p:grpSpPr>
          <a:xfrm>
            <a:off x="6163504" y="5033694"/>
            <a:ext cx="264952" cy="241245"/>
            <a:chOff x="3923092" y="3421606"/>
            <a:chExt cx="171087" cy="167214"/>
          </a:xfrm>
        </p:grpSpPr>
        <p:sp>
          <p:nvSpPr>
            <p:cNvPr id="745" name="Google Shape;745;p34"/>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6" name="Google Shape;746;p34"/>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7" name="Google Shape;747;p34"/>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8" name="Google Shape;748;p34"/>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49" name="Google Shape;749;p34"/>
          <p:cNvGrpSpPr/>
          <p:nvPr/>
        </p:nvGrpSpPr>
        <p:grpSpPr>
          <a:xfrm>
            <a:off x="5778756" y="4598993"/>
            <a:ext cx="119619" cy="295159"/>
            <a:chOff x="6689991" y="3974566"/>
            <a:chExt cx="77242" cy="204583"/>
          </a:xfrm>
        </p:grpSpPr>
        <p:sp>
          <p:nvSpPr>
            <p:cNvPr id="750" name="Google Shape;750;p34"/>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1" name="Google Shape;751;p34"/>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2" name="Google Shape;752;p34"/>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3" name="Google Shape;753;p34"/>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54" name="Google Shape;754;p34"/>
          <p:cNvGrpSpPr/>
          <p:nvPr/>
        </p:nvGrpSpPr>
        <p:grpSpPr>
          <a:xfrm>
            <a:off x="5172931" y="5101585"/>
            <a:ext cx="119570" cy="295202"/>
            <a:chOff x="4308549" y="4159596"/>
            <a:chExt cx="77210" cy="204613"/>
          </a:xfrm>
        </p:grpSpPr>
        <p:sp>
          <p:nvSpPr>
            <p:cNvPr id="755" name="Google Shape;755;p34"/>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6" name="Google Shape;756;p34"/>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7" name="Google Shape;757;p34"/>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8" name="Google Shape;758;p34"/>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59" name="Google Shape;759;p34"/>
          <p:cNvGrpSpPr/>
          <p:nvPr/>
        </p:nvGrpSpPr>
        <p:grpSpPr>
          <a:xfrm>
            <a:off x="6605042" y="3485269"/>
            <a:ext cx="264684" cy="232289"/>
            <a:chOff x="4366946" y="1834186"/>
            <a:chExt cx="177537" cy="173778"/>
          </a:xfrm>
        </p:grpSpPr>
        <p:sp>
          <p:nvSpPr>
            <p:cNvPr id="760" name="Google Shape;760;p34"/>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1" name="Google Shape;761;p34"/>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2" name="Google Shape;762;p34"/>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3" name="Google Shape;763;p34"/>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64" name="Google Shape;764;p34"/>
          <p:cNvGrpSpPr/>
          <p:nvPr/>
        </p:nvGrpSpPr>
        <p:grpSpPr>
          <a:xfrm>
            <a:off x="6667826" y="4914852"/>
            <a:ext cx="270655" cy="241385"/>
            <a:chOff x="7373945" y="2491538"/>
            <a:chExt cx="174770" cy="167311"/>
          </a:xfrm>
        </p:grpSpPr>
        <p:sp>
          <p:nvSpPr>
            <p:cNvPr id="765" name="Google Shape;765;p34"/>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6" name="Google Shape;766;p34"/>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7" name="Google Shape;767;p34"/>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8" name="Google Shape;768;p34"/>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69" name="Google Shape;769;p34"/>
          <p:cNvGrpSpPr/>
          <p:nvPr/>
        </p:nvGrpSpPr>
        <p:grpSpPr>
          <a:xfrm>
            <a:off x="7082009" y="3128237"/>
            <a:ext cx="119619" cy="295159"/>
            <a:chOff x="7089311" y="1211098"/>
            <a:chExt cx="77242" cy="204583"/>
          </a:xfrm>
        </p:grpSpPr>
        <p:sp>
          <p:nvSpPr>
            <p:cNvPr id="770" name="Google Shape;770;p34"/>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1" name="Google Shape;771;p34"/>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2" name="Google Shape;772;p34"/>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3" name="Google Shape;773;p34"/>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74" name="Google Shape;774;p34"/>
          <p:cNvGrpSpPr/>
          <p:nvPr/>
        </p:nvGrpSpPr>
        <p:grpSpPr>
          <a:xfrm>
            <a:off x="6365222" y="3811153"/>
            <a:ext cx="1077871" cy="1072294"/>
            <a:chOff x="4332233" y="3324392"/>
            <a:chExt cx="1191206" cy="1180090"/>
          </a:xfrm>
        </p:grpSpPr>
        <p:sp>
          <p:nvSpPr>
            <p:cNvPr id="775" name="Google Shape;775;p34"/>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6" name="Google Shape;776;p34"/>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7" name="Google Shape;777;p34"/>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8" name="Google Shape;778;p34"/>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9" name="Google Shape;779;p34"/>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0" name="Google Shape;780;p34"/>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1" name="Google Shape;781;p34"/>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2" name="Google Shape;782;p34"/>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3" name="Google Shape;783;p34"/>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4" name="Google Shape;784;p34"/>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5" name="Google Shape;785;p34"/>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6" name="Google Shape;786;p34"/>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7" name="Google Shape;787;p34"/>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8" name="Google Shape;788;p34"/>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9" name="Google Shape;789;p34"/>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0" name="Google Shape;790;p34"/>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1" name="Google Shape;791;p34"/>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2" name="Google Shape;792;p34"/>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3" name="Google Shape;793;p34"/>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4" name="Google Shape;794;p34"/>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5" name="Google Shape;795;p34"/>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6" name="Google Shape;796;p34"/>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7" name="Google Shape;797;p34"/>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798" name="Google Shape;798;p34"/>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9" name="Google Shape;799;p34"/>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0" name="Google Shape;800;p34"/>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01" name="Google Shape;801;p34"/>
          <p:cNvGrpSpPr/>
          <p:nvPr/>
        </p:nvGrpSpPr>
        <p:grpSpPr>
          <a:xfrm>
            <a:off x="6975279" y="3754648"/>
            <a:ext cx="458762" cy="192786"/>
            <a:chOff x="5427392" y="3652956"/>
            <a:chExt cx="296236" cy="133625"/>
          </a:xfrm>
        </p:grpSpPr>
        <p:sp>
          <p:nvSpPr>
            <p:cNvPr id="802" name="Google Shape;802;p34"/>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3" name="Google Shape;803;p34"/>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4" name="Google Shape;804;p34"/>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sp>
        <p:nvSpPr>
          <p:cNvPr id="805" name="Google Shape;805;p34"/>
          <p:cNvSpPr txBox="1"/>
          <p:nvPr/>
        </p:nvSpPr>
        <p:spPr>
          <a:xfrm>
            <a:off x="1984104" y="454113"/>
            <a:ext cx="4140000" cy="10281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6000">
                <a:solidFill>
                  <a:schemeClr val="accent1"/>
                </a:solidFill>
                <a:latin typeface="Mada"/>
                <a:ea typeface="Mada"/>
                <a:cs typeface="Mada"/>
                <a:sym typeface="Mada"/>
              </a:rPr>
              <a:t>THANKS!!</a:t>
            </a:r>
            <a:endParaRPr b="1" sz="6000">
              <a:solidFill>
                <a:schemeClr val="accent1"/>
              </a:solidFill>
              <a:latin typeface="Mada"/>
              <a:ea typeface="Mada"/>
              <a:cs typeface="Mada"/>
              <a:sym typeface="Mada"/>
            </a:endParaRPr>
          </a:p>
        </p:txBody>
      </p:sp>
      <p:grpSp>
        <p:nvGrpSpPr>
          <p:cNvPr id="806" name="Google Shape;806;p34"/>
          <p:cNvGrpSpPr/>
          <p:nvPr/>
        </p:nvGrpSpPr>
        <p:grpSpPr>
          <a:xfrm>
            <a:off x="795934" y="1326119"/>
            <a:ext cx="6516287" cy="4159467"/>
            <a:chOff x="799050" y="1361463"/>
            <a:chExt cx="6541800" cy="3612844"/>
          </a:xfrm>
        </p:grpSpPr>
        <p:sp>
          <p:nvSpPr>
            <p:cNvPr id="807" name="Google Shape;807;p34"/>
            <p:cNvSpPr txBox="1"/>
            <p:nvPr/>
          </p:nvSpPr>
          <p:spPr>
            <a:xfrm>
              <a:off x="799050" y="1361463"/>
              <a:ext cx="6541800" cy="102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This lecture was done by:</a:t>
              </a:r>
              <a:endParaRPr sz="3000">
                <a:latin typeface="Pacifico"/>
                <a:ea typeface="Pacifico"/>
                <a:cs typeface="Pacifico"/>
                <a:sym typeface="Pacifico"/>
              </a:endParaRPr>
            </a:p>
          </p:txBody>
        </p:sp>
        <p:sp>
          <p:nvSpPr>
            <p:cNvPr id="808" name="Google Shape;808;p34"/>
            <p:cNvSpPr txBox="1"/>
            <p:nvPr/>
          </p:nvSpPr>
          <p:spPr>
            <a:xfrm>
              <a:off x="2266950" y="1888828"/>
              <a:ext cx="3026100" cy="9111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Danah Alhalees</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Razan Alzohaifi</a:t>
              </a:r>
              <a:endParaRPr sz="1800">
                <a:latin typeface="Mada"/>
                <a:ea typeface="Mada"/>
                <a:cs typeface="Mada"/>
                <a:sym typeface="Mada"/>
              </a:endParaRPr>
            </a:p>
          </p:txBody>
        </p:sp>
        <p:sp>
          <p:nvSpPr>
            <p:cNvPr id="809" name="Google Shape;809;p34"/>
            <p:cNvSpPr txBox="1"/>
            <p:nvPr/>
          </p:nvSpPr>
          <p:spPr>
            <a:xfrm>
              <a:off x="1518925" y="2470704"/>
              <a:ext cx="5102100" cy="6396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Quiz and summary maker:</a:t>
              </a:r>
              <a:endParaRPr sz="3000">
                <a:latin typeface="Pacifico"/>
                <a:ea typeface="Pacifico"/>
                <a:cs typeface="Pacifico"/>
                <a:sym typeface="Pacifico"/>
              </a:endParaRPr>
            </a:p>
          </p:txBody>
        </p:sp>
        <p:sp>
          <p:nvSpPr>
            <p:cNvPr id="810" name="Google Shape;810;p34"/>
            <p:cNvSpPr txBox="1"/>
            <p:nvPr/>
          </p:nvSpPr>
          <p:spPr>
            <a:xfrm>
              <a:off x="2266941" y="2926720"/>
              <a:ext cx="3026100" cy="4227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Razan AlRabah</a:t>
              </a:r>
              <a:endParaRPr sz="1800">
                <a:latin typeface="Mada"/>
                <a:ea typeface="Mada"/>
                <a:cs typeface="Mada"/>
                <a:sym typeface="Mada"/>
              </a:endParaRPr>
            </a:p>
          </p:txBody>
        </p:sp>
        <p:sp>
          <p:nvSpPr>
            <p:cNvPr id="811" name="Google Shape;811;p34"/>
            <p:cNvSpPr txBox="1"/>
            <p:nvPr/>
          </p:nvSpPr>
          <p:spPr>
            <a:xfrm>
              <a:off x="1518924" y="3349276"/>
              <a:ext cx="5102100" cy="6396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Note taker:</a:t>
              </a:r>
              <a:endParaRPr sz="3000">
                <a:latin typeface="Pacifico"/>
                <a:ea typeface="Pacifico"/>
                <a:cs typeface="Pacifico"/>
                <a:sym typeface="Pacifico"/>
              </a:endParaRPr>
            </a:p>
          </p:txBody>
        </p:sp>
        <p:sp>
          <p:nvSpPr>
            <p:cNvPr id="812" name="Google Shape;812;p34"/>
            <p:cNvSpPr txBox="1"/>
            <p:nvPr/>
          </p:nvSpPr>
          <p:spPr>
            <a:xfrm>
              <a:off x="2266941" y="3733506"/>
              <a:ext cx="3026100" cy="12408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Leen Almazr</a:t>
              </a:r>
              <a:r>
                <a:rPr lang="ar" sz="1800">
                  <a:latin typeface="Mada"/>
                  <a:ea typeface="Mada"/>
                  <a:cs typeface="Mada"/>
                  <a:sym typeface="Mada"/>
                </a:rPr>
                <a:t>oa</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Amirah Aldakhilallah</a:t>
              </a:r>
              <a:endParaRPr sz="1800">
                <a:latin typeface="Mada"/>
                <a:ea typeface="Mada"/>
                <a:cs typeface="Mada"/>
                <a:sym typeface="Mada"/>
              </a:endParaRPr>
            </a:p>
          </p:txBody>
        </p:sp>
      </p:grpSp>
      <p:grpSp>
        <p:nvGrpSpPr>
          <p:cNvPr id="813" name="Google Shape;813;p34"/>
          <p:cNvGrpSpPr/>
          <p:nvPr/>
        </p:nvGrpSpPr>
        <p:grpSpPr>
          <a:xfrm>
            <a:off x="-1679310" y="5750031"/>
            <a:ext cx="10343669" cy="4602603"/>
            <a:chOff x="-1557559" y="5606217"/>
            <a:chExt cx="10384167" cy="4605366"/>
          </a:xfrm>
        </p:grpSpPr>
        <p:sp>
          <p:nvSpPr>
            <p:cNvPr id="814" name="Google Shape;814;p34"/>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815" name="Google Shape;815;p34"/>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816" name="Google Shape;816;p34"/>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817" name="Google Shape;817;p34"/>
            <p:cNvSpPr txBox="1"/>
            <p:nvPr/>
          </p:nvSpPr>
          <p:spPr>
            <a:xfrm>
              <a:off x="136688" y="6779083"/>
              <a:ext cx="2783400" cy="1227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818" name="Google Shape;818;p34"/>
            <p:cNvSpPr txBox="1"/>
            <p:nvPr/>
          </p:nvSpPr>
          <p:spPr>
            <a:xfrm>
              <a:off x="4663425" y="6779086"/>
              <a:ext cx="2783400" cy="1627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2000">
                  <a:solidFill>
                    <a:schemeClr val="dk1"/>
                  </a:solidFill>
                  <a:latin typeface="Mada"/>
                  <a:ea typeface="Mada"/>
                  <a:cs typeface="Mada"/>
                  <a:sym typeface="Mada"/>
                </a:rPr>
                <a:t>Nawaf Albhijan</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819" name="Google Shape;819;p34"/>
            <p:cNvGrpSpPr/>
            <p:nvPr/>
          </p:nvGrpSpPr>
          <p:grpSpPr>
            <a:xfrm>
              <a:off x="1656025" y="8761125"/>
              <a:ext cx="4020900" cy="998700"/>
              <a:chOff x="1656025" y="8761125"/>
              <a:chExt cx="4020900" cy="998700"/>
            </a:xfrm>
          </p:grpSpPr>
          <p:sp>
            <p:nvSpPr>
              <p:cNvPr id="820" name="Google Shape;820;p34"/>
              <p:cNvSpPr txBox="1"/>
              <p:nvPr/>
            </p:nvSpPr>
            <p:spPr>
              <a:xfrm>
                <a:off x="1656025" y="8761125"/>
                <a:ext cx="4020900" cy="99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821" name="Google Shape;821;p34">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822" name="Google Shape;822;p34"/>
          <p:cNvGrpSpPr/>
          <p:nvPr/>
        </p:nvGrpSpPr>
        <p:grpSpPr>
          <a:xfrm>
            <a:off x="258081" y="3971276"/>
            <a:ext cx="1131856" cy="1357967"/>
            <a:chOff x="876055" y="2338940"/>
            <a:chExt cx="862498" cy="998652"/>
          </a:xfrm>
        </p:grpSpPr>
        <p:grpSp>
          <p:nvGrpSpPr>
            <p:cNvPr id="823" name="Google Shape;823;p34"/>
            <p:cNvGrpSpPr/>
            <p:nvPr/>
          </p:nvGrpSpPr>
          <p:grpSpPr>
            <a:xfrm>
              <a:off x="876055" y="2338940"/>
              <a:ext cx="431131" cy="998652"/>
              <a:chOff x="6094678" y="3600952"/>
              <a:chExt cx="431131" cy="998652"/>
            </a:xfrm>
          </p:grpSpPr>
          <p:sp>
            <p:nvSpPr>
              <p:cNvPr id="824" name="Google Shape;824;p34"/>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34"/>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34"/>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34"/>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34"/>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34"/>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34"/>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34"/>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34"/>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34"/>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34"/>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34"/>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34"/>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34"/>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34"/>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34"/>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34"/>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1" name="Google Shape;841;p34"/>
            <p:cNvGrpSpPr/>
            <p:nvPr/>
          </p:nvGrpSpPr>
          <p:grpSpPr>
            <a:xfrm>
              <a:off x="1396606" y="2521080"/>
              <a:ext cx="341947" cy="634395"/>
              <a:chOff x="5257252" y="2296731"/>
              <a:chExt cx="543549" cy="1048934"/>
            </a:xfrm>
          </p:grpSpPr>
          <p:sp>
            <p:nvSpPr>
              <p:cNvPr id="842" name="Google Shape;842;p34"/>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34"/>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34"/>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34"/>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34"/>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34"/>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34"/>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34"/>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34"/>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34"/>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34"/>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34"/>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34"/>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34"/>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34"/>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34"/>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34"/>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34"/>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34"/>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34"/>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34"/>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34"/>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34"/>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34"/>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34"/>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34"/>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34"/>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34"/>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34"/>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34"/>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34"/>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34"/>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34"/>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34"/>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34"/>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34"/>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34"/>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34"/>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34"/>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34"/>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34"/>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34"/>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34"/>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34"/>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34"/>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34"/>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34"/>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34"/>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34"/>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34"/>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34"/>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34"/>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34"/>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34"/>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34"/>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34"/>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34"/>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34"/>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34"/>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34"/>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34"/>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34"/>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34"/>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34"/>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34"/>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34"/>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35"/>
          <p:cNvSpPr/>
          <p:nvPr/>
        </p:nvSpPr>
        <p:spPr>
          <a:xfrm rot="1375256">
            <a:off x="-1446770" y="1593024"/>
            <a:ext cx="9506559" cy="8373098"/>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913" name="Google Shape;913;p35"/>
          <p:cNvSpPr txBox="1"/>
          <p:nvPr/>
        </p:nvSpPr>
        <p:spPr>
          <a:xfrm>
            <a:off x="360975" y="174763"/>
            <a:ext cx="6516300" cy="22386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This lecture was done also by:</a:t>
            </a:r>
            <a:endParaRPr sz="3000">
              <a:latin typeface="Pacifico"/>
              <a:ea typeface="Pacifico"/>
              <a:cs typeface="Pacifico"/>
              <a:sym typeface="Pacifico"/>
            </a:endParaRPr>
          </a:p>
          <a:p>
            <a:pPr indent="0" lvl="0" marL="0" rtl="0" algn="ctr">
              <a:spcBef>
                <a:spcPts val="0"/>
              </a:spcBef>
              <a:spcAft>
                <a:spcPts val="0"/>
              </a:spcAft>
              <a:buNone/>
            </a:pPr>
            <a:r>
              <a:t/>
            </a:r>
            <a:endParaRPr sz="3000">
              <a:latin typeface="Pacifico"/>
              <a:ea typeface="Pacifico"/>
              <a:cs typeface="Pacifico"/>
              <a:sym typeface="Pacifico"/>
            </a:endParaRPr>
          </a:p>
          <a:p>
            <a:pPr indent="0" lvl="0" marL="0" rtl="0" algn="ctr">
              <a:spcBef>
                <a:spcPts val="0"/>
              </a:spcBef>
              <a:spcAft>
                <a:spcPts val="0"/>
              </a:spcAft>
              <a:buNone/>
            </a:pPr>
            <a:r>
              <a:rPr lang="ar" sz="3000">
                <a:solidFill>
                  <a:srgbClr val="FFFFFF"/>
                </a:solidFill>
                <a:latin typeface="Pacifico"/>
                <a:ea typeface="Pacifico"/>
                <a:cs typeface="Pacifico"/>
                <a:sym typeface="Pacifico"/>
              </a:rPr>
              <a:t>May babaeer</a:t>
            </a:r>
            <a:endParaRPr sz="3000">
              <a:solidFill>
                <a:srgbClr val="FFFFFF"/>
              </a:solidFill>
              <a:latin typeface="Pacifico"/>
              <a:ea typeface="Pacifico"/>
              <a:cs typeface="Pacifico"/>
              <a:sym typeface="Pacifico"/>
            </a:endParaRPr>
          </a:p>
        </p:txBody>
      </p:sp>
      <p:sp>
        <p:nvSpPr>
          <p:cNvPr id="914" name="Google Shape;914;p35"/>
          <p:cNvSpPr txBox="1"/>
          <p:nvPr/>
        </p:nvSpPr>
        <p:spPr>
          <a:xfrm>
            <a:off x="1238775" y="2795700"/>
            <a:ext cx="4760700" cy="2713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ar" sz="1900"/>
              <a:t>اللهمّ إنّا نسألك لفقيدتنا الغالية أن تصب على قبرها الضياء والنور والفسحة والسرور</a:t>
            </a:r>
            <a:endParaRPr sz="1900"/>
          </a:p>
          <a:p>
            <a:pPr indent="0" lvl="0" marL="0" rtl="0" algn="r">
              <a:spcBef>
                <a:spcPts val="0"/>
              </a:spcBef>
              <a:spcAft>
                <a:spcPts val="0"/>
              </a:spcAft>
              <a:buNone/>
            </a:pPr>
            <a:r>
              <a:t/>
            </a:r>
            <a:endParaRPr sz="1900"/>
          </a:p>
          <a:p>
            <a:pPr indent="0" lvl="0" marL="0" rtl="0" algn="r">
              <a:spcBef>
                <a:spcPts val="0"/>
              </a:spcBef>
              <a:spcAft>
                <a:spcPts val="0"/>
              </a:spcAft>
              <a:buNone/>
            </a:pPr>
            <a:r>
              <a:rPr lang="ar" sz="1900"/>
              <a:t> اللهم ارضَ عنها وجازها بالحسنات إحسانا، وبالسيئات عفوًا </a:t>
            </a:r>
            <a:endParaRPr sz="1900"/>
          </a:p>
          <a:p>
            <a:pPr indent="0" lvl="0" marL="0" rtl="0" algn="r">
              <a:spcBef>
                <a:spcPts val="0"/>
              </a:spcBef>
              <a:spcAft>
                <a:spcPts val="0"/>
              </a:spcAft>
              <a:buNone/>
            </a:pPr>
            <a:r>
              <a:rPr lang="ar" sz="1900"/>
              <a:t>وغفرانًا</a:t>
            </a:r>
            <a:endParaRPr sz="1900"/>
          </a:p>
          <a:p>
            <a:pPr indent="0" lvl="0" marL="0" rtl="0" algn="r">
              <a:spcBef>
                <a:spcPts val="0"/>
              </a:spcBef>
              <a:spcAft>
                <a:spcPts val="0"/>
              </a:spcAft>
              <a:buNone/>
            </a:pPr>
            <a:r>
              <a:rPr lang="ar" sz="1900"/>
              <a:t> </a:t>
            </a:r>
            <a:endParaRPr sz="1900"/>
          </a:p>
          <a:p>
            <a:pPr indent="0" lvl="0" marL="0" rtl="0" algn="r">
              <a:spcBef>
                <a:spcPts val="0"/>
              </a:spcBef>
              <a:spcAft>
                <a:spcPts val="0"/>
              </a:spcAft>
              <a:buNone/>
            </a:pPr>
            <a:r>
              <a:rPr lang="ar" sz="1900"/>
              <a:t>اللهم اجعل قبرها روضة من رياض الجنة </a:t>
            </a:r>
            <a:endParaRPr sz="1900"/>
          </a:p>
          <a:p>
            <a:pPr indent="0" lvl="0" marL="0" rtl="0" algn="r">
              <a:spcBef>
                <a:spcPts val="0"/>
              </a:spcBef>
              <a:spcAft>
                <a:spcPts val="0"/>
              </a:spcAft>
              <a:buNone/>
            </a:pPr>
            <a:r>
              <a:t/>
            </a:r>
            <a:endParaRPr sz="1900"/>
          </a:p>
          <a:p>
            <a:pPr indent="0" lvl="0" marL="0" rtl="0" algn="r">
              <a:spcBef>
                <a:spcPts val="0"/>
              </a:spcBef>
              <a:spcAft>
                <a:spcPts val="0"/>
              </a:spcAft>
              <a:buNone/>
            </a:pPr>
            <a:r>
              <a:rPr lang="ar" sz="1900"/>
              <a:t>اللهم إنها في ضيافتك فأكرمها يا أكرم الأكرمين، واجمعنا بها في الفردوس الأعلى يا أرحم الراحمين</a:t>
            </a:r>
            <a:endParaRPr sz="1900"/>
          </a:p>
          <a:p>
            <a:pPr indent="0" lvl="0" marL="0" rtl="0" algn="r">
              <a:spcBef>
                <a:spcPts val="0"/>
              </a:spcBef>
              <a:spcAft>
                <a:spcPts val="0"/>
              </a:spcAft>
              <a:buNone/>
            </a:pPr>
            <a:r>
              <a:t/>
            </a:r>
            <a:endParaRPr sz="1900"/>
          </a:p>
          <a:p>
            <a:pPr indent="0" lvl="0" marL="0" rtl="0" algn="r">
              <a:spcBef>
                <a:spcPts val="0"/>
              </a:spcBef>
              <a:spcAft>
                <a:spcPts val="0"/>
              </a:spcAft>
              <a:buNone/>
            </a:pPr>
            <a:r>
              <a:rPr lang="ar" sz="1900">
                <a:solidFill>
                  <a:schemeClr val="dk1"/>
                </a:solidFill>
              </a:rPr>
              <a:t>ربي أسألك أن تظلها تحت ظلك، وأسألك أن تطيب ثراها وأن تكرم منزلتها ومثواها، وأن تسكنها الجنة وتجعلها سكنًا لها ومأواها</a:t>
            </a:r>
            <a:endParaRPr sz="1900">
              <a:solidFill>
                <a:schemeClr val="dk1"/>
              </a:solidFill>
            </a:endParaRPr>
          </a:p>
          <a:p>
            <a:pPr indent="0" lvl="0" marL="0" rtl="0" algn="r">
              <a:spcBef>
                <a:spcPts val="0"/>
              </a:spcBef>
              <a:spcAft>
                <a:spcPts val="0"/>
              </a:spcAft>
              <a:buClr>
                <a:schemeClr val="dk1"/>
              </a:buClr>
              <a:buSzPts val="1100"/>
              <a:buFont typeface="Arial"/>
              <a:buNone/>
            </a:pPr>
            <a:r>
              <a:t/>
            </a:r>
            <a:endParaRPr sz="1900">
              <a:solidFill>
                <a:schemeClr val="dk1"/>
              </a:solidFill>
            </a:endParaRPr>
          </a:p>
          <a:p>
            <a:pPr indent="0" lvl="0" marL="0" rtl="0" algn="r">
              <a:spcBef>
                <a:spcPts val="0"/>
              </a:spcBef>
              <a:spcAft>
                <a:spcPts val="0"/>
              </a:spcAft>
              <a:buNone/>
            </a:pPr>
            <a:r>
              <a:rPr lang="ar" sz="1900"/>
              <a:t>اللهم كما طيبت ذكرها في أرضك بين خلقك ،طيب ذكرها في سمائك بين ملائكتك، وارحمها واغفر لها وانظر إليها بعين لطفك وكرمك يا أرحم الراحمين</a:t>
            </a:r>
            <a:endParaRPr sz="19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cxnSp>
        <p:nvCxnSpPr>
          <p:cNvPr id="151" name="Google Shape;151;p12"/>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52" name="Google Shape;152;p12"/>
          <p:cNvCxnSpPr/>
          <p:nvPr/>
        </p:nvCxnSpPr>
        <p:spPr>
          <a:xfrm rot="10800000">
            <a:off x="-26387" y="8488176"/>
            <a:ext cx="7612800" cy="0"/>
          </a:xfrm>
          <a:prstGeom prst="straightConnector1">
            <a:avLst/>
          </a:prstGeom>
          <a:noFill/>
          <a:ln cap="flat" cmpd="sng" w="28575">
            <a:solidFill>
              <a:schemeClr val="accent3"/>
            </a:solidFill>
            <a:prstDash val="dot"/>
            <a:round/>
            <a:headEnd len="med" w="med" type="none"/>
            <a:tailEnd len="med" w="med" type="none"/>
          </a:ln>
        </p:spPr>
      </p:cxnSp>
      <p:sp>
        <p:nvSpPr>
          <p:cNvPr id="153" name="Google Shape;153;p12"/>
          <p:cNvSpPr txBox="1"/>
          <p:nvPr/>
        </p:nvSpPr>
        <p:spPr>
          <a:xfrm>
            <a:off x="123735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Upper GI Bleeding</a:t>
            </a:r>
            <a:endParaRPr b="1" sz="2600">
              <a:latin typeface="Alegreya"/>
              <a:ea typeface="Alegreya"/>
              <a:cs typeface="Alegreya"/>
              <a:sym typeface="Alegreya"/>
            </a:endParaRPr>
          </a:p>
        </p:txBody>
      </p:sp>
      <p:sp>
        <p:nvSpPr>
          <p:cNvPr id="154" name="Google Shape;154;p12"/>
          <p:cNvSpPr txBox="1"/>
          <p:nvPr/>
        </p:nvSpPr>
        <p:spPr>
          <a:xfrm>
            <a:off x="235475" y="1275375"/>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Etiology:</a:t>
            </a:r>
            <a:endParaRPr b="1" sz="2200">
              <a:highlight>
                <a:schemeClr val="accent5"/>
              </a:highlight>
              <a:latin typeface="Mada"/>
              <a:ea typeface="Mada"/>
              <a:cs typeface="Mada"/>
              <a:sym typeface="Mada"/>
            </a:endParaRPr>
          </a:p>
        </p:txBody>
      </p:sp>
      <p:pic>
        <p:nvPicPr>
          <p:cNvPr id="155" name="Google Shape;155;p12"/>
          <p:cNvPicPr preferRelativeResize="0"/>
          <p:nvPr/>
        </p:nvPicPr>
        <p:blipFill rotWithShape="1">
          <a:blip r:embed="rId3">
            <a:alphaModFix/>
          </a:blip>
          <a:srcRect b="22612" l="0" r="0" t="0"/>
          <a:stretch/>
        </p:blipFill>
        <p:spPr>
          <a:xfrm>
            <a:off x="2481775" y="4609013"/>
            <a:ext cx="1841610" cy="1669874"/>
          </a:xfrm>
          <a:prstGeom prst="rect">
            <a:avLst/>
          </a:prstGeom>
          <a:noFill/>
          <a:ln>
            <a:noFill/>
          </a:ln>
        </p:spPr>
      </p:pic>
      <p:pic>
        <p:nvPicPr>
          <p:cNvPr id="156" name="Google Shape;156;p12"/>
          <p:cNvPicPr preferRelativeResize="0"/>
          <p:nvPr/>
        </p:nvPicPr>
        <p:blipFill rotWithShape="1">
          <a:blip r:embed="rId3">
            <a:alphaModFix/>
          </a:blip>
          <a:srcRect b="0" l="0" r="47922" t="69661"/>
          <a:stretch/>
        </p:blipFill>
        <p:spPr>
          <a:xfrm>
            <a:off x="4147187" y="5077899"/>
            <a:ext cx="949088" cy="647827"/>
          </a:xfrm>
          <a:prstGeom prst="rect">
            <a:avLst/>
          </a:prstGeom>
          <a:noFill/>
          <a:ln>
            <a:noFill/>
          </a:ln>
        </p:spPr>
      </p:pic>
      <p:sp>
        <p:nvSpPr>
          <p:cNvPr id="157" name="Google Shape;157;p12"/>
          <p:cNvSpPr txBox="1"/>
          <p:nvPr/>
        </p:nvSpPr>
        <p:spPr>
          <a:xfrm>
            <a:off x="-11200" y="8488174"/>
            <a:ext cx="7560000" cy="217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1100">
                <a:solidFill>
                  <a:srgbClr val="6AA84F"/>
                </a:solidFill>
                <a:latin typeface="Mada"/>
                <a:ea typeface="Mada"/>
                <a:cs typeface="Mada"/>
                <a:sym typeface="Mada"/>
              </a:rPr>
              <a:t>1- common in egyptians due to high prevalence of hepatitis C and Schistosomiasis</a:t>
            </a:r>
            <a:endParaRPr sz="1100">
              <a:solidFill>
                <a:srgbClr val="6AA84F"/>
              </a:solidFill>
              <a:latin typeface="Mada"/>
              <a:ea typeface="Mada"/>
              <a:cs typeface="Mada"/>
              <a:sym typeface="Mada"/>
            </a:endParaRPr>
          </a:p>
          <a:p>
            <a:pPr indent="0" lvl="0" marL="0" rtl="0" algn="l">
              <a:lnSpc>
                <a:spcPct val="115000"/>
              </a:lnSpc>
              <a:spcBef>
                <a:spcPts val="0"/>
              </a:spcBef>
              <a:spcAft>
                <a:spcPts val="0"/>
              </a:spcAft>
              <a:buNone/>
            </a:pPr>
            <a:r>
              <a:rPr lang="ar" sz="1100">
                <a:solidFill>
                  <a:schemeClr val="accent4"/>
                </a:solidFill>
                <a:latin typeface="Mada"/>
                <a:ea typeface="Mada"/>
                <a:cs typeface="Mada"/>
                <a:sym typeface="Mada"/>
              </a:rPr>
              <a:t> 2- a linear mucosal tear occurs at the oesophagogastric junction and produced by a sudden increase in intra-abdominal pressure. It often occurs after a bout of coughing or retching and is classically seen after </a:t>
            </a:r>
            <a:r>
              <a:rPr b="1" lang="ar" sz="1100">
                <a:solidFill>
                  <a:schemeClr val="accent4"/>
                </a:solidFill>
                <a:latin typeface="Mada"/>
                <a:ea typeface="Mada"/>
                <a:cs typeface="Mada"/>
                <a:sym typeface="Mada"/>
              </a:rPr>
              <a:t>alcoholic</a:t>
            </a:r>
            <a:r>
              <a:rPr lang="ar" sz="1100">
                <a:solidFill>
                  <a:schemeClr val="accent4"/>
                </a:solidFill>
                <a:latin typeface="Mada"/>
                <a:ea typeface="Mada"/>
                <a:cs typeface="Mada"/>
                <a:sym typeface="Mada"/>
              </a:rPr>
              <a:t> ‘dry heaves’. </a:t>
            </a:r>
            <a:r>
              <a:rPr lang="ar" sz="1100">
                <a:solidFill>
                  <a:srgbClr val="6AA84F"/>
                </a:solidFill>
                <a:latin typeface="Mada"/>
                <a:ea typeface="Mada"/>
                <a:cs typeface="Mada"/>
                <a:sym typeface="Mada"/>
              </a:rPr>
              <a:t>: </a:t>
            </a:r>
            <a:r>
              <a:rPr b="1" lang="ar" sz="1100">
                <a:solidFill>
                  <a:srgbClr val="6AA84F"/>
                </a:solidFill>
                <a:latin typeface="Mada"/>
                <a:ea typeface="Mada"/>
                <a:cs typeface="Mada"/>
                <a:sym typeface="Mada"/>
              </a:rPr>
              <a:t>recurrent vomiting </a:t>
            </a:r>
            <a:r>
              <a:rPr lang="ar" sz="1100">
                <a:solidFill>
                  <a:srgbClr val="6AA84F"/>
                </a:solidFill>
                <a:latin typeface="Mada"/>
                <a:ea typeface="Mada"/>
                <a:cs typeface="Mada"/>
                <a:sym typeface="Mada"/>
              </a:rPr>
              <a:t>which can be due to medications especially chemotherapy, pregnancy and classically after alcohol intake. They can have hematemesis or coffee ground emesis .</a:t>
            </a:r>
            <a:endParaRPr sz="1100">
              <a:solidFill>
                <a:srgbClr val="6AA84F"/>
              </a:solidFill>
              <a:latin typeface="Mada"/>
              <a:ea typeface="Mada"/>
              <a:cs typeface="Mada"/>
              <a:sym typeface="Mada"/>
            </a:endParaRPr>
          </a:p>
          <a:p>
            <a:pPr indent="0" lvl="0" marL="0" rtl="0" algn="l">
              <a:lnSpc>
                <a:spcPct val="115000"/>
              </a:lnSpc>
              <a:spcBef>
                <a:spcPts val="0"/>
              </a:spcBef>
              <a:spcAft>
                <a:spcPts val="0"/>
              </a:spcAft>
              <a:buNone/>
            </a:pPr>
            <a:r>
              <a:rPr b="1" lang="ar" sz="1100">
                <a:solidFill>
                  <a:srgbClr val="6AA84F"/>
                </a:solidFill>
                <a:latin typeface="Mada"/>
                <a:ea typeface="Mada"/>
                <a:cs typeface="Mada"/>
                <a:sym typeface="Mada"/>
              </a:rPr>
              <a:t>Figure 1 </a:t>
            </a:r>
            <a:r>
              <a:rPr b="1" lang="ar" sz="1100">
                <a:solidFill>
                  <a:srgbClr val="6AA84F"/>
                </a:solidFill>
                <a:latin typeface="Mada"/>
                <a:ea typeface="Mada"/>
                <a:cs typeface="Mada"/>
                <a:sym typeface="Mada"/>
              </a:rPr>
              <a:t>explanation:  </a:t>
            </a:r>
            <a:r>
              <a:rPr lang="ar" sz="1100">
                <a:solidFill>
                  <a:srgbClr val="6AA84F"/>
                </a:solidFill>
                <a:latin typeface="Mada"/>
                <a:ea typeface="Mada"/>
                <a:cs typeface="Mada"/>
                <a:sym typeface="Mada"/>
              </a:rPr>
              <a:t>When the tear goes to the full thickness causing muscle tear and not limited only to the surface then it is called boerhaave's syndrome and people die from it . pt will have bleeding to the mediastinum and mediastinitis which have a high fatality rate</a:t>
            </a:r>
            <a:endParaRPr sz="1100">
              <a:solidFill>
                <a:srgbClr val="6AA84F"/>
              </a:solidFill>
              <a:latin typeface="Mada"/>
              <a:ea typeface="Mada"/>
              <a:cs typeface="Mada"/>
              <a:sym typeface="Mada"/>
            </a:endParaRPr>
          </a:p>
          <a:p>
            <a:pPr indent="0" lvl="0" marL="0" rtl="0" algn="l">
              <a:lnSpc>
                <a:spcPct val="115000"/>
              </a:lnSpc>
              <a:spcBef>
                <a:spcPts val="0"/>
              </a:spcBef>
              <a:spcAft>
                <a:spcPts val="0"/>
              </a:spcAft>
              <a:buNone/>
            </a:pPr>
            <a:r>
              <a:rPr lang="ar" sz="1100">
                <a:solidFill>
                  <a:srgbClr val="6AA84F"/>
                </a:solidFill>
                <a:latin typeface="Mada"/>
                <a:ea typeface="Mada"/>
                <a:cs typeface="Mada"/>
                <a:sym typeface="Mada"/>
              </a:rPr>
              <a:t>3- rare, the vessel below the surface of the mucosa opens up and bleeds then disappears ( no abnormality found in endoscopy) can be picked up when the pt is actively bleeding</a:t>
            </a:r>
            <a:endParaRPr sz="1100">
              <a:solidFill>
                <a:srgbClr val="6AA84F"/>
              </a:solidFill>
              <a:latin typeface="Mada"/>
              <a:ea typeface="Mada"/>
              <a:cs typeface="Mada"/>
              <a:sym typeface="Mada"/>
            </a:endParaRPr>
          </a:p>
          <a:p>
            <a:pPr indent="0" lvl="0" marL="0" rtl="0" algn="l">
              <a:lnSpc>
                <a:spcPct val="115000"/>
              </a:lnSpc>
              <a:spcBef>
                <a:spcPts val="0"/>
              </a:spcBef>
              <a:spcAft>
                <a:spcPts val="0"/>
              </a:spcAft>
              <a:buNone/>
            </a:pPr>
            <a:r>
              <a:rPr b="1" lang="ar" sz="1100">
                <a:solidFill>
                  <a:srgbClr val="6AA84F"/>
                </a:solidFill>
                <a:latin typeface="Mada"/>
                <a:ea typeface="Mada"/>
                <a:cs typeface="Mada"/>
                <a:sym typeface="Mada"/>
              </a:rPr>
              <a:t>Figure 2 explanation : </a:t>
            </a:r>
            <a:r>
              <a:rPr lang="ar" sz="1100">
                <a:solidFill>
                  <a:srgbClr val="6AA84F"/>
                </a:solidFill>
                <a:latin typeface="Mada"/>
                <a:ea typeface="Mada"/>
                <a:cs typeface="Mada"/>
                <a:sym typeface="Mada"/>
              </a:rPr>
              <a:t>it shows the risk of PUD, 4 millions years were lost due to PUD only</a:t>
            </a:r>
            <a:endParaRPr b="1" sz="1100">
              <a:solidFill>
                <a:srgbClr val="6AA84F"/>
              </a:solidFill>
              <a:latin typeface="Mada"/>
              <a:ea typeface="Mada"/>
              <a:cs typeface="Mada"/>
              <a:sym typeface="Mada"/>
            </a:endParaRPr>
          </a:p>
        </p:txBody>
      </p:sp>
      <p:grpSp>
        <p:nvGrpSpPr>
          <p:cNvPr id="158" name="Google Shape;158;p12"/>
          <p:cNvGrpSpPr/>
          <p:nvPr/>
        </p:nvGrpSpPr>
        <p:grpSpPr>
          <a:xfrm>
            <a:off x="205422" y="1858187"/>
            <a:ext cx="712351" cy="563668"/>
            <a:chOff x="3291950" y="1651150"/>
            <a:chExt cx="691200" cy="699600"/>
          </a:xfrm>
        </p:grpSpPr>
        <p:sp>
          <p:nvSpPr>
            <p:cNvPr id="159" name="Google Shape;159;p12"/>
            <p:cNvSpPr/>
            <p:nvPr/>
          </p:nvSpPr>
          <p:spPr>
            <a:xfrm>
              <a:off x="3291950" y="1651150"/>
              <a:ext cx="691200" cy="699600"/>
            </a:xfrm>
            <a:prstGeom prst="ellipse">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2"/>
            <p:cNvSpPr/>
            <p:nvPr/>
          </p:nvSpPr>
          <p:spPr>
            <a:xfrm>
              <a:off x="3327050" y="1686700"/>
              <a:ext cx="621000" cy="6285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1" name="Google Shape;161;p12"/>
          <p:cNvSpPr txBox="1"/>
          <p:nvPr/>
        </p:nvSpPr>
        <p:spPr>
          <a:xfrm>
            <a:off x="299756" y="2023955"/>
            <a:ext cx="523200" cy="25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2400">
                <a:solidFill>
                  <a:schemeClr val="lt1"/>
                </a:solidFill>
                <a:latin typeface="Fjalla One"/>
                <a:ea typeface="Fjalla One"/>
                <a:cs typeface="Fjalla One"/>
                <a:sym typeface="Fjalla One"/>
              </a:rPr>
              <a:t>01</a:t>
            </a:r>
            <a:endParaRPr sz="2400">
              <a:solidFill>
                <a:schemeClr val="lt1"/>
              </a:solidFill>
              <a:latin typeface="Fjalla One"/>
              <a:ea typeface="Fjalla One"/>
              <a:cs typeface="Fjalla One"/>
              <a:sym typeface="Fjalla One"/>
            </a:endParaRPr>
          </a:p>
        </p:txBody>
      </p:sp>
      <p:grpSp>
        <p:nvGrpSpPr>
          <p:cNvPr id="162" name="Google Shape;162;p12"/>
          <p:cNvGrpSpPr/>
          <p:nvPr/>
        </p:nvGrpSpPr>
        <p:grpSpPr>
          <a:xfrm>
            <a:off x="3796685" y="1888399"/>
            <a:ext cx="712351" cy="563668"/>
            <a:chOff x="3291950" y="1651150"/>
            <a:chExt cx="691200" cy="699600"/>
          </a:xfrm>
        </p:grpSpPr>
        <p:sp>
          <p:nvSpPr>
            <p:cNvPr id="163" name="Google Shape;163;p12"/>
            <p:cNvSpPr/>
            <p:nvPr/>
          </p:nvSpPr>
          <p:spPr>
            <a:xfrm>
              <a:off x="3291950" y="1651150"/>
              <a:ext cx="691200" cy="699600"/>
            </a:xfrm>
            <a:prstGeom prst="ellipse">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2"/>
            <p:cNvSpPr/>
            <p:nvPr/>
          </p:nvSpPr>
          <p:spPr>
            <a:xfrm>
              <a:off x="3327050" y="1686700"/>
              <a:ext cx="621000" cy="6285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5" name="Google Shape;165;p12"/>
          <p:cNvSpPr txBox="1"/>
          <p:nvPr/>
        </p:nvSpPr>
        <p:spPr>
          <a:xfrm>
            <a:off x="3891019" y="2054166"/>
            <a:ext cx="523200" cy="25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2400">
                <a:solidFill>
                  <a:schemeClr val="lt1"/>
                </a:solidFill>
                <a:latin typeface="Fjalla One"/>
                <a:ea typeface="Fjalla One"/>
                <a:cs typeface="Fjalla One"/>
                <a:sym typeface="Fjalla One"/>
              </a:rPr>
              <a:t>02</a:t>
            </a:r>
            <a:endParaRPr sz="2400">
              <a:solidFill>
                <a:schemeClr val="lt1"/>
              </a:solidFill>
              <a:latin typeface="Fjalla One"/>
              <a:ea typeface="Fjalla One"/>
              <a:cs typeface="Fjalla One"/>
              <a:sym typeface="Fjalla One"/>
            </a:endParaRPr>
          </a:p>
        </p:txBody>
      </p:sp>
      <p:grpSp>
        <p:nvGrpSpPr>
          <p:cNvPr id="166" name="Google Shape;166;p12"/>
          <p:cNvGrpSpPr/>
          <p:nvPr/>
        </p:nvGrpSpPr>
        <p:grpSpPr>
          <a:xfrm>
            <a:off x="235475" y="2929331"/>
            <a:ext cx="712351" cy="563668"/>
            <a:chOff x="3291950" y="1651150"/>
            <a:chExt cx="691200" cy="699600"/>
          </a:xfrm>
        </p:grpSpPr>
        <p:sp>
          <p:nvSpPr>
            <p:cNvPr id="167" name="Google Shape;167;p12"/>
            <p:cNvSpPr/>
            <p:nvPr/>
          </p:nvSpPr>
          <p:spPr>
            <a:xfrm>
              <a:off x="3291950" y="1651150"/>
              <a:ext cx="691200" cy="699600"/>
            </a:xfrm>
            <a:prstGeom prst="ellipse">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2"/>
            <p:cNvSpPr/>
            <p:nvPr/>
          </p:nvSpPr>
          <p:spPr>
            <a:xfrm>
              <a:off x="3327050" y="1686700"/>
              <a:ext cx="621000" cy="6285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12"/>
          <p:cNvSpPr txBox="1"/>
          <p:nvPr/>
        </p:nvSpPr>
        <p:spPr>
          <a:xfrm>
            <a:off x="329809" y="3095098"/>
            <a:ext cx="523200" cy="25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2400">
                <a:solidFill>
                  <a:schemeClr val="lt1"/>
                </a:solidFill>
                <a:latin typeface="Fjalla One"/>
                <a:ea typeface="Fjalla One"/>
                <a:cs typeface="Fjalla One"/>
                <a:sym typeface="Fjalla One"/>
              </a:rPr>
              <a:t>03</a:t>
            </a:r>
            <a:endParaRPr sz="2400">
              <a:solidFill>
                <a:schemeClr val="lt1"/>
              </a:solidFill>
              <a:latin typeface="Fjalla One"/>
              <a:ea typeface="Fjalla One"/>
              <a:cs typeface="Fjalla One"/>
              <a:sym typeface="Fjalla One"/>
            </a:endParaRPr>
          </a:p>
        </p:txBody>
      </p:sp>
      <p:grpSp>
        <p:nvGrpSpPr>
          <p:cNvPr id="170" name="Google Shape;170;p12"/>
          <p:cNvGrpSpPr/>
          <p:nvPr/>
        </p:nvGrpSpPr>
        <p:grpSpPr>
          <a:xfrm>
            <a:off x="3796690" y="2921891"/>
            <a:ext cx="712351" cy="563668"/>
            <a:chOff x="3291950" y="1651150"/>
            <a:chExt cx="691200" cy="699600"/>
          </a:xfrm>
        </p:grpSpPr>
        <p:sp>
          <p:nvSpPr>
            <p:cNvPr id="171" name="Google Shape;171;p12"/>
            <p:cNvSpPr/>
            <p:nvPr/>
          </p:nvSpPr>
          <p:spPr>
            <a:xfrm>
              <a:off x="3291950" y="1651150"/>
              <a:ext cx="691200" cy="699600"/>
            </a:xfrm>
            <a:prstGeom prst="ellipse">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2"/>
            <p:cNvSpPr/>
            <p:nvPr/>
          </p:nvSpPr>
          <p:spPr>
            <a:xfrm>
              <a:off x="3327050" y="1686700"/>
              <a:ext cx="621000" cy="6285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3" name="Google Shape;173;p12"/>
          <p:cNvSpPr txBox="1"/>
          <p:nvPr/>
        </p:nvSpPr>
        <p:spPr>
          <a:xfrm>
            <a:off x="3891024" y="3087658"/>
            <a:ext cx="523200" cy="25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2400">
                <a:solidFill>
                  <a:schemeClr val="lt1"/>
                </a:solidFill>
                <a:latin typeface="Fjalla One"/>
                <a:ea typeface="Fjalla One"/>
                <a:cs typeface="Fjalla One"/>
                <a:sym typeface="Fjalla One"/>
              </a:rPr>
              <a:t>04</a:t>
            </a:r>
            <a:endParaRPr sz="2400">
              <a:solidFill>
                <a:schemeClr val="lt1"/>
              </a:solidFill>
              <a:latin typeface="Fjalla One"/>
              <a:ea typeface="Fjalla One"/>
              <a:cs typeface="Fjalla One"/>
              <a:sym typeface="Fjalla One"/>
            </a:endParaRPr>
          </a:p>
        </p:txBody>
      </p:sp>
      <p:sp>
        <p:nvSpPr>
          <p:cNvPr id="174" name="Google Shape;174;p12"/>
          <p:cNvSpPr txBox="1"/>
          <p:nvPr/>
        </p:nvSpPr>
        <p:spPr>
          <a:xfrm>
            <a:off x="1023750" y="1957150"/>
            <a:ext cx="2614500" cy="5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rgbClr val="CC0000"/>
                </a:solidFill>
                <a:latin typeface="Mada"/>
                <a:ea typeface="Mada"/>
                <a:cs typeface="Mada"/>
                <a:sym typeface="Mada"/>
              </a:rPr>
              <a:t>Peptic ulcer disease (duodenal and gastric ulcers) </a:t>
            </a:r>
            <a:r>
              <a:rPr lang="ar" sz="1200">
                <a:solidFill>
                  <a:schemeClr val="dk1"/>
                </a:solidFill>
                <a:latin typeface="Mada"/>
                <a:ea typeface="Mada"/>
                <a:cs typeface="Mada"/>
                <a:sym typeface="Mada"/>
              </a:rPr>
              <a:t>The </a:t>
            </a:r>
            <a:r>
              <a:rPr b="1" lang="ar" sz="1200">
                <a:solidFill>
                  <a:schemeClr val="dk1"/>
                </a:solidFill>
                <a:latin typeface="Mada"/>
                <a:ea typeface="Mada"/>
                <a:cs typeface="Mada"/>
                <a:sym typeface="Mada"/>
              </a:rPr>
              <a:t>most common</a:t>
            </a:r>
            <a:r>
              <a:rPr lang="ar" sz="1200">
                <a:solidFill>
                  <a:schemeClr val="dk1"/>
                </a:solidFill>
                <a:latin typeface="Mada"/>
                <a:ea typeface="Mada"/>
                <a:cs typeface="Mada"/>
                <a:sym typeface="Mada"/>
              </a:rPr>
              <a:t> cause of </a:t>
            </a:r>
            <a:r>
              <a:rPr b="1" lang="ar" sz="1200">
                <a:solidFill>
                  <a:schemeClr val="dk1"/>
                </a:solidFill>
                <a:latin typeface="Mada"/>
                <a:ea typeface="Mada"/>
                <a:cs typeface="Mada"/>
                <a:sym typeface="Mada"/>
              </a:rPr>
              <a:t>upper GI bleeding</a:t>
            </a:r>
            <a:r>
              <a:rPr lang="ar" sz="1200">
                <a:solidFill>
                  <a:schemeClr val="dk1"/>
                </a:solidFill>
                <a:latin typeface="Mada"/>
                <a:ea typeface="Mada"/>
                <a:cs typeface="Mada"/>
                <a:sym typeface="Mada"/>
              </a:rPr>
              <a:t> (36-50%)</a:t>
            </a:r>
            <a:endParaRPr sz="1200">
              <a:latin typeface="Mada"/>
              <a:ea typeface="Mada"/>
              <a:cs typeface="Mada"/>
              <a:sym typeface="Mada"/>
            </a:endParaRPr>
          </a:p>
        </p:txBody>
      </p:sp>
      <p:sp>
        <p:nvSpPr>
          <p:cNvPr id="175" name="Google Shape;175;p12"/>
          <p:cNvSpPr txBox="1"/>
          <p:nvPr/>
        </p:nvSpPr>
        <p:spPr>
          <a:xfrm>
            <a:off x="4525875" y="1845913"/>
            <a:ext cx="2712300" cy="5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rgbClr val="CC0000"/>
                </a:solidFill>
                <a:latin typeface="Mada"/>
                <a:ea typeface="Mada"/>
                <a:cs typeface="Mada"/>
                <a:sym typeface="Mada"/>
              </a:rPr>
              <a:t>Variceal bleeding</a:t>
            </a:r>
            <a:r>
              <a:rPr b="1" lang="ar" sz="1200">
                <a:solidFill>
                  <a:srgbClr val="CC0000"/>
                </a:solidFill>
                <a:latin typeface="Mada"/>
                <a:ea typeface="Mada"/>
                <a:cs typeface="Mada"/>
                <a:sym typeface="Mada"/>
              </a:rPr>
              <a:t> </a:t>
            </a:r>
            <a:r>
              <a:rPr b="1" baseline="30000" lang="ar" sz="1200">
                <a:solidFill>
                  <a:srgbClr val="CC0000"/>
                </a:solidFill>
                <a:latin typeface="Mada"/>
                <a:ea typeface="Mada"/>
                <a:cs typeface="Mada"/>
                <a:sym typeface="Mada"/>
              </a:rPr>
              <a:t>1</a:t>
            </a:r>
            <a:r>
              <a:rPr lang="ar" sz="1200">
                <a:solidFill>
                  <a:srgbClr val="FF0000"/>
                </a:solidFill>
                <a:latin typeface="Mada"/>
                <a:ea typeface="Mada"/>
                <a:cs typeface="Mada"/>
                <a:sym typeface="Mada"/>
              </a:rPr>
              <a:t> </a:t>
            </a:r>
            <a:r>
              <a:rPr lang="ar" sz="1200">
                <a:solidFill>
                  <a:srgbClr val="6AA84F"/>
                </a:solidFill>
                <a:latin typeface="Mada"/>
                <a:ea typeface="Mada"/>
                <a:cs typeface="Mada"/>
                <a:sym typeface="Mada"/>
              </a:rPr>
              <a:t>2nd most common cause</a:t>
            </a:r>
            <a:endParaRPr sz="1200">
              <a:latin typeface="Mada"/>
              <a:ea typeface="Mada"/>
              <a:cs typeface="Mada"/>
              <a:sym typeface="Mada"/>
            </a:endParaRPr>
          </a:p>
        </p:txBody>
      </p:sp>
      <p:sp>
        <p:nvSpPr>
          <p:cNvPr id="176" name="Google Shape;176;p12"/>
          <p:cNvSpPr txBox="1"/>
          <p:nvPr/>
        </p:nvSpPr>
        <p:spPr>
          <a:xfrm>
            <a:off x="973425" y="2873900"/>
            <a:ext cx="2614500" cy="5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Mucosal Erosive disease (Esophagitis, Gastritis, Duodenitis)</a:t>
            </a:r>
            <a:endParaRPr sz="1200">
              <a:latin typeface="Mada"/>
              <a:ea typeface="Mada"/>
              <a:cs typeface="Mada"/>
              <a:sym typeface="Mada"/>
            </a:endParaRPr>
          </a:p>
        </p:txBody>
      </p:sp>
      <p:sp>
        <p:nvSpPr>
          <p:cNvPr id="177" name="Google Shape;177;p12"/>
          <p:cNvSpPr txBox="1"/>
          <p:nvPr/>
        </p:nvSpPr>
        <p:spPr>
          <a:xfrm>
            <a:off x="4511763" y="2903163"/>
            <a:ext cx="2712300" cy="5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Mallory weiss tear</a:t>
            </a:r>
            <a:r>
              <a:rPr baseline="30000" lang="ar" sz="1200">
                <a:solidFill>
                  <a:schemeClr val="dk1"/>
                </a:solidFill>
                <a:latin typeface="Mada"/>
                <a:ea typeface="Mada"/>
                <a:cs typeface="Mada"/>
                <a:sym typeface="Mada"/>
              </a:rPr>
              <a:t> </a:t>
            </a:r>
            <a:r>
              <a:rPr b="1" baseline="30000" lang="ar" sz="1200">
                <a:solidFill>
                  <a:schemeClr val="dk1"/>
                </a:solidFill>
                <a:latin typeface="Mada"/>
                <a:ea typeface="Mada"/>
                <a:cs typeface="Mada"/>
                <a:sym typeface="Mada"/>
              </a:rPr>
              <a:t>2</a:t>
            </a:r>
            <a:endParaRPr sz="1200">
              <a:latin typeface="Mada"/>
              <a:ea typeface="Mada"/>
              <a:cs typeface="Mada"/>
              <a:sym typeface="Mada"/>
            </a:endParaRPr>
          </a:p>
        </p:txBody>
      </p:sp>
      <p:grpSp>
        <p:nvGrpSpPr>
          <p:cNvPr id="178" name="Google Shape;178;p12"/>
          <p:cNvGrpSpPr/>
          <p:nvPr/>
        </p:nvGrpSpPr>
        <p:grpSpPr>
          <a:xfrm>
            <a:off x="197283" y="3856786"/>
            <a:ext cx="712351" cy="563668"/>
            <a:chOff x="3291950" y="1651150"/>
            <a:chExt cx="691200" cy="699600"/>
          </a:xfrm>
        </p:grpSpPr>
        <p:sp>
          <p:nvSpPr>
            <p:cNvPr id="179" name="Google Shape;179;p12"/>
            <p:cNvSpPr/>
            <p:nvPr/>
          </p:nvSpPr>
          <p:spPr>
            <a:xfrm>
              <a:off x="3291950" y="1651150"/>
              <a:ext cx="691200" cy="699600"/>
            </a:xfrm>
            <a:prstGeom prst="ellipse">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2"/>
            <p:cNvSpPr/>
            <p:nvPr/>
          </p:nvSpPr>
          <p:spPr>
            <a:xfrm>
              <a:off x="3327050" y="1686700"/>
              <a:ext cx="621000" cy="6285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 name="Google Shape;181;p12"/>
          <p:cNvSpPr txBox="1"/>
          <p:nvPr/>
        </p:nvSpPr>
        <p:spPr>
          <a:xfrm>
            <a:off x="291617" y="4022553"/>
            <a:ext cx="523200" cy="25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2400">
                <a:solidFill>
                  <a:schemeClr val="lt1"/>
                </a:solidFill>
                <a:latin typeface="Fjalla One"/>
                <a:ea typeface="Fjalla One"/>
                <a:cs typeface="Fjalla One"/>
                <a:sym typeface="Fjalla One"/>
              </a:rPr>
              <a:t>05</a:t>
            </a:r>
            <a:endParaRPr sz="2400">
              <a:solidFill>
                <a:schemeClr val="lt1"/>
              </a:solidFill>
              <a:latin typeface="Fjalla One"/>
              <a:ea typeface="Fjalla One"/>
              <a:cs typeface="Fjalla One"/>
              <a:sym typeface="Fjalla One"/>
            </a:endParaRPr>
          </a:p>
        </p:txBody>
      </p:sp>
      <p:grpSp>
        <p:nvGrpSpPr>
          <p:cNvPr id="182" name="Google Shape;182;p12"/>
          <p:cNvGrpSpPr/>
          <p:nvPr/>
        </p:nvGrpSpPr>
        <p:grpSpPr>
          <a:xfrm>
            <a:off x="1870398" y="3898154"/>
            <a:ext cx="712351" cy="563668"/>
            <a:chOff x="3291950" y="1651150"/>
            <a:chExt cx="691200" cy="699600"/>
          </a:xfrm>
        </p:grpSpPr>
        <p:sp>
          <p:nvSpPr>
            <p:cNvPr id="183" name="Google Shape;183;p12"/>
            <p:cNvSpPr/>
            <p:nvPr/>
          </p:nvSpPr>
          <p:spPr>
            <a:xfrm>
              <a:off x="3291950" y="1651150"/>
              <a:ext cx="691200" cy="699600"/>
            </a:xfrm>
            <a:prstGeom prst="ellipse">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2"/>
            <p:cNvSpPr/>
            <p:nvPr/>
          </p:nvSpPr>
          <p:spPr>
            <a:xfrm>
              <a:off x="3327050" y="1686700"/>
              <a:ext cx="621000" cy="6285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5" name="Google Shape;185;p12"/>
          <p:cNvSpPr txBox="1"/>
          <p:nvPr/>
        </p:nvSpPr>
        <p:spPr>
          <a:xfrm>
            <a:off x="1964732" y="4063922"/>
            <a:ext cx="523200" cy="25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2400">
                <a:solidFill>
                  <a:schemeClr val="lt1"/>
                </a:solidFill>
                <a:latin typeface="Fjalla One"/>
                <a:ea typeface="Fjalla One"/>
                <a:cs typeface="Fjalla One"/>
                <a:sym typeface="Fjalla One"/>
              </a:rPr>
              <a:t>06</a:t>
            </a:r>
            <a:endParaRPr sz="2400">
              <a:solidFill>
                <a:schemeClr val="lt1"/>
              </a:solidFill>
              <a:latin typeface="Fjalla One"/>
              <a:ea typeface="Fjalla One"/>
              <a:cs typeface="Fjalla One"/>
              <a:sym typeface="Fjalla One"/>
            </a:endParaRPr>
          </a:p>
        </p:txBody>
      </p:sp>
      <p:grpSp>
        <p:nvGrpSpPr>
          <p:cNvPr id="186" name="Google Shape;186;p12"/>
          <p:cNvGrpSpPr/>
          <p:nvPr/>
        </p:nvGrpSpPr>
        <p:grpSpPr>
          <a:xfrm>
            <a:off x="3809195" y="3861507"/>
            <a:ext cx="712351" cy="563668"/>
            <a:chOff x="3291950" y="1651150"/>
            <a:chExt cx="691200" cy="699600"/>
          </a:xfrm>
        </p:grpSpPr>
        <p:sp>
          <p:nvSpPr>
            <p:cNvPr id="187" name="Google Shape;187;p12"/>
            <p:cNvSpPr/>
            <p:nvPr/>
          </p:nvSpPr>
          <p:spPr>
            <a:xfrm>
              <a:off x="3291950" y="1651150"/>
              <a:ext cx="691200" cy="699600"/>
            </a:xfrm>
            <a:prstGeom prst="ellipse">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2"/>
            <p:cNvSpPr/>
            <p:nvPr/>
          </p:nvSpPr>
          <p:spPr>
            <a:xfrm>
              <a:off x="3327050" y="1686700"/>
              <a:ext cx="621000" cy="6285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9" name="Google Shape;189;p12"/>
          <p:cNvSpPr txBox="1"/>
          <p:nvPr/>
        </p:nvSpPr>
        <p:spPr>
          <a:xfrm>
            <a:off x="3903529" y="4027274"/>
            <a:ext cx="523200" cy="25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2400">
                <a:solidFill>
                  <a:schemeClr val="lt1"/>
                </a:solidFill>
                <a:latin typeface="Fjalla One"/>
                <a:ea typeface="Fjalla One"/>
                <a:cs typeface="Fjalla One"/>
                <a:sym typeface="Fjalla One"/>
              </a:rPr>
              <a:t>07</a:t>
            </a:r>
            <a:endParaRPr sz="2400">
              <a:solidFill>
                <a:schemeClr val="lt1"/>
              </a:solidFill>
              <a:latin typeface="Fjalla One"/>
              <a:ea typeface="Fjalla One"/>
              <a:cs typeface="Fjalla One"/>
              <a:sym typeface="Fjalla One"/>
            </a:endParaRPr>
          </a:p>
        </p:txBody>
      </p:sp>
      <p:grpSp>
        <p:nvGrpSpPr>
          <p:cNvPr id="190" name="Google Shape;190;p12"/>
          <p:cNvGrpSpPr/>
          <p:nvPr/>
        </p:nvGrpSpPr>
        <p:grpSpPr>
          <a:xfrm>
            <a:off x="5729908" y="3888305"/>
            <a:ext cx="712351" cy="563668"/>
            <a:chOff x="3291950" y="1651150"/>
            <a:chExt cx="691200" cy="699600"/>
          </a:xfrm>
        </p:grpSpPr>
        <p:sp>
          <p:nvSpPr>
            <p:cNvPr id="191" name="Google Shape;191;p12"/>
            <p:cNvSpPr/>
            <p:nvPr/>
          </p:nvSpPr>
          <p:spPr>
            <a:xfrm>
              <a:off x="3291950" y="1651150"/>
              <a:ext cx="691200" cy="699600"/>
            </a:xfrm>
            <a:prstGeom prst="ellipse">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2"/>
            <p:cNvSpPr/>
            <p:nvPr/>
          </p:nvSpPr>
          <p:spPr>
            <a:xfrm>
              <a:off x="3327050" y="1686700"/>
              <a:ext cx="621000" cy="6285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3" name="Google Shape;193;p12"/>
          <p:cNvSpPr txBox="1"/>
          <p:nvPr/>
        </p:nvSpPr>
        <p:spPr>
          <a:xfrm>
            <a:off x="5824242" y="4054072"/>
            <a:ext cx="523200" cy="25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2400">
                <a:solidFill>
                  <a:schemeClr val="lt1"/>
                </a:solidFill>
                <a:latin typeface="Fjalla One"/>
                <a:ea typeface="Fjalla One"/>
                <a:cs typeface="Fjalla One"/>
                <a:sym typeface="Fjalla One"/>
              </a:rPr>
              <a:t>08</a:t>
            </a:r>
            <a:endParaRPr sz="2400">
              <a:solidFill>
                <a:schemeClr val="lt1"/>
              </a:solidFill>
              <a:latin typeface="Fjalla One"/>
              <a:ea typeface="Fjalla One"/>
              <a:cs typeface="Fjalla One"/>
              <a:sym typeface="Fjalla One"/>
            </a:endParaRPr>
          </a:p>
        </p:txBody>
      </p:sp>
      <p:sp>
        <p:nvSpPr>
          <p:cNvPr id="194" name="Google Shape;194;p12"/>
          <p:cNvSpPr txBox="1"/>
          <p:nvPr/>
        </p:nvSpPr>
        <p:spPr>
          <a:xfrm>
            <a:off x="909625" y="3890963"/>
            <a:ext cx="960900" cy="5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Malignancy</a:t>
            </a:r>
            <a:endParaRPr sz="1200">
              <a:latin typeface="Mada"/>
              <a:ea typeface="Mada"/>
              <a:cs typeface="Mada"/>
              <a:sym typeface="Mada"/>
            </a:endParaRPr>
          </a:p>
        </p:txBody>
      </p:sp>
      <p:sp>
        <p:nvSpPr>
          <p:cNvPr id="195" name="Google Shape;195;p12"/>
          <p:cNvSpPr txBox="1"/>
          <p:nvPr/>
        </p:nvSpPr>
        <p:spPr>
          <a:xfrm>
            <a:off x="2597175" y="3898163"/>
            <a:ext cx="1108800" cy="4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Arteriovenous malformation</a:t>
            </a:r>
            <a:endParaRPr sz="1200">
              <a:latin typeface="Mada"/>
              <a:ea typeface="Mada"/>
              <a:cs typeface="Mada"/>
              <a:sym typeface="Mada"/>
            </a:endParaRPr>
          </a:p>
        </p:txBody>
      </p:sp>
      <p:sp>
        <p:nvSpPr>
          <p:cNvPr id="196" name="Google Shape;196;p12"/>
          <p:cNvSpPr txBox="1"/>
          <p:nvPr/>
        </p:nvSpPr>
        <p:spPr>
          <a:xfrm>
            <a:off x="4556650" y="3846089"/>
            <a:ext cx="1401900" cy="5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Gastric antral vascular ectasia (GAVE)</a:t>
            </a:r>
            <a:endParaRPr sz="1200">
              <a:latin typeface="Mada"/>
              <a:ea typeface="Mada"/>
              <a:cs typeface="Mada"/>
              <a:sym typeface="Mada"/>
            </a:endParaRPr>
          </a:p>
        </p:txBody>
      </p:sp>
      <p:sp>
        <p:nvSpPr>
          <p:cNvPr id="197" name="Google Shape;197;p12"/>
          <p:cNvSpPr txBox="1"/>
          <p:nvPr/>
        </p:nvSpPr>
        <p:spPr>
          <a:xfrm>
            <a:off x="6448425" y="3865988"/>
            <a:ext cx="891900" cy="5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Dieulafoy's lesion</a:t>
            </a:r>
            <a:r>
              <a:rPr baseline="30000" lang="ar" sz="1200">
                <a:solidFill>
                  <a:schemeClr val="dk1"/>
                </a:solidFill>
                <a:latin typeface="Mada"/>
                <a:ea typeface="Mada"/>
                <a:cs typeface="Mada"/>
                <a:sym typeface="Mada"/>
              </a:rPr>
              <a:t> </a:t>
            </a:r>
            <a:r>
              <a:rPr b="1" baseline="30000" lang="ar" sz="1200">
                <a:solidFill>
                  <a:schemeClr val="dk1"/>
                </a:solidFill>
                <a:latin typeface="Mada"/>
                <a:ea typeface="Mada"/>
                <a:cs typeface="Mada"/>
                <a:sym typeface="Mada"/>
              </a:rPr>
              <a:t>3</a:t>
            </a:r>
            <a:endParaRPr sz="1200">
              <a:latin typeface="Mada"/>
              <a:ea typeface="Mada"/>
              <a:cs typeface="Mada"/>
              <a:sym typeface="Mada"/>
            </a:endParaRPr>
          </a:p>
        </p:txBody>
      </p:sp>
      <p:sp>
        <p:nvSpPr>
          <p:cNvPr id="198" name="Google Shape;198;p12"/>
          <p:cNvSpPr txBox="1"/>
          <p:nvPr/>
        </p:nvSpPr>
        <p:spPr>
          <a:xfrm>
            <a:off x="197275" y="909350"/>
            <a:ext cx="7183500" cy="41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UGIB Incidence; 57-78 cases per 100,000 population</a:t>
            </a:r>
            <a:endParaRPr sz="1200">
              <a:latin typeface="Mada"/>
              <a:ea typeface="Mada"/>
              <a:cs typeface="Mada"/>
              <a:sym typeface="Mada"/>
            </a:endParaRPr>
          </a:p>
        </p:txBody>
      </p:sp>
      <p:grpSp>
        <p:nvGrpSpPr>
          <p:cNvPr id="199" name="Google Shape;199;p12"/>
          <p:cNvGrpSpPr/>
          <p:nvPr/>
        </p:nvGrpSpPr>
        <p:grpSpPr>
          <a:xfrm>
            <a:off x="4012575" y="6014794"/>
            <a:ext cx="3225599" cy="2350400"/>
            <a:chOff x="202300" y="5984825"/>
            <a:chExt cx="3225599" cy="2350400"/>
          </a:xfrm>
        </p:grpSpPr>
        <p:pic>
          <p:nvPicPr>
            <p:cNvPr id="200" name="Google Shape;200;p12"/>
            <p:cNvPicPr preferRelativeResize="0"/>
            <p:nvPr/>
          </p:nvPicPr>
          <p:blipFill>
            <a:blip r:embed="rId4">
              <a:alphaModFix/>
            </a:blip>
            <a:stretch>
              <a:fillRect/>
            </a:stretch>
          </p:blipFill>
          <p:spPr>
            <a:xfrm>
              <a:off x="202300" y="6431825"/>
              <a:ext cx="3225599" cy="1903400"/>
            </a:xfrm>
            <a:prstGeom prst="rect">
              <a:avLst/>
            </a:prstGeom>
            <a:noFill/>
            <a:ln cap="flat" cmpd="sng" w="19050">
              <a:solidFill>
                <a:srgbClr val="6D9EEB"/>
              </a:solidFill>
              <a:prstDash val="solid"/>
              <a:round/>
              <a:headEnd len="sm" w="sm" type="none"/>
              <a:tailEnd len="sm" w="sm" type="none"/>
            </a:ln>
          </p:spPr>
        </p:pic>
        <p:grpSp>
          <p:nvGrpSpPr>
            <p:cNvPr id="201" name="Google Shape;201;p12"/>
            <p:cNvGrpSpPr/>
            <p:nvPr/>
          </p:nvGrpSpPr>
          <p:grpSpPr>
            <a:xfrm>
              <a:off x="1517026" y="5984825"/>
              <a:ext cx="596208" cy="425179"/>
              <a:chOff x="2768600" y="1372700"/>
              <a:chExt cx="794203" cy="627015"/>
            </a:xfrm>
          </p:grpSpPr>
          <p:sp>
            <p:nvSpPr>
              <p:cNvPr id="202" name="Google Shape;202;p12"/>
              <p:cNvSpPr/>
              <p:nvPr/>
            </p:nvSpPr>
            <p:spPr>
              <a:xfrm>
                <a:off x="2768600" y="1372700"/>
                <a:ext cx="794203" cy="627015"/>
              </a:xfrm>
              <a:custGeom>
                <a:rect b="b" l="l" r="r" t="t"/>
                <a:pathLst>
                  <a:path extrusionOk="0" h="64112" w="89842">
                    <a:moveTo>
                      <a:pt x="19416" y="8720"/>
                    </a:moveTo>
                    <a:lnTo>
                      <a:pt x="19416" y="8720"/>
                    </a:lnTo>
                    <a:cubicBezTo>
                      <a:pt x="16514" y="10641"/>
                      <a:pt x="13775" y="12848"/>
                      <a:pt x="11241" y="15301"/>
                    </a:cubicBezTo>
                    <a:cubicBezTo>
                      <a:pt x="13571" y="12603"/>
                      <a:pt x="16310" y="10396"/>
                      <a:pt x="19416" y="8720"/>
                    </a:cubicBezTo>
                    <a:close/>
                    <a:moveTo>
                      <a:pt x="56621" y="1552"/>
                    </a:moveTo>
                    <a:cubicBezTo>
                      <a:pt x="56955" y="1552"/>
                      <a:pt x="57294" y="1650"/>
                      <a:pt x="57633" y="1690"/>
                    </a:cubicBezTo>
                    <a:cubicBezTo>
                      <a:pt x="60086" y="2058"/>
                      <a:pt x="62415" y="2712"/>
                      <a:pt x="64786" y="3284"/>
                    </a:cubicBezTo>
                    <a:cubicBezTo>
                      <a:pt x="69568" y="4428"/>
                      <a:pt x="73656" y="6758"/>
                      <a:pt x="77375" y="9783"/>
                    </a:cubicBezTo>
                    <a:cubicBezTo>
                      <a:pt x="80359" y="12194"/>
                      <a:pt x="82648" y="15178"/>
                      <a:pt x="84692" y="18448"/>
                    </a:cubicBezTo>
                    <a:cubicBezTo>
                      <a:pt x="86245" y="20941"/>
                      <a:pt x="87389" y="23639"/>
                      <a:pt x="88084" y="26459"/>
                    </a:cubicBezTo>
                    <a:lnTo>
                      <a:pt x="88084" y="26786"/>
                    </a:lnTo>
                    <a:cubicBezTo>
                      <a:pt x="88084" y="28789"/>
                      <a:pt x="87921" y="30792"/>
                      <a:pt x="87716" y="32795"/>
                    </a:cubicBezTo>
                    <a:cubicBezTo>
                      <a:pt x="87676" y="32999"/>
                      <a:pt x="87676" y="33204"/>
                      <a:pt x="87594" y="33408"/>
                    </a:cubicBezTo>
                    <a:cubicBezTo>
                      <a:pt x="87716" y="33694"/>
                      <a:pt x="87716" y="34062"/>
                      <a:pt x="87512" y="34307"/>
                    </a:cubicBezTo>
                    <a:cubicBezTo>
                      <a:pt x="87267" y="34716"/>
                      <a:pt x="87022" y="35166"/>
                      <a:pt x="86735" y="35697"/>
                    </a:cubicBezTo>
                    <a:lnTo>
                      <a:pt x="86735" y="34062"/>
                    </a:lnTo>
                    <a:cubicBezTo>
                      <a:pt x="88697" y="24171"/>
                      <a:pt x="82239" y="14851"/>
                      <a:pt x="73778" y="9865"/>
                    </a:cubicBezTo>
                    <a:cubicBezTo>
                      <a:pt x="68383" y="6717"/>
                      <a:pt x="62538" y="4510"/>
                      <a:pt x="56407" y="3325"/>
                    </a:cubicBezTo>
                    <a:lnTo>
                      <a:pt x="56407" y="3284"/>
                    </a:lnTo>
                    <a:cubicBezTo>
                      <a:pt x="56284" y="3284"/>
                      <a:pt x="56203" y="3243"/>
                      <a:pt x="56121" y="3243"/>
                    </a:cubicBezTo>
                    <a:cubicBezTo>
                      <a:pt x="55549" y="3120"/>
                      <a:pt x="54976" y="2998"/>
                      <a:pt x="54404" y="2916"/>
                    </a:cubicBezTo>
                    <a:cubicBezTo>
                      <a:pt x="54200" y="2793"/>
                      <a:pt x="53995" y="2712"/>
                      <a:pt x="53750" y="2671"/>
                    </a:cubicBezTo>
                    <a:cubicBezTo>
                      <a:pt x="52360" y="2507"/>
                      <a:pt x="51012" y="2344"/>
                      <a:pt x="49622" y="2139"/>
                    </a:cubicBezTo>
                    <a:cubicBezTo>
                      <a:pt x="50583" y="1984"/>
                      <a:pt x="51528" y="1811"/>
                      <a:pt x="52466" y="1811"/>
                    </a:cubicBezTo>
                    <a:cubicBezTo>
                      <a:pt x="53005" y="1811"/>
                      <a:pt x="53541" y="1868"/>
                      <a:pt x="54077" y="2017"/>
                    </a:cubicBezTo>
                    <a:cubicBezTo>
                      <a:pt x="54380" y="2118"/>
                      <a:pt x="54776" y="2250"/>
                      <a:pt x="55102" y="2250"/>
                    </a:cubicBezTo>
                    <a:cubicBezTo>
                      <a:pt x="55304" y="2250"/>
                      <a:pt x="55480" y="2199"/>
                      <a:pt x="55589" y="2058"/>
                    </a:cubicBezTo>
                    <a:cubicBezTo>
                      <a:pt x="55924" y="1660"/>
                      <a:pt x="56270" y="1552"/>
                      <a:pt x="56621" y="1552"/>
                    </a:cubicBezTo>
                    <a:close/>
                    <a:moveTo>
                      <a:pt x="86531" y="35043"/>
                    </a:moveTo>
                    <a:lnTo>
                      <a:pt x="86531" y="35043"/>
                    </a:lnTo>
                    <a:cubicBezTo>
                      <a:pt x="86490" y="35533"/>
                      <a:pt x="86408" y="35983"/>
                      <a:pt x="86327" y="36474"/>
                    </a:cubicBezTo>
                    <a:lnTo>
                      <a:pt x="85714" y="37495"/>
                    </a:lnTo>
                    <a:cubicBezTo>
                      <a:pt x="85836" y="37250"/>
                      <a:pt x="85918" y="37005"/>
                      <a:pt x="86041" y="36719"/>
                    </a:cubicBezTo>
                    <a:cubicBezTo>
                      <a:pt x="86245" y="36147"/>
                      <a:pt x="86368" y="35615"/>
                      <a:pt x="86531" y="35043"/>
                    </a:cubicBezTo>
                    <a:close/>
                    <a:moveTo>
                      <a:pt x="1668" y="41255"/>
                    </a:moveTo>
                    <a:cubicBezTo>
                      <a:pt x="1671" y="41269"/>
                      <a:pt x="1674" y="41283"/>
                      <a:pt x="1677" y="41297"/>
                    </a:cubicBezTo>
                    <a:lnTo>
                      <a:pt x="1677" y="41256"/>
                    </a:lnTo>
                    <a:cubicBezTo>
                      <a:pt x="1674" y="41256"/>
                      <a:pt x="1671" y="41255"/>
                      <a:pt x="1668" y="41255"/>
                    </a:cubicBezTo>
                    <a:close/>
                    <a:moveTo>
                      <a:pt x="1677" y="41297"/>
                    </a:moveTo>
                    <a:lnTo>
                      <a:pt x="1677" y="42605"/>
                    </a:lnTo>
                    <a:lnTo>
                      <a:pt x="1758" y="42605"/>
                    </a:lnTo>
                    <a:lnTo>
                      <a:pt x="1677" y="41297"/>
                    </a:lnTo>
                    <a:close/>
                    <a:moveTo>
                      <a:pt x="82280" y="44076"/>
                    </a:moveTo>
                    <a:lnTo>
                      <a:pt x="82280" y="44076"/>
                    </a:lnTo>
                    <a:cubicBezTo>
                      <a:pt x="82239" y="44240"/>
                      <a:pt x="82198" y="44403"/>
                      <a:pt x="82158" y="44567"/>
                    </a:cubicBezTo>
                    <a:cubicBezTo>
                      <a:pt x="82035" y="44730"/>
                      <a:pt x="81871" y="44853"/>
                      <a:pt x="81749" y="44975"/>
                    </a:cubicBezTo>
                    <a:lnTo>
                      <a:pt x="81095" y="45507"/>
                    </a:lnTo>
                    <a:cubicBezTo>
                      <a:pt x="81422" y="45098"/>
                      <a:pt x="81749" y="44689"/>
                      <a:pt x="82035" y="44281"/>
                    </a:cubicBezTo>
                    <a:lnTo>
                      <a:pt x="82280" y="44076"/>
                    </a:lnTo>
                    <a:close/>
                    <a:moveTo>
                      <a:pt x="43009" y="3180"/>
                    </a:moveTo>
                    <a:cubicBezTo>
                      <a:pt x="49664" y="3180"/>
                      <a:pt x="56292" y="4208"/>
                      <a:pt x="62661" y="6227"/>
                    </a:cubicBezTo>
                    <a:cubicBezTo>
                      <a:pt x="74351" y="9906"/>
                      <a:pt x="87185" y="18816"/>
                      <a:pt x="85795" y="32631"/>
                    </a:cubicBezTo>
                    <a:cubicBezTo>
                      <a:pt x="85346" y="37005"/>
                      <a:pt x="83220" y="41051"/>
                      <a:pt x="80441" y="44526"/>
                    </a:cubicBezTo>
                    <a:cubicBezTo>
                      <a:pt x="78765" y="46038"/>
                      <a:pt x="76967" y="47428"/>
                      <a:pt x="75086" y="48695"/>
                    </a:cubicBezTo>
                    <a:cubicBezTo>
                      <a:pt x="74473" y="48981"/>
                      <a:pt x="74065" y="49512"/>
                      <a:pt x="73860" y="50125"/>
                    </a:cubicBezTo>
                    <a:cubicBezTo>
                      <a:pt x="75086" y="49676"/>
                      <a:pt x="76231" y="48981"/>
                      <a:pt x="77212" y="48082"/>
                    </a:cubicBezTo>
                    <a:lnTo>
                      <a:pt x="77212" y="48082"/>
                    </a:lnTo>
                    <a:cubicBezTo>
                      <a:pt x="76517" y="48777"/>
                      <a:pt x="75822" y="49390"/>
                      <a:pt x="75168" y="50003"/>
                    </a:cubicBezTo>
                    <a:cubicBezTo>
                      <a:pt x="74596" y="50493"/>
                      <a:pt x="73983" y="50984"/>
                      <a:pt x="73411" y="51433"/>
                    </a:cubicBezTo>
                    <a:cubicBezTo>
                      <a:pt x="72675" y="51924"/>
                      <a:pt x="71980" y="52374"/>
                      <a:pt x="71244" y="52823"/>
                    </a:cubicBezTo>
                    <a:cubicBezTo>
                      <a:pt x="70999" y="52946"/>
                      <a:pt x="70631" y="53068"/>
                      <a:pt x="70631" y="53436"/>
                    </a:cubicBezTo>
                    <a:cubicBezTo>
                      <a:pt x="66871" y="55930"/>
                      <a:pt x="62865" y="57932"/>
                      <a:pt x="58614" y="59445"/>
                    </a:cubicBezTo>
                    <a:lnTo>
                      <a:pt x="58614" y="59486"/>
                    </a:lnTo>
                    <a:cubicBezTo>
                      <a:pt x="53053" y="61522"/>
                      <a:pt x="47116" y="62725"/>
                      <a:pt x="41212" y="62725"/>
                    </a:cubicBezTo>
                    <a:cubicBezTo>
                      <a:pt x="36095" y="62725"/>
                      <a:pt x="31003" y="61821"/>
                      <a:pt x="26201" y="59772"/>
                    </a:cubicBezTo>
                    <a:cubicBezTo>
                      <a:pt x="24893" y="59200"/>
                      <a:pt x="23585" y="58546"/>
                      <a:pt x="22359" y="57810"/>
                    </a:cubicBezTo>
                    <a:cubicBezTo>
                      <a:pt x="20806" y="57278"/>
                      <a:pt x="19293" y="56543"/>
                      <a:pt x="17904" y="55643"/>
                    </a:cubicBezTo>
                    <a:lnTo>
                      <a:pt x="17863" y="55643"/>
                    </a:lnTo>
                    <a:cubicBezTo>
                      <a:pt x="17985" y="55930"/>
                      <a:pt x="18026" y="56297"/>
                      <a:pt x="17945" y="56624"/>
                    </a:cubicBezTo>
                    <a:cubicBezTo>
                      <a:pt x="18435" y="56992"/>
                      <a:pt x="18926" y="57319"/>
                      <a:pt x="19457" y="57646"/>
                    </a:cubicBezTo>
                    <a:cubicBezTo>
                      <a:pt x="18231" y="57238"/>
                      <a:pt x="17086" y="56747"/>
                      <a:pt x="15942" y="56175"/>
                    </a:cubicBezTo>
                    <a:cubicBezTo>
                      <a:pt x="13489" y="54949"/>
                      <a:pt x="11323" y="53273"/>
                      <a:pt x="9484" y="51311"/>
                    </a:cubicBezTo>
                    <a:cubicBezTo>
                      <a:pt x="8380" y="50125"/>
                      <a:pt x="7440" y="48818"/>
                      <a:pt x="6663" y="47428"/>
                    </a:cubicBezTo>
                    <a:cubicBezTo>
                      <a:pt x="6541" y="47019"/>
                      <a:pt x="6377" y="46692"/>
                      <a:pt x="6091" y="46406"/>
                    </a:cubicBezTo>
                    <a:cubicBezTo>
                      <a:pt x="5887" y="45956"/>
                      <a:pt x="5682" y="45466"/>
                      <a:pt x="5478" y="45016"/>
                    </a:cubicBezTo>
                    <a:cubicBezTo>
                      <a:pt x="5274" y="43381"/>
                      <a:pt x="4701" y="41746"/>
                      <a:pt x="5233" y="40152"/>
                    </a:cubicBezTo>
                    <a:cubicBezTo>
                      <a:pt x="5151" y="39825"/>
                      <a:pt x="5069" y="39457"/>
                      <a:pt x="4988" y="39130"/>
                    </a:cubicBezTo>
                    <a:cubicBezTo>
                      <a:pt x="4988" y="39090"/>
                      <a:pt x="4988" y="39049"/>
                      <a:pt x="4988" y="39008"/>
                    </a:cubicBezTo>
                    <a:cubicBezTo>
                      <a:pt x="4783" y="37986"/>
                      <a:pt x="4742" y="36923"/>
                      <a:pt x="4783" y="35860"/>
                    </a:cubicBezTo>
                    <a:lnTo>
                      <a:pt x="4783" y="35615"/>
                    </a:lnTo>
                    <a:cubicBezTo>
                      <a:pt x="4824" y="35288"/>
                      <a:pt x="4865" y="35002"/>
                      <a:pt x="4906" y="34675"/>
                    </a:cubicBezTo>
                    <a:lnTo>
                      <a:pt x="4906" y="34553"/>
                    </a:lnTo>
                    <a:cubicBezTo>
                      <a:pt x="4947" y="34185"/>
                      <a:pt x="5028" y="33817"/>
                      <a:pt x="5110" y="33490"/>
                    </a:cubicBezTo>
                    <a:cubicBezTo>
                      <a:pt x="5274" y="32754"/>
                      <a:pt x="5519" y="32018"/>
                      <a:pt x="5764" y="31323"/>
                    </a:cubicBezTo>
                    <a:cubicBezTo>
                      <a:pt x="6050" y="29525"/>
                      <a:pt x="6541" y="27727"/>
                      <a:pt x="7276" y="26051"/>
                    </a:cubicBezTo>
                    <a:cubicBezTo>
                      <a:pt x="8012" y="24334"/>
                      <a:pt x="8952" y="22658"/>
                      <a:pt x="10097" y="21146"/>
                    </a:cubicBezTo>
                    <a:lnTo>
                      <a:pt x="10179" y="21023"/>
                    </a:lnTo>
                    <a:cubicBezTo>
                      <a:pt x="10342" y="20778"/>
                      <a:pt x="10546" y="20533"/>
                      <a:pt x="10751" y="20287"/>
                    </a:cubicBezTo>
                    <a:lnTo>
                      <a:pt x="10914" y="20042"/>
                    </a:lnTo>
                    <a:cubicBezTo>
                      <a:pt x="11119" y="19838"/>
                      <a:pt x="11282" y="19634"/>
                      <a:pt x="11446" y="19388"/>
                    </a:cubicBezTo>
                    <a:cubicBezTo>
                      <a:pt x="11527" y="19307"/>
                      <a:pt x="11609" y="19266"/>
                      <a:pt x="11650" y="19184"/>
                    </a:cubicBezTo>
                    <a:cubicBezTo>
                      <a:pt x="11895" y="18898"/>
                      <a:pt x="12181" y="18612"/>
                      <a:pt x="12386" y="18366"/>
                    </a:cubicBezTo>
                    <a:cubicBezTo>
                      <a:pt x="14470" y="16077"/>
                      <a:pt x="16882" y="14156"/>
                      <a:pt x="19539" y="12644"/>
                    </a:cubicBezTo>
                    <a:cubicBezTo>
                      <a:pt x="22155" y="10478"/>
                      <a:pt x="25016" y="8598"/>
                      <a:pt x="28040" y="6963"/>
                    </a:cubicBezTo>
                    <a:cubicBezTo>
                      <a:pt x="30779" y="5450"/>
                      <a:pt x="33681" y="4306"/>
                      <a:pt x="36706" y="3488"/>
                    </a:cubicBezTo>
                    <a:cubicBezTo>
                      <a:pt x="38805" y="3282"/>
                      <a:pt x="40908" y="3180"/>
                      <a:pt x="43009" y="3180"/>
                    </a:cubicBezTo>
                    <a:close/>
                    <a:moveTo>
                      <a:pt x="50575" y="0"/>
                    </a:moveTo>
                    <a:cubicBezTo>
                      <a:pt x="48864" y="0"/>
                      <a:pt x="47142" y="76"/>
                      <a:pt x="45412" y="218"/>
                    </a:cubicBezTo>
                    <a:cubicBezTo>
                      <a:pt x="43736" y="259"/>
                      <a:pt x="42060" y="504"/>
                      <a:pt x="40384" y="913"/>
                    </a:cubicBezTo>
                    <a:lnTo>
                      <a:pt x="39485" y="995"/>
                    </a:lnTo>
                    <a:cubicBezTo>
                      <a:pt x="38463" y="1077"/>
                      <a:pt x="37482" y="1322"/>
                      <a:pt x="36542" y="1731"/>
                    </a:cubicBezTo>
                    <a:cubicBezTo>
                      <a:pt x="36174" y="1731"/>
                      <a:pt x="35806" y="1853"/>
                      <a:pt x="35520" y="2058"/>
                    </a:cubicBezTo>
                    <a:lnTo>
                      <a:pt x="34866" y="2058"/>
                    </a:lnTo>
                    <a:cubicBezTo>
                      <a:pt x="34172" y="2180"/>
                      <a:pt x="33477" y="2385"/>
                      <a:pt x="32823" y="2630"/>
                    </a:cubicBezTo>
                    <a:lnTo>
                      <a:pt x="32659" y="2712"/>
                    </a:lnTo>
                    <a:cubicBezTo>
                      <a:pt x="32496" y="2753"/>
                      <a:pt x="32332" y="2793"/>
                      <a:pt x="32169" y="2834"/>
                    </a:cubicBezTo>
                    <a:cubicBezTo>
                      <a:pt x="32290" y="2899"/>
                      <a:pt x="32404" y="2922"/>
                      <a:pt x="32514" y="2922"/>
                    </a:cubicBezTo>
                    <a:cubicBezTo>
                      <a:pt x="32793" y="2922"/>
                      <a:pt x="33042" y="2772"/>
                      <a:pt x="33285" y="2772"/>
                    </a:cubicBezTo>
                    <a:cubicBezTo>
                      <a:pt x="33431" y="2772"/>
                      <a:pt x="33574" y="2826"/>
                      <a:pt x="33722" y="2998"/>
                    </a:cubicBezTo>
                    <a:cubicBezTo>
                      <a:pt x="32986" y="3120"/>
                      <a:pt x="32250" y="3243"/>
                      <a:pt x="31515" y="3407"/>
                    </a:cubicBezTo>
                    <a:cubicBezTo>
                      <a:pt x="31405" y="3385"/>
                      <a:pt x="31293" y="3374"/>
                      <a:pt x="31179" y="3374"/>
                    </a:cubicBezTo>
                    <a:cubicBezTo>
                      <a:pt x="30868" y="3374"/>
                      <a:pt x="30547" y="3450"/>
                      <a:pt x="30248" y="3570"/>
                    </a:cubicBezTo>
                    <a:cubicBezTo>
                      <a:pt x="30207" y="3568"/>
                      <a:pt x="30168" y="3567"/>
                      <a:pt x="30128" y="3567"/>
                    </a:cubicBezTo>
                    <a:cubicBezTo>
                      <a:pt x="29324" y="3567"/>
                      <a:pt x="28656" y="3951"/>
                      <a:pt x="27877" y="4224"/>
                    </a:cubicBezTo>
                    <a:lnTo>
                      <a:pt x="27305" y="4469"/>
                    </a:lnTo>
                    <a:cubicBezTo>
                      <a:pt x="26692" y="4674"/>
                      <a:pt x="26038" y="4837"/>
                      <a:pt x="25425" y="5082"/>
                    </a:cubicBezTo>
                    <a:cubicBezTo>
                      <a:pt x="18272" y="7494"/>
                      <a:pt x="12018" y="11704"/>
                      <a:pt x="8094" y="18244"/>
                    </a:cubicBezTo>
                    <a:cubicBezTo>
                      <a:pt x="7890" y="18612"/>
                      <a:pt x="7644" y="18980"/>
                      <a:pt x="7481" y="19347"/>
                    </a:cubicBezTo>
                    <a:cubicBezTo>
                      <a:pt x="6336" y="20696"/>
                      <a:pt x="5233" y="22127"/>
                      <a:pt x="4211" y="23598"/>
                    </a:cubicBezTo>
                    <a:cubicBezTo>
                      <a:pt x="4047" y="23803"/>
                      <a:pt x="3761" y="24211"/>
                      <a:pt x="3884" y="24252"/>
                    </a:cubicBezTo>
                    <a:cubicBezTo>
                      <a:pt x="5560" y="24498"/>
                      <a:pt x="4129" y="25315"/>
                      <a:pt x="4047" y="25560"/>
                    </a:cubicBezTo>
                    <a:cubicBezTo>
                      <a:pt x="3843" y="25969"/>
                      <a:pt x="3680" y="26419"/>
                      <a:pt x="3516" y="26827"/>
                    </a:cubicBezTo>
                    <a:cubicBezTo>
                      <a:pt x="3475" y="26950"/>
                      <a:pt x="3393" y="27073"/>
                      <a:pt x="3353" y="27195"/>
                    </a:cubicBezTo>
                    <a:cubicBezTo>
                      <a:pt x="3230" y="27481"/>
                      <a:pt x="3107" y="27808"/>
                      <a:pt x="3026" y="28094"/>
                    </a:cubicBezTo>
                    <a:lnTo>
                      <a:pt x="2862" y="28503"/>
                    </a:lnTo>
                    <a:cubicBezTo>
                      <a:pt x="2739" y="28830"/>
                      <a:pt x="2658" y="29116"/>
                      <a:pt x="2535" y="29443"/>
                    </a:cubicBezTo>
                    <a:lnTo>
                      <a:pt x="2412" y="29811"/>
                    </a:lnTo>
                    <a:cubicBezTo>
                      <a:pt x="2290" y="30220"/>
                      <a:pt x="2126" y="30669"/>
                      <a:pt x="2004" y="31119"/>
                    </a:cubicBezTo>
                    <a:cubicBezTo>
                      <a:pt x="1677" y="32223"/>
                      <a:pt x="1431" y="33367"/>
                      <a:pt x="1186" y="34512"/>
                    </a:cubicBezTo>
                    <a:cubicBezTo>
                      <a:pt x="737" y="36801"/>
                      <a:pt x="1" y="39090"/>
                      <a:pt x="491" y="41665"/>
                    </a:cubicBezTo>
                    <a:cubicBezTo>
                      <a:pt x="543" y="41067"/>
                      <a:pt x="680" y="40890"/>
                      <a:pt x="855" y="40890"/>
                    </a:cubicBezTo>
                    <a:cubicBezTo>
                      <a:pt x="1095" y="40890"/>
                      <a:pt x="1408" y="41224"/>
                      <a:pt x="1668" y="41255"/>
                    </a:cubicBezTo>
                    <a:lnTo>
                      <a:pt x="1668" y="41255"/>
                    </a:lnTo>
                    <a:cubicBezTo>
                      <a:pt x="1226" y="39225"/>
                      <a:pt x="1150" y="37196"/>
                      <a:pt x="1881" y="35206"/>
                    </a:cubicBezTo>
                    <a:lnTo>
                      <a:pt x="1840" y="35206"/>
                    </a:lnTo>
                    <a:cubicBezTo>
                      <a:pt x="1922" y="34961"/>
                      <a:pt x="2004" y="34757"/>
                      <a:pt x="2126" y="34512"/>
                    </a:cubicBezTo>
                    <a:cubicBezTo>
                      <a:pt x="2331" y="35656"/>
                      <a:pt x="2412" y="36801"/>
                      <a:pt x="2331" y="37945"/>
                    </a:cubicBezTo>
                    <a:cubicBezTo>
                      <a:pt x="2249" y="39212"/>
                      <a:pt x="2535" y="40438"/>
                      <a:pt x="3230" y="41501"/>
                    </a:cubicBezTo>
                    <a:cubicBezTo>
                      <a:pt x="3843" y="44975"/>
                      <a:pt x="5601" y="48327"/>
                      <a:pt x="7603" y="51025"/>
                    </a:cubicBezTo>
                    <a:cubicBezTo>
                      <a:pt x="11200" y="55766"/>
                      <a:pt x="17536" y="59322"/>
                      <a:pt x="23422" y="60221"/>
                    </a:cubicBezTo>
                    <a:cubicBezTo>
                      <a:pt x="23446" y="60233"/>
                      <a:pt x="23470" y="60238"/>
                      <a:pt x="23494" y="60238"/>
                    </a:cubicBezTo>
                    <a:cubicBezTo>
                      <a:pt x="23551" y="60238"/>
                      <a:pt x="23609" y="60209"/>
                      <a:pt x="23667" y="60180"/>
                    </a:cubicBezTo>
                    <a:cubicBezTo>
                      <a:pt x="24689" y="60671"/>
                      <a:pt x="25711" y="61161"/>
                      <a:pt x="26732" y="61570"/>
                    </a:cubicBezTo>
                    <a:cubicBezTo>
                      <a:pt x="31145" y="63348"/>
                      <a:pt x="35815" y="64112"/>
                      <a:pt x="40520" y="64112"/>
                    </a:cubicBezTo>
                    <a:cubicBezTo>
                      <a:pt x="47497" y="64112"/>
                      <a:pt x="54548" y="62433"/>
                      <a:pt x="60944" y="59894"/>
                    </a:cubicBezTo>
                    <a:cubicBezTo>
                      <a:pt x="67157" y="57442"/>
                      <a:pt x="72838" y="53845"/>
                      <a:pt x="77702" y="49226"/>
                    </a:cubicBezTo>
                    <a:cubicBezTo>
                      <a:pt x="78438" y="48654"/>
                      <a:pt x="79174" y="48082"/>
                      <a:pt x="79950" y="47510"/>
                    </a:cubicBezTo>
                    <a:lnTo>
                      <a:pt x="79950" y="47510"/>
                    </a:lnTo>
                    <a:lnTo>
                      <a:pt x="78561" y="49063"/>
                    </a:lnTo>
                    <a:cubicBezTo>
                      <a:pt x="79787" y="48164"/>
                      <a:pt x="80890" y="47142"/>
                      <a:pt x="81912" y="45997"/>
                    </a:cubicBezTo>
                    <a:lnTo>
                      <a:pt x="82198" y="45752"/>
                    </a:lnTo>
                    <a:lnTo>
                      <a:pt x="82198" y="45752"/>
                    </a:lnTo>
                    <a:cubicBezTo>
                      <a:pt x="82444" y="46447"/>
                      <a:pt x="81749" y="46733"/>
                      <a:pt x="82117" y="47510"/>
                    </a:cubicBezTo>
                    <a:cubicBezTo>
                      <a:pt x="84692" y="43749"/>
                      <a:pt x="86695" y="39825"/>
                      <a:pt x="89024" y="36065"/>
                    </a:cubicBezTo>
                    <a:lnTo>
                      <a:pt x="89065" y="36187"/>
                    </a:lnTo>
                    <a:cubicBezTo>
                      <a:pt x="89065" y="36433"/>
                      <a:pt x="89024" y="36678"/>
                      <a:pt x="88984" y="36964"/>
                    </a:cubicBezTo>
                    <a:cubicBezTo>
                      <a:pt x="89024" y="37741"/>
                      <a:pt x="88943" y="38558"/>
                      <a:pt x="88738" y="39294"/>
                    </a:cubicBezTo>
                    <a:cubicBezTo>
                      <a:pt x="88534" y="39907"/>
                      <a:pt x="88330" y="40520"/>
                      <a:pt x="88207" y="41133"/>
                    </a:cubicBezTo>
                    <a:lnTo>
                      <a:pt x="88616" y="41215"/>
                    </a:lnTo>
                    <a:cubicBezTo>
                      <a:pt x="88738" y="40929"/>
                      <a:pt x="88861" y="40684"/>
                      <a:pt x="88943" y="40397"/>
                    </a:cubicBezTo>
                    <a:lnTo>
                      <a:pt x="88943" y="40397"/>
                    </a:lnTo>
                    <a:cubicBezTo>
                      <a:pt x="88738" y="41297"/>
                      <a:pt x="88493" y="42196"/>
                      <a:pt x="88248" y="43136"/>
                    </a:cubicBezTo>
                    <a:cubicBezTo>
                      <a:pt x="89270" y="41992"/>
                      <a:pt x="89842" y="40479"/>
                      <a:pt x="89801" y="38967"/>
                    </a:cubicBezTo>
                    <a:cubicBezTo>
                      <a:pt x="89597" y="35288"/>
                      <a:pt x="89638" y="31610"/>
                      <a:pt x="89392" y="27972"/>
                    </a:cubicBezTo>
                    <a:cubicBezTo>
                      <a:pt x="89311" y="26623"/>
                      <a:pt x="89065" y="25315"/>
                      <a:pt x="88657" y="24007"/>
                    </a:cubicBezTo>
                    <a:cubicBezTo>
                      <a:pt x="88411" y="23271"/>
                      <a:pt x="88166" y="22576"/>
                      <a:pt x="87880" y="21882"/>
                    </a:cubicBezTo>
                    <a:cubicBezTo>
                      <a:pt x="86981" y="19756"/>
                      <a:pt x="85836" y="17753"/>
                      <a:pt x="84487" y="15873"/>
                    </a:cubicBezTo>
                    <a:cubicBezTo>
                      <a:pt x="80809" y="10559"/>
                      <a:pt x="75740" y="6390"/>
                      <a:pt x="69855" y="3856"/>
                    </a:cubicBezTo>
                    <a:cubicBezTo>
                      <a:pt x="63652" y="1128"/>
                      <a:pt x="57191" y="0"/>
                      <a:pt x="505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t>        </a:t>
                </a:r>
                <a:endParaRPr/>
              </a:p>
            </p:txBody>
          </p:sp>
          <p:sp>
            <p:nvSpPr>
              <p:cNvPr id="203" name="Google Shape;203;p12"/>
              <p:cNvSpPr/>
              <p:nvPr/>
            </p:nvSpPr>
            <p:spPr>
              <a:xfrm>
                <a:off x="2798950" y="1395650"/>
                <a:ext cx="733500" cy="5811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solidFill>
                      <a:srgbClr val="FFFFFF"/>
                    </a:solidFill>
                    <a:latin typeface="Mada"/>
                    <a:ea typeface="Mada"/>
                    <a:cs typeface="Mada"/>
                    <a:sym typeface="Mada"/>
                  </a:rPr>
                  <a:t>2</a:t>
                </a:r>
                <a:endParaRPr b="1" sz="2200">
                  <a:solidFill>
                    <a:srgbClr val="FFFFFF"/>
                  </a:solidFill>
                  <a:latin typeface="Mada"/>
                  <a:ea typeface="Mada"/>
                  <a:cs typeface="Mada"/>
                  <a:sym typeface="Mada"/>
                </a:endParaRPr>
              </a:p>
            </p:txBody>
          </p:sp>
        </p:grpSp>
      </p:grpSp>
      <p:grpSp>
        <p:nvGrpSpPr>
          <p:cNvPr id="204" name="Google Shape;204;p12"/>
          <p:cNvGrpSpPr/>
          <p:nvPr/>
        </p:nvGrpSpPr>
        <p:grpSpPr>
          <a:xfrm>
            <a:off x="235475" y="6001575"/>
            <a:ext cx="3469050" cy="2350399"/>
            <a:chOff x="3891025" y="5984825"/>
            <a:chExt cx="3469050" cy="2350399"/>
          </a:xfrm>
        </p:grpSpPr>
        <p:pic>
          <p:nvPicPr>
            <p:cNvPr id="205" name="Google Shape;205;p12"/>
            <p:cNvPicPr preferRelativeResize="0"/>
            <p:nvPr/>
          </p:nvPicPr>
          <p:blipFill>
            <a:blip r:embed="rId5">
              <a:alphaModFix/>
            </a:blip>
            <a:stretch>
              <a:fillRect/>
            </a:stretch>
          </p:blipFill>
          <p:spPr>
            <a:xfrm>
              <a:off x="3891025" y="6431825"/>
              <a:ext cx="3469050" cy="1903400"/>
            </a:xfrm>
            <a:prstGeom prst="rect">
              <a:avLst/>
            </a:prstGeom>
            <a:noFill/>
            <a:ln cap="flat" cmpd="sng" w="19050">
              <a:solidFill>
                <a:srgbClr val="6D9EEB"/>
              </a:solidFill>
              <a:prstDash val="solid"/>
              <a:round/>
              <a:headEnd len="sm" w="sm" type="none"/>
              <a:tailEnd len="sm" w="sm" type="none"/>
            </a:ln>
          </p:spPr>
        </p:pic>
        <p:grpSp>
          <p:nvGrpSpPr>
            <p:cNvPr id="206" name="Google Shape;206;p12"/>
            <p:cNvGrpSpPr/>
            <p:nvPr/>
          </p:nvGrpSpPr>
          <p:grpSpPr>
            <a:xfrm>
              <a:off x="5327451" y="5984825"/>
              <a:ext cx="596208" cy="425179"/>
              <a:chOff x="2768600" y="1372700"/>
              <a:chExt cx="794203" cy="627015"/>
            </a:xfrm>
          </p:grpSpPr>
          <p:sp>
            <p:nvSpPr>
              <p:cNvPr id="207" name="Google Shape;207;p12"/>
              <p:cNvSpPr/>
              <p:nvPr/>
            </p:nvSpPr>
            <p:spPr>
              <a:xfrm>
                <a:off x="2768600" y="1372700"/>
                <a:ext cx="794203" cy="627015"/>
              </a:xfrm>
              <a:custGeom>
                <a:rect b="b" l="l" r="r" t="t"/>
                <a:pathLst>
                  <a:path extrusionOk="0" h="64112" w="89842">
                    <a:moveTo>
                      <a:pt x="19416" y="8720"/>
                    </a:moveTo>
                    <a:lnTo>
                      <a:pt x="19416" y="8720"/>
                    </a:lnTo>
                    <a:cubicBezTo>
                      <a:pt x="16514" y="10641"/>
                      <a:pt x="13775" y="12848"/>
                      <a:pt x="11241" y="15301"/>
                    </a:cubicBezTo>
                    <a:cubicBezTo>
                      <a:pt x="13571" y="12603"/>
                      <a:pt x="16310" y="10396"/>
                      <a:pt x="19416" y="8720"/>
                    </a:cubicBezTo>
                    <a:close/>
                    <a:moveTo>
                      <a:pt x="56621" y="1552"/>
                    </a:moveTo>
                    <a:cubicBezTo>
                      <a:pt x="56955" y="1552"/>
                      <a:pt x="57294" y="1650"/>
                      <a:pt x="57633" y="1690"/>
                    </a:cubicBezTo>
                    <a:cubicBezTo>
                      <a:pt x="60086" y="2058"/>
                      <a:pt x="62415" y="2712"/>
                      <a:pt x="64786" y="3284"/>
                    </a:cubicBezTo>
                    <a:cubicBezTo>
                      <a:pt x="69568" y="4428"/>
                      <a:pt x="73656" y="6758"/>
                      <a:pt x="77375" y="9783"/>
                    </a:cubicBezTo>
                    <a:cubicBezTo>
                      <a:pt x="80359" y="12194"/>
                      <a:pt x="82648" y="15178"/>
                      <a:pt x="84692" y="18448"/>
                    </a:cubicBezTo>
                    <a:cubicBezTo>
                      <a:pt x="86245" y="20941"/>
                      <a:pt x="87389" y="23639"/>
                      <a:pt x="88084" y="26459"/>
                    </a:cubicBezTo>
                    <a:lnTo>
                      <a:pt x="88084" y="26786"/>
                    </a:lnTo>
                    <a:cubicBezTo>
                      <a:pt x="88084" y="28789"/>
                      <a:pt x="87921" y="30792"/>
                      <a:pt x="87716" y="32795"/>
                    </a:cubicBezTo>
                    <a:cubicBezTo>
                      <a:pt x="87676" y="32999"/>
                      <a:pt x="87676" y="33204"/>
                      <a:pt x="87594" y="33408"/>
                    </a:cubicBezTo>
                    <a:cubicBezTo>
                      <a:pt x="87716" y="33694"/>
                      <a:pt x="87716" y="34062"/>
                      <a:pt x="87512" y="34307"/>
                    </a:cubicBezTo>
                    <a:cubicBezTo>
                      <a:pt x="87267" y="34716"/>
                      <a:pt x="87022" y="35166"/>
                      <a:pt x="86735" y="35697"/>
                    </a:cubicBezTo>
                    <a:lnTo>
                      <a:pt x="86735" y="34062"/>
                    </a:lnTo>
                    <a:cubicBezTo>
                      <a:pt x="88697" y="24171"/>
                      <a:pt x="82239" y="14851"/>
                      <a:pt x="73778" y="9865"/>
                    </a:cubicBezTo>
                    <a:cubicBezTo>
                      <a:pt x="68383" y="6717"/>
                      <a:pt x="62538" y="4510"/>
                      <a:pt x="56407" y="3325"/>
                    </a:cubicBezTo>
                    <a:lnTo>
                      <a:pt x="56407" y="3284"/>
                    </a:lnTo>
                    <a:cubicBezTo>
                      <a:pt x="56284" y="3284"/>
                      <a:pt x="56203" y="3243"/>
                      <a:pt x="56121" y="3243"/>
                    </a:cubicBezTo>
                    <a:cubicBezTo>
                      <a:pt x="55549" y="3120"/>
                      <a:pt x="54976" y="2998"/>
                      <a:pt x="54404" y="2916"/>
                    </a:cubicBezTo>
                    <a:cubicBezTo>
                      <a:pt x="54200" y="2793"/>
                      <a:pt x="53995" y="2712"/>
                      <a:pt x="53750" y="2671"/>
                    </a:cubicBezTo>
                    <a:cubicBezTo>
                      <a:pt x="52360" y="2507"/>
                      <a:pt x="51012" y="2344"/>
                      <a:pt x="49622" y="2139"/>
                    </a:cubicBezTo>
                    <a:cubicBezTo>
                      <a:pt x="50583" y="1984"/>
                      <a:pt x="51528" y="1811"/>
                      <a:pt x="52466" y="1811"/>
                    </a:cubicBezTo>
                    <a:cubicBezTo>
                      <a:pt x="53005" y="1811"/>
                      <a:pt x="53541" y="1868"/>
                      <a:pt x="54077" y="2017"/>
                    </a:cubicBezTo>
                    <a:cubicBezTo>
                      <a:pt x="54380" y="2118"/>
                      <a:pt x="54776" y="2250"/>
                      <a:pt x="55102" y="2250"/>
                    </a:cubicBezTo>
                    <a:cubicBezTo>
                      <a:pt x="55304" y="2250"/>
                      <a:pt x="55480" y="2199"/>
                      <a:pt x="55589" y="2058"/>
                    </a:cubicBezTo>
                    <a:cubicBezTo>
                      <a:pt x="55924" y="1660"/>
                      <a:pt x="56270" y="1552"/>
                      <a:pt x="56621" y="1552"/>
                    </a:cubicBezTo>
                    <a:close/>
                    <a:moveTo>
                      <a:pt x="86531" y="35043"/>
                    </a:moveTo>
                    <a:lnTo>
                      <a:pt x="86531" y="35043"/>
                    </a:lnTo>
                    <a:cubicBezTo>
                      <a:pt x="86490" y="35533"/>
                      <a:pt x="86408" y="35983"/>
                      <a:pt x="86327" y="36474"/>
                    </a:cubicBezTo>
                    <a:lnTo>
                      <a:pt x="85714" y="37495"/>
                    </a:lnTo>
                    <a:cubicBezTo>
                      <a:pt x="85836" y="37250"/>
                      <a:pt x="85918" y="37005"/>
                      <a:pt x="86041" y="36719"/>
                    </a:cubicBezTo>
                    <a:cubicBezTo>
                      <a:pt x="86245" y="36147"/>
                      <a:pt x="86368" y="35615"/>
                      <a:pt x="86531" y="35043"/>
                    </a:cubicBezTo>
                    <a:close/>
                    <a:moveTo>
                      <a:pt x="1668" y="41255"/>
                    </a:moveTo>
                    <a:cubicBezTo>
                      <a:pt x="1671" y="41269"/>
                      <a:pt x="1674" y="41283"/>
                      <a:pt x="1677" y="41297"/>
                    </a:cubicBezTo>
                    <a:lnTo>
                      <a:pt x="1677" y="41256"/>
                    </a:lnTo>
                    <a:cubicBezTo>
                      <a:pt x="1674" y="41256"/>
                      <a:pt x="1671" y="41255"/>
                      <a:pt x="1668" y="41255"/>
                    </a:cubicBezTo>
                    <a:close/>
                    <a:moveTo>
                      <a:pt x="1677" y="41297"/>
                    </a:moveTo>
                    <a:lnTo>
                      <a:pt x="1677" y="42605"/>
                    </a:lnTo>
                    <a:lnTo>
                      <a:pt x="1758" y="42605"/>
                    </a:lnTo>
                    <a:lnTo>
                      <a:pt x="1677" y="41297"/>
                    </a:lnTo>
                    <a:close/>
                    <a:moveTo>
                      <a:pt x="82280" y="44076"/>
                    </a:moveTo>
                    <a:lnTo>
                      <a:pt x="82280" y="44076"/>
                    </a:lnTo>
                    <a:cubicBezTo>
                      <a:pt x="82239" y="44240"/>
                      <a:pt x="82198" y="44403"/>
                      <a:pt x="82158" y="44567"/>
                    </a:cubicBezTo>
                    <a:cubicBezTo>
                      <a:pt x="82035" y="44730"/>
                      <a:pt x="81871" y="44853"/>
                      <a:pt x="81749" y="44975"/>
                    </a:cubicBezTo>
                    <a:lnTo>
                      <a:pt x="81095" y="45507"/>
                    </a:lnTo>
                    <a:cubicBezTo>
                      <a:pt x="81422" y="45098"/>
                      <a:pt x="81749" y="44689"/>
                      <a:pt x="82035" y="44281"/>
                    </a:cubicBezTo>
                    <a:lnTo>
                      <a:pt x="82280" y="44076"/>
                    </a:lnTo>
                    <a:close/>
                    <a:moveTo>
                      <a:pt x="43009" y="3180"/>
                    </a:moveTo>
                    <a:cubicBezTo>
                      <a:pt x="49664" y="3180"/>
                      <a:pt x="56292" y="4208"/>
                      <a:pt x="62661" y="6227"/>
                    </a:cubicBezTo>
                    <a:cubicBezTo>
                      <a:pt x="74351" y="9906"/>
                      <a:pt x="87185" y="18816"/>
                      <a:pt x="85795" y="32631"/>
                    </a:cubicBezTo>
                    <a:cubicBezTo>
                      <a:pt x="85346" y="37005"/>
                      <a:pt x="83220" y="41051"/>
                      <a:pt x="80441" y="44526"/>
                    </a:cubicBezTo>
                    <a:cubicBezTo>
                      <a:pt x="78765" y="46038"/>
                      <a:pt x="76967" y="47428"/>
                      <a:pt x="75086" y="48695"/>
                    </a:cubicBezTo>
                    <a:cubicBezTo>
                      <a:pt x="74473" y="48981"/>
                      <a:pt x="74065" y="49512"/>
                      <a:pt x="73860" y="50125"/>
                    </a:cubicBezTo>
                    <a:cubicBezTo>
                      <a:pt x="75086" y="49676"/>
                      <a:pt x="76231" y="48981"/>
                      <a:pt x="77212" y="48082"/>
                    </a:cubicBezTo>
                    <a:lnTo>
                      <a:pt x="77212" y="48082"/>
                    </a:lnTo>
                    <a:cubicBezTo>
                      <a:pt x="76517" y="48777"/>
                      <a:pt x="75822" y="49390"/>
                      <a:pt x="75168" y="50003"/>
                    </a:cubicBezTo>
                    <a:cubicBezTo>
                      <a:pt x="74596" y="50493"/>
                      <a:pt x="73983" y="50984"/>
                      <a:pt x="73411" y="51433"/>
                    </a:cubicBezTo>
                    <a:cubicBezTo>
                      <a:pt x="72675" y="51924"/>
                      <a:pt x="71980" y="52374"/>
                      <a:pt x="71244" y="52823"/>
                    </a:cubicBezTo>
                    <a:cubicBezTo>
                      <a:pt x="70999" y="52946"/>
                      <a:pt x="70631" y="53068"/>
                      <a:pt x="70631" y="53436"/>
                    </a:cubicBezTo>
                    <a:cubicBezTo>
                      <a:pt x="66871" y="55930"/>
                      <a:pt x="62865" y="57932"/>
                      <a:pt x="58614" y="59445"/>
                    </a:cubicBezTo>
                    <a:lnTo>
                      <a:pt x="58614" y="59486"/>
                    </a:lnTo>
                    <a:cubicBezTo>
                      <a:pt x="53053" y="61522"/>
                      <a:pt x="47116" y="62725"/>
                      <a:pt x="41212" y="62725"/>
                    </a:cubicBezTo>
                    <a:cubicBezTo>
                      <a:pt x="36095" y="62725"/>
                      <a:pt x="31003" y="61821"/>
                      <a:pt x="26201" y="59772"/>
                    </a:cubicBezTo>
                    <a:cubicBezTo>
                      <a:pt x="24893" y="59200"/>
                      <a:pt x="23585" y="58546"/>
                      <a:pt x="22359" y="57810"/>
                    </a:cubicBezTo>
                    <a:cubicBezTo>
                      <a:pt x="20806" y="57278"/>
                      <a:pt x="19293" y="56543"/>
                      <a:pt x="17904" y="55643"/>
                    </a:cubicBezTo>
                    <a:lnTo>
                      <a:pt x="17863" y="55643"/>
                    </a:lnTo>
                    <a:cubicBezTo>
                      <a:pt x="17985" y="55930"/>
                      <a:pt x="18026" y="56297"/>
                      <a:pt x="17945" y="56624"/>
                    </a:cubicBezTo>
                    <a:cubicBezTo>
                      <a:pt x="18435" y="56992"/>
                      <a:pt x="18926" y="57319"/>
                      <a:pt x="19457" y="57646"/>
                    </a:cubicBezTo>
                    <a:cubicBezTo>
                      <a:pt x="18231" y="57238"/>
                      <a:pt x="17086" y="56747"/>
                      <a:pt x="15942" y="56175"/>
                    </a:cubicBezTo>
                    <a:cubicBezTo>
                      <a:pt x="13489" y="54949"/>
                      <a:pt x="11323" y="53273"/>
                      <a:pt x="9484" y="51311"/>
                    </a:cubicBezTo>
                    <a:cubicBezTo>
                      <a:pt x="8380" y="50125"/>
                      <a:pt x="7440" y="48818"/>
                      <a:pt x="6663" y="47428"/>
                    </a:cubicBezTo>
                    <a:cubicBezTo>
                      <a:pt x="6541" y="47019"/>
                      <a:pt x="6377" y="46692"/>
                      <a:pt x="6091" y="46406"/>
                    </a:cubicBezTo>
                    <a:cubicBezTo>
                      <a:pt x="5887" y="45956"/>
                      <a:pt x="5682" y="45466"/>
                      <a:pt x="5478" y="45016"/>
                    </a:cubicBezTo>
                    <a:cubicBezTo>
                      <a:pt x="5274" y="43381"/>
                      <a:pt x="4701" y="41746"/>
                      <a:pt x="5233" y="40152"/>
                    </a:cubicBezTo>
                    <a:cubicBezTo>
                      <a:pt x="5151" y="39825"/>
                      <a:pt x="5069" y="39457"/>
                      <a:pt x="4988" y="39130"/>
                    </a:cubicBezTo>
                    <a:cubicBezTo>
                      <a:pt x="4988" y="39090"/>
                      <a:pt x="4988" y="39049"/>
                      <a:pt x="4988" y="39008"/>
                    </a:cubicBezTo>
                    <a:cubicBezTo>
                      <a:pt x="4783" y="37986"/>
                      <a:pt x="4742" y="36923"/>
                      <a:pt x="4783" y="35860"/>
                    </a:cubicBezTo>
                    <a:lnTo>
                      <a:pt x="4783" y="35615"/>
                    </a:lnTo>
                    <a:cubicBezTo>
                      <a:pt x="4824" y="35288"/>
                      <a:pt x="4865" y="35002"/>
                      <a:pt x="4906" y="34675"/>
                    </a:cubicBezTo>
                    <a:lnTo>
                      <a:pt x="4906" y="34553"/>
                    </a:lnTo>
                    <a:cubicBezTo>
                      <a:pt x="4947" y="34185"/>
                      <a:pt x="5028" y="33817"/>
                      <a:pt x="5110" y="33490"/>
                    </a:cubicBezTo>
                    <a:cubicBezTo>
                      <a:pt x="5274" y="32754"/>
                      <a:pt x="5519" y="32018"/>
                      <a:pt x="5764" y="31323"/>
                    </a:cubicBezTo>
                    <a:cubicBezTo>
                      <a:pt x="6050" y="29525"/>
                      <a:pt x="6541" y="27727"/>
                      <a:pt x="7276" y="26051"/>
                    </a:cubicBezTo>
                    <a:cubicBezTo>
                      <a:pt x="8012" y="24334"/>
                      <a:pt x="8952" y="22658"/>
                      <a:pt x="10097" y="21146"/>
                    </a:cubicBezTo>
                    <a:lnTo>
                      <a:pt x="10179" y="21023"/>
                    </a:lnTo>
                    <a:cubicBezTo>
                      <a:pt x="10342" y="20778"/>
                      <a:pt x="10546" y="20533"/>
                      <a:pt x="10751" y="20287"/>
                    </a:cubicBezTo>
                    <a:lnTo>
                      <a:pt x="10914" y="20042"/>
                    </a:lnTo>
                    <a:cubicBezTo>
                      <a:pt x="11119" y="19838"/>
                      <a:pt x="11282" y="19634"/>
                      <a:pt x="11446" y="19388"/>
                    </a:cubicBezTo>
                    <a:cubicBezTo>
                      <a:pt x="11527" y="19307"/>
                      <a:pt x="11609" y="19266"/>
                      <a:pt x="11650" y="19184"/>
                    </a:cubicBezTo>
                    <a:cubicBezTo>
                      <a:pt x="11895" y="18898"/>
                      <a:pt x="12181" y="18612"/>
                      <a:pt x="12386" y="18366"/>
                    </a:cubicBezTo>
                    <a:cubicBezTo>
                      <a:pt x="14470" y="16077"/>
                      <a:pt x="16882" y="14156"/>
                      <a:pt x="19539" y="12644"/>
                    </a:cubicBezTo>
                    <a:cubicBezTo>
                      <a:pt x="22155" y="10478"/>
                      <a:pt x="25016" y="8598"/>
                      <a:pt x="28040" y="6963"/>
                    </a:cubicBezTo>
                    <a:cubicBezTo>
                      <a:pt x="30779" y="5450"/>
                      <a:pt x="33681" y="4306"/>
                      <a:pt x="36706" y="3488"/>
                    </a:cubicBezTo>
                    <a:cubicBezTo>
                      <a:pt x="38805" y="3282"/>
                      <a:pt x="40908" y="3180"/>
                      <a:pt x="43009" y="3180"/>
                    </a:cubicBezTo>
                    <a:close/>
                    <a:moveTo>
                      <a:pt x="50575" y="0"/>
                    </a:moveTo>
                    <a:cubicBezTo>
                      <a:pt x="48864" y="0"/>
                      <a:pt x="47142" y="76"/>
                      <a:pt x="45412" y="218"/>
                    </a:cubicBezTo>
                    <a:cubicBezTo>
                      <a:pt x="43736" y="259"/>
                      <a:pt x="42060" y="504"/>
                      <a:pt x="40384" y="913"/>
                    </a:cubicBezTo>
                    <a:lnTo>
                      <a:pt x="39485" y="995"/>
                    </a:lnTo>
                    <a:cubicBezTo>
                      <a:pt x="38463" y="1077"/>
                      <a:pt x="37482" y="1322"/>
                      <a:pt x="36542" y="1731"/>
                    </a:cubicBezTo>
                    <a:cubicBezTo>
                      <a:pt x="36174" y="1731"/>
                      <a:pt x="35806" y="1853"/>
                      <a:pt x="35520" y="2058"/>
                    </a:cubicBezTo>
                    <a:lnTo>
                      <a:pt x="34866" y="2058"/>
                    </a:lnTo>
                    <a:cubicBezTo>
                      <a:pt x="34172" y="2180"/>
                      <a:pt x="33477" y="2385"/>
                      <a:pt x="32823" y="2630"/>
                    </a:cubicBezTo>
                    <a:lnTo>
                      <a:pt x="32659" y="2712"/>
                    </a:lnTo>
                    <a:cubicBezTo>
                      <a:pt x="32496" y="2753"/>
                      <a:pt x="32332" y="2793"/>
                      <a:pt x="32169" y="2834"/>
                    </a:cubicBezTo>
                    <a:cubicBezTo>
                      <a:pt x="32290" y="2899"/>
                      <a:pt x="32404" y="2922"/>
                      <a:pt x="32514" y="2922"/>
                    </a:cubicBezTo>
                    <a:cubicBezTo>
                      <a:pt x="32793" y="2922"/>
                      <a:pt x="33042" y="2772"/>
                      <a:pt x="33285" y="2772"/>
                    </a:cubicBezTo>
                    <a:cubicBezTo>
                      <a:pt x="33431" y="2772"/>
                      <a:pt x="33574" y="2826"/>
                      <a:pt x="33722" y="2998"/>
                    </a:cubicBezTo>
                    <a:cubicBezTo>
                      <a:pt x="32986" y="3120"/>
                      <a:pt x="32250" y="3243"/>
                      <a:pt x="31515" y="3407"/>
                    </a:cubicBezTo>
                    <a:cubicBezTo>
                      <a:pt x="31405" y="3385"/>
                      <a:pt x="31293" y="3374"/>
                      <a:pt x="31179" y="3374"/>
                    </a:cubicBezTo>
                    <a:cubicBezTo>
                      <a:pt x="30868" y="3374"/>
                      <a:pt x="30547" y="3450"/>
                      <a:pt x="30248" y="3570"/>
                    </a:cubicBezTo>
                    <a:cubicBezTo>
                      <a:pt x="30207" y="3568"/>
                      <a:pt x="30168" y="3567"/>
                      <a:pt x="30128" y="3567"/>
                    </a:cubicBezTo>
                    <a:cubicBezTo>
                      <a:pt x="29324" y="3567"/>
                      <a:pt x="28656" y="3951"/>
                      <a:pt x="27877" y="4224"/>
                    </a:cubicBezTo>
                    <a:lnTo>
                      <a:pt x="27305" y="4469"/>
                    </a:lnTo>
                    <a:cubicBezTo>
                      <a:pt x="26692" y="4674"/>
                      <a:pt x="26038" y="4837"/>
                      <a:pt x="25425" y="5082"/>
                    </a:cubicBezTo>
                    <a:cubicBezTo>
                      <a:pt x="18272" y="7494"/>
                      <a:pt x="12018" y="11704"/>
                      <a:pt x="8094" y="18244"/>
                    </a:cubicBezTo>
                    <a:cubicBezTo>
                      <a:pt x="7890" y="18612"/>
                      <a:pt x="7644" y="18980"/>
                      <a:pt x="7481" y="19347"/>
                    </a:cubicBezTo>
                    <a:cubicBezTo>
                      <a:pt x="6336" y="20696"/>
                      <a:pt x="5233" y="22127"/>
                      <a:pt x="4211" y="23598"/>
                    </a:cubicBezTo>
                    <a:cubicBezTo>
                      <a:pt x="4047" y="23803"/>
                      <a:pt x="3761" y="24211"/>
                      <a:pt x="3884" y="24252"/>
                    </a:cubicBezTo>
                    <a:cubicBezTo>
                      <a:pt x="5560" y="24498"/>
                      <a:pt x="4129" y="25315"/>
                      <a:pt x="4047" y="25560"/>
                    </a:cubicBezTo>
                    <a:cubicBezTo>
                      <a:pt x="3843" y="25969"/>
                      <a:pt x="3680" y="26419"/>
                      <a:pt x="3516" y="26827"/>
                    </a:cubicBezTo>
                    <a:cubicBezTo>
                      <a:pt x="3475" y="26950"/>
                      <a:pt x="3393" y="27073"/>
                      <a:pt x="3353" y="27195"/>
                    </a:cubicBezTo>
                    <a:cubicBezTo>
                      <a:pt x="3230" y="27481"/>
                      <a:pt x="3107" y="27808"/>
                      <a:pt x="3026" y="28094"/>
                    </a:cubicBezTo>
                    <a:lnTo>
                      <a:pt x="2862" y="28503"/>
                    </a:lnTo>
                    <a:cubicBezTo>
                      <a:pt x="2739" y="28830"/>
                      <a:pt x="2658" y="29116"/>
                      <a:pt x="2535" y="29443"/>
                    </a:cubicBezTo>
                    <a:lnTo>
                      <a:pt x="2412" y="29811"/>
                    </a:lnTo>
                    <a:cubicBezTo>
                      <a:pt x="2290" y="30220"/>
                      <a:pt x="2126" y="30669"/>
                      <a:pt x="2004" y="31119"/>
                    </a:cubicBezTo>
                    <a:cubicBezTo>
                      <a:pt x="1677" y="32223"/>
                      <a:pt x="1431" y="33367"/>
                      <a:pt x="1186" y="34512"/>
                    </a:cubicBezTo>
                    <a:cubicBezTo>
                      <a:pt x="737" y="36801"/>
                      <a:pt x="1" y="39090"/>
                      <a:pt x="491" y="41665"/>
                    </a:cubicBezTo>
                    <a:cubicBezTo>
                      <a:pt x="543" y="41067"/>
                      <a:pt x="680" y="40890"/>
                      <a:pt x="855" y="40890"/>
                    </a:cubicBezTo>
                    <a:cubicBezTo>
                      <a:pt x="1095" y="40890"/>
                      <a:pt x="1408" y="41224"/>
                      <a:pt x="1668" y="41255"/>
                    </a:cubicBezTo>
                    <a:lnTo>
                      <a:pt x="1668" y="41255"/>
                    </a:lnTo>
                    <a:cubicBezTo>
                      <a:pt x="1226" y="39225"/>
                      <a:pt x="1150" y="37196"/>
                      <a:pt x="1881" y="35206"/>
                    </a:cubicBezTo>
                    <a:lnTo>
                      <a:pt x="1840" y="35206"/>
                    </a:lnTo>
                    <a:cubicBezTo>
                      <a:pt x="1922" y="34961"/>
                      <a:pt x="2004" y="34757"/>
                      <a:pt x="2126" y="34512"/>
                    </a:cubicBezTo>
                    <a:cubicBezTo>
                      <a:pt x="2331" y="35656"/>
                      <a:pt x="2412" y="36801"/>
                      <a:pt x="2331" y="37945"/>
                    </a:cubicBezTo>
                    <a:cubicBezTo>
                      <a:pt x="2249" y="39212"/>
                      <a:pt x="2535" y="40438"/>
                      <a:pt x="3230" y="41501"/>
                    </a:cubicBezTo>
                    <a:cubicBezTo>
                      <a:pt x="3843" y="44975"/>
                      <a:pt x="5601" y="48327"/>
                      <a:pt x="7603" y="51025"/>
                    </a:cubicBezTo>
                    <a:cubicBezTo>
                      <a:pt x="11200" y="55766"/>
                      <a:pt x="17536" y="59322"/>
                      <a:pt x="23422" y="60221"/>
                    </a:cubicBezTo>
                    <a:cubicBezTo>
                      <a:pt x="23446" y="60233"/>
                      <a:pt x="23470" y="60238"/>
                      <a:pt x="23494" y="60238"/>
                    </a:cubicBezTo>
                    <a:cubicBezTo>
                      <a:pt x="23551" y="60238"/>
                      <a:pt x="23609" y="60209"/>
                      <a:pt x="23667" y="60180"/>
                    </a:cubicBezTo>
                    <a:cubicBezTo>
                      <a:pt x="24689" y="60671"/>
                      <a:pt x="25711" y="61161"/>
                      <a:pt x="26732" y="61570"/>
                    </a:cubicBezTo>
                    <a:cubicBezTo>
                      <a:pt x="31145" y="63348"/>
                      <a:pt x="35815" y="64112"/>
                      <a:pt x="40520" y="64112"/>
                    </a:cubicBezTo>
                    <a:cubicBezTo>
                      <a:pt x="47497" y="64112"/>
                      <a:pt x="54548" y="62433"/>
                      <a:pt x="60944" y="59894"/>
                    </a:cubicBezTo>
                    <a:cubicBezTo>
                      <a:pt x="67157" y="57442"/>
                      <a:pt x="72838" y="53845"/>
                      <a:pt x="77702" y="49226"/>
                    </a:cubicBezTo>
                    <a:cubicBezTo>
                      <a:pt x="78438" y="48654"/>
                      <a:pt x="79174" y="48082"/>
                      <a:pt x="79950" y="47510"/>
                    </a:cubicBezTo>
                    <a:lnTo>
                      <a:pt x="79950" y="47510"/>
                    </a:lnTo>
                    <a:lnTo>
                      <a:pt x="78561" y="49063"/>
                    </a:lnTo>
                    <a:cubicBezTo>
                      <a:pt x="79787" y="48164"/>
                      <a:pt x="80890" y="47142"/>
                      <a:pt x="81912" y="45997"/>
                    </a:cubicBezTo>
                    <a:lnTo>
                      <a:pt x="82198" y="45752"/>
                    </a:lnTo>
                    <a:lnTo>
                      <a:pt x="82198" y="45752"/>
                    </a:lnTo>
                    <a:cubicBezTo>
                      <a:pt x="82444" y="46447"/>
                      <a:pt x="81749" y="46733"/>
                      <a:pt x="82117" y="47510"/>
                    </a:cubicBezTo>
                    <a:cubicBezTo>
                      <a:pt x="84692" y="43749"/>
                      <a:pt x="86695" y="39825"/>
                      <a:pt x="89024" y="36065"/>
                    </a:cubicBezTo>
                    <a:lnTo>
                      <a:pt x="89065" y="36187"/>
                    </a:lnTo>
                    <a:cubicBezTo>
                      <a:pt x="89065" y="36433"/>
                      <a:pt x="89024" y="36678"/>
                      <a:pt x="88984" y="36964"/>
                    </a:cubicBezTo>
                    <a:cubicBezTo>
                      <a:pt x="89024" y="37741"/>
                      <a:pt x="88943" y="38558"/>
                      <a:pt x="88738" y="39294"/>
                    </a:cubicBezTo>
                    <a:cubicBezTo>
                      <a:pt x="88534" y="39907"/>
                      <a:pt x="88330" y="40520"/>
                      <a:pt x="88207" y="41133"/>
                    </a:cubicBezTo>
                    <a:lnTo>
                      <a:pt x="88616" y="41215"/>
                    </a:lnTo>
                    <a:cubicBezTo>
                      <a:pt x="88738" y="40929"/>
                      <a:pt x="88861" y="40684"/>
                      <a:pt x="88943" y="40397"/>
                    </a:cubicBezTo>
                    <a:lnTo>
                      <a:pt x="88943" y="40397"/>
                    </a:lnTo>
                    <a:cubicBezTo>
                      <a:pt x="88738" y="41297"/>
                      <a:pt x="88493" y="42196"/>
                      <a:pt x="88248" y="43136"/>
                    </a:cubicBezTo>
                    <a:cubicBezTo>
                      <a:pt x="89270" y="41992"/>
                      <a:pt x="89842" y="40479"/>
                      <a:pt x="89801" y="38967"/>
                    </a:cubicBezTo>
                    <a:cubicBezTo>
                      <a:pt x="89597" y="35288"/>
                      <a:pt x="89638" y="31610"/>
                      <a:pt x="89392" y="27972"/>
                    </a:cubicBezTo>
                    <a:cubicBezTo>
                      <a:pt x="89311" y="26623"/>
                      <a:pt x="89065" y="25315"/>
                      <a:pt x="88657" y="24007"/>
                    </a:cubicBezTo>
                    <a:cubicBezTo>
                      <a:pt x="88411" y="23271"/>
                      <a:pt x="88166" y="22576"/>
                      <a:pt x="87880" y="21882"/>
                    </a:cubicBezTo>
                    <a:cubicBezTo>
                      <a:pt x="86981" y="19756"/>
                      <a:pt x="85836" y="17753"/>
                      <a:pt x="84487" y="15873"/>
                    </a:cubicBezTo>
                    <a:cubicBezTo>
                      <a:pt x="80809" y="10559"/>
                      <a:pt x="75740" y="6390"/>
                      <a:pt x="69855" y="3856"/>
                    </a:cubicBezTo>
                    <a:cubicBezTo>
                      <a:pt x="63652" y="1128"/>
                      <a:pt x="57191" y="0"/>
                      <a:pt x="505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t>        </a:t>
                </a:r>
                <a:endParaRPr/>
              </a:p>
            </p:txBody>
          </p:sp>
          <p:sp>
            <p:nvSpPr>
              <p:cNvPr id="208" name="Google Shape;208;p12"/>
              <p:cNvSpPr/>
              <p:nvPr/>
            </p:nvSpPr>
            <p:spPr>
              <a:xfrm>
                <a:off x="2798950" y="1395650"/>
                <a:ext cx="733500" cy="5811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solidFill>
                      <a:srgbClr val="FFFFFF"/>
                    </a:solidFill>
                    <a:latin typeface="Mada"/>
                    <a:ea typeface="Mada"/>
                    <a:cs typeface="Mada"/>
                    <a:sym typeface="Mada"/>
                  </a:rPr>
                  <a:t>1</a:t>
                </a:r>
                <a:endParaRPr b="1" sz="2200">
                  <a:solidFill>
                    <a:srgbClr val="FFFFFF"/>
                  </a:solidFill>
                  <a:latin typeface="Mada"/>
                  <a:ea typeface="Mada"/>
                  <a:cs typeface="Mada"/>
                  <a:sym typeface="Mada"/>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pic>
        <p:nvPicPr>
          <p:cNvPr id="214" name="Google Shape;214;p13"/>
          <p:cNvPicPr preferRelativeResize="0"/>
          <p:nvPr/>
        </p:nvPicPr>
        <p:blipFill>
          <a:blip r:embed="rId3">
            <a:alphaModFix/>
          </a:blip>
          <a:stretch>
            <a:fillRect/>
          </a:stretch>
        </p:blipFill>
        <p:spPr>
          <a:xfrm>
            <a:off x="207150" y="927125"/>
            <a:ext cx="2406400" cy="1533050"/>
          </a:xfrm>
          <a:prstGeom prst="rect">
            <a:avLst/>
          </a:prstGeom>
          <a:noFill/>
          <a:ln>
            <a:noFill/>
          </a:ln>
        </p:spPr>
      </p:pic>
      <p:pic>
        <p:nvPicPr>
          <p:cNvPr id="215" name="Google Shape;215;p13"/>
          <p:cNvPicPr preferRelativeResize="0"/>
          <p:nvPr/>
        </p:nvPicPr>
        <p:blipFill>
          <a:blip r:embed="rId4">
            <a:alphaModFix/>
          </a:blip>
          <a:stretch>
            <a:fillRect/>
          </a:stretch>
        </p:blipFill>
        <p:spPr>
          <a:xfrm>
            <a:off x="2671288" y="927112"/>
            <a:ext cx="2217425" cy="1604875"/>
          </a:xfrm>
          <a:prstGeom prst="rect">
            <a:avLst/>
          </a:prstGeom>
          <a:noFill/>
          <a:ln>
            <a:noFill/>
          </a:ln>
        </p:spPr>
      </p:pic>
      <p:pic>
        <p:nvPicPr>
          <p:cNvPr id="216" name="Google Shape;216;p13"/>
          <p:cNvPicPr preferRelativeResize="0"/>
          <p:nvPr/>
        </p:nvPicPr>
        <p:blipFill>
          <a:blip r:embed="rId5">
            <a:alphaModFix/>
          </a:blip>
          <a:stretch>
            <a:fillRect/>
          </a:stretch>
        </p:blipFill>
        <p:spPr>
          <a:xfrm>
            <a:off x="4817275" y="927125"/>
            <a:ext cx="2535600" cy="1533051"/>
          </a:xfrm>
          <a:prstGeom prst="rect">
            <a:avLst/>
          </a:prstGeom>
          <a:noFill/>
          <a:ln>
            <a:noFill/>
          </a:ln>
        </p:spPr>
      </p:pic>
      <p:pic>
        <p:nvPicPr>
          <p:cNvPr id="217" name="Google Shape;217;p13"/>
          <p:cNvPicPr preferRelativeResize="0"/>
          <p:nvPr/>
        </p:nvPicPr>
        <p:blipFill>
          <a:blip r:embed="rId6">
            <a:alphaModFix/>
          </a:blip>
          <a:stretch>
            <a:fillRect/>
          </a:stretch>
        </p:blipFill>
        <p:spPr>
          <a:xfrm>
            <a:off x="1888000" y="3416486"/>
            <a:ext cx="1867676" cy="1418101"/>
          </a:xfrm>
          <a:prstGeom prst="rect">
            <a:avLst/>
          </a:prstGeom>
          <a:noFill/>
          <a:ln>
            <a:noFill/>
          </a:ln>
        </p:spPr>
      </p:pic>
      <p:pic>
        <p:nvPicPr>
          <p:cNvPr id="218" name="Google Shape;218;p13"/>
          <p:cNvPicPr preferRelativeResize="0"/>
          <p:nvPr/>
        </p:nvPicPr>
        <p:blipFill>
          <a:blip r:embed="rId7">
            <a:alphaModFix/>
          </a:blip>
          <a:stretch>
            <a:fillRect/>
          </a:stretch>
        </p:blipFill>
        <p:spPr>
          <a:xfrm>
            <a:off x="231450" y="3416486"/>
            <a:ext cx="1656550" cy="1418100"/>
          </a:xfrm>
          <a:prstGeom prst="rect">
            <a:avLst/>
          </a:prstGeom>
          <a:noFill/>
          <a:ln>
            <a:noFill/>
          </a:ln>
        </p:spPr>
      </p:pic>
      <p:pic>
        <p:nvPicPr>
          <p:cNvPr id="219" name="Google Shape;219;p13"/>
          <p:cNvPicPr preferRelativeResize="0"/>
          <p:nvPr/>
        </p:nvPicPr>
        <p:blipFill>
          <a:blip r:embed="rId8">
            <a:alphaModFix/>
          </a:blip>
          <a:stretch>
            <a:fillRect/>
          </a:stretch>
        </p:blipFill>
        <p:spPr>
          <a:xfrm>
            <a:off x="5623350" y="3370750"/>
            <a:ext cx="1705201" cy="1463837"/>
          </a:xfrm>
          <a:prstGeom prst="rect">
            <a:avLst/>
          </a:prstGeom>
          <a:noFill/>
          <a:ln>
            <a:noFill/>
          </a:ln>
        </p:spPr>
      </p:pic>
      <p:pic>
        <p:nvPicPr>
          <p:cNvPr id="220" name="Google Shape;220;p13"/>
          <p:cNvPicPr preferRelativeResize="0"/>
          <p:nvPr/>
        </p:nvPicPr>
        <p:blipFill>
          <a:blip r:embed="rId9">
            <a:alphaModFix/>
          </a:blip>
          <a:stretch>
            <a:fillRect/>
          </a:stretch>
        </p:blipFill>
        <p:spPr>
          <a:xfrm>
            <a:off x="3755675" y="3370750"/>
            <a:ext cx="1867676" cy="1463837"/>
          </a:xfrm>
          <a:prstGeom prst="rect">
            <a:avLst/>
          </a:prstGeom>
          <a:noFill/>
          <a:ln>
            <a:noFill/>
          </a:ln>
        </p:spPr>
      </p:pic>
      <p:sp>
        <p:nvSpPr>
          <p:cNvPr id="221" name="Google Shape;221;p13"/>
          <p:cNvSpPr txBox="1"/>
          <p:nvPr/>
        </p:nvSpPr>
        <p:spPr>
          <a:xfrm>
            <a:off x="255775" y="2460175"/>
            <a:ext cx="2357700" cy="847800"/>
          </a:xfrm>
          <a:prstGeom prst="rect">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6AA84F"/>
                </a:solidFill>
                <a:latin typeface="Mada"/>
                <a:ea typeface="Mada"/>
                <a:cs typeface="Mada"/>
                <a:sym typeface="Mada"/>
              </a:rPr>
              <a:t>study conducted at alshumaisi hospital, during 13 years , the vast majority of GI bleeding were due to non variceal causes</a:t>
            </a:r>
            <a:endParaRPr sz="1000">
              <a:solidFill>
                <a:srgbClr val="6AA84F"/>
              </a:solidFill>
              <a:latin typeface="Mada"/>
              <a:ea typeface="Mada"/>
              <a:cs typeface="Mada"/>
              <a:sym typeface="Mada"/>
            </a:endParaRPr>
          </a:p>
        </p:txBody>
      </p:sp>
      <p:sp>
        <p:nvSpPr>
          <p:cNvPr id="222" name="Google Shape;222;p13"/>
          <p:cNvSpPr txBox="1"/>
          <p:nvPr/>
        </p:nvSpPr>
        <p:spPr>
          <a:xfrm>
            <a:off x="4817225" y="2531975"/>
            <a:ext cx="2535600" cy="776100"/>
          </a:xfrm>
          <a:prstGeom prst="rect">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6AA84F"/>
                </a:solidFill>
                <a:latin typeface="Mada"/>
                <a:ea typeface="Mada"/>
                <a:cs typeface="Mada"/>
                <a:sym typeface="Mada"/>
              </a:rPr>
              <a:t>this study shows the different presentations of pt presenting with the same disease. Having hematochezia is not always due to lower GI bleed , symptoms can vary.</a:t>
            </a:r>
            <a:endParaRPr sz="1000">
              <a:solidFill>
                <a:srgbClr val="6AA84F"/>
              </a:solidFill>
              <a:latin typeface="Mada"/>
              <a:ea typeface="Mada"/>
              <a:cs typeface="Mada"/>
              <a:sym typeface="Mada"/>
            </a:endParaRPr>
          </a:p>
        </p:txBody>
      </p:sp>
      <p:sp>
        <p:nvSpPr>
          <p:cNvPr id="223" name="Google Shape;223;p13"/>
          <p:cNvSpPr txBox="1"/>
          <p:nvPr/>
        </p:nvSpPr>
        <p:spPr>
          <a:xfrm>
            <a:off x="248400" y="4897363"/>
            <a:ext cx="7063200" cy="510300"/>
          </a:xfrm>
          <a:prstGeom prst="rect">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6AA84F"/>
                </a:solidFill>
                <a:latin typeface="Mada"/>
                <a:ea typeface="Mada"/>
                <a:cs typeface="Mada"/>
                <a:sym typeface="Mada"/>
              </a:rPr>
              <a:t>PUD is decreasing globally , could be due to better treatment of heartburn and PUD with PPI and h.pylori eradication also, the use of NSAIDs is not encouraged and usually given with a medications to prevent PUD</a:t>
            </a:r>
            <a:endParaRPr sz="1000">
              <a:solidFill>
                <a:srgbClr val="6AA84F"/>
              </a:solidFill>
              <a:latin typeface="Mada"/>
              <a:ea typeface="Mada"/>
              <a:cs typeface="Mada"/>
              <a:sym typeface="Mada"/>
            </a:endParaRPr>
          </a:p>
        </p:txBody>
      </p:sp>
      <p:graphicFrame>
        <p:nvGraphicFramePr>
          <p:cNvPr id="224" name="Google Shape;224;p13"/>
          <p:cNvGraphicFramePr/>
          <p:nvPr/>
        </p:nvGraphicFramePr>
        <p:xfrm>
          <a:off x="248411" y="5533134"/>
          <a:ext cx="3000000" cy="3000000"/>
        </p:xfrm>
        <a:graphic>
          <a:graphicData uri="http://schemas.openxmlformats.org/drawingml/2006/table">
            <a:tbl>
              <a:tblPr>
                <a:noFill/>
                <a:tableStyleId>{77FC013C-54D9-4F0A-A97E-4AAB260340E3}</a:tableStyleId>
              </a:tblPr>
              <a:tblGrid>
                <a:gridCol w="3325500"/>
                <a:gridCol w="3737700"/>
              </a:tblGrid>
              <a:tr h="322700">
                <a:tc gridSpan="2">
                  <a:txBody>
                    <a:bodyPr/>
                    <a:lstStyle/>
                    <a:p>
                      <a:pPr indent="0" lvl="0" marL="0" rtl="0" algn="ctr">
                        <a:lnSpc>
                          <a:spcPct val="100000"/>
                        </a:lnSpc>
                        <a:spcBef>
                          <a:spcPts val="0"/>
                        </a:spcBef>
                        <a:spcAft>
                          <a:spcPts val="0"/>
                        </a:spcAft>
                        <a:buNone/>
                      </a:pPr>
                      <a:r>
                        <a:rPr b="1" lang="ar" sz="1200">
                          <a:solidFill>
                            <a:srgbClr val="666666"/>
                          </a:solidFill>
                          <a:latin typeface="Mada"/>
                          <a:ea typeface="Mada"/>
                          <a:cs typeface="Mada"/>
                          <a:sym typeface="Mada"/>
                        </a:rPr>
                        <a:t>Risk Factors </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hMerge="1"/>
              </a:tr>
              <a:tr h="322700">
                <a:tc>
                  <a:txBody>
                    <a:bodyPr/>
                    <a:lstStyle/>
                    <a:p>
                      <a:pPr indent="0" lvl="0" marL="0" rtl="0" algn="l">
                        <a:lnSpc>
                          <a:spcPct val="100000"/>
                        </a:lnSpc>
                        <a:spcBef>
                          <a:spcPts val="0"/>
                        </a:spcBef>
                        <a:spcAft>
                          <a:spcPts val="0"/>
                        </a:spcAft>
                        <a:buNone/>
                      </a:pPr>
                      <a:r>
                        <a:rPr lang="ar" sz="1200">
                          <a:latin typeface="Mada"/>
                          <a:ea typeface="Mada"/>
                          <a:cs typeface="Mada"/>
                          <a:sym typeface="Mada"/>
                        </a:rPr>
                        <a:t>- Age &gt; 65</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lt1"/>
                    </a:solidFill>
                  </a:tcPr>
                </a:tc>
                <a:tc rowSpan="9">
                  <a:txBody>
                    <a:bodyPr/>
                    <a:lstStyle/>
                    <a:p>
                      <a:pPr indent="0" lvl="0" marL="0" rtl="0" algn="l">
                        <a:lnSpc>
                          <a:spcPct val="100000"/>
                        </a:lnSpc>
                        <a:spcBef>
                          <a:spcPts val="0"/>
                        </a:spcBef>
                        <a:spcAft>
                          <a:spcPts val="0"/>
                        </a:spcAft>
                        <a:buNone/>
                      </a:pPr>
                      <a:r>
                        <a:rPr lang="ar" sz="1200">
                          <a:solidFill>
                            <a:schemeClr val="dk1"/>
                          </a:solidFill>
                          <a:latin typeface="Mada"/>
                          <a:ea typeface="Mada"/>
                          <a:cs typeface="Mada"/>
                          <a:sym typeface="Mada"/>
                        </a:rPr>
                        <a:t>- Concomitant use of:</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NSAID &amp; low dose aspirin </a:t>
                      </a:r>
                      <a:r>
                        <a:rPr lang="ar" sz="1200">
                          <a:solidFill>
                            <a:schemeClr val="accent4"/>
                          </a:solidFill>
                          <a:latin typeface="Mada"/>
                          <a:ea typeface="Mada"/>
                          <a:cs typeface="Mada"/>
                          <a:sym typeface="Mada"/>
                        </a:rPr>
                        <a:t>can produce ulcers and erosions</a:t>
                      </a:r>
                      <a:endParaRPr sz="1200">
                        <a:solidFill>
                          <a:schemeClr val="accent4"/>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Oral bisphosphonates (eg. Alendronate)</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Corticosteroids </a:t>
                      </a:r>
                      <a:r>
                        <a:rPr lang="ar" sz="1200">
                          <a:solidFill>
                            <a:schemeClr val="accent4"/>
                          </a:solidFill>
                          <a:latin typeface="Mada"/>
                          <a:ea typeface="Mada"/>
                          <a:cs typeface="Mada"/>
                          <a:sym typeface="Mada"/>
                        </a:rPr>
                        <a:t>in the usual therapeutic doses have no influence on gastrointestinal haemorrhage. However, the combination of glucocorticoids and NSAIDs results in a synergistic increase in the incidence of gastrointestinal haemorrhage.</a:t>
                      </a:r>
                      <a:endParaRPr sz="1200">
                        <a:solidFill>
                          <a:schemeClr val="accent4"/>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Anticoagulant or coagulopathy</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Antiplatelets (eg. Clopidogrel)</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Clr>
                          <a:schemeClr val="accent4"/>
                        </a:buClr>
                        <a:buSzPts val="1200"/>
                        <a:buFont typeface="Mada"/>
                        <a:buChar char="○"/>
                      </a:pPr>
                      <a:r>
                        <a:rPr lang="ar" sz="1200">
                          <a:solidFill>
                            <a:schemeClr val="accent4"/>
                          </a:solidFill>
                          <a:latin typeface="Mada"/>
                          <a:ea typeface="Mada"/>
                          <a:cs typeface="Mada"/>
                          <a:sym typeface="Mada"/>
                        </a:rPr>
                        <a:t>Anticoagulants and antiplatelet agents do not cause acute gastrointestinal haemorrhage per se, but bleeding from any cause is greater if the patient is anticoagulated. </a:t>
                      </a:r>
                      <a:endParaRPr sz="1200">
                        <a:solidFill>
                          <a:schemeClr val="accent4"/>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SSRI</a:t>
                      </a:r>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lt1"/>
                    </a:solidFill>
                  </a:tcPr>
                </a:tc>
              </a:tr>
              <a:tr h="493775">
                <a:tc>
                  <a:txBody>
                    <a:bodyPr/>
                    <a:lstStyle/>
                    <a:p>
                      <a:pPr indent="0" lvl="0" marL="0" rtl="0" algn="l">
                        <a:lnSpc>
                          <a:spcPct val="100000"/>
                        </a:lnSpc>
                        <a:spcBef>
                          <a:spcPts val="0"/>
                        </a:spcBef>
                        <a:spcAft>
                          <a:spcPts val="0"/>
                        </a:spcAft>
                        <a:buNone/>
                      </a:pPr>
                      <a:r>
                        <a:rPr lang="ar" sz="1200">
                          <a:latin typeface="Mada"/>
                          <a:ea typeface="Mada"/>
                          <a:cs typeface="Mada"/>
                          <a:sym typeface="Mada"/>
                        </a:rPr>
                        <a:t>- </a:t>
                      </a:r>
                      <a:r>
                        <a:rPr b="1" lang="ar" sz="1200">
                          <a:latin typeface="Mada"/>
                          <a:ea typeface="Mada"/>
                          <a:cs typeface="Mada"/>
                          <a:sym typeface="Mada"/>
                        </a:rPr>
                        <a:t>Previous peptic ulcer</a:t>
                      </a:r>
                      <a:r>
                        <a:rPr lang="ar" sz="1200">
                          <a:latin typeface="Mada"/>
                          <a:ea typeface="Mada"/>
                          <a:cs typeface="Mada"/>
                          <a:sym typeface="Mada"/>
                        </a:rPr>
                        <a:t> or </a:t>
                      </a:r>
                      <a:r>
                        <a:rPr lang="ar" sz="1200">
                          <a:solidFill>
                            <a:schemeClr val="dk1"/>
                          </a:solidFill>
                          <a:latin typeface="Mada"/>
                          <a:ea typeface="Mada"/>
                          <a:cs typeface="Mada"/>
                          <a:sym typeface="Mada"/>
                        </a:rPr>
                        <a:t>ulcer-related upper GI complication</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lt1"/>
                    </a:solidFill>
                  </a:tcPr>
                </a:tc>
                <a:tc vMerge="1"/>
              </a:tr>
              <a:tr h="322700">
                <a:tc>
                  <a:txBody>
                    <a:bodyPr/>
                    <a:lstStyle/>
                    <a:p>
                      <a:pPr indent="0" lvl="0" marL="0" rtl="0" algn="l">
                        <a:lnSpc>
                          <a:spcPct val="100000"/>
                        </a:lnSpc>
                        <a:spcBef>
                          <a:spcPts val="0"/>
                        </a:spcBef>
                        <a:spcAft>
                          <a:spcPts val="0"/>
                        </a:spcAft>
                        <a:buNone/>
                      </a:pPr>
                      <a:r>
                        <a:rPr b="1" lang="ar" sz="1200">
                          <a:latin typeface="Mada"/>
                          <a:ea typeface="Mada"/>
                          <a:cs typeface="Mada"/>
                          <a:sym typeface="Mada"/>
                        </a:rPr>
                        <a:t>- Multiple or High-dose NSAIDs</a:t>
                      </a:r>
                      <a:endParaRPr b="1"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lt1"/>
                    </a:solidFill>
                  </a:tcPr>
                </a:tc>
                <a:tc vMerge="1"/>
              </a:tr>
              <a:tr h="322700">
                <a:tc>
                  <a:txBody>
                    <a:bodyPr/>
                    <a:lstStyle/>
                    <a:p>
                      <a:pPr indent="0" lvl="0" marL="0" rtl="0" algn="l">
                        <a:lnSpc>
                          <a:spcPct val="100000"/>
                        </a:lnSpc>
                        <a:spcBef>
                          <a:spcPts val="0"/>
                        </a:spcBef>
                        <a:spcAft>
                          <a:spcPts val="0"/>
                        </a:spcAft>
                        <a:buNone/>
                      </a:pPr>
                      <a:r>
                        <a:rPr lang="ar" sz="1200">
                          <a:latin typeface="Mada"/>
                          <a:ea typeface="Mada"/>
                          <a:cs typeface="Mada"/>
                          <a:sym typeface="Mada"/>
                        </a:rPr>
                        <a:t>- Selection of NSAID (eg. COX1 vs COX2 inhibitors)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lt1"/>
                    </a:solidFill>
                  </a:tcPr>
                </a:tc>
                <a:tc vMerge="1"/>
              </a:tr>
              <a:tr h="322700">
                <a:tc>
                  <a:txBody>
                    <a:bodyPr/>
                    <a:lstStyle/>
                    <a:p>
                      <a:pPr indent="0" lvl="0" marL="0" rtl="0" algn="l">
                        <a:lnSpc>
                          <a:spcPct val="100000"/>
                        </a:lnSpc>
                        <a:spcBef>
                          <a:spcPts val="0"/>
                        </a:spcBef>
                        <a:spcAft>
                          <a:spcPts val="0"/>
                        </a:spcAft>
                        <a:buNone/>
                      </a:pPr>
                      <a:r>
                        <a:rPr lang="ar" sz="1200">
                          <a:latin typeface="Mada"/>
                          <a:ea typeface="Mada"/>
                          <a:cs typeface="Mada"/>
                          <a:sym typeface="Mada"/>
                        </a:rPr>
                        <a:t>- NSAID related dyspepsia</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lt1"/>
                    </a:solidFill>
                  </a:tcPr>
                </a:tc>
                <a:tc vMerge="1"/>
              </a:tr>
              <a:tr h="322700">
                <a:tc>
                  <a:txBody>
                    <a:bodyPr/>
                    <a:lstStyle/>
                    <a:p>
                      <a:pPr indent="0" lvl="0" marL="0" rtl="0" algn="l">
                        <a:lnSpc>
                          <a:spcPct val="100000"/>
                        </a:lnSpc>
                        <a:spcBef>
                          <a:spcPts val="0"/>
                        </a:spcBef>
                        <a:spcAft>
                          <a:spcPts val="0"/>
                        </a:spcAft>
                        <a:buNone/>
                      </a:pPr>
                      <a:r>
                        <a:rPr lang="ar" sz="1200">
                          <a:latin typeface="Mada"/>
                          <a:ea typeface="Mada"/>
                          <a:cs typeface="Mada"/>
                          <a:sym typeface="Mada"/>
                        </a:rPr>
                        <a:t>- </a:t>
                      </a:r>
                      <a:r>
                        <a:rPr b="1" lang="ar" sz="1200">
                          <a:latin typeface="Mada"/>
                          <a:ea typeface="Mada"/>
                          <a:cs typeface="Mada"/>
                          <a:sym typeface="Mada"/>
                        </a:rPr>
                        <a:t>Aspirin</a:t>
                      </a:r>
                      <a:r>
                        <a:rPr lang="ar" sz="1200">
                          <a:latin typeface="Mada"/>
                          <a:ea typeface="Mada"/>
                          <a:cs typeface="Mada"/>
                          <a:sym typeface="Mada"/>
                        </a:rPr>
                        <a:t> (including cardioprotective dosage)</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lt1"/>
                    </a:solidFill>
                  </a:tcPr>
                </a:tc>
                <a:tc vMerge="1"/>
              </a:tr>
              <a:tr h="322700">
                <a:tc>
                  <a:txBody>
                    <a:bodyPr/>
                    <a:lstStyle/>
                    <a:p>
                      <a:pPr indent="0" lvl="0" marL="0" rtl="0" algn="l">
                        <a:lnSpc>
                          <a:spcPct val="100000"/>
                        </a:lnSpc>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 H.pylori infection</a:t>
                      </a:r>
                      <a:endParaRPr sz="1200">
                        <a:solidFill>
                          <a:srgbClr val="6AA84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lt1"/>
                    </a:solidFill>
                  </a:tcPr>
                </a:tc>
                <a:tc vMerge="1"/>
              </a:tr>
              <a:tr h="322700">
                <a:tc>
                  <a:txBody>
                    <a:bodyPr/>
                    <a:lstStyle/>
                    <a:p>
                      <a:pPr indent="0" lvl="0" marL="0" rtl="0" algn="l">
                        <a:lnSpc>
                          <a:spcPct val="100000"/>
                        </a:lnSpc>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Cigarette smoking and Alcohol consumption</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lt1"/>
                    </a:solidFill>
                  </a:tcPr>
                </a:tc>
                <a:tc vMerge="1"/>
              </a:tr>
              <a:tr h="820250">
                <a:tc>
                  <a:txBody>
                    <a:bodyPr/>
                    <a:lstStyle/>
                    <a:p>
                      <a:pPr indent="0" lvl="0" marL="0" rtl="0" algn="l">
                        <a:lnSpc>
                          <a:spcPct val="100000"/>
                        </a:lnSpc>
                        <a:spcBef>
                          <a:spcPts val="0"/>
                        </a:spcBef>
                        <a:spcAft>
                          <a:spcPts val="0"/>
                        </a:spcAft>
                        <a:buNone/>
                      </a:pPr>
                      <a:r>
                        <a:rPr lang="ar" sz="1200">
                          <a:solidFill>
                            <a:schemeClr val="dk1"/>
                          </a:solidFill>
                          <a:latin typeface="Mada"/>
                          <a:ea typeface="Mada"/>
                          <a:cs typeface="Mada"/>
                          <a:sym typeface="Mada"/>
                        </a:rPr>
                        <a:t>- Chronic debilitating disorders (eg. Cardiovascular disease, rheumatoid arthritis), </a:t>
                      </a:r>
                      <a:r>
                        <a:rPr lang="ar" sz="1200">
                          <a:solidFill>
                            <a:srgbClr val="6AA84F"/>
                          </a:solidFill>
                          <a:latin typeface="Mada"/>
                          <a:ea typeface="Mada"/>
                          <a:cs typeface="Mada"/>
                          <a:sym typeface="Mada"/>
                        </a:rPr>
                        <a:t>liver cirrhosis and renal disease </a:t>
                      </a:r>
                      <a:endParaRPr sz="1200">
                        <a:solidFill>
                          <a:schemeClr val="dk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lt1"/>
                    </a:solidFill>
                  </a:tcPr>
                </a:tc>
                <a:tc vMerge="1"/>
              </a:tr>
            </a:tbl>
          </a:graphicData>
        </a:graphic>
      </p:graphicFrame>
      <p:sp>
        <p:nvSpPr>
          <p:cNvPr id="225" name="Google Shape;225;p13"/>
          <p:cNvSpPr txBox="1"/>
          <p:nvPr/>
        </p:nvSpPr>
        <p:spPr>
          <a:xfrm>
            <a:off x="123735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GI Bleeding</a:t>
            </a:r>
            <a:endParaRPr b="1" sz="2600">
              <a:latin typeface="Alegreya"/>
              <a:ea typeface="Alegreya"/>
              <a:cs typeface="Alegreya"/>
              <a:sym typeface="Alegreya"/>
            </a:endParaRPr>
          </a:p>
        </p:txBody>
      </p:sp>
      <p:sp>
        <p:nvSpPr>
          <p:cNvPr id="226" name="Google Shape;226;p13"/>
          <p:cNvSpPr/>
          <p:nvPr/>
        </p:nvSpPr>
        <p:spPr>
          <a:xfrm>
            <a:off x="6528590" y="5533125"/>
            <a:ext cx="783000" cy="3414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Females slides</a:t>
            </a:r>
            <a:endParaRPr b="1" sz="1200">
              <a:solidFill>
                <a:srgbClr val="FFFFFF"/>
              </a:solidFill>
              <a:latin typeface="Mada"/>
              <a:ea typeface="Mada"/>
              <a:cs typeface="Mada"/>
              <a:sym typeface="Mada"/>
            </a:endParaRPr>
          </a:p>
        </p:txBody>
      </p:sp>
      <p:sp>
        <p:nvSpPr>
          <p:cNvPr id="227" name="Google Shape;227;p13"/>
          <p:cNvSpPr/>
          <p:nvPr/>
        </p:nvSpPr>
        <p:spPr>
          <a:xfrm>
            <a:off x="-33325" y="-4900"/>
            <a:ext cx="1071000" cy="4896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Males slides</a:t>
            </a:r>
            <a:endParaRPr b="1" sz="1300">
              <a:solidFill>
                <a:srgbClr val="FFFFFF"/>
              </a:solidFill>
              <a:latin typeface="Mada"/>
              <a:ea typeface="Mada"/>
              <a:cs typeface="Mada"/>
              <a:sym typeface="Mad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33" name="Google Shape;233;p14"/>
          <p:cNvSpPr txBox="1"/>
          <p:nvPr/>
        </p:nvSpPr>
        <p:spPr>
          <a:xfrm>
            <a:off x="123735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Clinical Features </a:t>
            </a:r>
            <a:endParaRPr sz="2600">
              <a:solidFill>
                <a:schemeClr val="dk1"/>
              </a:solidFill>
              <a:latin typeface="Alegreya"/>
              <a:ea typeface="Alegreya"/>
              <a:cs typeface="Alegreya"/>
              <a:sym typeface="Alegreya"/>
            </a:endParaRPr>
          </a:p>
        </p:txBody>
      </p:sp>
      <p:sp>
        <p:nvSpPr>
          <p:cNvPr id="234" name="Google Shape;234;p14"/>
          <p:cNvSpPr txBox="1"/>
          <p:nvPr/>
        </p:nvSpPr>
        <p:spPr>
          <a:xfrm>
            <a:off x="247500" y="904850"/>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accent4"/>
              </a:buClr>
              <a:buSzPts val="2200"/>
              <a:buFont typeface="Mada"/>
              <a:buAutoNum type="arabicPeriod"/>
            </a:pPr>
            <a:r>
              <a:rPr b="1" lang="ar" sz="2200">
                <a:solidFill>
                  <a:schemeClr val="accent4"/>
                </a:solidFill>
                <a:highlight>
                  <a:schemeClr val="accent5"/>
                </a:highlight>
                <a:latin typeface="Mada"/>
                <a:ea typeface="Mada"/>
                <a:cs typeface="Mada"/>
                <a:sym typeface="Mada"/>
              </a:rPr>
              <a:t>Types of bleeding:</a:t>
            </a:r>
            <a:endParaRPr b="1" sz="2200">
              <a:solidFill>
                <a:schemeClr val="accent4"/>
              </a:solidFill>
              <a:highlight>
                <a:schemeClr val="accent5"/>
              </a:highlight>
              <a:latin typeface="Mada"/>
              <a:ea typeface="Mada"/>
              <a:cs typeface="Mada"/>
              <a:sym typeface="Mada"/>
            </a:endParaRPr>
          </a:p>
        </p:txBody>
      </p:sp>
      <p:cxnSp>
        <p:nvCxnSpPr>
          <p:cNvPr id="235" name="Google Shape;235;p14"/>
          <p:cNvCxnSpPr/>
          <p:nvPr/>
        </p:nvCxnSpPr>
        <p:spPr>
          <a:xfrm>
            <a:off x="485775" y="4372000"/>
            <a:ext cx="3300" cy="2687700"/>
          </a:xfrm>
          <a:prstGeom prst="straightConnector1">
            <a:avLst/>
          </a:prstGeom>
          <a:noFill/>
          <a:ln cap="flat" cmpd="sng" w="19050">
            <a:solidFill>
              <a:srgbClr val="B7B7B7"/>
            </a:solidFill>
            <a:prstDash val="solid"/>
            <a:round/>
            <a:headEnd len="med" w="med" type="none"/>
            <a:tailEnd len="med" w="med" type="none"/>
          </a:ln>
        </p:spPr>
      </p:cxnSp>
      <p:grpSp>
        <p:nvGrpSpPr>
          <p:cNvPr id="236" name="Google Shape;236;p14"/>
          <p:cNvGrpSpPr/>
          <p:nvPr/>
        </p:nvGrpSpPr>
        <p:grpSpPr>
          <a:xfrm>
            <a:off x="264029" y="4372005"/>
            <a:ext cx="7031946" cy="2468495"/>
            <a:chOff x="264029" y="4323605"/>
            <a:chExt cx="7031946" cy="2468495"/>
          </a:xfrm>
        </p:grpSpPr>
        <p:grpSp>
          <p:nvGrpSpPr>
            <p:cNvPr id="237" name="Google Shape;237;p14"/>
            <p:cNvGrpSpPr/>
            <p:nvPr/>
          </p:nvGrpSpPr>
          <p:grpSpPr>
            <a:xfrm>
              <a:off x="264029" y="4323605"/>
              <a:ext cx="443327" cy="443405"/>
              <a:chOff x="6262202" y="554468"/>
              <a:chExt cx="733500" cy="577200"/>
            </a:xfrm>
          </p:grpSpPr>
          <p:sp>
            <p:nvSpPr>
              <p:cNvPr id="238" name="Google Shape;238;p14"/>
              <p:cNvSpPr/>
              <p:nvPr/>
            </p:nvSpPr>
            <p:spPr>
              <a:xfrm>
                <a:off x="6262202" y="554468"/>
                <a:ext cx="733500" cy="577200"/>
              </a:xfrm>
              <a:prstGeom prst="ellipse">
                <a:avLst/>
              </a:prstGeom>
              <a:solidFill>
                <a:srgbClr val="CDD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239" name="Google Shape;239;p14"/>
              <p:cNvSpPr/>
              <p:nvPr/>
            </p:nvSpPr>
            <p:spPr>
              <a:xfrm>
                <a:off x="6406307" y="667875"/>
                <a:ext cx="445200" cy="350400"/>
              </a:xfrm>
              <a:prstGeom prst="ellipse">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240" name="Google Shape;240;p14"/>
              <p:cNvSpPr txBox="1"/>
              <p:nvPr/>
            </p:nvSpPr>
            <p:spPr>
              <a:xfrm>
                <a:off x="6323228" y="667876"/>
                <a:ext cx="620700" cy="280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Alegreya"/>
                    <a:ea typeface="Alegreya"/>
                    <a:cs typeface="Alegreya"/>
                    <a:sym typeface="Alegreya"/>
                  </a:rPr>
                  <a:t>4</a:t>
                </a:r>
                <a:endParaRPr b="1" i="0" sz="1600" u="none" cap="none" strike="noStrike">
                  <a:solidFill>
                    <a:srgbClr val="FFFFFF"/>
                  </a:solidFill>
                  <a:latin typeface="Alegreya"/>
                  <a:ea typeface="Alegreya"/>
                  <a:cs typeface="Alegreya"/>
                  <a:sym typeface="Alegreya"/>
                </a:endParaRPr>
              </a:p>
            </p:txBody>
          </p:sp>
        </p:grpSp>
        <p:sp>
          <p:nvSpPr>
            <p:cNvPr id="241" name="Google Shape;241;p14"/>
            <p:cNvSpPr txBox="1"/>
            <p:nvPr/>
          </p:nvSpPr>
          <p:spPr>
            <a:xfrm>
              <a:off x="685775" y="4346899"/>
              <a:ext cx="6610200" cy="15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highlight>
                    <a:schemeClr val="accent5"/>
                  </a:highlight>
                  <a:latin typeface="Mada"/>
                  <a:ea typeface="Mada"/>
                  <a:cs typeface="Mada"/>
                  <a:sym typeface="Mada"/>
                </a:rPr>
                <a:t>Hematochezia:</a:t>
              </a:r>
              <a:endParaRPr b="1" sz="1200">
                <a:solidFill>
                  <a:schemeClr val="dk1"/>
                </a:solidFill>
                <a:highlight>
                  <a:schemeClr val="accent5"/>
                </a:highlight>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ar" sz="1200">
                  <a:latin typeface="Mada"/>
                  <a:ea typeface="Mada"/>
                  <a:cs typeface="Mada"/>
                  <a:sym typeface="Mada"/>
                </a:rPr>
                <a:t>bright red blood per rectum</a:t>
              </a:r>
              <a:endParaRPr b="1"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usually represents a</a:t>
              </a:r>
              <a:r>
                <a:rPr b="1" lang="ar" sz="1200">
                  <a:latin typeface="Mada"/>
                  <a:ea typeface="Mada"/>
                  <a:cs typeface="Mada"/>
                  <a:sym typeface="Mada"/>
                </a:rPr>
                <a:t> lower GI source</a:t>
              </a:r>
              <a:r>
                <a:rPr lang="ar" sz="1200">
                  <a:latin typeface="Mada"/>
                  <a:ea typeface="Mada"/>
                  <a:cs typeface="Mada"/>
                  <a:sym typeface="Mada"/>
                </a:rPr>
                <a:t> (typically left colon or rectum).</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Consider diverticulosis, arteriovenous malformations, hemorrhoids, and colon cancers.</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It may result from</a:t>
              </a:r>
              <a:r>
                <a:rPr b="1" lang="ar" sz="1200">
                  <a:latin typeface="Mada"/>
                  <a:ea typeface="Mada"/>
                  <a:cs typeface="Mada"/>
                  <a:sym typeface="Mada"/>
                </a:rPr>
                <a:t> massive upper GI bleeding</a:t>
              </a:r>
              <a:r>
                <a:rPr lang="ar" sz="1200">
                  <a:latin typeface="Mada"/>
                  <a:ea typeface="Mada"/>
                  <a:cs typeface="Mada"/>
                  <a:sym typeface="Mada"/>
                </a:rPr>
                <a:t> (5-10% of hematochezia) that is</a:t>
              </a:r>
              <a:r>
                <a:rPr b="1" lang="ar" sz="1200">
                  <a:latin typeface="Mada"/>
                  <a:ea typeface="Mada"/>
                  <a:cs typeface="Mada"/>
                  <a:sym typeface="Mada"/>
                </a:rPr>
                <a:t> very heavy and quick</a:t>
              </a:r>
              <a:r>
                <a:rPr lang="ar" sz="1200">
                  <a:latin typeface="Mada"/>
                  <a:ea typeface="Mada"/>
                  <a:cs typeface="Mada"/>
                  <a:sym typeface="Mada"/>
                </a:rPr>
                <a:t> (so that blood does not remain in colon to turn into melena).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patient often has some degree of hemodynamic instability.</a:t>
              </a:r>
              <a:endParaRPr sz="1200">
                <a:latin typeface="Mada"/>
                <a:ea typeface="Mada"/>
                <a:cs typeface="Mada"/>
                <a:sym typeface="Mada"/>
              </a:endParaRPr>
            </a:p>
          </p:txBody>
        </p:sp>
        <p:sp>
          <p:nvSpPr>
            <p:cNvPr id="242" name="Google Shape;242;p14"/>
            <p:cNvSpPr txBox="1"/>
            <p:nvPr/>
          </p:nvSpPr>
          <p:spPr>
            <a:xfrm>
              <a:off x="685750" y="5963500"/>
              <a:ext cx="6610200" cy="8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highlight>
                    <a:schemeClr val="accent5"/>
                  </a:highlight>
                  <a:latin typeface="Mada"/>
                  <a:ea typeface="Mada"/>
                  <a:cs typeface="Mada"/>
                  <a:sym typeface="Mada"/>
                </a:rPr>
                <a:t>Occult blood in stool</a:t>
              </a:r>
              <a:r>
                <a:rPr b="1"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Guaiac </a:t>
              </a:r>
              <a:r>
                <a:rPr b="1" lang="ar" sz="1200">
                  <a:solidFill>
                    <a:schemeClr val="dk1"/>
                  </a:solidFill>
                  <a:latin typeface="Mada"/>
                  <a:ea typeface="Mada"/>
                  <a:cs typeface="Mada"/>
                  <a:sym typeface="Mada"/>
                </a:rPr>
                <a:t>+ve stool</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Invisible blood </a:t>
              </a:r>
              <a:r>
                <a:rPr lang="ar" sz="1200">
                  <a:solidFill>
                    <a:schemeClr val="dk1"/>
                  </a:solidFill>
                  <a:latin typeface="Mada"/>
                  <a:ea typeface="Mada"/>
                  <a:cs typeface="Mada"/>
                  <a:sym typeface="Mada"/>
                </a:rPr>
                <a:t>or its breakdown products in stool.</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presents with iron deficiency anaemia.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Source of bleeding may be anywhere along GI tract.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most important cause is colorectal cancer.</a:t>
              </a:r>
              <a:endParaRPr sz="1200">
                <a:solidFill>
                  <a:schemeClr val="dk1"/>
                </a:solidFill>
                <a:latin typeface="Mada"/>
                <a:ea typeface="Mada"/>
                <a:cs typeface="Mada"/>
                <a:sym typeface="Mada"/>
              </a:endParaRPr>
            </a:p>
          </p:txBody>
        </p:sp>
        <p:grpSp>
          <p:nvGrpSpPr>
            <p:cNvPr id="243" name="Google Shape;243;p14"/>
            <p:cNvGrpSpPr/>
            <p:nvPr/>
          </p:nvGrpSpPr>
          <p:grpSpPr>
            <a:xfrm>
              <a:off x="264054" y="5857530"/>
              <a:ext cx="443327" cy="443405"/>
              <a:chOff x="6262202" y="554468"/>
              <a:chExt cx="733500" cy="577200"/>
            </a:xfrm>
          </p:grpSpPr>
          <p:sp>
            <p:nvSpPr>
              <p:cNvPr id="244" name="Google Shape;244;p14"/>
              <p:cNvSpPr/>
              <p:nvPr/>
            </p:nvSpPr>
            <p:spPr>
              <a:xfrm>
                <a:off x="6262202" y="554468"/>
                <a:ext cx="733500" cy="577200"/>
              </a:xfrm>
              <a:prstGeom prst="ellipse">
                <a:avLst/>
              </a:prstGeom>
              <a:solidFill>
                <a:srgbClr val="CDD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245" name="Google Shape;245;p14"/>
              <p:cNvSpPr/>
              <p:nvPr/>
            </p:nvSpPr>
            <p:spPr>
              <a:xfrm>
                <a:off x="6406307" y="667875"/>
                <a:ext cx="445200" cy="350400"/>
              </a:xfrm>
              <a:prstGeom prst="ellipse">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246" name="Google Shape;246;p14"/>
              <p:cNvSpPr txBox="1"/>
              <p:nvPr/>
            </p:nvSpPr>
            <p:spPr>
              <a:xfrm>
                <a:off x="6323228" y="667876"/>
                <a:ext cx="620700" cy="280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Alegreya"/>
                    <a:ea typeface="Alegreya"/>
                    <a:cs typeface="Alegreya"/>
                    <a:sym typeface="Alegreya"/>
                  </a:rPr>
                  <a:t>5</a:t>
                </a:r>
                <a:endParaRPr b="1" i="0" sz="1600" u="none" cap="none" strike="noStrike">
                  <a:solidFill>
                    <a:srgbClr val="FFFFFF"/>
                  </a:solidFill>
                  <a:latin typeface="Alegreya"/>
                  <a:ea typeface="Alegreya"/>
                  <a:cs typeface="Alegreya"/>
                  <a:sym typeface="Alegreya"/>
                </a:endParaRPr>
              </a:p>
            </p:txBody>
          </p:sp>
        </p:grpSp>
      </p:grpSp>
      <p:pic>
        <p:nvPicPr>
          <p:cNvPr id="247" name="Google Shape;247;p14"/>
          <p:cNvPicPr preferRelativeResize="0"/>
          <p:nvPr/>
        </p:nvPicPr>
        <p:blipFill>
          <a:blip r:embed="rId3">
            <a:alphaModFix/>
          </a:blip>
          <a:stretch>
            <a:fillRect/>
          </a:stretch>
        </p:blipFill>
        <p:spPr>
          <a:xfrm>
            <a:off x="598950" y="7430825"/>
            <a:ext cx="6164050" cy="2000025"/>
          </a:xfrm>
          <a:prstGeom prst="rect">
            <a:avLst/>
          </a:prstGeom>
          <a:noFill/>
          <a:ln cap="flat" cmpd="sng" w="19050">
            <a:solidFill>
              <a:srgbClr val="6D9EEB"/>
            </a:solidFill>
            <a:prstDash val="solid"/>
            <a:round/>
            <a:headEnd len="sm" w="sm" type="none"/>
            <a:tailEnd len="sm" w="sm" type="none"/>
          </a:ln>
        </p:spPr>
      </p:pic>
      <p:grpSp>
        <p:nvGrpSpPr>
          <p:cNvPr id="248" name="Google Shape;248;p14"/>
          <p:cNvGrpSpPr/>
          <p:nvPr/>
        </p:nvGrpSpPr>
        <p:grpSpPr>
          <a:xfrm>
            <a:off x="165016" y="1590350"/>
            <a:ext cx="7031921" cy="3118200"/>
            <a:chOff x="258816" y="5819775"/>
            <a:chExt cx="7031921" cy="3118200"/>
          </a:xfrm>
        </p:grpSpPr>
        <p:cxnSp>
          <p:nvCxnSpPr>
            <p:cNvPr id="249" name="Google Shape;249;p14"/>
            <p:cNvCxnSpPr/>
            <p:nvPr/>
          </p:nvCxnSpPr>
          <p:spPr>
            <a:xfrm flipH="1">
              <a:off x="478713" y="5819775"/>
              <a:ext cx="1800" cy="3118200"/>
            </a:xfrm>
            <a:prstGeom prst="straightConnector1">
              <a:avLst/>
            </a:prstGeom>
            <a:noFill/>
            <a:ln cap="flat" cmpd="sng" w="19050">
              <a:solidFill>
                <a:srgbClr val="B7B7B7"/>
              </a:solidFill>
              <a:prstDash val="solid"/>
              <a:round/>
              <a:headEnd len="med" w="med" type="none"/>
              <a:tailEnd len="med" w="med" type="none"/>
            </a:ln>
          </p:spPr>
        </p:cxnSp>
        <p:grpSp>
          <p:nvGrpSpPr>
            <p:cNvPr id="250" name="Google Shape;250;p14"/>
            <p:cNvGrpSpPr/>
            <p:nvPr/>
          </p:nvGrpSpPr>
          <p:grpSpPr>
            <a:xfrm>
              <a:off x="258841" y="5932880"/>
              <a:ext cx="443327" cy="443405"/>
              <a:chOff x="6262202" y="554468"/>
              <a:chExt cx="733500" cy="577200"/>
            </a:xfrm>
          </p:grpSpPr>
          <p:sp>
            <p:nvSpPr>
              <p:cNvPr id="251" name="Google Shape;251;p14"/>
              <p:cNvSpPr/>
              <p:nvPr/>
            </p:nvSpPr>
            <p:spPr>
              <a:xfrm>
                <a:off x="6262202" y="554468"/>
                <a:ext cx="733500" cy="577200"/>
              </a:xfrm>
              <a:prstGeom prst="ellipse">
                <a:avLst/>
              </a:prstGeom>
              <a:solidFill>
                <a:srgbClr val="CDD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252" name="Google Shape;252;p14"/>
              <p:cNvSpPr/>
              <p:nvPr/>
            </p:nvSpPr>
            <p:spPr>
              <a:xfrm>
                <a:off x="6406307" y="667875"/>
                <a:ext cx="445200" cy="350400"/>
              </a:xfrm>
              <a:prstGeom prst="ellipse">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253" name="Google Shape;253;p14"/>
              <p:cNvSpPr txBox="1"/>
              <p:nvPr/>
            </p:nvSpPr>
            <p:spPr>
              <a:xfrm>
                <a:off x="6323228" y="667876"/>
                <a:ext cx="620700" cy="280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Alegreya"/>
                    <a:ea typeface="Alegreya"/>
                    <a:cs typeface="Alegreya"/>
                    <a:sym typeface="Alegreya"/>
                  </a:rPr>
                  <a:t>1</a:t>
                </a:r>
                <a:endParaRPr b="1" i="0" sz="1600" u="none" cap="none" strike="noStrike">
                  <a:solidFill>
                    <a:srgbClr val="FFFFFF"/>
                  </a:solidFill>
                  <a:latin typeface="Alegreya"/>
                  <a:ea typeface="Alegreya"/>
                  <a:cs typeface="Alegreya"/>
                  <a:sym typeface="Alegreya"/>
                </a:endParaRPr>
              </a:p>
            </p:txBody>
          </p:sp>
        </p:grpSp>
        <p:sp>
          <p:nvSpPr>
            <p:cNvPr id="254" name="Google Shape;254;p14"/>
            <p:cNvSpPr txBox="1"/>
            <p:nvPr/>
          </p:nvSpPr>
          <p:spPr>
            <a:xfrm>
              <a:off x="680538" y="5819775"/>
              <a:ext cx="6610200" cy="7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chemeClr val="dk1"/>
                  </a:solidFill>
                  <a:highlight>
                    <a:schemeClr val="accent5"/>
                  </a:highlight>
                  <a:latin typeface="Mada"/>
                  <a:ea typeface="Mada"/>
                  <a:cs typeface="Mada"/>
                  <a:sym typeface="Mada"/>
                </a:rPr>
                <a:t>Hematemesis:</a:t>
              </a:r>
              <a:endParaRPr b="1" sz="1200">
                <a:solidFill>
                  <a:schemeClr val="dk1"/>
                </a:solidFill>
                <a:highlight>
                  <a:schemeClr val="accent5"/>
                </a:highlight>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rgbClr val="6AA84F"/>
                  </a:solidFill>
                  <a:latin typeface="Mada"/>
                  <a:ea typeface="Mada"/>
                  <a:cs typeface="Mada"/>
                  <a:sym typeface="Mada"/>
                </a:rPr>
                <a:t>Vomiting fresh, red blood. </a:t>
              </a:r>
              <a:r>
                <a:rPr b="1" lang="ar" sz="1200">
                  <a:solidFill>
                    <a:schemeClr val="dk1"/>
                  </a:solidFill>
                  <a:latin typeface="Mada"/>
                  <a:ea typeface="Mada"/>
                  <a:cs typeface="Mada"/>
                  <a:sym typeface="Mada"/>
                </a:rPr>
                <a:t>suggests upper GI bleeding</a:t>
              </a:r>
              <a:r>
                <a:rPr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occur when bleeding is </a:t>
              </a:r>
              <a:r>
                <a:rPr b="1" lang="ar" sz="1200">
                  <a:solidFill>
                    <a:schemeClr val="dk1"/>
                  </a:solidFill>
                  <a:latin typeface="Mada"/>
                  <a:ea typeface="Mada"/>
                  <a:cs typeface="Mada"/>
                  <a:sym typeface="Mada"/>
                </a:rPr>
                <a:t>rapid</a:t>
              </a:r>
              <a:r>
                <a:rPr lang="ar" sz="1200">
                  <a:solidFill>
                    <a:schemeClr val="dk1"/>
                  </a:solidFill>
                  <a:latin typeface="Mada"/>
                  <a:ea typeface="Mada"/>
                  <a:cs typeface="Mada"/>
                  <a:sym typeface="Mada"/>
                </a:rPr>
                <a:t> and </a:t>
              </a:r>
              <a:r>
                <a:rPr b="1" lang="ar" sz="1200">
                  <a:solidFill>
                    <a:schemeClr val="dk1"/>
                  </a:solidFill>
                  <a:latin typeface="Mada"/>
                  <a:ea typeface="Mada"/>
                  <a:cs typeface="Mada"/>
                  <a:sym typeface="Mada"/>
                </a:rPr>
                <a:t>profuse</a:t>
              </a:r>
              <a:r>
                <a:rPr lang="ar" sz="1200">
                  <a:solidFill>
                    <a:schemeClr val="dk1"/>
                  </a:solidFill>
                  <a:latin typeface="Mada"/>
                  <a:ea typeface="Mada"/>
                  <a:cs typeface="Mada"/>
                  <a:sym typeface="Mada"/>
                </a:rPr>
                <a:t> ( moderate to sever)</a:t>
              </a:r>
              <a:endParaRPr sz="1200">
                <a:solidFill>
                  <a:schemeClr val="dk1"/>
                </a:solidFill>
                <a:latin typeface="Mada"/>
                <a:ea typeface="Mada"/>
                <a:cs typeface="Mada"/>
                <a:sym typeface="Mada"/>
              </a:endParaRPr>
            </a:p>
          </p:txBody>
        </p:sp>
        <p:grpSp>
          <p:nvGrpSpPr>
            <p:cNvPr id="255" name="Google Shape;255;p14"/>
            <p:cNvGrpSpPr/>
            <p:nvPr/>
          </p:nvGrpSpPr>
          <p:grpSpPr>
            <a:xfrm>
              <a:off x="258841" y="6628205"/>
              <a:ext cx="443327" cy="443405"/>
              <a:chOff x="6262202" y="554468"/>
              <a:chExt cx="733500" cy="577200"/>
            </a:xfrm>
          </p:grpSpPr>
          <p:sp>
            <p:nvSpPr>
              <p:cNvPr id="256" name="Google Shape;256;p14"/>
              <p:cNvSpPr/>
              <p:nvPr/>
            </p:nvSpPr>
            <p:spPr>
              <a:xfrm>
                <a:off x="6262202" y="554468"/>
                <a:ext cx="733500" cy="577200"/>
              </a:xfrm>
              <a:prstGeom prst="ellipse">
                <a:avLst/>
              </a:prstGeom>
              <a:solidFill>
                <a:srgbClr val="CDD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257" name="Google Shape;257;p14"/>
              <p:cNvSpPr/>
              <p:nvPr/>
            </p:nvSpPr>
            <p:spPr>
              <a:xfrm>
                <a:off x="6406307" y="667875"/>
                <a:ext cx="445200" cy="350400"/>
              </a:xfrm>
              <a:prstGeom prst="ellipse">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258" name="Google Shape;258;p14"/>
              <p:cNvSpPr txBox="1"/>
              <p:nvPr/>
            </p:nvSpPr>
            <p:spPr>
              <a:xfrm>
                <a:off x="6323228" y="667876"/>
                <a:ext cx="620700" cy="280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Alegreya"/>
                    <a:ea typeface="Alegreya"/>
                    <a:cs typeface="Alegreya"/>
                    <a:sym typeface="Alegreya"/>
                  </a:rPr>
                  <a:t>2</a:t>
                </a:r>
                <a:endParaRPr b="1" i="0" sz="1600" u="none" cap="none" strike="noStrike">
                  <a:solidFill>
                    <a:srgbClr val="FFFFFF"/>
                  </a:solidFill>
                  <a:latin typeface="Alegreya"/>
                  <a:ea typeface="Alegreya"/>
                  <a:cs typeface="Alegreya"/>
                  <a:sym typeface="Alegreya"/>
                </a:endParaRPr>
              </a:p>
            </p:txBody>
          </p:sp>
        </p:grpSp>
        <p:sp>
          <p:nvSpPr>
            <p:cNvPr id="259" name="Google Shape;259;p14"/>
            <p:cNvSpPr txBox="1"/>
            <p:nvPr/>
          </p:nvSpPr>
          <p:spPr>
            <a:xfrm>
              <a:off x="680538" y="6581775"/>
              <a:ext cx="6610200" cy="8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highlight>
                    <a:schemeClr val="accent5"/>
                  </a:highlight>
                  <a:latin typeface="Mada"/>
                  <a:ea typeface="Mada"/>
                  <a:cs typeface="Mada"/>
                  <a:sym typeface="Mada"/>
                </a:rPr>
                <a:t>“Coffee grounds” emesis :</a:t>
              </a:r>
              <a:endParaRPr b="1" sz="1200">
                <a:solidFill>
                  <a:schemeClr val="dk1"/>
                </a:solidFill>
                <a:highlight>
                  <a:schemeClr val="accent5"/>
                </a:highlight>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latin typeface="Mada"/>
                  <a:ea typeface="Mada"/>
                  <a:cs typeface="Mada"/>
                  <a:sym typeface="Mada"/>
                </a:rPr>
                <a:t>Suggests upper GI bleeding. occur when bleeding is less severe</a:t>
              </a:r>
              <a:r>
                <a:rPr lang="ar" sz="1200">
                  <a:solidFill>
                    <a:srgbClr val="0B5394"/>
                  </a:solidFill>
                  <a:latin typeface="Mada"/>
                  <a:ea typeface="Mada"/>
                  <a:cs typeface="Mada"/>
                  <a:sym typeface="Mada"/>
                </a:rPr>
                <a:t> </a:t>
              </a:r>
              <a:r>
                <a:rPr lang="ar" sz="1200">
                  <a:solidFill>
                    <a:schemeClr val="accent1"/>
                  </a:solidFill>
                  <a:latin typeface="Mada"/>
                  <a:ea typeface="Mada"/>
                  <a:cs typeface="Mada"/>
                  <a:sym typeface="Mada"/>
                </a:rPr>
                <a:t>and at lower rate</a:t>
              </a:r>
              <a:r>
                <a:rPr lang="ar" sz="1200">
                  <a:solidFill>
                    <a:srgbClr val="6AA84F"/>
                  </a:solidFill>
                  <a:latin typeface="Mada"/>
                  <a:ea typeface="Mada"/>
                  <a:cs typeface="Mada"/>
                  <a:sym typeface="Mada"/>
                </a:rPr>
                <a:t>.</a:t>
              </a:r>
              <a:r>
                <a:rPr lang="ar" sz="1200">
                  <a:solidFill>
                    <a:schemeClr val="dk1"/>
                  </a:solidFill>
                  <a:latin typeface="Mada"/>
                  <a:ea typeface="Mada"/>
                  <a:cs typeface="Mada"/>
                  <a:sym typeface="Mada"/>
                </a:rPr>
                <a:t>vomitus has enough time to be oxidised and transformed into coffee grounds </a:t>
              </a:r>
              <a:endParaRPr sz="1200">
                <a:solidFill>
                  <a:schemeClr val="dk1"/>
                </a:solidFill>
                <a:latin typeface="Mada"/>
                <a:ea typeface="Mada"/>
                <a:cs typeface="Mada"/>
                <a:sym typeface="Mada"/>
              </a:endParaRPr>
            </a:p>
          </p:txBody>
        </p:sp>
        <p:grpSp>
          <p:nvGrpSpPr>
            <p:cNvPr id="260" name="Google Shape;260;p14"/>
            <p:cNvGrpSpPr/>
            <p:nvPr/>
          </p:nvGrpSpPr>
          <p:grpSpPr>
            <a:xfrm>
              <a:off x="258816" y="7153205"/>
              <a:ext cx="443327" cy="443405"/>
              <a:chOff x="6262202" y="554468"/>
              <a:chExt cx="733500" cy="577200"/>
            </a:xfrm>
          </p:grpSpPr>
          <p:sp>
            <p:nvSpPr>
              <p:cNvPr id="261" name="Google Shape;261;p14"/>
              <p:cNvSpPr/>
              <p:nvPr/>
            </p:nvSpPr>
            <p:spPr>
              <a:xfrm>
                <a:off x="6262202" y="554468"/>
                <a:ext cx="733500" cy="577200"/>
              </a:xfrm>
              <a:prstGeom prst="ellipse">
                <a:avLst/>
              </a:prstGeom>
              <a:solidFill>
                <a:srgbClr val="CDD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262" name="Google Shape;262;p14"/>
              <p:cNvSpPr/>
              <p:nvPr/>
            </p:nvSpPr>
            <p:spPr>
              <a:xfrm>
                <a:off x="6406307" y="667875"/>
                <a:ext cx="445200" cy="350400"/>
              </a:xfrm>
              <a:prstGeom prst="ellipse">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263" name="Google Shape;263;p14"/>
              <p:cNvSpPr txBox="1"/>
              <p:nvPr/>
            </p:nvSpPr>
            <p:spPr>
              <a:xfrm>
                <a:off x="6323228" y="667876"/>
                <a:ext cx="620700" cy="280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Alegreya"/>
                    <a:ea typeface="Alegreya"/>
                    <a:cs typeface="Alegreya"/>
                    <a:sym typeface="Alegreya"/>
                  </a:rPr>
                  <a:t>3</a:t>
                </a:r>
                <a:endParaRPr b="1" i="0" sz="1600" u="none" cap="none" strike="noStrike">
                  <a:solidFill>
                    <a:srgbClr val="FFFFFF"/>
                  </a:solidFill>
                  <a:latin typeface="Alegreya"/>
                  <a:ea typeface="Alegreya"/>
                  <a:cs typeface="Alegreya"/>
                  <a:sym typeface="Alegreya"/>
                </a:endParaRPr>
              </a:p>
            </p:txBody>
          </p:sp>
        </p:grpSp>
        <p:sp>
          <p:nvSpPr>
            <p:cNvPr id="264" name="Google Shape;264;p14"/>
            <p:cNvSpPr txBox="1"/>
            <p:nvPr/>
          </p:nvSpPr>
          <p:spPr>
            <a:xfrm>
              <a:off x="680513" y="7182975"/>
              <a:ext cx="6610200" cy="14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highlight>
                    <a:schemeClr val="accent5"/>
                  </a:highlight>
                  <a:latin typeface="Mada"/>
                  <a:ea typeface="Mada"/>
                  <a:cs typeface="Mada"/>
                  <a:sym typeface="Mada"/>
                </a:rPr>
                <a:t>Melena:</a:t>
              </a:r>
              <a:r>
                <a:rPr b="1" lang="ar" sz="1200">
                  <a:solidFill>
                    <a:schemeClr val="dk1"/>
                  </a:solidFill>
                  <a:highlight>
                    <a:schemeClr val="accent5"/>
                  </a:highlight>
                  <a:latin typeface="Mada"/>
                  <a:ea typeface="Mada"/>
                  <a:cs typeface="Mada"/>
                  <a:sym typeface="Mada"/>
                </a:rPr>
                <a:t> </a:t>
              </a:r>
              <a:r>
                <a:rPr b="1" baseline="30000" lang="ar" sz="1200">
                  <a:solidFill>
                    <a:schemeClr val="dk1"/>
                  </a:solidFill>
                  <a:highlight>
                    <a:schemeClr val="accent5"/>
                  </a:highlight>
                  <a:latin typeface="Mada"/>
                  <a:ea typeface="Mada"/>
                  <a:cs typeface="Mada"/>
                  <a:sym typeface="Mada"/>
                </a:rPr>
                <a:t>1</a:t>
              </a:r>
              <a:endParaRPr b="1" baseline="30000" sz="1200">
                <a:solidFill>
                  <a:schemeClr val="dk1"/>
                </a:solidFill>
                <a:highlight>
                  <a:schemeClr val="accent5"/>
                </a:highlight>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black, tarry, foul-smelling stool containing altered blood</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characteristic colour and smell result by the action of digestive enzymes and bacteria on haemoglobin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indicates that blood has remained in GI tract for several hours.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Melena suggests upper GI bleeding 90% of the time. </a:t>
              </a:r>
              <a:r>
                <a:rPr lang="ar" sz="1200">
                  <a:solidFill>
                    <a:schemeClr val="dk1"/>
                  </a:solidFill>
                  <a:latin typeface="Mada"/>
                  <a:ea typeface="Mada"/>
                  <a:cs typeface="Mada"/>
                  <a:sym typeface="Mada"/>
                </a:rPr>
                <a:t>But it can occur with bleeding from any lesion proximal to the right  colon.</a:t>
              </a:r>
              <a:endParaRPr baseline="30000"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latin typeface="Mada"/>
                  <a:ea typeface="Mada"/>
                  <a:cs typeface="Mada"/>
                  <a:sym typeface="Mada"/>
                </a:rPr>
                <a:t>Note that dark stools can also result from </a:t>
              </a:r>
              <a:r>
                <a:rPr lang="ar" sz="1200">
                  <a:latin typeface="Mada"/>
                  <a:ea typeface="Mada"/>
                  <a:cs typeface="Mada"/>
                  <a:sym typeface="Mada"/>
                </a:rPr>
                <a:t>bismuth</a:t>
              </a:r>
              <a:r>
                <a:rPr b="1" baseline="30000" lang="ar" sz="1200">
                  <a:latin typeface="Mada"/>
                  <a:ea typeface="Mada"/>
                  <a:cs typeface="Mada"/>
                  <a:sym typeface="Mada"/>
                </a:rPr>
                <a:t>2</a:t>
              </a:r>
              <a:r>
                <a:rPr lang="ar" sz="1200">
                  <a:latin typeface="Mada"/>
                  <a:ea typeface="Mada"/>
                  <a:cs typeface="Mada"/>
                  <a:sym typeface="Mada"/>
                </a:rPr>
                <a:t>, </a:t>
              </a:r>
              <a:r>
                <a:rPr lang="ar" sz="1200">
                  <a:latin typeface="Mada"/>
                  <a:ea typeface="Mada"/>
                  <a:cs typeface="Mada"/>
                  <a:sym typeface="Mada"/>
                </a:rPr>
                <a:t>iron</a:t>
              </a:r>
              <a:r>
                <a:rPr b="1" baseline="30000" lang="ar" sz="1200">
                  <a:latin typeface="Mada"/>
                  <a:ea typeface="Mada"/>
                  <a:cs typeface="Mada"/>
                  <a:sym typeface="Mada"/>
                </a:rPr>
                <a:t>3</a:t>
              </a:r>
              <a:r>
                <a:rPr lang="ar" sz="1200">
                  <a:latin typeface="Mada"/>
                  <a:ea typeface="Mada"/>
                  <a:cs typeface="Mada"/>
                  <a:sym typeface="Mada"/>
                </a:rPr>
                <a:t>, spinach, charcoal, and licorice.</a:t>
              </a:r>
              <a:endParaRPr sz="1200">
                <a:solidFill>
                  <a:schemeClr val="accent4"/>
                </a:solidFill>
                <a:latin typeface="Mada"/>
                <a:ea typeface="Mada"/>
                <a:cs typeface="Mada"/>
                <a:sym typeface="Mada"/>
              </a:endParaRPr>
            </a:p>
          </p:txBody>
        </p:sp>
      </p:grpSp>
      <p:sp>
        <p:nvSpPr>
          <p:cNvPr id="265" name="Google Shape;265;p14"/>
          <p:cNvSpPr txBox="1"/>
          <p:nvPr/>
        </p:nvSpPr>
        <p:spPr>
          <a:xfrm>
            <a:off x="0" y="9763775"/>
            <a:ext cx="756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a:t>
            </a:r>
            <a:r>
              <a:rPr lang="ar" sz="1000">
                <a:solidFill>
                  <a:srgbClr val="6AA84F"/>
                </a:solidFill>
                <a:latin typeface="Mada"/>
                <a:ea typeface="Mada"/>
                <a:cs typeface="Mada"/>
                <a:sym typeface="Mada"/>
              </a:rPr>
              <a:t>soft stool not hard</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used to treat heartburn but we don't use it here. causes black discoloration of the stool</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3- how to know if it is melena or due to iron supplements ? if the patient is taking iron the stool won't be loose and it will not have foul smell</a:t>
            </a:r>
            <a:endParaRPr sz="1000">
              <a:solidFill>
                <a:srgbClr val="6AA84F"/>
              </a:solidFill>
              <a:latin typeface="Mada"/>
              <a:ea typeface="Mada"/>
              <a:cs typeface="Mada"/>
              <a:sym typeface="Mad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5"/>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cxnSp>
        <p:nvCxnSpPr>
          <p:cNvPr id="271" name="Google Shape;271;p15"/>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pic>
        <p:nvPicPr>
          <p:cNvPr id="272" name="Google Shape;272;p15"/>
          <p:cNvPicPr preferRelativeResize="0"/>
          <p:nvPr/>
        </p:nvPicPr>
        <p:blipFill>
          <a:blip r:embed="rId3">
            <a:alphaModFix/>
          </a:blip>
          <a:stretch>
            <a:fillRect/>
          </a:stretch>
        </p:blipFill>
        <p:spPr>
          <a:xfrm>
            <a:off x="244850" y="1829237"/>
            <a:ext cx="3154200" cy="2871200"/>
          </a:xfrm>
          <a:prstGeom prst="rect">
            <a:avLst/>
          </a:prstGeom>
          <a:noFill/>
          <a:ln>
            <a:noFill/>
          </a:ln>
        </p:spPr>
      </p:pic>
      <p:pic>
        <p:nvPicPr>
          <p:cNvPr id="273" name="Google Shape;273;p15"/>
          <p:cNvPicPr preferRelativeResize="0"/>
          <p:nvPr/>
        </p:nvPicPr>
        <p:blipFill>
          <a:blip r:embed="rId4">
            <a:alphaModFix/>
          </a:blip>
          <a:stretch>
            <a:fillRect/>
          </a:stretch>
        </p:blipFill>
        <p:spPr>
          <a:xfrm>
            <a:off x="3323375" y="1929038"/>
            <a:ext cx="3991775" cy="2771400"/>
          </a:xfrm>
          <a:prstGeom prst="rect">
            <a:avLst/>
          </a:prstGeom>
          <a:noFill/>
          <a:ln>
            <a:noFill/>
          </a:ln>
        </p:spPr>
      </p:pic>
      <p:sp>
        <p:nvSpPr>
          <p:cNvPr id="274" name="Google Shape;274;p15"/>
          <p:cNvSpPr txBox="1"/>
          <p:nvPr/>
        </p:nvSpPr>
        <p:spPr>
          <a:xfrm>
            <a:off x="194075" y="1354900"/>
            <a:ext cx="6453000" cy="7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5"/>
          <p:cNvSpPr txBox="1"/>
          <p:nvPr/>
        </p:nvSpPr>
        <p:spPr>
          <a:xfrm>
            <a:off x="123735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Clinical Features </a:t>
            </a:r>
            <a:r>
              <a:rPr lang="ar" sz="2600">
                <a:solidFill>
                  <a:schemeClr val="dk1"/>
                </a:solidFill>
                <a:latin typeface="Mada"/>
                <a:ea typeface="Mada"/>
                <a:cs typeface="Mada"/>
                <a:sym typeface="Mada"/>
              </a:rPr>
              <a:t>cont’</a:t>
            </a:r>
            <a:endParaRPr sz="2600">
              <a:solidFill>
                <a:schemeClr val="dk1"/>
              </a:solidFill>
              <a:latin typeface="Alegreya"/>
              <a:ea typeface="Alegreya"/>
              <a:cs typeface="Alegreya"/>
              <a:sym typeface="Alegreya"/>
            </a:endParaRPr>
          </a:p>
        </p:txBody>
      </p:sp>
      <p:sp>
        <p:nvSpPr>
          <p:cNvPr id="276" name="Google Shape;276;p15"/>
          <p:cNvSpPr txBox="1"/>
          <p:nvPr/>
        </p:nvSpPr>
        <p:spPr>
          <a:xfrm>
            <a:off x="220875" y="1498300"/>
            <a:ext cx="6048000" cy="56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highlight>
                  <a:schemeClr val="accent5"/>
                </a:highlight>
                <a:latin typeface="Mada"/>
                <a:ea typeface="Mada"/>
                <a:cs typeface="Mada"/>
                <a:sym typeface="Mada"/>
              </a:rPr>
              <a:t>Pathophysiology of shock :</a:t>
            </a:r>
            <a:endParaRPr b="1" sz="1200">
              <a:highlight>
                <a:schemeClr val="accent5"/>
              </a:highlight>
              <a:latin typeface="Mada"/>
              <a:ea typeface="Mada"/>
              <a:cs typeface="Mada"/>
              <a:sym typeface="Mada"/>
            </a:endParaRPr>
          </a:p>
        </p:txBody>
      </p:sp>
      <p:sp>
        <p:nvSpPr>
          <p:cNvPr id="277" name="Google Shape;277;p15"/>
          <p:cNvSpPr/>
          <p:nvPr/>
        </p:nvSpPr>
        <p:spPr>
          <a:xfrm>
            <a:off x="194075" y="4793875"/>
            <a:ext cx="3154200" cy="1457400"/>
          </a:xfrm>
          <a:prstGeom prst="roundRect">
            <a:avLst>
              <a:gd fmla="val 16667" name="adj"/>
            </a:avLst>
          </a:prstGeom>
          <a:noFill/>
          <a:ln cap="flat" cmpd="sng" w="19050">
            <a:solidFill>
              <a:schemeClr val="accent1"/>
            </a:solidFill>
            <a:prstDash val="dashDot"/>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all the causes in red can manifest as shock which can cause acidosis , hypothermia , and coagulopathy. It is a vicious cycle</a:t>
            </a:r>
            <a:endParaRPr sz="1000">
              <a:solidFill>
                <a:srgbClr val="6AA84F"/>
              </a:solidFill>
              <a:latin typeface="Mada"/>
              <a:ea typeface="Mada"/>
              <a:cs typeface="Mada"/>
              <a:sym typeface="Mada"/>
            </a:endParaRPr>
          </a:p>
        </p:txBody>
      </p:sp>
      <p:sp>
        <p:nvSpPr>
          <p:cNvPr id="278" name="Google Shape;278;p15"/>
          <p:cNvSpPr txBox="1"/>
          <p:nvPr/>
        </p:nvSpPr>
        <p:spPr>
          <a:xfrm>
            <a:off x="194075" y="904300"/>
            <a:ext cx="4276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AutoNum type="arabicPeriod" startAt="2"/>
            </a:pPr>
            <a:r>
              <a:rPr b="1" lang="ar" sz="2200">
                <a:highlight>
                  <a:schemeClr val="accent5"/>
                </a:highlight>
                <a:latin typeface="Mada"/>
                <a:ea typeface="Mada"/>
                <a:cs typeface="Mada"/>
                <a:sym typeface="Mada"/>
              </a:rPr>
              <a:t>Signs of volume depletion</a:t>
            </a:r>
            <a:endParaRPr b="1" sz="2200">
              <a:highlight>
                <a:schemeClr val="accent5"/>
              </a:highlight>
              <a:latin typeface="Mada"/>
              <a:ea typeface="Mada"/>
              <a:cs typeface="Mada"/>
              <a:sym typeface="Mada"/>
            </a:endParaRPr>
          </a:p>
        </p:txBody>
      </p:sp>
      <p:sp>
        <p:nvSpPr>
          <p:cNvPr id="279" name="Google Shape;279;p15"/>
          <p:cNvSpPr/>
          <p:nvPr/>
        </p:nvSpPr>
        <p:spPr>
          <a:xfrm>
            <a:off x="-33325" y="-4900"/>
            <a:ext cx="1071000" cy="4896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Males slides</a:t>
            </a:r>
            <a:endParaRPr b="1" sz="1300">
              <a:solidFill>
                <a:srgbClr val="FFFFFF"/>
              </a:solidFill>
              <a:latin typeface="Mada"/>
              <a:ea typeface="Mada"/>
              <a:cs typeface="Mada"/>
              <a:sym typeface="Mada"/>
            </a:endParaRPr>
          </a:p>
        </p:txBody>
      </p:sp>
      <p:grpSp>
        <p:nvGrpSpPr>
          <p:cNvPr id="280" name="Google Shape;280;p15"/>
          <p:cNvGrpSpPr/>
          <p:nvPr/>
        </p:nvGrpSpPr>
        <p:grpSpPr>
          <a:xfrm>
            <a:off x="244850" y="6217712"/>
            <a:ext cx="6610200" cy="4277442"/>
            <a:chOff x="244850" y="5723274"/>
            <a:chExt cx="6610200" cy="4608816"/>
          </a:xfrm>
        </p:grpSpPr>
        <p:pic>
          <p:nvPicPr>
            <p:cNvPr id="281" name="Google Shape;281;p15"/>
            <p:cNvPicPr preferRelativeResize="0"/>
            <p:nvPr/>
          </p:nvPicPr>
          <p:blipFill>
            <a:blip r:embed="rId5">
              <a:alphaModFix/>
            </a:blip>
            <a:stretch>
              <a:fillRect/>
            </a:stretch>
          </p:blipFill>
          <p:spPr>
            <a:xfrm>
              <a:off x="966610" y="6217264"/>
              <a:ext cx="5626801" cy="2061300"/>
            </a:xfrm>
            <a:prstGeom prst="rect">
              <a:avLst/>
            </a:prstGeom>
            <a:noFill/>
            <a:ln>
              <a:noFill/>
            </a:ln>
          </p:spPr>
        </p:pic>
        <p:pic>
          <p:nvPicPr>
            <p:cNvPr id="282" name="Google Shape;282;p15"/>
            <p:cNvPicPr preferRelativeResize="0"/>
            <p:nvPr/>
          </p:nvPicPr>
          <p:blipFill>
            <a:blip r:embed="rId6">
              <a:alphaModFix/>
            </a:blip>
            <a:stretch>
              <a:fillRect/>
            </a:stretch>
          </p:blipFill>
          <p:spPr>
            <a:xfrm>
              <a:off x="1049410" y="8456650"/>
              <a:ext cx="5438774" cy="1875439"/>
            </a:xfrm>
            <a:prstGeom prst="rect">
              <a:avLst/>
            </a:prstGeom>
            <a:noFill/>
            <a:ln>
              <a:noFill/>
            </a:ln>
          </p:spPr>
        </p:pic>
        <p:sp>
          <p:nvSpPr>
            <p:cNvPr id="283" name="Google Shape;283;p15"/>
            <p:cNvSpPr txBox="1"/>
            <p:nvPr/>
          </p:nvSpPr>
          <p:spPr>
            <a:xfrm>
              <a:off x="244850" y="5723274"/>
              <a:ext cx="6610200" cy="450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highlight>
                    <a:schemeClr val="accent5"/>
                  </a:highlight>
                  <a:latin typeface="Mada"/>
                  <a:ea typeface="Mada"/>
                  <a:cs typeface="Mada"/>
                  <a:sym typeface="Mada"/>
                </a:rPr>
                <a:t>clinical features based on the amount of blood loss:</a:t>
              </a:r>
              <a:endParaRPr b="1">
                <a:highlight>
                  <a:schemeClr val="accent5"/>
                </a:highlight>
              </a:endParaRPr>
            </a:p>
          </p:txBody>
        </p:sp>
        <p:sp>
          <p:nvSpPr>
            <p:cNvPr id="284" name="Google Shape;284;p15"/>
            <p:cNvSpPr/>
            <p:nvPr/>
          </p:nvSpPr>
          <p:spPr>
            <a:xfrm>
              <a:off x="2141100" y="8076600"/>
              <a:ext cx="4347000" cy="169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5" name="Google Shape;285;p15"/>
          <p:cNvSpPr/>
          <p:nvPr/>
        </p:nvSpPr>
        <p:spPr>
          <a:xfrm>
            <a:off x="3436775" y="4793875"/>
            <a:ext cx="3916200" cy="1457400"/>
          </a:xfrm>
          <a:prstGeom prst="roundRect">
            <a:avLst>
              <a:gd fmla="val 16667" name="adj"/>
            </a:avLst>
          </a:prstGeom>
          <a:noFill/>
          <a:ln cap="flat" cmpd="sng" w="19050">
            <a:solidFill>
              <a:schemeClr val="accent1"/>
            </a:solidFill>
            <a:prstDash val="dashDot"/>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Managing GI bleeding with IV fluids can make it physiologically worse.</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In this figure, we can see that the blood is diluted due to the loss </a:t>
            </a:r>
            <a:r>
              <a:rPr lang="ar" sz="1000">
                <a:solidFill>
                  <a:srgbClr val="6AA84F"/>
                </a:solidFill>
                <a:latin typeface="Mada"/>
                <a:ea typeface="Mada"/>
                <a:cs typeface="Mada"/>
                <a:sym typeface="Mada"/>
              </a:rPr>
              <a:t>of</a:t>
            </a:r>
            <a:r>
              <a:rPr lang="ar" sz="1000">
                <a:solidFill>
                  <a:srgbClr val="6AA84F"/>
                </a:solidFill>
                <a:latin typeface="Mada"/>
                <a:ea typeface="Mada"/>
                <a:cs typeface="Mada"/>
                <a:sym typeface="Mada"/>
              </a:rPr>
              <a:t> it’s components that accompanies bleeding. </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when the pt is bleeding and you give them IV fluids you will dilute the blood products even more.</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The fluids can be cold which can decrease body temperature. Sometimes we warm up the fluids before introducing them to the pt.</a:t>
            </a:r>
            <a:endParaRPr sz="1000">
              <a:solidFill>
                <a:srgbClr val="6AA84F"/>
              </a:solidFill>
              <a:latin typeface="Mada"/>
              <a:ea typeface="Mada"/>
              <a:cs typeface="Mada"/>
              <a:sym typeface="Mad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6"/>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91" name="Google Shape;291;p16"/>
          <p:cNvSpPr txBox="1"/>
          <p:nvPr/>
        </p:nvSpPr>
        <p:spPr>
          <a:xfrm>
            <a:off x="156257" y="886120"/>
            <a:ext cx="4749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accent4"/>
              </a:buClr>
              <a:buSzPts val="2200"/>
              <a:buFont typeface="Mada"/>
              <a:buAutoNum type="arabicPeriod" startAt="3"/>
            </a:pPr>
            <a:r>
              <a:rPr b="1" lang="ar" sz="2200">
                <a:solidFill>
                  <a:schemeClr val="accent4"/>
                </a:solidFill>
                <a:highlight>
                  <a:schemeClr val="accent5"/>
                </a:highlight>
                <a:latin typeface="Mada"/>
                <a:ea typeface="Mada"/>
                <a:cs typeface="Mada"/>
                <a:sym typeface="Mada"/>
              </a:rPr>
              <a:t>Signs and Symptoms of anemia</a:t>
            </a:r>
            <a:endParaRPr b="1" sz="2200">
              <a:solidFill>
                <a:schemeClr val="accent4"/>
              </a:solidFill>
              <a:highlight>
                <a:schemeClr val="accent5"/>
              </a:highlight>
              <a:latin typeface="Mada"/>
              <a:ea typeface="Mada"/>
              <a:cs typeface="Mada"/>
              <a:sym typeface="Mada"/>
            </a:endParaRPr>
          </a:p>
        </p:txBody>
      </p:sp>
      <p:sp>
        <p:nvSpPr>
          <p:cNvPr id="292" name="Google Shape;292;p16"/>
          <p:cNvSpPr txBox="1"/>
          <p:nvPr/>
        </p:nvSpPr>
        <p:spPr>
          <a:xfrm>
            <a:off x="80057" y="1271995"/>
            <a:ext cx="3387600" cy="362100"/>
          </a:xfrm>
          <a:prstGeom prst="rect">
            <a:avLst/>
          </a:prstGeom>
          <a:noFill/>
          <a:ln>
            <a:noFill/>
          </a:ln>
        </p:spPr>
        <p:txBody>
          <a:bodyPr anchorCtr="0" anchor="t" bIns="91425" lIns="91425" spcFirstLastPara="1" rIns="91425" wrap="square" tIns="91425">
            <a:noAutofit/>
          </a:bodyPr>
          <a:lstStyle/>
          <a:p>
            <a:pPr indent="-304800" lvl="0" marL="457200" rtl="0" algn="ctr">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(e.g., fatigue, pallor, exertional dyspnea)</a:t>
            </a:r>
            <a:endParaRPr sz="1200">
              <a:solidFill>
                <a:schemeClr val="dk1"/>
              </a:solidFill>
              <a:latin typeface="Mada"/>
              <a:ea typeface="Mada"/>
              <a:cs typeface="Mada"/>
              <a:sym typeface="Mada"/>
            </a:endParaRPr>
          </a:p>
        </p:txBody>
      </p:sp>
      <p:graphicFrame>
        <p:nvGraphicFramePr>
          <p:cNvPr id="293" name="Google Shape;293;p16"/>
          <p:cNvGraphicFramePr/>
          <p:nvPr/>
        </p:nvGraphicFramePr>
        <p:xfrm>
          <a:off x="714163" y="1669770"/>
          <a:ext cx="3000000" cy="3000000"/>
        </p:xfrm>
        <a:graphic>
          <a:graphicData uri="http://schemas.openxmlformats.org/drawingml/2006/table">
            <a:tbl>
              <a:tblPr>
                <a:noFill/>
                <a:tableStyleId>{77FC013C-54D9-4F0A-A97E-4AAB260340E3}</a:tableStyleId>
              </a:tblPr>
              <a:tblGrid>
                <a:gridCol w="1585475"/>
                <a:gridCol w="1973775"/>
                <a:gridCol w="2237500"/>
              </a:tblGrid>
              <a:tr h="252075">
                <a:tc gridSpan="3">
                  <a:txBody>
                    <a:bodyPr/>
                    <a:lstStyle/>
                    <a:p>
                      <a:pPr indent="0" lvl="0" marL="0" rtl="0" algn="ctr">
                        <a:spcBef>
                          <a:spcPts val="0"/>
                        </a:spcBef>
                        <a:spcAft>
                          <a:spcPts val="0"/>
                        </a:spcAft>
                        <a:buNone/>
                      </a:pPr>
                      <a:r>
                        <a:rPr b="1" lang="ar" sz="1200">
                          <a:solidFill>
                            <a:srgbClr val="666666"/>
                          </a:solidFill>
                          <a:latin typeface="Mada"/>
                          <a:ea typeface="Mada"/>
                          <a:cs typeface="Mada"/>
                          <a:sym typeface="Mada"/>
                        </a:rPr>
                        <a:t>Essentials of diagnosis </a:t>
                      </a:r>
                      <a:endParaRPr b="1" sz="1200">
                        <a:solidFill>
                          <a:srgbClr val="666666"/>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hMerge="1"/>
                <a:tc hMerge="1"/>
              </a:tr>
              <a:tr h="252075">
                <a:tc>
                  <a:txBody>
                    <a:bodyPr/>
                    <a:lstStyle/>
                    <a:p>
                      <a:pPr indent="0" lvl="0" marL="0" rtl="0" algn="ctr">
                        <a:spcBef>
                          <a:spcPts val="0"/>
                        </a:spcBef>
                        <a:spcAft>
                          <a:spcPts val="0"/>
                        </a:spcAft>
                        <a:buNone/>
                      </a:pPr>
                      <a:r>
                        <a:rPr b="1" lang="ar" sz="1200">
                          <a:solidFill>
                            <a:srgbClr val="38761D"/>
                          </a:solidFill>
                          <a:latin typeface="Mada"/>
                          <a:ea typeface="Mada"/>
                          <a:cs typeface="Mada"/>
                          <a:sym typeface="Mada"/>
                        </a:rPr>
                        <a:t>Symptoms</a:t>
                      </a:r>
                      <a:endParaRPr b="1" sz="1200">
                        <a:solidFill>
                          <a:srgbClr val="38761D"/>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gridSpan="2">
                  <a:txBody>
                    <a:bodyPr/>
                    <a:lstStyle/>
                    <a:p>
                      <a:pPr indent="0" lvl="0" marL="0" rtl="0" algn="ctr">
                        <a:spcBef>
                          <a:spcPts val="0"/>
                        </a:spcBef>
                        <a:spcAft>
                          <a:spcPts val="0"/>
                        </a:spcAft>
                        <a:buNone/>
                      </a:pPr>
                      <a:r>
                        <a:rPr lang="ar" sz="1200">
                          <a:latin typeface="Mada"/>
                          <a:ea typeface="Mada"/>
                          <a:cs typeface="Mada"/>
                          <a:sym typeface="Mada"/>
                        </a:rPr>
                        <a:t>Coffee ground vomiting, hematemesis, melena, hematochezia, anemic symptoms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343275">
                <a:tc>
                  <a:txBody>
                    <a:bodyPr/>
                    <a:lstStyle/>
                    <a:p>
                      <a:pPr indent="0" lvl="0" marL="0" rtl="0" algn="ctr">
                        <a:spcBef>
                          <a:spcPts val="0"/>
                        </a:spcBef>
                        <a:spcAft>
                          <a:spcPts val="0"/>
                        </a:spcAft>
                        <a:buNone/>
                      </a:pPr>
                      <a:r>
                        <a:rPr b="1" lang="ar" sz="1200">
                          <a:solidFill>
                            <a:srgbClr val="38761D"/>
                          </a:solidFill>
                          <a:latin typeface="Mada"/>
                          <a:ea typeface="Mada"/>
                          <a:cs typeface="Mada"/>
                          <a:sym typeface="Mada"/>
                        </a:rPr>
                        <a:t>PMH</a:t>
                      </a:r>
                      <a:endParaRPr b="1" sz="1200">
                        <a:solidFill>
                          <a:srgbClr val="38761D"/>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gridSpan="2">
                  <a:txBody>
                    <a:bodyPr/>
                    <a:lstStyle/>
                    <a:p>
                      <a:pPr indent="0" lvl="0" marL="0" rtl="0" algn="ctr">
                        <a:spcBef>
                          <a:spcPts val="0"/>
                        </a:spcBef>
                        <a:spcAft>
                          <a:spcPts val="0"/>
                        </a:spcAft>
                        <a:buNone/>
                      </a:pPr>
                      <a:r>
                        <a:rPr lang="ar" sz="1200">
                          <a:latin typeface="Mada"/>
                          <a:ea typeface="Mada"/>
                          <a:cs typeface="Mada"/>
                          <a:sym typeface="Mada"/>
                        </a:rPr>
                        <a:t>Liver cirrhosis, use of NSAIDs</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343275">
                <a:tc>
                  <a:txBody>
                    <a:bodyPr/>
                    <a:lstStyle/>
                    <a:p>
                      <a:pPr indent="0" lvl="0" marL="0" rtl="0" algn="ctr">
                        <a:spcBef>
                          <a:spcPts val="0"/>
                        </a:spcBef>
                        <a:spcAft>
                          <a:spcPts val="0"/>
                        </a:spcAft>
                        <a:buNone/>
                      </a:pPr>
                      <a:r>
                        <a:rPr b="1" lang="ar" sz="1200">
                          <a:solidFill>
                            <a:srgbClr val="38761D"/>
                          </a:solidFill>
                          <a:latin typeface="Mada"/>
                          <a:ea typeface="Mada"/>
                          <a:cs typeface="Mada"/>
                          <a:sym typeface="Mada"/>
                        </a:rPr>
                        <a:t>Signs</a:t>
                      </a:r>
                      <a:endParaRPr b="1" sz="1200">
                        <a:solidFill>
                          <a:srgbClr val="38761D"/>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gridSpan="2">
                  <a:txBody>
                    <a:bodyPr/>
                    <a:lstStyle/>
                    <a:p>
                      <a:pPr indent="0" lvl="0" marL="0" rtl="0" algn="ctr">
                        <a:spcBef>
                          <a:spcPts val="0"/>
                        </a:spcBef>
                        <a:spcAft>
                          <a:spcPts val="0"/>
                        </a:spcAft>
                        <a:buNone/>
                      </a:pPr>
                      <a:r>
                        <a:rPr lang="ar" sz="1200">
                          <a:latin typeface="Mada"/>
                          <a:ea typeface="Mada"/>
                          <a:cs typeface="Mada"/>
                          <a:sym typeface="Mada"/>
                        </a:rPr>
                        <a:t>Hypotension, tachycardia, pallor, altered mental status, melena or blood per rectum, decreased urine output</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343275">
                <a:tc>
                  <a:txBody>
                    <a:bodyPr/>
                    <a:lstStyle/>
                    <a:p>
                      <a:pPr indent="0" lvl="0" marL="0" rtl="0" algn="ctr">
                        <a:spcBef>
                          <a:spcPts val="0"/>
                        </a:spcBef>
                        <a:spcAft>
                          <a:spcPts val="0"/>
                        </a:spcAft>
                        <a:buNone/>
                      </a:pPr>
                      <a:r>
                        <a:rPr b="1" lang="ar" sz="1200">
                          <a:solidFill>
                            <a:srgbClr val="38761D"/>
                          </a:solidFill>
                          <a:latin typeface="Mada"/>
                          <a:ea typeface="Mada"/>
                          <a:cs typeface="Mada"/>
                          <a:sym typeface="Mada"/>
                        </a:rPr>
                        <a:t>Bloods</a:t>
                      </a:r>
                      <a:endParaRPr b="1" sz="1200">
                        <a:solidFill>
                          <a:srgbClr val="38761D"/>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gridSpan="2">
                  <a:txBody>
                    <a:bodyPr/>
                    <a:lstStyle/>
                    <a:p>
                      <a:pPr indent="0" lvl="0" marL="0" rtl="0" algn="ctr">
                        <a:spcBef>
                          <a:spcPts val="0"/>
                        </a:spcBef>
                        <a:spcAft>
                          <a:spcPts val="0"/>
                        </a:spcAft>
                        <a:buNone/>
                      </a:pPr>
                      <a:r>
                        <a:rPr lang="ar" sz="1200">
                          <a:latin typeface="Mada"/>
                          <a:ea typeface="Mada"/>
                          <a:cs typeface="Mada"/>
                          <a:sym typeface="Mada"/>
                        </a:rPr>
                        <a:t>Anemia, raised urea, high urea or creatinine ratio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343275">
                <a:tc>
                  <a:txBody>
                    <a:bodyPr/>
                    <a:lstStyle/>
                    <a:p>
                      <a:pPr indent="0" lvl="0" marL="0" rtl="0" algn="ctr">
                        <a:spcBef>
                          <a:spcPts val="0"/>
                        </a:spcBef>
                        <a:spcAft>
                          <a:spcPts val="0"/>
                        </a:spcAft>
                        <a:buNone/>
                      </a:pPr>
                      <a:r>
                        <a:rPr b="1" lang="ar" sz="1200">
                          <a:solidFill>
                            <a:srgbClr val="38761D"/>
                          </a:solidFill>
                          <a:latin typeface="Mada"/>
                          <a:ea typeface="Mada"/>
                          <a:cs typeface="Mada"/>
                          <a:sym typeface="Mada"/>
                        </a:rPr>
                        <a:t>Endoscopy</a:t>
                      </a:r>
                      <a:endParaRPr b="1" sz="1200">
                        <a:solidFill>
                          <a:srgbClr val="38761D"/>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gridSpan="2">
                  <a:txBody>
                    <a:bodyPr/>
                    <a:lstStyle/>
                    <a:p>
                      <a:pPr indent="0" lvl="0" marL="0" rtl="0" algn="ctr">
                        <a:spcBef>
                          <a:spcPts val="0"/>
                        </a:spcBef>
                        <a:spcAft>
                          <a:spcPts val="0"/>
                        </a:spcAft>
                        <a:buNone/>
                      </a:pPr>
                      <a:r>
                        <a:rPr lang="ar" sz="1200">
                          <a:latin typeface="Mada"/>
                          <a:ea typeface="Mada"/>
                          <a:cs typeface="Mada"/>
                          <a:sym typeface="Mada"/>
                        </a:rPr>
                        <a:t>Ulcers, varices, Mallory-Weiss tera, erosive disease, neoplasms, vascular ectasia, and vascular malformations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bl>
          </a:graphicData>
        </a:graphic>
      </p:graphicFrame>
      <p:cxnSp>
        <p:nvCxnSpPr>
          <p:cNvPr id="294" name="Google Shape;294;p16"/>
          <p:cNvCxnSpPr/>
          <p:nvPr/>
        </p:nvCxnSpPr>
        <p:spPr>
          <a:xfrm flipH="1" rot="10800000">
            <a:off x="1366500" y="510980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295" name="Google Shape;295;p16"/>
          <p:cNvSpPr txBox="1"/>
          <p:nvPr/>
        </p:nvSpPr>
        <p:spPr>
          <a:xfrm>
            <a:off x="123735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Clinical Features </a:t>
            </a:r>
            <a:r>
              <a:rPr lang="ar" sz="2600">
                <a:solidFill>
                  <a:schemeClr val="dk1"/>
                </a:solidFill>
                <a:latin typeface="Mada"/>
                <a:ea typeface="Mada"/>
                <a:cs typeface="Mada"/>
                <a:sym typeface="Mada"/>
              </a:rPr>
              <a:t>cont’</a:t>
            </a:r>
            <a:endParaRPr sz="2600">
              <a:solidFill>
                <a:schemeClr val="dk1"/>
              </a:solidFill>
              <a:latin typeface="Alegreya"/>
              <a:ea typeface="Alegreya"/>
              <a:cs typeface="Alegreya"/>
              <a:sym typeface="Alegreya"/>
            </a:endParaRPr>
          </a:p>
        </p:txBody>
      </p:sp>
      <p:sp>
        <p:nvSpPr>
          <p:cNvPr id="296" name="Google Shape;296;p16"/>
          <p:cNvSpPr txBox="1"/>
          <p:nvPr/>
        </p:nvSpPr>
        <p:spPr>
          <a:xfrm>
            <a:off x="1237350" y="4447800"/>
            <a:ext cx="50853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Management</a:t>
            </a:r>
            <a:endParaRPr sz="2600">
              <a:solidFill>
                <a:schemeClr val="dk1"/>
              </a:solidFill>
              <a:latin typeface="Alegreya"/>
              <a:ea typeface="Alegreya"/>
              <a:cs typeface="Alegreya"/>
              <a:sym typeface="Alegreya"/>
            </a:endParaRPr>
          </a:p>
        </p:txBody>
      </p:sp>
      <p:pic>
        <p:nvPicPr>
          <p:cNvPr id="297" name="Google Shape;297;p16"/>
          <p:cNvPicPr preferRelativeResize="0"/>
          <p:nvPr/>
        </p:nvPicPr>
        <p:blipFill>
          <a:blip r:embed="rId3">
            <a:alphaModFix/>
          </a:blip>
          <a:stretch>
            <a:fillRect/>
          </a:stretch>
        </p:blipFill>
        <p:spPr>
          <a:xfrm>
            <a:off x="392400" y="5701916"/>
            <a:ext cx="3387600" cy="3325574"/>
          </a:xfrm>
          <a:prstGeom prst="rect">
            <a:avLst/>
          </a:prstGeom>
          <a:noFill/>
          <a:ln cap="flat" cmpd="sng" w="19050">
            <a:solidFill>
              <a:srgbClr val="6D9EEB"/>
            </a:solidFill>
            <a:prstDash val="solid"/>
            <a:round/>
            <a:headEnd len="sm" w="sm" type="none"/>
            <a:tailEnd len="sm" w="sm" type="none"/>
          </a:ln>
        </p:spPr>
      </p:pic>
      <p:sp>
        <p:nvSpPr>
          <p:cNvPr id="298" name="Google Shape;298;p16"/>
          <p:cNvSpPr/>
          <p:nvPr/>
        </p:nvSpPr>
        <p:spPr>
          <a:xfrm>
            <a:off x="3882625" y="5701925"/>
            <a:ext cx="3387600" cy="3325500"/>
          </a:xfrm>
          <a:prstGeom prst="roundRect">
            <a:avLst>
              <a:gd fmla="val 16667" name="adj"/>
            </a:avLst>
          </a:prstGeom>
          <a:noFill/>
          <a:ln cap="flat" cmpd="sng" w="9525">
            <a:solidFill>
              <a:schemeClr val="accent1"/>
            </a:solidFill>
            <a:prstDash val="dashDot"/>
            <a:round/>
            <a:headEnd len="sm" w="sm" type="none"/>
            <a:tailEnd len="sm" w="sm" type="none"/>
          </a:ln>
        </p:spPr>
        <p:txBody>
          <a:bodyPr anchorCtr="0" anchor="ctr" bIns="91425" lIns="91425" spcFirstLastPara="1" rIns="91425" wrap="square" tIns="91425">
            <a:noAutofit/>
          </a:bodyPr>
          <a:lstStyle/>
          <a:p>
            <a:pPr indent="-162599" lvl="0" marL="100799"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Pre hospital care : </a:t>
            </a:r>
            <a:r>
              <a:rPr lang="ar" sz="1200">
                <a:solidFill>
                  <a:srgbClr val="6AA84F"/>
                </a:solidFill>
                <a:latin typeface="Mada"/>
                <a:ea typeface="Mada"/>
                <a:cs typeface="Mada"/>
                <a:sym typeface="Mada"/>
              </a:rPr>
              <a:t>mainly primary prevention.  the red box on the left lower corner is what you want to achieve before reaching the hospital</a:t>
            </a:r>
            <a:endParaRPr sz="1200">
              <a:solidFill>
                <a:srgbClr val="6AA84F"/>
              </a:solidFill>
              <a:latin typeface="Mada"/>
              <a:ea typeface="Mada"/>
              <a:cs typeface="Mada"/>
              <a:sym typeface="Mada"/>
            </a:endParaRPr>
          </a:p>
          <a:p>
            <a:pPr indent="-162599" lvl="0" marL="100799" rtl="0" algn="l">
              <a:spcBef>
                <a:spcPts val="1000"/>
              </a:spcBef>
              <a:spcAft>
                <a:spcPts val="0"/>
              </a:spcAft>
              <a:buClr>
                <a:srgbClr val="6AA84F"/>
              </a:buClr>
              <a:buSzPts val="1200"/>
              <a:buFont typeface="Mada"/>
              <a:buChar char="●"/>
            </a:pPr>
            <a:r>
              <a:rPr b="1" lang="ar" sz="1200">
                <a:solidFill>
                  <a:srgbClr val="6AA84F"/>
                </a:solidFill>
                <a:latin typeface="Mada"/>
                <a:ea typeface="Mada"/>
                <a:cs typeface="Mada"/>
                <a:sym typeface="Mada"/>
              </a:rPr>
              <a:t>Hospital level : </a:t>
            </a:r>
            <a:r>
              <a:rPr lang="ar" sz="1200">
                <a:solidFill>
                  <a:srgbClr val="6AA84F"/>
                </a:solidFill>
                <a:latin typeface="Mada"/>
                <a:ea typeface="Mada"/>
                <a:cs typeface="Mada"/>
                <a:sym typeface="Mada"/>
              </a:rPr>
              <a:t>Avoid over or under resuscitation (Nobody knows what is the cutoff of each), this is important to avoid permissive hypotension, it means that our aim is not to return the pt to 100% normal, we try to achieve 70-80% because we don't want to give too much fluids causing the disruption we have discussed before .</a:t>
            </a:r>
            <a:endParaRPr sz="1200">
              <a:solidFill>
                <a:srgbClr val="6AA84F"/>
              </a:solidFill>
              <a:latin typeface="Mada"/>
              <a:ea typeface="Mada"/>
              <a:cs typeface="Mada"/>
              <a:sym typeface="Mada"/>
            </a:endParaRPr>
          </a:p>
        </p:txBody>
      </p:sp>
      <p:sp>
        <p:nvSpPr>
          <p:cNvPr id="299" name="Google Shape;299;p16"/>
          <p:cNvSpPr/>
          <p:nvPr/>
        </p:nvSpPr>
        <p:spPr>
          <a:xfrm>
            <a:off x="5727900" y="1669775"/>
            <a:ext cx="783000" cy="3414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Females slides</a:t>
            </a:r>
            <a:endParaRPr b="1" sz="1200">
              <a:solidFill>
                <a:srgbClr val="FFFFFF"/>
              </a:solidFill>
              <a:latin typeface="Mada"/>
              <a:ea typeface="Mada"/>
              <a:cs typeface="Mada"/>
              <a:sym typeface="Mad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17"/>
          <p:cNvSpPr/>
          <p:nvPr/>
        </p:nvSpPr>
        <p:spPr>
          <a:xfrm>
            <a:off x="240450" y="7365850"/>
            <a:ext cx="7094400" cy="2179500"/>
          </a:xfrm>
          <a:prstGeom prst="rect">
            <a:avLst/>
          </a:prstGeom>
          <a:noFill/>
          <a:ln cap="flat" cmpd="sng" w="9525">
            <a:solidFill>
              <a:schemeClr val="accent1"/>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7"/>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pSp>
        <p:nvGrpSpPr>
          <p:cNvPr id="306" name="Google Shape;306;p17"/>
          <p:cNvGrpSpPr/>
          <p:nvPr/>
        </p:nvGrpSpPr>
        <p:grpSpPr>
          <a:xfrm>
            <a:off x="236557" y="739551"/>
            <a:ext cx="3187655" cy="562216"/>
            <a:chOff x="842294" y="6547331"/>
            <a:chExt cx="3187655" cy="562216"/>
          </a:xfrm>
        </p:grpSpPr>
        <p:grpSp>
          <p:nvGrpSpPr>
            <p:cNvPr id="307" name="Google Shape;307;p17"/>
            <p:cNvGrpSpPr/>
            <p:nvPr/>
          </p:nvGrpSpPr>
          <p:grpSpPr>
            <a:xfrm>
              <a:off x="842294" y="6547331"/>
              <a:ext cx="2760918" cy="562216"/>
              <a:chOff x="423253" y="6100698"/>
              <a:chExt cx="3286807" cy="639900"/>
            </a:xfrm>
          </p:grpSpPr>
          <p:sp>
            <p:nvSpPr>
              <p:cNvPr id="308" name="Google Shape;308;p17"/>
              <p:cNvSpPr/>
              <p:nvPr/>
            </p:nvSpPr>
            <p:spPr>
              <a:xfrm>
                <a:off x="423259" y="6232427"/>
                <a:ext cx="3286800" cy="394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7"/>
              <p:cNvSpPr/>
              <p:nvPr/>
            </p:nvSpPr>
            <p:spPr>
              <a:xfrm>
                <a:off x="423253" y="6100698"/>
                <a:ext cx="674700" cy="639900"/>
              </a:xfrm>
              <a:prstGeom prst="diamond">
                <a:avLst/>
              </a:prstGeom>
              <a:solidFill>
                <a:schemeClr val="accent3"/>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chemeClr val="lt1"/>
                    </a:solidFill>
                    <a:latin typeface="Mada"/>
                    <a:ea typeface="Mada"/>
                    <a:cs typeface="Mada"/>
                    <a:sym typeface="Mada"/>
                  </a:rPr>
                  <a:t>1</a:t>
                </a:r>
                <a:endParaRPr/>
              </a:p>
            </p:txBody>
          </p:sp>
        </p:grpSp>
        <p:sp>
          <p:nvSpPr>
            <p:cNvPr id="310" name="Google Shape;310;p17"/>
            <p:cNvSpPr txBox="1"/>
            <p:nvPr/>
          </p:nvSpPr>
          <p:spPr>
            <a:xfrm>
              <a:off x="1269050" y="6647543"/>
              <a:ext cx="2760900" cy="3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500">
                  <a:solidFill>
                    <a:schemeClr val="lt1"/>
                  </a:solidFill>
                  <a:latin typeface="Mada"/>
                  <a:ea typeface="Mada"/>
                  <a:cs typeface="Mada"/>
                  <a:sym typeface="Mada"/>
                </a:rPr>
                <a:t>P</a:t>
              </a:r>
              <a:r>
                <a:rPr b="1" lang="ar" sz="1500">
                  <a:solidFill>
                    <a:schemeClr val="lt1"/>
                  </a:solidFill>
                  <a:latin typeface="Mada"/>
                  <a:ea typeface="Mada"/>
                  <a:cs typeface="Mada"/>
                  <a:sym typeface="Mada"/>
                </a:rPr>
                <a:t>re endoscopic management</a:t>
              </a:r>
              <a:endParaRPr baseline="30000" sz="1700">
                <a:solidFill>
                  <a:schemeClr val="lt1"/>
                </a:solidFill>
              </a:endParaRPr>
            </a:p>
          </p:txBody>
        </p:sp>
      </p:grpSp>
      <p:sp>
        <p:nvSpPr>
          <p:cNvPr id="311" name="Google Shape;311;p17"/>
          <p:cNvSpPr txBox="1"/>
          <p:nvPr/>
        </p:nvSpPr>
        <p:spPr>
          <a:xfrm>
            <a:off x="1237350" y="0"/>
            <a:ext cx="50853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Management</a:t>
            </a:r>
            <a:endParaRPr sz="2600">
              <a:solidFill>
                <a:schemeClr val="dk1"/>
              </a:solidFill>
              <a:latin typeface="Alegreya"/>
              <a:ea typeface="Alegreya"/>
              <a:cs typeface="Alegreya"/>
              <a:sym typeface="Alegreya"/>
            </a:endParaRPr>
          </a:p>
        </p:txBody>
      </p:sp>
      <p:sp>
        <p:nvSpPr>
          <p:cNvPr id="312" name="Google Shape;312;p17"/>
          <p:cNvSpPr txBox="1"/>
          <p:nvPr/>
        </p:nvSpPr>
        <p:spPr>
          <a:xfrm>
            <a:off x="244338" y="1301763"/>
            <a:ext cx="7094400" cy="39852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highlight>
                  <a:srgbClr val="D9EAD3"/>
                </a:highlight>
                <a:latin typeface="Mada"/>
                <a:ea typeface="Mada"/>
                <a:cs typeface="Mada"/>
                <a:sym typeface="Mada"/>
              </a:rPr>
              <a:t> Initial Resuscitation:</a:t>
            </a:r>
            <a:endParaRPr b="1" sz="1200">
              <a:highlight>
                <a:srgbClr val="D9EAD3"/>
              </a:highlight>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Maintain airway, breathing and circulation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Ensure</a:t>
            </a:r>
            <a:r>
              <a:rPr lang="ar" sz="1200">
                <a:solidFill>
                  <a:srgbClr val="CC0000"/>
                </a:solidFill>
                <a:latin typeface="Mada"/>
                <a:ea typeface="Mada"/>
                <a:cs typeface="Mada"/>
                <a:sym typeface="Mada"/>
              </a:rPr>
              <a:t> large-bore I.V access</a:t>
            </a:r>
            <a:r>
              <a:rPr lang="ar" sz="1200">
                <a:latin typeface="Mada"/>
                <a:ea typeface="Mada"/>
                <a:cs typeface="Mada"/>
                <a:sym typeface="Mada"/>
              </a:rPr>
              <a:t> and consider monitored setting</a:t>
            </a:r>
            <a:endParaRPr sz="1200">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Resuscitate initially with crystalloid solutions</a:t>
            </a:r>
            <a:r>
              <a:rPr b="1" lang="ar" sz="1200">
                <a:solidFill>
                  <a:srgbClr val="CC0000"/>
                </a:solidFill>
                <a:latin typeface="Mada"/>
                <a:ea typeface="Mada"/>
                <a:cs typeface="Mada"/>
                <a:sym typeface="Mada"/>
              </a:rPr>
              <a:t> </a:t>
            </a:r>
            <a:r>
              <a:rPr b="1" baseline="30000" lang="ar" sz="1200">
                <a:solidFill>
                  <a:srgbClr val="CC0000"/>
                </a:solidFill>
                <a:latin typeface="Mada"/>
                <a:ea typeface="Mada"/>
                <a:cs typeface="Mada"/>
                <a:sym typeface="Mada"/>
              </a:rPr>
              <a:t>1</a:t>
            </a:r>
            <a:endParaRPr b="1" baseline="30000"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Send blood work including CBC, coagulation studies and type and cross- matching</a:t>
            </a:r>
            <a:endParaRPr sz="1200">
              <a:latin typeface="Mada"/>
              <a:ea typeface="Mada"/>
              <a:cs typeface="Mada"/>
              <a:sym typeface="Mada"/>
            </a:endParaRPr>
          </a:p>
          <a:p>
            <a:pPr indent="-304800" lvl="0" marL="457200" rtl="0" algn="l">
              <a:spcBef>
                <a:spcPts val="0"/>
              </a:spcBef>
              <a:spcAft>
                <a:spcPts val="0"/>
              </a:spcAft>
              <a:buClr>
                <a:schemeClr val="accent4"/>
              </a:buClr>
              <a:buSzPts val="1200"/>
              <a:buFont typeface="Mada"/>
              <a:buChar char="●"/>
            </a:pPr>
            <a:r>
              <a:rPr b="1" lang="ar" sz="1200">
                <a:solidFill>
                  <a:schemeClr val="accent4"/>
                </a:solidFill>
                <a:latin typeface="Mada"/>
                <a:ea typeface="Mada"/>
                <a:cs typeface="Mada"/>
                <a:sym typeface="Mada"/>
              </a:rPr>
              <a:t>Full blood count.</a:t>
            </a:r>
            <a:r>
              <a:rPr lang="ar" sz="1200">
                <a:solidFill>
                  <a:schemeClr val="accent4"/>
                </a:solidFill>
                <a:latin typeface="Mada"/>
                <a:ea typeface="Mada"/>
                <a:cs typeface="Mada"/>
                <a:sym typeface="Mada"/>
              </a:rPr>
              <a:t> Chronic or subacute bleeding leads to anaemia. Thrombocytopenia may be a clue to the presence of hypersplenism in chronic liver disease.</a:t>
            </a:r>
            <a:endParaRPr sz="1200">
              <a:solidFill>
                <a:schemeClr val="accent4"/>
              </a:solidFill>
              <a:latin typeface="Mada"/>
              <a:ea typeface="Mada"/>
              <a:cs typeface="Mada"/>
              <a:sym typeface="Mada"/>
            </a:endParaRPr>
          </a:p>
          <a:p>
            <a:pPr indent="-304800" lvl="0" marL="457200" rtl="0" algn="l">
              <a:spcBef>
                <a:spcPts val="0"/>
              </a:spcBef>
              <a:spcAft>
                <a:spcPts val="0"/>
              </a:spcAft>
              <a:buClr>
                <a:schemeClr val="accent4"/>
              </a:buClr>
              <a:buSzPts val="1200"/>
              <a:buFont typeface="Mada"/>
              <a:buChar char="●"/>
            </a:pPr>
            <a:r>
              <a:rPr b="1" lang="ar" sz="1200">
                <a:solidFill>
                  <a:schemeClr val="accent4"/>
                </a:solidFill>
                <a:latin typeface="Mada"/>
                <a:ea typeface="Mada"/>
                <a:cs typeface="Mada"/>
                <a:sym typeface="Mada"/>
              </a:rPr>
              <a:t>Hemoglobin/hematocrit level</a:t>
            </a:r>
            <a:r>
              <a:rPr lang="ar" sz="1200">
                <a:solidFill>
                  <a:schemeClr val="accent4"/>
                </a:solidFill>
                <a:latin typeface="Mada"/>
                <a:ea typeface="Mada"/>
                <a:cs typeface="Mada"/>
                <a:sym typeface="Mada"/>
              </a:rPr>
              <a:t> (may not be decreased in acute bleeds): A hemoglobin level &gt;7 to 8 g/dL is generally acceptable in young, healthy patients without active bleeding. However, most elderly patients (especially those with cardiac disease) should have a hemoglobin level &gt;10 g/dL.</a:t>
            </a:r>
            <a:endParaRPr sz="1200">
              <a:solidFill>
                <a:schemeClr val="accent4"/>
              </a:solidFill>
              <a:latin typeface="Mada"/>
              <a:ea typeface="Mada"/>
              <a:cs typeface="Mada"/>
              <a:sym typeface="Mada"/>
            </a:endParaRPr>
          </a:p>
          <a:p>
            <a:pPr indent="-304800" lvl="0" marL="457200" rtl="0" algn="l">
              <a:spcBef>
                <a:spcPts val="0"/>
              </a:spcBef>
              <a:spcAft>
                <a:spcPts val="0"/>
              </a:spcAft>
              <a:buClr>
                <a:schemeClr val="accent4"/>
              </a:buClr>
              <a:buSzPts val="1200"/>
              <a:buFont typeface="Mada"/>
              <a:buChar char="●"/>
            </a:pPr>
            <a:r>
              <a:rPr lang="ar" sz="1200">
                <a:solidFill>
                  <a:schemeClr val="accent4"/>
                </a:solidFill>
                <a:latin typeface="Mada"/>
                <a:ea typeface="Mada"/>
                <a:cs typeface="Mada"/>
                <a:sym typeface="Mada"/>
              </a:rPr>
              <a:t>A </a:t>
            </a:r>
            <a:r>
              <a:rPr b="1" lang="ar" sz="1200">
                <a:solidFill>
                  <a:schemeClr val="accent4"/>
                </a:solidFill>
                <a:latin typeface="Mada"/>
                <a:ea typeface="Mada"/>
                <a:cs typeface="Mada"/>
                <a:sym typeface="Mada"/>
              </a:rPr>
              <a:t>low MCV</a:t>
            </a:r>
            <a:r>
              <a:rPr lang="ar" sz="1200">
                <a:solidFill>
                  <a:schemeClr val="accent4"/>
                </a:solidFill>
                <a:latin typeface="Mada"/>
                <a:ea typeface="Mada"/>
                <a:cs typeface="Mada"/>
                <a:sym typeface="Mada"/>
              </a:rPr>
              <a:t> is suggestive of iron deficiency anemia (chronic blood loss). Patients with acute bleeding have normocytic red blood cells.</a:t>
            </a:r>
            <a:endParaRPr sz="1200">
              <a:solidFill>
                <a:schemeClr val="accent4"/>
              </a:solidFill>
              <a:latin typeface="Mada"/>
              <a:ea typeface="Mada"/>
              <a:cs typeface="Mada"/>
              <a:sym typeface="Mada"/>
            </a:endParaRPr>
          </a:p>
          <a:p>
            <a:pPr indent="-304800" lvl="0" marL="457200" rtl="0" algn="l">
              <a:spcBef>
                <a:spcPts val="0"/>
              </a:spcBef>
              <a:spcAft>
                <a:spcPts val="0"/>
              </a:spcAft>
              <a:buClr>
                <a:schemeClr val="accent4"/>
              </a:buClr>
              <a:buSzPts val="1200"/>
              <a:buFont typeface="Mada"/>
              <a:buChar char="●"/>
            </a:pPr>
            <a:r>
              <a:rPr b="1" lang="ar" sz="1200">
                <a:solidFill>
                  <a:schemeClr val="accent4"/>
                </a:solidFill>
                <a:latin typeface="Mada"/>
                <a:ea typeface="Mada"/>
                <a:cs typeface="Mada"/>
                <a:sym typeface="Mada"/>
              </a:rPr>
              <a:t>Urea and electrolytes.</a:t>
            </a:r>
            <a:r>
              <a:rPr lang="ar" sz="1200">
                <a:solidFill>
                  <a:schemeClr val="accent4"/>
                </a:solidFill>
                <a:latin typeface="Mada"/>
                <a:ea typeface="Mada"/>
                <a:cs typeface="Mada"/>
                <a:sym typeface="Mada"/>
              </a:rPr>
              <a:t> may show evidence of renal failure. The blood urea rises in upper GI bleeding because the blood will be  digested to protein then absorbed from the small intestine and converted to urea in the liver ; an elevated blood urea with normal creatinine concentration implies severe bleeding.</a:t>
            </a:r>
            <a:endParaRPr sz="1200">
              <a:solidFill>
                <a:schemeClr val="accent4"/>
              </a:solidFill>
              <a:latin typeface="Mada"/>
              <a:ea typeface="Mada"/>
              <a:cs typeface="Mada"/>
              <a:sym typeface="Mada"/>
            </a:endParaRPr>
          </a:p>
          <a:p>
            <a:pPr indent="-304800" lvl="0" marL="457200" rtl="0" algn="l">
              <a:spcBef>
                <a:spcPts val="0"/>
              </a:spcBef>
              <a:spcAft>
                <a:spcPts val="0"/>
              </a:spcAft>
              <a:buClr>
                <a:schemeClr val="accent4"/>
              </a:buClr>
              <a:buSzPts val="1200"/>
              <a:buFont typeface="Mada"/>
              <a:buChar char="●"/>
            </a:pPr>
            <a:r>
              <a:rPr b="1" lang="ar" sz="1200">
                <a:solidFill>
                  <a:schemeClr val="accent4"/>
                </a:solidFill>
                <a:latin typeface="Mada"/>
                <a:ea typeface="Mada"/>
                <a:cs typeface="Mada"/>
                <a:sym typeface="Mada"/>
              </a:rPr>
              <a:t>Liver function tests. </a:t>
            </a:r>
            <a:r>
              <a:rPr lang="ar" sz="1200">
                <a:solidFill>
                  <a:schemeClr val="accent4"/>
                </a:solidFill>
                <a:latin typeface="Mada"/>
                <a:ea typeface="Mada"/>
                <a:cs typeface="Mada"/>
                <a:sym typeface="Mada"/>
              </a:rPr>
              <a:t>may show evidence of chronic liver disease.</a:t>
            </a:r>
            <a:endParaRPr sz="1200">
              <a:solidFill>
                <a:schemeClr val="accent4"/>
              </a:solidFill>
              <a:latin typeface="Mada"/>
              <a:ea typeface="Mada"/>
              <a:cs typeface="Mada"/>
              <a:sym typeface="Mada"/>
            </a:endParaRPr>
          </a:p>
          <a:p>
            <a:pPr indent="-304800" lvl="0" marL="457200" rtl="0" algn="l">
              <a:spcBef>
                <a:spcPts val="0"/>
              </a:spcBef>
              <a:spcAft>
                <a:spcPts val="0"/>
              </a:spcAft>
              <a:buClr>
                <a:schemeClr val="accent4"/>
              </a:buClr>
              <a:buSzPts val="1200"/>
              <a:buFont typeface="Mada"/>
              <a:buChar char="●"/>
            </a:pPr>
            <a:r>
              <a:rPr b="1" lang="ar" sz="1200">
                <a:solidFill>
                  <a:schemeClr val="accent4"/>
                </a:solidFill>
                <a:latin typeface="Mada"/>
                <a:ea typeface="Mada"/>
                <a:cs typeface="Mada"/>
                <a:sym typeface="Mada"/>
              </a:rPr>
              <a:t>Coagulation profile</a:t>
            </a:r>
            <a:r>
              <a:rPr lang="ar" sz="1200">
                <a:solidFill>
                  <a:schemeClr val="accent4"/>
                </a:solidFill>
                <a:latin typeface="Mada"/>
                <a:ea typeface="Mada"/>
                <a:cs typeface="Mada"/>
                <a:sym typeface="Mada"/>
              </a:rPr>
              <a:t> (platelet count, PT: Check with clinical suggestion of liver disease or in anticoagulated patients, PTT, INR). </a:t>
            </a:r>
            <a:endParaRPr sz="1200">
              <a:solidFill>
                <a:schemeClr val="accent4"/>
              </a:solidFill>
              <a:latin typeface="Mada"/>
              <a:ea typeface="Mada"/>
              <a:cs typeface="Mada"/>
              <a:sym typeface="Mada"/>
            </a:endParaRPr>
          </a:p>
          <a:p>
            <a:pPr indent="-304800" lvl="0" marL="457200" rtl="0" algn="l">
              <a:spcBef>
                <a:spcPts val="0"/>
              </a:spcBef>
              <a:spcAft>
                <a:spcPts val="0"/>
              </a:spcAft>
              <a:buClr>
                <a:schemeClr val="accent4"/>
              </a:buClr>
              <a:buSzPts val="1200"/>
              <a:buFont typeface="Mada"/>
              <a:buChar char="●"/>
            </a:pPr>
            <a:r>
              <a:rPr b="1" lang="ar" sz="1200">
                <a:solidFill>
                  <a:schemeClr val="accent4"/>
                </a:solidFill>
                <a:latin typeface="Mada"/>
                <a:ea typeface="Mada"/>
                <a:cs typeface="Mada"/>
                <a:sym typeface="Mada"/>
              </a:rPr>
              <a:t>Cross-matching.</a:t>
            </a:r>
            <a:r>
              <a:rPr lang="ar" sz="1200">
                <a:solidFill>
                  <a:schemeClr val="accent4"/>
                </a:solidFill>
                <a:latin typeface="Mada"/>
                <a:ea typeface="Mada"/>
                <a:cs typeface="Mada"/>
                <a:sym typeface="Mada"/>
              </a:rPr>
              <a:t> At least 2 </a:t>
            </a:r>
            <a:r>
              <a:rPr lang="ar" sz="1200">
                <a:solidFill>
                  <a:srgbClr val="999999"/>
                </a:solidFill>
                <a:latin typeface="Mada"/>
                <a:ea typeface="Mada"/>
                <a:cs typeface="Mada"/>
                <a:sym typeface="Mada"/>
              </a:rPr>
              <a:t>(Davidson’s)</a:t>
            </a:r>
            <a:r>
              <a:rPr lang="ar" sz="1200">
                <a:solidFill>
                  <a:schemeClr val="accent4"/>
                </a:solidFill>
                <a:latin typeface="Mada"/>
                <a:ea typeface="Mada"/>
                <a:cs typeface="Mada"/>
                <a:sym typeface="Mada"/>
              </a:rPr>
              <a:t> units of blood should be cross-matched if a significant bleed is suspected. cross-match at least 4 </a:t>
            </a:r>
            <a:r>
              <a:rPr lang="ar" sz="1200">
                <a:solidFill>
                  <a:srgbClr val="999999"/>
                </a:solidFill>
                <a:latin typeface="Mada"/>
                <a:ea typeface="Mada"/>
                <a:cs typeface="Mada"/>
                <a:sym typeface="Mada"/>
              </a:rPr>
              <a:t>(Kumar) </a:t>
            </a:r>
            <a:r>
              <a:rPr lang="ar" sz="1200">
                <a:solidFill>
                  <a:schemeClr val="accent4"/>
                </a:solidFill>
                <a:latin typeface="Mada"/>
                <a:ea typeface="Mada"/>
                <a:cs typeface="Mada"/>
                <a:sym typeface="Mada"/>
              </a:rPr>
              <a:t>units of blood if there is evidence of a large bleed (BP &lt;100 mmHg, pulse &gt;100 beats/min, cool or cold extremities with slow capillary refill, Hb &lt;100 g/L).</a:t>
            </a:r>
            <a:endParaRPr sz="1200">
              <a:solidFill>
                <a:schemeClr val="accent4"/>
              </a:solidFill>
              <a:latin typeface="Mada"/>
              <a:ea typeface="Mada"/>
              <a:cs typeface="Mada"/>
              <a:sym typeface="Mada"/>
            </a:endParaRPr>
          </a:p>
        </p:txBody>
      </p:sp>
      <p:pic>
        <p:nvPicPr>
          <p:cNvPr id="313" name="Google Shape;313;p17"/>
          <p:cNvPicPr preferRelativeResize="0"/>
          <p:nvPr/>
        </p:nvPicPr>
        <p:blipFill rotWithShape="1">
          <a:blip r:embed="rId3">
            <a:alphaModFix/>
          </a:blip>
          <a:srcRect b="3973" l="0" r="0" t="1428"/>
          <a:stretch/>
        </p:blipFill>
        <p:spPr>
          <a:xfrm>
            <a:off x="248250" y="7419931"/>
            <a:ext cx="2529825" cy="1944575"/>
          </a:xfrm>
          <a:prstGeom prst="rect">
            <a:avLst/>
          </a:prstGeom>
          <a:noFill/>
          <a:ln>
            <a:noFill/>
          </a:ln>
        </p:spPr>
      </p:pic>
      <p:pic>
        <p:nvPicPr>
          <p:cNvPr id="314" name="Google Shape;314;p17"/>
          <p:cNvPicPr preferRelativeResize="0"/>
          <p:nvPr/>
        </p:nvPicPr>
        <p:blipFill>
          <a:blip r:embed="rId4">
            <a:alphaModFix/>
          </a:blip>
          <a:stretch>
            <a:fillRect/>
          </a:stretch>
        </p:blipFill>
        <p:spPr>
          <a:xfrm>
            <a:off x="2778075" y="7419925"/>
            <a:ext cx="2529825" cy="2079875"/>
          </a:xfrm>
          <a:prstGeom prst="rect">
            <a:avLst/>
          </a:prstGeom>
          <a:noFill/>
          <a:ln>
            <a:noFill/>
          </a:ln>
        </p:spPr>
      </p:pic>
      <p:pic>
        <p:nvPicPr>
          <p:cNvPr id="315" name="Google Shape;315;p17"/>
          <p:cNvPicPr preferRelativeResize="0"/>
          <p:nvPr/>
        </p:nvPicPr>
        <p:blipFill rotWithShape="1">
          <a:blip r:embed="rId5">
            <a:alphaModFix/>
          </a:blip>
          <a:srcRect b="0" l="0" r="0" t="39802"/>
          <a:stretch/>
        </p:blipFill>
        <p:spPr>
          <a:xfrm>
            <a:off x="248250" y="5541831"/>
            <a:ext cx="3467899" cy="1824025"/>
          </a:xfrm>
          <a:prstGeom prst="rect">
            <a:avLst/>
          </a:prstGeom>
          <a:noFill/>
          <a:ln>
            <a:noFill/>
          </a:ln>
        </p:spPr>
      </p:pic>
      <p:sp>
        <p:nvSpPr>
          <p:cNvPr id="316" name="Google Shape;316;p17"/>
          <p:cNvSpPr txBox="1"/>
          <p:nvPr/>
        </p:nvSpPr>
        <p:spPr>
          <a:xfrm>
            <a:off x="0" y="9773125"/>
            <a:ext cx="7560000" cy="91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a:t>
            </a:r>
            <a:r>
              <a:rPr lang="ar" sz="1000">
                <a:solidFill>
                  <a:srgbClr val="6AA84F"/>
                </a:solidFill>
                <a:latin typeface="Mada"/>
                <a:ea typeface="Mada"/>
                <a:cs typeface="Mada"/>
                <a:sym typeface="Mada"/>
              </a:rPr>
              <a:t>resuscitate the pt by </a:t>
            </a:r>
            <a:r>
              <a:rPr b="1" lang="ar" sz="1000">
                <a:solidFill>
                  <a:srgbClr val="6AA84F"/>
                </a:solidFill>
                <a:latin typeface="Mada"/>
                <a:ea typeface="Mada"/>
                <a:cs typeface="Mada"/>
                <a:sym typeface="Mada"/>
              </a:rPr>
              <a:t>IV fluids, </a:t>
            </a:r>
            <a:r>
              <a:rPr b="1" lang="ar" sz="1000">
                <a:solidFill>
                  <a:srgbClr val="6AA84F"/>
                </a:solidFill>
                <a:latin typeface="Mada"/>
                <a:ea typeface="Mada"/>
                <a:cs typeface="Mada"/>
                <a:sym typeface="Mada"/>
              </a:rPr>
              <a:t>IV fluids, IV fluids, IV fluids, IV fluids, IV fluids→ </a:t>
            </a:r>
            <a:r>
              <a:rPr b="1" lang="ar" sz="1000">
                <a:solidFill>
                  <a:srgbClr val="6AA84F"/>
                </a:solidFill>
                <a:latin typeface="Mada"/>
                <a:ea typeface="Mada"/>
                <a:cs typeface="Mada"/>
                <a:sym typeface="Mada"/>
              </a:rPr>
              <a:t> then blood</a:t>
            </a:r>
            <a:r>
              <a:rPr lang="ar" sz="1000">
                <a:solidFill>
                  <a:srgbClr val="6AA84F"/>
                </a:solidFill>
                <a:latin typeface="Mada"/>
                <a:ea typeface="Mada"/>
                <a:cs typeface="Mada"/>
                <a:sym typeface="Mada"/>
              </a:rPr>
              <a:t>. </a:t>
            </a:r>
            <a:r>
              <a:rPr b="1" lang="ar" sz="1000">
                <a:solidFill>
                  <a:srgbClr val="CC0000"/>
                </a:solidFill>
                <a:latin typeface="Mada"/>
                <a:ea typeface="Mada"/>
                <a:cs typeface="Mada"/>
                <a:sym typeface="Mada"/>
              </a:rPr>
              <a:t>(SUPER IMPORTANT!)</a:t>
            </a:r>
            <a:endParaRPr b="1" sz="1000">
              <a:solidFill>
                <a:srgbClr val="CC0000"/>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It takes time to wait for blood bank so u save the pt with iv fluids . If u don't have time and you need to give the pt blood so you can use unmatched blood "O-" , if you have time you match them.</a:t>
            </a:r>
            <a:endParaRPr sz="1000">
              <a:solidFill>
                <a:srgbClr val="6AA84F"/>
              </a:solidFill>
              <a:latin typeface="Mada"/>
              <a:ea typeface="Mada"/>
              <a:cs typeface="Mada"/>
              <a:sym typeface="Mada"/>
            </a:endParaRPr>
          </a:p>
        </p:txBody>
      </p:sp>
      <p:sp>
        <p:nvSpPr>
          <p:cNvPr id="317" name="Google Shape;317;p17"/>
          <p:cNvSpPr txBox="1"/>
          <p:nvPr/>
        </p:nvSpPr>
        <p:spPr>
          <a:xfrm>
            <a:off x="3958050" y="5541819"/>
            <a:ext cx="3384600" cy="391800"/>
          </a:xfrm>
          <a:prstGeom prst="rect">
            <a:avLst/>
          </a:prstGeom>
          <a:solidFill>
            <a:schemeClr val="accent5"/>
          </a:solidFill>
          <a:ln cap="flat" cmpd="sng" w="9525">
            <a:solidFill>
              <a:schemeClr val="accent2"/>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Comparison of flow rates through IV catheters</a:t>
            </a:r>
            <a:endParaRPr sz="1200">
              <a:latin typeface="Mada"/>
              <a:ea typeface="Mada"/>
              <a:cs typeface="Mada"/>
              <a:sym typeface="Mada"/>
            </a:endParaRPr>
          </a:p>
        </p:txBody>
      </p:sp>
      <p:sp>
        <p:nvSpPr>
          <p:cNvPr id="318" name="Google Shape;318;p17"/>
          <p:cNvSpPr txBox="1"/>
          <p:nvPr/>
        </p:nvSpPr>
        <p:spPr>
          <a:xfrm>
            <a:off x="3958050" y="5987675"/>
            <a:ext cx="3384600" cy="1378200"/>
          </a:xfrm>
          <a:prstGeom prst="rect">
            <a:avLst/>
          </a:prstGeom>
          <a:noFill/>
          <a:ln cap="flat" cmpd="sng" w="9525">
            <a:solidFill>
              <a:schemeClr val="accent1"/>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100">
                <a:solidFill>
                  <a:srgbClr val="6AA84F"/>
                </a:solidFill>
                <a:latin typeface="Mada"/>
                <a:ea typeface="Mada"/>
                <a:cs typeface="Mada"/>
                <a:sym typeface="Mada"/>
              </a:rPr>
              <a:t>the larger the number the smaller the catheter. 16 gauge is the largest , you can give 1L in 5 minutes . triple lumen is very small, it is a long catheter with 3 openings.</a:t>
            </a:r>
            <a:endParaRPr sz="1100">
              <a:solidFill>
                <a:srgbClr val="6AA84F"/>
              </a:solidFill>
              <a:latin typeface="Mada"/>
              <a:ea typeface="Mada"/>
              <a:cs typeface="Mada"/>
              <a:sym typeface="Mada"/>
            </a:endParaRPr>
          </a:p>
          <a:p>
            <a:pPr indent="0" lvl="0" marL="0" rtl="0" algn="l">
              <a:spcBef>
                <a:spcPts val="0"/>
              </a:spcBef>
              <a:spcAft>
                <a:spcPts val="0"/>
              </a:spcAft>
              <a:buNone/>
            </a:pPr>
            <a:r>
              <a:rPr b="1" lang="ar" sz="1100">
                <a:solidFill>
                  <a:srgbClr val="6AA84F"/>
                </a:solidFill>
                <a:latin typeface="Mada"/>
                <a:ea typeface="Mada"/>
                <a:cs typeface="Mada"/>
                <a:sym typeface="Mada"/>
              </a:rPr>
              <a:t>intraosseous line :</a:t>
            </a:r>
            <a:r>
              <a:rPr lang="ar" sz="1100">
                <a:solidFill>
                  <a:srgbClr val="6AA84F"/>
                </a:solidFill>
                <a:latin typeface="Mada"/>
                <a:ea typeface="Mada"/>
                <a:cs typeface="Mada"/>
                <a:sym typeface="Mada"/>
              </a:rPr>
              <a:t> used usually in children and can be used in trauma.</a:t>
            </a:r>
            <a:endParaRPr sz="1100">
              <a:solidFill>
                <a:srgbClr val="6AA84F"/>
              </a:solidFill>
              <a:latin typeface="Mada"/>
              <a:ea typeface="Mada"/>
              <a:cs typeface="Mada"/>
              <a:sym typeface="Mada"/>
            </a:endParaRPr>
          </a:p>
        </p:txBody>
      </p:sp>
      <p:sp>
        <p:nvSpPr>
          <p:cNvPr id="319" name="Google Shape;319;p17"/>
          <p:cNvSpPr txBox="1"/>
          <p:nvPr/>
        </p:nvSpPr>
        <p:spPr>
          <a:xfrm>
            <a:off x="5307900" y="7365900"/>
            <a:ext cx="2034900" cy="21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100">
                <a:solidFill>
                  <a:srgbClr val="6AA84F"/>
                </a:solidFill>
                <a:latin typeface="Mada"/>
                <a:ea typeface="Mada"/>
                <a:cs typeface="Mada"/>
                <a:sym typeface="Mada"/>
              </a:rPr>
              <a:t>you can use either crystalloids or normal saline . the outcomes with crystalloids are better . two studies were done, smart trial for critical and severe cases which revealed better outcomes with crytalloids, salted trial in less severe cases showed no difference between the two interventions.</a:t>
            </a:r>
            <a:endParaRPr sz="1100">
              <a:solidFill>
                <a:srgbClr val="6AA84F"/>
              </a:solidFill>
              <a:latin typeface="Mada"/>
              <a:ea typeface="Mada"/>
              <a:cs typeface="Mada"/>
              <a:sym typeface="Mada"/>
            </a:endParaRPr>
          </a:p>
        </p:txBody>
      </p:sp>
      <p:sp>
        <p:nvSpPr>
          <p:cNvPr id="320" name="Google Shape;320;p17"/>
          <p:cNvSpPr/>
          <p:nvPr/>
        </p:nvSpPr>
        <p:spPr>
          <a:xfrm>
            <a:off x="-33325" y="-4900"/>
            <a:ext cx="1071000" cy="4896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Males slides</a:t>
            </a:r>
            <a:endParaRPr b="1" sz="1300">
              <a:solidFill>
                <a:srgbClr val="FFFFFF"/>
              </a:solidFill>
              <a:latin typeface="Mada"/>
              <a:ea typeface="Mada"/>
              <a:cs typeface="Mada"/>
              <a:sym typeface="Mad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18"/>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pSp>
        <p:nvGrpSpPr>
          <p:cNvPr id="326" name="Google Shape;326;p18"/>
          <p:cNvGrpSpPr/>
          <p:nvPr/>
        </p:nvGrpSpPr>
        <p:grpSpPr>
          <a:xfrm>
            <a:off x="240469" y="940363"/>
            <a:ext cx="3031656" cy="562216"/>
            <a:chOff x="842294" y="6547331"/>
            <a:chExt cx="3031656" cy="562216"/>
          </a:xfrm>
        </p:grpSpPr>
        <p:grpSp>
          <p:nvGrpSpPr>
            <p:cNvPr id="327" name="Google Shape;327;p18"/>
            <p:cNvGrpSpPr/>
            <p:nvPr/>
          </p:nvGrpSpPr>
          <p:grpSpPr>
            <a:xfrm>
              <a:off x="842294" y="6547331"/>
              <a:ext cx="3031566" cy="562216"/>
              <a:chOff x="423253" y="6100698"/>
              <a:chExt cx="3609007" cy="639900"/>
            </a:xfrm>
          </p:grpSpPr>
          <p:sp>
            <p:nvSpPr>
              <p:cNvPr id="328" name="Google Shape;328;p18"/>
              <p:cNvSpPr/>
              <p:nvPr/>
            </p:nvSpPr>
            <p:spPr>
              <a:xfrm>
                <a:off x="423259" y="6232427"/>
                <a:ext cx="3609000" cy="394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8"/>
              <p:cNvSpPr/>
              <p:nvPr/>
            </p:nvSpPr>
            <p:spPr>
              <a:xfrm>
                <a:off x="423253" y="6100698"/>
                <a:ext cx="674700" cy="639900"/>
              </a:xfrm>
              <a:prstGeom prst="diamond">
                <a:avLst/>
              </a:prstGeom>
              <a:solidFill>
                <a:schemeClr val="accent3"/>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chemeClr val="lt1"/>
                    </a:solidFill>
                    <a:latin typeface="Mada"/>
                    <a:ea typeface="Mada"/>
                    <a:cs typeface="Mada"/>
                    <a:sym typeface="Mada"/>
                  </a:rPr>
                  <a:t>1</a:t>
                </a:r>
                <a:endParaRPr/>
              </a:p>
            </p:txBody>
          </p:sp>
        </p:grpSp>
        <p:sp>
          <p:nvSpPr>
            <p:cNvPr id="330" name="Google Shape;330;p18"/>
            <p:cNvSpPr txBox="1"/>
            <p:nvPr/>
          </p:nvSpPr>
          <p:spPr>
            <a:xfrm>
              <a:off x="1345250" y="6647543"/>
              <a:ext cx="2528700" cy="3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lt1"/>
                  </a:solidFill>
                  <a:latin typeface="Mada"/>
                  <a:ea typeface="Mada"/>
                  <a:cs typeface="Mada"/>
                  <a:sym typeface="Mada"/>
                </a:rPr>
                <a:t>pre endoscopic management </a:t>
              </a:r>
              <a:r>
                <a:rPr i="1" lang="ar" sz="1200">
                  <a:solidFill>
                    <a:schemeClr val="lt1"/>
                  </a:solidFill>
                  <a:latin typeface="Mada"/>
                  <a:ea typeface="Mada"/>
                  <a:cs typeface="Mada"/>
                  <a:sym typeface="Mada"/>
                </a:rPr>
                <a:t>cont’</a:t>
              </a:r>
              <a:endParaRPr baseline="30000" i="1">
                <a:solidFill>
                  <a:schemeClr val="lt1"/>
                </a:solidFill>
                <a:latin typeface="Mada"/>
                <a:ea typeface="Mada"/>
                <a:cs typeface="Mada"/>
                <a:sym typeface="Mada"/>
              </a:endParaRPr>
            </a:p>
          </p:txBody>
        </p:sp>
      </p:grpSp>
      <p:sp>
        <p:nvSpPr>
          <p:cNvPr id="331" name="Google Shape;331;p18"/>
          <p:cNvSpPr txBox="1"/>
          <p:nvPr/>
        </p:nvSpPr>
        <p:spPr>
          <a:xfrm>
            <a:off x="167475" y="1502575"/>
            <a:ext cx="4603500" cy="3315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highlight>
                  <a:schemeClr val="accent5"/>
                </a:highlight>
                <a:latin typeface="Mada"/>
                <a:ea typeface="Mada"/>
                <a:cs typeface="Mada"/>
                <a:sym typeface="Mada"/>
              </a:rPr>
              <a:t> Transfusion Requirements:</a:t>
            </a:r>
            <a:endParaRPr b="1" sz="1200">
              <a:solidFill>
                <a:schemeClr val="dk1"/>
              </a:solidFill>
              <a:highlight>
                <a:schemeClr val="accent5"/>
              </a:highlight>
              <a:latin typeface="Mada"/>
              <a:ea typeface="Mada"/>
              <a:cs typeface="Mada"/>
              <a:sym typeface="Mada"/>
            </a:endParaRPr>
          </a:p>
          <a:p>
            <a:pPr indent="0" lvl="0" marL="457200" rtl="0" algn="l">
              <a:lnSpc>
                <a:spcPct val="115000"/>
              </a:lnSpc>
              <a:spcBef>
                <a:spcPts val="0"/>
              </a:spcBef>
              <a:spcAft>
                <a:spcPts val="0"/>
              </a:spcAft>
              <a:buNone/>
            </a:pPr>
            <a:r>
              <a:t/>
            </a:r>
            <a:endParaRPr sz="1200">
              <a:solidFill>
                <a:schemeClr val="dk1"/>
              </a:solidFill>
              <a:latin typeface="Mada"/>
              <a:ea typeface="Mada"/>
              <a:cs typeface="Mada"/>
              <a:sym typeface="Mada"/>
            </a:endParaRPr>
          </a:p>
        </p:txBody>
      </p:sp>
      <p:pic>
        <p:nvPicPr>
          <p:cNvPr id="332" name="Google Shape;332;p18"/>
          <p:cNvPicPr preferRelativeResize="0"/>
          <p:nvPr/>
        </p:nvPicPr>
        <p:blipFill>
          <a:blip r:embed="rId3">
            <a:alphaModFix/>
          </a:blip>
          <a:stretch>
            <a:fillRect/>
          </a:stretch>
        </p:blipFill>
        <p:spPr>
          <a:xfrm>
            <a:off x="4961500" y="3529269"/>
            <a:ext cx="2342007" cy="1230907"/>
          </a:xfrm>
          <a:prstGeom prst="rect">
            <a:avLst/>
          </a:prstGeom>
          <a:noFill/>
          <a:ln cap="flat" cmpd="sng" w="19050">
            <a:solidFill>
              <a:srgbClr val="A64D79"/>
            </a:solidFill>
            <a:prstDash val="solid"/>
            <a:round/>
            <a:headEnd len="sm" w="sm" type="none"/>
            <a:tailEnd len="sm" w="sm" type="none"/>
          </a:ln>
        </p:spPr>
      </p:pic>
      <p:pic>
        <p:nvPicPr>
          <p:cNvPr id="333" name="Google Shape;333;p18"/>
          <p:cNvPicPr preferRelativeResize="0"/>
          <p:nvPr/>
        </p:nvPicPr>
        <p:blipFill>
          <a:blip r:embed="rId4">
            <a:alphaModFix/>
          </a:blip>
          <a:stretch>
            <a:fillRect/>
          </a:stretch>
        </p:blipFill>
        <p:spPr>
          <a:xfrm>
            <a:off x="4961496" y="1937525"/>
            <a:ext cx="2342005" cy="1433660"/>
          </a:xfrm>
          <a:prstGeom prst="rect">
            <a:avLst/>
          </a:prstGeom>
          <a:noFill/>
          <a:ln cap="flat" cmpd="sng" w="19050">
            <a:solidFill>
              <a:srgbClr val="A64D79"/>
            </a:solidFill>
            <a:prstDash val="solid"/>
            <a:round/>
            <a:headEnd len="sm" w="sm" type="none"/>
            <a:tailEnd len="sm" w="sm" type="none"/>
          </a:ln>
        </p:spPr>
      </p:pic>
      <p:sp>
        <p:nvSpPr>
          <p:cNvPr id="334" name="Google Shape;334;p18"/>
          <p:cNvSpPr txBox="1"/>
          <p:nvPr/>
        </p:nvSpPr>
        <p:spPr>
          <a:xfrm>
            <a:off x="256300" y="4728800"/>
            <a:ext cx="7086300" cy="30000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800"/>
              </a:spcBef>
              <a:spcAft>
                <a:spcPts val="0"/>
              </a:spcAft>
              <a:buClr>
                <a:schemeClr val="dk1"/>
              </a:buClr>
              <a:buSzPts val="1200"/>
              <a:buFont typeface="Mada"/>
              <a:buChar char="◄"/>
            </a:pPr>
            <a:r>
              <a:rPr b="1" lang="ar" sz="1200">
                <a:solidFill>
                  <a:schemeClr val="dk1"/>
                </a:solidFill>
                <a:highlight>
                  <a:schemeClr val="accent5"/>
                </a:highlight>
                <a:latin typeface="Mada"/>
                <a:ea typeface="Mada"/>
                <a:cs typeface="Mada"/>
                <a:sym typeface="Mada"/>
              </a:rPr>
              <a:t>Risk stratification:</a:t>
            </a:r>
            <a:endParaRPr sz="1200">
              <a:latin typeface="Mada"/>
              <a:ea typeface="Mada"/>
              <a:cs typeface="Mada"/>
              <a:sym typeface="Mada"/>
            </a:endParaRPr>
          </a:p>
        </p:txBody>
      </p:sp>
      <p:cxnSp>
        <p:nvCxnSpPr>
          <p:cNvPr id="335" name="Google Shape;335;p18"/>
          <p:cNvCxnSpPr/>
          <p:nvPr/>
        </p:nvCxnSpPr>
        <p:spPr>
          <a:xfrm>
            <a:off x="2904100" y="6263800"/>
            <a:ext cx="0" cy="466800"/>
          </a:xfrm>
          <a:prstGeom prst="straightConnector1">
            <a:avLst/>
          </a:prstGeom>
          <a:noFill/>
          <a:ln cap="flat" cmpd="sng" w="19050">
            <a:solidFill>
              <a:schemeClr val="accent1"/>
            </a:solidFill>
            <a:prstDash val="solid"/>
            <a:round/>
            <a:headEnd len="med" w="med" type="diamond"/>
            <a:tailEnd len="med" w="med" type="diamond"/>
          </a:ln>
        </p:spPr>
      </p:cxnSp>
      <p:cxnSp>
        <p:nvCxnSpPr>
          <p:cNvPr id="336" name="Google Shape;336;p18"/>
          <p:cNvCxnSpPr/>
          <p:nvPr/>
        </p:nvCxnSpPr>
        <p:spPr>
          <a:xfrm>
            <a:off x="4961500" y="6263800"/>
            <a:ext cx="0" cy="466800"/>
          </a:xfrm>
          <a:prstGeom prst="straightConnector1">
            <a:avLst/>
          </a:prstGeom>
          <a:noFill/>
          <a:ln cap="flat" cmpd="sng" w="19050">
            <a:solidFill>
              <a:schemeClr val="accent1"/>
            </a:solidFill>
            <a:prstDash val="solid"/>
            <a:round/>
            <a:headEnd len="med" w="med" type="diamond"/>
            <a:tailEnd len="med" w="med" type="diamond"/>
          </a:ln>
        </p:spPr>
      </p:cxnSp>
      <p:sp>
        <p:nvSpPr>
          <p:cNvPr id="337" name="Google Shape;337;p18"/>
          <p:cNvSpPr txBox="1"/>
          <p:nvPr/>
        </p:nvSpPr>
        <p:spPr>
          <a:xfrm>
            <a:off x="389500" y="6301900"/>
            <a:ext cx="2362200" cy="32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rgbClr val="CC0000"/>
                </a:solidFill>
                <a:latin typeface="Mada"/>
                <a:ea typeface="Mada"/>
                <a:cs typeface="Mada"/>
                <a:sym typeface="Mada"/>
              </a:rPr>
              <a:t> </a:t>
            </a:r>
            <a:r>
              <a:rPr b="1" lang="ar" sz="1200">
                <a:solidFill>
                  <a:schemeClr val="dk1"/>
                </a:solidFill>
                <a:latin typeface="Mada"/>
                <a:ea typeface="Mada"/>
                <a:cs typeface="Mada"/>
                <a:sym typeface="Mada"/>
              </a:rPr>
              <a:t>Glasgow - blatchford score </a:t>
            </a:r>
            <a:r>
              <a:rPr b="1" baseline="30000" lang="ar" sz="1200">
                <a:solidFill>
                  <a:schemeClr val="dk1"/>
                </a:solidFill>
                <a:latin typeface="Mada"/>
                <a:ea typeface="Mada"/>
                <a:cs typeface="Mada"/>
                <a:sym typeface="Mada"/>
              </a:rPr>
              <a:t>3</a:t>
            </a:r>
            <a:endParaRPr b="1" baseline="30000" sz="1200">
              <a:solidFill>
                <a:schemeClr val="dk1"/>
              </a:solidFill>
            </a:endParaRPr>
          </a:p>
        </p:txBody>
      </p:sp>
      <p:sp>
        <p:nvSpPr>
          <p:cNvPr id="338" name="Google Shape;338;p18"/>
          <p:cNvSpPr txBox="1"/>
          <p:nvPr/>
        </p:nvSpPr>
        <p:spPr>
          <a:xfrm>
            <a:off x="2970700" y="6301900"/>
            <a:ext cx="1933800" cy="32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Rockall score </a:t>
            </a:r>
            <a:r>
              <a:rPr b="1" baseline="30000" lang="ar" sz="1200">
                <a:solidFill>
                  <a:schemeClr val="dk1"/>
                </a:solidFill>
                <a:latin typeface="Mada"/>
                <a:ea typeface="Mada"/>
                <a:cs typeface="Mada"/>
                <a:sym typeface="Mada"/>
              </a:rPr>
              <a:t>3</a:t>
            </a:r>
            <a:endParaRPr b="1" baseline="30000" sz="1200">
              <a:solidFill>
                <a:schemeClr val="dk1"/>
              </a:solidFill>
              <a:latin typeface="Mada"/>
              <a:ea typeface="Mada"/>
              <a:cs typeface="Mada"/>
              <a:sym typeface="Mada"/>
            </a:endParaRPr>
          </a:p>
        </p:txBody>
      </p:sp>
      <p:sp>
        <p:nvSpPr>
          <p:cNvPr id="339" name="Google Shape;339;p18"/>
          <p:cNvSpPr txBox="1"/>
          <p:nvPr/>
        </p:nvSpPr>
        <p:spPr>
          <a:xfrm>
            <a:off x="4961500" y="6301900"/>
            <a:ext cx="2247900" cy="32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AIMS65 score </a:t>
            </a:r>
            <a:r>
              <a:rPr b="1" baseline="30000" lang="ar" sz="1200">
                <a:solidFill>
                  <a:schemeClr val="dk1"/>
                </a:solidFill>
                <a:latin typeface="Mada"/>
                <a:ea typeface="Mada"/>
                <a:cs typeface="Mada"/>
                <a:sym typeface="Mada"/>
              </a:rPr>
              <a:t>3</a:t>
            </a:r>
            <a:endParaRPr b="1" baseline="30000" sz="1200">
              <a:solidFill>
                <a:schemeClr val="dk1"/>
              </a:solidFill>
              <a:latin typeface="Mada"/>
              <a:ea typeface="Mada"/>
              <a:cs typeface="Mada"/>
              <a:sym typeface="Mada"/>
            </a:endParaRPr>
          </a:p>
        </p:txBody>
      </p:sp>
      <p:graphicFrame>
        <p:nvGraphicFramePr>
          <p:cNvPr id="340" name="Google Shape;340;p18"/>
          <p:cNvGraphicFramePr/>
          <p:nvPr/>
        </p:nvGraphicFramePr>
        <p:xfrm>
          <a:off x="306800" y="7140125"/>
          <a:ext cx="3000000" cy="3000000"/>
        </p:xfrm>
        <a:graphic>
          <a:graphicData uri="http://schemas.openxmlformats.org/drawingml/2006/table">
            <a:tbl>
              <a:tblPr>
                <a:noFill/>
                <a:tableStyleId>{77FC013C-54D9-4F0A-A97E-4AAB260340E3}</a:tableStyleId>
              </a:tblPr>
              <a:tblGrid>
                <a:gridCol w="1495025"/>
                <a:gridCol w="1200075"/>
              </a:tblGrid>
              <a:tr h="392400">
                <a:tc>
                  <a:txBody>
                    <a:bodyPr/>
                    <a:lstStyle/>
                    <a:p>
                      <a:pPr indent="0" lvl="0" marL="0" rtl="0" algn="ctr">
                        <a:spcBef>
                          <a:spcPts val="0"/>
                        </a:spcBef>
                        <a:spcAft>
                          <a:spcPts val="0"/>
                        </a:spcAft>
                        <a:buNone/>
                      </a:pPr>
                      <a:r>
                        <a:rPr b="1" lang="ar">
                          <a:latin typeface="Mada"/>
                          <a:ea typeface="Mada"/>
                          <a:cs typeface="Mada"/>
                          <a:sym typeface="Mada"/>
                        </a:rPr>
                        <a:t>Risk Factor</a:t>
                      </a:r>
                      <a:endParaRPr b="1">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b="1" lang="ar">
                          <a:latin typeface="Mada"/>
                          <a:ea typeface="Mada"/>
                          <a:cs typeface="Mada"/>
                          <a:sym typeface="Mada"/>
                        </a:rPr>
                        <a:t>Score</a:t>
                      </a:r>
                      <a:endParaRPr b="1">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5"/>
                    </a:solidFill>
                  </a:tcPr>
                </a:tc>
              </a:tr>
              <a:tr h="381000">
                <a:tc>
                  <a:txBody>
                    <a:bodyPr/>
                    <a:lstStyle/>
                    <a:p>
                      <a:pPr indent="0" lvl="0" marL="0" rtl="0" algn="ctr">
                        <a:spcBef>
                          <a:spcPts val="0"/>
                        </a:spcBef>
                        <a:spcAft>
                          <a:spcPts val="0"/>
                        </a:spcAft>
                        <a:buNone/>
                      </a:pPr>
                      <a:r>
                        <a:rPr lang="ar" sz="1200">
                          <a:latin typeface="Mada"/>
                          <a:ea typeface="Mada"/>
                          <a:cs typeface="Mada"/>
                          <a:sym typeface="Mada"/>
                        </a:rPr>
                        <a:t>Albumin </a:t>
                      </a:r>
                      <a:r>
                        <a:rPr lang="ar" sz="1200">
                          <a:solidFill>
                            <a:schemeClr val="dk1"/>
                          </a:solidFill>
                          <a:latin typeface="Mada"/>
                          <a:ea typeface="Mada"/>
                          <a:cs typeface="Mada"/>
                          <a:sym typeface="Mada"/>
                        </a:rPr>
                        <a:t>&lt; 3 g\dL</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1</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381000">
                <a:tc>
                  <a:txBody>
                    <a:bodyPr/>
                    <a:lstStyle/>
                    <a:p>
                      <a:pPr indent="0" lvl="0" marL="0" rtl="0" algn="ctr">
                        <a:spcBef>
                          <a:spcPts val="0"/>
                        </a:spcBef>
                        <a:spcAft>
                          <a:spcPts val="0"/>
                        </a:spcAft>
                        <a:buNone/>
                      </a:pPr>
                      <a:r>
                        <a:rPr lang="ar" sz="1200">
                          <a:latin typeface="Mada"/>
                          <a:ea typeface="Mada"/>
                          <a:cs typeface="Mada"/>
                          <a:sym typeface="Mada"/>
                        </a:rPr>
                        <a:t>INR </a:t>
                      </a:r>
                      <a:r>
                        <a:rPr lang="ar" sz="1200">
                          <a:solidFill>
                            <a:schemeClr val="dk1"/>
                          </a:solidFill>
                          <a:latin typeface="Mada"/>
                          <a:ea typeface="Mada"/>
                          <a:cs typeface="Mada"/>
                          <a:sym typeface="Mada"/>
                        </a:rPr>
                        <a:t>&gt; 1.5</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1</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508575">
                <a:tc>
                  <a:txBody>
                    <a:bodyPr/>
                    <a:lstStyle/>
                    <a:p>
                      <a:pPr indent="0" lvl="0" marL="0" rtl="0" algn="ctr">
                        <a:spcBef>
                          <a:spcPts val="0"/>
                        </a:spcBef>
                        <a:spcAft>
                          <a:spcPts val="0"/>
                        </a:spcAft>
                        <a:buNone/>
                      </a:pPr>
                      <a:r>
                        <a:rPr lang="ar" sz="1200">
                          <a:latin typeface="Mada"/>
                          <a:ea typeface="Mada"/>
                          <a:cs typeface="Mada"/>
                          <a:sym typeface="Mada"/>
                        </a:rPr>
                        <a:t>Altered mental status</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1</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381000">
                <a:tc>
                  <a:txBody>
                    <a:bodyPr/>
                    <a:lstStyle/>
                    <a:p>
                      <a:pPr indent="0" lvl="0" marL="0" rtl="0" algn="ctr">
                        <a:spcBef>
                          <a:spcPts val="0"/>
                        </a:spcBef>
                        <a:spcAft>
                          <a:spcPts val="0"/>
                        </a:spcAft>
                        <a:buNone/>
                      </a:pPr>
                      <a:r>
                        <a:rPr lang="ar" sz="1200">
                          <a:latin typeface="Mada"/>
                          <a:ea typeface="Mada"/>
                          <a:cs typeface="Mada"/>
                          <a:sym typeface="Mada"/>
                        </a:rPr>
                        <a:t>SBP≤ 90 mmHg</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1</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381000">
                <a:tc>
                  <a:txBody>
                    <a:bodyPr/>
                    <a:lstStyle/>
                    <a:p>
                      <a:pPr indent="0" lvl="0" marL="0" rtl="0" algn="ctr">
                        <a:spcBef>
                          <a:spcPts val="0"/>
                        </a:spcBef>
                        <a:spcAft>
                          <a:spcPts val="0"/>
                        </a:spcAft>
                        <a:buNone/>
                      </a:pPr>
                      <a:r>
                        <a:rPr lang="ar" sz="1200">
                          <a:latin typeface="Mada"/>
                          <a:ea typeface="Mada"/>
                          <a:cs typeface="Mada"/>
                          <a:sym typeface="Mada"/>
                        </a:rPr>
                        <a:t>Age </a:t>
                      </a:r>
                      <a:r>
                        <a:rPr lang="ar" sz="1200">
                          <a:solidFill>
                            <a:schemeClr val="dk1"/>
                          </a:solidFill>
                          <a:latin typeface="Mada"/>
                          <a:ea typeface="Mada"/>
                          <a:cs typeface="Mada"/>
                          <a:sym typeface="Mada"/>
                        </a:rPr>
                        <a:t>&gt; 65 </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1</a:t>
                      </a:r>
                      <a:endParaRPr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bl>
          </a:graphicData>
        </a:graphic>
      </p:graphicFrame>
      <p:sp>
        <p:nvSpPr>
          <p:cNvPr id="341" name="Google Shape;341;p18"/>
          <p:cNvSpPr txBox="1"/>
          <p:nvPr/>
        </p:nvSpPr>
        <p:spPr>
          <a:xfrm>
            <a:off x="306800" y="6730600"/>
            <a:ext cx="2247900" cy="32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200">
                <a:latin typeface="Mada"/>
                <a:ea typeface="Mada"/>
                <a:cs typeface="Mada"/>
                <a:sym typeface="Mada"/>
              </a:rPr>
              <a:t> [ AIM565 score ] </a:t>
            </a:r>
            <a:endParaRPr b="1" sz="1000">
              <a:solidFill>
                <a:srgbClr val="999999"/>
              </a:solidFill>
            </a:endParaRPr>
          </a:p>
        </p:txBody>
      </p:sp>
      <p:grpSp>
        <p:nvGrpSpPr>
          <p:cNvPr id="342" name="Google Shape;342;p18"/>
          <p:cNvGrpSpPr/>
          <p:nvPr/>
        </p:nvGrpSpPr>
        <p:grpSpPr>
          <a:xfrm>
            <a:off x="3204675" y="6836525"/>
            <a:ext cx="4048515" cy="2764800"/>
            <a:chOff x="2838441" y="5914950"/>
            <a:chExt cx="4400560" cy="2764800"/>
          </a:xfrm>
        </p:grpSpPr>
        <p:sp>
          <p:nvSpPr>
            <p:cNvPr id="343" name="Google Shape;343;p18"/>
            <p:cNvSpPr txBox="1"/>
            <p:nvPr/>
          </p:nvSpPr>
          <p:spPr>
            <a:xfrm>
              <a:off x="3024600" y="6218550"/>
              <a:ext cx="4214400" cy="2461200"/>
            </a:xfrm>
            <a:prstGeom prst="rect">
              <a:avLst/>
            </a:prstGeom>
            <a:noFill/>
            <a:ln cap="flat" cmpd="sng" w="9525">
              <a:solidFill>
                <a:srgbClr val="0B5394"/>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sz="1200">
                <a:solidFill>
                  <a:schemeClr val="accent4"/>
                </a:solidFill>
                <a:latin typeface="Mada"/>
                <a:ea typeface="Mada"/>
                <a:cs typeface="Mada"/>
                <a:sym typeface="Mada"/>
              </a:endParaRPr>
            </a:p>
            <a:p>
              <a:pPr indent="-304800" lvl="0" marL="457200" rtl="0" algn="l">
                <a:spcBef>
                  <a:spcPts val="0"/>
                </a:spcBef>
                <a:spcAft>
                  <a:spcPts val="0"/>
                </a:spcAft>
                <a:buClr>
                  <a:schemeClr val="accent4"/>
                </a:buClr>
                <a:buSzPts val="1200"/>
                <a:buFont typeface="Mada"/>
                <a:buChar char="●"/>
              </a:pPr>
              <a:r>
                <a:rPr lang="ar" sz="1200">
                  <a:solidFill>
                    <a:schemeClr val="accent4"/>
                  </a:solidFill>
                  <a:latin typeface="Mada"/>
                  <a:ea typeface="Mada"/>
                  <a:cs typeface="Mada"/>
                  <a:sym typeface="Mada"/>
                </a:rPr>
                <a:t>Age. </a:t>
              </a:r>
              <a:endParaRPr sz="1200">
                <a:solidFill>
                  <a:schemeClr val="accent4"/>
                </a:solidFill>
                <a:latin typeface="Mada"/>
                <a:ea typeface="Mada"/>
                <a:cs typeface="Mada"/>
                <a:sym typeface="Mada"/>
              </a:endParaRPr>
            </a:p>
            <a:p>
              <a:pPr indent="-304800" lvl="0" marL="457200" rtl="0" algn="l">
                <a:spcBef>
                  <a:spcPts val="0"/>
                </a:spcBef>
                <a:spcAft>
                  <a:spcPts val="0"/>
                </a:spcAft>
                <a:buClr>
                  <a:schemeClr val="accent4"/>
                </a:buClr>
                <a:buSzPts val="1200"/>
                <a:buFont typeface="Mada"/>
                <a:buChar char="●"/>
              </a:pPr>
              <a:r>
                <a:rPr lang="ar" sz="1200">
                  <a:solidFill>
                    <a:schemeClr val="accent4"/>
                  </a:solidFill>
                  <a:latin typeface="Mada"/>
                  <a:ea typeface="Mada"/>
                  <a:cs typeface="Mada"/>
                  <a:sym typeface="Mada"/>
                </a:rPr>
                <a:t>Evidence of comorbidity, e.g. cardiac failure, ischaemic heart disease, chronic kidney disease and malignant disease. </a:t>
              </a:r>
              <a:endParaRPr sz="1200">
                <a:solidFill>
                  <a:schemeClr val="accent4"/>
                </a:solidFill>
                <a:latin typeface="Mada"/>
                <a:ea typeface="Mada"/>
                <a:cs typeface="Mada"/>
                <a:sym typeface="Mada"/>
              </a:endParaRPr>
            </a:p>
            <a:p>
              <a:pPr indent="-304800" lvl="0" marL="457200" rtl="0" algn="l">
                <a:spcBef>
                  <a:spcPts val="0"/>
                </a:spcBef>
                <a:spcAft>
                  <a:spcPts val="0"/>
                </a:spcAft>
                <a:buClr>
                  <a:schemeClr val="accent4"/>
                </a:buClr>
                <a:buSzPts val="1200"/>
                <a:buFont typeface="Mada"/>
                <a:buChar char="●"/>
              </a:pPr>
              <a:r>
                <a:rPr lang="ar" sz="1200">
                  <a:solidFill>
                    <a:schemeClr val="accent4"/>
                  </a:solidFill>
                  <a:latin typeface="Mada"/>
                  <a:ea typeface="Mada"/>
                  <a:cs typeface="Mada"/>
                  <a:sym typeface="Mada"/>
                </a:rPr>
                <a:t>Presence of the classical clinical features of shock (pallor, cold peripheries, tachycardia and low blood pressure). </a:t>
              </a:r>
              <a:endParaRPr sz="1200">
                <a:solidFill>
                  <a:schemeClr val="accent4"/>
                </a:solidFill>
                <a:latin typeface="Mada"/>
                <a:ea typeface="Mada"/>
                <a:cs typeface="Mada"/>
                <a:sym typeface="Mada"/>
              </a:endParaRPr>
            </a:p>
            <a:p>
              <a:pPr indent="-304800" lvl="0" marL="457200" rtl="0" algn="l">
                <a:spcBef>
                  <a:spcPts val="0"/>
                </a:spcBef>
                <a:spcAft>
                  <a:spcPts val="0"/>
                </a:spcAft>
                <a:buClr>
                  <a:schemeClr val="accent4"/>
                </a:buClr>
                <a:buSzPts val="1200"/>
                <a:buFont typeface="Mada"/>
                <a:buChar char="●"/>
              </a:pPr>
              <a:r>
                <a:rPr lang="ar" sz="1200">
                  <a:solidFill>
                    <a:schemeClr val="accent4"/>
                  </a:solidFill>
                  <a:latin typeface="Mada"/>
                  <a:ea typeface="Mada"/>
                  <a:cs typeface="Mada"/>
                  <a:sym typeface="Mada"/>
                </a:rPr>
                <a:t>Endoscopic diagnosis, e.g. Mallory–Weiss tear, peptic ulceration. </a:t>
              </a:r>
              <a:endParaRPr sz="1200">
                <a:solidFill>
                  <a:schemeClr val="accent4"/>
                </a:solidFill>
                <a:latin typeface="Mada"/>
                <a:ea typeface="Mada"/>
                <a:cs typeface="Mada"/>
                <a:sym typeface="Mada"/>
              </a:endParaRPr>
            </a:p>
            <a:p>
              <a:pPr indent="-304800" lvl="0" marL="457200" rtl="0" algn="l">
                <a:spcBef>
                  <a:spcPts val="0"/>
                </a:spcBef>
                <a:spcAft>
                  <a:spcPts val="0"/>
                </a:spcAft>
                <a:buClr>
                  <a:schemeClr val="accent4"/>
                </a:buClr>
                <a:buSzPts val="1200"/>
                <a:buFont typeface="Mada"/>
                <a:buChar char="●"/>
              </a:pPr>
              <a:r>
                <a:rPr lang="ar" sz="1200">
                  <a:solidFill>
                    <a:schemeClr val="accent4"/>
                  </a:solidFill>
                  <a:latin typeface="Mada"/>
                  <a:ea typeface="Mada"/>
                  <a:cs typeface="Mada"/>
                  <a:sym typeface="Mada"/>
                </a:rPr>
                <a:t>Endoscopic stigmata of recent bleeding, e.g. adherent blood clot, spurting vessel. </a:t>
              </a:r>
              <a:endParaRPr sz="1200">
                <a:solidFill>
                  <a:schemeClr val="accent4"/>
                </a:solidFill>
                <a:latin typeface="Mada"/>
                <a:ea typeface="Mada"/>
                <a:cs typeface="Mada"/>
                <a:sym typeface="Mada"/>
              </a:endParaRPr>
            </a:p>
            <a:p>
              <a:pPr indent="-304800" lvl="0" marL="457200" rtl="0" algn="l">
                <a:spcBef>
                  <a:spcPts val="0"/>
                </a:spcBef>
                <a:spcAft>
                  <a:spcPts val="0"/>
                </a:spcAft>
                <a:buClr>
                  <a:schemeClr val="accent4"/>
                </a:buClr>
                <a:buSzPts val="1200"/>
                <a:buFont typeface="Mada"/>
                <a:buChar char="●"/>
              </a:pPr>
              <a:r>
                <a:rPr lang="ar" sz="1200">
                  <a:solidFill>
                    <a:schemeClr val="accent4"/>
                  </a:solidFill>
                  <a:latin typeface="Mada"/>
                  <a:ea typeface="Mada"/>
                  <a:cs typeface="Mada"/>
                  <a:sym typeface="Mada"/>
                </a:rPr>
                <a:t>Clinical signs of chronic liver disease.</a:t>
              </a:r>
              <a:endParaRPr sz="1200">
                <a:solidFill>
                  <a:schemeClr val="accent4"/>
                </a:solidFill>
                <a:latin typeface="Mada"/>
                <a:ea typeface="Mada"/>
                <a:cs typeface="Mada"/>
                <a:sym typeface="Mada"/>
              </a:endParaRPr>
            </a:p>
          </p:txBody>
        </p:sp>
        <p:sp>
          <p:nvSpPr>
            <p:cNvPr id="344" name="Google Shape;344;p18"/>
            <p:cNvSpPr/>
            <p:nvPr/>
          </p:nvSpPr>
          <p:spPr>
            <a:xfrm>
              <a:off x="2838441" y="5914950"/>
              <a:ext cx="4324500" cy="412200"/>
            </a:xfrm>
            <a:prstGeom prst="snip2DiagRect">
              <a:avLst>
                <a:gd fmla="val 0" name="adj1"/>
                <a:gd fmla="val 30425" name="adj2"/>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chemeClr val="accent4"/>
                  </a:solidFill>
                  <a:latin typeface="Mada"/>
                  <a:ea typeface="Mada"/>
                  <a:cs typeface="Mada"/>
                  <a:sym typeface="Mada"/>
                </a:rPr>
                <a:t>The following factors affect the risk of rebleeding and death:</a:t>
              </a:r>
              <a:endParaRPr sz="1200">
                <a:solidFill>
                  <a:schemeClr val="accent4"/>
                </a:solidFill>
              </a:endParaRPr>
            </a:p>
          </p:txBody>
        </p:sp>
      </p:grpSp>
      <p:sp>
        <p:nvSpPr>
          <p:cNvPr id="345" name="Google Shape;345;p18"/>
          <p:cNvSpPr txBox="1"/>
          <p:nvPr/>
        </p:nvSpPr>
        <p:spPr>
          <a:xfrm>
            <a:off x="1237350" y="0"/>
            <a:ext cx="50853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Management</a:t>
            </a:r>
            <a:endParaRPr sz="2600">
              <a:solidFill>
                <a:schemeClr val="dk1"/>
              </a:solidFill>
              <a:latin typeface="Alegreya"/>
              <a:ea typeface="Alegreya"/>
              <a:cs typeface="Alegreya"/>
              <a:sym typeface="Alegreya"/>
            </a:endParaRPr>
          </a:p>
        </p:txBody>
      </p:sp>
      <p:sp>
        <p:nvSpPr>
          <p:cNvPr id="346" name="Google Shape;346;p18"/>
          <p:cNvSpPr/>
          <p:nvPr/>
        </p:nvSpPr>
        <p:spPr>
          <a:xfrm>
            <a:off x="294825" y="1879600"/>
            <a:ext cx="4348800" cy="2938500"/>
          </a:xfrm>
          <a:prstGeom prst="rect">
            <a:avLst/>
          </a:prstGeom>
          <a:noFill/>
          <a:ln cap="flat" cmpd="sng" w="9525">
            <a:solidFill>
              <a:schemeClr val="accent1"/>
            </a:solidFill>
            <a:prstDash val="dashDot"/>
            <a:round/>
            <a:headEnd len="sm" w="sm" type="none"/>
            <a:tailEnd len="sm" w="sm" type="none"/>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Clr>
                <a:srgbClr val="A64D79"/>
              </a:buClr>
              <a:buSzPts val="1200"/>
              <a:buFont typeface="Mada"/>
              <a:buChar char="●"/>
            </a:pPr>
            <a:r>
              <a:rPr lang="ar" sz="1200">
                <a:solidFill>
                  <a:srgbClr val="A64D79"/>
                </a:solidFill>
                <a:latin typeface="Mada"/>
                <a:ea typeface="Mada"/>
                <a:cs typeface="Mada"/>
                <a:sym typeface="Mada"/>
              </a:rPr>
              <a:t>The role of transfusion in clinically stable patients with mild GI bleeding remains controversial, with uncertainty at which hemoglobin level transfusion should be initiated. Literature suggesting poor outcomes in patients managed with a </a:t>
            </a:r>
            <a:r>
              <a:rPr lang="ar" sz="1200" u="sng">
                <a:solidFill>
                  <a:srgbClr val="A64D79"/>
                </a:solidFill>
                <a:latin typeface="Mada"/>
                <a:ea typeface="Mada"/>
                <a:cs typeface="Mada"/>
                <a:sym typeface="Mada"/>
              </a:rPr>
              <a:t>liberal</a:t>
            </a:r>
            <a:r>
              <a:rPr lang="ar" sz="1200">
                <a:solidFill>
                  <a:srgbClr val="A64D79"/>
                </a:solidFill>
                <a:latin typeface="Mada"/>
                <a:ea typeface="Mada"/>
                <a:cs typeface="Mada"/>
                <a:sym typeface="Mada"/>
              </a:rPr>
              <a:t> transfusion. </a:t>
            </a:r>
            <a:endParaRPr sz="1200">
              <a:solidFill>
                <a:srgbClr val="A64D79"/>
              </a:solidFill>
              <a:latin typeface="Mada"/>
              <a:ea typeface="Mada"/>
              <a:cs typeface="Mada"/>
              <a:sym typeface="Mada"/>
            </a:endParaRPr>
          </a:p>
          <a:p>
            <a:pPr indent="-304800" lvl="0" marL="457200" rtl="0" algn="l">
              <a:lnSpc>
                <a:spcPct val="115000"/>
              </a:lnSpc>
              <a:spcBef>
                <a:spcPts val="0"/>
              </a:spcBef>
              <a:spcAft>
                <a:spcPts val="0"/>
              </a:spcAft>
              <a:buClr>
                <a:srgbClr val="A64D79"/>
              </a:buClr>
              <a:buSzPts val="1200"/>
              <a:buFont typeface="Mada"/>
              <a:buChar char="●"/>
            </a:pPr>
            <a:r>
              <a:rPr lang="ar" sz="1200">
                <a:solidFill>
                  <a:srgbClr val="A64D79"/>
                </a:solidFill>
                <a:latin typeface="Mada"/>
                <a:ea typeface="Mada"/>
                <a:cs typeface="Mada"/>
                <a:sym typeface="Mada"/>
              </a:rPr>
              <a:t>The </a:t>
            </a:r>
            <a:r>
              <a:rPr lang="ar" sz="1200" u="sng">
                <a:solidFill>
                  <a:srgbClr val="A64D79"/>
                </a:solidFill>
                <a:latin typeface="Mada"/>
                <a:ea typeface="Mada"/>
                <a:cs typeface="Mada"/>
                <a:sym typeface="Mada"/>
              </a:rPr>
              <a:t>restrictive</a:t>
            </a:r>
            <a:r>
              <a:rPr lang="ar" sz="1200">
                <a:solidFill>
                  <a:srgbClr val="A64D79"/>
                </a:solidFill>
                <a:latin typeface="Mada"/>
                <a:ea typeface="Mada"/>
                <a:cs typeface="Mada"/>
                <a:sym typeface="Mada"/>
              </a:rPr>
              <a:t> RBC transfusion had significantly improved survival and reduced rebleeding.</a:t>
            </a:r>
            <a:endParaRPr b="1" sz="1200">
              <a:solidFill>
                <a:srgbClr val="A64D79"/>
              </a:solidFill>
              <a:highlight>
                <a:schemeClr val="accent5"/>
              </a:highlight>
              <a:latin typeface="Mada"/>
              <a:ea typeface="Mada"/>
              <a:cs typeface="Mada"/>
              <a:sym typeface="Mada"/>
            </a:endParaRPr>
          </a:p>
          <a:p>
            <a:pPr indent="-304800" lvl="0" marL="457200" rtl="0" algn="l">
              <a:lnSpc>
                <a:spcPct val="115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Packed red blood cells:</a:t>
            </a:r>
            <a:r>
              <a:rPr lang="ar" sz="1200">
                <a:solidFill>
                  <a:srgbClr val="CC0000"/>
                </a:solidFill>
                <a:latin typeface="Mada"/>
                <a:ea typeface="Mada"/>
                <a:cs typeface="Mada"/>
                <a:sym typeface="Mada"/>
              </a:rPr>
              <a:t> If the hemoglobin level &lt; 7 g/dL or If hemoglobin &lt; 10 g/dL in patients with preexisting cardiovascular disease or patients with symptoms.</a:t>
            </a:r>
            <a:endParaRPr sz="1200">
              <a:solidFill>
                <a:srgbClr val="CC0000"/>
              </a:solidFill>
              <a:latin typeface="Mada"/>
              <a:ea typeface="Mada"/>
              <a:cs typeface="Mada"/>
              <a:sym typeface="Mada"/>
            </a:endParaRPr>
          </a:p>
          <a:p>
            <a:pPr indent="-304800" lvl="0" marL="457200" rtl="0" algn="l">
              <a:lnSpc>
                <a:spcPct val="115000"/>
              </a:lnSpc>
              <a:spcBef>
                <a:spcPts val="0"/>
              </a:spcBef>
              <a:spcAft>
                <a:spcPts val="0"/>
              </a:spcAft>
              <a:buClr>
                <a:srgbClr val="6D9EEB"/>
              </a:buClr>
              <a:buSzPts val="1200"/>
              <a:buFont typeface="Mada"/>
              <a:buChar char="●"/>
            </a:pPr>
            <a:r>
              <a:rPr lang="ar" sz="1200">
                <a:solidFill>
                  <a:srgbClr val="6D9EEB"/>
                </a:solidFill>
                <a:latin typeface="Mada"/>
                <a:ea typeface="Mada"/>
                <a:cs typeface="Mada"/>
                <a:sym typeface="Mada"/>
              </a:rPr>
              <a:t>Transfuse platelets only if platelet count &lt; 50x109/L or &lt;100x109/L with suspected platelet dysfunction</a:t>
            </a:r>
            <a:endParaRPr sz="1200">
              <a:solidFill>
                <a:srgbClr val="6D9EEB"/>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a:solidFill>
                  <a:srgbClr val="6AA84F"/>
                </a:solidFill>
                <a:latin typeface="Mada"/>
                <a:ea typeface="Mada"/>
                <a:cs typeface="Mada"/>
                <a:sym typeface="Mada"/>
              </a:rPr>
              <a:t>Fresh frozen plasma:</a:t>
            </a:r>
            <a:r>
              <a:rPr lang="ar" sz="1200">
                <a:solidFill>
                  <a:srgbClr val="CC0000"/>
                </a:solidFill>
                <a:latin typeface="Mada"/>
                <a:ea typeface="Mada"/>
                <a:cs typeface="Mada"/>
                <a:sym typeface="Mada"/>
              </a:rPr>
              <a:t> if INR is elevated.</a:t>
            </a:r>
            <a:endParaRPr/>
          </a:p>
        </p:txBody>
      </p:sp>
      <p:grpSp>
        <p:nvGrpSpPr>
          <p:cNvPr id="347" name="Google Shape;347;p18"/>
          <p:cNvGrpSpPr/>
          <p:nvPr/>
        </p:nvGrpSpPr>
        <p:grpSpPr>
          <a:xfrm>
            <a:off x="4288836" y="1502563"/>
            <a:ext cx="596208" cy="597922"/>
            <a:chOff x="2768600" y="1372700"/>
            <a:chExt cx="794203" cy="627015"/>
          </a:xfrm>
        </p:grpSpPr>
        <p:sp>
          <p:nvSpPr>
            <p:cNvPr id="348" name="Google Shape;348;p18"/>
            <p:cNvSpPr/>
            <p:nvPr/>
          </p:nvSpPr>
          <p:spPr>
            <a:xfrm>
              <a:off x="2768600" y="1372700"/>
              <a:ext cx="794203" cy="627015"/>
            </a:xfrm>
            <a:custGeom>
              <a:rect b="b" l="l" r="r" t="t"/>
              <a:pathLst>
                <a:path extrusionOk="0" h="64112" w="89842">
                  <a:moveTo>
                    <a:pt x="19416" y="8720"/>
                  </a:moveTo>
                  <a:lnTo>
                    <a:pt x="19416" y="8720"/>
                  </a:lnTo>
                  <a:cubicBezTo>
                    <a:pt x="16514" y="10641"/>
                    <a:pt x="13775" y="12848"/>
                    <a:pt x="11241" y="15301"/>
                  </a:cubicBezTo>
                  <a:cubicBezTo>
                    <a:pt x="13571" y="12603"/>
                    <a:pt x="16310" y="10396"/>
                    <a:pt x="19416" y="8720"/>
                  </a:cubicBezTo>
                  <a:close/>
                  <a:moveTo>
                    <a:pt x="56621" y="1552"/>
                  </a:moveTo>
                  <a:cubicBezTo>
                    <a:pt x="56955" y="1552"/>
                    <a:pt x="57294" y="1650"/>
                    <a:pt x="57633" y="1690"/>
                  </a:cubicBezTo>
                  <a:cubicBezTo>
                    <a:pt x="60086" y="2058"/>
                    <a:pt x="62415" y="2712"/>
                    <a:pt x="64786" y="3284"/>
                  </a:cubicBezTo>
                  <a:cubicBezTo>
                    <a:pt x="69568" y="4428"/>
                    <a:pt x="73656" y="6758"/>
                    <a:pt x="77375" y="9783"/>
                  </a:cubicBezTo>
                  <a:cubicBezTo>
                    <a:pt x="80359" y="12194"/>
                    <a:pt x="82648" y="15178"/>
                    <a:pt x="84692" y="18448"/>
                  </a:cubicBezTo>
                  <a:cubicBezTo>
                    <a:pt x="86245" y="20941"/>
                    <a:pt x="87389" y="23639"/>
                    <a:pt x="88084" y="26459"/>
                  </a:cubicBezTo>
                  <a:lnTo>
                    <a:pt x="88084" y="26786"/>
                  </a:lnTo>
                  <a:cubicBezTo>
                    <a:pt x="88084" y="28789"/>
                    <a:pt x="87921" y="30792"/>
                    <a:pt x="87716" y="32795"/>
                  </a:cubicBezTo>
                  <a:cubicBezTo>
                    <a:pt x="87676" y="32999"/>
                    <a:pt x="87676" y="33204"/>
                    <a:pt x="87594" y="33408"/>
                  </a:cubicBezTo>
                  <a:cubicBezTo>
                    <a:pt x="87716" y="33694"/>
                    <a:pt x="87716" y="34062"/>
                    <a:pt x="87512" y="34307"/>
                  </a:cubicBezTo>
                  <a:cubicBezTo>
                    <a:pt x="87267" y="34716"/>
                    <a:pt x="87022" y="35166"/>
                    <a:pt x="86735" y="35697"/>
                  </a:cubicBezTo>
                  <a:lnTo>
                    <a:pt x="86735" y="34062"/>
                  </a:lnTo>
                  <a:cubicBezTo>
                    <a:pt x="88697" y="24171"/>
                    <a:pt x="82239" y="14851"/>
                    <a:pt x="73778" y="9865"/>
                  </a:cubicBezTo>
                  <a:cubicBezTo>
                    <a:pt x="68383" y="6717"/>
                    <a:pt x="62538" y="4510"/>
                    <a:pt x="56407" y="3325"/>
                  </a:cubicBezTo>
                  <a:lnTo>
                    <a:pt x="56407" y="3284"/>
                  </a:lnTo>
                  <a:cubicBezTo>
                    <a:pt x="56284" y="3284"/>
                    <a:pt x="56203" y="3243"/>
                    <a:pt x="56121" y="3243"/>
                  </a:cubicBezTo>
                  <a:cubicBezTo>
                    <a:pt x="55549" y="3120"/>
                    <a:pt x="54976" y="2998"/>
                    <a:pt x="54404" y="2916"/>
                  </a:cubicBezTo>
                  <a:cubicBezTo>
                    <a:pt x="54200" y="2793"/>
                    <a:pt x="53995" y="2712"/>
                    <a:pt x="53750" y="2671"/>
                  </a:cubicBezTo>
                  <a:cubicBezTo>
                    <a:pt x="52360" y="2507"/>
                    <a:pt x="51012" y="2344"/>
                    <a:pt x="49622" y="2139"/>
                  </a:cubicBezTo>
                  <a:cubicBezTo>
                    <a:pt x="50583" y="1984"/>
                    <a:pt x="51528" y="1811"/>
                    <a:pt x="52466" y="1811"/>
                  </a:cubicBezTo>
                  <a:cubicBezTo>
                    <a:pt x="53005" y="1811"/>
                    <a:pt x="53541" y="1868"/>
                    <a:pt x="54077" y="2017"/>
                  </a:cubicBezTo>
                  <a:cubicBezTo>
                    <a:pt x="54380" y="2118"/>
                    <a:pt x="54776" y="2250"/>
                    <a:pt x="55102" y="2250"/>
                  </a:cubicBezTo>
                  <a:cubicBezTo>
                    <a:pt x="55304" y="2250"/>
                    <a:pt x="55480" y="2199"/>
                    <a:pt x="55589" y="2058"/>
                  </a:cubicBezTo>
                  <a:cubicBezTo>
                    <a:pt x="55924" y="1660"/>
                    <a:pt x="56270" y="1552"/>
                    <a:pt x="56621" y="1552"/>
                  </a:cubicBezTo>
                  <a:close/>
                  <a:moveTo>
                    <a:pt x="86531" y="35043"/>
                  </a:moveTo>
                  <a:lnTo>
                    <a:pt x="86531" y="35043"/>
                  </a:lnTo>
                  <a:cubicBezTo>
                    <a:pt x="86490" y="35533"/>
                    <a:pt x="86408" y="35983"/>
                    <a:pt x="86327" y="36474"/>
                  </a:cubicBezTo>
                  <a:lnTo>
                    <a:pt x="85714" y="37495"/>
                  </a:lnTo>
                  <a:cubicBezTo>
                    <a:pt x="85836" y="37250"/>
                    <a:pt x="85918" y="37005"/>
                    <a:pt x="86041" y="36719"/>
                  </a:cubicBezTo>
                  <a:cubicBezTo>
                    <a:pt x="86245" y="36147"/>
                    <a:pt x="86368" y="35615"/>
                    <a:pt x="86531" y="35043"/>
                  </a:cubicBezTo>
                  <a:close/>
                  <a:moveTo>
                    <a:pt x="1668" y="41255"/>
                  </a:moveTo>
                  <a:cubicBezTo>
                    <a:pt x="1671" y="41269"/>
                    <a:pt x="1674" y="41283"/>
                    <a:pt x="1677" y="41297"/>
                  </a:cubicBezTo>
                  <a:lnTo>
                    <a:pt x="1677" y="41256"/>
                  </a:lnTo>
                  <a:cubicBezTo>
                    <a:pt x="1674" y="41256"/>
                    <a:pt x="1671" y="41255"/>
                    <a:pt x="1668" y="41255"/>
                  </a:cubicBezTo>
                  <a:close/>
                  <a:moveTo>
                    <a:pt x="1677" y="41297"/>
                  </a:moveTo>
                  <a:lnTo>
                    <a:pt x="1677" y="42605"/>
                  </a:lnTo>
                  <a:lnTo>
                    <a:pt x="1758" y="42605"/>
                  </a:lnTo>
                  <a:lnTo>
                    <a:pt x="1677" y="41297"/>
                  </a:lnTo>
                  <a:close/>
                  <a:moveTo>
                    <a:pt x="82280" y="44076"/>
                  </a:moveTo>
                  <a:lnTo>
                    <a:pt x="82280" y="44076"/>
                  </a:lnTo>
                  <a:cubicBezTo>
                    <a:pt x="82239" y="44240"/>
                    <a:pt x="82198" y="44403"/>
                    <a:pt x="82158" y="44567"/>
                  </a:cubicBezTo>
                  <a:cubicBezTo>
                    <a:pt x="82035" y="44730"/>
                    <a:pt x="81871" y="44853"/>
                    <a:pt x="81749" y="44975"/>
                  </a:cubicBezTo>
                  <a:lnTo>
                    <a:pt x="81095" y="45507"/>
                  </a:lnTo>
                  <a:cubicBezTo>
                    <a:pt x="81422" y="45098"/>
                    <a:pt x="81749" y="44689"/>
                    <a:pt x="82035" y="44281"/>
                  </a:cubicBezTo>
                  <a:lnTo>
                    <a:pt x="82280" y="44076"/>
                  </a:lnTo>
                  <a:close/>
                  <a:moveTo>
                    <a:pt x="43009" y="3180"/>
                  </a:moveTo>
                  <a:cubicBezTo>
                    <a:pt x="49664" y="3180"/>
                    <a:pt x="56292" y="4208"/>
                    <a:pt x="62661" y="6227"/>
                  </a:cubicBezTo>
                  <a:cubicBezTo>
                    <a:pt x="74351" y="9906"/>
                    <a:pt x="87185" y="18816"/>
                    <a:pt x="85795" y="32631"/>
                  </a:cubicBezTo>
                  <a:cubicBezTo>
                    <a:pt x="85346" y="37005"/>
                    <a:pt x="83220" y="41051"/>
                    <a:pt x="80441" y="44526"/>
                  </a:cubicBezTo>
                  <a:cubicBezTo>
                    <a:pt x="78765" y="46038"/>
                    <a:pt x="76967" y="47428"/>
                    <a:pt x="75086" y="48695"/>
                  </a:cubicBezTo>
                  <a:cubicBezTo>
                    <a:pt x="74473" y="48981"/>
                    <a:pt x="74065" y="49512"/>
                    <a:pt x="73860" y="50125"/>
                  </a:cubicBezTo>
                  <a:cubicBezTo>
                    <a:pt x="75086" y="49676"/>
                    <a:pt x="76231" y="48981"/>
                    <a:pt x="77212" y="48082"/>
                  </a:cubicBezTo>
                  <a:lnTo>
                    <a:pt x="77212" y="48082"/>
                  </a:lnTo>
                  <a:cubicBezTo>
                    <a:pt x="76517" y="48777"/>
                    <a:pt x="75822" y="49390"/>
                    <a:pt x="75168" y="50003"/>
                  </a:cubicBezTo>
                  <a:cubicBezTo>
                    <a:pt x="74596" y="50493"/>
                    <a:pt x="73983" y="50984"/>
                    <a:pt x="73411" y="51433"/>
                  </a:cubicBezTo>
                  <a:cubicBezTo>
                    <a:pt x="72675" y="51924"/>
                    <a:pt x="71980" y="52374"/>
                    <a:pt x="71244" y="52823"/>
                  </a:cubicBezTo>
                  <a:cubicBezTo>
                    <a:pt x="70999" y="52946"/>
                    <a:pt x="70631" y="53068"/>
                    <a:pt x="70631" y="53436"/>
                  </a:cubicBezTo>
                  <a:cubicBezTo>
                    <a:pt x="66871" y="55930"/>
                    <a:pt x="62865" y="57932"/>
                    <a:pt x="58614" y="59445"/>
                  </a:cubicBezTo>
                  <a:lnTo>
                    <a:pt x="58614" y="59486"/>
                  </a:lnTo>
                  <a:cubicBezTo>
                    <a:pt x="53053" y="61522"/>
                    <a:pt x="47116" y="62725"/>
                    <a:pt x="41212" y="62725"/>
                  </a:cubicBezTo>
                  <a:cubicBezTo>
                    <a:pt x="36095" y="62725"/>
                    <a:pt x="31003" y="61821"/>
                    <a:pt x="26201" y="59772"/>
                  </a:cubicBezTo>
                  <a:cubicBezTo>
                    <a:pt x="24893" y="59200"/>
                    <a:pt x="23585" y="58546"/>
                    <a:pt x="22359" y="57810"/>
                  </a:cubicBezTo>
                  <a:cubicBezTo>
                    <a:pt x="20806" y="57278"/>
                    <a:pt x="19293" y="56543"/>
                    <a:pt x="17904" y="55643"/>
                  </a:cubicBezTo>
                  <a:lnTo>
                    <a:pt x="17863" y="55643"/>
                  </a:lnTo>
                  <a:cubicBezTo>
                    <a:pt x="17985" y="55930"/>
                    <a:pt x="18026" y="56297"/>
                    <a:pt x="17945" y="56624"/>
                  </a:cubicBezTo>
                  <a:cubicBezTo>
                    <a:pt x="18435" y="56992"/>
                    <a:pt x="18926" y="57319"/>
                    <a:pt x="19457" y="57646"/>
                  </a:cubicBezTo>
                  <a:cubicBezTo>
                    <a:pt x="18231" y="57238"/>
                    <a:pt x="17086" y="56747"/>
                    <a:pt x="15942" y="56175"/>
                  </a:cubicBezTo>
                  <a:cubicBezTo>
                    <a:pt x="13489" y="54949"/>
                    <a:pt x="11323" y="53273"/>
                    <a:pt x="9484" y="51311"/>
                  </a:cubicBezTo>
                  <a:cubicBezTo>
                    <a:pt x="8380" y="50125"/>
                    <a:pt x="7440" y="48818"/>
                    <a:pt x="6663" y="47428"/>
                  </a:cubicBezTo>
                  <a:cubicBezTo>
                    <a:pt x="6541" y="47019"/>
                    <a:pt x="6377" y="46692"/>
                    <a:pt x="6091" y="46406"/>
                  </a:cubicBezTo>
                  <a:cubicBezTo>
                    <a:pt x="5887" y="45956"/>
                    <a:pt x="5682" y="45466"/>
                    <a:pt x="5478" y="45016"/>
                  </a:cubicBezTo>
                  <a:cubicBezTo>
                    <a:pt x="5274" y="43381"/>
                    <a:pt x="4701" y="41746"/>
                    <a:pt x="5233" y="40152"/>
                  </a:cubicBezTo>
                  <a:cubicBezTo>
                    <a:pt x="5151" y="39825"/>
                    <a:pt x="5069" y="39457"/>
                    <a:pt x="4988" y="39130"/>
                  </a:cubicBezTo>
                  <a:cubicBezTo>
                    <a:pt x="4988" y="39090"/>
                    <a:pt x="4988" y="39049"/>
                    <a:pt x="4988" y="39008"/>
                  </a:cubicBezTo>
                  <a:cubicBezTo>
                    <a:pt x="4783" y="37986"/>
                    <a:pt x="4742" y="36923"/>
                    <a:pt x="4783" y="35860"/>
                  </a:cubicBezTo>
                  <a:lnTo>
                    <a:pt x="4783" y="35615"/>
                  </a:lnTo>
                  <a:cubicBezTo>
                    <a:pt x="4824" y="35288"/>
                    <a:pt x="4865" y="35002"/>
                    <a:pt x="4906" y="34675"/>
                  </a:cubicBezTo>
                  <a:lnTo>
                    <a:pt x="4906" y="34553"/>
                  </a:lnTo>
                  <a:cubicBezTo>
                    <a:pt x="4947" y="34185"/>
                    <a:pt x="5028" y="33817"/>
                    <a:pt x="5110" y="33490"/>
                  </a:cubicBezTo>
                  <a:cubicBezTo>
                    <a:pt x="5274" y="32754"/>
                    <a:pt x="5519" y="32018"/>
                    <a:pt x="5764" y="31323"/>
                  </a:cubicBezTo>
                  <a:cubicBezTo>
                    <a:pt x="6050" y="29525"/>
                    <a:pt x="6541" y="27727"/>
                    <a:pt x="7276" y="26051"/>
                  </a:cubicBezTo>
                  <a:cubicBezTo>
                    <a:pt x="8012" y="24334"/>
                    <a:pt x="8952" y="22658"/>
                    <a:pt x="10097" y="21146"/>
                  </a:cubicBezTo>
                  <a:lnTo>
                    <a:pt x="10179" y="21023"/>
                  </a:lnTo>
                  <a:cubicBezTo>
                    <a:pt x="10342" y="20778"/>
                    <a:pt x="10546" y="20533"/>
                    <a:pt x="10751" y="20287"/>
                  </a:cubicBezTo>
                  <a:lnTo>
                    <a:pt x="10914" y="20042"/>
                  </a:lnTo>
                  <a:cubicBezTo>
                    <a:pt x="11119" y="19838"/>
                    <a:pt x="11282" y="19634"/>
                    <a:pt x="11446" y="19388"/>
                  </a:cubicBezTo>
                  <a:cubicBezTo>
                    <a:pt x="11527" y="19307"/>
                    <a:pt x="11609" y="19266"/>
                    <a:pt x="11650" y="19184"/>
                  </a:cubicBezTo>
                  <a:cubicBezTo>
                    <a:pt x="11895" y="18898"/>
                    <a:pt x="12181" y="18612"/>
                    <a:pt x="12386" y="18366"/>
                  </a:cubicBezTo>
                  <a:cubicBezTo>
                    <a:pt x="14470" y="16077"/>
                    <a:pt x="16882" y="14156"/>
                    <a:pt x="19539" y="12644"/>
                  </a:cubicBezTo>
                  <a:cubicBezTo>
                    <a:pt x="22155" y="10478"/>
                    <a:pt x="25016" y="8598"/>
                    <a:pt x="28040" y="6963"/>
                  </a:cubicBezTo>
                  <a:cubicBezTo>
                    <a:pt x="30779" y="5450"/>
                    <a:pt x="33681" y="4306"/>
                    <a:pt x="36706" y="3488"/>
                  </a:cubicBezTo>
                  <a:cubicBezTo>
                    <a:pt x="38805" y="3282"/>
                    <a:pt x="40908" y="3180"/>
                    <a:pt x="43009" y="3180"/>
                  </a:cubicBezTo>
                  <a:close/>
                  <a:moveTo>
                    <a:pt x="50575" y="0"/>
                  </a:moveTo>
                  <a:cubicBezTo>
                    <a:pt x="48864" y="0"/>
                    <a:pt x="47142" y="76"/>
                    <a:pt x="45412" y="218"/>
                  </a:cubicBezTo>
                  <a:cubicBezTo>
                    <a:pt x="43736" y="259"/>
                    <a:pt x="42060" y="504"/>
                    <a:pt x="40384" y="913"/>
                  </a:cubicBezTo>
                  <a:lnTo>
                    <a:pt x="39485" y="995"/>
                  </a:lnTo>
                  <a:cubicBezTo>
                    <a:pt x="38463" y="1077"/>
                    <a:pt x="37482" y="1322"/>
                    <a:pt x="36542" y="1731"/>
                  </a:cubicBezTo>
                  <a:cubicBezTo>
                    <a:pt x="36174" y="1731"/>
                    <a:pt x="35806" y="1853"/>
                    <a:pt x="35520" y="2058"/>
                  </a:cubicBezTo>
                  <a:lnTo>
                    <a:pt x="34866" y="2058"/>
                  </a:lnTo>
                  <a:cubicBezTo>
                    <a:pt x="34172" y="2180"/>
                    <a:pt x="33477" y="2385"/>
                    <a:pt x="32823" y="2630"/>
                  </a:cubicBezTo>
                  <a:lnTo>
                    <a:pt x="32659" y="2712"/>
                  </a:lnTo>
                  <a:cubicBezTo>
                    <a:pt x="32496" y="2753"/>
                    <a:pt x="32332" y="2793"/>
                    <a:pt x="32169" y="2834"/>
                  </a:cubicBezTo>
                  <a:cubicBezTo>
                    <a:pt x="32290" y="2899"/>
                    <a:pt x="32404" y="2922"/>
                    <a:pt x="32514" y="2922"/>
                  </a:cubicBezTo>
                  <a:cubicBezTo>
                    <a:pt x="32793" y="2922"/>
                    <a:pt x="33042" y="2772"/>
                    <a:pt x="33285" y="2772"/>
                  </a:cubicBezTo>
                  <a:cubicBezTo>
                    <a:pt x="33431" y="2772"/>
                    <a:pt x="33574" y="2826"/>
                    <a:pt x="33722" y="2998"/>
                  </a:cubicBezTo>
                  <a:cubicBezTo>
                    <a:pt x="32986" y="3120"/>
                    <a:pt x="32250" y="3243"/>
                    <a:pt x="31515" y="3407"/>
                  </a:cubicBezTo>
                  <a:cubicBezTo>
                    <a:pt x="31405" y="3385"/>
                    <a:pt x="31293" y="3374"/>
                    <a:pt x="31179" y="3374"/>
                  </a:cubicBezTo>
                  <a:cubicBezTo>
                    <a:pt x="30868" y="3374"/>
                    <a:pt x="30547" y="3450"/>
                    <a:pt x="30248" y="3570"/>
                  </a:cubicBezTo>
                  <a:cubicBezTo>
                    <a:pt x="30207" y="3568"/>
                    <a:pt x="30168" y="3567"/>
                    <a:pt x="30128" y="3567"/>
                  </a:cubicBezTo>
                  <a:cubicBezTo>
                    <a:pt x="29324" y="3567"/>
                    <a:pt x="28656" y="3951"/>
                    <a:pt x="27877" y="4224"/>
                  </a:cubicBezTo>
                  <a:lnTo>
                    <a:pt x="27305" y="4469"/>
                  </a:lnTo>
                  <a:cubicBezTo>
                    <a:pt x="26692" y="4674"/>
                    <a:pt x="26038" y="4837"/>
                    <a:pt x="25425" y="5082"/>
                  </a:cubicBezTo>
                  <a:cubicBezTo>
                    <a:pt x="18272" y="7494"/>
                    <a:pt x="12018" y="11704"/>
                    <a:pt x="8094" y="18244"/>
                  </a:cubicBezTo>
                  <a:cubicBezTo>
                    <a:pt x="7890" y="18612"/>
                    <a:pt x="7644" y="18980"/>
                    <a:pt x="7481" y="19347"/>
                  </a:cubicBezTo>
                  <a:cubicBezTo>
                    <a:pt x="6336" y="20696"/>
                    <a:pt x="5233" y="22127"/>
                    <a:pt x="4211" y="23598"/>
                  </a:cubicBezTo>
                  <a:cubicBezTo>
                    <a:pt x="4047" y="23803"/>
                    <a:pt x="3761" y="24211"/>
                    <a:pt x="3884" y="24252"/>
                  </a:cubicBezTo>
                  <a:cubicBezTo>
                    <a:pt x="5560" y="24498"/>
                    <a:pt x="4129" y="25315"/>
                    <a:pt x="4047" y="25560"/>
                  </a:cubicBezTo>
                  <a:cubicBezTo>
                    <a:pt x="3843" y="25969"/>
                    <a:pt x="3680" y="26419"/>
                    <a:pt x="3516" y="26827"/>
                  </a:cubicBezTo>
                  <a:cubicBezTo>
                    <a:pt x="3475" y="26950"/>
                    <a:pt x="3393" y="27073"/>
                    <a:pt x="3353" y="27195"/>
                  </a:cubicBezTo>
                  <a:cubicBezTo>
                    <a:pt x="3230" y="27481"/>
                    <a:pt x="3107" y="27808"/>
                    <a:pt x="3026" y="28094"/>
                  </a:cubicBezTo>
                  <a:lnTo>
                    <a:pt x="2862" y="28503"/>
                  </a:lnTo>
                  <a:cubicBezTo>
                    <a:pt x="2739" y="28830"/>
                    <a:pt x="2658" y="29116"/>
                    <a:pt x="2535" y="29443"/>
                  </a:cubicBezTo>
                  <a:lnTo>
                    <a:pt x="2412" y="29811"/>
                  </a:lnTo>
                  <a:cubicBezTo>
                    <a:pt x="2290" y="30220"/>
                    <a:pt x="2126" y="30669"/>
                    <a:pt x="2004" y="31119"/>
                  </a:cubicBezTo>
                  <a:cubicBezTo>
                    <a:pt x="1677" y="32223"/>
                    <a:pt x="1431" y="33367"/>
                    <a:pt x="1186" y="34512"/>
                  </a:cubicBezTo>
                  <a:cubicBezTo>
                    <a:pt x="737" y="36801"/>
                    <a:pt x="1" y="39090"/>
                    <a:pt x="491" y="41665"/>
                  </a:cubicBezTo>
                  <a:cubicBezTo>
                    <a:pt x="543" y="41067"/>
                    <a:pt x="680" y="40890"/>
                    <a:pt x="855" y="40890"/>
                  </a:cubicBezTo>
                  <a:cubicBezTo>
                    <a:pt x="1095" y="40890"/>
                    <a:pt x="1408" y="41224"/>
                    <a:pt x="1668" y="41255"/>
                  </a:cubicBezTo>
                  <a:lnTo>
                    <a:pt x="1668" y="41255"/>
                  </a:lnTo>
                  <a:cubicBezTo>
                    <a:pt x="1226" y="39225"/>
                    <a:pt x="1150" y="37196"/>
                    <a:pt x="1881" y="35206"/>
                  </a:cubicBezTo>
                  <a:lnTo>
                    <a:pt x="1840" y="35206"/>
                  </a:lnTo>
                  <a:cubicBezTo>
                    <a:pt x="1922" y="34961"/>
                    <a:pt x="2004" y="34757"/>
                    <a:pt x="2126" y="34512"/>
                  </a:cubicBezTo>
                  <a:cubicBezTo>
                    <a:pt x="2331" y="35656"/>
                    <a:pt x="2412" y="36801"/>
                    <a:pt x="2331" y="37945"/>
                  </a:cubicBezTo>
                  <a:cubicBezTo>
                    <a:pt x="2249" y="39212"/>
                    <a:pt x="2535" y="40438"/>
                    <a:pt x="3230" y="41501"/>
                  </a:cubicBezTo>
                  <a:cubicBezTo>
                    <a:pt x="3843" y="44975"/>
                    <a:pt x="5601" y="48327"/>
                    <a:pt x="7603" y="51025"/>
                  </a:cubicBezTo>
                  <a:cubicBezTo>
                    <a:pt x="11200" y="55766"/>
                    <a:pt x="17536" y="59322"/>
                    <a:pt x="23422" y="60221"/>
                  </a:cubicBezTo>
                  <a:cubicBezTo>
                    <a:pt x="23446" y="60233"/>
                    <a:pt x="23470" y="60238"/>
                    <a:pt x="23494" y="60238"/>
                  </a:cubicBezTo>
                  <a:cubicBezTo>
                    <a:pt x="23551" y="60238"/>
                    <a:pt x="23609" y="60209"/>
                    <a:pt x="23667" y="60180"/>
                  </a:cubicBezTo>
                  <a:cubicBezTo>
                    <a:pt x="24689" y="60671"/>
                    <a:pt x="25711" y="61161"/>
                    <a:pt x="26732" y="61570"/>
                  </a:cubicBezTo>
                  <a:cubicBezTo>
                    <a:pt x="31145" y="63348"/>
                    <a:pt x="35815" y="64112"/>
                    <a:pt x="40520" y="64112"/>
                  </a:cubicBezTo>
                  <a:cubicBezTo>
                    <a:pt x="47497" y="64112"/>
                    <a:pt x="54548" y="62433"/>
                    <a:pt x="60944" y="59894"/>
                  </a:cubicBezTo>
                  <a:cubicBezTo>
                    <a:pt x="67157" y="57442"/>
                    <a:pt x="72838" y="53845"/>
                    <a:pt x="77702" y="49226"/>
                  </a:cubicBezTo>
                  <a:cubicBezTo>
                    <a:pt x="78438" y="48654"/>
                    <a:pt x="79174" y="48082"/>
                    <a:pt x="79950" y="47510"/>
                  </a:cubicBezTo>
                  <a:lnTo>
                    <a:pt x="79950" y="47510"/>
                  </a:lnTo>
                  <a:lnTo>
                    <a:pt x="78561" y="49063"/>
                  </a:lnTo>
                  <a:cubicBezTo>
                    <a:pt x="79787" y="48164"/>
                    <a:pt x="80890" y="47142"/>
                    <a:pt x="81912" y="45997"/>
                  </a:cubicBezTo>
                  <a:lnTo>
                    <a:pt x="82198" y="45752"/>
                  </a:lnTo>
                  <a:lnTo>
                    <a:pt x="82198" y="45752"/>
                  </a:lnTo>
                  <a:cubicBezTo>
                    <a:pt x="82444" y="46447"/>
                    <a:pt x="81749" y="46733"/>
                    <a:pt x="82117" y="47510"/>
                  </a:cubicBezTo>
                  <a:cubicBezTo>
                    <a:pt x="84692" y="43749"/>
                    <a:pt x="86695" y="39825"/>
                    <a:pt x="89024" y="36065"/>
                  </a:cubicBezTo>
                  <a:lnTo>
                    <a:pt x="89065" y="36187"/>
                  </a:lnTo>
                  <a:cubicBezTo>
                    <a:pt x="89065" y="36433"/>
                    <a:pt x="89024" y="36678"/>
                    <a:pt x="88984" y="36964"/>
                  </a:cubicBezTo>
                  <a:cubicBezTo>
                    <a:pt x="89024" y="37741"/>
                    <a:pt x="88943" y="38558"/>
                    <a:pt x="88738" y="39294"/>
                  </a:cubicBezTo>
                  <a:cubicBezTo>
                    <a:pt x="88534" y="39907"/>
                    <a:pt x="88330" y="40520"/>
                    <a:pt x="88207" y="41133"/>
                  </a:cubicBezTo>
                  <a:lnTo>
                    <a:pt x="88616" y="41215"/>
                  </a:lnTo>
                  <a:cubicBezTo>
                    <a:pt x="88738" y="40929"/>
                    <a:pt x="88861" y="40684"/>
                    <a:pt x="88943" y="40397"/>
                  </a:cubicBezTo>
                  <a:lnTo>
                    <a:pt x="88943" y="40397"/>
                  </a:lnTo>
                  <a:cubicBezTo>
                    <a:pt x="88738" y="41297"/>
                    <a:pt x="88493" y="42196"/>
                    <a:pt x="88248" y="43136"/>
                  </a:cubicBezTo>
                  <a:cubicBezTo>
                    <a:pt x="89270" y="41992"/>
                    <a:pt x="89842" y="40479"/>
                    <a:pt x="89801" y="38967"/>
                  </a:cubicBezTo>
                  <a:cubicBezTo>
                    <a:pt x="89597" y="35288"/>
                    <a:pt x="89638" y="31610"/>
                    <a:pt x="89392" y="27972"/>
                  </a:cubicBezTo>
                  <a:cubicBezTo>
                    <a:pt x="89311" y="26623"/>
                    <a:pt x="89065" y="25315"/>
                    <a:pt x="88657" y="24007"/>
                  </a:cubicBezTo>
                  <a:cubicBezTo>
                    <a:pt x="88411" y="23271"/>
                    <a:pt x="88166" y="22576"/>
                    <a:pt x="87880" y="21882"/>
                  </a:cubicBezTo>
                  <a:cubicBezTo>
                    <a:pt x="86981" y="19756"/>
                    <a:pt x="85836" y="17753"/>
                    <a:pt x="84487" y="15873"/>
                  </a:cubicBezTo>
                  <a:cubicBezTo>
                    <a:pt x="80809" y="10559"/>
                    <a:pt x="75740" y="6390"/>
                    <a:pt x="69855" y="3856"/>
                  </a:cubicBezTo>
                  <a:cubicBezTo>
                    <a:pt x="63652" y="1128"/>
                    <a:pt x="57191" y="0"/>
                    <a:pt x="505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t>        </a:t>
              </a:r>
              <a:endParaRPr/>
            </a:p>
          </p:txBody>
        </p:sp>
        <p:sp>
          <p:nvSpPr>
            <p:cNvPr id="349" name="Google Shape;349;p18"/>
            <p:cNvSpPr/>
            <p:nvPr/>
          </p:nvSpPr>
          <p:spPr>
            <a:xfrm>
              <a:off x="2798950" y="1395650"/>
              <a:ext cx="733500" cy="5811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 name="Google Shape;350;p18"/>
          <p:cNvGrpSpPr/>
          <p:nvPr/>
        </p:nvGrpSpPr>
        <p:grpSpPr>
          <a:xfrm>
            <a:off x="4452494" y="1576565"/>
            <a:ext cx="268884" cy="449898"/>
            <a:chOff x="6701186" y="4283033"/>
            <a:chExt cx="280292" cy="366396"/>
          </a:xfrm>
        </p:grpSpPr>
        <p:sp>
          <p:nvSpPr>
            <p:cNvPr id="351" name="Google Shape;351;p18"/>
            <p:cNvSpPr/>
            <p:nvPr/>
          </p:nvSpPr>
          <p:spPr>
            <a:xfrm>
              <a:off x="6772095" y="4345979"/>
              <a:ext cx="209383" cy="302686"/>
            </a:xfrm>
            <a:custGeom>
              <a:rect b="b" l="l" r="r" t="t"/>
              <a:pathLst>
                <a:path extrusionOk="0" h="9502" w="6573">
                  <a:moveTo>
                    <a:pt x="5751" y="894"/>
                  </a:moveTo>
                  <a:cubicBezTo>
                    <a:pt x="6013" y="894"/>
                    <a:pt x="6216" y="1120"/>
                    <a:pt x="6204" y="1394"/>
                  </a:cubicBezTo>
                  <a:lnTo>
                    <a:pt x="6156" y="1799"/>
                  </a:lnTo>
                  <a:lnTo>
                    <a:pt x="5501" y="1799"/>
                  </a:lnTo>
                  <a:cubicBezTo>
                    <a:pt x="5418" y="1799"/>
                    <a:pt x="5335" y="1882"/>
                    <a:pt x="5335" y="1965"/>
                  </a:cubicBezTo>
                  <a:cubicBezTo>
                    <a:pt x="5335" y="2061"/>
                    <a:pt x="5418" y="2132"/>
                    <a:pt x="5501" y="2132"/>
                  </a:cubicBezTo>
                  <a:lnTo>
                    <a:pt x="6132" y="2132"/>
                  </a:lnTo>
                  <a:lnTo>
                    <a:pt x="6085" y="2596"/>
                  </a:lnTo>
                  <a:lnTo>
                    <a:pt x="489" y="2596"/>
                  </a:lnTo>
                  <a:lnTo>
                    <a:pt x="370" y="1394"/>
                  </a:lnTo>
                  <a:cubicBezTo>
                    <a:pt x="334" y="1132"/>
                    <a:pt x="548" y="894"/>
                    <a:pt x="810" y="894"/>
                  </a:cubicBezTo>
                  <a:close/>
                  <a:moveTo>
                    <a:pt x="4561" y="7025"/>
                  </a:moveTo>
                  <a:lnTo>
                    <a:pt x="4549" y="7311"/>
                  </a:lnTo>
                  <a:cubicBezTo>
                    <a:pt x="4549" y="7490"/>
                    <a:pt x="4406" y="7621"/>
                    <a:pt x="4239" y="7621"/>
                  </a:cubicBezTo>
                  <a:lnTo>
                    <a:pt x="2334" y="7621"/>
                  </a:lnTo>
                  <a:cubicBezTo>
                    <a:pt x="2156" y="7621"/>
                    <a:pt x="2025" y="7478"/>
                    <a:pt x="2025" y="7311"/>
                  </a:cubicBezTo>
                  <a:lnTo>
                    <a:pt x="2025" y="7025"/>
                  </a:lnTo>
                  <a:close/>
                  <a:moveTo>
                    <a:pt x="3287" y="1"/>
                  </a:moveTo>
                  <a:cubicBezTo>
                    <a:pt x="3192" y="1"/>
                    <a:pt x="3120" y="84"/>
                    <a:pt x="3120" y="167"/>
                  </a:cubicBezTo>
                  <a:lnTo>
                    <a:pt x="3120" y="560"/>
                  </a:lnTo>
                  <a:lnTo>
                    <a:pt x="810" y="560"/>
                  </a:lnTo>
                  <a:cubicBezTo>
                    <a:pt x="358" y="560"/>
                    <a:pt x="1" y="953"/>
                    <a:pt x="36" y="1418"/>
                  </a:cubicBezTo>
                  <a:cubicBezTo>
                    <a:pt x="60" y="1596"/>
                    <a:pt x="215" y="3215"/>
                    <a:pt x="251" y="3501"/>
                  </a:cubicBezTo>
                  <a:cubicBezTo>
                    <a:pt x="262" y="3589"/>
                    <a:pt x="324" y="3657"/>
                    <a:pt x="409" y="3657"/>
                  </a:cubicBezTo>
                  <a:cubicBezTo>
                    <a:pt x="415" y="3657"/>
                    <a:pt x="422" y="3657"/>
                    <a:pt x="429" y="3656"/>
                  </a:cubicBezTo>
                  <a:cubicBezTo>
                    <a:pt x="513" y="3632"/>
                    <a:pt x="596" y="3561"/>
                    <a:pt x="572" y="3477"/>
                  </a:cubicBezTo>
                  <a:lnTo>
                    <a:pt x="513" y="2942"/>
                  </a:lnTo>
                  <a:lnTo>
                    <a:pt x="6025" y="2942"/>
                  </a:lnTo>
                  <a:lnTo>
                    <a:pt x="5978" y="3394"/>
                  </a:lnTo>
                  <a:lnTo>
                    <a:pt x="4799" y="3394"/>
                  </a:lnTo>
                  <a:cubicBezTo>
                    <a:pt x="4716" y="3394"/>
                    <a:pt x="4644" y="3477"/>
                    <a:pt x="4644" y="3561"/>
                  </a:cubicBezTo>
                  <a:cubicBezTo>
                    <a:pt x="4644" y="3656"/>
                    <a:pt x="4716" y="3727"/>
                    <a:pt x="4799" y="3727"/>
                  </a:cubicBezTo>
                  <a:lnTo>
                    <a:pt x="5954" y="3727"/>
                  </a:lnTo>
                  <a:lnTo>
                    <a:pt x="5906" y="4192"/>
                  </a:lnTo>
                  <a:lnTo>
                    <a:pt x="5489" y="4192"/>
                  </a:lnTo>
                  <a:cubicBezTo>
                    <a:pt x="5394" y="4192"/>
                    <a:pt x="5323" y="4263"/>
                    <a:pt x="5323" y="4347"/>
                  </a:cubicBezTo>
                  <a:cubicBezTo>
                    <a:pt x="5323" y="4442"/>
                    <a:pt x="5394" y="4513"/>
                    <a:pt x="5489" y="4513"/>
                  </a:cubicBezTo>
                  <a:lnTo>
                    <a:pt x="5870" y="4513"/>
                  </a:lnTo>
                  <a:lnTo>
                    <a:pt x="5835" y="4978"/>
                  </a:lnTo>
                  <a:lnTo>
                    <a:pt x="4799" y="4978"/>
                  </a:lnTo>
                  <a:cubicBezTo>
                    <a:pt x="4716" y="4978"/>
                    <a:pt x="4644" y="5049"/>
                    <a:pt x="4644" y="5144"/>
                  </a:cubicBezTo>
                  <a:cubicBezTo>
                    <a:pt x="4644" y="5228"/>
                    <a:pt x="4716" y="5299"/>
                    <a:pt x="4799" y="5299"/>
                  </a:cubicBezTo>
                  <a:lnTo>
                    <a:pt x="5787" y="5299"/>
                  </a:lnTo>
                  <a:lnTo>
                    <a:pt x="5728" y="5990"/>
                  </a:lnTo>
                  <a:cubicBezTo>
                    <a:pt x="5692" y="6275"/>
                    <a:pt x="5561" y="6656"/>
                    <a:pt x="4668" y="6656"/>
                  </a:cubicBezTo>
                  <a:lnTo>
                    <a:pt x="1882" y="6656"/>
                  </a:lnTo>
                  <a:cubicBezTo>
                    <a:pt x="989" y="6656"/>
                    <a:pt x="858" y="6287"/>
                    <a:pt x="834" y="5990"/>
                  </a:cubicBezTo>
                  <a:lnTo>
                    <a:pt x="632" y="4085"/>
                  </a:lnTo>
                  <a:cubicBezTo>
                    <a:pt x="621" y="3996"/>
                    <a:pt x="559" y="3929"/>
                    <a:pt x="474" y="3929"/>
                  </a:cubicBezTo>
                  <a:cubicBezTo>
                    <a:pt x="467" y="3929"/>
                    <a:pt x="460" y="3929"/>
                    <a:pt x="453" y="3930"/>
                  </a:cubicBezTo>
                  <a:cubicBezTo>
                    <a:pt x="370" y="3954"/>
                    <a:pt x="298" y="4025"/>
                    <a:pt x="310" y="4108"/>
                  </a:cubicBezTo>
                  <a:lnTo>
                    <a:pt x="501" y="6013"/>
                  </a:lnTo>
                  <a:cubicBezTo>
                    <a:pt x="548" y="6430"/>
                    <a:pt x="786" y="6906"/>
                    <a:pt x="1679" y="6990"/>
                  </a:cubicBezTo>
                  <a:lnTo>
                    <a:pt x="1679" y="7287"/>
                  </a:lnTo>
                  <a:cubicBezTo>
                    <a:pt x="1679" y="7645"/>
                    <a:pt x="1977" y="7942"/>
                    <a:pt x="2334" y="7942"/>
                  </a:cubicBezTo>
                  <a:lnTo>
                    <a:pt x="3120" y="7942"/>
                  </a:lnTo>
                  <a:lnTo>
                    <a:pt x="3120" y="9335"/>
                  </a:lnTo>
                  <a:cubicBezTo>
                    <a:pt x="3120" y="9430"/>
                    <a:pt x="3192" y="9502"/>
                    <a:pt x="3287" y="9502"/>
                  </a:cubicBezTo>
                  <a:cubicBezTo>
                    <a:pt x="3370" y="9502"/>
                    <a:pt x="3453" y="9430"/>
                    <a:pt x="3453" y="9335"/>
                  </a:cubicBezTo>
                  <a:lnTo>
                    <a:pt x="3453" y="7942"/>
                  </a:lnTo>
                  <a:lnTo>
                    <a:pt x="4239" y="7942"/>
                  </a:lnTo>
                  <a:cubicBezTo>
                    <a:pt x="4596" y="7942"/>
                    <a:pt x="4894" y="7645"/>
                    <a:pt x="4894" y="7287"/>
                  </a:cubicBezTo>
                  <a:lnTo>
                    <a:pt x="4894" y="6990"/>
                  </a:lnTo>
                  <a:cubicBezTo>
                    <a:pt x="5787" y="6930"/>
                    <a:pt x="6025" y="6430"/>
                    <a:pt x="6073" y="6013"/>
                  </a:cubicBezTo>
                  <a:cubicBezTo>
                    <a:pt x="6323" y="3442"/>
                    <a:pt x="6263" y="4156"/>
                    <a:pt x="6525" y="1418"/>
                  </a:cubicBezTo>
                  <a:cubicBezTo>
                    <a:pt x="6573" y="953"/>
                    <a:pt x="6216" y="560"/>
                    <a:pt x="5751" y="560"/>
                  </a:cubicBezTo>
                  <a:lnTo>
                    <a:pt x="3453" y="560"/>
                  </a:lnTo>
                  <a:lnTo>
                    <a:pt x="3453" y="167"/>
                  </a:lnTo>
                  <a:cubicBezTo>
                    <a:pt x="3453" y="84"/>
                    <a:pt x="3370" y="1"/>
                    <a:pt x="328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8"/>
            <p:cNvSpPr/>
            <p:nvPr/>
          </p:nvSpPr>
          <p:spPr>
            <a:xfrm>
              <a:off x="6701186" y="4283033"/>
              <a:ext cx="217347" cy="366396"/>
            </a:xfrm>
            <a:custGeom>
              <a:rect b="b" l="l" r="r" t="t"/>
              <a:pathLst>
                <a:path extrusionOk="0" h="11502" w="6823">
                  <a:moveTo>
                    <a:pt x="5513" y="0"/>
                  </a:moveTo>
                  <a:cubicBezTo>
                    <a:pt x="5418" y="0"/>
                    <a:pt x="5346" y="72"/>
                    <a:pt x="5346" y="167"/>
                  </a:cubicBezTo>
                  <a:lnTo>
                    <a:pt x="5346" y="369"/>
                  </a:lnTo>
                  <a:cubicBezTo>
                    <a:pt x="4882" y="429"/>
                    <a:pt x="4501" y="727"/>
                    <a:pt x="4310" y="1143"/>
                  </a:cubicBezTo>
                  <a:lnTo>
                    <a:pt x="1762" y="1143"/>
                  </a:lnTo>
                  <a:cubicBezTo>
                    <a:pt x="810" y="1143"/>
                    <a:pt x="24" y="1917"/>
                    <a:pt x="24" y="2894"/>
                  </a:cubicBezTo>
                  <a:lnTo>
                    <a:pt x="24" y="5072"/>
                  </a:lnTo>
                  <a:cubicBezTo>
                    <a:pt x="24" y="5168"/>
                    <a:pt x="95" y="5239"/>
                    <a:pt x="179" y="5239"/>
                  </a:cubicBezTo>
                  <a:cubicBezTo>
                    <a:pt x="274" y="5239"/>
                    <a:pt x="345" y="5168"/>
                    <a:pt x="345" y="5072"/>
                  </a:cubicBezTo>
                  <a:lnTo>
                    <a:pt x="345" y="2894"/>
                  </a:lnTo>
                  <a:cubicBezTo>
                    <a:pt x="345" y="2120"/>
                    <a:pt x="977" y="1489"/>
                    <a:pt x="1750" y="1489"/>
                  </a:cubicBezTo>
                  <a:lnTo>
                    <a:pt x="4394" y="1489"/>
                  </a:lnTo>
                  <a:cubicBezTo>
                    <a:pt x="4465" y="1489"/>
                    <a:pt x="4525" y="1441"/>
                    <a:pt x="4560" y="1370"/>
                  </a:cubicBezTo>
                  <a:cubicBezTo>
                    <a:pt x="4691" y="965"/>
                    <a:pt x="5060" y="703"/>
                    <a:pt x="5477" y="703"/>
                  </a:cubicBezTo>
                  <a:cubicBezTo>
                    <a:pt x="6013" y="703"/>
                    <a:pt x="6453" y="1131"/>
                    <a:pt x="6453" y="1667"/>
                  </a:cubicBezTo>
                  <a:cubicBezTo>
                    <a:pt x="6453" y="1774"/>
                    <a:pt x="6394" y="1846"/>
                    <a:pt x="6287" y="1882"/>
                  </a:cubicBezTo>
                  <a:cubicBezTo>
                    <a:pt x="6274" y="1884"/>
                    <a:pt x="6262" y="1885"/>
                    <a:pt x="6250" y="1885"/>
                  </a:cubicBezTo>
                  <a:cubicBezTo>
                    <a:pt x="6134" y="1885"/>
                    <a:pt x="6037" y="1786"/>
                    <a:pt x="6037" y="1667"/>
                  </a:cubicBezTo>
                  <a:cubicBezTo>
                    <a:pt x="6037" y="1330"/>
                    <a:pt x="5756" y="1100"/>
                    <a:pt x="5462" y="1100"/>
                  </a:cubicBezTo>
                  <a:cubicBezTo>
                    <a:pt x="5340" y="1100"/>
                    <a:pt x="5216" y="1140"/>
                    <a:pt x="5108" y="1227"/>
                  </a:cubicBezTo>
                  <a:cubicBezTo>
                    <a:pt x="4882" y="1405"/>
                    <a:pt x="4906" y="1667"/>
                    <a:pt x="4906" y="1679"/>
                  </a:cubicBezTo>
                  <a:cubicBezTo>
                    <a:pt x="4906" y="1798"/>
                    <a:pt x="4810" y="1893"/>
                    <a:pt x="4691" y="1893"/>
                  </a:cubicBezTo>
                  <a:lnTo>
                    <a:pt x="1727" y="1893"/>
                  </a:lnTo>
                  <a:cubicBezTo>
                    <a:pt x="1191" y="1893"/>
                    <a:pt x="750" y="2334"/>
                    <a:pt x="750" y="2870"/>
                  </a:cubicBezTo>
                  <a:lnTo>
                    <a:pt x="750" y="11180"/>
                  </a:lnTo>
                  <a:lnTo>
                    <a:pt x="334" y="11180"/>
                  </a:lnTo>
                  <a:lnTo>
                    <a:pt x="334" y="5692"/>
                  </a:lnTo>
                  <a:cubicBezTo>
                    <a:pt x="334" y="5596"/>
                    <a:pt x="262" y="5525"/>
                    <a:pt x="167" y="5525"/>
                  </a:cubicBezTo>
                  <a:cubicBezTo>
                    <a:pt x="84" y="5525"/>
                    <a:pt x="0" y="5596"/>
                    <a:pt x="0" y="5692"/>
                  </a:cubicBezTo>
                  <a:lnTo>
                    <a:pt x="0" y="11347"/>
                  </a:lnTo>
                  <a:cubicBezTo>
                    <a:pt x="0" y="11430"/>
                    <a:pt x="84" y="11502"/>
                    <a:pt x="167" y="11502"/>
                  </a:cubicBezTo>
                  <a:lnTo>
                    <a:pt x="929" y="11502"/>
                  </a:lnTo>
                  <a:cubicBezTo>
                    <a:pt x="1012" y="11502"/>
                    <a:pt x="1096" y="11430"/>
                    <a:pt x="1096" y="11347"/>
                  </a:cubicBezTo>
                  <a:lnTo>
                    <a:pt x="1096" y="2870"/>
                  </a:lnTo>
                  <a:cubicBezTo>
                    <a:pt x="1096" y="2513"/>
                    <a:pt x="1369" y="2239"/>
                    <a:pt x="1727" y="2239"/>
                  </a:cubicBezTo>
                  <a:lnTo>
                    <a:pt x="4703" y="2239"/>
                  </a:lnTo>
                  <a:cubicBezTo>
                    <a:pt x="5037" y="2215"/>
                    <a:pt x="5287" y="1977"/>
                    <a:pt x="5287" y="1679"/>
                  </a:cubicBezTo>
                  <a:lnTo>
                    <a:pt x="5287" y="1667"/>
                  </a:lnTo>
                  <a:cubicBezTo>
                    <a:pt x="5287" y="1548"/>
                    <a:pt x="5386" y="1438"/>
                    <a:pt x="5521" y="1438"/>
                  </a:cubicBezTo>
                  <a:cubicBezTo>
                    <a:pt x="5534" y="1438"/>
                    <a:pt x="5547" y="1439"/>
                    <a:pt x="5560" y="1441"/>
                  </a:cubicBezTo>
                  <a:cubicBezTo>
                    <a:pt x="5656" y="1465"/>
                    <a:pt x="5739" y="1560"/>
                    <a:pt x="5739" y="1667"/>
                  </a:cubicBezTo>
                  <a:cubicBezTo>
                    <a:pt x="5739" y="1978"/>
                    <a:pt x="5990" y="2212"/>
                    <a:pt x="6292" y="2212"/>
                  </a:cubicBezTo>
                  <a:cubicBezTo>
                    <a:pt x="6325" y="2212"/>
                    <a:pt x="6359" y="2209"/>
                    <a:pt x="6394" y="2203"/>
                  </a:cubicBezTo>
                  <a:cubicBezTo>
                    <a:pt x="6644" y="2155"/>
                    <a:pt x="6822" y="1917"/>
                    <a:pt x="6822" y="1667"/>
                  </a:cubicBezTo>
                  <a:cubicBezTo>
                    <a:pt x="6822" y="1000"/>
                    <a:pt x="6311" y="453"/>
                    <a:pt x="5679" y="369"/>
                  </a:cubicBezTo>
                  <a:lnTo>
                    <a:pt x="5679" y="167"/>
                  </a:lnTo>
                  <a:cubicBezTo>
                    <a:pt x="5679" y="72"/>
                    <a:pt x="5596" y="0"/>
                    <a:pt x="55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3" name="Google Shape;353;p18"/>
          <p:cNvSpPr/>
          <p:nvPr/>
        </p:nvSpPr>
        <p:spPr>
          <a:xfrm>
            <a:off x="4493554" y="5227500"/>
            <a:ext cx="567218" cy="376933"/>
          </a:xfrm>
          <a:custGeom>
            <a:rect b="b" l="l" r="r" t="t"/>
            <a:pathLst>
              <a:path extrusionOk="0" h="42712" w="62195">
                <a:moveTo>
                  <a:pt x="44566" y="1"/>
                </a:moveTo>
                <a:cubicBezTo>
                  <a:pt x="27424" y="1"/>
                  <a:pt x="0" y="16215"/>
                  <a:pt x="0" y="27150"/>
                </a:cubicBezTo>
                <a:cubicBezTo>
                  <a:pt x="0" y="38089"/>
                  <a:pt x="13930" y="42712"/>
                  <a:pt x="31072" y="42712"/>
                </a:cubicBezTo>
                <a:cubicBezTo>
                  <a:pt x="48266" y="42712"/>
                  <a:pt x="62195" y="38089"/>
                  <a:pt x="62195" y="27150"/>
                </a:cubicBezTo>
                <a:cubicBezTo>
                  <a:pt x="62195" y="16215"/>
                  <a:pt x="61760" y="1"/>
                  <a:pt x="4456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4" name="Google Shape;354;p18"/>
          <p:cNvGrpSpPr/>
          <p:nvPr/>
        </p:nvGrpSpPr>
        <p:grpSpPr>
          <a:xfrm>
            <a:off x="3065704" y="5174458"/>
            <a:ext cx="3348300" cy="412609"/>
            <a:chOff x="-219369" y="1436264"/>
            <a:chExt cx="14914478" cy="2853451"/>
          </a:xfrm>
        </p:grpSpPr>
        <p:sp>
          <p:nvSpPr>
            <p:cNvPr id="355" name="Google Shape;355;p18"/>
            <p:cNvSpPr/>
            <p:nvPr/>
          </p:nvSpPr>
          <p:spPr>
            <a:xfrm>
              <a:off x="-178667" y="1648015"/>
              <a:ext cx="5816061" cy="2641700"/>
            </a:xfrm>
            <a:custGeom>
              <a:rect b="b" l="l" r="r" t="t"/>
              <a:pathLst>
                <a:path extrusionOk="0" h="105668" w="103798">
                  <a:moveTo>
                    <a:pt x="53871" y="1"/>
                  </a:moveTo>
                  <a:cubicBezTo>
                    <a:pt x="52851" y="1"/>
                    <a:pt x="52035" y="749"/>
                    <a:pt x="51934" y="1769"/>
                  </a:cubicBezTo>
                  <a:lnTo>
                    <a:pt x="43873" y="92915"/>
                  </a:lnTo>
                  <a:lnTo>
                    <a:pt x="39147" y="48431"/>
                  </a:lnTo>
                  <a:lnTo>
                    <a:pt x="39147" y="48395"/>
                  </a:lnTo>
                  <a:cubicBezTo>
                    <a:pt x="39011" y="47478"/>
                    <a:pt x="38295" y="46763"/>
                    <a:pt x="37343" y="46695"/>
                  </a:cubicBezTo>
                  <a:cubicBezTo>
                    <a:pt x="37294" y="46691"/>
                    <a:pt x="37246" y="46690"/>
                    <a:pt x="37199" y="46690"/>
                  </a:cubicBezTo>
                  <a:cubicBezTo>
                    <a:pt x="36306" y="46690"/>
                    <a:pt x="35529" y="47286"/>
                    <a:pt x="35302" y="48159"/>
                  </a:cubicBezTo>
                  <a:lnTo>
                    <a:pt x="29657" y="69721"/>
                  </a:lnTo>
                  <a:lnTo>
                    <a:pt x="25915" y="62443"/>
                  </a:lnTo>
                  <a:cubicBezTo>
                    <a:pt x="25575" y="61795"/>
                    <a:pt x="24963" y="61387"/>
                    <a:pt x="24250" y="61354"/>
                  </a:cubicBezTo>
                  <a:cubicBezTo>
                    <a:pt x="23535" y="61354"/>
                    <a:pt x="22855" y="61694"/>
                    <a:pt x="22514" y="62307"/>
                  </a:cubicBezTo>
                  <a:lnTo>
                    <a:pt x="20338" y="65844"/>
                  </a:lnTo>
                  <a:lnTo>
                    <a:pt x="0" y="65844"/>
                  </a:lnTo>
                  <a:lnTo>
                    <a:pt x="0" y="68837"/>
                  </a:lnTo>
                  <a:lnTo>
                    <a:pt x="20950" y="68837"/>
                  </a:lnTo>
                  <a:cubicBezTo>
                    <a:pt x="21598" y="68837"/>
                    <a:pt x="22242" y="68461"/>
                    <a:pt x="22618" y="67884"/>
                  </a:cubicBezTo>
                  <a:lnTo>
                    <a:pt x="24079" y="65468"/>
                  </a:lnTo>
                  <a:lnTo>
                    <a:pt x="28228" y="73530"/>
                  </a:lnTo>
                  <a:cubicBezTo>
                    <a:pt x="28565" y="74201"/>
                    <a:pt x="29202" y="74599"/>
                    <a:pt x="29919" y="74599"/>
                  </a:cubicBezTo>
                  <a:cubicBezTo>
                    <a:pt x="30001" y="74599"/>
                    <a:pt x="30084" y="74593"/>
                    <a:pt x="30168" y="74583"/>
                  </a:cubicBezTo>
                  <a:cubicBezTo>
                    <a:pt x="30984" y="74482"/>
                    <a:pt x="31629" y="73938"/>
                    <a:pt x="31869" y="73122"/>
                  </a:cubicBezTo>
                  <a:lnTo>
                    <a:pt x="36766" y="54449"/>
                  </a:lnTo>
                  <a:lnTo>
                    <a:pt x="42036" y="103934"/>
                  </a:lnTo>
                  <a:cubicBezTo>
                    <a:pt x="42139" y="104955"/>
                    <a:pt x="42956" y="105668"/>
                    <a:pt x="43976" y="105668"/>
                  </a:cubicBezTo>
                  <a:cubicBezTo>
                    <a:pt x="44996" y="105635"/>
                    <a:pt x="45813" y="104919"/>
                    <a:pt x="45913" y="103866"/>
                  </a:cubicBezTo>
                  <a:lnTo>
                    <a:pt x="53907" y="13673"/>
                  </a:lnTo>
                  <a:lnTo>
                    <a:pt x="60537" y="86658"/>
                  </a:lnTo>
                  <a:cubicBezTo>
                    <a:pt x="60605" y="87610"/>
                    <a:pt x="61354" y="88323"/>
                    <a:pt x="62306" y="88426"/>
                  </a:cubicBezTo>
                  <a:cubicBezTo>
                    <a:pt x="62375" y="88433"/>
                    <a:pt x="62443" y="88437"/>
                    <a:pt x="62510" y="88437"/>
                  </a:cubicBezTo>
                  <a:cubicBezTo>
                    <a:pt x="63378" y="88437"/>
                    <a:pt x="64127" y="87848"/>
                    <a:pt x="64346" y="86998"/>
                  </a:cubicBezTo>
                  <a:lnTo>
                    <a:pt x="71012" y="63191"/>
                  </a:lnTo>
                  <a:lnTo>
                    <a:pt x="75162" y="73971"/>
                  </a:lnTo>
                  <a:cubicBezTo>
                    <a:pt x="75434" y="74686"/>
                    <a:pt x="76081" y="75162"/>
                    <a:pt x="76829" y="75230"/>
                  </a:cubicBezTo>
                  <a:cubicBezTo>
                    <a:pt x="76864" y="75232"/>
                    <a:pt x="76898" y="75232"/>
                    <a:pt x="76932" y="75232"/>
                  </a:cubicBezTo>
                  <a:cubicBezTo>
                    <a:pt x="77672" y="75232"/>
                    <a:pt x="78342" y="74893"/>
                    <a:pt x="78699" y="74243"/>
                  </a:cubicBezTo>
                  <a:lnTo>
                    <a:pt x="81827" y="68837"/>
                  </a:lnTo>
                  <a:lnTo>
                    <a:pt x="103798" y="68837"/>
                  </a:lnTo>
                  <a:lnTo>
                    <a:pt x="103798" y="65844"/>
                  </a:lnTo>
                  <a:lnTo>
                    <a:pt x="81251" y="65844"/>
                  </a:lnTo>
                  <a:cubicBezTo>
                    <a:pt x="80535" y="65844"/>
                    <a:pt x="79890" y="66216"/>
                    <a:pt x="79550" y="66796"/>
                  </a:cubicBezTo>
                  <a:lnTo>
                    <a:pt x="77202" y="70842"/>
                  </a:lnTo>
                  <a:lnTo>
                    <a:pt x="72713" y="59178"/>
                  </a:lnTo>
                  <a:cubicBezTo>
                    <a:pt x="72418" y="58388"/>
                    <a:pt x="71675" y="57916"/>
                    <a:pt x="70858" y="57916"/>
                  </a:cubicBezTo>
                  <a:cubicBezTo>
                    <a:pt x="70830" y="57916"/>
                    <a:pt x="70803" y="57917"/>
                    <a:pt x="70776" y="57918"/>
                  </a:cubicBezTo>
                  <a:cubicBezTo>
                    <a:pt x="69924" y="57953"/>
                    <a:pt x="69211" y="58530"/>
                    <a:pt x="68972" y="59346"/>
                  </a:cubicBezTo>
                  <a:lnTo>
                    <a:pt x="63021" y="80705"/>
                  </a:lnTo>
                  <a:lnTo>
                    <a:pt x="55844" y="1769"/>
                  </a:lnTo>
                  <a:cubicBezTo>
                    <a:pt x="55743" y="749"/>
                    <a:pt x="54892" y="1"/>
                    <a:pt x="538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8"/>
            <p:cNvSpPr/>
            <p:nvPr/>
          </p:nvSpPr>
          <p:spPr>
            <a:xfrm>
              <a:off x="8635084" y="1647988"/>
              <a:ext cx="6060024" cy="2641700"/>
            </a:xfrm>
            <a:custGeom>
              <a:rect b="b" l="l" r="r" t="t"/>
              <a:pathLst>
                <a:path extrusionOk="0" h="105668" w="103290">
                  <a:moveTo>
                    <a:pt x="54995" y="1"/>
                  </a:moveTo>
                  <a:cubicBezTo>
                    <a:pt x="53975" y="1"/>
                    <a:pt x="53159" y="749"/>
                    <a:pt x="53056" y="1769"/>
                  </a:cubicBezTo>
                  <a:lnTo>
                    <a:pt x="44997" y="92915"/>
                  </a:lnTo>
                  <a:lnTo>
                    <a:pt x="40268" y="48431"/>
                  </a:lnTo>
                  <a:lnTo>
                    <a:pt x="40268" y="48395"/>
                  </a:lnTo>
                  <a:cubicBezTo>
                    <a:pt x="40132" y="47478"/>
                    <a:pt x="39384" y="46763"/>
                    <a:pt x="38431" y="46695"/>
                  </a:cubicBezTo>
                  <a:cubicBezTo>
                    <a:pt x="38383" y="46691"/>
                    <a:pt x="38335" y="46690"/>
                    <a:pt x="38288" y="46690"/>
                  </a:cubicBezTo>
                  <a:cubicBezTo>
                    <a:pt x="37398" y="46690"/>
                    <a:pt x="36651" y="47286"/>
                    <a:pt x="36426" y="48159"/>
                  </a:cubicBezTo>
                  <a:lnTo>
                    <a:pt x="30745" y="69721"/>
                  </a:lnTo>
                  <a:lnTo>
                    <a:pt x="27039" y="62443"/>
                  </a:lnTo>
                  <a:cubicBezTo>
                    <a:pt x="26699" y="61795"/>
                    <a:pt x="26052" y="61387"/>
                    <a:pt x="25372" y="61354"/>
                  </a:cubicBezTo>
                  <a:cubicBezTo>
                    <a:pt x="24659" y="61354"/>
                    <a:pt x="23979" y="61694"/>
                    <a:pt x="23603" y="62307"/>
                  </a:cubicBezTo>
                  <a:lnTo>
                    <a:pt x="21462" y="65844"/>
                  </a:lnTo>
                  <a:lnTo>
                    <a:pt x="0" y="65844"/>
                  </a:lnTo>
                  <a:lnTo>
                    <a:pt x="0" y="68837"/>
                  </a:lnTo>
                  <a:lnTo>
                    <a:pt x="22039" y="68837"/>
                  </a:lnTo>
                  <a:cubicBezTo>
                    <a:pt x="22719" y="68837"/>
                    <a:pt x="23366" y="68461"/>
                    <a:pt x="23707" y="67884"/>
                  </a:cubicBezTo>
                  <a:lnTo>
                    <a:pt x="25203" y="65468"/>
                  </a:lnTo>
                  <a:lnTo>
                    <a:pt x="29317" y="73530"/>
                  </a:lnTo>
                  <a:cubicBezTo>
                    <a:pt x="29654" y="74201"/>
                    <a:pt x="30317" y="74599"/>
                    <a:pt x="31039" y="74599"/>
                  </a:cubicBezTo>
                  <a:cubicBezTo>
                    <a:pt x="31122" y="74599"/>
                    <a:pt x="31205" y="74593"/>
                    <a:pt x="31289" y="74583"/>
                  </a:cubicBezTo>
                  <a:cubicBezTo>
                    <a:pt x="32106" y="74482"/>
                    <a:pt x="32753" y="73938"/>
                    <a:pt x="32957" y="73122"/>
                  </a:cubicBezTo>
                  <a:lnTo>
                    <a:pt x="37887" y="54449"/>
                  </a:lnTo>
                  <a:lnTo>
                    <a:pt x="43125" y="103934"/>
                  </a:lnTo>
                  <a:cubicBezTo>
                    <a:pt x="43261" y="104955"/>
                    <a:pt x="44077" y="105668"/>
                    <a:pt x="45065" y="105668"/>
                  </a:cubicBezTo>
                  <a:lnTo>
                    <a:pt x="45097" y="105668"/>
                  </a:lnTo>
                  <a:cubicBezTo>
                    <a:pt x="46118" y="105635"/>
                    <a:pt x="46934" y="104919"/>
                    <a:pt x="47037" y="103866"/>
                  </a:cubicBezTo>
                  <a:lnTo>
                    <a:pt x="54995" y="13673"/>
                  </a:lnTo>
                  <a:lnTo>
                    <a:pt x="61661" y="86658"/>
                  </a:lnTo>
                  <a:cubicBezTo>
                    <a:pt x="61729" y="87610"/>
                    <a:pt x="62442" y="88323"/>
                    <a:pt x="63430" y="88426"/>
                  </a:cubicBezTo>
                  <a:cubicBezTo>
                    <a:pt x="63499" y="88433"/>
                    <a:pt x="63567" y="88437"/>
                    <a:pt x="63634" y="88437"/>
                  </a:cubicBezTo>
                  <a:cubicBezTo>
                    <a:pt x="64501" y="88437"/>
                    <a:pt x="65248" y="87848"/>
                    <a:pt x="65470" y="86998"/>
                  </a:cubicBezTo>
                  <a:lnTo>
                    <a:pt x="72136" y="63191"/>
                  </a:lnTo>
                  <a:lnTo>
                    <a:pt x="76286" y="73971"/>
                  </a:lnTo>
                  <a:cubicBezTo>
                    <a:pt x="76558" y="74686"/>
                    <a:pt x="77203" y="75162"/>
                    <a:pt x="77951" y="75230"/>
                  </a:cubicBezTo>
                  <a:cubicBezTo>
                    <a:pt x="77985" y="75232"/>
                    <a:pt x="78019" y="75232"/>
                    <a:pt x="78053" y="75232"/>
                  </a:cubicBezTo>
                  <a:cubicBezTo>
                    <a:pt x="78793" y="75232"/>
                    <a:pt x="79432" y="74893"/>
                    <a:pt x="79823" y="74243"/>
                  </a:cubicBezTo>
                  <a:lnTo>
                    <a:pt x="82952" y="68837"/>
                  </a:lnTo>
                  <a:lnTo>
                    <a:pt x="103289" y="68837"/>
                  </a:lnTo>
                  <a:lnTo>
                    <a:pt x="103289" y="65844"/>
                  </a:lnTo>
                  <a:lnTo>
                    <a:pt x="82339" y="65844"/>
                  </a:lnTo>
                  <a:cubicBezTo>
                    <a:pt x="81659" y="65844"/>
                    <a:pt x="81012" y="66216"/>
                    <a:pt x="80671" y="66796"/>
                  </a:cubicBezTo>
                  <a:lnTo>
                    <a:pt x="78291" y="70842"/>
                  </a:lnTo>
                  <a:lnTo>
                    <a:pt x="73802" y="59178"/>
                  </a:lnTo>
                  <a:cubicBezTo>
                    <a:pt x="73507" y="58388"/>
                    <a:pt x="72796" y="57916"/>
                    <a:pt x="71979" y="57916"/>
                  </a:cubicBezTo>
                  <a:cubicBezTo>
                    <a:pt x="71952" y="57916"/>
                    <a:pt x="71924" y="57917"/>
                    <a:pt x="71897" y="57918"/>
                  </a:cubicBezTo>
                  <a:cubicBezTo>
                    <a:pt x="71048" y="57953"/>
                    <a:pt x="70333" y="58530"/>
                    <a:pt x="70096" y="59346"/>
                  </a:cubicBezTo>
                  <a:lnTo>
                    <a:pt x="64110" y="80705"/>
                  </a:lnTo>
                  <a:lnTo>
                    <a:pt x="56933" y="1769"/>
                  </a:lnTo>
                  <a:cubicBezTo>
                    <a:pt x="56865" y="749"/>
                    <a:pt x="56016" y="1"/>
                    <a:pt x="549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8"/>
            <p:cNvSpPr/>
            <p:nvPr/>
          </p:nvSpPr>
          <p:spPr>
            <a:xfrm>
              <a:off x="-219369" y="1436268"/>
              <a:ext cx="6362039" cy="2574550"/>
            </a:xfrm>
            <a:custGeom>
              <a:rect b="b" l="l" r="r" t="t"/>
              <a:pathLst>
                <a:path extrusionOk="0" fill="none" h="102982" w="103798">
                  <a:moveTo>
                    <a:pt x="0" y="65979"/>
                  </a:moveTo>
                  <a:lnTo>
                    <a:pt x="20950" y="65979"/>
                  </a:lnTo>
                  <a:cubicBezTo>
                    <a:pt x="21086" y="65979"/>
                    <a:pt x="21257" y="65911"/>
                    <a:pt x="21325" y="65775"/>
                  </a:cubicBezTo>
                  <a:lnTo>
                    <a:pt x="23774" y="61762"/>
                  </a:lnTo>
                  <a:cubicBezTo>
                    <a:pt x="23978" y="61457"/>
                    <a:pt x="24419" y="61457"/>
                    <a:pt x="24590" y="61797"/>
                  </a:cubicBezTo>
                  <a:lnTo>
                    <a:pt x="29556" y="71524"/>
                  </a:lnTo>
                  <a:cubicBezTo>
                    <a:pt x="29760" y="71897"/>
                    <a:pt x="30304" y="71829"/>
                    <a:pt x="30405" y="71420"/>
                  </a:cubicBezTo>
                  <a:lnTo>
                    <a:pt x="36766" y="47206"/>
                  </a:lnTo>
                  <a:cubicBezTo>
                    <a:pt x="36902" y="46697"/>
                    <a:pt x="37582" y="46765"/>
                    <a:pt x="37650" y="47241"/>
                  </a:cubicBezTo>
                  <a:lnTo>
                    <a:pt x="43500" y="102437"/>
                  </a:lnTo>
                  <a:cubicBezTo>
                    <a:pt x="43568" y="102981"/>
                    <a:pt x="44384" y="102949"/>
                    <a:pt x="44417" y="102405"/>
                  </a:cubicBezTo>
                  <a:lnTo>
                    <a:pt x="53431" y="580"/>
                  </a:lnTo>
                  <a:cubicBezTo>
                    <a:pt x="53463" y="0"/>
                    <a:pt x="54280" y="0"/>
                    <a:pt x="54348" y="580"/>
                  </a:cubicBezTo>
                  <a:lnTo>
                    <a:pt x="62034" y="85196"/>
                  </a:lnTo>
                  <a:cubicBezTo>
                    <a:pt x="62069" y="85672"/>
                    <a:pt x="62782" y="85740"/>
                    <a:pt x="62918" y="85264"/>
                  </a:cubicBezTo>
                  <a:lnTo>
                    <a:pt x="70436" y="58396"/>
                  </a:lnTo>
                  <a:cubicBezTo>
                    <a:pt x="70536" y="57988"/>
                    <a:pt x="71148" y="57953"/>
                    <a:pt x="71284" y="58361"/>
                  </a:cubicBezTo>
                  <a:lnTo>
                    <a:pt x="76590" y="72101"/>
                  </a:lnTo>
                  <a:cubicBezTo>
                    <a:pt x="76726" y="72441"/>
                    <a:pt x="77202" y="72476"/>
                    <a:pt x="77406" y="72169"/>
                  </a:cubicBezTo>
                  <a:lnTo>
                    <a:pt x="80843" y="66218"/>
                  </a:lnTo>
                  <a:cubicBezTo>
                    <a:pt x="80911" y="66082"/>
                    <a:pt x="81079" y="65979"/>
                    <a:pt x="81251" y="65979"/>
                  </a:cubicBezTo>
                  <a:lnTo>
                    <a:pt x="103798" y="65979"/>
                  </a:lnTo>
                </a:path>
              </a:pathLst>
            </a:custGeom>
            <a:noFill/>
            <a:ln cap="flat" cmpd="sng" w="34000">
              <a:solidFill>
                <a:srgbClr val="FFFFFF"/>
              </a:solidFill>
              <a:prstDash val="solid"/>
              <a:miter lim="272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8"/>
            <p:cNvSpPr/>
            <p:nvPr/>
          </p:nvSpPr>
          <p:spPr>
            <a:xfrm>
              <a:off x="8635084" y="1436264"/>
              <a:ext cx="6060024" cy="2574550"/>
            </a:xfrm>
            <a:custGeom>
              <a:rect b="b" l="l" r="r" t="t"/>
              <a:pathLst>
                <a:path extrusionOk="0" fill="none" h="102982" w="103290">
                  <a:moveTo>
                    <a:pt x="0" y="65979"/>
                  </a:moveTo>
                  <a:lnTo>
                    <a:pt x="22039" y="65979"/>
                  </a:lnTo>
                  <a:cubicBezTo>
                    <a:pt x="22210" y="65979"/>
                    <a:pt x="22346" y="65911"/>
                    <a:pt x="22447" y="65775"/>
                  </a:cubicBezTo>
                  <a:lnTo>
                    <a:pt x="24895" y="61762"/>
                  </a:lnTo>
                  <a:cubicBezTo>
                    <a:pt x="25067" y="61457"/>
                    <a:pt x="25543" y="61457"/>
                    <a:pt x="25679" y="61797"/>
                  </a:cubicBezTo>
                  <a:lnTo>
                    <a:pt x="30677" y="71524"/>
                  </a:lnTo>
                  <a:cubicBezTo>
                    <a:pt x="30849" y="71897"/>
                    <a:pt x="31425" y="71829"/>
                    <a:pt x="31529" y="71420"/>
                  </a:cubicBezTo>
                  <a:lnTo>
                    <a:pt x="37887" y="47206"/>
                  </a:lnTo>
                  <a:cubicBezTo>
                    <a:pt x="37991" y="46697"/>
                    <a:pt x="38703" y="46765"/>
                    <a:pt x="38771" y="47241"/>
                  </a:cubicBezTo>
                  <a:lnTo>
                    <a:pt x="44621" y="102437"/>
                  </a:lnTo>
                  <a:cubicBezTo>
                    <a:pt x="44689" y="102981"/>
                    <a:pt x="45473" y="102949"/>
                    <a:pt x="45541" y="102405"/>
                  </a:cubicBezTo>
                  <a:lnTo>
                    <a:pt x="54552" y="580"/>
                  </a:lnTo>
                  <a:cubicBezTo>
                    <a:pt x="54587" y="0"/>
                    <a:pt x="55404" y="0"/>
                    <a:pt x="55436" y="580"/>
                  </a:cubicBezTo>
                  <a:lnTo>
                    <a:pt x="63158" y="85196"/>
                  </a:lnTo>
                  <a:cubicBezTo>
                    <a:pt x="63190" y="85672"/>
                    <a:pt x="63906" y="85740"/>
                    <a:pt x="64042" y="85264"/>
                  </a:cubicBezTo>
                  <a:lnTo>
                    <a:pt x="71557" y="58396"/>
                  </a:lnTo>
                  <a:cubicBezTo>
                    <a:pt x="71660" y="57988"/>
                    <a:pt x="72237" y="57953"/>
                    <a:pt x="72408" y="58361"/>
                  </a:cubicBezTo>
                  <a:lnTo>
                    <a:pt x="77679" y="72101"/>
                  </a:lnTo>
                  <a:cubicBezTo>
                    <a:pt x="77815" y="72441"/>
                    <a:pt x="78326" y="72476"/>
                    <a:pt x="78495" y="72169"/>
                  </a:cubicBezTo>
                  <a:lnTo>
                    <a:pt x="81964" y="66218"/>
                  </a:lnTo>
                  <a:cubicBezTo>
                    <a:pt x="82032" y="66082"/>
                    <a:pt x="82203" y="65979"/>
                    <a:pt x="82339" y="65979"/>
                  </a:cubicBezTo>
                  <a:lnTo>
                    <a:pt x="103289" y="65979"/>
                  </a:lnTo>
                </a:path>
              </a:pathLst>
            </a:custGeom>
            <a:noFill/>
            <a:ln cap="flat" cmpd="sng" w="34000">
              <a:solidFill>
                <a:srgbClr val="FFFFFF"/>
              </a:solidFill>
              <a:prstDash val="solid"/>
              <a:miter lim="272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9" name="Google Shape;359;p18"/>
          <p:cNvSpPr/>
          <p:nvPr/>
        </p:nvSpPr>
        <p:spPr>
          <a:xfrm>
            <a:off x="6284632" y="5227500"/>
            <a:ext cx="567218" cy="376933"/>
          </a:xfrm>
          <a:custGeom>
            <a:rect b="b" l="l" r="r" t="t"/>
            <a:pathLst>
              <a:path extrusionOk="0" h="42712" w="62195">
                <a:moveTo>
                  <a:pt x="44566" y="1"/>
                </a:moveTo>
                <a:cubicBezTo>
                  <a:pt x="27424" y="1"/>
                  <a:pt x="0" y="16215"/>
                  <a:pt x="0" y="27150"/>
                </a:cubicBezTo>
                <a:cubicBezTo>
                  <a:pt x="0" y="38089"/>
                  <a:pt x="13930" y="42712"/>
                  <a:pt x="31072" y="42712"/>
                </a:cubicBezTo>
                <a:cubicBezTo>
                  <a:pt x="48266" y="42712"/>
                  <a:pt x="62195" y="38089"/>
                  <a:pt x="62195" y="27150"/>
                </a:cubicBezTo>
                <a:cubicBezTo>
                  <a:pt x="62195" y="16215"/>
                  <a:pt x="61760" y="1"/>
                  <a:pt x="4456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8"/>
          <p:cNvSpPr/>
          <p:nvPr/>
        </p:nvSpPr>
        <p:spPr>
          <a:xfrm>
            <a:off x="2703693" y="5227500"/>
            <a:ext cx="567218" cy="376933"/>
          </a:xfrm>
          <a:custGeom>
            <a:rect b="b" l="l" r="r" t="t"/>
            <a:pathLst>
              <a:path extrusionOk="0" h="42712" w="62195">
                <a:moveTo>
                  <a:pt x="44566" y="1"/>
                </a:moveTo>
                <a:cubicBezTo>
                  <a:pt x="27424" y="1"/>
                  <a:pt x="0" y="16215"/>
                  <a:pt x="0" y="27150"/>
                </a:cubicBezTo>
                <a:cubicBezTo>
                  <a:pt x="0" y="38089"/>
                  <a:pt x="13930" y="42712"/>
                  <a:pt x="31072" y="42712"/>
                </a:cubicBezTo>
                <a:cubicBezTo>
                  <a:pt x="48266" y="42712"/>
                  <a:pt x="62195" y="38089"/>
                  <a:pt x="62195" y="27150"/>
                </a:cubicBezTo>
                <a:cubicBezTo>
                  <a:pt x="62195" y="16215"/>
                  <a:pt x="61760" y="1"/>
                  <a:pt x="4456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1" name="Google Shape;361;p18"/>
          <p:cNvGrpSpPr/>
          <p:nvPr/>
        </p:nvGrpSpPr>
        <p:grpSpPr>
          <a:xfrm>
            <a:off x="1275318" y="5180323"/>
            <a:ext cx="1428278" cy="412608"/>
            <a:chOff x="-219369" y="1436268"/>
            <a:chExt cx="6362039" cy="2853447"/>
          </a:xfrm>
        </p:grpSpPr>
        <p:sp>
          <p:nvSpPr>
            <p:cNvPr id="362" name="Google Shape;362;p18"/>
            <p:cNvSpPr/>
            <p:nvPr/>
          </p:nvSpPr>
          <p:spPr>
            <a:xfrm>
              <a:off x="-178667" y="1648015"/>
              <a:ext cx="5816061" cy="2641700"/>
            </a:xfrm>
            <a:custGeom>
              <a:rect b="b" l="l" r="r" t="t"/>
              <a:pathLst>
                <a:path extrusionOk="0" h="105668" w="103798">
                  <a:moveTo>
                    <a:pt x="53871" y="1"/>
                  </a:moveTo>
                  <a:cubicBezTo>
                    <a:pt x="52851" y="1"/>
                    <a:pt x="52035" y="749"/>
                    <a:pt x="51934" y="1769"/>
                  </a:cubicBezTo>
                  <a:lnTo>
                    <a:pt x="43873" y="92915"/>
                  </a:lnTo>
                  <a:lnTo>
                    <a:pt x="39147" y="48431"/>
                  </a:lnTo>
                  <a:lnTo>
                    <a:pt x="39147" y="48395"/>
                  </a:lnTo>
                  <a:cubicBezTo>
                    <a:pt x="39011" y="47478"/>
                    <a:pt x="38295" y="46763"/>
                    <a:pt x="37343" y="46695"/>
                  </a:cubicBezTo>
                  <a:cubicBezTo>
                    <a:pt x="37294" y="46691"/>
                    <a:pt x="37246" y="46690"/>
                    <a:pt x="37199" y="46690"/>
                  </a:cubicBezTo>
                  <a:cubicBezTo>
                    <a:pt x="36306" y="46690"/>
                    <a:pt x="35529" y="47286"/>
                    <a:pt x="35302" y="48159"/>
                  </a:cubicBezTo>
                  <a:lnTo>
                    <a:pt x="29657" y="69721"/>
                  </a:lnTo>
                  <a:lnTo>
                    <a:pt x="25915" y="62443"/>
                  </a:lnTo>
                  <a:cubicBezTo>
                    <a:pt x="25575" y="61795"/>
                    <a:pt x="24963" y="61387"/>
                    <a:pt x="24250" y="61354"/>
                  </a:cubicBezTo>
                  <a:cubicBezTo>
                    <a:pt x="23535" y="61354"/>
                    <a:pt x="22855" y="61694"/>
                    <a:pt x="22514" y="62307"/>
                  </a:cubicBezTo>
                  <a:lnTo>
                    <a:pt x="20338" y="65844"/>
                  </a:lnTo>
                  <a:lnTo>
                    <a:pt x="0" y="65844"/>
                  </a:lnTo>
                  <a:lnTo>
                    <a:pt x="0" y="68837"/>
                  </a:lnTo>
                  <a:lnTo>
                    <a:pt x="20950" y="68837"/>
                  </a:lnTo>
                  <a:cubicBezTo>
                    <a:pt x="21598" y="68837"/>
                    <a:pt x="22242" y="68461"/>
                    <a:pt x="22618" y="67884"/>
                  </a:cubicBezTo>
                  <a:lnTo>
                    <a:pt x="24079" y="65468"/>
                  </a:lnTo>
                  <a:lnTo>
                    <a:pt x="28228" y="73530"/>
                  </a:lnTo>
                  <a:cubicBezTo>
                    <a:pt x="28565" y="74201"/>
                    <a:pt x="29202" y="74599"/>
                    <a:pt x="29919" y="74599"/>
                  </a:cubicBezTo>
                  <a:cubicBezTo>
                    <a:pt x="30001" y="74599"/>
                    <a:pt x="30084" y="74593"/>
                    <a:pt x="30168" y="74583"/>
                  </a:cubicBezTo>
                  <a:cubicBezTo>
                    <a:pt x="30984" y="74482"/>
                    <a:pt x="31629" y="73938"/>
                    <a:pt x="31869" y="73122"/>
                  </a:cubicBezTo>
                  <a:lnTo>
                    <a:pt x="36766" y="54449"/>
                  </a:lnTo>
                  <a:lnTo>
                    <a:pt x="42036" y="103934"/>
                  </a:lnTo>
                  <a:cubicBezTo>
                    <a:pt x="42139" y="104955"/>
                    <a:pt x="42956" y="105668"/>
                    <a:pt x="43976" y="105668"/>
                  </a:cubicBezTo>
                  <a:cubicBezTo>
                    <a:pt x="44996" y="105635"/>
                    <a:pt x="45813" y="104919"/>
                    <a:pt x="45913" y="103866"/>
                  </a:cubicBezTo>
                  <a:lnTo>
                    <a:pt x="53907" y="13673"/>
                  </a:lnTo>
                  <a:lnTo>
                    <a:pt x="60537" y="86658"/>
                  </a:lnTo>
                  <a:cubicBezTo>
                    <a:pt x="60605" y="87610"/>
                    <a:pt x="61354" y="88323"/>
                    <a:pt x="62306" y="88426"/>
                  </a:cubicBezTo>
                  <a:cubicBezTo>
                    <a:pt x="62375" y="88433"/>
                    <a:pt x="62443" y="88437"/>
                    <a:pt x="62510" y="88437"/>
                  </a:cubicBezTo>
                  <a:cubicBezTo>
                    <a:pt x="63378" y="88437"/>
                    <a:pt x="64127" y="87848"/>
                    <a:pt x="64346" y="86998"/>
                  </a:cubicBezTo>
                  <a:lnTo>
                    <a:pt x="71012" y="63191"/>
                  </a:lnTo>
                  <a:lnTo>
                    <a:pt x="75162" y="73971"/>
                  </a:lnTo>
                  <a:cubicBezTo>
                    <a:pt x="75434" y="74686"/>
                    <a:pt x="76081" y="75162"/>
                    <a:pt x="76829" y="75230"/>
                  </a:cubicBezTo>
                  <a:cubicBezTo>
                    <a:pt x="76864" y="75232"/>
                    <a:pt x="76898" y="75232"/>
                    <a:pt x="76932" y="75232"/>
                  </a:cubicBezTo>
                  <a:cubicBezTo>
                    <a:pt x="77672" y="75232"/>
                    <a:pt x="78342" y="74893"/>
                    <a:pt x="78699" y="74243"/>
                  </a:cubicBezTo>
                  <a:lnTo>
                    <a:pt x="81827" y="68837"/>
                  </a:lnTo>
                  <a:lnTo>
                    <a:pt x="103798" y="68837"/>
                  </a:lnTo>
                  <a:lnTo>
                    <a:pt x="103798" y="65844"/>
                  </a:lnTo>
                  <a:lnTo>
                    <a:pt x="81251" y="65844"/>
                  </a:lnTo>
                  <a:cubicBezTo>
                    <a:pt x="80535" y="65844"/>
                    <a:pt x="79890" y="66216"/>
                    <a:pt x="79550" y="66796"/>
                  </a:cubicBezTo>
                  <a:lnTo>
                    <a:pt x="77202" y="70842"/>
                  </a:lnTo>
                  <a:lnTo>
                    <a:pt x="72713" y="59178"/>
                  </a:lnTo>
                  <a:cubicBezTo>
                    <a:pt x="72418" y="58388"/>
                    <a:pt x="71675" y="57916"/>
                    <a:pt x="70858" y="57916"/>
                  </a:cubicBezTo>
                  <a:cubicBezTo>
                    <a:pt x="70830" y="57916"/>
                    <a:pt x="70803" y="57917"/>
                    <a:pt x="70776" y="57918"/>
                  </a:cubicBezTo>
                  <a:cubicBezTo>
                    <a:pt x="69924" y="57953"/>
                    <a:pt x="69211" y="58530"/>
                    <a:pt x="68972" y="59346"/>
                  </a:cubicBezTo>
                  <a:lnTo>
                    <a:pt x="63021" y="80705"/>
                  </a:lnTo>
                  <a:lnTo>
                    <a:pt x="55844" y="1769"/>
                  </a:lnTo>
                  <a:cubicBezTo>
                    <a:pt x="55743" y="749"/>
                    <a:pt x="54892" y="1"/>
                    <a:pt x="538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8"/>
            <p:cNvSpPr/>
            <p:nvPr/>
          </p:nvSpPr>
          <p:spPr>
            <a:xfrm>
              <a:off x="-219369" y="1436268"/>
              <a:ext cx="6362039" cy="2574550"/>
            </a:xfrm>
            <a:custGeom>
              <a:rect b="b" l="l" r="r" t="t"/>
              <a:pathLst>
                <a:path extrusionOk="0" fill="none" h="102982" w="103798">
                  <a:moveTo>
                    <a:pt x="0" y="65979"/>
                  </a:moveTo>
                  <a:lnTo>
                    <a:pt x="20950" y="65979"/>
                  </a:lnTo>
                  <a:cubicBezTo>
                    <a:pt x="21086" y="65979"/>
                    <a:pt x="21257" y="65911"/>
                    <a:pt x="21325" y="65775"/>
                  </a:cubicBezTo>
                  <a:lnTo>
                    <a:pt x="23774" y="61762"/>
                  </a:lnTo>
                  <a:cubicBezTo>
                    <a:pt x="23978" y="61457"/>
                    <a:pt x="24419" y="61457"/>
                    <a:pt x="24590" y="61797"/>
                  </a:cubicBezTo>
                  <a:lnTo>
                    <a:pt x="29556" y="71524"/>
                  </a:lnTo>
                  <a:cubicBezTo>
                    <a:pt x="29760" y="71897"/>
                    <a:pt x="30304" y="71829"/>
                    <a:pt x="30405" y="71420"/>
                  </a:cubicBezTo>
                  <a:lnTo>
                    <a:pt x="36766" y="47206"/>
                  </a:lnTo>
                  <a:cubicBezTo>
                    <a:pt x="36902" y="46697"/>
                    <a:pt x="37582" y="46765"/>
                    <a:pt x="37650" y="47241"/>
                  </a:cubicBezTo>
                  <a:lnTo>
                    <a:pt x="43500" y="102437"/>
                  </a:lnTo>
                  <a:cubicBezTo>
                    <a:pt x="43568" y="102981"/>
                    <a:pt x="44384" y="102949"/>
                    <a:pt x="44417" y="102405"/>
                  </a:cubicBezTo>
                  <a:lnTo>
                    <a:pt x="53431" y="580"/>
                  </a:lnTo>
                  <a:cubicBezTo>
                    <a:pt x="53463" y="0"/>
                    <a:pt x="54280" y="0"/>
                    <a:pt x="54348" y="580"/>
                  </a:cubicBezTo>
                  <a:lnTo>
                    <a:pt x="62034" y="85196"/>
                  </a:lnTo>
                  <a:cubicBezTo>
                    <a:pt x="62069" y="85672"/>
                    <a:pt x="62782" y="85740"/>
                    <a:pt x="62918" y="85264"/>
                  </a:cubicBezTo>
                  <a:lnTo>
                    <a:pt x="70436" y="58396"/>
                  </a:lnTo>
                  <a:cubicBezTo>
                    <a:pt x="70536" y="57988"/>
                    <a:pt x="71148" y="57953"/>
                    <a:pt x="71284" y="58361"/>
                  </a:cubicBezTo>
                  <a:lnTo>
                    <a:pt x="76590" y="72101"/>
                  </a:lnTo>
                  <a:cubicBezTo>
                    <a:pt x="76726" y="72441"/>
                    <a:pt x="77202" y="72476"/>
                    <a:pt x="77406" y="72169"/>
                  </a:cubicBezTo>
                  <a:lnTo>
                    <a:pt x="80843" y="66218"/>
                  </a:lnTo>
                  <a:cubicBezTo>
                    <a:pt x="80911" y="66082"/>
                    <a:pt x="81079" y="65979"/>
                    <a:pt x="81251" y="65979"/>
                  </a:cubicBezTo>
                  <a:lnTo>
                    <a:pt x="103798" y="65979"/>
                  </a:lnTo>
                </a:path>
              </a:pathLst>
            </a:custGeom>
            <a:noFill/>
            <a:ln cap="flat" cmpd="sng" w="34000">
              <a:solidFill>
                <a:srgbClr val="FFFFFF"/>
              </a:solidFill>
              <a:prstDash val="solid"/>
              <a:miter lim="272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4" name="Google Shape;364;p18"/>
          <p:cNvSpPr/>
          <p:nvPr/>
        </p:nvSpPr>
        <p:spPr>
          <a:xfrm>
            <a:off x="708150" y="5263198"/>
            <a:ext cx="567218" cy="376933"/>
          </a:xfrm>
          <a:custGeom>
            <a:rect b="b" l="l" r="r" t="t"/>
            <a:pathLst>
              <a:path extrusionOk="0" h="42712" w="62195">
                <a:moveTo>
                  <a:pt x="44566" y="1"/>
                </a:moveTo>
                <a:cubicBezTo>
                  <a:pt x="27424" y="1"/>
                  <a:pt x="0" y="16215"/>
                  <a:pt x="0" y="27150"/>
                </a:cubicBezTo>
                <a:cubicBezTo>
                  <a:pt x="0" y="38089"/>
                  <a:pt x="13930" y="42712"/>
                  <a:pt x="31072" y="42712"/>
                </a:cubicBezTo>
                <a:cubicBezTo>
                  <a:pt x="48266" y="42712"/>
                  <a:pt x="62195" y="38089"/>
                  <a:pt x="62195" y="27150"/>
                </a:cubicBezTo>
                <a:cubicBezTo>
                  <a:pt x="62195" y="16215"/>
                  <a:pt x="61760" y="1"/>
                  <a:pt x="4456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8"/>
          <p:cNvSpPr txBox="1"/>
          <p:nvPr/>
        </p:nvSpPr>
        <p:spPr>
          <a:xfrm>
            <a:off x="314049" y="5528750"/>
            <a:ext cx="1428300" cy="518400"/>
          </a:xfrm>
          <a:prstGeom prst="rect">
            <a:avLst/>
          </a:prstGeom>
          <a:noFill/>
          <a:ln>
            <a:noFill/>
          </a:ln>
        </p:spPr>
        <p:txBody>
          <a:bodyPr anchorCtr="0" anchor="ctr" bIns="91425" lIns="91425" spcFirstLastPara="1" rIns="91425" wrap="square" tIns="91425">
            <a:noAutofit/>
          </a:bodyPr>
          <a:lstStyle/>
          <a:p>
            <a:pPr indent="0" lvl="0" marL="0" rtl="0" algn="ctr">
              <a:spcBef>
                <a:spcPts val="800"/>
              </a:spcBef>
              <a:spcAft>
                <a:spcPts val="0"/>
              </a:spcAft>
              <a:buNone/>
            </a:pPr>
            <a:r>
              <a:rPr b="1" lang="ar" sz="1000">
                <a:solidFill>
                  <a:schemeClr val="dk1"/>
                </a:solidFill>
                <a:latin typeface="Mada"/>
                <a:ea typeface="Mada"/>
                <a:cs typeface="Mada"/>
                <a:sym typeface="Mada"/>
              </a:rPr>
              <a:t>Low vs. </a:t>
            </a:r>
            <a:r>
              <a:rPr b="1" lang="ar" sz="1000">
                <a:solidFill>
                  <a:schemeClr val="dk1"/>
                </a:solidFill>
                <a:latin typeface="Mada"/>
                <a:ea typeface="Mada"/>
                <a:cs typeface="Mada"/>
                <a:sym typeface="Mada"/>
              </a:rPr>
              <a:t>high</a:t>
            </a:r>
            <a:r>
              <a:rPr b="1" baseline="30000" lang="ar" sz="1000">
                <a:solidFill>
                  <a:schemeClr val="dk1"/>
                </a:solidFill>
                <a:latin typeface="Mada"/>
                <a:ea typeface="Mada"/>
                <a:cs typeface="Mada"/>
                <a:sym typeface="Mada"/>
              </a:rPr>
              <a:t>1</a:t>
            </a:r>
            <a:r>
              <a:rPr b="1" lang="ar" sz="1000">
                <a:solidFill>
                  <a:schemeClr val="dk1"/>
                </a:solidFill>
                <a:latin typeface="Mada"/>
                <a:ea typeface="Mada"/>
                <a:cs typeface="Mada"/>
                <a:sym typeface="Mada"/>
              </a:rPr>
              <a:t> risk</a:t>
            </a:r>
            <a:endParaRPr b="1" sz="1000"/>
          </a:p>
        </p:txBody>
      </p:sp>
      <p:sp>
        <p:nvSpPr>
          <p:cNvPr id="366" name="Google Shape;366;p18"/>
          <p:cNvSpPr txBox="1"/>
          <p:nvPr/>
        </p:nvSpPr>
        <p:spPr>
          <a:xfrm>
            <a:off x="1975900" y="5489625"/>
            <a:ext cx="1820400" cy="518400"/>
          </a:xfrm>
          <a:prstGeom prst="rect">
            <a:avLst/>
          </a:prstGeom>
          <a:noFill/>
          <a:ln>
            <a:noFill/>
          </a:ln>
        </p:spPr>
        <p:txBody>
          <a:bodyPr anchorCtr="0" anchor="ctr" bIns="91425" lIns="91425" spcFirstLastPara="1" rIns="91425" wrap="square" tIns="91425">
            <a:noAutofit/>
          </a:bodyPr>
          <a:lstStyle/>
          <a:p>
            <a:pPr indent="0" lvl="0" marL="0" rtl="0" algn="ctr">
              <a:spcBef>
                <a:spcPts val="800"/>
              </a:spcBef>
              <a:spcAft>
                <a:spcPts val="0"/>
              </a:spcAft>
              <a:buNone/>
            </a:pPr>
            <a:r>
              <a:rPr b="1" lang="ar" sz="1000">
                <a:solidFill>
                  <a:schemeClr val="dk1"/>
                </a:solidFill>
                <a:latin typeface="Mada"/>
                <a:ea typeface="Mada"/>
                <a:cs typeface="Mada"/>
                <a:sym typeface="Mada"/>
              </a:rPr>
              <a:t>Early identification</a:t>
            </a:r>
            <a:endParaRPr b="1" sz="1000"/>
          </a:p>
        </p:txBody>
      </p:sp>
      <p:sp>
        <p:nvSpPr>
          <p:cNvPr id="367" name="Google Shape;367;p18"/>
          <p:cNvSpPr txBox="1"/>
          <p:nvPr/>
        </p:nvSpPr>
        <p:spPr>
          <a:xfrm>
            <a:off x="3720950" y="5283675"/>
            <a:ext cx="2056500" cy="724200"/>
          </a:xfrm>
          <a:prstGeom prst="rect">
            <a:avLst/>
          </a:prstGeom>
          <a:noFill/>
          <a:ln>
            <a:noFill/>
          </a:ln>
        </p:spPr>
        <p:txBody>
          <a:bodyPr anchorCtr="0" anchor="ctr" bIns="91425" lIns="91425" spcFirstLastPara="1" rIns="91425" wrap="square" tIns="91425">
            <a:noAutofit/>
          </a:bodyPr>
          <a:lstStyle/>
          <a:p>
            <a:pPr indent="0" lvl="0" marL="0" rtl="0" algn="ctr">
              <a:spcBef>
                <a:spcPts val="800"/>
              </a:spcBef>
              <a:spcAft>
                <a:spcPts val="0"/>
              </a:spcAft>
              <a:buNone/>
            </a:pPr>
            <a:r>
              <a:rPr b="1" lang="ar" sz="1000">
                <a:solidFill>
                  <a:schemeClr val="dk1"/>
                </a:solidFill>
                <a:latin typeface="Mada"/>
                <a:ea typeface="Mada"/>
                <a:cs typeface="Mada"/>
                <a:sym typeface="Mada"/>
              </a:rPr>
              <a:t>Appropriate intervention</a:t>
            </a:r>
            <a:endParaRPr b="1" sz="1000"/>
          </a:p>
        </p:txBody>
      </p:sp>
      <p:sp>
        <p:nvSpPr>
          <p:cNvPr id="368" name="Google Shape;368;p18"/>
          <p:cNvSpPr txBox="1"/>
          <p:nvPr/>
        </p:nvSpPr>
        <p:spPr>
          <a:xfrm>
            <a:off x="5817250" y="5396750"/>
            <a:ext cx="1467600" cy="658200"/>
          </a:xfrm>
          <a:prstGeom prst="rect">
            <a:avLst/>
          </a:prstGeom>
          <a:noFill/>
          <a:ln>
            <a:noFill/>
          </a:ln>
        </p:spPr>
        <p:txBody>
          <a:bodyPr anchorCtr="0" anchor="ctr" bIns="91425" lIns="91425" spcFirstLastPara="1" rIns="91425" wrap="square" tIns="91425">
            <a:noAutofit/>
          </a:bodyPr>
          <a:lstStyle/>
          <a:p>
            <a:pPr indent="0" lvl="0" marL="0" rtl="0" algn="ctr">
              <a:spcBef>
                <a:spcPts val="800"/>
              </a:spcBef>
              <a:spcAft>
                <a:spcPts val="0"/>
              </a:spcAft>
              <a:buNone/>
            </a:pPr>
            <a:r>
              <a:rPr b="1" lang="ar" sz="1000">
                <a:solidFill>
                  <a:schemeClr val="dk1"/>
                </a:solidFill>
                <a:latin typeface="Mada"/>
                <a:ea typeface="Mada"/>
                <a:cs typeface="Mada"/>
                <a:sym typeface="Mada"/>
              </a:rPr>
              <a:t>Minimizes morbidity and mortality</a:t>
            </a:r>
            <a:r>
              <a:rPr b="1" lang="ar" sz="1000">
                <a:solidFill>
                  <a:schemeClr val="dk1"/>
                </a:solidFill>
                <a:latin typeface="Mada"/>
                <a:ea typeface="Mada"/>
                <a:cs typeface="Mada"/>
                <a:sym typeface="Mada"/>
              </a:rPr>
              <a:t> </a:t>
            </a:r>
            <a:r>
              <a:rPr b="1" baseline="30000" lang="ar" sz="1000">
                <a:solidFill>
                  <a:schemeClr val="dk1"/>
                </a:solidFill>
                <a:latin typeface="Mada"/>
                <a:ea typeface="Mada"/>
                <a:cs typeface="Mada"/>
                <a:sym typeface="Mada"/>
              </a:rPr>
              <a:t>2</a:t>
            </a:r>
            <a:endParaRPr b="1" baseline="30000" sz="1000"/>
          </a:p>
        </p:txBody>
      </p:sp>
      <p:sp>
        <p:nvSpPr>
          <p:cNvPr id="369" name="Google Shape;369;p18"/>
          <p:cNvSpPr txBox="1"/>
          <p:nvPr/>
        </p:nvSpPr>
        <p:spPr>
          <a:xfrm>
            <a:off x="70600" y="9785775"/>
            <a:ext cx="7560000" cy="95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a:t>
            </a:r>
            <a:r>
              <a:rPr lang="ar" sz="1000">
                <a:solidFill>
                  <a:srgbClr val="6AA84F"/>
                </a:solidFill>
                <a:latin typeface="Mada"/>
                <a:ea typeface="Mada"/>
                <a:cs typeface="Mada"/>
                <a:sym typeface="Mada"/>
              </a:rPr>
              <a:t>inform the surgeon that this pt has a high risk and s/he might need to be taken to the OR.</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2-avoid surgery due to high morbidity and mortality. consult interventional radiology, gastroenterology and admit to ICU to avoid surgery.</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3-  there’s no need to memorize them</a:t>
            </a:r>
            <a:endParaRPr sz="1000">
              <a:solidFill>
                <a:srgbClr val="6AA84F"/>
              </a:solidFill>
              <a:latin typeface="Mada"/>
              <a:ea typeface="Mada"/>
              <a:cs typeface="Mada"/>
              <a:sym typeface="Mada"/>
            </a:endParaRPr>
          </a:p>
        </p:txBody>
      </p:sp>
      <p:sp>
        <p:nvSpPr>
          <p:cNvPr id="370" name="Google Shape;370;p18"/>
          <p:cNvSpPr/>
          <p:nvPr/>
        </p:nvSpPr>
        <p:spPr>
          <a:xfrm>
            <a:off x="2365025" y="6781675"/>
            <a:ext cx="639900" cy="3612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Males slides</a:t>
            </a:r>
            <a:endParaRPr b="1" sz="1200">
              <a:solidFill>
                <a:srgbClr val="FFFFFF"/>
              </a:solidFill>
              <a:latin typeface="Mada"/>
              <a:ea typeface="Mada"/>
              <a:cs typeface="Mada"/>
              <a:sym typeface="Mad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79974F"/>
      </a:accent1>
      <a:accent2>
        <a:srgbClr val="A6C26E"/>
      </a:accent2>
      <a:accent3>
        <a:srgbClr val="CDDDAD"/>
      </a:accent3>
      <a:accent4>
        <a:srgbClr val="1C4588"/>
      </a:accent4>
      <a:accent5>
        <a:srgbClr val="D9EAD3"/>
      </a:accent5>
      <a:accent6>
        <a:srgbClr val="CEA320"/>
      </a:accent6>
      <a:hlink>
        <a:srgbClr val="09292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