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Lst>
  <p:sldSz cy="10692000" cx="7560000"/>
  <p:notesSz cx="6858000" cy="9144000"/>
  <p:embeddedFontLst>
    <p:embeddedFont>
      <p:font typeface="Amatic SC"/>
      <p:regular r:id="rId18"/>
      <p:bold r:id="rId19"/>
    </p:embeddedFont>
    <p:embeddedFont>
      <p:font typeface="Cabin"/>
      <p:regular r:id="rId20"/>
      <p:bold r:id="rId21"/>
      <p:italic r:id="rId22"/>
      <p:boldItalic r:id="rId23"/>
    </p:embeddedFont>
    <p:embeddedFont>
      <p:font typeface="Mada"/>
      <p:regular r:id="rId24"/>
      <p:bold r:id="rId25"/>
    </p:embeddedFont>
    <p:embeddedFont>
      <p:font typeface="Mada Black"/>
      <p:bold r:id="rId26"/>
    </p:embeddedFont>
    <p:embeddedFont>
      <p:font typeface="Pacifico"/>
      <p:regular r:id="rId27"/>
    </p:embeddedFont>
    <p:embeddedFont>
      <p:font typeface="Quicksand"/>
      <p:regular r:id="rId28"/>
      <p:bold r:id="rId29"/>
    </p:embeddedFont>
    <p:embeddedFont>
      <p:font typeface="Exo Thin"/>
      <p:bold r:id="rId30"/>
      <p:boldItalic r:id="rId31"/>
    </p:embeddedFont>
    <p:embeddedFont>
      <p:font typeface="Mada SemiBold"/>
      <p:regular r:id="rId32"/>
      <p:bold r:id="rId33"/>
    </p:embeddedFont>
    <p:embeddedFont>
      <p:font typeface="Exo"/>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F1637E7-0CB8-4A3C-9C3B-DB7DFA9F315C}">
  <a:tblStyle styleId="{EF1637E7-0CB8-4A3C-9C3B-DB7DFA9F315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bin-regular.fntdata"/><Relationship Id="rId22" Type="http://schemas.openxmlformats.org/officeDocument/2006/relationships/font" Target="fonts/Cabin-italic.fntdata"/><Relationship Id="rId21" Type="http://schemas.openxmlformats.org/officeDocument/2006/relationships/font" Target="fonts/Cabin-bold.fntdata"/><Relationship Id="rId24" Type="http://schemas.openxmlformats.org/officeDocument/2006/relationships/font" Target="fonts/Mada-regular.fntdata"/><Relationship Id="rId23" Type="http://schemas.openxmlformats.org/officeDocument/2006/relationships/font" Target="fonts/Cabin-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adaBlack-bold.fntdata"/><Relationship Id="rId25" Type="http://schemas.openxmlformats.org/officeDocument/2006/relationships/font" Target="fonts/Mada-bold.fntdata"/><Relationship Id="rId28" Type="http://schemas.openxmlformats.org/officeDocument/2006/relationships/font" Target="fonts/Quicksand-regular.fntdata"/><Relationship Id="rId27" Type="http://schemas.openxmlformats.org/officeDocument/2006/relationships/font" Target="fonts/Pacific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Quicksand-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xoThin-boldItalic.fntdata"/><Relationship Id="rId30" Type="http://schemas.openxmlformats.org/officeDocument/2006/relationships/font" Target="fonts/ExoThin-bold.fntdata"/><Relationship Id="rId11" Type="http://schemas.openxmlformats.org/officeDocument/2006/relationships/slide" Target="slides/slide5.xml"/><Relationship Id="rId33" Type="http://schemas.openxmlformats.org/officeDocument/2006/relationships/font" Target="fonts/MadaSemiBold-bold.fntdata"/><Relationship Id="rId10" Type="http://schemas.openxmlformats.org/officeDocument/2006/relationships/slide" Target="slides/slide4.xml"/><Relationship Id="rId32" Type="http://schemas.openxmlformats.org/officeDocument/2006/relationships/font" Target="fonts/MadaSemiBold-regular.fntdata"/><Relationship Id="rId13" Type="http://schemas.openxmlformats.org/officeDocument/2006/relationships/slide" Target="slides/slide7.xml"/><Relationship Id="rId35" Type="http://schemas.openxmlformats.org/officeDocument/2006/relationships/font" Target="fonts/Exo-bold.fntdata"/><Relationship Id="rId12" Type="http://schemas.openxmlformats.org/officeDocument/2006/relationships/slide" Target="slides/slide6.xml"/><Relationship Id="rId34" Type="http://schemas.openxmlformats.org/officeDocument/2006/relationships/font" Target="fonts/Exo-regular.fntdata"/><Relationship Id="rId15" Type="http://schemas.openxmlformats.org/officeDocument/2006/relationships/slide" Target="slides/slide9.xml"/><Relationship Id="rId37" Type="http://schemas.openxmlformats.org/officeDocument/2006/relationships/font" Target="fonts/Exo-boldItalic.fntdata"/><Relationship Id="rId14" Type="http://schemas.openxmlformats.org/officeDocument/2006/relationships/slide" Target="slides/slide8.xml"/><Relationship Id="rId36" Type="http://schemas.openxmlformats.org/officeDocument/2006/relationships/font" Target="fonts/Exo-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AmaticSC-bold.fntdata"/><Relationship Id="rId18" Type="http://schemas.openxmlformats.org/officeDocument/2006/relationships/font" Target="fonts/AmaticSC-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3d0b47f6abe333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 name="Google Shape;42;g23d0b47f6abe333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694633671175a795_22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694633671175a795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7851320502_1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85132050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af1a8d35fd_0_29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af1a8d35fd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af1a8d35fd_0_41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af1a8d35fd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a7aba6ed20_0_3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a7aba6ed2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a7aba6ed20_0_12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a7aba6ed20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f68143241_0_8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f68143241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b0486b4843_2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b0486b484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2100">
                <a:solidFill>
                  <a:schemeClr val="lt1"/>
                </a:solidFill>
                <a:latin typeface="Exo"/>
                <a:ea typeface="Exo"/>
                <a:cs typeface="Exo"/>
                <a:sym typeface="Exo"/>
              </a:defRPr>
            </a:lvl1pPr>
            <a:lvl2pPr lvl="1" algn="ctr">
              <a:buNone/>
              <a:defRPr b="1" sz="2100">
                <a:solidFill>
                  <a:schemeClr val="lt1"/>
                </a:solidFill>
                <a:latin typeface="Exo"/>
                <a:ea typeface="Exo"/>
                <a:cs typeface="Exo"/>
                <a:sym typeface="Exo"/>
              </a:defRPr>
            </a:lvl2pPr>
            <a:lvl3pPr lvl="2" algn="ctr">
              <a:buNone/>
              <a:defRPr b="1" sz="2100">
                <a:solidFill>
                  <a:schemeClr val="lt1"/>
                </a:solidFill>
                <a:latin typeface="Exo"/>
                <a:ea typeface="Exo"/>
                <a:cs typeface="Exo"/>
                <a:sym typeface="Exo"/>
              </a:defRPr>
            </a:lvl3pPr>
            <a:lvl4pPr lvl="3" algn="ctr">
              <a:buNone/>
              <a:defRPr b="1" sz="2100">
                <a:solidFill>
                  <a:schemeClr val="lt1"/>
                </a:solidFill>
                <a:latin typeface="Exo"/>
                <a:ea typeface="Exo"/>
                <a:cs typeface="Exo"/>
                <a:sym typeface="Exo"/>
              </a:defRPr>
            </a:lvl4pPr>
            <a:lvl5pPr lvl="4" algn="ctr">
              <a:buNone/>
              <a:defRPr b="1" sz="2100">
                <a:solidFill>
                  <a:schemeClr val="lt1"/>
                </a:solidFill>
                <a:latin typeface="Exo"/>
                <a:ea typeface="Exo"/>
                <a:cs typeface="Exo"/>
                <a:sym typeface="Exo"/>
              </a:defRPr>
            </a:lvl5pPr>
            <a:lvl6pPr lvl="5" algn="ctr">
              <a:buNone/>
              <a:defRPr b="1" sz="2100">
                <a:solidFill>
                  <a:schemeClr val="lt1"/>
                </a:solidFill>
                <a:latin typeface="Exo"/>
                <a:ea typeface="Exo"/>
                <a:cs typeface="Exo"/>
                <a:sym typeface="Exo"/>
              </a:defRPr>
            </a:lvl6pPr>
            <a:lvl7pPr lvl="6" algn="ctr">
              <a:buNone/>
              <a:defRPr b="1" sz="2100">
                <a:solidFill>
                  <a:schemeClr val="lt1"/>
                </a:solidFill>
                <a:latin typeface="Exo"/>
                <a:ea typeface="Exo"/>
                <a:cs typeface="Exo"/>
                <a:sym typeface="Exo"/>
              </a:defRPr>
            </a:lvl7pPr>
            <a:lvl8pPr lvl="7" algn="ctr">
              <a:buNone/>
              <a:defRPr b="1" sz="2100">
                <a:solidFill>
                  <a:schemeClr val="lt1"/>
                </a:solidFill>
                <a:latin typeface="Exo"/>
                <a:ea typeface="Exo"/>
                <a:cs typeface="Exo"/>
                <a:sym typeface="Exo"/>
              </a:defRPr>
            </a:lvl8pPr>
            <a:lvl9pPr lvl="8" algn="ctr">
              <a:buNone/>
              <a:defRPr b="1" sz="21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 name="Shape 25"/>
        <p:cNvGrpSpPr/>
        <p:nvPr/>
      </p:nvGrpSpPr>
      <p:grpSpPr>
        <a:xfrm>
          <a:off x="0" y="0"/>
          <a:ext cx="0" cy="0"/>
          <a:chOff x="0" y="0"/>
          <a:chExt cx="0" cy="0"/>
        </a:xfrm>
      </p:grpSpPr>
      <p:sp>
        <p:nvSpPr>
          <p:cNvPr id="26" name="Google Shape;26;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7" name="Google Shape;27;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8" name="Google Shape;28;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29" name="Google Shape;29;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0" name="Shape 30"/>
        <p:cNvGrpSpPr/>
        <p:nvPr/>
      </p:nvGrpSpPr>
      <p:grpSpPr>
        <a:xfrm>
          <a:off x="0" y="0"/>
          <a:ext cx="0" cy="0"/>
          <a:chOff x="0" y="0"/>
          <a:chExt cx="0" cy="0"/>
        </a:xfrm>
      </p:grpSpPr>
      <p:cxnSp>
        <p:nvCxnSpPr>
          <p:cNvPr id="31" name="Google Shape;31;p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2" name="Google Shape;32;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3" name="Shape 33"/>
        <p:cNvGrpSpPr/>
        <p:nvPr/>
      </p:nvGrpSpPr>
      <p:grpSpPr>
        <a:xfrm>
          <a:off x="0" y="0"/>
          <a:ext cx="0" cy="0"/>
          <a:chOff x="0" y="0"/>
          <a:chExt cx="0" cy="0"/>
        </a:xfrm>
      </p:grpSpPr>
      <p:sp>
        <p:nvSpPr>
          <p:cNvPr id="34" name="Google Shape;34;p8"/>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35" name="Google Shape;35;p8"/>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36" name="Google Shape;36;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9" name="Google Shape;39;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ts=5fc74c66" TargetMode="External"/><Relationship Id="rId5" Type="http://schemas.openxmlformats.org/officeDocument/2006/relationships/hyperlink" Target="https://docs.google.com/presentation/d/1sAJ_jtBDl2q7lr01asSwJl7SwQpgHFH5gsyUkEmUl2g/edit?ts=5fc74c66" TargetMode="External"/><Relationship Id="rId6"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s://forms.gle/5bhKW2hufJ2NrmJP7" TargetMode="Externa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hyperlink" Target="https://drive.google.com/file/d/1zIdw9FqqNElMbDZDkp-Mv3219_q_UnF0/view?usp=sharing" TargetMode="External"/><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 name="Shape 43"/>
        <p:cNvGrpSpPr/>
        <p:nvPr/>
      </p:nvGrpSpPr>
      <p:grpSpPr>
        <a:xfrm>
          <a:off x="0" y="0"/>
          <a:ext cx="0" cy="0"/>
          <a:chOff x="0" y="0"/>
          <a:chExt cx="0" cy="0"/>
        </a:xfrm>
      </p:grpSpPr>
      <p:sp>
        <p:nvSpPr>
          <p:cNvPr id="44" name="Google Shape;44;p10"/>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45" name="Google Shape;45;p10">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rPr>
              <a:t> </a:t>
            </a:r>
            <a:r>
              <a:rPr b="1" lang="ar" sz="2000" u="sng">
                <a:solidFill>
                  <a:srgbClr val="FFFFFF"/>
                </a:solidFill>
                <a:latin typeface="Mada"/>
                <a:ea typeface="Mada"/>
                <a:cs typeface="Mada"/>
                <a:sym typeface="Mada"/>
                <a:hlinkClick r:id="rId4">
                  <a:extLst>
                    <a:ext uri="{A12FA001-AC4F-418D-AE19-62706E023703}">
                      <ahyp:hlinkClr val="tx"/>
                    </a:ext>
                  </a:extLst>
                </a:hlinkClick>
              </a:rPr>
              <a:t>Editing file</a:t>
            </a:r>
            <a:endParaRPr b="1" sz="2000" u="sng">
              <a:solidFill>
                <a:srgbClr val="FFFFFF"/>
              </a:solidFill>
              <a:latin typeface="Mada"/>
              <a:ea typeface="Mada"/>
              <a:cs typeface="Mada"/>
              <a:sym typeface="Mada"/>
            </a:endParaRPr>
          </a:p>
        </p:txBody>
      </p:sp>
      <p:sp>
        <p:nvSpPr>
          <p:cNvPr id="46" name="Google Shape;46;p10"/>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ar" sz="2200">
                <a:solidFill>
                  <a:srgbClr val="FFFFFF"/>
                </a:solidFill>
                <a:latin typeface="Mada"/>
                <a:ea typeface="Mada"/>
                <a:cs typeface="Mada"/>
                <a:sym typeface="Mada"/>
              </a:rPr>
              <a:t>Lecture 27 </a:t>
            </a:r>
            <a:endParaRPr sz="2200">
              <a:latin typeface="Mada"/>
              <a:ea typeface="Mada"/>
              <a:cs typeface="Mada"/>
              <a:sym typeface="Mada"/>
            </a:endParaRPr>
          </a:p>
        </p:txBody>
      </p:sp>
      <p:sp>
        <p:nvSpPr>
          <p:cNvPr id="47" name="Google Shape;47;p10"/>
          <p:cNvSpPr/>
          <p:nvPr/>
        </p:nvSpPr>
        <p:spPr>
          <a:xfrm rot="566">
            <a:off x="1046687" y="9890250"/>
            <a:ext cx="5466600" cy="801300"/>
          </a:xfrm>
          <a:prstGeom prst="snip2SameRect">
            <a:avLst>
              <a:gd fmla="val 50000" name="adj1"/>
              <a:gd fmla="val 0" name="adj2"/>
            </a:avLst>
          </a:prstGeom>
          <a:solidFill>
            <a:schemeClr val="accent5"/>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8" name="Google Shape;48;p10"/>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sp>
        <p:nvSpPr>
          <p:cNvPr id="49" name="Google Shape;49;p10"/>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SzPts val="1700"/>
              <a:buFont typeface="Mada"/>
              <a:buChar char="★"/>
            </a:pPr>
            <a:r>
              <a:rPr lang="ar" sz="1700">
                <a:latin typeface="Mada"/>
                <a:ea typeface="Mada"/>
                <a:cs typeface="Mada"/>
                <a:sym typeface="Mada"/>
              </a:rPr>
              <a:t>Definition, criteria for NAFLD, and disease spectrum.</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Epidemiology and risk factors</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Pathophysiology of NAFLD, and natural history</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Diagnosis and management approach</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Clinical approach to NAFLD patients</a:t>
            </a:r>
            <a:endParaRPr sz="1700">
              <a:latin typeface="Mada"/>
              <a:ea typeface="Mada"/>
              <a:cs typeface="Mada"/>
              <a:sym typeface="Mada"/>
            </a:endParaRPr>
          </a:p>
        </p:txBody>
      </p:sp>
      <p:sp>
        <p:nvSpPr>
          <p:cNvPr id="50" name="Google Shape;50;p10"/>
          <p:cNvSpPr/>
          <p:nvPr/>
        </p:nvSpPr>
        <p:spPr>
          <a:xfrm>
            <a:off x="880125" y="4426100"/>
            <a:ext cx="5829300" cy="11904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3600">
                <a:solidFill>
                  <a:schemeClr val="accent1"/>
                </a:solidFill>
                <a:latin typeface="Mada"/>
                <a:ea typeface="Mada"/>
                <a:cs typeface="Mada"/>
                <a:sym typeface="Mada"/>
              </a:rPr>
              <a:t>Non-Alcoholic Fatty Liver Disease (NAFLD)</a:t>
            </a:r>
            <a:endParaRPr b="1" sz="3600">
              <a:solidFill>
                <a:schemeClr val="accent1"/>
              </a:solidFill>
              <a:latin typeface="Mada"/>
              <a:ea typeface="Mada"/>
              <a:cs typeface="Mada"/>
              <a:sym typeface="Mada"/>
            </a:endParaRPr>
          </a:p>
        </p:txBody>
      </p:sp>
      <p:grpSp>
        <p:nvGrpSpPr>
          <p:cNvPr id="51" name="Google Shape;51;p10"/>
          <p:cNvGrpSpPr/>
          <p:nvPr/>
        </p:nvGrpSpPr>
        <p:grpSpPr>
          <a:xfrm>
            <a:off x="1046700" y="9957725"/>
            <a:ext cx="5434699" cy="734050"/>
            <a:chOff x="1442323" y="11224701"/>
            <a:chExt cx="7792800" cy="734050"/>
          </a:xfrm>
        </p:grpSpPr>
        <p:sp>
          <p:nvSpPr>
            <p:cNvPr id="52" name="Google Shape;52;p10"/>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 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53" name="Google Shape;53;p10"/>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grpSp>
        <p:nvGrpSpPr>
          <p:cNvPr id="54" name="Google Shape;54;p10"/>
          <p:cNvGrpSpPr/>
          <p:nvPr/>
        </p:nvGrpSpPr>
        <p:grpSpPr>
          <a:xfrm>
            <a:off x="2256026" y="812388"/>
            <a:ext cx="3376987" cy="3279615"/>
            <a:chOff x="6071025" y="663825"/>
            <a:chExt cx="804600" cy="793500"/>
          </a:xfrm>
        </p:grpSpPr>
        <p:sp>
          <p:nvSpPr>
            <p:cNvPr id="55" name="Google Shape;55;p10"/>
            <p:cNvSpPr/>
            <p:nvPr/>
          </p:nvSpPr>
          <p:spPr>
            <a:xfrm>
              <a:off x="6071025" y="663825"/>
              <a:ext cx="804600" cy="793500"/>
            </a:xfrm>
            <a:prstGeom prst="ellipse">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0"/>
            <p:cNvSpPr/>
            <p:nvPr/>
          </p:nvSpPr>
          <p:spPr>
            <a:xfrm>
              <a:off x="6129225" y="720975"/>
              <a:ext cx="685800" cy="67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10"/>
          <p:cNvGrpSpPr/>
          <p:nvPr/>
        </p:nvGrpSpPr>
        <p:grpSpPr>
          <a:xfrm>
            <a:off x="3166061" y="1367554"/>
            <a:ext cx="1557231" cy="2169054"/>
            <a:chOff x="3209985" y="1802857"/>
            <a:chExt cx="1169971" cy="1796616"/>
          </a:xfrm>
        </p:grpSpPr>
        <p:sp>
          <p:nvSpPr>
            <p:cNvPr id="58" name="Google Shape;58;p10"/>
            <p:cNvSpPr/>
            <p:nvPr/>
          </p:nvSpPr>
          <p:spPr>
            <a:xfrm>
              <a:off x="3610643" y="1860353"/>
              <a:ext cx="743084" cy="797089"/>
            </a:xfrm>
            <a:custGeom>
              <a:rect b="b" l="l" r="r" t="t"/>
              <a:pathLst>
                <a:path extrusionOk="0" h="15038" w="17472">
                  <a:moveTo>
                    <a:pt x="10272" y="1"/>
                  </a:moveTo>
                  <a:cubicBezTo>
                    <a:pt x="9371" y="1"/>
                    <a:pt x="8333" y="521"/>
                    <a:pt x="8333" y="521"/>
                  </a:cubicBezTo>
                  <a:cubicBezTo>
                    <a:pt x="8163" y="4265"/>
                    <a:pt x="11397" y="5203"/>
                    <a:pt x="9780" y="9289"/>
                  </a:cubicBezTo>
                  <a:cubicBezTo>
                    <a:pt x="9556" y="9856"/>
                    <a:pt x="9230" y="10073"/>
                    <a:pt x="8852" y="10073"/>
                  </a:cubicBezTo>
                  <a:cubicBezTo>
                    <a:pt x="8309" y="10073"/>
                    <a:pt x="7659" y="9622"/>
                    <a:pt x="7056" y="9118"/>
                  </a:cubicBezTo>
                  <a:cubicBezTo>
                    <a:pt x="6716" y="8835"/>
                    <a:pt x="6309" y="8740"/>
                    <a:pt x="5918" y="8740"/>
                  </a:cubicBezTo>
                  <a:cubicBezTo>
                    <a:pt x="5368" y="8740"/>
                    <a:pt x="4848" y="8928"/>
                    <a:pt x="4588" y="9039"/>
                  </a:cubicBezTo>
                  <a:cubicBezTo>
                    <a:pt x="4487" y="9167"/>
                    <a:pt x="4404" y="9306"/>
                    <a:pt x="4361" y="9457"/>
                  </a:cubicBezTo>
                  <a:cubicBezTo>
                    <a:pt x="4329" y="9568"/>
                    <a:pt x="4227" y="9640"/>
                    <a:pt x="4116" y="9640"/>
                  </a:cubicBezTo>
                  <a:cubicBezTo>
                    <a:pt x="4093" y="9640"/>
                    <a:pt x="4069" y="9638"/>
                    <a:pt x="4046" y="9630"/>
                  </a:cubicBezTo>
                  <a:cubicBezTo>
                    <a:pt x="3911" y="9593"/>
                    <a:pt x="3833" y="9451"/>
                    <a:pt x="3873" y="9316"/>
                  </a:cubicBezTo>
                  <a:cubicBezTo>
                    <a:pt x="3945" y="9064"/>
                    <a:pt x="4091" y="8836"/>
                    <a:pt x="4263" y="8640"/>
                  </a:cubicBezTo>
                  <a:cubicBezTo>
                    <a:pt x="4108" y="8319"/>
                    <a:pt x="3808" y="7953"/>
                    <a:pt x="3244" y="7953"/>
                  </a:cubicBezTo>
                  <a:cubicBezTo>
                    <a:pt x="3005" y="7953"/>
                    <a:pt x="2718" y="8019"/>
                    <a:pt x="2375" y="8183"/>
                  </a:cubicBezTo>
                  <a:cubicBezTo>
                    <a:pt x="1" y="9312"/>
                    <a:pt x="502" y="13546"/>
                    <a:pt x="502" y="13546"/>
                  </a:cubicBezTo>
                  <a:cubicBezTo>
                    <a:pt x="502" y="13546"/>
                    <a:pt x="1049" y="13636"/>
                    <a:pt x="1420" y="14016"/>
                  </a:cubicBezTo>
                  <a:cubicBezTo>
                    <a:pt x="1748" y="13549"/>
                    <a:pt x="2467" y="13408"/>
                    <a:pt x="2467" y="13408"/>
                  </a:cubicBezTo>
                  <a:cubicBezTo>
                    <a:pt x="2467" y="13408"/>
                    <a:pt x="2418" y="12902"/>
                    <a:pt x="2655" y="12111"/>
                  </a:cubicBezTo>
                  <a:lnTo>
                    <a:pt x="2655" y="12111"/>
                  </a:lnTo>
                  <a:cubicBezTo>
                    <a:pt x="2606" y="12117"/>
                    <a:pt x="2559" y="12123"/>
                    <a:pt x="2510" y="12123"/>
                  </a:cubicBezTo>
                  <a:cubicBezTo>
                    <a:pt x="2320" y="12123"/>
                    <a:pt x="2124" y="12087"/>
                    <a:pt x="1925" y="12011"/>
                  </a:cubicBezTo>
                  <a:cubicBezTo>
                    <a:pt x="1793" y="11964"/>
                    <a:pt x="1727" y="11818"/>
                    <a:pt x="1776" y="11686"/>
                  </a:cubicBezTo>
                  <a:cubicBezTo>
                    <a:pt x="1814" y="11583"/>
                    <a:pt x="1911" y="11520"/>
                    <a:pt x="2015" y="11520"/>
                  </a:cubicBezTo>
                  <a:cubicBezTo>
                    <a:pt x="2043" y="11520"/>
                    <a:pt x="2073" y="11525"/>
                    <a:pt x="2102" y="11535"/>
                  </a:cubicBezTo>
                  <a:cubicBezTo>
                    <a:pt x="2254" y="11592"/>
                    <a:pt x="2390" y="11615"/>
                    <a:pt x="2510" y="11615"/>
                  </a:cubicBezTo>
                  <a:cubicBezTo>
                    <a:pt x="2730" y="11615"/>
                    <a:pt x="2896" y="11538"/>
                    <a:pt x="3009" y="11458"/>
                  </a:cubicBezTo>
                  <a:cubicBezTo>
                    <a:pt x="3254" y="11285"/>
                    <a:pt x="3402" y="10987"/>
                    <a:pt x="3397" y="10686"/>
                  </a:cubicBezTo>
                  <a:cubicBezTo>
                    <a:pt x="3397" y="10684"/>
                    <a:pt x="3397" y="10682"/>
                    <a:pt x="3397" y="10681"/>
                  </a:cubicBezTo>
                  <a:cubicBezTo>
                    <a:pt x="3397" y="10671"/>
                    <a:pt x="3397" y="10662"/>
                    <a:pt x="3399" y="10652"/>
                  </a:cubicBezTo>
                  <a:cubicBezTo>
                    <a:pt x="3401" y="10645"/>
                    <a:pt x="3401" y="10637"/>
                    <a:pt x="3402" y="10630"/>
                  </a:cubicBezTo>
                  <a:cubicBezTo>
                    <a:pt x="3404" y="10622"/>
                    <a:pt x="3406" y="10613"/>
                    <a:pt x="3410" y="10605"/>
                  </a:cubicBezTo>
                  <a:cubicBezTo>
                    <a:pt x="3412" y="10598"/>
                    <a:pt x="3414" y="10590"/>
                    <a:pt x="3416" y="10583"/>
                  </a:cubicBezTo>
                  <a:cubicBezTo>
                    <a:pt x="3419" y="10575"/>
                    <a:pt x="3423" y="10568"/>
                    <a:pt x="3427" y="10562"/>
                  </a:cubicBezTo>
                  <a:cubicBezTo>
                    <a:pt x="3431" y="10554"/>
                    <a:pt x="3434" y="10547"/>
                    <a:pt x="3440" y="10539"/>
                  </a:cubicBezTo>
                  <a:cubicBezTo>
                    <a:pt x="3444" y="10534"/>
                    <a:pt x="3449" y="10528"/>
                    <a:pt x="3453" y="10521"/>
                  </a:cubicBezTo>
                  <a:cubicBezTo>
                    <a:pt x="3459" y="10515"/>
                    <a:pt x="3465" y="10507"/>
                    <a:pt x="3470" y="10502"/>
                  </a:cubicBezTo>
                  <a:cubicBezTo>
                    <a:pt x="3476" y="10496"/>
                    <a:pt x="3481" y="10492"/>
                    <a:pt x="3487" y="10487"/>
                  </a:cubicBezTo>
                  <a:cubicBezTo>
                    <a:pt x="3495" y="10481"/>
                    <a:pt x="3500" y="10475"/>
                    <a:pt x="3508" y="10472"/>
                  </a:cubicBezTo>
                  <a:cubicBezTo>
                    <a:pt x="3513" y="10466"/>
                    <a:pt x="3521" y="10464"/>
                    <a:pt x="3527" y="10460"/>
                  </a:cubicBezTo>
                  <a:cubicBezTo>
                    <a:pt x="3534" y="10455"/>
                    <a:pt x="3544" y="10451"/>
                    <a:pt x="3551" y="10447"/>
                  </a:cubicBezTo>
                  <a:cubicBezTo>
                    <a:pt x="3559" y="10445"/>
                    <a:pt x="3564" y="10443"/>
                    <a:pt x="3572" y="10442"/>
                  </a:cubicBezTo>
                  <a:cubicBezTo>
                    <a:pt x="3581" y="10438"/>
                    <a:pt x="3591" y="10434"/>
                    <a:pt x="3600" y="10432"/>
                  </a:cubicBezTo>
                  <a:lnTo>
                    <a:pt x="3604" y="10432"/>
                  </a:lnTo>
                  <a:cubicBezTo>
                    <a:pt x="3611" y="10430"/>
                    <a:pt x="3617" y="10430"/>
                    <a:pt x="3623" y="10430"/>
                  </a:cubicBezTo>
                  <a:cubicBezTo>
                    <a:pt x="3630" y="10428"/>
                    <a:pt x="3638" y="10426"/>
                    <a:pt x="3645" y="10426"/>
                  </a:cubicBezTo>
                  <a:cubicBezTo>
                    <a:pt x="3647" y="10426"/>
                    <a:pt x="3649" y="10428"/>
                    <a:pt x="3651" y="10428"/>
                  </a:cubicBezTo>
                  <a:lnTo>
                    <a:pt x="3664" y="10428"/>
                  </a:lnTo>
                  <a:cubicBezTo>
                    <a:pt x="3709" y="10428"/>
                    <a:pt x="3754" y="10445"/>
                    <a:pt x="3792" y="10472"/>
                  </a:cubicBezTo>
                  <a:cubicBezTo>
                    <a:pt x="3798" y="10474"/>
                    <a:pt x="3800" y="10477"/>
                    <a:pt x="3803" y="10479"/>
                  </a:cubicBezTo>
                  <a:cubicBezTo>
                    <a:pt x="3811" y="10487"/>
                    <a:pt x="3820" y="10492"/>
                    <a:pt x="3826" y="10500"/>
                  </a:cubicBezTo>
                  <a:cubicBezTo>
                    <a:pt x="3835" y="10507"/>
                    <a:pt x="3843" y="10517"/>
                    <a:pt x="3850" y="10526"/>
                  </a:cubicBezTo>
                  <a:cubicBezTo>
                    <a:pt x="3852" y="10530"/>
                    <a:pt x="3854" y="10532"/>
                    <a:pt x="3858" y="10536"/>
                  </a:cubicBezTo>
                  <a:cubicBezTo>
                    <a:pt x="3864" y="10545"/>
                    <a:pt x="3871" y="10558"/>
                    <a:pt x="3877" y="10570"/>
                  </a:cubicBezTo>
                  <a:cubicBezTo>
                    <a:pt x="3879" y="10573"/>
                    <a:pt x="3881" y="10575"/>
                    <a:pt x="3882" y="10579"/>
                  </a:cubicBezTo>
                  <a:cubicBezTo>
                    <a:pt x="3886" y="10588"/>
                    <a:pt x="3890" y="10600"/>
                    <a:pt x="3892" y="10611"/>
                  </a:cubicBezTo>
                  <a:cubicBezTo>
                    <a:pt x="3894" y="10617"/>
                    <a:pt x="3897" y="10622"/>
                    <a:pt x="3897" y="10630"/>
                  </a:cubicBezTo>
                  <a:cubicBezTo>
                    <a:pt x="3899" y="10632"/>
                    <a:pt x="3899" y="10634"/>
                    <a:pt x="3899" y="10635"/>
                  </a:cubicBezTo>
                  <a:cubicBezTo>
                    <a:pt x="3901" y="10645"/>
                    <a:pt x="4035" y="11351"/>
                    <a:pt x="4443" y="12188"/>
                  </a:cubicBezTo>
                  <a:cubicBezTo>
                    <a:pt x="5021" y="13026"/>
                    <a:pt x="5835" y="14274"/>
                    <a:pt x="8076" y="14822"/>
                  </a:cubicBezTo>
                  <a:cubicBezTo>
                    <a:pt x="8674" y="14968"/>
                    <a:pt x="9253" y="15038"/>
                    <a:pt x="9810" y="15038"/>
                  </a:cubicBezTo>
                  <a:cubicBezTo>
                    <a:pt x="12826" y="15038"/>
                    <a:pt x="15211" y="13001"/>
                    <a:pt x="16506" y="10056"/>
                  </a:cubicBezTo>
                  <a:cubicBezTo>
                    <a:pt x="17472" y="7855"/>
                    <a:pt x="17144" y="3883"/>
                    <a:pt x="15186" y="3032"/>
                  </a:cubicBezTo>
                  <a:cubicBezTo>
                    <a:pt x="14768" y="2850"/>
                    <a:pt x="14414" y="2781"/>
                    <a:pt x="14106" y="2781"/>
                  </a:cubicBezTo>
                  <a:cubicBezTo>
                    <a:pt x="13113" y="2781"/>
                    <a:pt x="12603" y="3504"/>
                    <a:pt x="11996" y="3504"/>
                  </a:cubicBezTo>
                  <a:cubicBezTo>
                    <a:pt x="11910" y="3504"/>
                    <a:pt x="11822" y="3489"/>
                    <a:pt x="11730" y="3456"/>
                  </a:cubicBezTo>
                  <a:cubicBezTo>
                    <a:pt x="10795" y="3115"/>
                    <a:pt x="10462" y="9"/>
                    <a:pt x="10462" y="9"/>
                  </a:cubicBezTo>
                  <a:cubicBezTo>
                    <a:pt x="10399" y="3"/>
                    <a:pt x="10336" y="1"/>
                    <a:pt x="10272" y="1"/>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414323" y="2653472"/>
              <a:ext cx="797097" cy="737671"/>
            </a:xfrm>
            <a:custGeom>
              <a:rect b="b" l="l" r="r" t="t"/>
              <a:pathLst>
                <a:path extrusionOk="0" h="13917" w="18742">
                  <a:moveTo>
                    <a:pt x="13256" y="4533"/>
                  </a:moveTo>
                  <a:cubicBezTo>
                    <a:pt x="13398" y="4723"/>
                    <a:pt x="13622" y="4853"/>
                    <a:pt x="13930" y="4853"/>
                  </a:cubicBezTo>
                  <a:cubicBezTo>
                    <a:pt x="14194" y="4853"/>
                    <a:pt x="14395" y="4757"/>
                    <a:pt x="14536" y="4612"/>
                  </a:cubicBezTo>
                  <a:cubicBezTo>
                    <a:pt x="14625" y="4652"/>
                    <a:pt x="14719" y="4680"/>
                    <a:pt x="14817" y="4693"/>
                  </a:cubicBezTo>
                  <a:cubicBezTo>
                    <a:pt x="14813" y="4721"/>
                    <a:pt x="14811" y="4749"/>
                    <a:pt x="14811" y="4780"/>
                  </a:cubicBezTo>
                  <a:lnTo>
                    <a:pt x="14811" y="4926"/>
                  </a:lnTo>
                  <a:cubicBezTo>
                    <a:pt x="14811" y="5243"/>
                    <a:pt x="14986" y="5525"/>
                    <a:pt x="15242" y="5679"/>
                  </a:cubicBezTo>
                  <a:cubicBezTo>
                    <a:pt x="15169" y="5796"/>
                    <a:pt x="15137" y="5939"/>
                    <a:pt x="15146" y="6080"/>
                  </a:cubicBezTo>
                  <a:cubicBezTo>
                    <a:pt x="15133" y="6080"/>
                    <a:pt x="15120" y="6078"/>
                    <a:pt x="15107" y="6078"/>
                  </a:cubicBezTo>
                  <a:cubicBezTo>
                    <a:pt x="15105" y="6078"/>
                    <a:pt x="15103" y="6078"/>
                    <a:pt x="15100" y="6078"/>
                  </a:cubicBezTo>
                  <a:cubicBezTo>
                    <a:pt x="14729" y="6078"/>
                    <a:pt x="14464" y="6244"/>
                    <a:pt x="14301" y="6478"/>
                  </a:cubicBezTo>
                  <a:cubicBezTo>
                    <a:pt x="14275" y="6442"/>
                    <a:pt x="14247" y="6410"/>
                    <a:pt x="14216" y="6380"/>
                  </a:cubicBezTo>
                  <a:cubicBezTo>
                    <a:pt x="14024" y="6188"/>
                    <a:pt x="13761" y="6077"/>
                    <a:pt x="13488" y="6077"/>
                  </a:cubicBezTo>
                  <a:cubicBezTo>
                    <a:pt x="13217" y="6077"/>
                    <a:pt x="12953" y="6186"/>
                    <a:pt x="12761" y="6380"/>
                  </a:cubicBezTo>
                  <a:cubicBezTo>
                    <a:pt x="12735" y="6406"/>
                    <a:pt x="12709" y="6434"/>
                    <a:pt x="12688" y="6462"/>
                  </a:cubicBezTo>
                  <a:cubicBezTo>
                    <a:pt x="12682" y="6466"/>
                    <a:pt x="12678" y="6470"/>
                    <a:pt x="12675" y="6476"/>
                  </a:cubicBezTo>
                  <a:cubicBezTo>
                    <a:pt x="12520" y="6254"/>
                    <a:pt x="12272" y="6097"/>
                    <a:pt x="11931" y="6080"/>
                  </a:cubicBezTo>
                  <a:cubicBezTo>
                    <a:pt x="11939" y="6014"/>
                    <a:pt x="11944" y="5952"/>
                    <a:pt x="11944" y="5881"/>
                  </a:cubicBezTo>
                  <a:cubicBezTo>
                    <a:pt x="11944" y="5508"/>
                    <a:pt x="11703" y="5184"/>
                    <a:pt x="11370" y="5056"/>
                  </a:cubicBezTo>
                  <a:cubicBezTo>
                    <a:pt x="11447" y="5011"/>
                    <a:pt x="11515" y="4955"/>
                    <a:pt x="11573" y="4889"/>
                  </a:cubicBezTo>
                  <a:cubicBezTo>
                    <a:pt x="11607" y="4941"/>
                    <a:pt x="11643" y="4990"/>
                    <a:pt x="11688" y="5036"/>
                  </a:cubicBezTo>
                  <a:cubicBezTo>
                    <a:pt x="11858" y="5205"/>
                    <a:pt x="12087" y="5290"/>
                    <a:pt x="12316" y="5290"/>
                  </a:cubicBezTo>
                  <a:cubicBezTo>
                    <a:pt x="12542" y="5290"/>
                    <a:pt x="12769" y="5206"/>
                    <a:pt x="12936" y="5036"/>
                  </a:cubicBezTo>
                  <a:cubicBezTo>
                    <a:pt x="13079" y="4889"/>
                    <a:pt x="13189" y="4719"/>
                    <a:pt x="13256" y="4533"/>
                  </a:cubicBezTo>
                  <a:close/>
                  <a:moveTo>
                    <a:pt x="7387" y="4369"/>
                  </a:moveTo>
                  <a:cubicBezTo>
                    <a:pt x="7549" y="4514"/>
                    <a:pt x="7769" y="4606"/>
                    <a:pt x="8050" y="4606"/>
                  </a:cubicBezTo>
                  <a:cubicBezTo>
                    <a:pt x="8300" y="4606"/>
                    <a:pt x="8505" y="4533"/>
                    <a:pt x="8659" y="4413"/>
                  </a:cubicBezTo>
                  <a:cubicBezTo>
                    <a:pt x="8752" y="4578"/>
                    <a:pt x="8889" y="4719"/>
                    <a:pt x="9074" y="4806"/>
                  </a:cubicBezTo>
                  <a:cubicBezTo>
                    <a:pt x="8976" y="5197"/>
                    <a:pt x="9100" y="5666"/>
                    <a:pt x="9444" y="5860"/>
                  </a:cubicBezTo>
                  <a:cubicBezTo>
                    <a:pt x="9546" y="6094"/>
                    <a:pt x="9747" y="6272"/>
                    <a:pt x="9994" y="6351"/>
                  </a:cubicBezTo>
                  <a:cubicBezTo>
                    <a:pt x="9806" y="6430"/>
                    <a:pt x="9663" y="6562"/>
                    <a:pt x="9565" y="6724"/>
                  </a:cubicBezTo>
                  <a:cubicBezTo>
                    <a:pt x="9441" y="6365"/>
                    <a:pt x="9130" y="6078"/>
                    <a:pt x="8637" y="6078"/>
                  </a:cubicBezTo>
                  <a:cubicBezTo>
                    <a:pt x="8403" y="6078"/>
                    <a:pt x="8213" y="6142"/>
                    <a:pt x="8063" y="6248"/>
                  </a:cubicBezTo>
                  <a:cubicBezTo>
                    <a:pt x="7920" y="5928"/>
                    <a:pt x="7622" y="5685"/>
                    <a:pt x="7167" y="5685"/>
                  </a:cubicBezTo>
                  <a:cubicBezTo>
                    <a:pt x="6837" y="5685"/>
                    <a:pt x="6591" y="5813"/>
                    <a:pt x="6425" y="6005"/>
                  </a:cubicBezTo>
                  <a:cubicBezTo>
                    <a:pt x="6274" y="5710"/>
                    <a:pt x="5983" y="5489"/>
                    <a:pt x="5550" y="5489"/>
                  </a:cubicBezTo>
                  <a:cubicBezTo>
                    <a:pt x="5442" y="5489"/>
                    <a:pt x="5344" y="5504"/>
                    <a:pt x="5254" y="5529"/>
                  </a:cubicBezTo>
                  <a:cubicBezTo>
                    <a:pt x="5254" y="5421"/>
                    <a:pt x="5235" y="5320"/>
                    <a:pt x="5203" y="5222"/>
                  </a:cubicBezTo>
                  <a:cubicBezTo>
                    <a:pt x="5425" y="5135"/>
                    <a:pt x="5587" y="4973"/>
                    <a:pt x="5687" y="4778"/>
                  </a:cubicBezTo>
                  <a:cubicBezTo>
                    <a:pt x="5853" y="4970"/>
                    <a:pt x="6101" y="5098"/>
                    <a:pt x="6431" y="5098"/>
                  </a:cubicBezTo>
                  <a:cubicBezTo>
                    <a:pt x="6963" y="5098"/>
                    <a:pt x="7281" y="4766"/>
                    <a:pt x="7387" y="4369"/>
                  </a:cubicBezTo>
                  <a:close/>
                  <a:moveTo>
                    <a:pt x="16575" y="0"/>
                  </a:moveTo>
                  <a:cubicBezTo>
                    <a:pt x="15427" y="0"/>
                    <a:pt x="15276" y="1553"/>
                    <a:pt x="16123" y="1960"/>
                  </a:cubicBezTo>
                  <a:cubicBezTo>
                    <a:pt x="15809" y="2112"/>
                    <a:pt x="15632" y="2419"/>
                    <a:pt x="15592" y="2748"/>
                  </a:cubicBezTo>
                  <a:cubicBezTo>
                    <a:pt x="15483" y="2696"/>
                    <a:pt x="15365" y="2662"/>
                    <a:pt x="15239" y="2651"/>
                  </a:cubicBezTo>
                  <a:cubicBezTo>
                    <a:pt x="15212" y="2491"/>
                    <a:pt x="15141" y="2346"/>
                    <a:pt x="15039" y="2225"/>
                  </a:cubicBezTo>
                  <a:cubicBezTo>
                    <a:pt x="15022" y="2182"/>
                    <a:pt x="15001" y="2135"/>
                    <a:pt x="14971" y="2080"/>
                  </a:cubicBezTo>
                  <a:cubicBezTo>
                    <a:pt x="14958" y="2058"/>
                    <a:pt x="14943" y="2035"/>
                    <a:pt x="14928" y="2012"/>
                  </a:cubicBezTo>
                  <a:cubicBezTo>
                    <a:pt x="14887" y="1935"/>
                    <a:pt x="14836" y="1866"/>
                    <a:pt x="14774" y="1802"/>
                  </a:cubicBezTo>
                  <a:cubicBezTo>
                    <a:pt x="14608" y="1638"/>
                    <a:pt x="14382" y="1544"/>
                    <a:pt x="14151" y="1544"/>
                  </a:cubicBezTo>
                  <a:cubicBezTo>
                    <a:pt x="14117" y="1544"/>
                    <a:pt x="14085" y="1546"/>
                    <a:pt x="14053" y="1549"/>
                  </a:cubicBezTo>
                  <a:cubicBezTo>
                    <a:pt x="14032" y="1448"/>
                    <a:pt x="13996" y="1357"/>
                    <a:pt x="13936" y="1241"/>
                  </a:cubicBezTo>
                  <a:cubicBezTo>
                    <a:pt x="13859" y="1088"/>
                    <a:pt x="13714" y="971"/>
                    <a:pt x="13576" y="879"/>
                  </a:cubicBezTo>
                  <a:cubicBezTo>
                    <a:pt x="13454" y="798"/>
                    <a:pt x="13283" y="755"/>
                    <a:pt x="13130" y="742"/>
                  </a:cubicBezTo>
                  <a:cubicBezTo>
                    <a:pt x="13068" y="668"/>
                    <a:pt x="12993" y="606"/>
                    <a:pt x="12904" y="561"/>
                  </a:cubicBezTo>
                  <a:cubicBezTo>
                    <a:pt x="12774" y="493"/>
                    <a:pt x="12648" y="416"/>
                    <a:pt x="12517" y="350"/>
                  </a:cubicBezTo>
                  <a:cubicBezTo>
                    <a:pt x="12259" y="220"/>
                    <a:pt x="12014" y="156"/>
                    <a:pt x="11724" y="147"/>
                  </a:cubicBezTo>
                  <a:cubicBezTo>
                    <a:pt x="11716" y="147"/>
                    <a:pt x="11708" y="147"/>
                    <a:pt x="11699" y="147"/>
                  </a:cubicBezTo>
                  <a:cubicBezTo>
                    <a:pt x="11230" y="147"/>
                    <a:pt x="10841" y="567"/>
                    <a:pt x="10841" y="1030"/>
                  </a:cubicBezTo>
                  <a:cubicBezTo>
                    <a:pt x="10841" y="1508"/>
                    <a:pt x="11225" y="1877"/>
                    <a:pt x="11690" y="1909"/>
                  </a:cubicBezTo>
                  <a:cubicBezTo>
                    <a:pt x="11799" y="1965"/>
                    <a:pt x="11905" y="2029"/>
                    <a:pt x="12014" y="2084"/>
                  </a:cubicBezTo>
                  <a:cubicBezTo>
                    <a:pt x="12133" y="2146"/>
                    <a:pt x="12257" y="2178"/>
                    <a:pt x="12383" y="2189"/>
                  </a:cubicBezTo>
                  <a:cubicBezTo>
                    <a:pt x="12417" y="2229"/>
                    <a:pt x="12453" y="2265"/>
                    <a:pt x="12494" y="2299"/>
                  </a:cubicBezTo>
                  <a:cubicBezTo>
                    <a:pt x="12517" y="2329"/>
                    <a:pt x="12541" y="2359"/>
                    <a:pt x="12571" y="2387"/>
                  </a:cubicBezTo>
                  <a:cubicBezTo>
                    <a:pt x="12735" y="2553"/>
                    <a:pt x="12961" y="2647"/>
                    <a:pt x="13194" y="2647"/>
                  </a:cubicBezTo>
                  <a:cubicBezTo>
                    <a:pt x="13228" y="2647"/>
                    <a:pt x="13262" y="2643"/>
                    <a:pt x="13296" y="2639"/>
                  </a:cubicBezTo>
                  <a:cubicBezTo>
                    <a:pt x="13313" y="2728"/>
                    <a:pt x="13341" y="2807"/>
                    <a:pt x="13401" y="2918"/>
                  </a:cubicBezTo>
                  <a:cubicBezTo>
                    <a:pt x="13414" y="2942"/>
                    <a:pt x="13430" y="2965"/>
                    <a:pt x="13446" y="2986"/>
                  </a:cubicBezTo>
                  <a:cubicBezTo>
                    <a:pt x="13462" y="3018"/>
                    <a:pt x="13480" y="3046"/>
                    <a:pt x="13499" y="3074"/>
                  </a:cubicBezTo>
                  <a:cubicBezTo>
                    <a:pt x="13505" y="3110"/>
                    <a:pt x="13512" y="3146"/>
                    <a:pt x="13524" y="3180"/>
                  </a:cubicBezTo>
                  <a:cubicBezTo>
                    <a:pt x="13352" y="3268"/>
                    <a:pt x="13228" y="3411"/>
                    <a:pt x="13157" y="3577"/>
                  </a:cubicBezTo>
                  <a:cubicBezTo>
                    <a:pt x="12989" y="3370"/>
                    <a:pt x="12729" y="3234"/>
                    <a:pt x="12458" y="3234"/>
                  </a:cubicBezTo>
                  <a:cubicBezTo>
                    <a:pt x="12227" y="3234"/>
                    <a:pt x="12001" y="3328"/>
                    <a:pt x="11835" y="3492"/>
                  </a:cubicBezTo>
                  <a:cubicBezTo>
                    <a:pt x="11788" y="3541"/>
                    <a:pt x="11749" y="3594"/>
                    <a:pt x="11715" y="3648"/>
                  </a:cubicBezTo>
                  <a:cubicBezTo>
                    <a:pt x="11564" y="3355"/>
                    <a:pt x="11274" y="3136"/>
                    <a:pt x="10841" y="3136"/>
                  </a:cubicBezTo>
                  <a:cubicBezTo>
                    <a:pt x="10644" y="3136"/>
                    <a:pt x="10474" y="3183"/>
                    <a:pt x="10335" y="3262"/>
                  </a:cubicBezTo>
                  <a:cubicBezTo>
                    <a:pt x="10175" y="3016"/>
                    <a:pt x="9902" y="2843"/>
                    <a:pt x="9518" y="2843"/>
                  </a:cubicBezTo>
                  <a:cubicBezTo>
                    <a:pt x="9267" y="2843"/>
                    <a:pt x="9064" y="2918"/>
                    <a:pt x="8908" y="3038"/>
                  </a:cubicBezTo>
                  <a:cubicBezTo>
                    <a:pt x="8754" y="2756"/>
                    <a:pt x="8467" y="2549"/>
                    <a:pt x="8048" y="2549"/>
                  </a:cubicBezTo>
                  <a:cubicBezTo>
                    <a:pt x="7517" y="2549"/>
                    <a:pt x="7201" y="2880"/>
                    <a:pt x="7095" y="3277"/>
                  </a:cubicBezTo>
                  <a:cubicBezTo>
                    <a:pt x="6933" y="3131"/>
                    <a:pt x="6713" y="3038"/>
                    <a:pt x="6431" y="3038"/>
                  </a:cubicBezTo>
                  <a:cubicBezTo>
                    <a:pt x="5998" y="3038"/>
                    <a:pt x="5706" y="3259"/>
                    <a:pt x="5557" y="3554"/>
                  </a:cubicBezTo>
                  <a:cubicBezTo>
                    <a:pt x="5392" y="3362"/>
                    <a:pt x="5143" y="3234"/>
                    <a:pt x="4814" y="3234"/>
                  </a:cubicBezTo>
                  <a:cubicBezTo>
                    <a:pt x="4260" y="3234"/>
                    <a:pt x="3940" y="3596"/>
                    <a:pt x="3850" y="4013"/>
                  </a:cubicBezTo>
                  <a:cubicBezTo>
                    <a:pt x="3807" y="3961"/>
                    <a:pt x="3759" y="3912"/>
                    <a:pt x="3707" y="3868"/>
                  </a:cubicBezTo>
                  <a:cubicBezTo>
                    <a:pt x="3848" y="3693"/>
                    <a:pt x="3933" y="3471"/>
                    <a:pt x="3933" y="3234"/>
                  </a:cubicBezTo>
                  <a:cubicBezTo>
                    <a:pt x="3933" y="2673"/>
                    <a:pt x="3464" y="2204"/>
                    <a:pt x="2903" y="2204"/>
                  </a:cubicBezTo>
                  <a:lnTo>
                    <a:pt x="2805" y="2204"/>
                  </a:lnTo>
                  <a:cubicBezTo>
                    <a:pt x="2244" y="2204"/>
                    <a:pt x="1775" y="2673"/>
                    <a:pt x="1775" y="3234"/>
                  </a:cubicBezTo>
                  <a:cubicBezTo>
                    <a:pt x="1775" y="3575"/>
                    <a:pt x="1949" y="3880"/>
                    <a:pt x="2210" y="4068"/>
                  </a:cubicBezTo>
                  <a:cubicBezTo>
                    <a:pt x="2092" y="4236"/>
                    <a:pt x="2020" y="4439"/>
                    <a:pt x="2020" y="4655"/>
                  </a:cubicBezTo>
                  <a:lnTo>
                    <a:pt x="2020" y="4753"/>
                  </a:lnTo>
                  <a:cubicBezTo>
                    <a:pt x="2020" y="5060"/>
                    <a:pt x="2161" y="5339"/>
                    <a:pt x="2380" y="5529"/>
                  </a:cubicBezTo>
                  <a:cubicBezTo>
                    <a:pt x="2366" y="5527"/>
                    <a:pt x="2353" y="5525"/>
                    <a:pt x="2340" y="5525"/>
                  </a:cubicBezTo>
                  <a:cubicBezTo>
                    <a:pt x="2124" y="5525"/>
                    <a:pt x="1851" y="5614"/>
                    <a:pt x="1711" y="5787"/>
                  </a:cubicBezTo>
                  <a:cubicBezTo>
                    <a:pt x="1548" y="5988"/>
                    <a:pt x="1578" y="5943"/>
                    <a:pt x="1478" y="6182"/>
                  </a:cubicBezTo>
                  <a:cubicBezTo>
                    <a:pt x="1469" y="6208"/>
                    <a:pt x="1459" y="6254"/>
                    <a:pt x="1452" y="6301"/>
                  </a:cubicBezTo>
                  <a:cubicBezTo>
                    <a:pt x="1359" y="6267"/>
                    <a:pt x="1256" y="6248"/>
                    <a:pt x="1139" y="6248"/>
                  </a:cubicBezTo>
                  <a:cubicBezTo>
                    <a:pt x="0" y="6248"/>
                    <a:pt x="0" y="8012"/>
                    <a:pt x="1139" y="8012"/>
                  </a:cubicBezTo>
                  <a:cubicBezTo>
                    <a:pt x="1581" y="8012"/>
                    <a:pt x="1853" y="7743"/>
                    <a:pt x="1950" y="7415"/>
                  </a:cubicBezTo>
                  <a:cubicBezTo>
                    <a:pt x="2061" y="7468"/>
                    <a:pt x="2184" y="7498"/>
                    <a:pt x="2314" y="7498"/>
                  </a:cubicBezTo>
                  <a:cubicBezTo>
                    <a:pt x="2690" y="7498"/>
                    <a:pt x="3016" y="7253"/>
                    <a:pt x="3140" y="6916"/>
                  </a:cubicBezTo>
                  <a:cubicBezTo>
                    <a:pt x="3244" y="6739"/>
                    <a:pt x="3281" y="6530"/>
                    <a:pt x="3249" y="6325"/>
                  </a:cubicBezTo>
                  <a:lnTo>
                    <a:pt x="3249" y="6325"/>
                  </a:lnTo>
                  <a:cubicBezTo>
                    <a:pt x="3315" y="6366"/>
                    <a:pt x="3389" y="6400"/>
                    <a:pt x="3470" y="6423"/>
                  </a:cubicBezTo>
                  <a:cubicBezTo>
                    <a:pt x="3658" y="6630"/>
                    <a:pt x="3929" y="6762"/>
                    <a:pt x="4226" y="6762"/>
                  </a:cubicBezTo>
                  <a:cubicBezTo>
                    <a:pt x="4345" y="6762"/>
                    <a:pt x="4460" y="6741"/>
                    <a:pt x="4567" y="6702"/>
                  </a:cubicBezTo>
                  <a:cubicBezTo>
                    <a:pt x="4639" y="7148"/>
                    <a:pt x="4964" y="7547"/>
                    <a:pt x="5550" y="7547"/>
                  </a:cubicBezTo>
                  <a:cubicBezTo>
                    <a:pt x="5879" y="7547"/>
                    <a:pt x="6128" y="7419"/>
                    <a:pt x="6293" y="7227"/>
                  </a:cubicBezTo>
                  <a:cubicBezTo>
                    <a:pt x="6444" y="7522"/>
                    <a:pt x="6734" y="7743"/>
                    <a:pt x="7167" y="7743"/>
                  </a:cubicBezTo>
                  <a:cubicBezTo>
                    <a:pt x="7398" y="7743"/>
                    <a:pt x="7590" y="7679"/>
                    <a:pt x="7741" y="7573"/>
                  </a:cubicBezTo>
                  <a:cubicBezTo>
                    <a:pt x="7882" y="7891"/>
                    <a:pt x="8181" y="8134"/>
                    <a:pt x="8637" y="8134"/>
                  </a:cubicBezTo>
                  <a:cubicBezTo>
                    <a:pt x="9036" y="8134"/>
                    <a:pt x="9315" y="7946"/>
                    <a:pt x="9473" y="7684"/>
                  </a:cubicBezTo>
                  <a:cubicBezTo>
                    <a:pt x="9597" y="8044"/>
                    <a:pt x="9906" y="8330"/>
                    <a:pt x="10401" y="8330"/>
                  </a:cubicBezTo>
                  <a:cubicBezTo>
                    <a:pt x="10787" y="8330"/>
                    <a:pt x="11060" y="8155"/>
                    <a:pt x="11220" y="7906"/>
                  </a:cubicBezTo>
                  <a:cubicBezTo>
                    <a:pt x="11380" y="8046"/>
                    <a:pt x="11596" y="8134"/>
                    <a:pt x="11871" y="8134"/>
                  </a:cubicBezTo>
                  <a:cubicBezTo>
                    <a:pt x="12183" y="8134"/>
                    <a:pt x="12422" y="8017"/>
                    <a:pt x="12588" y="7840"/>
                  </a:cubicBezTo>
                  <a:cubicBezTo>
                    <a:pt x="12774" y="8076"/>
                    <a:pt x="13055" y="8232"/>
                    <a:pt x="13368" y="8232"/>
                  </a:cubicBezTo>
                  <a:cubicBezTo>
                    <a:pt x="13375" y="8232"/>
                    <a:pt x="13383" y="8232"/>
                    <a:pt x="13390" y="8232"/>
                  </a:cubicBezTo>
                  <a:cubicBezTo>
                    <a:pt x="13623" y="8226"/>
                    <a:pt x="13755" y="8181"/>
                    <a:pt x="13962" y="8078"/>
                  </a:cubicBezTo>
                  <a:cubicBezTo>
                    <a:pt x="14092" y="8012"/>
                    <a:pt x="14224" y="7878"/>
                    <a:pt x="14314" y="7752"/>
                  </a:cubicBezTo>
                  <a:cubicBezTo>
                    <a:pt x="14335" y="7784"/>
                    <a:pt x="14361" y="7812"/>
                    <a:pt x="14386" y="7840"/>
                  </a:cubicBezTo>
                  <a:cubicBezTo>
                    <a:pt x="14192" y="8049"/>
                    <a:pt x="14102" y="8341"/>
                    <a:pt x="14115" y="8629"/>
                  </a:cubicBezTo>
                  <a:cubicBezTo>
                    <a:pt x="13686" y="8669"/>
                    <a:pt x="13414" y="8934"/>
                    <a:pt x="13298" y="9264"/>
                  </a:cubicBezTo>
                  <a:cubicBezTo>
                    <a:pt x="13151" y="9171"/>
                    <a:pt x="12970" y="9115"/>
                    <a:pt x="12752" y="9115"/>
                  </a:cubicBezTo>
                  <a:cubicBezTo>
                    <a:pt x="12710" y="9115"/>
                    <a:pt x="12669" y="9117"/>
                    <a:pt x="12629" y="9120"/>
                  </a:cubicBezTo>
                  <a:cubicBezTo>
                    <a:pt x="12498" y="9055"/>
                    <a:pt x="12343" y="9017"/>
                    <a:pt x="12165" y="9017"/>
                  </a:cubicBezTo>
                  <a:cubicBezTo>
                    <a:pt x="11781" y="9017"/>
                    <a:pt x="11509" y="9190"/>
                    <a:pt x="11348" y="9435"/>
                  </a:cubicBezTo>
                  <a:cubicBezTo>
                    <a:pt x="11208" y="9358"/>
                    <a:pt x="11039" y="9311"/>
                    <a:pt x="10841" y="9311"/>
                  </a:cubicBezTo>
                  <a:cubicBezTo>
                    <a:pt x="10617" y="9311"/>
                    <a:pt x="10433" y="9369"/>
                    <a:pt x="10286" y="9465"/>
                  </a:cubicBezTo>
                  <a:cubicBezTo>
                    <a:pt x="10120" y="9256"/>
                    <a:pt x="9864" y="9115"/>
                    <a:pt x="9518" y="9115"/>
                  </a:cubicBezTo>
                  <a:cubicBezTo>
                    <a:pt x="9284" y="9115"/>
                    <a:pt x="9094" y="9179"/>
                    <a:pt x="8942" y="9284"/>
                  </a:cubicBezTo>
                  <a:cubicBezTo>
                    <a:pt x="8801" y="8964"/>
                    <a:pt x="8501" y="8721"/>
                    <a:pt x="8048" y="8721"/>
                  </a:cubicBezTo>
                  <a:cubicBezTo>
                    <a:pt x="7826" y="8721"/>
                    <a:pt x="7641" y="8782"/>
                    <a:pt x="7492" y="8878"/>
                  </a:cubicBezTo>
                  <a:cubicBezTo>
                    <a:pt x="7304" y="8663"/>
                    <a:pt x="7027" y="8526"/>
                    <a:pt x="6724" y="8526"/>
                  </a:cubicBezTo>
                  <a:lnTo>
                    <a:pt x="6626" y="8526"/>
                  </a:lnTo>
                  <a:cubicBezTo>
                    <a:pt x="6463" y="8526"/>
                    <a:pt x="6306" y="8567"/>
                    <a:pt x="6167" y="8637"/>
                  </a:cubicBezTo>
                  <a:cubicBezTo>
                    <a:pt x="6033" y="8300"/>
                    <a:pt x="5728" y="8036"/>
                    <a:pt x="5254" y="8036"/>
                  </a:cubicBezTo>
                  <a:cubicBezTo>
                    <a:pt x="4977" y="8036"/>
                    <a:pt x="4761" y="8127"/>
                    <a:pt x="4599" y="8266"/>
                  </a:cubicBezTo>
                  <a:cubicBezTo>
                    <a:pt x="4458" y="8183"/>
                    <a:pt x="4285" y="8134"/>
                    <a:pt x="4078" y="8134"/>
                  </a:cubicBezTo>
                  <a:cubicBezTo>
                    <a:pt x="3970" y="8134"/>
                    <a:pt x="3874" y="8149"/>
                    <a:pt x="3784" y="8174"/>
                  </a:cubicBezTo>
                  <a:cubicBezTo>
                    <a:pt x="3635" y="7871"/>
                    <a:pt x="3342" y="7643"/>
                    <a:pt x="2901" y="7643"/>
                  </a:cubicBezTo>
                  <a:cubicBezTo>
                    <a:pt x="1574" y="7643"/>
                    <a:pt x="1574" y="9702"/>
                    <a:pt x="2901" y="9702"/>
                  </a:cubicBezTo>
                  <a:cubicBezTo>
                    <a:pt x="3008" y="9702"/>
                    <a:pt x="3106" y="9687"/>
                    <a:pt x="3197" y="9663"/>
                  </a:cubicBezTo>
                  <a:cubicBezTo>
                    <a:pt x="3244" y="9759"/>
                    <a:pt x="3306" y="9849"/>
                    <a:pt x="3383" y="9924"/>
                  </a:cubicBezTo>
                  <a:cubicBezTo>
                    <a:pt x="3428" y="10092"/>
                    <a:pt x="3515" y="10252"/>
                    <a:pt x="3645" y="10380"/>
                  </a:cubicBezTo>
                  <a:cubicBezTo>
                    <a:pt x="3737" y="10472"/>
                    <a:pt x="3844" y="10544"/>
                    <a:pt x="3959" y="10593"/>
                  </a:cubicBezTo>
                  <a:cubicBezTo>
                    <a:pt x="4113" y="10871"/>
                    <a:pt x="4398" y="11074"/>
                    <a:pt x="4814" y="11074"/>
                  </a:cubicBezTo>
                  <a:cubicBezTo>
                    <a:pt x="4825" y="11074"/>
                    <a:pt x="4836" y="11073"/>
                    <a:pt x="4849" y="11073"/>
                  </a:cubicBezTo>
                  <a:cubicBezTo>
                    <a:pt x="4827" y="11603"/>
                    <a:pt x="5156" y="12153"/>
                    <a:pt x="5843" y="12153"/>
                  </a:cubicBezTo>
                  <a:cubicBezTo>
                    <a:pt x="6047" y="12153"/>
                    <a:pt x="6218" y="12104"/>
                    <a:pt x="6359" y="12021"/>
                  </a:cubicBezTo>
                  <a:cubicBezTo>
                    <a:pt x="6466" y="12415"/>
                    <a:pt x="6785" y="12740"/>
                    <a:pt x="7313" y="12740"/>
                  </a:cubicBezTo>
                  <a:cubicBezTo>
                    <a:pt x="7643" y="12740"/>
                    <a:pt x="7891" y="12612"/>
                    <a:pt x="8057" y="12420"/>
                  </a:cubicBezTo>
                  <a:cubicBezTo>
                    <a:pt x="8208" y="12716"/>
                    <a:pt x="8498" y="12936"/>
                    <a:pt x="8931" y="12936"/>
                  </a:cubicBezTo>
                  <a:cubicBezTo>
                    <a:pt x="9134" y="12936"/>
                    <a:pt x="9305" y="12887"/>
                    <a:pt x="9446" y="12804"/>
                  </a:cubicBezTo>
                  <a:cubicBezTo>
                    <a:pt x="9484" y="12995"/>
                    <a:pt x="9576" y="13175"/>
                    <a:pt x="9721" y="13322"/>
                  </a:cubicBezTo>
                  <a:lnTo>
                    <a:pt x="9917" y="13518"/>
                  </a:lnTo>
                  <a:cubicBezTo>
                    <a:pt x="10116" y="13715"/>
                    <a:pt x="10380" y="13814"/>
                    <a:pt x="10644" y="13814"/>
                  </a:cubicBezTo>
                  <a:cubicBezTo>
                    <a:pt x="10905" y="13814"/>
                    <a:pt x="11167" y="13717"/>
                    <a:pt x="11364" y="13523"/>
                  </a:cubicBezTo>
                  <a:cubicBezTo>
                    <a:pt x="11528" y="13755"/>
                    <a:pt x="11794" y="13917"/>
                    <a:pt x="12165" y="13917"/>
                  </a:cubicBezTo>
                  <a:cubicBezTo>
                    <a:pt x="13488" y="13917"/>
                    <a:pt x="13488" y="11858"/>
                    <a:pt x="12165" y="11858"/>
                  </a:cubicBezTo>
                  <a:cubicBezTo>
                    <a:pt x="11852" y="11858"/>
                    <a:pt x="11615" y="11974"/>
                    <a:pt x="11449" y="12149"/>
                  </a:cubicBezTo>
                  <a:cubicBezTo>
                    <a:pt x="11427" y="12119"/>
                    <a:pt x="11400" y="12089"/>
                    <a:pt x="11372" y="12061"/>
                  </a:cubicBezTo>
                  <a:lnTo>
                    <a:pt x="11176" y="11865"/>
                  </a:lnTo>
                  <a:cubicBezTo>
                    <a:pt x="10979" y="11668"/>
                    <a:pt x="10715" y="11569"/>
                    <a:pt x="10451" y="11569"/>
                  </a:cubicBezTo>
                  <a:cubicBezTo>
                    <a:pt x="10262" y="11569"/>
                    <a:pt x="10072" y="11620"/>
                    <a:pt x="9907" y="11720"/>
                  </a:cubicBezTo>
                  <a:cubicBezTo>
                    <a:pt x="9874" y="11513"/>
                    <a:pt x="9785" y="11317"/>
                    <a:pt x="9642" y="11165"/>
                  </a:cubicBezTo>
                  <a:cubicBezTo>
                    <a:pt x="9810" y="11148"/>
                    <a:pt x="9953" y="11095"/>
                    <a:pt x="10071" y="11016"/>
                  </a:cubicBezTo>
                  <a:cubicBezTo>
                    <a:pt x="10237" y="11225"/>
                    <a:pt x="10493" y="11368"/>
                    <a:pt x="10841" y="11368"/>
                  </a:cubicBezTo>
                  <a:cubicBezTo>
                    <a:pt x="11225" y="11368"/>
                    <a:pt x="11498" y="11195"/>
                    <a:pt x="11660" y="10948"/>
                  </a:cubicBezTo>
                  <a:cubicBezTo>
                    <a:pt x="11799" y="11027"/>
                    <a:pt x="11967" y="11074"/>
                    <a:pt x="12165" y="11074"/>
                  </a:cubicBezTo>
                  <a:cubicBezTo>
                    <a:pt x="12206" y="11074"/>
                    <a:pt x="12247" y="11073"/>
                    <a:pt x="12287" y="11067"/>
                  </a:cubicBezTo>
                  <a:cubicBezTo>
                    <a:pt x="12419" y="11133"/>
                    <a:pt x="12573" y="11172"/>
                    <a:pt x="12752" y="11172"/>
                  </a:cubicBezTo>
                  <a:cubicBezTo>
                    <a:pt x="13243" y="11172"/>
                    <a:pt x="13552" y="10888"/>
                    <a:pt x="13678" y="10532"/>
                  </a:cubicBezTo>
                  <a:cubicBezTo>
                    <a:pt x="13825" y="10626"/>
                    <a:pt x="14006" y="10683"/>
                    <a:pt x="14222" y="10683"/>
                  </a:cubicBezTo>
                  <a:cubicBezTo>
                    <a:pt x="14907" y="10683"/>
                    <a:pt x="15237" y="10131"/>
                    <a:pt x="15212" y="9599"/>
                  </a:cubicBezTo>
                  <a:cubicBezTo>
                    <a:pt x="15801" y="9546"/>
                    <a:pt x="16097" y="9060"/>
                    <a:pt x="16097" y="8575"/>
                  </a:cubicBezTo>
                  <a:cubicBezTo>
                    <a:pt x="16197" y="8607"/>
                    <a:pt x="16306" y="8624"/>
                    <a:pt x="16428" y="8624"/>
                  </a:cubicBezTo>
                  <a:cubicBezTo>
                    <a:pt x="17289" y="8624"/>
                    <a:pt x="17590" y="7761"/>
                    <a:pt x="17336" y="7153"/>
                  </a:cubicBezTo>
                  <a:cubicBezTo>
                    <a:pt x="18638" y="7127"/>
                    <a:pt x="18629" y="5098"/>
                    <a:pt x="17311" y="5098"/>
                  </a:cubicBezTo>
                  <a:cubicBezTo>
                    <a:pt x="17038" y="5098"/>
                    <a:pt x="16820" y="5186"/>
                    <a:pt x="16660" y="5324"/>
                  </a:cubicBezTo>
                  <a:cubicBezTo>
                    <a:pt x="16615" y="5292"/>
                    <a:pt x="16568" y="5261"/>
                    <a:pt x="16517" y="5237"/>
                  </a:cubicBezTo>
                  <a:cubicBezTo>
                    <a:pt x="16554" y="5139"/>
                    <a:pt x="16577" y="5036"/>
                    <a:pt x="16577" y="4926"/>
                  </a:cubicBezTo>
                  <a:lnTo>
                    <a:pt x="16577" y="4780"/>
                  </a:lnTo>
                  <a:cubicBezTo>
                    <a:pt x="16577" y="4454"/>
                    <a:pt x="16392" y="4166"/>
                    <a:pt x="16125" y="4012"/>
                  </a:cubicBezTo>
                  <a:cubicBezTo>
                    <a:pt x="16144" y="3957"/>
                    <a:pt x="16159" y="3900"/>
                    <a:pt x="16168" y="3844"/>
                  </a:cubicBezTo>
                  <a:cubicBezTo>
                    <a:pt x="16287" y="3893"/>
                    <a:pt x="16423" y="3921"/>
                    <a:pt x="16575" y="3921"/>
                  </a:cubicBezTo>
                  <a:cubicBezTo>
                    <a:pt x="16654" y="3921"/>
                    <a:pt x="16728" y="3914"/>
                    <a:pt x="16797" y="3899"/>
                  </a:cubicBezTo>
                  <a:cubicBezTo>
                    <a:pt x="16897" y="4222"/>
                    <a:pt x="17166" y="4484"/>
                    <a:pt x="17605" y="4484"/>
                  </a:cubicBezTo>
                  <a:cubicBezTo>
                    <a:pt x="18742" y="4484"/>
                    <a:pt x="18742" y="2720"/>
                    <a:pt x="17605" y="2720"/>
                  </a:cubicBezTo>
                  <a:cubicBezTo>
                    <a:pt x="17588" y="2720"/>
                    <a:pt x="17571" y="2722"/>
                    <a:pt x="17554" y="2722"/>
                  </a:cubicBezTo>
                  <a:cubicBezTo>
                    <a:pt x="17509" y="2404"/>
                    <a:pt x="17334" y="2107"/>
                    <a:pt x="17029" y="1960"/>
                  </a:cubicBezTo>
                  <a:cubicBezTo>
                    <a:pt x="17876" y="1553"/>
                    <a:pt x="17725" y="0"/>
                    <a:pt x="16575" y="0"/>
                  </a:cubicBezTo>
                  <a:close/>
                </a:path>
              </a:pathLst>
            </a:cu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 name="Google Shape;60;p10"/>
            <p:cNvGrpSpPr/>
            <p:nvPr/>
          </p:nvGrpSpPr>
          <p:grpSpPr>
            <a:xfrm>
              <a:off x="3284581" y="2398620"/>
              <a:ext cx="1095375" cy="1200854"/>
              <a:chOff x="1985452" y="3451134"/>
              <a:chExt cx="1324837" cy="1165425"/>
            </a:xfrm>
          </p:grpSpPr>
          <p:sp>
            <p:nvSpPr>
              <p:cNvPr id="61" name="Google Shape;61;p10"/>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0"/>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0"/>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0"/>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0"/>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0"/>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0"/>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0"/>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0"/>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0"/>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0"/>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0"/>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0"/>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0"/>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0"/>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0"/>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p:nvPr/>
            </p:nvSpPr>
            <p:spPr>
              <a:xfrm>
                <a:off x="2669861"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0"/>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0"/>
              <p:cNvSpPr/>
              <p:nvPr/>
            </p:nvSpPr>
            <p:spPr>
              <a:xfrm>
                <a:off x="2128506" y="4318155"/>
                <a:ext cx="228445" cy="188630"/>
              </a:xfrm>
              <a:custGeom>
                <a:rect b="b" l="l" r="r" t="t"/>
                <a:pathLst>
                  <a:path extrusionOk="0" h="3667" w="4441">
                    <a:moveTo>
                      <a:pt x="2750" y="0"/>
                    </a:moveTo>
                    <a:cubicBezTo>
                      <a:pt x="2370" y="0"/>
                      <a:pt x="1988" y="138"/>
                      <a:pt x="1685" y="405"/>
                    </a:cubicBezTo>
                    <a:cubicBezTo>
                      <a:pt x="1455" y="550"/>
                      <a:pt x="1205" y="661"/>
                      <a:pt x="960" y="782"/>
                    </a:cubicBezTo>
                    <a:cubicBezTo>
                      <a:pt x="203" y="1154"/>
                      <a:pt x="0" y="2212"/>
                      <a:pt x="405" y="2901"/>
                    </a:cubicBezTo>
                    <a:cubicBezTo>
                      <a:pt x="608" y="3248"/>
                      <a:pt x="943" y="3506"/>
                      <a:pt x="1331" y="3613"/>
                    </a:cubicBezTo>
                    <a:cubicBezTo>
                      <a:pt x="1465" y="3650"/>
                      <a:pt x="1595" y="3667"/>
                      <a:pt x="1722" y="3667"/>
                    </a:cubicBezTo>
                    <a:cubicBezTo>
                      <a:pt x="1998" y="3667"/>
                      <a:pt x="2262" y="3587"/>
                      <a:pt x="2525" y="3457"/>
                    </a:cubicBezTo>
                    <a:cubicBezTo>
                      <a:pt x="2997" y="3223"/>
                      <a:pt x="3437" y="3007"/>
                      <a:pt x="3829" y="2636"/>
                    </a:cubicBezTo>
                    <a:cubicBezTo>
                      <a:pt x="4441" y="2054"/>
                      <a:pt x="4414" y="1032"/>
                      <a:pt x="3829" y="447"/>
                    </a:cubicBezTo>
                    <a:cubicBezTo>
                      <a:pt x="3529" y="146"/>
                      <a:pt x="3140" y="0"/>
                      <a:pt x="275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0"/>
              <p:cNvSpPr/>
              <p:nvPr/>
            </p:nvSpPr>
            <p:spPr>
              <a:xfrm>
                <a:off x="2048517" y="4206839"/>
                <a:ext cx="261367" cy="205143"/>
              </a:xfrm>
              <a:custGeom>
                <a:rect b="b" l="l" r="r" t="t"/>
                <a:pathLst>
                  <a:path extrusionOk="0" h="3988" w="5081">
                    <a:moveTo>
                      <a:pt x="3260" y="1"/>
                    </a:moveTo>
                    <a:cubicBezTo>
                      <a:pt x="3000" y="1"/>
                      <a:pt x="2742" y="69"/>
                      <a:pt x="2515" y="220"/>
                    </a:cubicBezTo>
                    <a:cubicBezTo>
                      <a:pt x="2011" y="557"/>
                      <a:pt x="1502" y="883"/>
                      <a:pt x="945" y="1129"/>
                    </a:cubicBezTo>
                    <a:cubicBezTo>
                      <a:pt x="173" y="1470"/>
                      <a:pt x="0" y="2582"/>
                      <a:pt x="390" y="3247"/>
                    </a:cubicBezTo>
                    <a:cubicBezTo>
                      <a:pt x="692" y="3762"/>
                      <a:pt x="1172" y="3987"/>
                      <a:pt x="1684" y="3987"/>
                    </a:cubicBezTo>
                    <a:cubicBezTo>
                      <a:pt x="1958" y="3987"/>
                      <a:pt x="2241" y="3923"/>
                      <a:pt x="2510" y="3804"/>
                    </a:cubicBezTo>
                    <a:cubicBezTo>
                      <a:pt x="3067" y="3558"/>
                      <a:pt x="3575" y="3232"/>
                      <a:pt x="4080" y="2895"/>
                    </a:cubicBezTo>
                    <a:cubicBezTo>
                      <a:pt x="4780" y="2428"/>
                      <a:pt x="5081" y="1536"/>
                      <a:pt x="4635" y="775"/>
                    </a:cubicBezTo>
                    <a:cubicBezTo>
                      <a:pt x="4359" y="303"/>
                      <a:pt x="3807" y="1"/>
                      <a:pt x="326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p:nvPr/>
            </p:nvSpPr>
            <p:spPr>
              <a:xfrm>
                <a:off x="2006182" y="4098095"/>
                <a:ext cx="261109" cy="175462"/>
              </a:xfrm>
              <a:custGeom>
                <a:rect b="b" l="l" r="r" t="t"/>
                <a:pathLst>
                  <a:path extrusionOk="0" h="3411" w="5076">
                    <a:moveTo>
                      <a:pt x="3319" y="0"/>
                    </a:moveTo>
                    <a:cubicBezTo>
                      <a:pt x="3202" y="0"/>
                      <a:pt x="3084" y="10"/>
                      <a:pt x="2965" y="30"/>
                    </a:cubicBezTo>
                    <a:cubicBezTo>
                      <a:pt x="2410" y="120"/>
                      <a:pt x="1851" y="190"/>
                      <a:pt x="1313" y="359"/>
                    </a:cubicBezTo>
                    <a:cubicBezTo>
                      <a:pt x="509" y="615"/>
                      <a:pt x="1" y="1429"/>
                      <a:pt x="230" y="2266"/>
                    </a:cubicBezTo>
                    <a:cubicBezTo>
                      <a:pt x="412" y="2921"/>
                      <a:pt x="1052" y="3410"/>
                      <a:pt x="1725" y="3410"/>
                    </a:cubicBezTo>
                    <a:cubicBezTo>
                      <a:pt x="1862" y="3410"/>
                      <a:pt x="2001" y="3390"/>
                      <a:pt x="2137" y="3347"/>
                    </a:cubicBezTo>
                    <a:cubicBezTo>
                      <a:pt x="2674" y="3177"/>
                      <a:pt x="3235" y="3108"/>
                      <a:pt x="3788" y="3017"/>
                    </a:cubicBezTo>
                    <a:cubicBezTo>
                      <a:pt x="4624" y="2880"/>
                      <a:pt x="5076" y="1860"/>
                      <a:pt x="4871" y="1112"/>
                    </a:cubicBezTo>
                    <a:cubicBezTo>
                      <a:pt x="4664" y="358"/>
                      <a:pt x="4023" y="0"/>
                      <a:pt x="33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0"/>
              <p:cNvSpPr/>
              <p:nvPr/>
            </p:nvSpPr>
            <p:spPr>
              <a:xfrm>
                <a:off x="1998260" y="3961933"/>
                <a:ext cx="253959" cy="175205"/>
              </a:xfrm>
              <a:custGeom>
                <a:rect b="b" l="l" r="r" t="t"/>
                <a:pathLst>
                  <a:path extrusionOk="0" h="3406" w="4937">
                    <a:moveTo>
                      <a:pt x="3232" y="1"/>
                    </a:moveTo>
                    <a:cubicBezTo>
                      <a:pt x="2960" y="1"/>
                      <a:pt x="2681" y="66"/>
                      <a:pt x="2419" y="190"/>
                    </a:cubicBezTo>
                    <a:cubicBezTo>
                      <a:pt x="2548" y="129"/>
                      <a:pt x="2592" y="108"/>
                      <a:pt x="2590" y="108"/>
                    </a:cubicBezTo>
                    <a:lnTo>
                      <a:pt x="2590" y="108"/>
                    </a:lnTo>
                    <a:cubicBezTo>
                      <a:pt x="2587" y="108"/>
                      <a:pt x="2431" y="179"/>
                      <a:pt x="2376" y="198"/>
                    </a:cubicBezTo>
                    <a:cubicBezTo>
                      <a:pt x="2269" y="233"/>
                      <a:pt x="2159" y="256"/>
                      <a:pt x="2050" y="281"/>
                    </a:cubicBezTo>
                    <a:cubicBezTo>
                      <a:pt x="2035" y="284"/>
                      <a:pt x="2024" y="286"/>
                      <a:pt x="2013" y="288"/>
                    </a:cubicBezTo>
                    <a:lnTo>
                      <a:pt x="2009" y="288"/>
                    </a:lnTo>
                    <a:cubicBezTo>
                      <a:pt x="1856" y="303"/>
                      <a:pt x="1702" y="307"/>
                      <a:pt x="1548" y="307"/>
                    </a:cubicBezTo>
                    <a:cubicBezTo>
                      <a:pt x="704" y="316"/>
                      <a:pt x="0" y="1005"/>
                      <a:pt x="0" y="1856"/>
                    </a:cubicBezTo>
                    <a:cubicBezTo>
                      <a:pt x="0" y="2690"/>
                      <a:pt x="695" y="3405"/>
                      <a:pt x="1531" y="3405"/>
                    </a:cubicBezTo>
                    <a:cubicBezTo>
                      <a:pt x="1537" y="3405"/>
                      <a:pt x="1542" y="3405"/>
                      <a:pt x="1548" y="3405"/>
                    </a:cubicBezTo>
                    <a:cubicBezTo>
                      <a:pt x="2412" y="3398"/>
                      <a:pt x="3204" y="3232"/>
                      <a:pt x="3982" y="2863"/>
                    </a:cubicBezTo>
                    <a:cubicBezTo>
                      <a:pt x="4746" y="2504"/>
                      <a:pt x="4936" y="1425"/>
                      <a:pt x="4539" y="746"/>
                    </a:cubicBezTo>
                    <a:cubicBezTo>
                      <a:pt x="4240" y="237"/>
                      <a:pt x="3749" y="1"/>
                      <a:pt x="3232"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0"/>
              <p:cNvSpPr/>
              <p:nvPr/>
            </p:nvSpPr>
            <p:spPr>
              <a:xfrm>
                <a:off x="1985452" y="3824485"/>
                <a:ext cx="274175" cy="163888"/>
              </a:xfrm>
              <a:custGeom>
                <a:rect b="b" l="l" r="r" t="t"/>
                <a:pathLst>
                  <a:path extrusionOk="0" h="3186" w="5330">
                    <a:moveTo>
                      <a:pt x="1432" y="0"/>
                    </a:moveTo>
                    <a:cubicBezTo>
                      <a:pt x="643" y="0"/>
                      <a:pt x="1" y="813"/>
                      <a:pt x="1" y="1556"/>
                    </a:cubicBezTo>
                    <a:cubicBezTo>
                      <a:pt x="1" y="2465"/>
                      <a:pt x="710" y="3018"/>
                      <a:pt x="1550" y="3105"/>
                    </a:cubicBezTo>
                    <a:cubicBezTo>
                      <a:pt x="2292" y="3180"/>
                      <a:pt x="3035" y="3186"/>
                      <a:pt x="3781" y="3186"/>
                    </a:cubicBezTo>
                    <a:cubicBezTo>
                      <a:pt x="3782" y="3186"/>
                      <a:pt x="3783" y="3186"/>
                      <a:pt x="3784" y="3186"/>
                    </a:cubicBezTo>
                    <a:cubicBezTo>
                      <a:pt x="4626" y="3186"/>
                      <a:pt x="5330" y="2481"/>
                      <a:pt x="5330" y="1639"/>
                    </a:cubicBezTo>
                    <a:cubicBezTo>
                      <a:pt x="5328" y="793"/>
                      <a:pt x="4624" y="89"/>
                      <a:pt x="3781" y="89"/>
                    </a:cubicBezTo>
                    <a:cubicBezTo>
                      <a:pt x="3035" y="89"/>
                      <a:pt x="2292" y="82"/>
                      <a:pt x="1550" y="7"/>
                    </a:cubicBezTo>
                    <a:cubicBezTo>
                      <a:pt x="1510" y="2"/>
                      <a:pt x="1471" y="0"/>
                      <a:pt x="1432"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0"/>
              <p:cNvSpPr/>
              <p:nvPr/>
            </p:nvSpPr>
            <p:spPr>
              <a:xfrm>
                <a:off x="2034268" y="3693622"/>
                <a:ext cx="238939" cy="183898"/>
              </a:xfrm>
              <a:custGeom>
                <a:rect b="b" l="l" r="r" t="t"/>
                <a:pathLst>
                  <a:path extrusionOk="0" h="3575" w="4645">
                    <a:moveTo>
                      <a:pt x="1567" y="0"/>
                    </a:moveTo>
                    <a:cubicBezTo>
                      <a:pt x="1307" y="0"/>
                      <a:pt x="1057" y="56"/>
                      <a:pt x="810" y="201"/>
                    </a:cubicBezTo>
                    <a:cubicBezTo>
                      <a:pt x="368" y="459"/>
                      <a:pt x="1" y="1005"/>
                      <a:pt x="42" y="1538"/>
                    </a:cubicBezTo>
                    <a:cubicBezTo>
                      <a:pt x="81" y="2027"/>
                      <a:pt x="202" y="2375"/>
                      <a:pt x="420" y="2816"/>
                    </a:cubicBezTo>
                    <a:cubicBezTo>
                      <a:pt x="669" y="3316"/>
                      <a:pt x="1215" y="3574"/>
                      <a:pt x="1756" y="3574"/>
                    </a:cubicBezTo>
                    <a:cubicBezTo>
                      <a:pt x="2032" y="3574"/>
                      <a:pt x="2306" y="3507"/>
                      <a:pt x="2538" y="3371"/>
                    </a:cubicBezTo>
                    <a:cubicBezTo>
                      <a:pt x="2578" y="3349"/>
                      <a:pt x="2613" y="3324"/>
                      <a:pt x="2647" y="3300"/>
                    </a:cubicBezTo>
                    <a:cubicBezTo>
                      <a:pt x="2746" y="3320"/>
                      <a:pt x="2846" y="3331"/>
                      <a:pt x="2948" y="3331"/>
                    </a:cubicBezTo>
                    <a:cubicBezTo>
                      <a:pt x="3069" y="3331"/>
                      <a:pt x="3194" y="3315"/>
                      <a:pt x="3325" y="3279"/>
                    </a:cubicBezTo>
                    <a:cubicBezTo>
                      <a:pt x="3713" y="3172"/>
                      <a:pt x="4048" y="2914"/>
                      <a:pt x="4251" y="2567"/>
                    </a:cubicBezTo>
                    <a:cubicBezTo>
                      <a:pt x="4645" y="1895"/>
                      <a:pt x="4464" y="798"/>
                      <a:pt x="3696" y="448"/>
                    </a:cubicBezTo>
                    <a:cubicBezTo>
                      <a:pt x="3410" y="318"/>
                      <a:pt x="3156" y="213"/>
                      <a:pt x="2852" y="160"/>
                    </a:cubicBezTo>
                    <a:cubicBezTo>
                      <a:pt x="2600" y="117"/>
                      <a:pt x="2348" y="88"/>
                      <a:pt x="2094" y="58"/>
                    </a:cubicBezTo>
                    <a:cubicBezTo>
                      <a:pt x="2064" y="54"/>
                      <a:pt x="2034" y="51"/>
                      <a:pt x="2003" y="45"/>
                    </a:cubicBezTo>
                    <a:cubicBezTo>
                      <a:pt x="1854" y="17"/>
                      <a:pt x="1709" y="0"/>
                      <a:pt x="15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p:nvPr/>
            </p:nvSpPr>
            <p:spPr>
              <a:xfrm>
                <a:off x="2080461" y="3531072"/>
                <a:ext cx="245832" cy="265945"/>
              </a:xfrm>
              <a:custGeom>
                <a:rect b="b" l="l" r="r" t="t"/>
                <a:pathLst>
                  <a:path extrusionOk="0" h="5170" w="4779">
                    <a:moveTo>
                      <a:pt x="2295" y="0"/>
                    </a:moveTo>
                    <a:cubicBezTo>
                      <a:pt x="1557" y="0"/>
                      <a:pt x="843" y="461"/>
                      <a:pt x="447" y="1108"/>
                    </a:cubicBezTo>
                    <a:cubicBezTo>
                      <a:pt x="12" y="1814"/>
                      <a:pt x="0" y="2669"/>
                      <a:pt x="110" y="3457"/>
                    </a:cubicBezTo>
                    <a:cubicBezTo>
                      <a:pt x="206" y="4160"/>
                      <a:pt x="966" y="4587"/>
                      <a:pt x="1640" y="4587"/>
                    </a:cubicBezTo>
                    <a:cubicBezTo>
                      <a:pt x="1713" y="4587"/>
                      <a:pt x="1786" y="4582"/>
                      <a:pt x="1857" y="4572"/>
                    </a:cubicBezTo>
                    <a:cubicBezTo>
                      <a:pt x="2152" y="4947"/>
                      <a:pt x="2629" y="5170"/>
                      <a:pt x="3108" y="5170"/>
                    </a:cubicBezTo>
                    <a:cubicBezTo>
                      <a:pt x="3241" y="5170"/>
                      <a:pt x="3373" y="5153"/>
                      <a:pt x="3502" y="5118"/>
                    </a:cubicBezTo>
                    <a:cubicBezTo>
                      <a:pt x="4338" y="4888"/>
                      <a:pt x="4778" y="4033"/>
                      <a:pt x="4584" y="3213"/>
                    </a:cubicBezTo>
                    <a:cubicBezTo>
                      <a:pt x="4336" y="2160"/>
                      <a:pt x="4210" y="831"/>
                      <a:pt x="3167" y="235"/>
                    </a:cubicBezTo>
                    <a:cubicBezTo>
                      <a:pt x="2885" y="73"/>
                      <a:pt x="2588" y="0"/>
                      <a:pt x="2295"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0"/>
              <p:cNvSpPr/>
              <p:nvPr/>
            </p:nvSpPr>
            <p:spPr>
              <a:xfrm>
                <a:off x="2240440" y="3612295"/>
                <a:ext cx="170678" cy="206377"/>
              </a:xfrm>
              <a:custGeom>
                <a:rect b="b" l="l" r="r" t="t"/>
                <a:pathLst>
                  <a:path extrusionOk="0" h="4012" w="3318">
                    <a:moveTo>
                      <a:pt x="1635" y="1"/>
                    </a:moveTo>
                    <a:cubicBezTo>
                      <a:pt x="1361" y="1"/>
                      <a:pt x="1087" y="73"/>
                      <a:pt x="849" y="212"/>
                    </a:cubicBezTo>
                    <a:cubicBezTo>
                      <a:pt x="527" y="401"/>
                      <a:pt x="209" y="758"/>
                      <a:pt x="138" y="1138"/>
                    </a:cubicBezTo>
                    <a:cubicBezTo>
                      <a:pt x="74" y="1481"/>
                      <a:pt x="0" y="1850"/>
                      <a:pt x="38" y="2204"/>
                    </a:cubicBezTo>
                    <a:cubicBezTo>
                      <a:pt x="79" y="2573"/>
                      <a:pt x="111" y="2818"/>
                      <a:pt x="294" y="3147"/>
                    </a:cubicBezTo>
                    <a:cubicBezTo>
                      <a:pt x="450" y="3428"/>
                      <a:pt x="665" y="3625"/>
                      <a:pt x="932" y="3796"/>
                    </a:cubicBezTo>
                    <a:cubicBezTo>
                      <a:pt x="1163" y="3944"/>
                      <a:pt x="1424" y="4011"/>
                      <a:pt x="1685" y="4011"/>
                    </a:cubicBezTo>
                    <a:cubicBezTo>
                      <a:pt x="2228" y="4011"/>
                      <a:pt x="2772" y="3718"/>
                      <a:pt x="3052" y="3239"/>
                    </a:cubicBezTo>
                    <a:cubicBezTo>
                      <a:pt x="3308" y="2803"/>
                      <a:pt x="3317" y="2307"/>
                      <a:pt x="3138" y="1880"/>
                    </a:cubicBezTo>
                    <a:cubicBezTo>
                      <a:pt x="3202" y="1489"/>
                      <a:pt x="3178" y="1125"/>
                      <a:pt x="2969" y="768"/>
                    </a:cubicBezTo>
                    <a:cubicBezTo>
                      <a:pt x="2766" y="421"/>
                      <a:pt x="2430" y="163"/>
                      <a:pt x="2043" y="56"/>
                    </a:cubicBezTo>
                    <a:cubicBezTo>
                      <a:pt x="1909" y="19"/>
                      <a:pt x="1772" y="1"/>
                      <a:pt x="1635"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0"/>
              <p:cNvSpPr/>
              <p:nvPr/>
            </p:nvSpPr>
            <p:spPr>
              <a:xfrm>
                <a:off x="2365439" y="3625361"/>
                <a:ext cx="170781" cy="230811"/>
              </a:xfrm>
              <a:custGeom>
                <a:rect b="b" l="l" r="r" t="t"/>
                <a:pathLst>
                  <a:path extrusionOk="0" h="4487" w="3320">
                    <a:moveTo>
                      <a:pt x="1680" y="0"/>
                    </a:moveTo>
                    <a:cubicBezTo>
                      <a:pt x="1003" y="0"/>
                      <a:pt x="258" y="430"/>
                      <a:pt x="149" y="1131"/>
                    </a:cubicBezTo>
                    <a:cubicBezTo>
                      <a:pt x="8" y="2046"/>
                      <a:pt x="0" y="2869"/>
                      <a:pt x="388" y="3729"/>
                    </a:cubicBezTo>
                    <a:cubicBezTo>
                      <a:pt x="617" y="4236"/>
                      <a:pt x="1173" y="4486"/>
                      <a:pt x="1717" y="4486"/>
                    </a:cubicBezTo>
                    <a:cubicBezTo>
                      <a:pt x="1999" y="4486"/>
                      <a:pt x="2279" y="4419"/>
                      <a:pt x="2508" y="4284"/>
                    </a:cubicBezTo>
                    <a:cubicBezTo>
                      <a:pt x="2854" y="4083"/>
                      <a:pt x="3114" y="3746"/>
                      <a:pt x="3219" y="3360"/>
                    </a:cubicBezTo>
                    <a:cubicBezTo>
                      <a:pt x="3319" y="2998"/>
                      <a:pt x="3268" y="2686"/>
                      <a:pt x="3146" y="2364"/>
                    </a:cubicBezTo>
                    <a:cubicBezTo>
                      <a:pt x="3144" y="2357"/>
                      <a:pt x="3144" y="2351"/>
                      <a:pt x="3144" y="2345"/>
                    </a:cubicBezTo>
                    <a:lnTo>
                      <a:pt x="3144" y="2345"/>
                    </a:lnTo>
                    <a:cubicBezTo>
                      <a:pt x="3173" y="2410"/>
                      <a:pt x="3184" y="2435"/>
                      <a:pt x="3185" y="2435"/>
                    </a:cubicBezTo>
                    <a:cubicBezTo>
                      <a:pt x="3186" y="2435"/>
                      <a:pt x="3161" y="2373"/>
                      <a:pt x="3142" y="2311"/>
                    </a:cubicBezTo>
                    <a:cubicBezTo>
                      <a:pt x="3142" y="2294"/>
                      <a:pt x="3140" y="2279"/>
                      <a:pt x="3140" y="2264"/>
                    </a:cubicBezTo>
                    <a:cubicBezTo>
                      <a:pt x="3137" y="2174"/>
                      <a:pt x="3140" y="2084"/>
                      <a:pt x="3144" y="1993"/>
                    </a:cubicBezTo>
                    <a:cubicBezTo>
                      <a:pt x="3147" y="1918"/>
                      <a:pt x="3176" y="1711"/>
                      <a:pt x="3176" y="1711"/>
                    </a:cubicBezTo>
                    <a:lnTo>
                      <a:pt x="3176" y="1711"/>
                    </a:lnTo>
                    <a:cubicBezTo>
                      <a:pt x="3175" y="1711"/>
                      <a:pt x="3165" y="1774"/>
                      <a:pt x="3137" y="1956"/>
                    </a:cubicBezTo>
                    <a:cubicBezTo>
                      <a:pt x="3204" y="1525"/>
                      <a:pt x="3210" y="1152"/>
                      <a:pt x="2980" y="762"/>
                    </a:cubicBezTo>
                    <a:cubicBezTo>
                      <a:pt x="2779" y="416"/>
                      <a:pt x="2442" y="156"/>
                      <a:pt x="2056" y="49"/>
                    </a:cubicBezTo>
                    <a:cubicBezTo>
                      <a:pt x="1936" y="16"/>
                      <a:pt x="1809" y="0"/>
                      <a:pt x="1680"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0"/>
              <p:cNvSpPr/>
              <p:nvPr/>
            </p:nvSpPr>
            <p:spPr>
              <a:xfrm>
                <a:off x="2496559" y="3616874"/>
                <a:ext cx="190791" cy="222787"/>
              </a:xfrm>
              <a:custGeom>
                <a:rect b="b" l="l" r="r" t="t"/>
                <a:pathLst>
                  <a:path extrusionOk="0" h="4331" w="3709">
                    <a:moveTo>
                      <a:pt x="1667" y="0"/>
                    </a:moveTo>
                    <a:cubicBezTo>
                      <a:pt x="992" y="0"/>
                      <a:pt x="265" y="433"/>
                      <a:pt x="143" y="1132"/>
                    </a:cubicBezTo>
                    <a:cubicBezTo>
                      <a:pt x="0" y="1957"/>
                      <a:pt x="49" y="2853"/>
                      <a:pt x="548" y="3564"/>
                    </a:cubicBezTo>
                    <a:cubicBezTo>
                      <a:pt x="877" y="4033"/>
                      <a:pt x="1381" y="4331"/>
                      <a:pt x="1913" y="4331"/>
                    </a:cubicBezTo>
                    <a:cubicBezTo>
                      <a:pt x="2164" y="4331"/>
                      <a:pt x="2420" y="4265"/>
                      <a:pt x="2668" y="4120"/>
                    </a:cubicBezTo>
                    <a:cubicBezTo>
                      <a:pt x="3351" y="3721"/>
                      <a:pt x="3709" y="2693"/>
                      <a:pt x="3223" y="2000"/>
                    </a:cubicBezTo>
                    <a:cubicBezTo>
                      <a:pt x="3200" y="1970"/>
                      <a:pt x="3182" y="1938"/>
                      <a:pt x="3163" y="1906"/>
                    </a:cubicBezTo>
                    <a:cubicBezTo>
                      <a:pt x="3163" y="1902"/>
                      <a:pt x="3161" y="1900"/>
                      <a:pt x="3161" y="1898"/>
                    </a:cubicBezTo>
                    <a:cubicBezTo>
                      <a:pt x="3159" y="1804"/>
                      <a:pt x="3163" y="1712"/>
                      <a:pt x="3174" y="1616"/>
                    </a:cubicBezTo>
                    <a:lnTo>
                      <a:pt x="3174" y="1616"/>
                    </a:lnTo>
                    <a:cubicBezTo>
                      <a:pt x="3173" y="1623"/>
                      <a:pt x="3172" y="1630"/>
                      <a:pt x="3171" y="1636"/>
                    </a:cubicBezTo>
                    <a:lnTo>
                      <a:pt x="3171" y="1636"/>
                    </a:lnTo>
                    <a:cubicBezTo>
                      <a:pt x="3188" y="1333"/>
                      <a:pt x="3143" y="1049"/>
                      <a:pt x="2975" y="761"/>
                    </a:cubicBezTo>
                    <a:cubicBezTo>
                      <a:pt x="2771" y="415"/>
                      <a:pt x="2436" y="157"/>
                      <a:pt x="2048" y="50"/>
                    </a:cubicBezTo>
                    <a:cubicBezTo>
                      <a:pt x="1927" y="16"/>
                      <a:pt x="1798" y="0"/>
                      <a:pt x="1667"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0"/>
              <p:cNvSpPr/>
              <p:nvPr/>
            </p:nvSpPr>
            <p:spPr>
              <a:xfrm>
                <a:off x="2627937" y="3608077"/>
                <a:ext cx="183538" cy="205863"/>
              </a:xfrm>
              <a:custGeom>
                <a:rect b="b" l="l" r="r" t="t"/>
                <a:pathLst>
                  <a:path extrusionOk="0" h="4002" w="3568">
                    <a:moveTo>
                      <a:pt x="1561" y="1"/>
                    </a:moveTo>
                    <a:cubicBezTo>
                      <a:pt x="727" y="1"/>
                      <a:pt x="1" y="705"/>
                      <a:pt x="12" y="1548"/>
                    </a:cubicBezTo>
                    <a:cubicBezTo>
                      <a:pt x="23" y="2307"/>
                      <a:pt x="272" y="2998"/>
                      <a:pt x="797" y="3553"/>
                    </a:cubicBezTo>
                    <a:cubicBezTo>
                      <a:pt x="1083" y="3856"/>
                      <a:pt x="1478" y="4002"/>
                      <a:pt x="1875" y="4002"/>
                    </a:cubicBezTo>
                    <a:cubicBezTo>
                      <a:pt x="2282" y="4002"/>
                      <a:pt x="2692" y="3848"/>
                      <a:pt x="2988" y="3553"/>
                    </a:cubicBezTo>
                    <a:cubicBezTo>
                      <a:pt x="3551" y="2990"/>
                      <a:pt x="3568" y="2120"/>
                      <a:pt x="3109" y="1507"/>
                    </a:cubicBezTo>
                    <a:cubicBezTo>
                      <a:pt x="3075" y="682"/>
                      <a:pt x="2401" y="1"/>
                      <a:pt x="156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0"/>
              <p:cNvSpPr/>
              <p:nvPr/>
            </p:nvSpPr>
            <p:spPr>
              <a:xfrm>
                <a:off x="2735447" y="3557152"/>
                <a:ext cx="211418" cy="230966"/>
              </a:xfrm>
              <a:custGeom>
                <a:rect b="b" l="l" r="r" t="t"/>
                <a:pathLst>
                  <a:path extrusionOk="0" h="4490" w="4110">
                    <a:moveTo>
                      <a:pt x="1688" y="0"/>
                    </a:moveTo>
                    <a:cubicBezTo>
                      <a:pt x="1556" y="0"/>
                      <a:pt x="1422" y="17"/>
                      <a:pt x="1292" y="53"/>
                    </a:cubicBezTo>
                    <a:cubicBezTo>
                      <a:pt x="465" y="281"/>
                      <a:pt x="0" y="1141"/>
                      <a:pt x="209" y="1960"/>
                    </a:cubicBezTo>
                    <a:cubicBezTo>
                      <a:pt x="392" y="2679"/>
                      <a:pt x="678" y="3558"/>
                      <a:pt x="1269" y="4048"/>
                    </a:cubicBezTo>
                    <a:cubicBezTo>
                      <a:pt x="1606" y="4328"/>
                      <a:pt x="2013" y="4490"/>
                      <a:pt x="2416" y="4490"/>
                    </a:cubicBezTo>
                    <a:cubicBezTo>
                      <a:pt x="2786" y="4490"/>
                      <a:pt x="3153" y="4353"/>
                      <a:pt x="3458" y="4048"/>
                    </a:cubicBezTo>
                    <a:cubicBezTo>
                      <a:pt x="4014" y="3492"/>
                      <a:pt x="4110" y="2397"/>
                      <a:pt x="3458" y="1857"/>
                    </a:cubicBezTo>
                    <a:cubicBezTo>
                      <a:pt x="3451" y="1851"/>
                      <a:pt x="3445" y="1845"/>
                      <a:pt x="3439" y="1840"/>
                    </a:cubicBezTo>
                    <a:cubicBezTo>
                      <a:pt x="3419" y="1804"/>
                      <a:pt x="3400" y="1768"/>
                      <a:pt x="3381" y="1730"/>
                    </a:cubicBezTo>
                    <a:cubicBezTo>
                      <a:pt x="3308" y="1537"/>
                      <a:pt x="3247" y="1337"/>
                      <a:pt x="3197" y="1136"/>
                    </a:cubicBezTo>
                    <a:cubicBezTo>
                      <a:pt x="3022" y="452"/>
                      <a:pt x="2367" y="0"/>
                      <a:pt x="168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0"/>
              <p:cNvSpPr/>
              <p:nvPr/>
            </p:nvSpPr>
            <p:spPr>
              <a:xfrm>
                <a:off x="2836321" y="3518829"/>
                <a:ext cx="202365" cy="218877"/>
              </a:xfrm>
              <a:custGeom>
                <a:rect b="b" l="l" r="r" t="t"/>
                <a:pathLst>
                  <a:path extrusionOk="0" h="4255" w="3934">
                    <a:moveTo>
                      <a:pt x="1638" y="0"/>
                    </a:moveTo>
                    <a:cubicBezTo>
                      <a:pt x="1501" y="0"/>
                      <a:pt x="1363" y="18"/>
                      <a:pt x="1230" y="55"/>
                    </a:cubicBezTo>
                    <a:cubicBezTo>
                      <a:pt x="842" y="162"/>
                      <a:pt x="507" y="420"/>
                      <a:pt x="304" y="768"/>
                    </a:cubicBezTo>
                    <a:cubicBezTo>
                      <a:pt x="116" y="1090"/>
                      <a:pt x="1" y="1596"/>
                      <a:pt x="148" y="1962"/>
                    </a:cubicBezTo>
                    <a:cubicBezTo>
                      <a:pt x="415" y="2619"/>
                      <a:pt x="718" y="3345"/>
                      <a:pt x="1290" y="3801"/>
                    </a:cubicBezTo>
                    <a:cubicBezTo>
                      <a:pt x="1625" y="4068"/>
                      <a:pt x="1938" y="4254"/>
                      <a:pt x="2386" y="4254"/>
                    </a:cubicBezTo>
                    <a:cubicBezTo>
                      <a:pt x="2794" y="4254"/>
                      <a:pt x="3191" y="4091"/>
                      <a:pt x="3481" y="3801"/>
                    </a:cubicBezTo>
                    <a:cubicBezTo>
                      <a:pt x="3769" y="3513"/>
                      <a:pt x="3933" y="3115"/>
                      <a:pt x="3933" y="2705"/>
                    </a:cubicBezTo>
                    <a:cubicBezTo>
                      <a:pt x="3933" y="2336"/>
                      <a:pt x="3783" y="1852"/>
                      <a:pt x="3480" y="1610"/>
                    </a:cubicBezTo>
                    <a:cubicBezTo>
                      <a:pt x="3429" y="1568"/>
                      <a:pt x="3380" y="1525"/>
                      <a:pt x="3335" y="1478"/>
                    </a:cubicBezTo>
                    <a:cubicBezTo>
                      <a:pt x="3216" y="1291"/>
                      <a:pt x="3120" y="1096"/>
                      <a:pt x="3031" y="892"/>
                    </a:cubicBezTo>
                    <a:lnTo>
                      <a:pt x="3031" y="892"/>
                    </a:lnTo>
                    <a:cubicBezTo>
                      <a:pt x="3042" y="918"/>
                      <a:pt x="3052" y="943"/>
                      <a:pt x="3063" y="968"/>
                    </a:cubicBezTo>
                    <a:lnTo>
                      <a:pt x="3063" y="968"/>
                    </a:lnTo>
                    <a:cubicBezTo>
                      <a:pt x="2919" y="656"/>
                      <a:pt x="2746" y="401"/>
                      <a:pt x="2423" y="211"/>
                    </a:cubicBezTo>
                    <a:cubicBezTo>
                      <a:pt x="2185" y="72"/>
                      <a:pt x="1912" y="0"/>
                      <a:pt x="163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0"/>
              <p:cNvSpPr/>
              <p:nvPr/>
            </p:nvSpPr>
            <p:spPr>
              <a:xfrm>
                <a:off x="2950209" y="3467801"/>
                <a:ext cx="216357" cy="239762"/>
              </a:xfrm>
              <a:custGeom>
                <a:rect b="b" l="l" r="r" t="t"/>
                <a:pathLst>
                  <a:path extrusionOk="0" h="4661" w="4206">
                    <a:moveTo>
                      <a:pt x="1736" y="1"/>
                    </a:moveTo>
                    <a:cubicBezTo>
                      <a:pt x="1602" y="1"/>
                      <a:pt x="1466" y="19"/>
                      <a:pt x="1330" y="57"/>
                    </a:cubicBezTo>
                    <a:cubicBezTo>
                      <a:pt x="531" y="275"/>
                      <a:pt x="1" y="1154"/>
                      <a:pt x="247" y="1962"/>
                    </a:cubicBezTo>
                    <a:cubicBezTo>
                      <a:pt x="458" y="2652"/>
                      <a:pt x="821" y="3262"/>
                      <a:pt x="1147" y="3900"/>
                    </a:cubicBezTo>
                    <a:cubicBezTo>
                      <a:pt x="1400" y="4400"/>
                      <a:pt x="1943" y="4661"/>
                      <a:pt x="2482" y="4661"/>
                    </a:cubicBezTo>
                    <a:cubicBezTo>
                      <a:pt x="2757" y="4661"/>
                      <a:pt x="3030" y="4593"/>
                      <a:pt x="3265" y="4456"/>
                    </a:cubicBezTo>
                    <a:cubicBezTo>
                      <a:pt x="4025" y="4011"/>
                      <a:pt x="4206" y="3089"/>
                      <a:pt x="3822" y="2338"/>
                    </a:cubicBezTo>
                    <a:cubicBezTo>
                      <a:pt x="3709" y="2116"/>
                      <a:pt x="3587" y="1899"/>
                      <a:pt x="3470" y="1679"/>
                    </a:cubicBezTo>
                    <a:cubicBezTo>
                      <a:pt x="3428" y="1602"/>
                      <a:pt x="3391" y="1521"/>
                      <a:pt x="3351" y="1442"/>
                    </a:cubicBezTo>
                    <a:cubicBezTo>
                      <a:pt x="3346" y="1419"/>
                      <a:pt x="3253" y="1199"/>
                      <a:pt x="3235" y="1137"/>
                    </a:cubicBezTo>
                    <a:cubicBezTo>
                      <a:pt x="3028" y="464"/>
                      <a:pt x="2416" y="1"/>
                      <a:pt x="1736"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a:off x="3080146" y="3451134"/>
                <a:ext cx="178445" cy="163013"/>
              </a:xfrm>
              <a:custGeom>
                <a:rect b="b" l="l" r="r" t="t"/>
                <a:pathLst>
                  <a:path extrusionOk="0" h="3169" w="3469">
                    <a:moveTo>
                      <a:pt x="1693" y="1"/>
                    </a:moveTo>
                    <a:cubicBezTo>
                      <a:pt x="1294" y="1"/>
                      <a:pt x="896" y="150"/>
                      <a:pt x="597" y="448"/>
                    </a:cubicBezTo>
                    <a:cubicBezTo>
                      <a:pt x="1" y="1045"/>
                      <a:pt x="1" y="2043"/>
                      <a:pt x="597" y="2639"/>
                    </a:cubicBezTo>
                    <a:lnTo>
                      <a:pt x="680" y="2720"/>
                    </a:lnTo>
                    <a:cubicBezTo>
                      <a:pt x="979" y="3019"/>
                      <a:pt x="1378" y="3169"/>
                      <a:pt x="1777" y="3169"/>
                    </a:cubicBezTo>
                    <a:cubicBezTo>
                      <a:pt x="2175" y="3169"/>
                      <a:pt x="2573" y="3019"/>
                      <a:pt x="2871" y="2720"/>
                    </a:cubicBezTo>
                    <a:cubicBezTo>
                      <a:pt x="3468" y="2124"/>
                      <a:pt x="3468" y="1128"/>
                      <a:pt x="2871" y="531"/>
                    </a:cubicBezTo>
                    <a:lnTo>
                      <a:pt x="2789" y="448"/>
                    </a:lnTo>
                    <a:cubicBezTo>
                      <a:pt x="2490" y="150"/>
                      <a:pt x="2092" y="1"/>
                      <a:pt x="169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a:off x="3078294" y="3586781"/>
                <a:ext cx="211727" cy="159464"/>
              </a:xfrm>
              <a:custGeom>
                <a:rect b="b" l="l" r="r" t="t"/>
                <a:pathLst>
                  <a:path extrusionOk="0" h="3100" w="4116">
                    <a:moveTo>
                      <a:pt x="2058" y="1"/>
                    </a:moveTo>
                    <a:cubicBezTo>
                      <a:pt x="1" y="1"/>
                      <a:pt x="1" y="3099"/>
                      <a:pt x="2058" y="3099"/>
                    </a:cubicBezTo>
                    <a:cubicBezTo>
                      <a:pt x="4116" y="3099"/>
                      <a:pt x="4116" y="1"/>
                      <a:pt x="205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0"/>
              <p:cNvSpPr/>
              <p:nvPr/>
            </p:nvSpPr>
            <p:spPr>
              <a:xfrm>
                <a:off x="3080352" y="3670011"/>
                <a:ext cx="229937" cy="192334"/>
              </a:xfrm>
              <a:custGeom>
                <a:rect b="b" l="l" r="r" t="t"/>
                <a:pathLst>
                  <a:path extrusionOk="0" h="3739" w="4470">
                    <a:moveTo>
                      <a:pt x="1881" y="1"/>
                    </a:moveTo>
                    <a:cubicBezTo>
                      <a:pt x="1092" y="1"/>
                      <a:pt x="342" y="574"/>
                      <a:pt x="130" y="1344"/>
                    </a:cubicBezTo>
                    <a:cubicBezTo>
                      <a:pt x="1" y="1810"/>
                      <a:pt x="68" y="2322"/>
                      <a:pt x="313" y="2740"/>
                    </a:cubicBezTo>
                    <a:cubicBezTo>
                      <a:pt x="558" y="3160"/>
                      <a:pt x="942" y="3429"/>
                      <a:pt x="1397" y="3576"/>
                    </a:cubicBezTo>
                    <a:cubicBezTo>
                      <a:pt x="1800" y="3704"/>
                      <a:pt x="2233" y="3736"/>
                      <a:pt x="2655" y="3738"/>
                    </a:cubicBezTo>
                    <a:cubicBezTo>
                      <a:pt x="3643" y="3738"/>
                      <a:pt x="4469" y="2912"/>
                      <a:pt x="4469" y="1922"/>
                    </a:cubicBezTo>
                    <a:cubicBezTo>
                      <a:pt x="4469" y="933"/>
                      <a:pt x="3643" y="109"/>
                      <a:pt x="2655" y="107"/>
                    </a:cubicBezTo>
                    <a:cubicBezTo>
                      <a:pt x="2591" y="107"/>
                      <a:pt x="2529" y="107"/>
                      <a:pt x="2466" y="105"/>
                    </a:cubicBezTo>
                    <a:cubicBezTo>
                      <a:pt x="2433" y="96"/>
                      <a:pt x="2397" y="86"/>
                      <a:pt x="2363" y="75"/>
                    </a:cubicBezTo>
                    <a:cubicBezTo>
                      <a:pt x="2204" y="24"/>
                      <a:pt x="2042" y="1"/>
                      <a:pt x="188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0"/>
              <p:cNvSpPr/>
              <p:nvPr/>
            </p:nvSpPr>
            <p:spPr>
              <a:xfrm>
                <a:off x="3066720" y="3821296"/>
                <a:ext cx="234052" cy="184875"/>
              </a:xfrm>
              <a:custGeom>
                <a:rect b="b" l="l" r="r" t="t"/>
                <a:pathLst>
                  <a:path extrusionOk="0" h="3594" w="4550">
                    <a:moveTo>
                      <a:pt x="1741" y="1"/>
                    </a:moveTo>
                    <a:cubicBezTo>
                      <a:pt x="1049" y="1"/>
                      <a:pt x="411" y="402"/>
                      <a:pt x="213" y="1123"/>
                    </a:cubicBezTo>
                    <a:cubicBezTo>
                      <a:pt x="0" y="1898"/>
                      <a:pt x="467" y="2855"/>
                      <a:pt x="1295" y="3028"/>
                    </a:cubicBezTo>
                    <a:cubicBezTo>
                      <a:pt x="1485" y="3067"/>
                      <a:pt x="1674" y="3120"/>
                      <a:pt x="1856" y="3184"/>
                    </a:cubicBezTo>
                    <a:cubicBezTo>
                      <a:pt x="1963" y="3237"/>
                      <a:pt x="2065" y="3297"/>
                      <a:pt x="2163" y="3368"/>
                    </a:cubicBezTo>
                    <a:cubicBezTo>
                      <a:pt x="2382" y="3525"/>
                      <a:pt x="2636" y="3594"/>
                      <a:pt x="2893" y="3594"/>
                    </a:cubicBezTo>
                    <a:cubicBezTo>
                      <a:pt x="3445" y="3594"/>
                      <a:pt x="4012" y="3275"/>
                      <a:pt x="4283" y="2811"/>
                    </a:cubicBezTo>
                    <a:cubicBezTo>
                      <a:pt x="4492" y="2454"/>
                      <a:pt x="4550" y="2019"/>
                      <a:pt x="4439" y="1618"/>
                    </a:cubicBezTo>
                    <a:cubicBezTo>
                      <a:pt x="4324" y="1202"/>
                      <a:pt x="4068" y="936"/>
                      <a:pt x="3727" y="694"/>
                    </a:cubicBezTo>
                    <a:cubicBezTo>
                      <a:pt x="3262" y="360"/>
                      <a:pt x="2675" y="157"/>
                      <a:pt x="2118" y="40"/>
                    </a:cubicBezTo>
                    <a:cubicBezTo>
                      <a:pt x="1992" y="14"/>
                      <a:pt x="1866" y="1"/>
                      <a:pt x="1741"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a:off x="3067749" y="3909670"/>
                <a:ext cx="224536" cy="198404"/>
              </a:xfrm>
              <a:custGeom>
                <a:rect b="b" l="l" r="r" t="t"/>
                <a:pathLst>
                  <a:path extrusionOk="0" h="3857" w="4365">
                    <a:moveTo>
                      <a:pt x="1633" y="1"/>
                    </a:moveTo>
                    <a:cubicBezTo>
                      <a:pt x="1477" y="1"/>
                      <a:pt x="1324" y="22"/>
                      <a:pt x="1192" y="58"/>
                    </a:cubicBezTo>
                    <a:cubicBezTo>
                      <a:pt x="805" y="163"/>
                      <a:pt x="470" y="423"/>
                      <a:pt x="266" y="769"/>
                    </a:cubicBezTo>
                    <a:cubicBezTo>
                      <a:pt x="57" y="1127"/>
                      <a:pt x="1" y="1564"/>
                      <a:pt x="110" y="1963"/>
                    </a:cubicBezTo>
                    <a:cubicBezTo>
                      <a:pt x="227" y="2386"/>
                      <a:pt x="485" y="2635"/>
                      <a:pt x="822" y="2889"/>
                    </a:cubicBezTo>
                    <a:cubicBezTo>
                      <a:pt x="1002" y="3025"/>
                      <a:pt x="1183" y="3162"/>
                      <a:pt x="1369" y="3292"/>
                    </a:cubicBezTo>
                    <a:cubicBezTo>
                      <a:pt x="1678" y="3505"/>
                      <a:pt x="2002" y="3642"/>
                      <a:pt x="2348" y="3789"/>
                    </a:cubicBezTo>
                    <a:cubicBezTo>
                      <a:pt x="2462" y="3836"/>
                      <a:pt x="2590" y="3857"/>
                      <a:pt x="2724" y="3857"/>
                    </a:cubicBezTo>
                    <a:cubicBezTo>
                      <a:pt x="3013" y="3857"/>
                      <a:pt x="3323" y="3760"/>
                      <a:pt x="3542" y="3633"/>
                    </a:cubicBezTo>
                    <a:cubicBezTo>
                      <a:pt x="3888" y="3429"/>
                      <a:pt x="4148" y="3094"/>
                      <a:pt x="4253" y="2706"/>
                    </a:cubicBezTo>
                    <a:cubicBezTo>
                      <a:pt x="4364" y="2307"/>
                      <a:pt x="4308" y="1871"/>
                      <a:pt x="4097" y="1513"/>
                    </a:cubicBezTo>
                    <a:cubicBezTo>
                      <a:pt x="3887" y="1155"/>
                      <a:pt x="3604" y="989"/>
                      <a:pt x="3249" y="833"/>
                    </a:cubicBezTo>
                    <a:lnTo>
                      <a:pt x="3249" y="833"/>
                    </a:lnTo>
                    <a:cubicBezTo>
                      <a:pt x="3323" y="865"/>
                      <a:pt x="3397" y="896"/>
                      <a:pt x="3472" y="928"/>
                    </a:cubicBezTo>
                    <a:cubicBezTo>
                      <a:pt x="3077" y="745"/>
                      <a:pt x="2732" y="476"/>
                      <a:pt x="2386" y="214"/>
                    </a:cubicBezTo>
                    <a:cubicBezTo>
                      <a:pt x="2186" y="63"/>
                      <a:pt x="1904" y="1"/>
                      <a:pt x="1633"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3028758" y="4013116"/>
                <a:ext cx="242231" cy="205709"/>
              </a:xfrm>
              <a:custGeom>
                <a:rect b="b" l="l" r="r" t="t"/>
                <a:pathLst>
                  <a:path extrusionOk="0" h="3999" w="4709">
                    <a:moveTo>
                      <a:pt x="1693" y="0"/>
                    </a:moveTo>
                    <a:cubicBezTo>
                      <a:pt x="1299" y="0"/>
                      <a:pt x="905" y="147"/>
                      <a:pt x="604" y="447"/>
                    </a:cubicBezTo>
                    <a:cubicBezTo>
                      <a:pt x="15" y="1038"/>
                      <a:pt x="0" y="2047"/>
                      <a:pt x="604" y="2636"/>
                    </a:cubicBezTo>
                    <a:cubicBezTo>
                      <a:pt x="1066" y="3084"/>
                      <a:pt x="1610" y="3457"/>
                      <a:pt x="2157" y="3788"/>
                    </a:cubicBezTo>
                    <a:cubicBezTo>
                      <a:pt x="2394" y="3931"/>
                      <a:pt x="2658" y="3998"/>
                      <a:pt x="2920" y="3998"/>
                    </a:cubicBezTo>
                    <a:cubicBezTo>
                      <a:pt x="3460" y="3998"/>
                      <a:pt x="3993" y="3716"/>
                      <a:pt x="4277" y="3231"/>
                    </a:cubicBezTo>
                    <a:cubicBezTo>
                      <a:pt x="4708" y="2495"/>
                      <a:pt x="4443" y="1548"/>
                      <a:pt x="3722" y="1113"/>
                    </a:cubicBezTo>
                    <a:cubicBezTo>
                      <a:pt x="3481" y="967"/>
                      <a:pt x="3245" y="812"/>
                      <a:pt x="3018" y="647"/>
                    </a:cubicBezTo>
                    <a:cubicBezTo>
                      <a:pt x="2942" y="583"/>
                      <a:pt x="2867" y="517"/>
                      <a:pt x="2796" y="447"/>
                    </a:cubicBezTo>
                    <a:cubicBezTo>
                      <a:pt x="2492" y="151"/>
                      <a:pt x="2092" y="0"/>
                      <a:pt x="1693"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p:nvPr/>
            </p:nvSpPr>
            <p:spPr>
              <a:xfrm>
                <a:off x="2991464" y="4110646"/>
                <a:ext cx="263424" cy="214916"/>
              </a:xfrm>
              <a:custGeom>
                <a:rect b="b" l="l" r="r" t="t"/>
                <a:pathLst>
                  <a:path extrusionOk="0" h="4178" w="5121">
                    <a:moveTo>
                      <a:pt x="1777" y="1"/>
                    </a:moveTo>
                    <a:cubicBezTo>
                      <a:pt x="1240" y="1"/>
                      <a:pt x="713" y="276"/>
                      <a:pt x="428" y="763"/>
                    </a:cubicBezTo>
                    <a:cubicBezTo>
                      <a:pt x="0" y="1491"/>
                      <a:pt x="255" y="2457"/>
                      <a:pt x="983" y="2882"/>
                    </a:cubicBezTo>
                    <a:cubicBezTo>
                      <a:pt x="1533" y="3202"/>
                      <a:pt x="2026" y="3602"/>
                      <a:pt x="2553" y="3957"/>
                    </a:cubicBezTo>
                    <a:cubicBezTo>
                      <a:pt x="2778" y="4109"/>
                      <a:pt x="3034" y="4177"/>
                      <a:pt x="3293" y="4177"/>
                    </a:cubicBezTo>
                    <a:cubicBezTo>
                      <a:pt x="3840" y="4177"/>
                      <a:pt x="4396" y="3871"/>
                      <a:pt x="4671" y="3400"/>
                    </a:cubicBezTo>
                    <a:cubicBezTo>
                      <a:pt x="5121" y="2636"/>
                      <a:pt x="4814" y="1753"/>
                      <a:pt x="4115" y="1282"/>
                    </a:cubicBezTo>
                    <a:cubicBezTo>
                      <a:pt x="3590" y="927"/>
                      <a:pt x="3095" y="528"/>
                      <a:pt x="2547" y="208"/>
                    </a:cubicBezTo>
                    <a:cubicBezTo>
                      <a:pt x="2307" y="67"/>
                      <a:pt x="2041" y="1"/>
                      <a:pt x="1777"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0"/>
              <p:cNvSpPr/>
              <p:nvPr/>
            </p:nvSpPr>
            <p:spPr>
              <a:xfrm>
                <a:off x="2929478" y="4198711"/>
                <a:ext cx="262858" cy="237190"/>
              </a:xfrm>
              <a:custGeom>
                <a:rect b="b" l="l" r="r" t="t"/>
                <a:pathLst>
                  <a:path extrusionOk="0" h="4611" w="5110">
                    <a:moveTo>
                      <a:pt x="1719" y="0"/>
                    </a:moveTo>
                    <a:cubicBezTo>
                      <a:pt x="1057" y="0"/>
                      <a:pt x="405" y="555"/>
                      <a:pt x="236" y="1165"/>
                    </a:cubicBezTo>
                    <a:cubicBezTo>
                      <a:pt x="1" y="2021"/>
                      <a:pt x="503" y="2705"/>
                      <a:pt x="1241" y="3036"/>
                    </a:cubicBezTo>
                    <a:cubicBezTo>
                      <a:pt x="1243" y="3036"/>
                      <a:pt x="1243" y="3038"/>
                      <a:pt x="1243" y="3038"/>
                    </a:cubicBezTo>
                    <a:cubicBezTo>
                      <a:pt x="1168" y="3005"/>
                      <a:pt x="1127" y="2988"/>
                      <a:pt x="1122" y="2988"/>
                    </a:cubicBezTo>
                    <a:lnTo>
                      <a:pt x="1122" y="2988"/>
                    </a:lnTo>
                    <a:cubicBezTo>
                      <a:pt x="1116" y="2988"/>
                      <a:pt x="1146" y="3005"/>
                      <a:pt x="1211" y="3038"/>
                    </a:cubicBezTo>
                    <a:cubicBezTo>
                      <a:pt x="1241" y="3053"/>
                      <a:pt x="1296" y="3091"/>
                      <a:pt x="1337" y="3119"/>
                    </a:cubicBezTo>
                    <a:cubicBezTo>
                      <a:pt x="1428" y="3198"/>
                      <a:pt x="1512" y="3281"/>
                      <a:pt x="1595" y="3365"/>
                    </a:cubicBezTo>
                    <a:cubicBezTo>
                      <a:pt x="1842" y="3616"/>
                      <a:pt x="2060" y="3892"/>
                      <a:pt x="2288" y="4158"/>
                    </a:cubicBezTo>
                    <a:cubicBezTo>
                      <a:pt x="2553" y="4469"/>
                      <a:pt x="2942" y="4611"/>
                      <a:pt x="3337" y="4611"/>
                    </a:cubicBezTo>
                    <a:cubicBezTo>
                      <a:pt x="3759" y="4611"/>
                      <a:pt x="4187" y="4449"/>
                      <a:pt x="4477" y="4158"/>
                    </a:cubicBezTo>
                    <a:cubicBezTo>
                      <a:pt x="5110" y="3527"/>
                      <a:pt x="5025" y="2611"/>
                      <a:pt x="4479" y="1969"/>
                    </a:cubicBezTo>
                    <a:cubicBezTo>
                      <a:pt x="4206" y="1649"/>
                      <a:pt x="3941" y="1323"/>
                      <a:pt x="3639" y="1029"/>
                    </a:cubicBezTo>
                    <a:cubicBezTo>
                      <a:pt x="3195" y="594"/>
                      <a:pt x="2711" y="314"/>
                      <a:pt x="2143" y="82"/>
                    </a:cubicBezTo>
                    <a:cubicBezTo>
                      <a:pt x="2004" y="26"/>
                      <a:pt x="1861" y="0"/>
                      <a:pt x="171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0"/>
              <p:cNvSpPr/>
              <p:nvPr/>
            </p:nvSpPr>
            <p:spPr>
              <a:xfrm>
                <a:off x="2854633" y="4310182"/>
                <a:ext cx="233229" cy="235389"/>
              </a:xfrm>
              <a:custGeom>
                <a:rect b="b" l="l" r="r" t="t"/>
                <a:pathLst>
                  <a:path extrusionOk="0" h="4576" w="4534">
                    <a:moveTo>
                      <a:pt x="1628" y="1"/>
                    </a:moveTo>
                    <a:cubicBezTo>
                      <a:pt x="1342" y="1"/>
                      <a:pt x="1061" y="68"/>
                      <a:pt x="834" y="201"/>
                    </a:cubicBezTo>
                    <a:cubicBezTo>
                      <a:pt x="488" y="404"/>
                      <a:pt x="228" y="741"/>
                      <a:pt x="123" y="1127"/>
                    </a:cubicBezTo>
                    <a:cubicBezTo>
                      <a:pt x="1" y="1567"/>
                      <a:pt x="106" y="1919"/>
                      <a:pt x="277" y="2320"/>
                    </a:cubicBezTo>
                    <a:cubicBezTo>
                      <a:pt x="449" y="2719"/>
                      <a:pt x="746" y="3070"/>
                      <a:pt x="1011" y="3408"/>
                    </a:cubicBezTo>
                    <a:cubicBezTo>
                      <a:pt x="1211" y="3662"/>
                      <a:pt x="1422" y="3920"/>
                      <a:pt x="1678" y="4122"/>
                    </a:cubicBezTo>
                    <a:cubicBezTo>
                      <a:pt x="2017" y="4387"/>
                      <a:pt x="2323" y="4575"/>
                      <a:pt x="2771" y="4575"/>
                    </a:cubicBezTo>
                    <a:cubicBezTo>
                      <a:pt x="3182" y="4575"/>
                      <a:pt x="3579" y="4410"/>
                      <a:pt x="3867" y="4122"/>
                    </a:cubicBezTo>
                    <a:cubicBezTo>
                      <a:pt x="4411" y="3578"/>
                      <a:pt x="4533" y="2454"/>
                      <a:pt x="3867" y="1931"/>
                    </a:cubicBezTo>
                    <a:cubicBezTo>
                      <a:pt x="3690" y="1791"/>
                      <a:pt x="3538" y="1624"/>
                      <a:pt x="3393" y="1451"/>
                    </a:cubicBezTo>
                    <a:lnTo>
                      <a:pt x="3393" y="1451"/>
                    </a:lnTo>
                    <a:cubicBezTo>
                      <a:pt x="3393" y="1451"/>
                      <a:pt x="3394" y="1452"/>
                      <a:pt x="3394" y="1452"/>
                    </a:cubicBezTo>
                    <a:cubicBezTo>
                      <a:pt x="3396" y="1452"/>
                      <a:pt x="3216" y="1218"/>
                      <a:pt x="3167" y="1144"/>
                    </a:cubicBezTo>
                    <a:cubicBezTo>
                      <a:pt x="3086" y="1021"/>
                      <a:pt x="3011" y="893"/>
                      <a:pt x="2952" y="758"/>
                    </a:cubicBezTo>
                    <a:cubicBezTo>
                      <a:pt x="2735" y="247"/>
                      <a:pt x="2174" y="1"/>
                      <a:pt x="1628"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0"/>
              <p:cNvSpPr/>
              <p:nvPr/>
            </p:nvSpPr>
            <p:spPr>
              <a:xfrm>
                <a:off x="2760807" y="4356838"/>
                <a:ext cx="215379" cy="243980"/>
              </a:xfrm>
              <a:custGeom>
                <a:rect b="b" l="l" r="r" t="t"/>
                <a:pathLst>
                  <a:path extrusionOk="0" h="4743" w="4187">
                    <a:moveTo>
                      <a:pt x="1708" y="0"/>
                    </a:moveTo>
                    <a:cubicBezTo>
                      <a:pt x="1430" y="0"/>
                      <a:pt x="1155" y="67"/>
                      <a:pt x="923" y="203"/>
                    </a:cubicBezTo>
                    <a:cubicBezTo>
                      <a:pt x="153" y="655"/>
                      <a:pt x="0" y="1562"/>
                      <a:pt x="368" y="2323"/>
                    </a:cubicBezTo>
                    <a:cubicBezTo>
                      <a:pt x="384" y="2358"/>
                      <a:pt x="433" y="2467"/>
                      <a:pt x="454" y="2515"/>
                    </a:cubicBezTo>
                    <a:cubicBezTo>
                      <a:pt x="492" y="2611"/>
                      <a:pt x="528" y="2707"/>
                      <a:pt x="563" y="2804"/>
                    </a:cubicBezTo>
                    <a:cubicBezTo>
                      <a:pt x="663" y="3072"/>
                      <a:pt x="761" y="3341"/>
                      <a:pt x="872" y="3604"/>
                    </a:cubicBezTo>
                    <a:cubicBezTo>
                      <a:pt x="1038" y="3998"/>
                      <a:pt x="1201" y="4307"/>
                      <a:pt x="1584" y="4531"/>
                    </a:cubicBezTo>
                    <a:cubicBezTo>
                      <a:pt x="1823" y="4670"/>
                      <a:pt x="2096" y="4742"/>
                      <a:pt x="2369" y="4742"/>
                    </a:cubicBezTo>
                    <a:cubicBezTo>
                      <a:pt x="2507" y="4742"/>
                      <a:pt x="2644" y="4724"/>
                      <a:pt x="2777" y="4687"/>
                    </a:cubicBezTo>
                    <a:cubicBezTo>
                      <a:pt x="3513" y="4485"/>
                      <a:pt x="4187" y="3561"/>
                      <a:pt x="3859" y="2782"/>
                    </a:cubicBezTo>
                    <a:cubicBezTo>
                      <a:pt x="3579" y="2110"/>
                      <a:pt x="3361" y="1415"/>
                      <a:pt x="3042" y="760"/>
                    </a:cubicBezTo>
                    <a:cubicBezTo>
                      <a:pt x="2800" y="257"/>
                      <a:pt x="2250" y="0"/>
                      <a:pt x="1708"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0"/>
              <p:cNvSpPr/>
              <p:nvPr/>
            </p:nvSpPr>
            <p:spPr>
              <a:xfrm>
                <a:off x="2670473" y="4371241"/>
                <a:ext cx="173867" cy="231480"/>
              </a:xfrm>
              <a:custGeom>
                <a:rect b="b" l="l" r="r" t="t"/>
                <a:pathLst>
                  <a:path extrusionOk="0" h="4500" w="3380">
                    <a:moveTo>
                      <a:pt x="1629" y="0"/>
                    </a:moveTo>
                    <a:cubicBezTo>
                      <a:pt x="1498" y="0"/>
                      <a:pt x="1368" y="17"/>
                      <a:pt x="1243" y="51"/>
                    </a:cubicBezTo>
                    <a:cubicBezTo>
                      <a:pt x="385" y="288"/>
                      <a:pt x="1" y="1130"/>
                      <a:pt x="163" y="1956"/>
                    </a:cubicBezTo>
                    <a:cubicBezTo>
                      <a:pt x="178" y="2039"/>
                      <a:pt x="193" y="2122"/>
                      <a:pt x="208" y="2204"/>
                    </a:cubicBezTo>
                    <a:cubicBezTo>
                      <a:pt x="214" y="2238"/>
                      <a:pt x="223" y="2302"/>
                      <a:pt x="232" y="2361"/>
                    </a:cubicBezTo>
                    <a:cubicBezTo>
                      <a:pt x="255" y="2556"/>
                      <a:pt x="270" y="2752"/>
                      <a:pt x="272" y="2950"/>
                    </a:cubicBezTo>
                    <a:cubicBezTo>
                      <a:pt x="281" y="3793"/>
                      <a:pt x="968" y="4499"/>
                      <a:pt x="1821" y="4499"/>
                    </a:cubicBezTo>
                    <a:cubicBezTo>
                      <a:pt x="2657" y="4499"/>
                      <a:pt x="3380" y="3793"/>
                      <a:pt x="3370" y="2950"/>
                    </a:cubicBezTo>
                    <a:cubicBezTo>
                      <a:pt x="3363" y="2342"/>
                      <a:pt x="3265" y="1728"/>
                      <a:pt x="3150" y="1133"/>
                    </a:cubicBezTo>
                    <a:cubicBezTo>
                      <a:pt x="3015" y="439"/>
                      <a:pt x="2307" y="0"/>
                      <a:pt x="1629" y="0"/>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0"/>
              <p:cNvSpPr/>
              <p:nvPr/>
            </p:nvSpPr>
            <p:spPr>
              <a:xfrm>
                <a:off x="2552012" y="4367177"/>
                <a:ext cx="241459" cy="249381"/>
              </a:xfrm>
              <a:custGeom>
                <a:rect b="b" l="l" r="r" t="t"/>
                <a:pathLst>
                  <a:path extrusionOk="0" h="4848" w="4694">
                    <a:moveTo>
                      <a:pt x="2850" y="1"/>
                    </a:moveTo>
                    <a:cubicBezTo>
                      <a:pt x="2830" y="1"/>
                      <a:pt x="2811" y="1"/>
                      <a:pt x="2791" y="2"/>
                    </a:cubicBezTo>
                    <a:cubicBezTo>
                      <a:pt x="1863" y="45"/>
                      <a:pt x="880" y="356"/>
                      <a:pt x="408" y="1227"/>
                    </a:cubicBezTo>
                    <a:cubicBezTo>
                      <a:pt x="1" y="1978"/>
                      <a:pt x="72" y="2871"/>
                      <a:pt x="502" y="3597"/>
                    </a:cubicBezTo>
                    <a:cubicBezTo>
                      <a:pt x="824" y="4141"/>
                      <a:pt x="1437" y="4716"/>
                      <a:pt x="2089" y="4806"/>
                    </a:cubicBezTo>
                    <a:cubicBezTo>
                      <a:pt x="2262" y="4830"/>
                      <a:pt x="2437" y="4848"/>
                      <a:pt x="2610" y="4848"/>
                    </a:cubicBezTo>
                    <a:cubicBezTo>
                      <a:pt x="2953" y="4848"/>
                      <a:pt x="3287" y="4780"/>
                      <a:pt x="3589" y="4569"/>
                    </a:cubicBezTo>
                    <a:cubicBezTo>
                      <a:pt x="4065" y="4235"/>
                      <a:pt x="4338" y="3833"/>
                      <a:pt x="4532" y="3285"/>
                    </a:cubicBezTo>
                    <a:cubicBezTo>
                      <a:pt x="4694" y="2827"/>
                      <a:pt x="4566" y="2338"/>
                      <a:pt x="4282" y="1963"/>
                    </a:cubicBezTo>
                    <a:cubicBezTo>
                      <a:pt x="4317" y="1832"/>
                      <a:pt x="4340" y="1696"/>
                      <a:pt x="4340" y="1551"/>
                    </a:cubicBezTo>
                    <a:cubicBezTo>
                      <a:pt x="4340" y="755"/>
                      <a:pt x="3667" y="1"/>
                      <a:pt x="2850" y="1"/>
                    </a:cubicBezTo>
                    <a:close/>
                  </a:path>
                </a:pathLst>
              </a:cu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 name="Google Shape;113;p10"/>
            <p:cNvGrpSpPr/>
            <p:nvPr/>
          </p:nvGrpSpPr>
          <p:grpSpPr>
            <a:xfrm>
              <a:off x="3209985" y="1802857"/>
              <a:ext cx="963105" cy="717724"/>
              <a:chOff x="6331140" y="2872948"/>
              <a:chExt cx="1164859" cy="696549"/>
            </a:xfrm>
          </p:grpSpPr>
          <p:sp>
            <p:nvSpPr>
              <p:cNvPr id="114" name="Google Shape;114;p10"/>
              <p:cNvSpPr/>
              <p:nvPr/>
            </p:nvSpPr>
            <p:spPr>
              <a:xfrm>
                <a:off x="6657840" y="3460033"/>
                <a:ext cx="77777" cy="44650"/>
              </a:xfrm>
              <a:custGeom>
                <a:rect b="b" l="l" r="r" t="t"/>
                <a:pathLst>
                  <a:path extrusionOk="0" h="868" w="1512">
                    <a:moveTo>
                      <a:pt x="1512" y="0"/>
                    </a:moveTo>
                    <a:lnTo>
                      <a:pt x="1512" y="0"/>
                    </a:lnTo>
                    <a:cubicBezTo>
                      <a:pt x="949" y="202"/>
                      <a:pt x="433" y="377"/>
                      <a:pt x="0" y="520"/>
                    </a:cubicBezTo>
                    <a:cubicBezTo>
                      <a:pt x="232" y="746"/>
                      <a:pt x="474" y="868"/>
                      <a:pt x="699" y="868"/>
                    </a:cubicBezTo>
                    <a:cubicBezTo>
                      <a:pt x="765" y="868"/>
                      <a:pt x="830" y="858"/>
                      <a:pt x="892" y="836"/>
                    </a:cubicBezTo>
                    <a:cubicBezTo>
                      <a:pt x="1150" y="752"/>
                      <a:pt x="1395" y="467"/>
                      <a:pt x="1512"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0"/>
              <p:cNvSpPr/>
              <p:nvPr/>
            </p:nvSpPr>
            <p:spPr>
              <a:xfrm>
                <a:off x="7098059" y="2873411"/>
                <a:ext cx="397940" cy="383125"/>
              </a:xfrm>
              <a:custGeom>
                <a:rect b="b" l="l" r="r" t="t"/>
                <a:pathLst>
                  <a:path extrusionOk="0" h="7448" w="7736">
                    <a:moveTo>
                      <a:pt x="1802" y="1"/>
                    </a:moveTo>
                    <a:cubicBezTo>
                      <a:pt x="1766" y="1"/>
                      <a:pt x="1730" y="3"/>
                      <a:pt x="1695" y="3"/>
                    </a:cubicBezTo>
                    <a:cubicBezTo>
                      <a:pt x="825" y="1253"/>
                      <a:pt x="546" y="2762"/>
                      <a:pt x="462" y="3794"/>
                    </a:cubicBezTo>
                    <a:cubicBezTo>
                      <a:pt x="650" y="4942"/>
                      <a:pt x="497" y="6151"/>
                      <a:pt x="0" y="7448"/>
                    </a:cubicBezTo>
                    <a:cubicBezTo>
                      <a:pt x="1190" y="7295"/>
                      <a:pt x="4087" y="6696"/>
                      <a:pt x="5725" y="4424"/>
                    </a:cubicBezTo>
                    <a:cubicBezTo>
                      <a:pt x="5859" y="4238"/>
                      <a:pt x="5994" y="4055"/>
                      <a:pt x="6128" y="3875"/>
                    </a:cubicBezTo>
                    <a:cubicBezTo>
                      <a:pt x="6954" y="2751"/>
                      <a:pt x="7735" y="1691"/>
                      <a:pt x="7428" y="1083"/>
                    </a:cubicBezTo>
                    <a:cubicBezTo>
                      <a:pt x="7065" y="366"/>
                      <a:pt x="5171" y="1"/>
                      <a:pt x="1802" y="1"/>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0"/>
              <p:cNvSpPr/>
              <p:nvPr/>
            </p:nvSpPr>
            <p:spPr>
              <a:xfrm>
                <a:off x="7022236" y="2873926"/>
                <a:ext cx="123405" cy="119238"/>
              </a:xfrm>
              <a:custGeom>
                <a:rect b="b" l="l" r="r" t="t"/>
                <a:pathLst>
                  <a:path extrusionOk="0" h="2318" w="2399">
                    <a:moveTo>
                      <a:pt x="2399" y="0"/>
                    </a:moveTo>
                    <a:lnTo>
                      <a:pt x="2399" y="0"/>
                    </a:lnTo>
                    <a:cubicBezTo>
                      <a:pt x="1715" y="10"/>
                      <a:pt x="974" y="34"/>
                      <a:pt x="183" y="70"/>
                    </a:cubicBezTo>
                    <a:cubicBezTo>
                      <a:pt x="123" y="72"/>
                      <a:pt x="63" y="74"/>
                      <a:pt x="0" y="77"/>
                    </a:cubicBezTo>
                    <a:cubicBezTo>
                      <a:pt x="676" y="821"/>
                      <a:pt x="1169" y="1559"/>
                      <a:pt x="1501" y="2317"/>
                    </a:cubicBezTo>
                    <a:cubicBezTo>
                      <a:pt x="1693" y="1450"/>
                      <a:pt x="1996" y="672"/>
                      <a:pt x="2399"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0"/>
              <p:cNvSpPr/>
              <p:nvPr/>
            </p:nvSpPr>
            <p:spPr>
              <a:xfrm>
                <a:off x="6331140" y="2872948"/>
                <a:ext cx="766302" cy="696549"/>
              </a:xfrm>
              <a:custGeom>
                <a:rect b="b" l="l" r="r" t="t"/>
                <a:pathLst>
                  <a:path extrusionOk="0" h="13541" w="14897">
                    <a:moveTo>
                      <a:pt x="7483" y="0"/>
                    </a:moveTo>
                    <a:cubicBezTo>
                      <a:pt x="5087" y="0"/>
                      <a:pt x="2715" y="245"/>
                      <a:pt x="1593" y="2028"/>
                    </a:cubicBezTo>
                    <a:cubicBezTo>
                      <a:pt x="0" y="4560"/>
                      <a:pt x="339" y="7137"/>
                      <a:pt x="641" y="9411"/>
                    </a:cubicBezTo>
                    <a:cubicBezTo>
                      <a:pt x="706" y="9904"/>
                      <a:pt x="767" y="10369"/>
                      <a:pt x="810" y="10826"/>
                    </a:cubicBezTo>
                    <a:cubicBezTo>
                      <a:pt x="959" y="12454"/>
                      <a:pt x="1211" y="13541"/>
                      <a:pt x="1962" y="13541"/>
                    </a:cubicBezTo>
                    <a:cubicBezTo>
                      <a:pt x="2570" y="13541"/>
                      <a:pt x="3513" y="12953"/>
                      <a:pt x="4763" y="11797"/>
                    </a:cubicBezTo>
                    <a:cubicBezTo>
                      <a:pt x="4799" y="11764"/>
                      <a:pt x="4842" y="11739"/>
                      <a:pt x="4887" y="11726"/>
                    </a:cubicBezTo>
                    <a:cubicBezTo>
                      <a:pt x="4963" y="11701"/>
                      <a:pt x="12421" y="9431"/>
                      <a:pt x="14145" y="7617"/>
                    </a:cubicBezTo>
                    <a:cubicBezTo>
                      <a:pt x="14691" y="6357"/>
                      <a:pt x="14896" y="5196"/>
                      <a:pt x="14749" y="4085"/>
                    </a:cubicBezTo>
                    <a:cubicBezTo>
                      <a:pt x="14723" y="4034"/>
                      <a:pt x="14708" y="3976"/>
                      <a:pt x="14714" y="3916"/>
                    </a:cubicBezTo>
                    <a:cubicBezTo>
                      <a:pt x="14714" y="3903"/>
                      <a:pt x="14715" y="3889"/>
                      <a:pt x="14715" y="3874"/>
                    </a:cubicBezTo>
                    <a:cubicBezTo>
                      <a:pt x="14490" y="2577"/>
                      <a:pt x="13776" y="1346"/>
                      <a:pt x="12554" y="113"/>
                    </a:cubicBezTo>
                    <a:cubicBezTo>
                      <a:pt x="12492" y="113"/>
                      <a:pt x="12430" y="115"/>
                      <a:pt x="12364" y="115"/>
                    </a:cubicBezTo>
                    <a:cubicBezTo>
                      <a:pt x="11529" y="115"/>
                      <a:pt x="10676" y="85"/>
                      <a:pt x="9851" y="55"/>
                    </a:cubicBezTo>
                    <a:cubicBezTo>
                      <a:pt x="9027" y="27"/>
                      <a:pt x="8247" y="0"/>
                      <a:pt x="7483" y="0"/>
                    </a:cubicBezTo>
                    <a:close/>
                  </a:path>
                </a:pathLst>
              </a:custGeom>
              <a:solidFill>
                <a:srgbClr val="85200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118" name="Google Shape;118;p10"/>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19" name="Google Shape;119;p10"/>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20" name="Google Shape;120;p10"/>
          <p:cNvPicPr preferRelativeResize="0"/>
          <p:nvPr/>
        </p:nvPicPr>
        <p:blipFill>
          <a:blip r:embed="rId7">
            <a:alphaModFix/>
          </a:blip>
          <a:stretch>
            <a:fillRect/>
          </a:stretch>
        </p:blipFill>
        <p:spPr>
          <a:xfrm>
            <a:off x="6317273" y="1818250"/>
            <a:ext cx="1031126" cy="1031100"/>
          </a:xfrm>
          <a:prstGeom prst="rect">
            <a:avLst/>
          </a:prstGeom>
          <a:noFill/>
          <a:ln>
            <a:noFill/>
          </a:ln>
        </p:spPr>
      </p:pic>
      <p:sp>
        <p:nvSpPr>
          <p:cNvPr id="121" name="Google Shape;121;p10"/>
          <p:cNvSpPr/>
          <p:nvPr/>
        </p:nvSpPr>
        <p:spPr>
          <a:xfrm rot="10800000">
            <a:off x="2470545" y="5123832"/>
            <a:ext cx="77400" cy="77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p:nvPr/>
        </p:nvSpPr>
        <p:spPr>
          <a:xfrm rot="10800000">
            <a:off x="5576026" y="4563848"/>
            <a:ext cx="91500" cy="96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0"/>
          <p:cNvSpPr/>
          <p:nvPr/>
        </p:nvSpPr>
        <p:spPr>
          <a:xfrm rot="10800000">
            <a:off x="7101048" y="693237"/>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0"/>
          <p:cNvSpPr/>
          <p:nvPr/>
        </p:nvSpPr>
        <p:spPr>
          <a:xfrm rot="10800000">
            <a:off x="6505469" y="731069"/>
            <a:ext cx="47400" cy="47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rot="10800000">
            <a:off x="6774927" y="2275611"/>
            <a:ext cx="115800" cy="116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19"/>
          <p:cNvSpPr/>
          <p:nvPr/>
        </p:nvSpPr>
        <p:spPr>
          <a:xfrm>
            <a:off x="0" y="10307950"/>
            <a:ext cx="75600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Q1:D | Q2:C | Q3:B | Q4:A </a:t>
            </a:r>
            <a:r>
              <a:rPr lang="ar" sz="1200">
                <a:solidFill>
                  <a:schemeClr val="lt1"/>
                </a:solidFill>
                <a:latin typeface="Cabin"/>
                <a:ea typeface="Cabin"/>
                <a:cs typeface="Cabin"/>
                <a:sym typeface="Cabin"/>
              </a:rPr>
              <a:t>| Q5:D | Q6:B | Q7:B</a:t>
            </a:r>
            <a:endParaRPr sz="1200">
              <a:solidFill>
                <a:srgbClr val="FFFFFF"/>
              </a:solidFill>
              <a:latin typeface="Cabin"/>
              <a:ea typeface="Cabin"/>
              <a:cs typeface="Cabin"/>
              <a:sym typeface="Cabin"/>
            </a:endParaRPr>
          </a:p>
        </p:txBody>
      </p:sp>
      <p:sp>
        <p:nvSpPr>
          <p:cNvPr id="425" name="Google Shape;425;p19"/>
          <p:cNvSpPr txBox="1"/>
          <p:nvPr/>
        </p:nvSpPr>
        <p:spPr>
          <a:xfrm>
            <a:off x="276900" y="944275"/>
            <a:ext cx="7006200" cy="899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000">
                <a:solidFill>
                  <a:srgbClr val="79974F"/>
                </a:solidFill>
                <a:latin typeface="Mada"/>
                <a:ea typeface="Mada"/>
                <a:cs typeface="Mada"/>
                <a:sym typeface="Mada"/>
              </a:rPr>
              <a:t>Q1: </a:t>
            </a:r>
            <a:r>
              <a:rPr b="1" lang="ar" sz="1000">
                <a:solidFill>
                  <a:srgbClr val="79974F"/>
                </a:solidFill>
                <a:latin typeface="Mada"/>
                <a:ea typeface="Mada"/>
                <a:cs typeface="Mada"/>
                <a:sym typeface="Mada"/>
              </a:rPr>
              <a:t>A 45-year-old man comes to the physician for a routine health maintenance examination. He feels well. He has type 2 diabetes mellitus. There is no family history of serious illness. He works as an engineer at a local company. He does not smoke. He drinks one glass of red wine every other day. He does not use illicit drugs. His only medication is metformin. He is 180 cm (5 ft 11 in) tall and weighs 100 kg (220 lb); BMI is 31 kg/m2. His vital signs are within normal limits. Examination shows a soft, nontender abdomen. The liver is palpated 2 to 3 cm below the right costal margin. Laboratory studies show an aspartate aminotransferase concentration of 100 U/L and an alanine aminotransferase concentration of 130 U/L. Liver biopsy shows hepatocyte ballooning degeneration, as well as inflammatory infiltrates with scattered lymphocytes, neutrophils, and Kupffer cells. Which of the following is the most likely diagnosis</a:t>
            </a:r>
            <a:r>
              <a:rPr b="1" lang="ar" sz="1000">
                <a:solidFill>
                  <a:srgbClr val="79974F"/>
                </a:solidFill>
                <a:latin typeface="Mada"/>
                <a:ea typeface="Mada"/>
                <a:cs typeface="Mada"/>
                <a:sym typeface="Mada"/>
              </a:rPr>
              <a:t>? </a:t>
            </a:r>
            <a:endParaRPr b="1" sz="1000">
              <a:solidFill>
                <a:srgbClr val="79974F"/>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A- </a:t>
            </a:r>
            <a:r>
              <a:rPr lang="ar" sz="900">
                <a:solidFill>
                  <a:schemeClr val="dk1"/>
                </a:solidFill>
                <a:latin typeface="Mada"/>
                <a:ea typeface="Mada"/>
                <a:cs typeface="Mada"/>
                <a:sym typeface="Mada"/>
              </a:rPr>
              <a:t>Primary biliary cirrhosis</a:t>
            </a:r>
            <a:r>
              <a:rPr lang="ar" sz="900">
                <a:solidFill>
                  <a:schemeClr val="dk1"/>
                </a:solidFill>
                <a:latin typeface="Mada"/>
                <a:ea typeface="Mada"/>
                <a:cs typeface="Mada"/>
                <a:sym typeface="Mada"/>
              </a:rPr>
              <a:t>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a:t>
            </a:r>
            <a:r>
              <a:rPr lang="ar" sz="900">
                <a:solidFill>
                  <a:schemeClr val="dk1"/>
                </a:solidFill>
                <a:latin typeface="Mada"/>
                <a:ea typeface="Mada"/>
                <a:cs typeface="Mada"/>
                <a:sym typeface="Mada"/>
              </a:rPr>
              <a:t>Alcoholic fatty liver disease</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a:t>
            </a:r>
            <a:r>
              <a:rPr lang="ar" sz="900">
                <a:solidFill>
                  <a:schemeClr val="dk1"/>
                </a:solidFill>
                <a:latin typeface="Mada"/>
                <a:ea typeface="Mada"/>
                <a:cs typeface="Mada"/>
                <a:sym typeface="Mada"/>
              </a:rPr>
              <a:t>Viral hepatitis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a:t>
            </a:r>
            <a:r>
              <a:rPr lang="ar" sz="900">
                <a:solidFill>
                  <a:schemeClr val="dk1"/>
                </a:solidFill>
                <a:latin typeface="Mada"/>
                <a:ea typeface="Mada"/>
                <a:cs typeface="Mada"/>
                <a:sym typeface="Mada"/>
              </a:rPr>
              <a:t>Nonalcoholic steatohepatitis</a:t>
            </a:r>
            <a:r>
              <a:rPr lang="ar" sz="900">
                <a:solidFill>
                  <a:schemeClr val="dk1"/>
                </a:solidFill>
                <a:latin typeface="Mada"/>
                <a:ea typeface="Mada"/>
                <a:cs typeface="Mada"/>
                <a:sym typeface="Mada"/>
              </a:rPr>
              <a:t>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Q2: In most patients with NAFLD, the first step in the pathogenesis is:  </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A- Increase LDL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B- Increases TGs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C- Insulin resistance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D- Increased hepatic uptake of FFAs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Q3: What is the gold standard in the diagnosis of NASH?  </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A- Liver Elasticity (fibroscan)</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B- Biopsy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C- Serum Markers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900">
                <a:solidFill>
                  <a:schemeClr val="dk1"/>
                </a:solidFill>
                <a:latin typeface="Mada"/>
                <a:ea typeface="Mada"/>
                <a:cs typeface="Mada"/>
                <a:sym typeface="Mada"/>
              </a:rPr>
              <a:t>D- Liver MRI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Q4: Which of the following interventions has established evidence for the treatment of NAFLD?  </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A- Weight Loss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B- Orlistat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C- Metformin</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D- Liraglutide </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Q5</a:t>
            </a:r>
            <a:r>
              <a:rPr b="1" lang="ar" sz="1000">
                <a:solidFill>
                  <a:schemeClr val="accent1"/>
                </a:solidFill>
                <a:latin typeface="Mada"/>
                <a:ea typeface="Mada"/>
                <a:cs typeface="Mada"/>
                <a:sym typeface="Mada"/>
              </a:rPr>
              <a:t>: Which one of the following statements regarding non alcoholic fatty liver disease (NAFLD) is false?</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A- Weight loss improves liver biochemistry</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B- Liver biopsy should be considered in patients with diabetes or age &gt;45yrs</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C- Insulin resistance is almost universal</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D- Cirrhosis develops in almost 40% of patients of NASH</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E- Prevalence of NAFLD is up to 30% whereas prevalence of NASH is only up to 6%</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Q6:</a:t>
            </a:r>
            <a:r>
              <a:rPr b="1" lang="ar" sz="1000">
                <a:solidFill>
                  <a:schemeClr val="accent1"/>
                </a:solidFill>
                <a:latin typeface="Mada"/>
                <a:ea typeface="Mada"/>
                <a:cs typeface="Mada"/>
                <a:sym typeface="Mada"/>
              </a:rPr>
              <a:t>  Bariatric surgery can improve NASH, but rarely results in total resolution.</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A- True</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 B- False</a:t>
            </a:r>
            <a:endParaRPr sz="9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t/>
            </a:r>
            <a:endParaRPr sz="3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Q7</a:t>
            </a:r>
            <a:r>
              <a:rPr b="1" lang="ar" sz="1000">
                <a:solidFill>
                  <a:schemeClr val="accent1"/>
                </a:solidFill>
                <a:latin typeface="Mada"/>
                <a:ea typeface="Mada"/>
                <a:cs typeface="Mada"/>
                <a:sym typeface="Mada"/>
              </a:rPr>
              <a:t>:  14 year old African-American young woman is referred for evaluation of asymptomatic elevation of serum transaminases. She has not received blood transfusions. She is not taking medications. Examination shows that her body mass index is 34. She is anicteric and has no signs of portal hypertension but has prominent acanthosis nigricans in her neck folds and axilla.</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Laboratory evaluation:					</a:t>
            </a:r>
            <a:r>
              <a:rPr lang="ar" sz="1000">
                <a:solidFill>
                  <a:schemeClr val="accent1"/>
                </a:solidFill>
                <a:latin typeface="Mada"/>
                <a:ea typeface="Mada"/>
                <a:cs typeface="Mada"/>
                <a:sym typeface="Mada"/>
              </a:rPr>
              <a:t>AST				100 IU/l</a:t>
            </a:r>
            <a:endParaRPr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1000">
                <a:solidFill>
                  <a:schemeClr val="accent1"/>
                </a:solidFill>
                <a:latin typeface="Mada"/>
                <a:ea typeface="Mada"/>
                <a:cs typeface="Mada"/>
                <a:sym typeface="Mada"/>
              </a:rPr>
              <a:t>Hepatitis B surface Antigen 	Negative		ALT				120 IU/</a:t>
            </a:r>
            <a:endParaRPr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1000">
                <a:solidFill>
                  <a:schemeClr val="accent1"/>
                </a:solidFill>
                <a:latin typeface="Mada"/>
                <a:ea typeface="Mada"/>
                <a:cs typeface="Mada"/>
                <a:sym typeface="Mada"/>
              </a:rPr>
              <a:t>Hepatitis B surface antibody	 Positive			Total serum bilirubin level 	0.4 mg/dl</a:t>
            </a:r>
            <a:endParaRPr sz="10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ar" sz="1000">
                <a:solidFill>
                  <a:schemeClr val="accent1"/>
                </a:solidFill>
                <a:latin typeface="Mada"/>
                <a:ea typeface="Mada"/>
                <a:cs typeface="Mada"/>
                <a:sym typeface="Mada"/>
              </a:rPr>
              <a:t>Hepatitis C antibody 		Negative		Serum immunoglobulin level	Normal</a:t>
            </a:r>
            <a:endParaRPr sz="1000">
              <a:solidFill>
                <a:schemeClr val="accent1"/>
              </a:solidFill>
              <a:latin typeface="Mada"/>
              <a:ea typeface="Mada"/>
              <a:cs typeface="Mada"/>
              <a:sym typeface="Mada"/>
            </a:endParaRPr>
          </a:p>
          <a:p>
            <a:pPr indent="0" lvl="0" marL="0" rtl="0" algn="l">
              <a:lnSpc>
                <a:spcPct val="115000"/>
              </a:lnSpc>
              <a:spcBef>
                <a:spcPts val="0"/>
              </a:spcBef>
              <a:spcAft>
                <a:spcPts val="0"/>
              </a:spcAft>
              <a:buNone/>
            </a:pPr>
            <a:r>
              <a:t/>
            </a:r>
            <a:endParaRPr b="1" sz="200">
              <a:solidFill>
                <a:schemeClr val="accent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If a liver biopsy were performed, the most probable histologic findings would be:</a:t>
            </a:r>
            <a:endParaRPr b="1" sz="1000">
              <a:solidFill>
                <a:schemeClr val="accent1"/>
              </a:solidFill>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A- Mixed portal infiltration with necrotic hepatocytes at the limiting plate </a:t>
            </a:r>
            <a:endParaRPr sz="900">
              <a:solidFill>
                <a:schemeClr val="dk1"/>
              </a:solidFill>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B- Macrovesicular hepatic steatosis with mild portal inflammation</a:t>
            </a:r>
            <a:endParaRPr sz="900">
              <a:solidFill>
                <a:schemeClr val="dk1"/>
              </a:solidFill>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C- Microvesicular hepatic steatosis</a:t>
            </a:r>
            <a:endParaRPr sz="900">
              <a:solidFill>
                <a:schemeClr val="dk1"/>
              </a:solidFill>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D-  Cirrhosis with portal inflammation and Mallory bodies</a:t>
            </a:r>
            <a:endParaRPr sz="900">
              <a:solidFill>
                <a:schemeClr val="dk1"/>
              </a:solidFill>
              <a:latin typeface="Mada"/>
              <a:ea typeface="Mada"/>
              <a:cs typeface="Mada"/>
              <a:sym typeface="Mada"/>
            </a:endParaRPr>
          </a:p>
          <a:p>
            <a:pPr indent="0" lvl="0" marL="0" marR="0" rtl="0" algn="l">
              <a:lnSpc>
                <a:spcPct val="115000"/>
              </a:lnSpc>
              <a:spcBef>
                <a:spcPts val="0"/>
              </a:spcBef>
              <a:spcAft>
                <a:spcPts val="0"/>
              </a:spcAft>
              <a:buClr>
                <a:schemeClr val="dk1"/>
              </a:buClr>
              <a:buSzPts val="1100"/>
              <a:buFont typeface="Arial"/>
              <a:buNone/>
            </a:pPr>
            <a:r>
              <a:rPr lang="ar" sz="900">
                <a:solidFill>
                  <a:schemeClr val="dk1"/>
                </a:solidFill>
                <a:latin typeface="Mada"/>
                <a:ea typeface="Mada"/>
                <a:cs typeface="Mada"/>
                <a:sym typeface="Mada"/>
              </a:rPr>
              <a:t>E-  Normal histology</a:t>
            </a:r>
            <a:endParaRPr b="1" sz="1000">
              <a:solidFill>
                <a:schemeClr val="accent1"/>
              </a:solidFill>
              <a:latin typeface="Mada"/>
              <a:ea typeface="Mada"/>
              <a:cs typeface="Mada"/>
              <a:sym typeface="Mada"/>
            </a:endParaRPr>
          </a:p>
          <a:p>
            <a:pPr indent="0" lvl="0" marL="0" rtl="0" algn="l">
              <a:lnSpc>
                <a:spcPct val="115000"/>
              </a:lnSpc>
              <a:spcBef>
                <a:spcPts val="0"/>
              </a:spcBef>
              <a:spcAft>
                <a:spcPts val="0"/>
              </a:spcAft>
              <a:buNone/>
            </a:pPr>
            <a:r>
              <a:t/>
            </a:r>
            <a:endParaRPr sz="900">
              <a:solidFill>
                <a:schemeClr val="dk1"/>
              </a:solidFill>
              <a:latin typeface="Mada"/>
              <a:ea typeface="Mada"/>
              <a:cs typeface="Mada"/>
              <a:sym typeface="Mada"/>
            </a:endParaRPr>
          </a:p>
        </p:txBody>
      </p:sp>
      <p:grpSp>
        <p:nvGrpSpPr>
          <p:cNvPr id="426" name="Google Shape;426;p19"/>
          <p:cNvGrpSpPr/>
          <p:nvPr/>
        </p:nvGrpSpPr>
        <p:grpSpPr>
          <a:xfrm>
            <a:off x="5686775" y="10392850"/>
            <a:ext cx="1411200" cy="209400"/>
            <a:chOff x="5686775" y="10392850"/>
            <a:chExt cx="1411200" cy="209400"/>
          </a:xfrm>
        </p:grpSpPr>
        <p:sp>
          <p:nvSpPr>
            <p:cNvPr id="427" name="Google Shape;427;p19">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a:solidFill>
                    <a:srgbClr val="FFFFFF"/>
                  </a:solidFill>
                  <a:uFill>
                    <a:noFill/>
                  </a:uFill>
                  <a:latin typeface="Mada"/>
                  <a:ea typeface="Mada"/>
                  <a:cs typeface="Mada"/>
                  <a:sym typeface="Mada"/>
                  <a:hlinkClick r:id="rId4">
                    <a:extLst>
                      <a:ext uri="{A12FA001-AC4F-418D-AE19-62706E023703}">
                        <ahyp:hlinkClr val="tx"/>
                      </a:ext>
                    </a:extLst>
                  </a:hlinkClick>
                </a:rPr>
                <a:t>     </a:t>
              </a:r>
              <a:r>
                <a:rPr b="1" lang="ar" sz="700" u="sng">
                  <a:solidFill>
                    <a:srgbClr val="FFFFFF"/>
                  </a:solidFill>
                  <a:latin typeface="Mada"/>
                  <a:ea typeface="Mada"/>
                  <a:cs typeface="Mada"/>
                  <a:sym typeface="Mada"/>
                  <a:hlinkClick r:id="rId5">
                    <a:extLst>
                      <a:ext uri="{A12FA001-AC4F-418D-AE19-62706E023703}">
                        <ahyp:hlinkClr val="tx"/>
                      </a:ext>
                    </a:extLst>
                  </a:hlinkClick>
                </a:rPr>
                <a:t>Answers Explanation File! </a:t>
              </a:r>
              <a:endParaRPr b="1" sz="700" u="sng">
                <a:solidFill>
                  <a:srgbClr val="FFFFFF"/>
                </a:solidFill>
                <a:latin typeface="Mada"/>
                <a:ea typeface="Mada"/>
                <a:cs typeface="Mada"/>
                <a:sym typeface="Mada"/>
              </a:endParaRPr>
            </a:p>
          </p:txBody>
        </p:sp>
        <p:sp>
          <p:nvSpPr>
            <p:cNvPr id="428" name="Google Shape;428;p19"/>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 name="Google Shape;429;p19"/>
            <p:cNvPicPr preferRelativeResize="0"/>
            <p:nvPr/>
          </p:nvPicPr>
          <p:blipFill>
            <a:blip r:embed="rId6">
              <a:alphaModFix/>
            </a:blip>
            <a:stretch>
              <a:fillRect/>
            </a:stretch>
          </p:blipFill>
          <p:spPr>
            <a:xfrm>
              <a:off x="5755003" y="10430983"/>
              <a:ext cx="108516" cy="133125"/>
            </a:xfrm>
            <a:prstGeom prst="rect">
              <a:avLst/>
            </a:prstGeom>
            <a:noFill/>
            <a:ln>
              <a:noFill/>
            </a:ln>
          </p:spPr>
        </p:pic>
      </p:grpSp>
      <p:sp>
        <p:nvSpPr>
          <p:cNvPr id="430" name="Google Shape;430;p19"/>
          <p:cNvSpPr/>
          <p:nvPr/>
        </p:nvSpPr>
        <p:spPr>
          <a:xfrm rot="10800000">
            <a:off x="4435141" y="262020"/>
            <a:ext cx="65100" cy="651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grpSp>
        <p:nvGrpSpPr>
          <p:cNvPr id="435" name="Google Shape;435;p20"/>
          <p:cNvGrpSpPr/>
          <p:nvPr/>
        </p:nvGrpSpPr>
        <p:grpSpPr>
          <a:xfrm>
            <a:off x="4712815" y="2258829"/>
            <a:ext cx="202585" cy="217379"/>
            <a:chOff x="481483" y="4193428"/>
            <a:chExt cx="322998" cy="346532"/>
          </a:xfrm>
        </p:grpSpPr>
        <p:grpSp>
          <p:nvGrpSpPr>
            <p:cNvPr id="436" name="Google Shape;436;p20"/>
            <p:cNvGrpSpPr/>
            <p:nvPr/>
          </p:nvGrpSpPr>
          <p:grpSpPr>
            <a:xfrm>
              <a:off x="481483" y="4193428"/>
              <a:ext cx="322998" cy="346532"/>
              <a:chOff x="-64406125" y="3362225"/>
              <a:chExt cx="318225" cy="314800"/>
            </a:xfrm>
          </p:grpSpPr>
          <p:sp>
            <p:nvSpPr>
              <p:cNvPr id="437" name="Google Shape;437;p2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2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0" name="Google Shape;440;p20"/>
          <p:cNvGrpSpPr/>
          <p:nvPr/>
        </p:nvGrpSpPr>
        <p:grpSpPr>
          <a:xfrm>
            <a:off x="4712815" y="3493354"/>
            <a:ext cx="202585" cy="217379"/>
            <a:chOff x="481483" y="4193428"/>
            <a:chExt cx="322998" cy="346532"/>
          </a:xfrm>
        </p:grpSpPr>
        <p:grpSp>
          <p:nvGrpSpPr>
            <p:cNvPr id="441" name="Google Shape;441;p20"/>
            <p:cNvGrpSpPr/>
            <p:nvPr/>
          </p:nvGrpSpPr>
          <p:grpSpPr>
            <a:xfrm>
              <a:off x="481483" y="4193428"/>
              <a:ext cx="322998" cy="346532"/>
              <a:chOff x="-64406125" y="3362225"/>
              <a:chExt cx="318225" cy="314800"/>
            </a:xfrm>
          </p:grpSpPr>
          <p:sp>
            <p:nvSpPr>
              <p:cNvPr id="442" name="Google Shape;442;p2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7997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4" name="Google Shape;444;p2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5" name="Google Shape;445;p20"/>
          <p:cNvGrpSpPr/>
          <p:nvPr/>
        </p:nvGrpSpPr>
        <p:grpSpPr>
          <a:xfrm>
            <a:off x="-2104202" y="-1206774"/>
            <a:ext cx="10660562" cy="11568383"/>
            <a:chOff x="-1920002" y="-1215749"/>
            <a:chExt cx="10660562" cy="11568383"/>
          </a:xfrm>
        </p:grpSpPr>
        <p:grpSp>
          <p:nvGrpSpPr>
            <p:cNvPr id="446" name="Google Shape;446;p20"/>
            <p:cNvGrpSpPr/>
            <p:nvPr/>
          </p:nvGrpSpPr>
          <p:grpSpPr>
            <a:xfrm>
              <a:off x="-1920002" y="-1215749"/>
              <a:ext cx="10641954" cy="8822290"/>
              <a:chOff x="-1927520" y="-1216479"/>
              <a:chExt cx="10683620" cy="8827587"/>
            </a:xfrm>
          </p:grpSpPr>
          <p:sp>
            <p:nvSpPr>
              <p:cNvPr id="447" name="Google Shape;447;p20"/>
              <p:cNvSpPr/>
              <p:nvPr/>
            </p:nvSpPr>
            <p:spPr>
              <a:xfrm rot="1034746">
                <a:off x="-1187721" y="4312"/>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448" name="Google Shape;448;p20"/>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449" name="Google Shape;449;p20"/>
              <p:cNvGrpSpPr/>
              <p:nvPr/>
            </p:nvGrpSpPr>
            <p:grpSpPr>
              <a:xfrm>
                <a:off x="6233909" y="4499366"/>
                <a:ext cx="294716" cy="273655"/>
                <a:chOff x="4786297" y="2980907"/>
                <a:chExt cx="189564" cy="189564"/>
              </a:xfrm>
            </p:grpSpPr>
            <p:sp>
              <p:nvSpPr>
                <p:cNvPr id="450" name="Google Shape;450;p2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1" name="Google Shape;451;p2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2" name="Google Shape;452;p2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3" name="Google Shape;453;p20"/>
              <p:cNvGrpSpPr/>
              <p:nvPr/>
            </p:nvGrpSpPr>
            <p:grpSpPr>
              <a:xfrm>
                <a:off x="6730897" y="2553643"/>
                <a:ext cx="323310" cy="273663"/>
                <a:chOff x="5099945" y="1562040"/>
                <a:chExt cx="215986" cy="196894"/>
              </a:xfrm>
            </p:grpSpPr>
            <p:sp>
              <p:nvSpPr>
                <p:cNvPr id="454" name="Google Shape;454;p2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5" name="Google Shape;455;p2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6" name="Google Shape;456;p2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57" name="Google Shape;457;p20"/>
              <p:cNvGrpSpPr/>
              <p:nvPr/>
            </p:nvGrpSpPr>
            <p:grpSpPr>
              <a:xfrm>
                <a:off x="5510564" y="5207134"/>
                <a:ext cx="460558" cy="192901"/>
                <a:chOff x="5427392" y="3652956"/>
                <a:chExt cx="296236" cy="133625"/>
              </a:xfrm>
            </p:grpSpPr>
            <p:sp>
              <p:nvSpPr>
                <p:cNvPr id="458" name="Google Shape;458;p2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59" name="Google Shape;459;p2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0" name="Google Shape;460;p2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1" name="Google Shape;461;p20"/>
              <p:cNvGrpSpPr/>
              <p:nvPr/>
            </p:nvGrpSpPr>
            <p:grpSpPr>
              <a:xfrm>
                <a:off x="7200498" y="2639841"/>
                <a:ext cx="271715" cy="241528"/>
                <a:chOff x="7456777" y="1936895"/>
                <a:chExt cx="174770" cy="167309"/>
              </a:xfrm>
            </p:grpSpPr>
            <p:sp>
              <p:nvSpPr>
                <p:cNvPr id="462" name="Google Shape;462;p2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3" name="Google Shape;463;p2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4" name="Google Shape;464;p2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5" name="Google Shape;465;p2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66" name="Google Shape;466;p20"/>
              <p:cNvGrpSpPr/>
              <p:nvPr/>
            </p:nvGrpSpPr>
            <p:grpSpPr>
              <a:xfrm>
                <a:off x="6187636" y="5036716"/>
                <a:ext cx="265989" cy="241390"/>
                <a:chOff x="3923092" y="3421606"/>
                <a:chExt cx="171087" cy="167214"/>
              </a:xfrm>
            </p:grpSpPr>
            <p:sp>
              <p:nvSpPr>
                <p:cNvPr id="467" name="Google Shape;467;p2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8" name="Google Shape;468;p2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69" name="Google Shape;469;p2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0" name="Google Shape;470;p2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71" name="Google Shape;471;p20"/>
              <p:cNvGrpSpPr/>
              <p:nvPr/>
            </p:nvGrpSpPr>
            <p:grpSpPr>
              <a:xfrm>
                <a:off x="5801382" y="4601754"/>
                <a:ext cx="120088" cy="295337"/>
                <a:chOff x="6689991" y="3974566"/>
                <a:chExt cx="77242" cy="204583"/>
              </a:xfrm>
            </p:grpSpPr>
            <p:sp>
              <p:nvSpPr>
                <p:cNvPr id="472" name="Google Shape;472;p2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3" name="Google Shape;473;p2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4" name="Google Shape;474;p2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5" name="Google Shape;475;p2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76" name="Google Shape;476;p20"/>
              <p:cNvGrpSpPr/>
              <p:nvPr/>
            </p:nvGrpSpPr>
            <p:grpSpPr>
              <a:xfrm>
                <a:off x="5193184" y="5104648"/>
                <a:ext cx="120038" cy="295379"/>
                <a:chOff x="4308549" y="4159596"/>
                <a:chExt cx="77210" cy="204613"/>
              </a:xfrm>
            </p:grpSpPr>
            <p:sp>
              <p:nvSpPr>
                <p:cNvPr id="477" name="Google Shape;477;p2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8" name="Google Shape;478;p2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79" name="Google Shape;479;p2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0" name="Google Shape;480;p2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81" name="Google Shape;481;p20"/>
              <p:cNvGrpSpPr/>
              <p:nvPr/>
            </p:nvGrpSpPr>
            <p:grpSpPr>
              <a:xfrm>
                <a:off x="6630902" y="3487361"/>
                <a:ext cx="265720" cy="232428"/>
                <a:chOff x="4366946" y="1834186"/>
                <a:chExt cx="177537" cy="173778"/>
              </a:xfrm>
            </p:grpSpPr>
            <p:sp>
              <p:nvSpPr>
                <p:cNvPr id="482" name="Google Shape;482;p2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3" name="Google Shape;483;p2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4" name="Google Shape;484;p2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5" name="Google Shape;485;p2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86" name="Google Shape;486;p20"/>
              <p:cNvGrpSpPr/>
              <p:nvPr/>
            </p:nvGrpSpPr>
            <p:grpSpPr>
              <a:xfrm>
                <a:off x="6693933" y="4917802"/>
                <a:ext cx="271715" cy="241530"/>
                <a:chOff x="7373945" y="2491538"/>
                <a:chExt cx="174770" cy="167311"/>
              </a:xfrm>
            </p:grpSpPr>
            <p:sp>
              <p:nvSpPr>
                <p:cNvPr id="487" name="Google Shape;487;p2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8" name="Google Shape;488;p2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89" name="Google Shape;489;p2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0" name="Google Shape;490;p2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91" name="Google Shape;491;p20"/>
              <p:cNvGrpSpPr/>
              <p:nvPr/>
            </p:nvGrpSpPr>
            <p:grpSpPr>
              <a:xfrm>
                <a:off x="7109737" y="3130115"/>
                <a:ext cx="120088" cy="295337"/>
                <a:chOff x="7089311" y="1211098"/>
                <a:chExt cx="77242" cy="204583"/>
              </a:xfrm>
            </p:grpSpPr>
            <p:sp>
              <p:nvSpPr>
                <p:cNvPr id="492" name="Google Shape;492;p2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3" name="Google Shape;493;p2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4" name="Google Shape;494;p2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5" name="Google Shape;495;p2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496" name="Google Shape;496;p20"/>
              <p:cNvGrpSpPr/>
              <p:nvPr/>
            </p:nvGrpSpPr>
            <p:grpSpPr>
              <a:xfrm>
                <a:off x="6390144" y="3813442"/>
                <a:ext cx="1082091" cy="1072938"/>
                <a:chOff x="4332233" y="3324392"/>
                <a:chExt cx="1191206" cy="1180090"/>
              </a:xfrm>
            </p:grpSpPr>
            <p:sp>
              <p:nvSpPr>
                <p:cNvPr id="497" name="Google Shape;497;p2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8" name="Google Shape;498;p2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499" name="Google Shape;499;p2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0" name="Google Shape;500;p2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1" name="Google Shape;501;p2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2" name="Google Shape;502;p2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3" name="Google Shape;503;p2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4" name="Google Shape;504;p2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5" name="Google Shape;505;p2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6" name="Google Shape;506;p2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7" name="Google Shape;507;p2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8" name="Google Shape;508;p2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09" name="Google Shape;509;p2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0" name="Google Shape;510;p2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1" name="Google Shape;511;p2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2" name="Google Shape;512;p2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3" name="Google Shape;513;p2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4" name="Google Shape;514;p2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5" name="Google Shape;515;p2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6" name="Google Shape;516;p2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7" name="Google Shape;517;p2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8" name="Google Shape;518;p2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19" name="Google Shape;519;p2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520" name="Google Shape;520;p2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1" name="Google Shape;521;p2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2" name="Google Shape;522;p2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523" name="Google Shape;523;p20"/>
              <p:cNvGrpSpPr/>
              <p:nvPr/>
            </p:nvGrpSpPr>
            <p:grpSpPr>
              <a:xfrm>
                <a:off x="7002589" y="3756903"/>
                <a:ext cx="460558" cy="192901"/>
                <a:chOff x="5427392" y="3652956"/>
                <a:chExt cx="296236" cy="133625"/>
              </a:xfrm>
            </p:grpSpPr>
            <p:sp>
              <p:nvSpPr>
                <p:cNvPr id="524" name="Google Shape;524;p2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5" name="Google Shape;525;p2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526" name="Google Shape;526;p2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sp>
          <p:nvSpPr>
            <p:cNvPr id="527" name="Google Shape;527;p20"/>
            <p:cNvSpPr txBox="1"/>
            <p:nvPr/>
          </p:nvSpPr>
          <p:spPr>
            <a:xfrm>
              <a:off x="1984104" y="454113"/>
              <a:ext cx="4140000" cy="10281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528" name="Google Shape;528;p20"/>
            <p:cNvGrpSpPr/>
            <p:nvPr/>
          </p:nvGrpSpPr>
          <p:grpSpPr>
            <a:xfrm>
              <a:off x="-841110" y="5750031"/>
              <a:ext cx="9581669" cy="4602603"/>
              <a:chOff x="-716077" y="5606217"/>
              <a:chExt cx="9619184" cy="4605366"/>
            </a:xfrm>
          </p:grpSpPr>
          <p:sp>
            <p:nvSpPr>
              <p:cNvPr id="529" name="Google Shape;529;p20"/>
              <p:cNvSpPr/>
              <p:nvPr/>
            </p:nvSpPr>
            <p:spPr>
              <a:xfrm rot="844026">
                <a:off x="-476913"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30" name="Google Shape;530;p20"/>
              <p:cNvSpPr/>
              <p:nvPr/>
            </p:nvSpPr>
            <p:spPr>
              <a:xfrm rot="-9658027">
                <a:off x="4576712"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31" name="Google Shape;531;p2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532" name="Google Shape;532;p20"/>
              <p:cNvSpPr txBox="1"/>
              <p:nvPr/>
            </p:nvSpPr>
            <p:spPr>
              <a:xfrm>
                <a:off x="442681"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533" name="Google Shape;533;p20"/>
              <p:cNvSpPr txBox="1"/>
              <p:nvPr/>
            </p:nvSpPr>
            <p:spPr>
              <a:xfrm>
                <a:off x="4969418"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534" name="Google Shape;534;p20"/>
              <p:cNvGrpSpPr/>
              <p:nvPr/>
            </p:nvGrpSpPr>
            <p:grpSpPr>
              <a:xfrm>
                <a:off x="1656025" y="8761125"/>
                <a:ext cx="4020900" cy="998700"/>
                <a:chOff x="1656025" y="8761125"/>
                <a:chExt cx="4020900" cy="998700"/>
              </a:xfrm>
            </p:grpSpPr>
            <p:sp>
              <p:nvSpPr>
                <p:cNvPr id="535" name="Google Shape;535;p20"/>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536" name="Google Shape;536;p2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537" name="Google Shape;537;p20"/>
            <p:cNvGrpSpPr/>
            <p:nvPr/>
          </p:nvGrpSpPr>
          <p:grpSpPr>
            <a:xfrm>
              <a:off x="258081" y="3971276"/>
              <a:ext cx="1131856" cy="1357967"/>
              <a:chOff x="876055" y="2338940"/>
              <a:chExt cx="862498" cy="998652"/>
            </a:xfrm>
          </p:grpSpPr>
          <p:grpSp>
            <p:nvGrpSpPr>
              <p:cNvPr id="538" name="Google Shape;538;p20"/>
              <p:cNvGrpSpPr/>
              <p:nvPr/>
            </p:nvGrpSpPr>
            <p:grpSpPr>
              <a:xfrm>
                <a:off x="876055" y="2338940"/>
                <a:ext cx="431131" cy="998652"/>
                <a:chOff x="6094678" y="3600952"/>
                <a:chExt cx="431131" cy="998652"/>
              </a:xfrm>
            </p:grpSpPr>
            <p:sp>
              <p:nvSpPr>
                <p:cNvPr id="539" name="Google Shape;539;p2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20"/>
              <p:cNvGrpSpPr/>
              <p:nvPr/>
            </p:nvGrpSpPr>
            <p:grpSpPr>
              <a:xfrm>
                <a:off x="1396606" y="2521080"/>
                <a:ext cx="341947" cy="634395"/>
                <a:chOff x="5257252" y="2296731"/>
                <a:chExt cx="543549" cy="1048934"/>
              </a:xfrm>
            </p:grpSpPr>
            <p:sp>
              <p:nvSpPr>
                <p:cNvPr id="557" name="Google Shape;557;p2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2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3" name="Google Shape;623;p20"/>
            <p:cNvGrpSpPr/>
            <p:nvPr/>
          </p:nvGrpSpPr>
          <p:grpSpPr>
            <a:xfrm>
              <a:off x="795934" y="1707229"/>
              <a:ext cx="6516287" cy="3204580"/>
              <a:chOff x="799050" y="1742691"/>
              <a:chExt cx="6541800" cy="3206504"/>
            </a:xfrm>
          </p:grpSpPr>
          <p:sp>
            <p:nvSpPr>
              <p:cNvPr id="624" name="Google Shape;624;p20"/>
              <p:cNvSpPr txBox="1"/>
              <p:nvPr/>
            </p:nvSpPr>
            <p:spPr>
              <a:xfrm>
                <a:off x="2266950" y="2346303"/>
                <a:ext cx="3026100" cy="911100"/>
              </a:xfrm>
              <a:prstGeom prst="rect">
                <a:avLst/>
              </a:prstGeom>
              <a:noFill/>
              <a:ln>
                <a:noFill/>
              </a:ln>
            </p:spPr>
            <p:txBody>
              <a:bodyPr anchorCtr="0" anchor="t" bIns="91175" lIns="91175" spcFirstLastPara="1" rIns="91175" wrap="square" tIns="91175">
                <a:noAutofit/>
              </a:bodyPr>
              <a:lstStyle/>
              <a:p>
                <a:pPr indent="-349250" lvl="0" marL="457200" rtl="0" algn="l">
                  <a:spcBef>
                    <a:spcPts val="0"/>
                  </a:spcBef>
                  <a:spcAft>
                    <a:spcPts val="0"/>
                  </a:spcAft>
                  <a:buSzPts val="1900"/>
                  <a:buFont typeface="Mada"/>
                  <a:buChar char="-"/>
                </a:pPr>
                <a:r>
                  <a:rPr b="1" lang="ar" sz="1900">
                    <a:latin typeface="Mada"/>
                    <a:ea typeface="Mada"/>
                    <a:cs typeface="Mada"/>
                    <a:sym typeface="Mada"/>
                  </a:rPr>
                  <a:t>Jehad Alorainy</a:t>
                </a:r>
                <a:endParaRPr b="1" sz="1900">
                  <a:latin typeface="Mada"/>
                  <a:ea typeface="Mada"/>
                  <a:cs typeface="Mada"/>
                  <a:sym typeface="Mada"/>
                </a:endParaRPr>
              </a:p>
              <a:p>
                <a:pPr indent="-349250" lvl="0" marL="457200" rtl="0" algn="l">
                  <a:spcBef>
                    <a:spcPts val="0"/>
                  </a:spcBef>
                  <a:spcAft>
                    <a:spcPts val="0"/>
                  </a:spcAft>
                  <a:buSzPts val="1900"/>
                  <a:buFont typeface="Mada"/>
                  <a:buChar char="-"/>
                </a:pPr>
                <a:r>
                  <a:rPr b="1" lang="ar" sz="1900">
                    <a:latin typeface="Mada"/>
                    <a:ea typeface="Mada"/>
                    <a:cs typeface="Mada"/>
                    <a:sym typeface="Mada"/>
                  </a:rPr>
                  <a:t>Mohammed Alhumud</a:t>
                </a:r>
                <a:endParaRPr b="1" sz="1900">
                  <a:latin typeface="Mada"/>
                  <a:ea typeface="Mada"/>
                  <a:cs typeface="Mada"/>
                  <a:sym typeface="Mada"/>
                </a:endParaRPr>
              </a:p>
            </p:txBody>
          </p:sp>
          <p:sp>
            <p:nvSpPr>
              <p:cNvPr id="625" name="Google Shape;625;p20"/>
              <p:cNvSpPr txBox="1"/>
              <p:nvPr/>
            </p:nvSpPr>
            <p:spPr>
              <a:xfrm>
                <a:off x="1518900" y="3456434"/>
                <a:ext cx="5102100" cy="639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626" name="Google Shape;626;p20"/>
              <p:cNvSpPr txBox="1"/>
              <p:nvPr/>
            </p:nvSpPr>
            <p:spPr>
              <a:xfrm>
                <a:off x="2266950" y="4038095"/>
                <a:ext cx="3026100" cy="911100"/>
              </a:xfrm>
              <a:prstGeom prst="rect">
                <a:avLst/>
              </a:prstGeom>
              <a:noFill/>
              <a:ln>
                <a:noFill/>
              </a:ln>
            </p:spPr>
            <p:txBody>
              <a:bodyPr anchorCtr="0" anchor="t" bIns="91175" lIns="91175" spcFirstLastPara="1" rIns="91175" wrap="square" tIns="91175">
                <a:noAutofit/>
              </a:bodyPr>
              <a:lstStyle/>
              <a:p>
                <a:pPr indent="-342900" lvl="0" marL="457200" rtl="0" algn="l">
                  <a:spcBef>
                    <a:spcPts val="0"/>
                  </a:spcBef>
                  <a:spcAft>
                    <a:spcPts val="0"/>
                  </a:spcAft>
                  <a:buSzPts val="1800"/>
                  <a:buFont typeface="Mada"/>
                  <a:buChar char="-"/>
                </a:pPr>
                <a:r>
                  <a:rPr b="1" lang="ar" sz="1800">
                    <a:latin typeface="Mada"/>
                    <a:ea typeface="Mada"/>
                    <a:cs typeface="Mada"/>
                    <a:sym typeface="Mada"/>
                  </a:rPr>
                  <a:t>Jehad Alorainy</a:t>
                </a:r>
                <a:endParaRPr b="1" sz="1800">
                  <a:latin typeface="Mada"/>
                  <a:ea typeface="Mada"/>
                  <a:cs typeface="Mada"/>
                  <a:sym typeface="Mada"/>
                </a:endParaRPr>
              </a:p>
            </p:txBody>
          </p:sp>
          <p:sp>
            <p:nvSpPr>
              <p:cNvPr id="627" name="Google Shape;627;p20"/>
              <p:cNvSpPr txBox="1"/>
              <p:nvPr/>
            </p:nvSpPr>
            <p:spPr>
              <a:xfrm>
                <a:off x="799050" y="1742691"/>
                <a:ext cx="6541800" cy="102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grpSp>
      </p:grpSp>
      <p:grpSp>
        <p:nvGrpSpPr>
          <p:cNvPr id="628" name="Google Shape;628;p20"/>
          <p:cNvGrpSpPr/>
          <p:nvPr/>
        </p:nvGrpSpPr>
        <p:grpSpPr>
          <a:xfrm>
            <a:off x="4919724" y="2711382"/>
            <a:ext cx="202585" cy="217379"/>
            <a:chOff x="481483" y="4193428"/>
            <a:chExt cx="322998" cy="346532"/>
          </a:xfrm>
        </p:grpSpPr>
        <p:grpSp>
          <p:nvGrpSpPr>
            <p:cNvPr id="629" name="Google Shape;629;p20"/>
            <p:cNvGrpSpPr/>
            <p:nvPr/>
          </p:nvGrpSpPr>
          <p:grpSpPr>
            <a:xfrm>
              <a:off x="481483" y="4193428"/>
              <a:ext cx="322998" cy="346532"/>
              <a:chOff x="-64406125" y="3362225"/>
              <a:chExt cx="318225" cy="314800"/>
            </a:xfrm>
          </p:grpSpPr>
          <p:sp>
            <p:nvSpPr>
              <p:cNvPr id="630" name="Google Shape;630;p2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2" name="Google Shape;632;p2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 name="Google Shape;633;p20"/>
          <p:cNvSpPr/>
          <p:nvPr/>
        </p:nvSpPr>
        <p:spPr>
          <a:xfrm>
            <a:off x="6885524" y="7395860"/>
            <a:ext cx="21000" cy="21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0"/>
          <p:cNvSpPr/>
          <p:nvPr/>
        </p:nvSpPr>
        <p:spPr>
          <a:xfrm>
            <a:off x="6522435" y="7701013"/>
            <a:ext cx="21000" cy="21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0"/>
          <p:cNvSpPr/>
          <p:nvPr/>
        </p:nvSpPr>
        <p:spPr>
          <a:xfrm>
            <a:off x="6459515" y="7701013"/>
            <a:ext cx="21000" cy="21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0"/>
          <p:cNvSpPr/>
          <p:nvPr/>
        </p:nvSpPr>
        <p:spPr>
          <a:xfrm rot="10800000">
            <a:off x="3824366" y="4150478"/>
            <a:ext cx="41100" cy="41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0"/>
          <p:cNvSpPr/>
          <p:nvPr/>
        </p:nvSpPr>
        <p:spPr>
          <a:xfrm rot="10800000">
            <a:off x="3872130" y="2470016"/>
            <a:ext cx="41100" cy="414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131" name="Google Shape;131;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32" name="Google Shape;132;p11"/>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rgbClr val="000000"/>
                </a:solidFill>
                <a:latin typeface="Mada"/>
                <a:ea typeface="Mada"/>
                <a:cs typeface="Mada"/>
                <a:sym typeface="Mada"/>
              </a:rPr>
              <a:t>Introduction to </a:t>
            </a:r>
            <a:r>
              <a:rPr b="1" lang="ar" sz="2600">
                <a:latin typeface="Mada"/>
                <a:ea typeface="Mada"/>
                <a:cs typeface="Mada"/>
                <a:sym typeface="Mada"/>
              </a:rPr>
              <a:t>NAFLD</a:t>
            </a:r>
            <a:endParaRPr b="1" sz="3200">
              <a:solidFill>
                <a:srgbClr val="000000"/>
              </a:solidFill>
              <a:latin typeface="Mada"/>
              <a:ea typeface="Mada"/>
              <a:cs typeface="Mada"/>
              <a:sym typeface="Mada"/>
            </a:endParaRPr>
          </a:p>
        </p:txBody>
      </p:sp>
      <p:sp>
        <p:nvSpPr>
          <p:cNvPr id="133" name="Google Shape;133;p11"/>
          <p:cNvSpPr txBox="1"/>
          <p:nvPr/>
        </p:nvSpPr>
        <p:spPr>
          <a:xfrm>
            <a:off x="304625" y="273745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Criteria</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sp>
        <p:nvSpPr>
          <p:cNvPr id="134" name="Google Shape;134;p11"/>
          <p:cNvSpPr/>
          <p:nvPr/>
        </p:nvSpPr>
        <p:spPr>
          <a:xfrm>
            <a:off x="228600" y="3257550"/>
            <a:ext cx="6877800" cy="946500"/>
          </a:xfrm>
          <a:prstGeom prst="roundRect">
            <a:avLst>
              <a:gd fmla="val 50000" name="adj"/>
            </a:avLst>
          </a:prstGeom>
          <a:solidFill>
            <a:srgbClr val="D9EAD3">
              <a:alpha val="51740"/>
            </a:srgbClr>
          </a:solidFill>
          <a:ln>
            <a:noFill/>
          </a:ln>
        </p:spPr>
        <p:txBody>
          <a:bodyPr anchorCtr="0" anchor="ctr" bIns="91425" lIns="91425" spcFirstLastPara="1" rIns="91425" wrap="square" tIns="91425">
            <a:noAutofit/>
          </a:bodyPr>
          <a:lstStyle/>
          <a:p>
            <a:pPr indent="0" lvl="0" marL="914400" rtl="0" algn="l">
              <a:spcBef>
                <a:spcPts val="0"/>
              </a:spcBef>
              <a:spcAft>
                <a:spcPts val="0"/>
              </a:spcAft>
              <a:buNone/>
            </a:pPr>
            <a:r>
              <a:rPr b="1" lang="ar">
                <a:solidFill>
                  <a:schemeClr val="dk1"/>
                </a:solidFill>
                <a:latin typeface="Mada"/>
                <a:ea typeface="Mada"/>
                <a:cs typeface="Mada"/>
                <a:sym typeface="Mada"/>
              </a:rPr>
              <a:t> </a:t>
            </a:r>
            <a:r>
              <a:rPr b="1" lang="ar">
                <a:solidFill>
                  <a:srgbClr val="CC0000"/>
                </a:solidFill>
                <a:latin typeface="Mada"/>
                <a:ea typeface="Mada"/>
                <a:cs typeface="Mada"/>
                <a:sym typeface="Mada"/>
              </a:rPr>
              <a:t>Liver fat &gt; 5%: </a:t>
            </a:r>
            <a:r>
              <a:rPr lang="ar">
                <a:solidFill>
                  <a:schemeClr val="dk1"/>
                </a:solidFill>
                <a:latin typeface="Mada"/>
                <a:ea typeface="Mada"/>
                <a:cs typeface="Mada"/>
                <a:sym typeface="Mada"/>
              </a:rPr>
              <a:t>Estimated by</a:t>
            </a:r>
            <a:endParaRPr b="1">
              <a:solidFill>
                <a:srgbClr val="CC0000"/>
              </a:solidFill>
              <a:latin typeface="Mada"/>
              <a:ea typeface="Mada"/>
              <a:cs typeface="Mada"/>
              <a:sym typeface="Mada"/>
            </a:endParaRPr>
          </a:p>
          <a:p>
            <a:pPr indent="-317500" lvl="2" marL="13716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Cross-section on histology  </a:t>
            </a:r>
            <a:endParaRPr>
              <a:solidFill>
                <a:schemeClr val="dk1"/>
              </a:solidFill>
              <a:latin typeface="Mada"/>
              <a:ea typeface="Mada"/>
              <a:cs typeface="Mada"/>
              <a:sym typeface="Mada"/>
            </a:endParaRPr>
          </a:p>
          <a:p>
            <a:pPr indent="-317500" lvl="2" marL="13716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Non-invasively by MRI.</a:t>
            </a:r>
            <a:endParaRPr/>
          </a:p>
        </p:txBody>
      </p:sp>
      <p:grpSp>
        <p:nvGrpSpPr>
          <p:cNvPr id="135" name="Google Shape;135;p11"/>
          <p:cNvGrpSpPr/>
          <p:nvPr/>
        </p:nvGrpSpPr>
        <p:grpSpPr>
          <a:xfrm>
            <a:off x="161005" y="3226330"/>
            <a:ext cx="969448" cy="946383"/>
            <a:chOff x="161005" y="3131080"/>
            <a:chExt cx="969448" cy="946383"/>
          </a:xfrm>
        </p:grpSpPr>
        <p:sp>
          <p:nvSpPr>
            <p:cNvPr id="136" name="Google Shape;136;p11"/>
            <p:cNvSpPr txBox="1"/>
            <p:nvPr/>
          </p:nvSpPr>
          <p:spPr>
            <a:xfrm>
              <a:off x="418925" y="3342225"/>
              <a:ext cx="4536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800">
                  <a:solidFill>
                    <a:srgbClr val="79974F"/>
                  </a:solidFill>
                  <a:latin typeface="Amatic SC"/>
                  <a:ea typeface="Amatic SC"/>
                  <a:cs typeface="Amatic SC"/>
                  <a:sym typeface="Amatic SC"/>
                </a:rPr>
                <a:t>1</a:t>
              </a:r>
              <a:endParaRPr b="1" sz="3800">
                <a:solidFill>
                  <a:srgbClr val="79974F"/>
                </a:solidFill>
                <a:latin typeface="Amatic SC"/>
                <a:ea typeface="Amatic SC"/>
                <a:cs typeface="Amatic SC"/>
                <a:sym typeface="Amatic SC"/>
              </a:endParaRPr>
            </a:p>
          </p:txBody>
        </p:sp>
        <p:sp>
          <p:nvSpPr>
            <p:cNvPr id="137" name="Google Shape;137;p11"/>
            <p:cNvSpPr/>
            <p:nvPr/>
          </p:nvSpPr>
          <p:spPr>
            <a:xfrm rot="-1728621">
              <a:off x="278446" y="3266236"/>
              <a:ext cx="734567" cy="676071"/>
            </a:xfrm>
            <a:custGeom>
              <a:rect b="b" l="l" r="r" t="t"/>
              <a:pathLst>
                <a:path extrusionOk="0" h="48646" w="52855">
                  <a:moveTo>
                    <a:pt x="17651" y="13283"/>
                  </a:moveTo>
                  <a:cubicBezTo>
                    <a:pt x="22933" y="8001"/>
                    <a:pt x="31695" y="4804"/>
                    <a:pt x="38987" y="6425"/>
                  </a:cubicBezTo>
                  <a:cubicBezTo>
                    <a:pt x="46426" y="8078"/>
                    <a:pt x="53311" y="17117"/>
                    <a:pt x="52703" y="24713"/>
                  </a:cubicBezTo>
                  <a:cubicBezTo>
                    <a:pt x="52046" y="32929"/>
                    <a:pt x="46806" y="42681"/>
                    <a:pt x="38987" y="45287"/>
                  </a:cubicBezTo>
                  <a:cubicBezTo>
                    <a:pt x="28374" y="48825"/>
                    <a:pt x="13913" y="51090"/>
                    <a:pt x="5459" y="43763"/>
                  </a:cubicBezTo>
                  <a:cubicBezTo>
                    <a:pt x="-2797" y="36608"/>
                    <a:pt x="-604" y="19528"/>
                    <a:pt x="6221" y="10997"/>
                  </a:cubicBezTo>
                  <a:cubicBezTo>
                    <a:pt x="11763" y="4069"/>
                    <a:pt x="21831" y="-987"/>
                    <a:pt x="30605" y="329"/>
                  </a:cubicBezTo>
                  <a:cubicBezTo>
                    <a:pt x="35077" y="1000"/>
                    <a:pt x="38987" y="6475"/>
                    <a:pt x="38987" y="10997"/>
                  </a:cubicBezTo>
                </a:path>
              </a:pathLst>
            </a:custGeom>
            <a:noFill/>
            <a:ln cap="flat" cmpd="sng" w="19050">
              <a:solidFill>
                <a:schemeClr val="accent1"/>
              </a:solidFill>
              <a:prstDash val="solid"/>
              <a:round/>
              <a:headEnd len="med" w="med" type="none"/>
              <a:tailEnd len="med" w="med" type="none"/>
            </a:ln>
          </p:spPr>
        </p:sp>
      </p:grpSp>
      <p:sp>
        <p:nvSpPr>
          <p:cNvPr id="138" name="Google Shape;138;p11"/>
          <p:cNvSpPr/>
          <p:nvPr/>
        </p:nvSpPr>
        <p:spPr>
          <a:xfrm>
            <a:off x="228600" y="4269590"/>
            <a:ext cx="6877800" cy="1274700"/>
          </a:xfrm>
          <a:prstGeom prst="roundRect">
            <a:avLst>
              <a:gd fmla="val 50000" name="adj"/>
            </a:avLst>
          </a:prstGeom>
          <a:solidFill>
            <a:srgbClr val="D9EAD3">
              <a:alpha val="51740"/>
            </a:srgbClr>
          </a:solidFill>
          <a:ln>
            <a:noFill/>
          </a:ln>
        </p:spPr>
        <p:txBody>
          <a:bodyPr anchorCtr="0" anchor="ctr" bIns="91425" lIns="91425" spcFirstLastPara="1" rIns="91425" wrap="square" tIns="91425">
            <a:noAutofit/>
          </a:bodyPr>
          <a:lstStyle/>
          <a:p>
            <a:pPr indent="0" lvl="0" marL="914400" rtl="0" algn="l">
              <a:spcBef>
                <a:spcPts val="0"/>
              </a:spcBef>
              <a:spcAft>
                <a:spcPts val="0"/>
              </a:spcAft>
              <a:buClr>
                <a:schemeClr val="dk1"/>
              </a:buClr>
              <a:buSzPts val="1100"/>
              <a:buFont typeface="Arial"/>
              <a:buNone/>
            </a:pPr>
            <a:r>
              <a:rPr b="1" lang="ar">
                <a:solidFill>
                  <a:schemeClr val="dk1"/>
                </a:solidFill>
                <a:latin typeface="Mada"/>
                <a:ea typeface="Mada"/>
                <a:cs typeface="Mada"/>
                <a:sym typeface="Mada"/>
              </a:rPr>
              <a:t> </a:t>
            </a:r>
            <a:r>
              <a:rPr b="1" lang="ar">
                <a:solidFill>
                  <a:srgbClr val="CC0000"/>
                </a:solidFill>
                <a:latin typeface="Mada"/>
                <a:ea typeface="Mada"/>
                <a:cs typeface="Mada"/>
                <a:sym typeface="Mada"/>
              </a:rPr>
              <a:t>Lack of secondary causes</a:t>
            </a:r>
            <a:r>
              <a:rPr b="1" lang="ar">
                <a:solidFill>
                  <a:schemeClr val="dk1"/>
                </a:solidFill>
                <a:latin typeface="Mada"/>
                <a:ea typeface="Mada"/>
                <a:cs typeface="Mada"/>
                <a:sym typeface="Mada"/>
              </a:rPr>
              <a:t> of hepatic fat accumulation, such as:</a:t>
            </a:r>
            <a:endParaRPr b="1">
              <a:solidFill>
                <a:schemeClr val="dk1"/>
              </a:solidFill>
              <a:latin typeface="Mada"/>
              <a:ea typeface="Mada"/>
              <a:cs typeface="Mada"/>
              <a:sym typeface="Mada"/>
            </a:endParaRPr>
          </a:p>
          <a:p>
            <a:pPr indent="-317500" lvl="2" marL="13716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Significant </a:t>
            </a:r>
            <a:r>
              <a:rPr b="1" lang="ar">
                <a:solidFill>
                  <a:schemeClr val="dk1"/>
                </a:solidFill>
                <a:latin typeface="Mada"/>
                <a:ea typeface="Mada"/>
                <a:cs typeface="Mada"/>
                <a:sym typeface="Mada"/>
              </a:rPr>
              <a:t>alcohol consumption</a:t>
            </a:r>
            <a:r>
              <a:rPr lang="ar">
                <a:solidFill>
                  <a:schemeClr val="dk1"/>
                </a:solidFill>
                <a:latin typeface="Mada"/>
                <a:ea typeface="Mada"/>
                <a:cs typeface="Mada"/>
                <a:sym typeface="Mada"/>
              </a:rPr>
              <a:t> (daily alcohol consumption </a:t>
            </a:r>
            <a:r>
              <a:rPr b="1" lang="ar">
                <a:solidFill>
                  <a:schemeClr val="dk1"/>
                </a:solidFill>
                <a:latin typeface="Mada"/>
                <a:ea typeface="Mada"/>
                <a:cs typeface="Mada"/>
                <a:sym typeface="Mada"/>
              </a:rPr>
              <a:t>&gt;30g</a:t>
            </a:r>
            <a:r>
              <a:rPr lang="ar">
                <a:solidFill>
                  <a:schemeClr val="dk1"/>
                </a:solidFill>
                <a:latin typeface="Mada"/>
                <a:ea typeface="Mada"/>
                <a:cs typeface="Mada"/>
                <a:sym typeface="Mada"/>
              </a:rPr>
              <a:t> for </a:t>
            </a:r>
            <a:r>
              <a:rPr b="1" lang="ar">
                <a:solidFill>
                  <a:schemeClr val="dk1"/>
                </a:solidFill>
                <a:latin typeface="Mada"/>
                <a:ea typeface="Mada"/>
                <a:cs typeface="Mada"/>
                <a:sym typeface="Mada"/>
              </a:rPr>
              <a:t>men</a:t>
            </a:r>
            <a:r>
              <a:rPr lang="ar">
                <a:solidFill>
                  <a:schemeClr val="dk1"/>
                </a:solidFill>
                <a:latin typeface="Mada"/>
                <a:ea typeface="Mada"/>
                <a:cs typeface="Mada"/>
                <a:sym typeface="Mada"/>
              </a:rPr>
              <a:t> and </a:t>
            </a:r>
            <a:r>
              <a:rPr b="1" lang="ar">
                <a:solidFill>
                  <a:schemeClr val="dk1"/>
                </a:solidFill>
                <a:latin typeface="Mada"/>
                <a:ea typeface="Mada"/>
                <a:cs typeface="Mada"/>
                <a:sym typeface="Mada"/>
              </a:rPr>
              <a:t>&gt;20 g</a:t>
            </a:r>
            <a:r>
              <a:rPr lang="ar">
                <a:solidFill>
                  <a:schemeClr val="dk1"/>
                </a:solidFill>
                <a:latin typeface="Mada"/>
                <a:ea typeface="Mada"/>
                <a:cs typeface="Mada"/>
                <a:sym typeface="Mada"/>
              </a:rPr>
              <a:t> for </a:t>
            </a:r>
            <a:r>
              <a:rPr b="1" lang="ar">
                <a:solidFill>
                  <a:schemeClr val="dk1"/>
                </a:solidFill>
                <a:latin typeface="Mada"/>
                <a:ea typeface="Mada"/>
                <a:cs typeface="Mada"/>
                <a:sym typeface="Mada"/>
              </a:rPr>
              <a:t>women</a:t>
            </a:r>
            <a:r>
              <a:rPr lang="ar">
                <a:solidFill>
                  <a:schemeClr val="dk1"/>
                </a:solidFill>
                <a:latin typeface="Mada"/>
                <a:ea typeface="Mada"/>
                <a:cs typeface="Mada"/>
                <a:sym typeface="Mada"/>
              </a:rPr>
              <a:t>).</a:t>
            </a:r>
            <a:endParaRPr>
              <a:solidFill>
                <a:schemeClr val="dk1"/>
              </a:solidFill>
              <a:latin typeface="Mada"/>
              <a:ea typeface="Mada"/>
              <a:cs typeface="Mada"/>
              <a:sym typeface="Mada"/>
            </a:endParaRPr>
          </a:p>
          <a:p>
            <a:pPr indent="-317500" lvl="2" marL="13716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Long-term use of a </a:t>
            </a:r>
            <a:r>
              <a:rPr b="1" lang="ar">
                <a:solidFill>
                  <a:schemeClr val="dk1"/>
                </a:solidFill>
                <a:latin typeface="Mada"/>
                <a:ea typeface="Mada"/>
                <a:cs typeface="Mada"/>
                <a:sym typeface="Mada"/>
              </a:rPr>
              <a:t>steatogenic medications</a:t>
            </a:r>
            <a:r>
              <a:rPr lang="ar">
                <a:solidFill>
                  <a:schemeClr val="dk1"/>
                </a:solidFill>
                <a:latin typeface="Mada"/>
                <a:ea typeface="Mada"/>
                <a:cs typeface="Mada"/>
                <a:sym typeface="Mada"/>
              </a:rPr>
              <a:t>.</a:t>
            </a:r>
            <a:endParaRPr>
              <a:solidFill>
                <a:schemeClr val="dk1"/>
              </a:solidFill>
              <a:latin typeface="Mada"/>
              <a:ea typeface="Mada"/>
              <a:cs typeface="Mada"/>
              <a:sym typeface="Mada"/>
            </a:endParaRPr>
          </a:p>
          <a:p>
            <a:pPr indent="-317500" lvl="2" marL="13716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Monogenic </a:t>
            </a:r>
            <a:r>
              <a:rPr b="1" lang="ar">
                <a:solidFill>
                  <a:schemeClr val="dk1"/>
                </a:solidFill>
                <a:latin typeface="Mada"/>
                <a:ea typeface="Mada"/>
                <a:cs typeface="Mada"/>
                <a:sym typeface="Mada"/>
              </a:rPr>
              <a:t>hereditary disorders</a:t>
            </a:r>
            <a:r>
              <a:rPr lang="ar">
                <a:solidFill>
                  <a:schemeClr val="dk1"/>
                </a:solidFill>
                <a:latin typeface="Mada"/>
                <a:ea typeface="Mada"/>
                <a:cs typeface="Mada"/>
                <a:sym typeface="Mada"/>
              </a:rPr>
              <a:t>.</a:t>
            </a:r>
            <a:endParaRPr/>
          </a:p>
        </p:txBody>
      </p:sp>
      <p:grpSp>
        <p:nvGrpSpPr>
          <p:cNvPr id="139" name="Google Shape;139;p11"/>
          <p:cNvGrpSpPr/>
          <p:nvPr/>
        </p:nvGrpSpPr>
        <p:grpSpPr>
          <a:xfrm>
            <a:off x="335563" y="4559303"/>
            <a:ext cx="734615" cy="689174"/>
            <a:chOff x="335563" y="4630088"/>
            <a:chExt cx="734615" cy="689174"/>
          </a:xfrm>
        </p:grpSpPr>
        <p:sp>
          <p:nvSpPr>
            <p:cNvPr id="140" name="Google Shape;140;p11"/>
            <p:cNvSpPr txBox="1"/>
            <p:nvPr/>
          </p:nvSpPr>
          <p:spPr>
            <a:xfrm>
              <a:off x="476075" y="4687250"/>
              <a:ext cx="453600" cy="56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800">
                  <a:solidFill>
                    <a:srgbClr val="79974F"/>
                  </a:solidFill>
                  <a:latin typeface="Amatic SC"/>
                  <a:ea typeface="Amatic SC"/>
                  <a:cs typeface="Amatic SC"/>
                  <a:sym typeface="Amatic SC"/>
                </a:rPr>
                <a:t>2</a:t>
              </a:r>
              <a:endParaRPr b="1" sz="3800">
                <a:solidFill>
                  <a:srgbClr val="79974F"/>
                </a:solidFill>
                <a:latin typeface="Amatic SC"/>
                <a:ea typeface="Amatic SC"/>
                <a:cs typeface="Amatic SC"/>
                <a:sym typeface="Amatic SC"/>
              </a:endParaRPr>
            </a:p>
          </p:txBody>
        </p:sp>
        <p:sp>
          <p:nvSpPr>
            <p:cNvPr id="141" name="Google Shape;141;p11"/>
            <p:cNvSpPr/>
            <p:nvPr/>
          </p:nvSpPr>
          <p:spPr>
            <a:xfrm rot="-5400000">
              <a:off x="358283" y="4607368"/>
              <a:ext cx="689174" cy="734615"/>
            </a:xfrm>
            <a:custGeom>
              <a:rect b="b" l="l" r="r" t="t"/>
              <a:pathLst>
                <a:path extrusionOk="0" h="65111" w="75402">
                  <a:moveTo>
                    <a:pt x="53304" y="5576"/>
                  </a:moveTo>
                  <a:cubicBezTo>
                    <a:pt x="50293" y="2565"/>
                    <a:pt x="45206" y="2936"/>
                    <a:pt x="41112" y="1766"/>
                  </a:cubicBezTo>
                  <a:cubicBezTo>
                    <a:pt x="34274" y="-188"/>
                    <a:pt x="26379" y="-875"/>
                    <a:pt x="19776" y="1766"/>
                  </a:cubicBezTo>
                  <a:cubicBezTo>
                    <a:pt x="11922" y="4907"/>
                    <a:pt x="6795" y="13250"/>
                    <a:pt x="3012" y="20816"/>
                  </a:cubicBezTo>
                  <a:cubicBezTo>
                    <a:pt x="-1424" y="29688"/>
                    <a:pt x="-721" y="42123"/>
                    <a:pt x="4536" y="50534"/>
                  </a:cubicBezTo>
                  <a:cubicBezTo>
                    <a:pt x="8121" y="56269"/>
                    <a:pt x="14739" y="60324"/>
                    <a:pt x="21300" y="61964"/>
                  </a:cubicBezTo>
                  <a:cubicBezTo>
                    <a:pt x="34627" y="65296"/>
                    <a:pt x="51338" y="67758"/>
                    <a:pt x="62448" y="59678"/>
                  </a:cubicBezTo>
                  <a:cubicBezTo>
                    <a:pt x="70812" y="53595"/>
                    <a:pt x="75402" y="41827"/>
                    <a:pt x="75402" y="31484"/>
                  </a:cubicBezTo>
                  <a:cubicBezTo>
                    <a:pt x="75402" y="22504"/>
                    <a:pt x="70355" y="12120"/>
                    <a:pt x="62448" y="7862"/>
                  </a:cubicBezTo>
                  <a:cubicBezTo>
                    <a:pt x="51713" y="2082"/>
                    <a:pt x="34493" y="-759"/>
                    <a:pt x="25872" y="7862"/>
                  </a:cubicBezTo>
                </a:path>
              </a:pathLst>
            </a:custGeom>
            <a:noFill/>
            <a:ln cap="flat" cmpd="sng" w="19050">
              <a:solidFill>
                <a:schemeClr val="accent1"/>
              </a:solidFill>
              <a:prstDash val="solid"/>
              <a:round/>
              <a:headEnd len="med" w="med" type="none"/>
              <a:tailEnd len="med" w="med" type="none"/>
            </a:ln>
          </p:spPr>
        </p:sp>
      </p:grpSp>
      <p:sp>
        <p:nvSpPr>
          <p:cNvPr id="142" name="Google Shape;142;p11"/>
          <p:cNvSpPr/>
          <p:nvPr/>
        </p:nvSpPr>
        <p:spPr>
          <a:xfrm>
            <a:off x="1802865" y="8793568"/>
            <a:ext cx="1431900" cy="801300"/>
          </a:xfrm>
          <a:prstGeom prst="chevron">
            <a:avLst>
              <a:gd fmla="val 50000" name="adj"/>
            </a:avLst>
          </a:prstGeom>
          <a:solidFill>
            <a:schemeClr val="accent2"/>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NASH with fibrosis</a:t>
            </a:r>
            <a:endParaRPr b="1" sz="1100">
              <a:latin typeface="Mada"/>
              <a:ea typeface="Mada"/>
              <a:cs typeface="Mada"/>
              <a:sym typeface="Mada"/>
            </a:endParaRPr>
          </a:p>
        </p:txBody>
      </p:sp>
      <p:sp>
        <p:nvSpPr>
          <p:cNvPr id="143" name="Google Shape;143;p11"/>
          <p:cNvSpPr/>
          <p:nvPr/>
        </p:nvSpPr>
        <p:spPr>
          <a:xfrm>
            <a:off x="234025" y="8793575"/>
            <a:ext cx="1033800" cy="801300"/>
          </a:xfrm>
          <a:prstGeom prst="homePlate">
            <a:avLst>
              <a:gd fmla="val 50000" name="adj"/>
            </a:avLst>
          </a:prstGeom>
          <a:solidFill>
            <a:schemeClr val="accent5"/>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NAFL</a:t>
            </a:r>
            <a:endParaRPr b="1" sz="1100">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(Steatosis)</a:t>
            </a:r>
            <a:endParaRPr b="1" sz="1100">
              <a:latin typeface="Mada"/>
              <a:ea typeface="Mada"/>
              <a:cs typeface="Mada"/>
              <a:sym typeface="Mada"/>
            </a:endParaRPr>
          </a:p>
        </p:txBody>
      </p:sp>
      <p:sp>
        <p:nvSpPr>
          <p:cNvPr id="144" name="Google Shape;144;p11"/>
          <p:cNvSpPr/>
          <p:nvPr/>
        </p:nvSpPr>
        <p:spPr>
          <a:xfrm>
            <a:off x="838167" y="8793318"/>
            <a:ext cx="1326000" cy="801300"/>
          </a:xfrm>
          <a:prstGeom prst="chevron">
            <a:avLst>
              <a:gd fmla="val 50000" name="adj"/>
            </a:avLst>
          </a:prstGeom>
          <a:solidFill>
            <a:schemeClr val="accent3"/>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NASH</a:t>
            </a:r>
            <a:endParaRPr b="1" sz="1100">
              <a:latin typeface="Mada"/>
              <a:ea typeface="Mada"/>
              <a:cs typeface="Mada"/>
              <a:sym typeface="Mada"/>
            </a:endParaRPr>
          </a:p>
        </p:txBody>
      </p:sp>
      <p:sp>
        <p:nvSpPr>
          <p:cNvPr id="145" name="Google Shape;145;p11"/>
          <p:cNvSpPr/>
          <p:nvPr/>
        </p:nvSpPr>
        <p:spPr>
          <a:xfrm>
            <a:off x="2889077" y="8793568"/>
            <a:ext cx="1985700" cy="801300"/>
          </a:xfrm>
          <a:prstGeom prst="chevron">
            <a:avLst>
              <a:gd fmla="val 50000" name="adj"/>
            </a:avLst>
          </a:prstGeom>
          <a:solidFill>
            <a:srgbClr val="79974F"/>
          </a:solid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NASH cirrhosis (liver </a:t>
            </a:r>
            <a:r>
              <a:rPr b="1" lang="ar" sz="1100">
                <a:latin typeface="Mada"/>
                <a:ea typeface="Mada"/>
                <a:cs typeface="Mada"/>
                <a:sym typeface="Mada"/>
              </a:rPr>
              <a:t>decomposition</a:t>
            </a:r>
            <a:r>
              <a:rPr b="1" lang="ar" sz="1100">
                <a:latin typeface="Mada"/>
                <a:ea typeface="Mada"/>
                <a:cs typeface="Mada"/>
                <a:sym typeface="Mada"/>
              </a:rPr>
              <a:t> +- /cancer)</a:t>
            </a:r>
            <a:endParaRPr b="1" sz="1100">
              <a:latin typeface="Mada"/>
              <a:ea typeface="Mada"/>
              <a:cs typeface="Mada"/>
              <a:sym typeface="Mada"/>
            </a:endParaRPr>
          </a:p>
        </p:txBody>
      </p:sp>
      <p:grpSp>
        <p:nvGrpSpPr>
          <p:cNvPr id="146" name="Google Shape;146;p11"/>
          <p:cNvGrpSpPr/>
          <p:nvPr/>
        </p:nvGrpSpPr>
        <p:grpSpPr>
          <a:xfrm>
            <a:off x="384300" y="942851"/>
            <a:ext cx="7127839" cy="1711292"/>
            <a:chOff x="310055" y="1692388"/>
            <a:chExt cx="6288900" cy="1989412"/>
          </a:xfrm>
        </p:grpSpPr>
        <p:sp>
          <p:nvSpPr>
            <p:cNvPr id="147" name="Google Shape;147;p11"/>
            <p:cNvSpPr/>
            <p:nvPr/>
          </p:nvSpPr>
          <p:spPr>
            <a:xfrm>
              <a:off x="310055" y="1899200"/>
              <a:ext cx="6288900" cy="17826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b" bIns="91425" lIns="91425" spcFirstLastPara="1" rIns="91425" wrap="square" tIns="91425">
              <a:noAutofit/>
            </a:bodyPr>
            <a:lstStyle/>
            <a:p>
              <a:pPr indent="-234600" lvl="0" marL="316800" rtl="0" algn="l">
                <a:spcBef>
                  <a:spcPts val="0"/>
                </a:spcBef>
                <a:spcAft>
                  <a:spcPts val="0"/>
                </a:spcAft>
                <a:buClr>
                  <a:srgbClr val="000000"/>
                </a:buClr>
                <a:buSzPts val="1200"/>
                <a:buFont typeface="Mada"/>
                <a:buChar char="●"/>
              </a:pPr>
              <a:r>
                <a:rPr lang="ar">
                  <a:latin typeface="Mada"/>
                  <a:ea typeface="Mada"/>
                  <a:cs typeface="Mada"/>
                  <a:sym typeface="Mada"/>
                </a:rPr>
                <a:t>Non-alcoholic fatty liver disease (NAFLD) is common medical condition globally and increasing in incidence with the epidemic of </a:t>
              </a:r>
              <a:r>
                <a:rPr b="1" lang="ar">
                  <a:latin typeface="Mada"/>
                  <a:ea typeface="Mada"/>
                  <a:cs typeface="Mada"/>
                  <a:sym typeface="Mada"/>
                </a:rPr>
                <a:t>obesity</a:t>
              </a:r>
              <a:r>
                <a:rPr lang="ar">
                  <a:latin typeface="Mada"/>
                  <a:ea typeface="Mada"/>
                  <a:cs typeface="Mada"/>
                  <a:sym typeface="Mada"/>
                </a:rPr>
                <a:t> and, </a:t>
              </a:r>
              <a:r>
                <a:rPr b="1" lang="ar">
                  <a:latin typeface="Mada"/>
                  <a:ea typeface="Mada"/>
                  <a:cs typeface="Mada"/>
                  <a:sym typeface="Mada"/>
                </a:rPr>
                <a:t>metabolic syndrome</a:t>
              </a:r>
              <a:r>
                <a:rPr b="1" baseline="30000" lang="ar">
                  <a:latin typeface="Mada"/>
                  <a:ea typeface="Mada"/>
                  <a:cs typeface="Mada"/>
                  <a:sym typeface="Mada"/>
                </a:rPr>
                <a:t>1</a:t>
              </a:r>
              <a:r>
                <a:rPr lang="ar">
                  <a:latin typeface="Mada"/>
                  <a:ea typeface="Mada"/>
                  <a:cs typeface="Mada"/>
                  <a:sym typeface="Mada"/>
                </a:rPr>
                <a:t>. </a:t>
              </a:r>
              <a:endParaRPr>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ar">
                  <a:latin typeface="Mada"/>
                  <a:ea typeface="Mada"/>
                  <a:cs typeface="Mada"/>
                  <a:sym typeface="Mada"/>
                </a:rPr>
                <a:t>The leading cause of liver cirrhosis and liver transplantation in many countries.</a:t>
              </a:r>
              <a:endParaRPr>
                <a:latin typeface="Mada"/>
                <a:ea typeface="Mada"/>
                <a:cs typeface="Mada"/>
                <a:sym typeface="Mada"/>
              </a:endParaRPr>
            </a:p>
            <a:p>
              <a:pPr indent="0" lvl="0" marL="0" rtl="0" algn="l">
                <a:spcBef>
                  <a:spcPts val="0"/>
                </a:spcBef>
                <a:spcAft>
                  <a:spcPts val="0"/>
                </a:spcAft>
                <a:buNone/>
              </a:pPr>
              <a:r>
                <a:t/>
              </a:r>
              <a:endParaRPr b="1" sz="600">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b="1" lang="ar">
                  <a:latin typeface="Mada"/>
                  <a:ea typeface="Mada"/>
                  <a:cs typeface="Mada"/>
                  <a:sym typeface="Mada"/>
                </a:rPr>
                <a:t>Definition</a:t>
              </a:r>
              <a:r>
                <a:rPr lang="ar">
                  <a:latin typeface="Mada"/>
                  <a:ea typeface="Mada"/>
                  <a:cs typeface="Mada"/>
                  <a:sym typeface="Mada"/>
                </a:rPr>
                <a:t>: </a:t>
              </a:r>
              <a:r>
                <a:rPr lang="ar">
                  <a:latin typeface="Mada"/>
                  <a:ea typeface="Mada"/>
                  <a:cs typeface="Mada"/>
                  <a:sym typeface="Mada"/>
                </a:rPr>
                <a:t>Liver disease, where there is </a:t>
              </a:r>
              <a:r>
                <a:rPr b="1" lang="ar">
                  <a:solidFill>
                    <a:srgbClr val="CC0000"/>
                  </a:solidFill>
                  <a:latin typeface="Mada"/>
                  <a:ea typeface="Mada"/>
                  <a:cs typeface="Mada"/>
                  <a:sym typeface="Mada"/>
                </a:rPr>
                <a:t>accumulation of excess fat in the liver cells</a:t>
              </a:r>
              <a:r>
                <a:rPr b="1" lang="ar">
                  <a:solidFill>
                    <a:srgbClr val="990000"/>
                  </a:solidFill>
                  <a:latin typeface="Mada"/>
                  <a:ea typeface="Mada"/>
                  <a:cs typeface="Mada"/>
                  <a:sym typeface="Mada"/>
                </a:rPr>
                <a:t>,</a:t>
              </a:r>
              <a:r>
                <a:rPr lang="ar">
                  <a:latin typeface="Mada"/>
                  <a:ea typeface="Mada"/>
                  <a:cs typeface="Mada"/>
                  <a:sym typeface="Mada"/>
                </a:rPr>
                <a:t> in people who drink little or no alcohol.</a:t>
              </a:r>
              <a:endParaRPr>
                <a:latin typeface="Mada"/>
                <a:ea typeface="Mada"/>
                <a:cs typeface="Mada"/>
                <a:sym typeface="Mada"/>
              </a:endParaRPr>
            </a:p>
          </p:txBody>
        </p:sp>
        <p:sp>
          <p:nvSpPr>
            <p:cNvPr id="148" name="Google Shape;148;p11"/>
            <p:cNvSpPr/>
            <p:nvPr/>
          </p:nvSpPr>
          <p:spPr>
            <a:xfrm>
              <a:off x="485325" y="1692388"/>
              <a:ext cx="2115000" cy="397500"/>
            </a:xfrm>
            <a:prstGeom prst="flowChartAlternateProcess">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Introduction</a:t>
              </a:r>
              <a:endParaRPr b="1" sz="2200">
                <a:solidFill>
                  <a:srgbClr val="FFFFFF"/>
                </a:solidFill>
                <a:latin typeface="Mada"/>
                <a:ea typeface="Mada"/>
                <a:cs typeface="Mada"/>
                <a:sym typeface="Mada"/>
              </a:endParaRPr>
            </a:p>
          </p:txBody>
        </p:sp>
      </p:grpSp>
      <p:sp>
        <p:nvSpPr>
          <p:cNvPr id="149" name="Google Shape;149;p11"/>
          <p:cNvSpPr/>
          <p:nvPr/>
        </p:nvSpPr>
        <p:spPr>
          <a:xfrm>
            <a:off x="436850" y="6622776"/>
            <a:ext cx="3088800" cy="1353600"/>
          </a:xfrm>
          <a:prstGeom prst="rect">
            <a:avLst/>
          </a:prstGeom>
          <a:noFill/>
          <a:ln cap="flat" cmpd="sng" w="19050">
            <a:solidFill>
              <a:schemeClr val="accent5"/>
            </a:solidFill>
            <a:prstDash val="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t/>
            </a:r>
            <a:endParaRPr>
              <a:latin typeface="Mada"/>
              <a:ea typeface="Mada"/>
              <a:cs typeface="Mada"/>
              <a:sym typeface="Mada"/>
            </a:endParaRPr>
          </a:p>
          <a:p>
            <a:pPr indent="-317500" lvl="0" marL="457200" rtl="0" algn="l">
              <a:lnSpc>
                <a:spcPct val="115000"/>
              </a:lnSpc>
              <a:spcBef>
                <a:spcPts val="0"/>
              </a:spcBef>
              <a:spcAft>
                <a:spcPts val="0"/>
              </a:spcAft>
              <a:buSzPts val="1400"/>
              <a:buFont typeface="Cabin"/>
              <a:buChar char="●"/>
            </a:pPr>
            <a:r>
              <a:rPr b="1" lang="ar">
                <a:solidFill>
                  <a:srgbClr val="CC0000"/>
                </a:solidFill>
                <a:latin typeface="Mada"/>
                <a:ea typeface="Mada"/>
                <a:cs typeface="Mada"/>
                <a:sym typeface="Mada"/>
              </a:rPr>
              <a:t>Steatosis</a:t>
            </a:r>
            <a:r>
              <a:rPr b="1" lang="ar">
                <a:latin typeface="Mada"/>
                <a:ea typeface="Mada"/>
                <a:cs typeface="Mada"/>
                <a:sym typeface="Mada"/>
              </a:rPr>
              <a:t> (</a:t>
            </a:r>
            <a:r>
              <a:rPr b="1" lang="ar">
                <a:solidFill>
                  <a:srgbClr val="CC0000"/>
                </a:solidFill>
                <a:latin typeface="Mada"/>
                <a:ea typeface="Mada"/>
                <a:cs typeface="Mada"/>
                <a:sym typeface="Mada"/>
              </a:rPr>
              <a:t>no inflammation</a:t>
            </a:r>
            <a:r>
              <a:rPr b="1" lang="ar">
                <a:latin typeface="Mada"/>
                <a:ea typeface="Mada"/>
                <a:cs typeface="Mada"/>
                <a:sym typeface="Mada"/>
              </a:rPr>
              <a:t>)</a:t>
            </a:r>
            <a:r>
              <a:rPr lang="ar">
                <a:latin typeface="Mada"/>
                <a:ea typeface="Mada"/>
                <a:cs typeface="Mada"/>
                <a:sym typeface="Mada"/>
              </a:rPr>
              <a:t> other terms: simple steatosis, benign steatosis</a:t>
            </a:r>
            <a:endParaRPr>
              <a:latin typeface="Mada"/>
              <a:ea typeface="Mada"/>
              <a:cs typeface="Mada"/>
              <a:sym typeface="Mada"/>
            </a:endParaRPr>
          </a:p>
          <a:p>
            <a:pPr indent="-317500" lvl="0" marL="457200" rtl="0" algn="l">
              <a:spcBef>
                <a:spcPts val="0"/>
              </a:spcBef>
              <a:spcAft>
                <a:spcPts val="0"/>
              </a:spcAft>
              <a:buSzPts val="1400"/>
              <a:buFont typeface="Cabin"/>
              <a:buChar char="●"/>
            </a:pPr>
            <a:r>
              <a:rPr b="1" lang="ar">
                <a:solidFill>
                  <a:srgbClr val="CC0000"/>
                </a:solidFill>
                <a:latin typeface="Mada"/>
                <a:ea typeface="Mada"/>
                <a:cs typeface="Mada"/>
                <a:sym typeface="Mada"/>
              </a:rPr>
              <a:t>Non-progressive</a:t>
            </a:r>
            <a:endParaRPr>
              <a:latin typeface="Mada"/>
              <a:ea typeface="Mada"/>
              <a:cs typeface="Mada"/>
              <a:sym typeface="Mada"/>
            </a:endParaRPr>
          </a:p>
        </p:txBody>
      </p:sp>
      <p:sp>
        <p:nvSpPr>
          <p:cNvPr id="150" name="Google Shape;150;p11"/>
          <p:cNvSpPr/>
          <p:nvPr/>
        </p:nvSpPr>
        <p:spPr>
          <a:xfrm>
            <a:off x="636650" y="6282025"/>
            <a:ext cx="2689200" cy="549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600">
                <a:solidFill>
                  <a:srgbClr val="FFFFFF"/>
                </a:solidFill>
                <a:latin typeface="Mada"/>
                <a:ea typeface="Mada"/>
                <a:cs typeface="Mada"/>
                <a:sym typeface="Mada"/>
              </a:rPr>
              <a:t>NAFL</a:t>
            </a:r>
            <a:endParaRPr>
              <a:solidFill>
                <a:srgbClr val="FFFFFF"/>
              </a:solidFill>
              <a:latin typeface="Mada"/>
              <a:ea typeface="Mada"/>
              <a:cs typeface="Mada"/>
              <a:sym typeface="Mada"/>
            </a:endParaRPr>
          </a:p>
          <a:p>
            <a:pPr indent="0" lvl="0" marL="0" rtl="0" algn="ctr">
              <a:lnSpc>
                <a:spcPct val="115000"/>
              </a:lnSpc>
              <a:spcBef>
                <a:spcPts val="0"/>
              </a:spcBef>
              <a:spcAft>
                <a:spcPts val="0"/>
              </a:spcAft>
              <a:buNone/>
            </a:pPr>
            <a:r>
              <a:rPr lang="ar">
                <a:solidFill>
                  <a:srgbClr val="FFFFFF"/>
                </a:solidFill>
                <a:latin typeface="Mada"/>
                <a:ea typeface="Mada"/>
                <a:cs typeface="Mada"/>
                <a:sym typeface="Mada"/>
              </a:rPr>
              <a:t>Non-Alcoholic Fatty Liver</a:t>
            </a:r>
            <a:endParaRPr b="1" sz="1600">
              <a:solidFill>
                <a:srgbClr val="FFFFFF"/>
              </a:solidFill>
              <a:latin typeface="Mada"/>
              <a:ea typeface="Mada"/>
              <a:cs typeface="Mada"/>
              <a:sym typeface="Mada"/>
            </a:endParaRPr>
          </a:p>
        </p:txBody>
      </p:sp>
      <p:sp>
        <p:nvSpPr>
          <p:cNvPr id="151" name="Google Shape;151;p11"/>
          <p:cNvSpPr/>
          <p:nvPr/>
        </p:nvSpPr>
        <p:spPr>
          <a:xfrm>
            <a:off x="4034375" y="6622788"/>
            <a:ext cx="3088800" cy="1353600"/>
          </a:xfrm>
          <a:prstGeom prst="rect">
            <a:avLst/>
          </a:prstGeom>
          <a:noFill/>
          <a:ln cap="flat" cmpd="sng" w="19050">
            <a:solidFill>
              <a:schemeClr val="accent5"/>
            </a:solidFill>
            <a:prstDash val="dash"/>
            <a:round/>
            <a:headEnd len="sm" w="sm" type="none"/>
            <a:tailEnd len="sm" w="sm" type="none"/>
          </a:ln>
        </p:spPr>
        <p:txBody>
          <a:bodyPr anchorCtr="0" anchor="b" bIns="91425" lIns="91425" spcFirstLastPara="1" rIns="91425" wrap="square" tIns="91425">
            <a:noAutofit/>
          </a:bodyPr>
          <a:lstStyle/>
          <a:p>
            <a:pPr indent="-317500" lvl="0" marL="457200" rtl="0" algn="l">
              <a:spcBef>
                <a:spcPts val="0"/>
              </a:spcBef>
              <a:spcAft>
                <a:spcPts val="0"/>
              </a:spcAft>
              <a:buSzPts val="1400"/>
              <a:buFont typeface="Cabin"/>
              <a:buChar char="●"/>
            </a:pPr>
            <a:r>
              <a:rPr b="1" lang="ar">
                <a:solidFill>
                  <a:srgbClr val="CC0000"/>
                </a:solidFill>
                <a:latin typeface="Mada"/>
                <a:ea typeface="Mada"/>
                <a:cs typeface="Mada"/>
                <a:sym typeface="Mada"/>
              </a:rPr>
              <a:t>Steatosis</a:t>
            </a:r>
            <a:r>
              <a:rPr lang="ar">
                <a:latin typeface="Mada"/>
                <a:ea typeface="Mada"/>
                <a:cs typeface="Mada"/>
                <a:sym typeface="Mada"/>
              </a:rPr>
              <a:t> with </a:t>
            </a:r>
            <a:r>
              <a:rPr b="1" lang="ar">
                <a:solidFill>
                  <a:srgbClr val="CC0000"/>
                </a:solidFill>
                <a:latin typeface="Mada"/>
                <a:ea typeface="Mada"/>
                <a:cs typeface="Mada"/>
                <a:sym typeface="Mada"/>
              </a:rPr>
              <a:t>inflammation</a:t>
            </a:r>
            <a:r>
              <a:rPr b="1" baseline="30000" lang="ar">
                <a:solidFill>
                  <a:srgbClr val="CC0000"/>
                </a:solidFill>
                <a:latin typeface="Mada"/>
                <a:ea typeface="Mada"/>
                <a:cs typeface="Mada"/>
                <a:sym typeface="Mada"/>
              </a:rPr>
              <a:t>2</a:t>
            </a:r>
            <a:r>
              <a:rPr lang="ar">
                <a:latin typeface="Mada"/>
                <a:ea typeface="Mada"/>
                <a:cs typeface="Mada"/>
                <a:sym typeface="Mada"/>
              </a:rPr>
              <a:t>, hepatocyte injury with or without fibrosis</a:t>
            </a:r>
            <a:endParaRPr>
              <a:latin typeface="Mada"/>
              <a:ea typeface="Mada"/>
              <a:cs typeface="Mada"/>
              <a:sym typeface="Mada"/>
            </a:endParaRPr>
          </a:p>
          <a:p>
            <a:pPr indent="-317500" lvl="0" marL="457200" rtl="0" algn="l">
              <a:lnSpc>
                <a:spcPct val="115000"/>
              </a:lnSpc>
              <a:spcBef>
                <a:spcPts val="0"/>
              </a:spcBef>
              <a:spcAft>
                <a:spcPts val="0"/>
              </a:spcAft>
              <a:buSzPts val="1400"/>
              <a:buFont typeface="Mada"/>
              <a:buChar char="●"/>
            </a:pPr>
            <a:r>
              <a:rPr b="1" lang="ar">
                <a:solidFill>
                  <a:srgbClr val="CC0000"/>
                </a:solidFill>
                <a:latin typeface="Mada"/>
                <a:ea typeface="Mada"/>
                <a:cs typeface="Mada"/>
                <a:sym typeface="Mada"/>
              </a:rPr>
              <a:t>Progressive</a:t>
            </a:r>
            <a:r>
              <a:rPr lang="ar">
                <a:solidFill>
                  <a:schemeClr val="dk1"/>
                </a:solidFill>
                <a:latin typeface="Mada"/>
                <a:ea typeface="Mada"/>
                <a:cs typeface="Mada"/>
                <a:sym typeface="Mada"/>
              </a:rPr>
              <a:t>: Cirrhosis, HCC</a:t>
            </a:r>
            <a:endParaRPr>
              <a:latin typeface="Mada"/>
              <a:ea typeface="Mada"/>
              <a:cs typeface="Mada"/>
              <a:sym typeface="Mada"/>
            </a:endParaRPr>
          </a:p>
        </p:txBody>
      </p:sp>
      <p:sp>
        <p:nvSpPr>
          <p:cNvPr id="152" name="Google Shape;152;p11"/>
          <p:cNvSpPr/>
          <p:nvPr/>
        </p:nvSpPr>
        <p:spPr>
          <a:xfrm>
            <a:off x="4234175" y="6282025"/>
            <a:ext cx="2689200" cy="5493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600">
                <a:solidFill>
                  <a:srgbClr val="FFFFFF"/>
                </a:solidFill>
                <a:latin typeface="Mada"/>
                <a:ea typeface="Mada"/>
                <a:cs typeface="Mada"/>
                <a:sym typeface="Mada"/>
              </a:rPr>
              <a:t>NASH</a:t>
            </a:r>
            <a:endParaRPr>
              <a:solidFill>
                <a:srgbClr val="FFFFFF"/>
              </a:solidFill>
              <a:latin typeface="Mada"/>
              <a:ea typeface="Mada"/>
              <a:cs typeface="Mada"/>
              <a:sym typeface="Mada"/>
            </a:endParaRPr>
          </a:p>
          <a:p>
            <a:pPr indent="0" lvl="0" marL="0" rtl="0" algn="ctr">
              <a:lnSpc>
                <a:spcPct val="115000"/>
              </a:lnSpc>
              <a:spcBef>
                <a:spcPts val="0"/>
              </a:spcBef>
              <a:spcAft>
                <a:spcPts val="0"/>
              </a:spcAft>
              <a:buNone/>
            </a:pPr>
            <a:r>
              <a:rPr lang="ar">
                <a:solidFill>
                  <a:srgbClr val="FFFFFF"/>
                </a:solidFill>
                <a:latin typeface="Mada"/>
                <a:ea typeface="Mada"/>
                <a:cs typeface="Mada"/>
                <a:sym typeface="Mada"/>
              </a:rPr>
              <a:t>Non-Alcoholic Steatohepatitis</a:t>
            </a:r>
            <a:endParaRPr>
              <a:solidFill>
                <a:srgbClr val="FFFFFF"/>
              </a:solidFill>
              <a:latin typeface="Mada"/>
              <a:ea typeface="Mada"/>
              <a:cs typeface="Mada"/>
              <a:sym typeface="Mada"/>
            </a:endParaRPr>
          </a:p>
        </p:txBody>
      </p:sp>
      <p:cxnSp>
        <p:nvCxnSpPr>
          <p:cNvPr id="153" name="Google Shape;153;p11"/>
          <p:cNvCxnSpPr>
            <a:endCxn id="150" idx="0"/>
          </p:cNvCxnSpPr>
          <p:nvPr/>
        </p:nvCxnSpPr>
        <p:spPr>
          <a:xfrm flipH="1">
            <a:off x="1981250" y="5987425"/>
            <a:ext cx="504900" cy="294600"/>
          </a:xfrm>
          <a:prstGeom prst="curvedConnector2">
            <a:avLst/>
          </a:prstGeom>
          <a:noFill/>
          <a:ln cap="flat" cmpd="sng" w="28575">
            <a:solidFill>
              <a:schemeClr val="accent3"/>
            </a:solidFill>
            <a:prstDash val="solid"/>
            <a:round/>
            <a:headEnd len="med" w="med" type="none"/>
            <a:tailEnd len="med" w="med" type="none"/>
          </a:ln>
        </p:spPr>
      </p:cxnSp>
      <p:cxnSp>
        <p:nvCxnSpPr>
          <p:cNvPr id="154" name="Google Shape;154;p11"/>
          <p:cNvCxnSpPr>
            <a:stCxn id="152" idx="0"/>
          </p:cNvCxnSpPr>
          <p:nvPr/>
        </p:nvCxnSpPr>
        <p:spPr>
          <a:xfrm flipH="1" rot="5400000">
            <a:off x="5166275" y="5869525"/>
            <a:ext cx="294600" cy="530400"/>
          </a:xfrm>
          <a:prstGeom prst="curvedConnector2">
            <a:avLst/>
          </a:prstGeom>
          <a:noFill/>
          <a:ln cap="flat" cmpd="sng" w="28575">
            <a:solidFill>
              <a:schemeClr val="accent3"/>
            </a:solidFill>
            <a:prstDash val="solid"/>
            <a:round/>
            <a:headEnd len="med" w="med" type="none"/>
            <a:tailEnd len="med" w="med" type="none"/>
          </a:ln>
        </p:spPr>
      </p:cxnSp>
      <p:sp>
        <p:nvSpPr>
          <p:cNvPr id="155" name="Google Shape;155;p11"/>
          <p:cNvSpPr txBox="1"/>
          <p:nvPr/>
        </p:nvSpPr>
        <p:spPr>
          <a:xfrm>
            <a:off x="2235600" y="5759025"/>
            <a:ext cx="3088800" cy="45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highlight>
                  <a:srgbClr val="D9EAD3"/>
                </a:highlight>
                <a:latin typeface="Mada"/>
                <a:ea typeface="Mada"/>
                <a:cs typeface="Mada"/>
                <a:sym typeface="Mada"/>
              </a:rPr>
              <a:t>Classification of NAFLD         </a:t>
            </a:r>
            <a:endParaRPr b="1" sz="2200">
              <a:highlight>
                <a:srgbClr val="D9EAD3"/>
              </a:highlight>
              <a:latin typeface="Mada"/>
              <a:ea typeface="Mada"/>
              <a:cs typeface="Mada"/>
              <a:sym typeface="Mada"/>
            </a:endParaRPr>
          </a:p>
        </p:txBody>
      </p:sp>
      <p:sp>
        <p:nvSpPr>
          <p:cNvPr id="156" name="Google Shape;156;p11"/>
          <p:cNvSpPr txBox="1"/>
          <p:nvPr/>
        </p:nvSpPr>
        <p:spPr>
          <a:xfrm>
            <a:off x="304625" y="8159338"/>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Disease spectrum</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pic>
        <p:nvPicPr>
          <p:cNvPr id="157" name="Google Shape;157;p11"/>
          <p:cNvPicPr preferRelativeResize="0"/>
          <p:nvPr/>
        </p:nvPicPr>
        <p:blipFill rotWithShape="1">
          <a:blip r:embed="rId3">
            <a:alphaModFix/>
          </a:blip>
          <a:srcRect b="11855" l="58773" r="1220" t="0"/>
          <a:stretch/>
        </p:blipFill>
        <p:spPr>
          <a:xfrm>
            <a:off x="6297376" y="8159352"/>
            <a:ext cx="1246727" cy="1210976"/>
          </a:xfrm>
          <a:prstGeom prst="rect">
            <a:avLst/>
          </a:prstGeom>
          <a:noFill/>
          <a:ln>
            <a:noFill/>
          </a:ln>
        </p:spPr>
      </p:pic>
      <p:pic>
        <p:nvPicPr>
          <p:cNvPr id="158" name="Google Shape;158;p11"/>
          <p:cNvPicPr preferRelativeResize="0"/>
          <p:nvPr/>
        </p:nvPicPr>
        <p:blipFill rotWithShape="1">
          <a:blip r:embed="rId4">
            <a:alphaModFix/>
          </a:blip>
          <a:srcRect b="36692" l="0" r="48175" t="2708"/>
          <a:stretch/>
        </p:blipFill>
        <p:spPr>
          <a:xfrm>
            <a:off x="4937625" y="8780600"/>
            <a:ext cx="1641199" cy="846026"/>
          </a:xfrm>
          <a:prstGeom prst="rect">
            <a:avLst/>
          </a:prstGeom>
          <a:noFill/>
          <a:ln>
            <a:noFill/>
          </a:ln>
        </p:spPr>
      </p:pic>
      <p:sp>
        <p:nvSpPr>
          <p:cNvPr id="159" name="Google Shape;159;p11"/>
          <p:cNvSpPr txBox="1"/>
          <p:nvPr/>
        </p:nvSpPr>
        <p:spPr>
          <a:xfrm>
            <a:off x="-8475" y="9781775"/>
            <a:ext cx="7560000" cy="84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1C4588"/>
                </a:solidFill>
                <a:latin typeface="Mada"/>
                <a:ea typeface="Mada"/>
                <a:cs typeface="Mada"/>
                <a:sym typeface="Mada"/>
              </a:rPr>
              <a:t>1-</a:t>
            </a:r>
            <a:r>
              <a:rPr lang="ar" sz="1000">
                <a:solidFill>
                  <a:srgbClr val="1C4588"/>
                </a:solidFill>
                <a:latin typeface="Mada"/>
                <a:ea typeface="Mada"/>
                <a:cs typeface="Mada"/>
                <a:sym typeface="Mada"/>
              </a:rPr>
              <a:t> NAFLD is also associated with polycystic ovary syndrome, obstructive sleep apnoea and small-bowel bacterial overgrowth.</a:t>
            </a:r>
            <a:endParaRPr sz="1000">
              <a:solidFill>
                <a:srgbClr val="1C4588"/>
              </a:solidFill>
              <a:latin typeface="Mada"/>
              <a:ea typeface="Mada"/>
              <a:cs typeface="Mada"/>
              <a:sym typeface="Mada"/>
            </a:endParaRPr>
          </a:p>
          <a:p>
            <a:pPr indent="0" lvl="0" marL="0" rtl="0" algn="l">
              <a:spcBef>
                <a:spcPts val="0"/>
              </a:spcBef>
              <a:spcAft>
                <a:spcPts val="0"/>
              </a:spcAft>
              <a:buNone/>
            </a:pPr>
            <a:r>
              <a:rPr b="1" lang="ar" sz="1000">
                <a:solidFill>
                  <a:srgbClr val="1C4588"/>
                </a:solidFill>
                <a:latin typeface="Mada"/>
                <a:ea typeface="Mada"/>
                <a:cs typeface="Mada"/>
                <a:sym typeface="Mada"/>
              </a:rPr>
              <a:t>2-</a:t>
            </a:r>
            <a:r>
              <a:rPr lang="ar" sz="1000">
                <a:solidFill>
                  <a:srgbClr val="1C4588"/>
                </a:solidFill>
                <a:latin typeface="Mada"/>
                <a:ea typeface="Mada"/>
                <a:cs typeface="Mada"/>
                <a:sym typeface="Mada"/>
              </a:rPr>
              <a:t> </a:t>
            </a:r>
            <a:r>
              <a:rPr lang="ar" sz="1000">
                <a:solidFill>
                  <a:srgbClr val="6AA84F"/>
                </a:solidFill>
                <a:latin typeface="Mada"/>
                <a:ea typeface="Mada"/>
                <a:cs typeface="Mada"/>
                <a:sym typeface="Mada"/>
              </a:rPr>
              <a:t>Characterized by necroinflammation (</a:t>
            </a:r>
            <a:r>
              <a:rPr b="1" lang="ar" sz="1000">
                <a:solidFill>
                  <a:srgbClr val="CC0000"/>
                </a:solidFill>
                <a:latin typeface="Mada"/>
                <a:ea typeface="Mada"/>
                <a:cs typeface="Mada"/>
                <a:sym typeface="Mada"/>
              </a:rPr>
              <a:t>Hepatocyte ballooning, Mallory-Denk bodies, megamitochondria</a:t>
            </a:r>
            <a:r>
              <a:rPr lang="ar" sz="1000">
                <a:solidFill>
                  <a:srgbClr val="6AA84F"/>
                </a:solidFill>
                <a:latin typeface="Mada"/>
                <a:ea typeface="Mada"/>
                <a:cs typeface="Mada"/>
                <a:sym typeface="Mada"/>
              </a:rPr>
              <a:t>).</a:t>
            </a:r>
            <a:r>
              <a:rPr lang="ar" sz="1000">
                <a:solidFill>
                  <a:srgbClr val="1C4588"/>
                </a:solidFill>
                <a:latin typeface="Mada"/>
                <a:ea typeface="Mada"/>
                <a:cs typeface="Mada"/>
                <a:sym typeface="Mada"/>
              </a:rPr>
              <a:t> Cellular damage triggers cell death and inflammation, which leads to stellate cell activation and development of hepatic fibrosis that culminates in cirrhosis. </a:t>
            </a:r>
            <a:endParaRPr sz="1000">
              <a:solidFill>
                <a:srgbClr val="1C4588"/>
              </a:solidFill>
              <a:latin typeface="Mada"/>
              <a:ea typeface="Mada"/>
              <a:cs typeface="Mada"/>
              <a:sym typeface="Mada"/>
            </a:endParaRPr>
          </a:p>
          <a:p>
            <a:pPr indent="0" lvl="0" marL="0" rtl="0" algn="l">
              <a:spcBef>
                <a:spcPts val="0"/>
              </a:spcBef>
              <a:spcAft>
                <a:spcPts val="0"/>
              </a:spcAft>
              <a:buNone/>
            </a:pPr>
            <a:r>
              <a:rPr b="1" lang="ar" sz="1000">
                <a:solidFill>
                  <a:srgbClr val="1C4588"/>
                </a:solidFill>
                <a:latin typeface="Mada"/>
                <a:ea typeface="Mada"/>
                <a:cs typeface="Mada"/>
                <a:sym typeface="Mada"/>
              </a:rPr>
              <a:t>Perisinusoidal fibrosis</a:t>
            </a:r>
            <a:r>
              <a:rPr lang="ar" sz="1000">
                <a:solidFill>
                  <a:srgbClr val="1C4588"/>
                </a:solidFill>
                <a:latin typeface="Mada"/>
                <a:ea typeface="Mada"/>
                <a:cs typeface="Mada"/>
                <a:sym typeface="Mada"/>
              </a:rPr>
              <a:t> is a characteristic feature of NASH. Several genetic modifiers of disease severity have been identified, with PNPLA3 and its product, adiponutrin, being the best validated.</a:t>
            </a:r>
            <a:endParaRPr sz="1000">
              <a:solidFill>
                <a:srgbClr val="1C4588"/>
              </a:solidFill>
              <a:latin typeface="Mada"/>
              <a:ea typeface="Mada"/>
              <a:cs typeface="Mada"/>
              <a:sym typeface="Mada"/>
            </a:endParaRPr>
          </a:p>
        </p:txBody>
      </p:sp>
      <p:sp>
        <p:nvSpPr>
          <p:cNvPr id="160" name="Google Shape;160;p11"/>
          <p:cNvSpPr/>
          <p:nvPr/>
        </p:nvSpPr>
        <p:spPr>
          <a:xfrm>
            <a:off x="3619963" y="6282025"/>
            <a:ext cx="320100" cy="304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2"/>
          <p:cNvSpPr txBox="1"/>
          <p:nvPr/>
        </p:nvSpPr>
        <p:spPr>
          <a:xfrm>
            <a:off x="774600" y="2820200"/>
            <a:ext cx="2242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Type 2 Diabetes mellitus</a:t>
            </a:r>
            <a:endParaRPr b="1">
              <a:solidFill>
                <a:srgbClr val="CC0000"/>
              </a:solidFill>
              <a:latin typeface="Mada"/>
              <a:ea typeface="Mada"/>
              <a:cs typeface="Mada"/>
              <a:sym typeface="Mada"/>
            </a:endParaRPr>
          </a:p>
        </p:txBody>
      </p:sp>
      <p:sp>
        <p:nvSpPr>
          <p:cNvPr id="166" name="Google Shape;166;p1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167" name="Google Shape;167;p12"/>
          <p:cNvCxnSpPr/>
          <p:nvPr/>
        </p:nvCxnSpPr>
        <p:spPr>
          <a:xfrm rot="10800000">
            <a:off x="8900" y="10002050"/>
            <a:ext cx="7612800" cy="0"/>
          </a:xfrm>
          <a:prstGeom prst="straightConnector1">
            <a:avLst/>
          </a:prstGeom>
          <a:noFill/>
          <a:ln cap="flat" cmpd="sng" w="28575">
            <a:solidFill>
              <a:schemeClr val="accent3"/>
            </a:solidFill>
            <a:prstDash val="dot"/>
            <a:round/>
            <a:headEnd len="med" w="med" type="none"/>
            <a:tailEnd len="med" w="med" type="none"/>
          </a:ln>
        </p:spPr>
      </p:cxnSp>
      <p:sp>
        <p:nvSpPr>
          <p:cNvPr id="168" name="Google Shape;168;p12"/>
          <p:cNvSpPr txBox="1"/>
          <p:nvPr/>
        </p:nvSpPr>
        <p:spPr>
          <a:xfrm>
            <a:off x="700350" y="0"/>
            <a:ext cx="6159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Risk factors &amp; Global burden of</a:t>
            </a:r>
            <a:r>
              <a:rPr b="1" lang="ar" sz="2600">
                <a:solidFill>
                  <a:srgbClr val="000000"/>
                </a:solidFill>
                <a:latin typeface="Mada"/>
                <a:ea typeface="Mada"/>
                <a:cs typeface="Mada"/>
                <a:sym typeface="Mada"/>
              </a:rPr>
              <a:t> </a:t>
            </a:r>
            <a:r>
              <a:rPr b="1" lang="ar" sz="2600">
                <a:latin typeface="Mada"/>
                <a:ea typeface="Mada"/>
                <a:cs typeface="Mada"/>
                <a:sym typeface="Mada"/>
              </a:rPr>
              <a:t>NAFLD</a:t>
            </a:r>
            <a:endParaRPr b="1" sz="3200">
              <a:solidFill>
                <a:srgbClr val="000000"/>
              </a:solidFill>
              <a:latin typeface="Mada"/>
              <a:ea typeface="Mada"/>
              <a:cs typeface="Mada"/>
              <a:sym typeface="Mada"/>
            </a:endParaRPr>
          </a:p>
        </p:txBody>
      </p:sp>
      <p:sp>
        <p:nvSpPr>
          <p:cNvPr id="169" name="Google Shape;169;p12"/>
          <p:cNvSpPr txBox="1"/>
          <p:nvPr/>
        </p:nvSpPr>
        <p:spPr>
          <a:xfrm>
            <a:off x="304625" y="822925"/>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Risk Factors</a:t>
            </a:r>
            <a:r>
              <a:rPr b="1" lang="ar" sz="2200">
                <a:highlight>
                  <a:srgbClr val="D9EAD3"/>
                </a:highlight>
                <a:latin typeface="Mada"/>
                <a:ea typeface="Mada"/>
                <a:cs typeface="Mada"/>
                <a:sym typeface="Mada"/>
              </a:rPr>
              <a:t>          </a:t>
            </a:r>
            <a:endParaRPr b="1" sz="2200">
              <a:highlight>
                <a:srgbClr val="D9EAD3"/>
              </a:highlight>
              <a:latin typeface="Mada"/>
              <a:ea typeface="Mada"/>
              <a:cs typeface="Mada"/>
              <a:sym typeface="Mada"/>
            </a:endParaRPr>
          </a:p>
        </p:txBody>
      </p:sp>
      <p:sp>
        <p:nvSpPr>
          <p:cNvPr id="170" name="Google Shape;170;p12"/>
          <p:cNvSpPr/>
          <p:nvPr/>
        </p:nvSpPr>
        <p:spPr>
          <a:xfrm rot="-5400000">
            <a:off x="562988" y="1922425"/>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txBox="1"/>
          <p:nvPr/>
        </p:nvSpPr>
        <p:spPr>
          <a:xfrm>
            <a:off x="412541" y="1915407"/>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1</a:t>
            </a:r>
            <a:endParaRPr b="1" sz="2300">
              <a:latin typeface="Mada"/>
              <a:ea typeface="Mada"/>
              <a:cs typeface="Mada"/>
              <a:sym typeface="Mada"/>
            </a:endParaRPr>
          </a:p>
        </p:txBody>
      </p:sp>
      <p:sp>
        <p:nvSpPr>
          <p:cNvPr id="172" name="Google Shape;172;p12"/>
          <p:cNvSpPr/>
          <p:nvPr/>
        </p:nvSpPr>
        <p:spPr>
          <a:xfrm rot="-5400000">
            <a:off x="562988" y="2360800"/>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2"/>
          <p:cNvSpPr txBox="1"/>
          <p:nvPr/>
        </p:nvSpPr>
        <p:spPr>
          <a:xfrm>
            <a:off x="412541" y="2353782"/>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2</a:t>
            </a:r>
            <a:endParaRPr b="1" sz="2300">
              <a:latin typeface="Mada"/>
              <a:ea typeface="Mada"/>
              <a:cs typeface="Mada"/>
              <a:sym typeface="Mada"/>
            </a:endParaRPr>
          </a:p>
        </p:txBody>
      </p:sp>
      <p:sp>
        <p:nvSpPr>
          <p:cNvPr id="174" name="Google Shape;174;p12"/>
          <p:cNvSpPr/>
          <p:nvPr/>
        </p:nvSpPr>
        <p:spPr>
          <a:xfrm rot="-5400000">
            <a:off x="538563" y="2832200"/>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txBox="1"/>
          <p:nvPr/>
        </p:nvSpPr>
        <p:spPr>
          <a:xfrm>
            <a:off x="404365" y="2825182"/>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3</a:t>
            </a:r>
            <a:endParaRPr b="1" sz="2300">
              <a:latin typeface="Mada"/>
              <a:ea typeface="Mada"/>
              <a:cs typeface="Mada"/>
              <a:sym typeface="Mada"/>
            </a:endParaRPr>
          </a:p>
        </p:txBody>
      </p:sp>
      <p:sp>
        <p:nvSpPr>
          <p:cNvPr id="176" name="Google Shape;176;p12"/>
          <p:cNvSpPr/>
          <p:nvPr/>
        </p:nvSpPr>
        <p:spPr>
          <a:xfrm rot="-5400000">
            <a:off x="3086885" y="1922425"/>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2"/>
          <p:cNvSpPr txBox="1"/>
          <p:nvPr/>
        </p:nvSpPr>
        <p:spPr>
          <a:xfrm>
            <a:off x="2952688" y="1915407"/>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4</a:t>
            </a:r>
            <a:endParaRPr b="1" sz="2300">
              <a:latin typeface="Mada"/>
              <a:ea typeface="Mada"/>
              <a:cs typeface="Mada"/>
              <a:sym typeface="Mada"/>
            </a:endParaRPr>
          </a:p>
        </p:txBody>
      </p:sp>
      <p:sp>
        <p:nvSpPr>
          <p:cNvPr id="178" name="Google Shape;178;p12"/>
          <p:cNvSpPr/>
          <p:nvPr/>
        </p:nvSpPr>
        <p:spPr>
          <a:xfrm rot="-5400000">
            <a:off x="3086885" y="2349775"/>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2"/>
          <p:cNvSpPr txBox="1"/>
          <p:nvPr/>
        </p:nvSpPr>
        <p:spPr>
          <a:xfrm>
            <a:off x="2952688" y="2342757"/>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5</a:t>
            </a:r>
            <a:endParaRPr b="1" sz="2300">
              <a:latin typeface="Mada"/>
              <a:ea typeface="Mada"/>
              <a:cs typeface="Mada"/>
              <a:sym typeface="Mada"/>
            </a:endParaRPr>
          </a:p>
        </p:txBody>
      </p:sp>
      <p:sp>
        <p:nvSpPr>
          <p:cNvPr id="180" name="Google Shape;180;p12"/>
          <p:cNvSpPr/>
          <p:nvPr/>
        </p:nvSpPr>
        <p:spPr>
          <a:xfrm rot="-5400000">
            <a:off x="3086885" y="2824210"/>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txBox="1"/>
          <p:nvPr/>
        </p:nvSpPr>
        <p:spPr>
          <a:xfrm>
            <a:off x="2952688" y="2817192"/>
            <a:ext cx="237600" cy="29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300">
                <a:latin typeface="Mada"/>
                <a:ea typeface="Mada"/>
                <a:cs typeface="Mada"/>
                <a:sym typeface="Mada"/>
              </a:rPr>
              <a:t>6</a:t>
            </a:r>
            <a:endParaRPr b="1" sz="2300">
              <a:latin typeface="Mada"/>
              <a:ea typeface="Mada"/>
              <a:cs typeface="Mada"/>
              <a:sym typeface="Mada"/>
            </a:endParaRPr>
          </a:p>
        </p:txBody>
      </p:sp>
      <p:sp>
        <p:nvSpPr>
          <p:cNvPr id="182" name="Google Shape;182;p12"/>
          <p:cNvSpPr/>
          <p:nvPr/>
        </p:nvSpPr>
        <p:spPr>
          <a:xfrm rot="-5400000">
            <a:off x="5425688" y="1885522"/>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2"/>
          <p:cNvSpPr txBox="1"/>
          <p:nvPr/>
        </p:nvSpPr>
        <p:spPr>
          <a:xfrm>
            <a:off x="5291490" y="1878504"/>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7</a:t>
            </a:r>
            <a:endParaRPr b="1" sz="2300">
              <a:latin typeface="Mada"/>
              <a:ea typeface="Mada"/>
              <a:cs typeface="Mada"/>
              <a:sym typeface="Mada"/>
            </a:endParaRPr>
          </a:p>
        </p:txBody>
      </p:sp>
      <p:sp>
        <p:nvSpPr>
          <p:cNvPr id="184" name="Google Shape;184;p12"/>
          <p:cNvSpPr txBox="1"/>
          <p:nvPr/>
        </p:nvSpPr>
        <p:spPr>
          <a:xfrm>
            <a:off x="797075" y="1948500"/>
            <a:ext cx="1876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Insulin resistance</a:t>
            </a:r>
            <a:endParaRPr b="1">
              <a:solidFill>
                <a:srgbClr val="CC0000"/>
              </a:solidFill>
              <a:latin typeface="Mada"/>
              <a:ea typeface="Mada"/>
              <a:cs typeface="Mada"/>
              <a:sym typeface="Mada"/>
            </a:endParaRPr>
          </a:p>
        </p:txBody>
      </p:sp>
      <p:sp>
        <p:nvSpPr>
          <p:cNvPr id="185" name="Google Shape;185;p12"/>
          <p:cNvSpPr txBox="1"/>
          <p:nvPr/>
        </p:nvSpPr>
        <p:spPr>
          <a:xfrm>
            <a:off x="1032563" y="2375850"/>
            <a:ext cx="16407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Obesity (central)</a:t>
            </a:r>
            <a:endParaRPr b="1">
              <a:solidFill>
                <a:srgbClr val="CC0000"/>
              </a:solidFill>
              <a:latin typeface="Mada"/>
              <a:ea typeface="Mada"/>
              <a:cs typeface="Mada"/>
              <a:sym typeface="Mada"/>
            </a:endParaRPr>
          </a:p>
        </p:txBody>
      </p:sp>
      <p:sp>
        <p:nvSpPr>
          <p:cNvPr id="186" name="Google Shape;186;p12"/>
          <p:cNvSpPr txBox="1"/>
          <p:nvPr/>
        </p:nvSpPr>
        <p:spPr>
          <a:xfrm>
            <a:off x="3322922" y="1948388"/>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rgbClr val="CC0000"/>
                </a:solidFill>
                <a:latin typeface="Mada"/>
                <a:ea typeface="Mada"/>
                <a:cs typeface="Mada"/>
                <a:sym typeface="Mada"/>
              </a:rPr>
              <a:t>Hyperlipidaemia</a:t>
            </a:r>
            <a:endParaRPr b="1">
              <a:solidFill>
                <a:srgbClr val="CC0000"/>
              </a:solidFill>
              <a:latin typeface="Mada"/>
              <a:ea typeface="Mada"/>
              <a:cs typeface="Mada"/>
              <a:sym typeface="Mada"/>
            </a:endParaRPr>
          </a:p>
        </p:txBody>
      </p:sp>
      <p:sp>
        <p:nvSpPr>
          <p:cNvPr id="187" name="Google Shape;187;p12"/>
          <p:cNvSpPr txBox="1"/>
          <p:nvPr/>
        </p:nvSpPr>
        <p:spPr>
          <a:xfrm>
            <a:off x="3322922" y="2375738"/>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Male</a:t>
            </a:r>
            <a:endParaRPr>
              <a:latin typeface="Mada"/>
              <a:ea typeface="Mada"/>
              <a:cs typeface="Mada"/>
              <a:sym typeface="Mada"/>
            </a:endParaRPr>
          </a:p>
        </p:txBody>
      </p:sp>
      <p:sp>
        <p:nvSpPr>
          <p:cNvPr id="188" name="Google Shape;188;p12"/>
          <p:cNvSpPr txBox="1"/>
          <p:nvPr/>
        </p:nvSpPr>
        <p:spPr>
          <a:xfrm>
            <a:off x="3333213" y="2825210"/>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Medications </a:t>
            </a:r>
            <a:endParaRPr>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(e.g Tamoxifen)</a:t>
            </a:r>
            <a:endParaRPr sz="1200">
              <a:latin typeface="Mada"/>
              <a:ea typeface="Mada"/>
              <a:cs typeface="Mada"/>
              <a:sym typeface="Mada"/>
            </a:endParaRPr>
          </a:p>
        </p:txBody>
      </p:sp>
      <p:sp>
        <p:nvSpPr>
          <p:cNvPr id="189" name="Google Shape;189;p12"/>
          <p:cNvSpPr txBox="1"/>
          <p:nvPr/>
        </p:nvSpPr>
        <p:spPr>
          <a:xfrm>
            <a:off x="5672015" y="1924485"/>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Lifestyle </a:t>
            </a:r>
            <a:endParaRPr>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(sedentary lifestyle)</a:t>
            </a:r>
            <a:endParaRPr sz="1200">
              <a:latin typeface="Mada"/>
              <a:ea typeface="Mada"/>
              <a:cs typeface="Mada"/>
              <a:sym typeface="Mada"/>
            </a:endParaRPr>
          </a:p>
        </p:txBody>
      </p:sp>
      <p:sp>
        <p:nvSpPr>
          <p:cNvPr id="190" name="Google Shape;190;p12"/>
          <p:cNvSpPr/>
          <p:nvPr/>
        </p:nvSpPr>
        <p:spPr>
          <a:xfrm>
            <a:off x="309400" y="3486800"/>
            <a:ext cx="7051800" cy="6352200"/>
          </a:xfrm>
          <a:prstGeom prst="snip2DiagRect">
            <a:avLst>
              <a:gd fmla="val 0" name="adj1"/>
              <a:gd fmla="val 16667" name="adj2"/>
            </a:avLst>
          </a:prstGeom>
          <a:noFill/>
          <a:ln cap="flat" cmpd="sng" w="952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sz="1100">
              <a:solidFill>
                <a:srgbClr val="CC0000"/>
              </a:solidFill>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t/>
            </a:r>
            <a:endParaRPr b="1" sz="1100">
              <a:latin typeface="Mada"/>
              <a:ea typeface="Mada"/>
              <a:cs typeface="Mada"/>
              <a:sym typeface="Mada"/>
            </a:endParaRPr>
          </a:p>
          <a:p>
            <a:pPr indent="0" lvl="0" marL="0" rtl="0" algn="l">
              <a:spcBef>
                <a:spcPts val="0"/>
              </a:spcBef>
              <a:spcAft>
                <a:spcPts val="0"/>
              </a:spcAft>
              <a:buNone/>
            </a:pPr>
            <a:r>
              <a:rPr b="1" lang="ar" sz="1100">
                <a:latin typeface="Mada"/>
                <a:ea typeface="Mada"/>
                <a:cs typeface="Mada"/>
                <a:sym typeface="Mada"/>
              </a:rPr>
              <a:t>Prevalence is Higher in Risk Groups:</a:t>
            </a:r>
            <a:endParaRPr b="1" sz="1100">
              <a:latin typeface="Mada"/>
              <a:ea typeface="Mada"/>
              <a:cs typeface="Mada"/>
              <a:sym typeface="Mada"/>
            </a:endParaRPr>
          </a:p>
        </p:txBody>
      </p:sp>
      <p:sp>
        <p:nvSpPr>
          <p:cNvPr id="191" name="Google Shape;191;p12"/>
          <p:cNvSpPr txBox="1"/>
          <p:nvPr/>
        </p:nvSpPr>
        <p:spPr>
          <a:xfrm>
            <a:off x="309400" y="3459160"/>
            <a:ext cx="5362800" cy="4506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SzPts val="2000"/>
              <a:buFont typeface="Mada"/>
              <a:buChar char="◄"/>
            </a:pPr>
            <a:r>
              <a:rPr b="1" lang="ar" sz="2000">
                <a:highlight>
                  <a:srgbClr val="D9EAD3"/>
                </a:highlight>
                <a:latin typeface="Mada"/>
                <a:ea typeface="Mada"/>
                <a:cs typeface="Mada"/>
                <a:sym typeface="Mada"/>
              </a:rPr>
              <a:t>Global burden</a:t>
            </a:r>
            <a:endParaRPr b="1" sz="2000">
              <a:highlight>
                <a:srgbClr val="D9EAD3"/>
              </a:highlight>
              <a:latin typeface="Mada"/>
              <a:ea typeface="Mada"/>
              <a:cs typeface="Mada"/>
              <a:sym typeface="Mada"/>
            </a:endParaRPr>
          </a:p>
        </p:txBody>
      </p:sp>
      <p:pic>
        <p:nvPicPr>
          <p:cNvPr id="192" name="Google Shape;192;p12"/>
          <p:cNvPicPr preferRelativeResize="0"/>
          <p:nvPr/>
        </p:nvPicPr>
        <p:blipFill>
          <a:blip r:embed="rId3">
            <a:alphaModFix/>
          </a:blip>
          <a:stretch>
            <a:fillRect/>
          </a:stretch>
        </p:blipFill>
        <p:spPr>
          <a:xfrm>
            <a:off x="4900675" y="6596918"/>
            <a:ext cx="2036101" cy="1398281"/>
          </a:xfrm>
          <a:prstGeom prst="rect">
            <a:avLst/>
          </a:prstGeom>
          <a:noFill/>
          <a:ln>
            <a:noFill/>
          </a:ln>
        </p:spPr>
      </p:pic>
      <p:grpSp>
        <p:nvGrpSpPr>
          <p:cNvPr id="193" name="Google Shape;193;p12"/>
          <p:cNvGrpSpPr/>
          <p:nvPr/>
        </p:nvGrpSpPr>
        <p:grpSpPr>
          <a:xfrm>
            <a:off x="865652" y="6823424"/>
            <a:ext cx="3321162" cy="2350264"/>
            <a:chOff x="1447450" y="6332687"/>
            <a:chExt cx="2689200" cy="1808313"/>
          </a:xfrm>
        </p:grpSpPr>
        <p:pic>
          <p:nvPicPr>
            <p:cNvPr id="194" name="Google Shape;194;p12" title="Points scored"/>
            <p:cNvPicPr preferRelativeResize="0"/>
            <p:nvPr/>
          </p:nvPicPr>
          <p:blipFill>
            <a:blip r:embed="rId4">
              <a:alphaModFix/>
            </a:blip>
            <a:stretch>
              <a:fillRect/>
            </a:stretch>
          </p:blipFill>
          <p:spPr>
            <a:xfrm>
              <a:off x="1447450" y="6478173"/>
              <a:ext cx="2689200" cy="1662826"/>
            </a:xfrm>
            <a:prstGeom prst="rect">
              <a:avLst/>
            </a:prstGeom>
            <a:noFill/>
            <a:ln>
              <a:noFill/>
            </a:ln>
          </p:spPr>
        </p:pic>
        <p:sp>
          <p:nvSpPr>
            <p:cNvPr id="195" name="Google Shape;195;p12"/>
            <p:cNvSpPr/>
            <p:nvPr/>
          </p:nvSpPr>
          <p:spPr>
            <a:xfrm>
              <a:off x="1897275" y="6723225"/>
              <a:ext cx="465900" cy="147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2"/>
            <p:cNvSpPr/>
            <p:nvPr/>
          </p:nvSpPr>
          <p:spPr>
            <a:xfrm>
              <a:off x="1897275" y="6817375"/>
              <a:ext cx="465900" cy="30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2"/>
            <p:cNvSpPr txBox="1"/>
            <p:nvPr/>
          </p:nvSpPr>
          <p:spPr>
            <a:xfrm rot="-5400000">
              <a:off x="1389650" y="7405887"/>
              <a:ext cx="8244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700">
                  <a:solidFill>
                    <a:schemeClr val="accent1"/>
                  </a:solidFill>
                  <a:latin typeface="Mada"/>
                  <a:ea typeface="Mada"/>
                  <a:cs typeface="Mada"/>
                  <a:sym typeface="Mada"/>
                </a:rPr>
                <a:t>simple steatosis</a:t>
              </a:r>
              <a:endParaRPr sz="700">
                <a:solidFill>
                  <a:schemeClr val="accent1"/>
                </a:solidFill>
                <a:latin typeface="Mada"/>
                <a:ea typeface="Mada"/>
                <a:cs typeface="Mada"/>
                <a:sym typeface="Mada"/>
              </a:endParaRPr>
            </a:p>
          </p:txBody>
        </p:sp>
        <p:sp>
          <p:nvSpPr>
            <p:cNvPr id="198" name="Google Shape;198;p12"/>
            <p:cNvSpPr txBox="1"/>
            <p:nvPr/>
          </p:nvSpPr>
          <p:spPr>
            <a:xfrm rot="-5400000">
              <a:off x="2094825" y="7241949"/>
              <a:ext cx="8244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700">
                  <a:solidFill>
                    <a:schemeClr val="accent1"/>
                  </a:solidFill>
                  <a:latin typeface="Mada"/>
                  <a:ea typeface="Mada"/>
                  <a:cs typeface="Mada"/>
                  <a:sym typeface="Mada"/>
                </a:rPr>
                <a:t>Histology?</a:t>
              </a:r>
              <a:endParaRPr sz="700">
                <a:solidFill>
                  <a:schemeClr val="accent1"/>
                </a:solidFill>
                <a:latin typeface="Mada"/>
                <a:ea typeface="Mada"/>
                <a:cs typeface="Mada"/>
                <a:sym typeface="Mada"/>
              </a:endParaRPr>
            </a:p>
          </p:txBody>
        </p:sp>
        <p:sp>
          <p:nvSpPr>
            <p:cNvPr id="199" name="Google Shape;199;p12"/>
            <p:cNvSpPr txBox="1"/>
            <p:nvPr/>
          </p:nvSpPr>
          <p:spPr>
            <a:xfrm rot="-5400000">
              <a:off x="2800000" y="7260262"/>
              <a:ext cx="8244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700">
                  <a:solidFill>
                    <a:schemeClr val="accent1"/>
                  </a:solidFill>
                  <a:latin typeface="Mada"/>
                  <a:ea typeface="Mada"/>
                  <a:cs typeface="Mada"/>
                  <a:sym typeface="Mada"/>
                </a:rPr>
                <a:t>Histology?</a:t>
              </a:r>
              <a:endParaRPr sz="700">
                <a:solidFill>
                  <a:schemeClr val="accent1"/>
                </a:solidFill>
                <a:latin typeface="Mada"/>
                <a:ea typeface="Mada"/>
                <a:cs typeface="Mada"/>
                <a:sym typeface="Mada"/>
              </a:endParaRPr>
            </a:p>
          </p:txBody>
        </p:sp>
        <p:sp>
          <p:nvSpPr>
            <p:cNvPr id="200" name="Google Shape;200;p12"/>
            <p:cNvSpPr txBox="1"/>
            <p:nvPr/>
          </p:nvSpPr>
          <p:spPr>
            <a:xfrm rot="-5400000">
              <a:off x="1388850" y="6601037"/>
              <a:ext cx="8244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700">
                  <a:solidFill>
                    <a:schemeClr val="accent1"/>
                  </a:solidFill>
                  <a:latin typeface="Mada"/>
                  <a:ea typeface="Mada"/>
                  <a:cs typeface="Mada"/>
                  <a:sym typeface="Mada"/>
                </a:rPr>
                <a:t>NASH</a:t>
              </a:r>
              <a:endParaRPr sz="700">
                <a:solidFill>
                  <a:schemeClr val="accent1"/>
                </a:solidFill>
                <a:latin typeface="Mada"/>
                <a:ea typeface="Mada"/>
                <a:cs typeface="Mada"/>
                <a:sym typeface="Mada"/>
              </a:endParaRPr>
            </a:p>
          </p:txBody>
        </p:sp>
        <p:sp>
          <p:nvSpPr>
            <p:cNvPr id="201" name="Google Shape;201;p12"/>
            <p:cNvSpPr/>
            <p:nvPr/>
          </p:nvSpPr>
          <p:spPr>
            <a:xfrm>
              <a:off x="2410325" y="6512575"/>
              <a:ext cx="1109700" cy="304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ar" sz="600">
                  <a:latin typeface="Mada"/>
                  <a:ea typeface="Mada"/>
                  <a:cs typeface="Mada"/>
                  <a:sym typeface="Mada"/>
                </a:rPr>
                <a:t>Cirrhosis (5%)</a:t>
              </a:r>
              <a:endParaRPr sz="600">
                <a:latin typeface="Mada"/>
                <a:ea typeface="Mada"/>
                <a:cs typeface="Mada"/>
                <a:sym typeface="Mada"/>
              </a:endParaRPr>
            </a:p>
            <a:p>
              <a:pPr indent="0" lvl="0" marL="0" marR="0" rtl="0" algn="l">
                <a:lnSpc>
                  <a:spcPct val="100000"/>
                </a:lnSpc>
                <a:spcBef>
                  <a:spcPts val="0"/>
                </a:spcBef>
                <a:spcAft>
                  <a:spcPts val="0"/>
                </a:spcAft>
                <a:buNone/>
              </a:pPr>
              <a:r>
                <a:rPr lang="ar" sz="600">
                  <a:latin typeface="Mada"/>
                  <a:ea typeface="Mada"/>
                  <a:cs typeface="Mada"/>
                  <a:sym typeface="Mada"/>
                </a:rPr>
                <a:t>NASH or Type 3,4 NAFL (25%) </a:t>
              </a:r>
              <a:endParaRPr sz="600">
                <a:latin typeface="Mada"/>
                <a:ea typeface="Mada"/>
                <a:cs typeface="Mada"/>
                <a:sym typeface="Mada"/>
              </a:endParaRPr>
            </a:p>
            <a:p>
              <a:pPr indent="0" lvl="0" marL="0" marR="0" rtl="0" algn="l">
                <a:lnSpc>
                  <a:spcPct val="100000"/>
                </a:lnSpc>
                <a:spcBef>
                  <a:spcPts val="0"/>
                </a:spcBef>
                <a:spcAft>
                  <a:spcPts val="0"/>
                </a:spcAft>
                <a:buNone/>
              </a:pPr>
              <a:r>
                <a:rPr lang="ar" sz="600">
                  <a:latin typeface="Mada"/>
                  <a:ea typeface="Mada"/>
                  <a:cs typeface="Mada"/>
                  <a:sym typeface="Mada"/>
                </a:rPr>
                <a:t>Types 1,2 (NAFL 60%)</a:t>
              </a:r>
              <a:endParaRPr sz="600">
                <a:latin typeface="Mada"/>
                <a:ea typeface="Mada"/>
                <a:cs typeface="Mada"/>
                <a:sym typeface="Mada"/>
              </a:endParaRPr>
            </a:p>
          </p:txBody>
        </p:sp>
        <p:cxnSp>
          <p:nvCxnSpPr>
            <p:cNvPr id="202" name="Google Shape;202;p12"/>
            <p:cNvCxnSpPr/>
            <p:nvPr/>
          </p:nvCxnSpPr>
          <p:spPr>
            <a:xfrm flipH="1">
              <a:off x="2291300" y="6566150"/>
              <a:ext cx="185700" cy="162000"/>
            </a:xfrm>
            <a:prstGeom prst="straightConnector1">
              <a:avLst/>
            </a:prstGeom>
            <a:noFill/>
            <a:ln cap="flat" cmpd="sng" w="9525">
              <a:solidFill>
                <a:schemeClr val="accent1"/>
              </a:solidFill>
              <a:prstDash val="solid"/>
              <a:round/>
              <a:headEnd len="med" w="med" type="none"/>
              <a:tailEnd len="med" w="med" type="stealth"/>
            </a:ln>
          </p:spPr>
        </p:cxnSp>
        <p:cxnSp>
          <p:nvCxnSpPr>
            <p:cNvPr id="203" name="Google Shape;203;p12"/>
            <p:cNvCxnSpPr/>
            <p:nvPr/>
          </p:nvCxnSpPr>
          <p:spPr>
            <a:xfrm flipH="1">
              <a:off x="2372300" y="6685225"/>
              <a:ext cx="104700" cy="133500"/>
            </a:xfrm>
            <a:prstGeom prst="straightConnector1">
              <a:avLst/>
            </a:prstGeom>
            <a:noFill/>
            <a:ln cap="flat" cmpd="sng" w="9525">
              <a:solidFill>
                <a:schemeClr val="accent2"/>
              </a:solidFill>
              <a:prstDash val="solid"/>
              <a:round/>
              <a:headEnd len="med" w="med" type="none"/>
              <a:tailEnd len="med" w="med" type="stealth"/>
            </a:ln>
          </p:spPr>
        </p:cxnSp>
        <p:cxnSp>
          <p:nvCxnSpPr>
            <p:cNvPr id="204" name="Google Shape;204;p12"/>
            <p:cNvCxnSpPr/>
            <p:nvPr/>
          </p:nvCxnSpPr>
          <p:spPr>
            <a:xfrm flipH="1">
              <a:off x="2357900" y="6784125"/>
              <a:ext cx="119100" cy="339300"/>
            </a:xfrm>
            <a:prstGeom prst="straightConnector1">
              <a:avLst/>
            </a:prstGeom>
            <a:noFill/>
            <a:ln cap="flat" cmpd="sng" w="9525">
              <a:solidFill>
                <a:schemeClr val="accent5"/>
              </a:solidFill>
              <a:prstDash val="solid"/>
              <a:round/>
              <a:headEnd len="med" w="med" type="none"/>
              <a:tailEnd len="med" w="med" type="stealth"/>
            </a:ln>
          </p:spPr>
        </p:cxnSp>
      </p:grpSp>
      <p:pic>
        <p:nvPicPr>
          <p:cNvPr id="205" name="Google Shape;205;p12"/>
          <p:cNvPicPr preferRelativeResize="0"/>
          <p:nvPr/>
        </p:nvPicPr>
        <p:blipFill>
          <a:blip r:embed="rId5">
            <a:alphaModFix/>
          </a:blip>
          <a:stretch>
            <a:fillRect/>
          </a:stretch>
        </p:blipFill>
        <p:spPr>
          <a:xfrm>
            <a:off x="4804650" y="8077168"/>
            <a:ext cx="2242201" cy="1655332"/>
          </a:xfrm>
          <a:prstGeom prst="rect">
            <a:avLst/>
          </a:prstGeom>
          <a:noFill/>
          <a:ln>
            <a:noFill/>
          </a:ln>
        </p:spPr>
      </p:pic>
      <p:sp>
        <p:nvSpPr>
          <p:cNvPr id="206" name="Google Shape;206;p12"/>
          <p:cNvSpPr txBox="1"/>
          <p:nvPr/>
        </p:nvSpPr>
        <p:spPr>
          <a:xfrm>
            <a:off x="309400" y="3844300"/>
            <a:ext cx="6797100" cy="2610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One billion</a:t>
            </a:r>
            <a:r>
              <a:rPr lang="ar" sz="1200">
                <a:solidFill>
                  <a:srgbClr val="CC0000"/>
                </a:solidFill>
                <a:latin typeface="Mada"/>
                <a:ea typeface="Mada"/>
                <a:cs typeface="Mada"/>
                <a:sym typeface="Mada"/>
              </a:rPr>
              <a:t> </a:t>
            </a:r>
            <a:r>
              <a:rPr lang="ar" sz="1200">
                <a:solidFill>
                  <a:schemeClr val="dk1"/>
                </a:solidFill>
                <a:latin typeface="Mada"/>
                <a:ea typeface="Mada"/>
                <a:cs typeface="Mada"/>
                <a:sym typeface="Mada"/>
              </a:rPr>
              <a:t>individuals worldwide have NAFLD.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Most common cause of abnormal liver tests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Most common cause of chronic liver disease.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a:t>
            </a:r>
            <a:r>
              <a:rPr b="1" lang="ar" sz="1200">
                <a:solidFill>
                  <a:schemeClr val="dk1"/>
                </a:solidFill>
                <a:latin typeface="Mada"/>
                <a:ea typeface="Mada"/>
                <a:cs typeface="Mada"/>
                <a:sym typeface="Mada"/>
              </a:rPr>
              <a:t>second leading etiology of liver disease among adults awaiting liver transplantation</a:t>
            </a:r>
            <a:r>
              <a:rPr lang="ar" sz="1200">
                <a:solidFill>
                  <a:schemeClr val="dk1"/>
                </a:solidFill>
                <a:latin typeface="Mada"/>
                <a:ea typeface="Mada"/>
                <a:cs typeface="Mada"/>
                <a:sym typeface="Mada"/>
              </a:rPr>
              <a:t> in many countries (expected to be number one).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Patients with NAFLD have </a:t>
            </a:r>
            <a:r>
              <a:rPr b="1" lang="ar" sz="1200">
                <a:solidFill>
                  <a:schemeClr val="dk1"/>
                </a:solidFill>
                <a:latin typeface="Mada"/>
                <a:ea typeface="Mada"/>
                <a:cs typeface="Mada"/>
                <a:sym typeface="Mada"/>
              </a:rPr>
              <a:t>increased overall mortality</a:t>
            </a:r>
            <a:r>
              <a:rPr lang="ar" sz="1200">
                <a:solidFill>
                  <a:schemeClr val="dk1"/>
                </a:solidFill>
                <a:latin typeface="Mada"/>
                <a:ea typeface="Mada"/>
                <a:cs typeface="Mada"/>
                <a:sym typeface="Mada"/>
              </a:rPr>
              <a:t> compared to matched control populations without NAFLD.</a:t>
            </a:r>
            <a:r>
              <a:rPr baseline="30000" lang="ar" sz="1200">
                <a:solidFill>
                  <a:schemeClr val="dk1"/>
                </a:solidFill>
                <a:latin typeface="Mada"/>
                <a:ea typeface="Mada"/>
                <a:cs typeface="Mada"/>
                <a:sym typeface="Mada"/>
              </a:rPr>
              <a:t>1</a:t>
            </a:r>
            <a:endParaRPr baseline="30000" sz="1200">
              <a:solidFill>
                <a:schemeClr val="dk1"/>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frequency of steatosis varies with ethnicity (45% in Hispanics, 33% in whites and 24% in blacks) and gender (42% white males versus 24% white females) but only a minority of patients will progress to cirrhosis and end-stage liver disease.</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Global prevalence of NAFLD prevalence was 21.3% (17.9%- 30.5%); =20%</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NASH was prevalent in 26.2% of NAFLD patients</a:t>
            </a:r>
            <a:endParaRPr sz="1500"/>
          </a:p>
        </p:txBody>
      </p:sp>
      <p:sp>
        <p:nvSpPr>
          <p:cNvPr id="207" name="Google Shape;207;p12"/>
          <p:cNvSpPr/>
          <p:nvPr/>
        </p:nvSpPr>
        <p:spPr>
          <a:xfrm rot="-5400000">
            <a:off x="5439338" y="2830272"/>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2"/>
          <p:cNvSpPr txBox="1"/>
          <p:nvPr/>
        </p:nvSpPr>
        <p:spPr>
          <a:xfrm>
            <a:off x="5144275" y="2823250"/>
            <a:ext cx="5511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9</a:t>
            </a:r>
            <a:endParaRPr b="1" sz="2300">
              <a:latin typeface="Mada"/>
              <a:ea typeface="Mada"/>
              <a:cs typeface="Mada"/>
              <a:sym typeface="Mada"/>
            </a:endParaRPr>
          </a:p>
        </p:txBody>
      </p:sp>
      <p:sp>
        <p:nvSpPr>
          <p:cNvPr id="209" name="Google Shape;209;p12"/>
          <p:cNvSpPr txBox="1"/>
          <p:nvPr/>
        </p:nvSpPr>
        <p:spPr>
          <a:xfrm>
            <a:off x="5685665" y="2869235"/>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solidFill>
                  <a:srgbClr val="1C4588"/>
                </a:solidFill>
                <a:latin typeface="Mada"/>
                <a:ea typeface="Mada"/>
                <a:cs typeface="Mada"/>
                <a:sym typeface="Mada"/>
              </a:rPr>
              <a:t>Hypertension</a:t>
            </a:r>
            <a:endParaRPr sz="1200">
              <a:solidFill>
                <a:srgbClr val="1C4588"/>
              </a:solidFill>
              <a:latin typeface="Mada"/>
              <a:ea typeface="Mada"/>
              <a:cs typeface="Mada"/>
              <a:sym typeface="Mada"/>
            </a:endParaRPr>
          </a:p>
        </p:txBody>
      </p:sp>
      <p:sp>
        <p:nvSpPr>
          <p:cNvPr id="210" name="Google Shape;210;p12"/>
          <p:cNvSpPr txBox="1"/>
          <p:nvPr/>
        </p:nvSpPr>
        <p:spPr>
          <a:xfrm>
            <a:off x="309400" y="1243150"/>
            <a:ext cx="6797100" cy="571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ada"/>
              <a:buChar char="●"/>
            </a:pPr>
            <a:r>
              <a:rPr lang="ar" sz="1300">
                <a:latin typeface="Mada"/>
                <a:ea typeface="Mada"/>
                <a:cs typeface="Mada"/>
                <a:sym typeface="Mada"/>
              </a:rPr>
              <a:t>NAFLD is considered by many to be the hepatic manifestation of the </a:t>
            </a:r>
            <a:r>
              <a:rPr b="1" lang="ar" sz="1300">
                <a:solidFill>
                  <a:srgbClr val="CC0000"/>
                </a:solidFill>
                <a:latin typeface="Mada"/>
                <a:ea typeface="Mada"/>
                <a:cs typeface="Mada"/>
                <a:sym typeface="Mada"/>
              </a:rPr>
              <a:t>‘metabolic syndrome’</a:t>
            </a:r>
            <a:r>
              <a:rPr lang="ar" sz="1300">
                <a:latin typeface="Mada"/>
                <a:ea typeface="Mada"/>
                <a:cs typeface="Mada"/>
                <a:sym typeface="Mada"/>
              </a:rPr>
              <a:t>, as it is strongly associated with:</a:t>
            </a:r>
            <a:endParaRPr sz="1300">
              <a:latin typeface="Mada"/>
              <a:ea typeface="Mada"/>
              <a:cs typeface="Mada"/>
              <a:sym typeface="Mada"/>
            </a:endParaRPr>
          </a:p>
        </p:txBody>
      </p:sp>
      <p:pic>
        <p:nvPicPr>
          <p:cNvPr id="211" name="Google Shape;211;p12"/>
          <p:cNvPicPr preferRelativeResize="0"/>
          <p:nvPr/>
        </p:nvPicPr>
        <p:blipFill>
          <a:blip r:embed="rId6">
            <a:alphaModFix/>
          </a:blip>
          <a:stretch>
            <a:fillRect/>
          </a:stretch>
        </p:blipFill>
        <p:spPr>
          <a:xfrm>
            <a:off x="5291500" y="3585275"/>
            <a:ext cx="966525" cy="825049"/>
          </a:xfrm>
          <a:prstGeom prst="rect">
            <a:avLst/>
          </a:prstGeom>
          <a:noFill/>
          <a:ln>
            <a:noFill/>
          </a:ln>
        </p:spPr>
      </p:pic>
      <p:sp>
        <p:nvSpPr>
          <p:cNvPr id="212" name="Google Shape;212;p12"/>
          <p:cNvSpPr txBox="1"/>
          <p:nvPr/>
        </p:nvSpPr>
        <p:spPr>
          <a:xfrm>
            <a:off x="-27525" y="10010375"/>
            <a:ext cx="7612800" cy="9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100">
                <a:solidFill>
                  <a:srgbClr val="1C4588"/>
                </a:solidFill>
                <a:latin typeface="Mada"/>
                <a:ea typeface="Mada"/>
                <a:cs typeface="Mada"/>
                <a:sym typeface="Mada"/>
              </a:rPr>
              <a:t>1-</a:t>
            </a:r>
            <a:r>
              <a:rPr lang="ar" sz="1100">
                <a:solidFill>
                  <a:srgbClr val="1C4588"/>
                </a:solidFill>
                <a:latin typeface="Mada"/>
                <a:ea typeface="Mada"/>
                <a:cs typeface="Mada"/>
                <a:sym typeface="Mada"/>
              </a:rPr>
              <a:t> Overall 33.2% risk of death or liver transplantation was observed, with liver-related mortality being the third most common cause of death after cardiovascular disease and </a:t>
            </a:r>
            <a:r>
              <a:rPr lang="ar" sz="1100">
                <a:solidFill>
                  <a:srgbClr val="1C4588"/>
                </a:solidFill>
                <a:latin typeface="Mada"/>
                <a:ea typeface="Mada"/>
                <a:cs typeface="Mada"/>
                <a:sym typeface="Mada"/>
              </a:rPr>
              <a:t>extrahepatic</a:t>
            </a:r>
            <a:r>
              <a:rPr lang="ar" sz="1100">
                <a:solidFill>
                  <a:srgbClr val="1C4588"/>
                </a:solidFill>
                <a:latin typeface="Mada"/>
                <a:ea typeface="Mada"/>
                <a:cs typeface="Mada"/>
                <a:sym typeface="Mada"/>
              </a:rPr>
              <a:t> malignancy.</a:t>
            </a:r>
            <a:endParaRPr sz="1100">
              <a:solidFill>
                <a:srgbClr val="1C4588"/>
              </a:solidFill>
              <a:latin typeface="Mada"/>
              <a:ea typeface="Mada"/>
              <a:cs typeface="Mada"/>
              <a:sym typeface="Mada"/>
            </a:endParaRPr>
          </a:p>
        </p:txBody>
      </p:sp>
      <p:sp>
        <p:nvSpPr>
          <p:cNvPr id="213" name="Google Shape;213;p12"/>
          <p:cNvSpPr/>
          <p:nvPr/>
        </p:nvSpPr>
        <p:spPr>
          <a:xfrm rot="-5400000">
            <a:off x="5425688" y="2342722"/>
            <a:ext cx="287675" cy="317750"/>
          </a:xfrm>
          <a:prstGeom prst="flowChartOffpageConnector">
            <a:avLst/>
          </a:prstGeom>
          <a:solidFill>
            <a:srgbClr val="D9EAD3">
              <a:alpha val="604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2"/>
          <p:cNvSpPr txBox="1"/>
          <p:nvPr/>
        </p:nvSpPr>
        <p:spPr>
          <a:xfrm>
            <a:off x="5291490" y="2335704"/>
            <a:ext cx="237600" cy="29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300">
                <a:latin typeface="Mada"/>
                <a:ea typeface="Mada"/>
                <a:cs typeface="Mada"/>
                <a:sym typeface="Mada"/>
              </a:rPr>
              <a:t>8</a:t>
            </a:r>
            <a:endParaRPr b="1" sz="2300">
              <a:latin typeface="Mada"/>
              <a:ea typeface="Mada"/>
              <a:cs typeface="Mada"/>
              <a:sym typeface="Mada"/>
            </a:endParaRPr>
          </a:p>
        </p:txBody>
      </p:sp>
      <p:sp>
        <p:nvSpPr>
          <p:cNvPr id="215" name="Google Shape;215;p12"/>
          <p:cNvSpPr txBox="1"/>
          <p:nvPr/>
        </p:nvSpPr>
        <p:spPr>
          <a:xfrm>
            <a:off x="5672015" y="2381685"/>
            <a:ext cx="20361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Western</a:t>
            </a:r>
            <a:r>
              <a:rPr lang="ar">
                <a:latin typeface="Mada"/>
                <a:ea typeface="Mada"/>
                <a:cs typeface="Mada"/>
                <a:sym typeface="Mada"/>
              </a:rPr>
              <a:t> diet</a:t>
            </a:r>
            <a:endParaRPr sz="1200">
              <a:latin typeface="Mada"/>
              <a:ea typeface="Mada"/>
              <a:cs typeface="Mada"/>
              <a:sym typeface="Mada"/>
            </a:endParaRPr>
          </a:p>
        </p:txBody>
      </p:sp>
      <p:sp>
        <p:nvSpPr>
          <p:cNvPr id="216" name="Google Shape;216;p12"/>
          <p:cNvSpPr txBox="1"/>
          <p:nvPr/>
        </p:nvSpPr>
        <p:spPr>
          <a:xfrm>
            <a:off x="4186825" y="5942975"/>
            <a:ext cx="966600" cy="287700"/>
          </a:xfrm>
          <a:prstGeom prst="rect">
            <a:avLst/>
          </a:prstGeom>
          <a:noFill/>
          <a:ln cap="flat" cmpd="sng" w="1905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6AA84F"/>
                </a:solidFill>
                <a:latin typeface="Quicksand"/>
                <a:ea typeface="Quicksand"/>
                <a:cs typeface="Quicksand"/>
                <a:sym typeface="Quicksand"/>
              </a:rPr>
              <a:t>NOT IMP</a:t>
            </a:r>
            <a:endParaRPr b="1" sz="1100">
              <a:solidFill>
                <a:srgbClr val="6AA84F"/>
              </a:solidFill>
              <a:latin typeface="Quicksand"/>
              <a:ea typeface="Quicksand"/>
              <a:cs typeface="Quicksand"/>
              <a:sym typeface="Quicksand"/>
            </a:endParaRPr>
          </a:p>
        </p:txBody>
      </p:sp>
      <p:sp>
        <p:nvSpPr>
          <p:cNvPr id="217" name="Google Shape;217;p12"/>
          <p:cNvSpPr txBox="1"/>
          <p:nvPr/>
        </p:nvSpPr>
        <p:spPr>
          <a:xfrm>
            <a:off x="309400" y="5821360"/>
            <a:ext cx="5362800" cy="4506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Mada"/>
              <a:buChar char="◄"/>
            </a:pPr>
            <a:r>
              <a:rPr b="1" lang="ar" sz="1900">
                <a:highlight>
                  <a:srgbClr val="D9EAD3"/>
                </a:highlight>
                <a:latin typeface="Mada"/>
                <a:ea typeface="Mada"/>
                <a:cs typeface="Mada"/>
                <a:sym typeface="Mada"/>
              </a:rPr>
              <a:t>Global epidemiology of NAFLD:</a:t>
            </a:r>
            <a:endParaRPr b="1" sz="1900">
              <a:highlight>
                <a:srgbClr val="D9EAD3"/>
              </a:highlight>
              <a:latin typeface="Mada"/>
              <a:ea typeface="Mada"/>
              <a:cs typeface="Mada"/>
              <a:sym typeface="Mad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3"/>
          <p:cNvSpPr txBox="1"/>
          <p:nvPr/>
        </p:nvSpPr>
        <p:spPr>
          <a:xfrm>
            <a:off x="1571605" y="6253305"/>
            <a:ext cx="6117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75%</a:t>
            </a:r>
            <a:endParaRPr sz="1000">
              <a:latin typeface="Mada"/>
              <a:ea typeface="Mada"/>
              <a:cs typeface="Mada"/>
              <a:sym typeface="Mada"/>
            </a:endParaRPr>
          </a:p>
        </p:txBody>
      </p:sp>
      <p:sp>
        <p:nvSpPr>
          <p:cNvPr id="223" name="Google Shape;223;p13"/>
          <p:cNvSpPr txBox="1"/>
          <p:nvPr/>
        </p:nvSpPr>
        <p:spPr>
          <a:xfrm>
            <a:off x="2057640" y="6010400"/>
            <a:ext cx="196500" cy="37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a:solidFill>
                  <a:srgbClr val="F3F3F3"/>
                </a:solidFill>
              </a:rPr>
              <a:t>.</a:t>
            </a:r>
            <a:endParaRPr>
              <a:solidFill>
                <a:srgbClr val="F3F3F3"/>
              </a:solidFill>
            </a:endParaRPr>
          </a:p>
        </p:txBody>
      </p:sp>
      <p:cxnSp>
        <p:nvCxnSpPr>
          <p:cNvPr id="224" name="Google Shape;224;p13"/>
          <p:cNvCxnSpPr>
            <a:stCxn id="223" idx="3"/>
            <a:endCxn id="225" idx="1"/>
          </p:cNvCxnSpPr>
          <p:nvPr/>
        </p:nvCxnSpPr>
        <p:spPr>
          <a:xfrm>
            <a:off x="2254140" y="6197150"/>
            <a:ext cx="216900" cy="266100"/>
          </a:xfrm>
          <a:prstGeom prst="curvedConnector3">
            <a:avLst>
              <a:gd fmla="val 49986" name="adj1"/>
            </a:avLst>
          </a:prstGeom>
          <a:noFill/>
          <a:ln cap="flat" cmpd="sng" w="19050">
            <a:solidFill>
              <a:srgbClr val="79974F"/>
            </a:solidFill>
            <a:prstDash val="solid"/>
            <a:round/>
            <a:headEnd len="med" w="med" type="none"/>
            <a:tailEnd len="med" w="med" type="stealth"/>
          </a:ln>
        </p:spPr>
      </p:cxnSp>
      <p:cxnSp>
        <p:nvCxnSpPr>
          <p:cNvPr id="226" name="Google Shape;226;p13"/>
          <p:cNvCxnSpPr>
            <a:stCxn id="223" idx="3"/>
            <a:endCxn id="227" idx="1"/>
          </p:cNvCxnSpPr>
          <p:nvPr/>
        </p:nvCxnSpPr>
        <p:spPr>
          <a:xfrm flipH="1" rot="10800000">
            <a:off x="2254140" y="5983250"/>
            <a:ext cx="216900" cy="213900"/>
          </a:xfrm>
          <a:prstGeom prst="curvedConnector3">
            <a:avLst>
              <a:gd fmla="val 49986" name="adj1"/>
            </a:avLst>
          </a:prstGeom>
          <a:noFill/>
          <a:ln cap="flat" cmpd="sng" w="19050">
            <a:solidFill>
              <a:srgbClr val="79974F"/>
            </a:solidFill>
            <a:prstDash val="solid"/>
            <a:round/>
            <a:headEnd len="med" w="med" type="none"/>
            <a:tailEnd len="med" w="med" type="stealth"/>
          </a:ln>
        </p:spPr>
      </p:cxnSp>
      <p:cxnSp>
        <p:nvCxnSpPr>
          <p:cNvPr id="228" name="Google Shape;228;p13"/>
          <p:cNvCxnSpPr>
            <a:stCxn id="229" idx="3"/>
            <a:endCxn id="223" idx="1"/>
          </p:cNvCxnSpPr>
          <p:nvPr/>
        </p:nvCxnSpPr>
        <p:spPr>
          <a:xfrm flipH="1" rot="10800000">
            <a:off x="1784815" y="6197250"/>
            <a:ext cx="272700" cy="725100"/>
          </a:xfrm>
          <a:prstGeom prst="curvedConnector3">
            <a:avLst>
              <a:gd fmla="val 50023" name="adj1"/>
            </a:avLst>
          </a:prstGeom>
          <a:noFill/>
          <a:ln cap="flat" cmpd="sng" w="19050">
            <a:solidFill>
              <a:srgbClr val="79974F"/>
            </a:solidFill>
            <a:prstDash val="solid"/>
            <a:round/>
            <a:headEnd len="med" w="med" type="none"/>
            <a:tailEnd len="med" w="med" type="stealth"/>
          </a:ln>
        </p:spPr>
      </p:cxnSp>
      <p:sp>
        <p:nvSpPr>
          <p:cNvPr id="230" name="Google Shape;230;p1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231" name="Google Shape;231;p13"/>
          <p:cNvCxnSpPr/>
          <p:nvPr/>
        </p:nvCxnSpPr>
        <p:spPr>
          <a:xfrm rot="10800000">
            <a:off x="8900" y="9544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32" name="Google Shape;232;p13"/>
          <p:cNvSpPr txBox="1"/>
          <p:nvPr/>
        </p:nvSpPr>
        <p:spPr>
          <a:xfrm>
            <a:off x="389100" y="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Pathogenesis and Natural History of</a:t>
            </a:r>
            <a:r>
              <a:rPr b="1" lang="ar" sz="2600">
                <a:solidFill>
                  <a:srgbClr val="000000"/>
                </a:solidFill>
                <a:latin typeface="Mada"/>
                <a:ea typeface="Mada"/>
                <a:cs typeface="Mada"/>
                <a:sym typeface="Mada"/>
              </a:rPr>
              <a:t> </a:t>
            </a:r>
            <a:r>
              <a:rPr b="1" lang="ar" sz="2600">
                <a:latin typeface="Mada"/>
                <a:ea typeface="Mada"/>
                <a:cs typeface="Mada"/>
                <a:sym typeface="Mada"/>
              </a:rPr>
              <a:t>NAFLD</a:t>
            </a:r>
            <a:endParaRPr b="1" sz="3200">
              <a:solidFill>
                <a:srgbClr val="000000"/>
              </a:solidFill>
              <a:latin typeface="Mada"/>
              <a:ea typeface="Mada"/>
              <a:cs typeface="Mada"/>
              <a:sym typeface="Mada"/>
            </a:endParaRPr>
          </a:p>
        </p:txBody>
      </p:sp>
      <p:sp>
        <p:nvSpPr>
          <p:cNvPr id="229" name="Google Shape;229;p13"/>
          <p:cNvSpPr/>
          <p:nvPr/>
        </p:nvSpPr>
        <p:spPr>
          <a:xfrm>
            <a:off x="749215" y="6697050"/>
            <a:ext cx="1035600" cy="450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chemeClr val="dk1"/>
                </a:solidFill>
                <a:latin typeface="Mada"/>
                <a:ea typeface="Mada"/>
                <a:cs typeface="Mada"/>
                <a:sym typeface="Mada"/>
              </a:rPr>
              <a:t>NAFLD</a:t>
            </a:r>
            <a:endParaRPr b="1">
              <a:solidFill>
                <a:schemeClr val="dk1"/>
              </a:solidFill>
              <a:latin typeface="Mada"/>
              <a:ea typeface="Mada"/>
              <a:cs typeface="Mada"/>
              <a:sym typeface="Mada"/>
            </a:endParaRPr>
          </a:p>
        </p:txBody>
      </p:sp>
      <p:sp>
        <p:nvSpPr>
          <p:cNvPr id="233" name="Google Shape;233;p13"/>
          <p:cNvSpPr/>
          <p:nvPr/>
        </p:nvSpPr>
        <p:spPr>
          <a:xfrm>
            <a:off x="2097090" y="7493650"/>
            <a:ext cx="1035600" cy="4506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chemeClr val="dk1"/>
                </a:solidFill>
                <a:latin typeface="Mada"/>
                <a:ea typeface="Mada"/>
                <a:cs typeface="Mada"/>
                <a:sym typeface="Mada"/>
              </a:rPr>
              <a:t>NASH</a:t>
            </a:r>
            <a:endParaRPr b="1">
              <a:solidFill>
                <a:schemeClr val="dk1"/>
              </a:solidFill>
              <a:latin typeface="Mada"/>
              <a:ea typeface="Mada"/>
              <a:cs typeface="Mada"/>
              <a:sym typeface="Mada"/>
            </a:endParaRPr>
          </a:p>
        </p:txBody>
      </p:sp>
      <p:sp>
        <p:nvSpPr>
          <p:cNvPr id="227" name="Google Shape;227;p13"/>
          <p:cNvSpPr/>
          <p:nvPr/>
        </p:nvSpPr>
        <p:spPr>
          <a:xfrm>
            <a:off x="2470977" y="5796500"/>
            <a:ext cx="1487100" cy="3735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1000">
                <a:solidFill>
                  <a:schemeClr val="dk1"/>
                </a:solidFill>
                <a:latin typeface="Mada"/>
                <a:ea typeface="Mada"/>
                <a:cs typeface="Mada"/>
                <a:sym typeface="Mada"/>
              </a:rPr>
              <a:t>Isolated fatty liver</a:t>
            </a:r>
            <a:endParaRPr sz="1000">
              <a:solidFill>
                <a:schemeClr val="dk1"/>
              </a:solidFill>
              <a:latin typeface="Mada"/>
              <a:ea typeface="Mada"/>
              <a:cs typeface="Mada"/>
              <a:sym typeface="Mada"/>
            </a:endParaRPr>
          </a:p>
        </p:txBody>
      </p:sp>
      <p:sp>
        <p:nvSpPr>
          <p:cNvPr id="225" name="Google Shape;225;p13"/>
          <p:cNvSpPr/>
          <p:nvPr/>
        </p:nvSpPr>
        <p:spPr>
          <a:xfrm>
            <a:off x="2470977" y="6276475"/>
            <a:ext cx="1487100" cy="3735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1000">
                <a:solidFill>
                  <a:schemeClr val="dk1"/>
                </a:solidFill>
                <a:latin typeface="Mada"/>
                <a:ea typeface="Mada"/>
                <a:cs typeface="Mada"/>
                <a:sym typeface="Mada"/>
              </a:rPr>
              <a:t>Fatty liver with minimal inflammation</a:t>
            </a:r>
            <a:endParaRPr sz="1000">
              <a:solidFill>
                <a:schemeClr val="dk1"/>
              </a:solidFill>
              <a:latin typeface="Mada"/>
              <a:ea typeface="Mada"/>
              <a:cs typeface="Mada"/>
              <a:sym typeface="Mada"/>
            </a:endParaRPr>
          </a:p>
        </p:txBody>
      </p:sp>
      <p:sp>
        <p:nvSpPr>
          <p:cNvPr id="234" name="Google Shape;234;p13"/>
          <p:cNvSpPr/>
          <p:nvPr/>
        </p:nvSpPr>
        <p:spPr>
          <a:xfrm>
            <a:off x="4697515" y="5796500"/>
            <a:ext cx="2206800" cy="801300"/>
          </a:xfrm>
          <a:prstGeom prst="roundRect">
            <a:avLst>
              <a:gd fmla="val 16667" name="adj"/>
            </a:avLst>
          </a:prstGeom>
          <a:solidFill>
            <a:srgbClr val="274E13">
              <a:alpha val="5195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000">
                <a:solidFill>
                  <a:srgbClr val="FFFFFF"/>
                </a:solidFill>
                <a:latin typeface="Mada"/>
                <a:ea typeface="Mada"/>
                <a:cs typeface="Mada"/>
                <a:sym typeface="Mada"/>
              </a:rPr>
              <a:t>1. </a:t>
            </a:r>
            <a:r>
              <a:rPr b="1" lang="ar" sz="1000">
                <a:solidFill>
                  <a:srgbClr val="FFFFFF"/>
                </a:solidFill>
                <a:latin typeface="Mada"/>
                <a:ea typeface="Mada"/>
                <a:cs typeface="Mada"/>
                <a:sym typeface="Mada"/>
              </a:rPr>
              <a:t>None to very minimal progression to fibrosis </a:t>
            </a:r>
            <a:endParaRPr b="1" sz="1000">
              <a:solidFill>
                <a:srgbClr val="FFFFFF"/>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FFFFFF"/>
                </a:solidFill>
                <a:latin typeface="Mada"/>
                <a:ea typeface="Mada"/>
                <a:cs typeface="Mada"/>
                <a:sym typeface="Mada"/>
              </a:rPr>
              <a:t>2. </a:t>
            </a:r>
            <a:r>
              <a:rPr b="1" lang="ar" sz="1000" u="sng">
                <a:solidFill>
                  <a:srgbClr val="FFFFFF"/>
                </a:solidFill>
                <a:latin typeface="Mada"/>
                <a:ea typeface="Mada"/>
                <a:cs typeface="Mada"/>
                <a:sym typeface="Mada"/>
              </a:rPr>
              <a:t>No ↑ risk of death</a:t>
            </a:r>
            <a:r>
              <a:rPr b="1" lang="ar" sz="1000">
                <a:solidFill>
                  <a:srgbClr val="FFFFFF"/>
                </a:solidFill>
                <a:latin typeface="Mada"/>
                <a:ea typeface="Mada"/>
                <a:cs typeface="Mada"/>
                <a:sym typeface="Mada"/>
              </a:rPr>
              <a:t> compared with general population</a:t>
            </a:r>
            <a:endParaRPr b="1" sz="1000">
              <a:solidFill>
                <a:srgbClr val="FFFFFF"/>
              </a:solidFill>
              <a:latin typeface="Mada"/>
              <a:ea typeface="Mada"/>
              <a:cs typeface="Mada"/>
              <a:sym typeface="Mada"/>
            </a:endParaRPr>
          </a:p>
        </p:txBody>
      </p:sp>
      <p:sp>
        <p:nvSpPr>
          <p:cNvPr id="235" name="Google Shape;235;p13"/>
          <p:cNvSpPr/>
          <p:nvPr/>
        </p:nvSpPr>
        <p:spPr>
          <a:xfrm>
            <a:off x="3697590" y="8183200"/>
            <a:ext cx="1035600" cy="450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chemeClr val="dk1"/>
                </a:solidFill>
                <a:latin typeface="Mada"/>
                <a:ea typeface="Mada"/>
                <a:cs typeface="Mada"/>
                <a:sym typeface="Mada"/>
              </a:rPr>
              <a:t>NASH Cirrhosis</a:t>
            </a:r>
            <a:r>
              <a:rPr b="1" baseline="30000" lang="ar">
                <a:solidFill>
                  <a:schemeClr val="dk1"/>
                </a:solidFill>
                <a:latin typeface="Mada"/>
                <a:ea typeface="Mada"/>
                <a:cs typeface="Mada"/>
                <a:sym typeface="Mada"/>
              </a:rPr>
              <a:t>2</a:t>
            </a:r>
            <a:endParaRPr b="1" baseline="30000">
              <a:solidFill>
                <a:schemeClr val="dk1"/>
              </a:solidFill>
              <a:latin typeface="Mada"/>
              <a:ea typeface="Mada"/>
              <a:cs typeface="Mada"/>
              <a:sym typeface="Mada"/>
            </a:endParaRPr>
          </a:p>
        </p:txBody>
      </p:sp>
      <p:sp>
        <p:nvSpPr>
          <p:cNvPr id="236" name="Google Shape;236;p13"/>
          <p:cNvSpPr/>
          <p:nvPr/>
        </p:nvSpPr>
        <p:spPr>
          <a:xfrm>
            <a:off x="5139940" y="7493650"/>
            <a:ext cx="1035600" cy="450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chemeClr val="dk1"/>
                </a:solidFill>
                <a:latin typeface="Mada"/>
                <a:ea typeface="Mada"/>
                <a:cs typeface="Mada"/>
                <a:sym typeface="Mada"/>
              </a:rPr>
              <a:t>HCC</a:t>
            </a:r>
            <a:endParaRPr b="1">
              <a:solidFill>
                <a:schemeClr val="dk1"/>
              </a:solidFill>
              <a:latin typeface="Mada"/>
              <a:ea typeface="Mada"/>
              <a:cs typeface="Mada"/>
              <a:sym typeface="Mada"/>
            </a:endParaRPr>
          </a:p>
        </p:txBody>
      </p:sp>
      <p:sp>
        <p:nvSpPr>
          <p:cNvPr id="237" name="Google Shape;237;p13"/>
          <p:cNvSpPr/>
          <p:nvPr/>
        </p:nvSpPr>
        <p:spPr>
          <a:xfrm>
            <a:off x="5242815" y="8698750"/>
            <a:ext cx="1622700" cy="4506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chemeClr val="dk1"/>
                </a:solidFill>
                <a:latin typeface="Mada"/>
                <a:ea typeface="Mada"/>
                <a:cs typeface="Mada"/>
                <a:sym typeface="Mada"/>
              </a:rPr>
              <a:t>Decompensation</a:t>
            </a:r>
            <a:endParaRPr b="1">
              <a:solidFill>
                <a:schemeClr val="dk1"/>
              </a:solidFill>
              <a:latin typeface="Mada"/>
              <a:ea typeface="Mada"/>
              <a:cs typeface="Mada"/>
              <a:sym typeface="Mada"/>
            </a:endParaRPr>
          </a:p>
        </p:txBody>
      </p:sp>
      <p:sp>
        <p:nvSpPr>
          <p:cNvPr id="238" name="Google Shape;238;p13"/>
          <p:cNvSpPr/>
          <p:nvPr/>
        </p:nvSpPr>
        <p:spPr>
          <a:xfrm>
            <a:off x="261965" y="8099500"/>
            <a:ext cx="3009600" cy="13536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000">
                <a:latin typeface="Mada"/>
                <a:ea typeface="Mada"/>
                <a:cs typeface="Mada"/>
                <a:sym typeface="Mada"/>
              </a:rPr>
              <a:t>1. </a:t>
            </a:r>
            <a:r>
              <a:rPr b="1" lang="ar" sz="1000" u="sng">
                <a:latin typeface="Mada"/>
                <a:ea typeface="Mada"/>
                <a:cs typeface="Mada"/>
                <a:sym typeface="Mada"/>
              </a:rPr>
              <a:t>↑Risk of death</a:t>
            </a:r>
            <a:r>
              <a:rPr b="1" lang="ar" sz="1000">
                <a:latin typeface="Mada"/>
                <a:ea typeface="Mada"/>
                <a:cs typeface="Mada"/>
                <a:sym typeface="Mada"/>
              </a:rPr>
              <a:t> compared with general population; causes of death:</a:t>
            </a:r>
            <a:endParaRPr b="1" sz="1000">
              <a:latin typeface="Mada"/>
              <a:ea typeface="Mada"/>
              <a:cs typeface="Mada"/>
              <a:sym typeface="Mada"/>
            </a:endParaRPr>
          </a:p>
          <a:p>
            <a:pPr indent="0" lvl="0" marL="457200" marR="0" rtl="0" algn="l">
              <a:lnSpc>
                <a:spcPct val="100000"/>
              </a:lnSpc>
              <a:spcBef>
                <a:spcPts val="0"/>
              </a:spcBef>
              <a:spcAft>
                <a:spcPts val="0"/>
              </a:spcAft>
              <a:buNone/>
            </a:pPr>
            <a:r>
              <a:rPr b="1" lang="ar" sz="1000">
                <a:solidFill>
                  <a:srgbClr val="CC0000"/>
                </a:solidFill>
                <a:latin typeface="Mada"/>
                <a:ea typeface="Mada"/>
                <a:cs typeface="Mada"/>
                <a:sym typeface="Mada"/>
              </a:rPr>
              <a:t>1. Cardiovascular</a:t>
            </a:r>
            <a:r>
              <a:rPr b="1" baseline="30000" lang="ar" sz="1000">
                <a:solidFill>
                  <a:srgbClr val="CC0000"/>
                </a:solidFill>
                <a:latin typeface="Mada"/>
                <a:ea typeface="Mada"/>
                <a:cs typeface="Mada"/>
                <a:sym typeface="Mada"/>
              </a:rPr>
              <a:t>4</a:t>
            </a:r>
            <a:r>
              <a:rPr b="1" lang="ar" sz="1000">
                <a:solidFill>
                  <a:srgbClr val="990000"/>
                </a:solidFill>
                <a:latin typeface="Mada"/>
                <a:ea typeface="Mada"/>
                <a:cs typeface="Mada"/>
                <a:sym typeface="Mada"/>
              </a:rPr>
              <a:t>.</a:t>
            </a:r>
            <a:r>
              <a:rPr lang="ar" sz="1000">
                <a:solidFill>
                  <a:srgbClr val="1C4588"/>
                </a:solidFill>
                <a:latin typeface="Mada"/>
                <a:ea typeface="Mada"/>
                <a:cs typeface="Mada"/>
                <a:sym typeface="Mada"/>
              </a:rPr>
              <a:t> </a:t>
            </a:r>
            <a:r>
              <a:rPr b="1" lang="ar" sz="1000">
                <a:solidFill>
                  <a:srgbClr val="6AA84F"/>
                </a:solidFill>
                <a:latin typeface="Mada"/>
                <a:ea typeface="Mada"/>
                <a:cs typeface="Mada"/>
                <a:sym typeface="Mada"/>
              </a:rPr>
              <a:t>(Most common</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0" lvl="0" marL="457200" marR="0" rtl="0" algn="l">
              <a:lnSpc>
                <a:spcPct val="100000"/>
              </a:lnSpc>
              <a:spcBef>
                <a:spcPts val="0"/>
              </a:spcBef>
              <a:spcAft>
                <a:spcPts val="0"/>
              </a:spcAft>
              <a:buNone/>
            </a:pPr>
            <a:r>
              <a:rPr lang="ar" sz="1000">
                <a:latin typeface="Mada"/>
                <a:ea typeface="Mada"/>
                <a:cs typeface="Mada"/>
                <a:sym typeface="Mada"/>
              </a:rPr>
              <a:t>2. Malignancy.</a:t>
            </a:r>
            <a:endParaRPr sz="1000">
              <a:latin typeface="Mada"/>
              <a:ea typeface="Mada"/>
              <a:cs typeface="Mada"/>
              <a:sym typeface="Mada"/>
            </a:endParaRPr>
          </a:p>
          <a:p>
            <a:pPr indent="0" lvl="0" marL="457200" marR="0" rtl="0" algn="l">
              <a:lnSpc>
                <a:spcPct val="100000"/>
              </a:lnSpc>
              <a:spcBef>
                <a:spcPts val="0"/>
              </a:spcBef>
              <a:spcAft>
                <a:spcPts val="0"/>
              </a:spcAft>
              <a:buNone/>
            </a:pPr>
            <a:r>
              <a:rPr lang="ar" sz="1000">
                <a:latin typeface="Mada"/>
                <a:ea typeface="Mada"/>
                <a:cs typeface="Mada"/>
                <a:sym typeface="Mada"/>
              </a:rPr>
              <a:t>3. Liver-related.</a:t>
            </a:r>
            <a:endParaRPr sz="1000">
              <a:latin typeface="Mada"/>
              <a:ea typeface="Mada"/>
              <a:cs typeface="Mada"/>
              <a:sym typeface="Mada"/>
            </a:endParaRPr>
          </a:p>
          <a:p>
            <a:pPr indent="0" lvl="0" marL="0" marR="0" rtl="0" algn="l">
              <a:lnSpc>
                <a:spcPct val="100000"/>
              </a:lnSpc>
              <a:spcBef>
                <a:spcPts val="0"/>
              </a:spcBef>
              <a:spcAft>
                <a:spcPts val="0"/>
              </a:spcAft>
              <a:buNone/>
            </a:pPr>
            <a:r>
              <a:rPr b="1" lang="ar" sz="1000">
                <a:latin typeface="Mada"/>
                <a:ea typeface="Mada"/>
                <a:cs typeface="Mada"/>
                <a:sym typeface="Mada"/>
              </a:rPr>
              <a:t>2. </a:t>
            </a:r>
            <a:r>
              <a:rPr b="1" lang="ar" sz="1000">
                <a:solidFill>
                  <a:srgbClr val="CC0000"/>
                </a:solidFill>
                <a:latin typeface="Mada"/>
                <a:ea typeface="Mada"/>
                <a:cs typeface="Mada"/>
                <a:sym typeface="Mada"/>
              </a:rPr>
              <a:t>NASH with fibrosis portends worse prognosis</a:t>
            </a:r>
            <a:endParaRPr b="1" sz="1000">
              <a:solidFill>
                <a:srgbClr val="CC0000"/>
              </a:solidFill>
              <a:latin typeface="Mada"/>
              <a:ea typeface="Mada"/>
              <a:cs typeface="Mada"/>
              <a:sym typeface="Mada"/>
            </a:endParaRPr>
          </a:p>
          <a:p>
            <a:pPr indent="0" lvl="0" marL="457200" marR="0" rtl="0" algn="l">
              <a:lnSpc>
                <a:spcPct val="100000"/>
              </a:lnSpc>
              <a:spcBef>
                <a:spcPts val="0"/>
              </a:spcBef>
              <a:spcAft>
                <a:spcPts val="0"/>
              </a:spcAft>
              <a:buNone/>
            </a:pPr>
            <a:r>
              <a:rPr lang="ar" sz="1000">
                <a:latin typeface="Mada"/>
                <a:ea typeface="Mada"/>
                <a:cs typeface="Mada"/>
                <a:sym typeface="Mada"/>
              </a:rPr>
              <a:t>1. Fibrosis progression </a:t>
            </a:r>
            <a:r>
              <a:rPr lang="ar" sz="1000">
                <a:latin typeface="Mada"/>
                <a:ea typeface="Mada"/>
                <a:cs typeface="Mada"/>
                <a:sym typeface="Mada"/>
              </a:rPr>
              <a:t>a/w </a:t>
            </a:r>
            <a:r>
              <a:rPr lang="ar" sz="1000">
                <a:latin typeface="Mada"/>
                <a:ea typeface="Mada"/>
                <a:cs typeface="Mada"/>
                <a:sym typeface="Mada"/>
              </a:rPr>
              <a:t>DM, severe IR, weight gain &gt; 5kg, rising ALT, AST.</a:t>
            </a:r>
            <a:endParaRPr sz="1000">
              <a:latin typeface="Mada"/>
              <a:ea typeface="Mada"/>
              <a:cs typeface="Mada"/>
              <a:sym typeface="Mada"/>
            </a:endParaRPr>
          </a:p>
        </p:txBody>
      </p:sp>
      <p:cxnSp>
        <p:nvCxnSpPr>
          <p:cNvPr id="239" name="Google Shape;239;p13"/>
          <p:cNvCxnSpPr>
            <a:stCxn id="229" idx="3"/>
            <a:endCxn id="233" idx="0"/>
          </p:cNvCxnSpPr>
          <p:nvPr/>
        </p:nvCxnSpPr>
        <p:spPr>
          <a:xfrm>
            <a:off x="1784815" y="6922350"/>
            <a:ext cx="830100" cy="571200"/>
          </a:xfrm>
          <a:prstGeom prst="curvedConnector2">
            <a:avLst/>
          </a:prstGeom>
          <a:noFill/>
          <a:ln cap="flat" cmpd="sng" w="19050">
            <a:solidFill>
              <a:srgbClr val="79974F"/>
            </a:solidFill>
            <a:prstDash val="solid"/>
            <a:round/>
            <a:headEnd len="med" w="med" type="none"/>
            <a:tailEnd len="med" w="med" type="stealth"/>
          </a:ln>
        </p:spPr>
      </p:cxnSp>
      <p:cxnSp>
        <p:nvCxnSpPr>
          <p:cNvPr id="240" name="Google Shape;240;p13"/>
          <p:cNvCxnSpPr>
            <a:stCxn id="233" idx="2"/>
          </p:cNvCxnSpPr>
          <p:nvPr/>
        </p:nvCxnSpPr>
        <p:spPr>
          <a:xfrm flipH="1" rot="-5400000">
            <a:off x="2546640" y="8012500"/>
            <a:ext cx="141300" cy="4800"/>
          </a:xfrm>
          <a:prstGeom prst="curvedConnector3">
            <a:avLst>
              <a:gd fmla="val 50000" name="adj1"/>
            </a:avLst>
          </a:prstGeom>
          <a:noFill/>
          <a:ln cap="flat" cmpd="sng" w="19050">
            <a:solidFill>
              <a:srgbClr val="79974F"/>
            </a:solidFill>
            <a:prstDash val="solid"/>
            <a:round/>
            <a:headEnd len="med" w="med" type="none"/>
            <a:tailEnd len="med" w="med" type="stealth"/>
          </a:ln>
        </p:spPr>
      </p:cxnSp>
      <p:cxnSp>
        <p:nvCxnSpPr>
          <p:cNvPr id="241" name="Google Shape;241;p13"/>
          <p:cNvCxnSpPr>
            <a:stCxn id="233" idx="3"/>
            <a:endCxn id="235" idx="1"/>
          </p:cNvCxnSpPr>
          <p:nvPr/>
        </p:nvCxnSpPr>
        <p:spPr>
          <a:xfrm>
            <a:off x="3132690" y="7718950"/>
            <a:ext cx="564900" cy="689700"/>
          </a:xfrm>
          <a:prstGeom prst="curvedConnector3">
            <a:avLst>
              <a:gd fmla="val 50000" name="adj1"/>
            </a:avLst>
          </a:prstGeom>
          <a:noFill/>
          <a:ln cap="flat" cmpd="sng" w="19050">
            <a:solidFill>
              <a:srgbClr val="79974F"/>
            </a:solidFill>
            <a:prstDash val="solid"/>
            <a:round/>
            <a:headEnd len="med" w="med" type="none"/>
            <a:tailEnd len="med" w="med" type="stealth"/>
          </a:ln>
        </p:spPr>
      </p:cxnSp>
      <p:cxnSp>
        <p:nvCxnSpPr>
          <p:cNvPr id="242" name="Google Shape;242;p13"/>
          <p:cNvCxnSpPr/>
          <p:nvPr/>
        </p:nvCxnSpPr>
        <p:spPr>
          <a:xfrm rot="5400000">
            <a:off x="2562477" y="6871525"/>
            <a:ext cx="797400" cy="354300"/>
          </a:xfrm>
          <a:prstGeom prst="curvedConnector3">
            <a:avLst>
              <a:gd fmla="val 50000" name="adj1"/>
            </a:avLst>
          </a:prstGeom>
          <a:noFill/>
          <a:ln cap="flat" cmpd="sng" w="19050">
            <a:solidFill>
              <a:srgbClr val="79974F"/>
            </a:solidFill>
            <a:prstDash val="dash"/>
            <a:round/>
            <a:headEnd len="med" w="med" type="none"/>
            <a:tailEnd len="med" w="med" type="stealth"/>
          </a:ln>
        </p:spPr>
      </p:cxnSp>
      <p:cxnSp>
        <p:nvCxnSpPr>
          <p:cNvPr id="243" name="Google Shape;243;p13"/>
          <p:cNvCxnSpPr>
            <a:stCxn id="227" idx="3"/>
            <a:endCxn id="234" idx="1"/>
          </p:cNvCxnSpPr>
          <p:nvPr/>
        </p:nvCxnSpPr>
        <p:spPr>
          <a:xfrm>
            <a:off x="3958077" y="5983250"/>
            <a:ext cx="739500" cy="213900"/>
          </a:xfrm>
          <a:prstGeom prst="curvedConnector3">
            <a:avLst>
              <a:gd fmla="val 49996" name="adj1"/>
            </a:avLst>
          </a:prstGeom>
          <a:noFill/>
          <a:ln cap="flat" cmpd="sng" w="19050">
            <a:solidFill>
              <a:srgbClr val="79974F"/>
            </a:solidFill>
            <a:prstDash val="solid"/>
            <a:round/>
            <a:headEnd len="med" w="med" type="none"/>
            <a:tailEnd len="med" w="med" type="stealth"/>
          </a:ln>
        </p:spPr>
      </p:cxnSp>
      <p:cxnSp>
        <p:nvCxnSpPr>
          <p:cNvPr id="244" name="Google Shape;244;p13"/>
          <p:cNvCxnSpPr>
            <a:stCxn id="235" idx="3"/>
            <a:endCxn id="236" idx="1"/>
          </p:cNvCxnSpPr>
          <p:nvPr/>
        </p:nvCxnSpPr>
        <p:spPr>
          <a:xfrm flipH="1" rot="10800000">
            <a:off x="4733190" y="7719100"/>
            <a:ext cx="406800" cy="689400"/>
          </a:xfrm>
          <a:prstGeom prst="curvedConnector3">
            <a:avLst>
              <a:gd fmla="val 49994" name="adj1"/>
            </a:avLst>
          </a:prstGeom>
          <a:noFill/>
          <a:ln cap="flat" cmpd="sng" w="19050">
            <a:solidFill>
              <a:srgbClr val="79974F"/>
            </a:solidFill>
            <a:prstDash val="solid"/>
            <a:round/>
            <a:headEnd len="med" w="med" type="none"/>
            <a:tailEnd len="med" w="med" type="stealth"/>
          </a:ln>
        </p:spPr>
      </p:cxnSp>
      <p:cxnSp>
        <p:nvCxnSpPr>
          <p:cNvPr id="245" name="Google Shape;245;p13"/>
          <p:cNvCxnSpPr>
            <a:stCxn id="235" idx="3"/>
            <a:endCxn id="237" idx="1"/>
          </p:cNvCxnSpPr>
          <p:nvPr/>
        </p:nvCxnSpPr>
        <p:spPr>
          <a:xfrm>
            <a:off x="4733190" y="8408500"/>
            <a:ext cx="509700" cy="515700"/>
          </a:xfrm>
          <a:prstGeom prst="curvedConnector3">
            <a:avLst>
              <a:gd fmla="val 49993" name="adj1"/>
            </a:avLst>
          </a:prstGeom>
          <a:noFill/>
          <a:ln cap="flat" cmpd="sng" w="19050">
            <a:solidFill>
              <a:srgbClr val="79974F"/>
            </a:solidFill>
            <a:prstDash val="solid"/>
            <a:round/>
            <a:headEnd len="med" w="med" type="none"/>
            <a:tailEnd len="med" w="med" type="stealth"/>
          </a:ln>
        </p:spPr>
      </p:cxnSp>
      <p:sp>
        <p:nvSpPr>
          <p:cNvPr id="246" name="Google Shape;246;p13"/>
          <p:cNvSpPr txBox="1"/>
          <p:nvPr/>
        </p:nvSpPr>
        <p:spPr>
          <a:xfrm>
            <a:off x="162980" y="5144550"/>
            <a:ext cx="5423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Natural History of NAFLD</a:t>
            </a:r>
            <a:endParaRPr b="1" sz="2200">
              <a:highlight>
                <a:srgbClr val="D9EAD3"/>
              </a:highlight>
              <a:latin typeface="Mada"/>
              <a:ea typeface="Mada"/>
              <a:cs typeface="Mada"/>
              <a:sym typeface="Mada"/>
            </a:endParaRPr>
          </a:p>
        </p:txBody>
      </p:sp>
      <p:pic>
        <p:nvPicPr>
          <p:cNvPr id="247" name="Google Shape;247;p13"/>
          <p:cNvPicPr preferRelativeResize="0"/>
          <p:nvPr/>
        </p:nvPicPr>
        <p:blipFill rotWithShape="1">
          <a:blip r:embed="rId3">
            <a:alphaModFix/>
          </a:blip>
          <a:srcRect b="895" l="42365" r="36170" t="76327"/>
          <a:stretch/>
        </p:blipFill>
        <p:spPr>
          <a:xfrm>
            <a:off x="3657343" y="8704900"/>
            <a:ext cx="1199700" cy="801300"/>
          </a:xfrm>
          <a:prstGeom prst="roundRect">
            <a:avLst>
              <a:gd fmla="val 16667" name="adj"/>
            </a:avLst>
          </a:prstGeom>
          <a:noFill/>
          <a:ln>
            <a:noFill/>
          </a:ln>
        </p:spPr>
      </p:pic>
      <p:sp>
        <p:nvSpPr>
          <p:cNvPr id="248" name="Google Shape;248;p13"/>
          <p:cNvSpPr txBox="1"/>
          <p:nvPr/>
        </p:nvSpPr>
        <p:spPr>
          <a:xfrm>
            <a:off x="1970055" y="6977924"/>
            <a:ext cx="6117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25</a:t>
            </a:r>
            <a:r>
              <a:rPr lang="ar" sz="1000">
                <a:latin typeface="Mada"/>
                <a:ea typeface="Mada"/>
                <a:cs typeface="Mada"/>
                <a:sym typeface="Mada"/>
              </a:rPr>
              <a:t>%</a:t>
            </a:r>
            <a:endParaRPr sz="1000">
              <a:latin typeface="Mada"/>
              <a:ea typeface="Mada"/>
              <a:cs typeface="Mada"/>
              <a:sym typeface="Mada"/>
            </a:endParaRPr>
          </a:p>
        </p:txBody>
      </p:sp>
      <p:sp>
        <p:nvSpPr>
          <p:cNvPr id="249" name="Google Shape;249;p13"/>
          <p:cNvSpPr txBox="1"/>
          <p:nvPr/>
        </p:nvSpPr>
        <p:spPr>
          <a:xfrm>
            <a:off x="2920783" y="6990900"/>
            <a:ext cx="1876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Possible sampling variability with some risk of progression</a:t>
            </a:r>
            <a:endParaRPr sz="1000">
              <a:latin typeface="Mada"/>
              <a:ea typeface="Mada"/>
              <a:cs typeface="Mada"/>
              <a:sym typeface="Mada"/>
            </a:endParaRPr>
          </a:p>
        </p:txBody>
      </p:sp>
      <p:sp>
        <p:nvSpPr>
          <p:cNvPr id="250" name="Google Shape;250;p13"/>
          <p:cNvSpPr txBox="1"/>
          <p:nvPr/>
        </p:nvSpPr>
        <p:spPr>
          <a:xfrm>
            <a:off x="3523129" y="7824395"/>
            <a:ext cx="1876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~11% over 15 years, but Significant variability</a:t>
            </a:r>
            <a:endParaRPr sz="1000">
              <a:latin typeface="Mada"/>
              <a:ea typeface="Mada"/>
              <a:cs typeface="Mada"/>
              <a:sym typeface="Mada"/>
            </a:endParaRPr>
          </a:p>
        </p:txBody>
      </p:sp>
      <p:sp>
        <p:nvSpPr>
          <p:cNvPr id="251" name="Google Shape;251;p13"/>
          <p:cNvSpPr txBox="1"/>
          <p:nvPr/>
        </p:nvSpPr>
        <p:spPr>
          <a:xfrm>
            <a:off x="5020393" y="7190685"/>
            <a:ext cx="1876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~7.2% over 6.5 years</a:t>
            </a:r>
            <a:endParaRPr sz="1000">
              <a:latin typeface="Mada"/>
              <a:ea typeface="Mada"/>
              <a:cs typeface="Mada"/>
              <a:sym typeface="Mada"/>
            </a:endParaRPr>
          </a:p>
        </p:txBody>
      </p:sp>
      <p:sp>
        <p:nvSpPr>
          <p:cNvPr id="252" name="Google Shape;252;p13"/>
          <p:cNvSpPr txBox="1"/>
          <p:nvPr/>
        </p:nvSpPr>
        <p:spPr>
          <a:xfrm>
            <a:off x="5370829" y="8440890"/>
            <a:ext cx="1876200" cy="2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19-45% over 7-10 years</a:t>
            </a:r>
            <a:endParaRPr sz="1000">
              <a:latin typeface="Mada"/>
              <a:ea typeface="Mada"/>
              <a:cs typeface="Mada"/>
              <a:sym typeface="Mada"/>
            </a:endParaRPr>
          </a:p>
        </p:txBody>
      </p:sp>
      <p:sp>
        <p:nvSpPr>
          <p:cNvPr id="253" name="Google Shape;253;p13"/>
          <p:cNvSpPr/>
          <p:nvPr/>
        </p:nvSpPr>
        <p:spPr>
          <a:xfrm>
            <a:off x="81725" y="3012875"/>
            <a:ext cx="3189900" cy="17118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1200" u="sng">
                <a:latin typeface="Mada"/>
                <a:ea typeface="Mada"/>
                <a:cs typeface="Mada"/>
                <a:sym typeface="Mada"/>
              </a:rPr>
              <a:t>Insulin resistance</a:t>
            </a:r>
            <a:r>
              <a:rPr b="1" lang="ar" sz="1200">
                <a:latin typeface="Mada"/>
                <a:ea typeface="Mada"/>
                <a:cs typeface="Mada"/>
                <a:sym typeface="Mada"/>
              </a:rPr>
              <a:t> is the</a:t>
            </a:r>
            <a:r>
              <a:rPr b="1" lang="ar" sz="1200">
                <a:solidFill>
                  <a:srgbClr val="FFFFFF"/>
                </a:solidFill>
                <a:latin typeface="Mada"/>
                <a:ea typeface="Mada"/>
                <a:cs typeface="Mada"/>
                <a:sym typeface="Mada"/>
              </a:rPr>
              <a:t> </a:t>
            </a:r>
            <a:r>
              <a:rPr b="1" lang="ar" sz="1200">
                <a:solidFill>
                  <a:srgbClr val="CC0000"/>
                </a:solidFill>
                <a:latin typeface="Mada"/>
                <a:ea typeface="Mada"/>
                <a:cs typeface="Mada"/>
                <a:sym typeface="Mada"/>
              </a:rPr>
              <a:t>first step</a:t>
            </a:r>
            <a:r>
              <a:rPr b="1" lang="ar" sz="1200">
                <a:solidFill>
                  <a:srgbClr val="FFFFFF"/>
                </a:solidFill>
                <a:latin typeface="Mada"/>
                <a:ea typeface="Mada"/>
                <a:cs typeface="Mada"/>
                <a:sym typeface="Mada"/>
              </a:rPr>
              <a:t> </a:t>
            </a:r>
            <a:r>
              <a:rPr b="1" lang="ar" sz="1200">
                <a:latin typeface="Mada"/>
                <a:ea typeface="Mada"/>
                <a:cs typeface="Mada"/>
                <a:sym typeface="Mada"/>
              </a:rPr>
              <a:t>in most. </a:t>
            </a:r>
            <a:endParaRPr b="1" sz="1200">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b="1" lang="ar" sz="1200">
                <a:latin typeface="Mada"/>
                <a:ea typeface="Mada"/>
                <a:cs typeface="Mada"/>
                <a:sym typeface="Mada"/>
              </a:rPr>
              <a:t>Insulin resistance leads to:</a:t>
            </a:r>
            <a:endParaRPr b="1" sz="1200">
              <a:latin typeface="Mada"/>
              <a:ea typeface="Mada"/>
              <a:cs typeface="Mada"/>
              <a:sym typeface="Mada"/>
            </a:endParaRPr>
          </a:p>
          <a:p>
            <a:pPr indent="-103300" lvl="0" marL="172800" marR="0" rtl="0" algn="l">
              <a:lnSpc>
                <a:spcPct val="100000"/>
              </a:lnSpc>
              <a:spcBef>
                <a:spcPts val="0"/>
              </a:spcBef>
              <a:spcAft>
                <a:spcPts val="0"/>
              </a:spcAft>
              <a:buSzPts val="1400"/>
              <a:buFont typeface="Mada"/>
              <a:buChar char="●"/>
            </a:pPr>
            <a:r>
              <a:rPr lang="ar" sz="1200">
                <a:latin typeface="Mada"/>
                <a:ea typeface="Mada"/>
                <a:cs typeface="Mada"/>
                <a:sym typeface="Mada"/>
              </a:rPr>
              <a:t> </a:t>
            </a:r>
            <a:r>
              <a:rPr b="1" lang="ar">
                <a:latin typeface="Mada"/>
                <a:ea typeface="Mada"/>
                <a:cs typeface="Mada"/>
                <a:sym typeface="Mada"/>
              </a:rPr>
              <a:t>↑</a:t>
            </a:r>
            <a:r>
              <a:rPr lang="ar" sz="1200">
                <a:latin typeface="Mada"/>
                <a:ea typeface="Mada"/>
                <a:cs typeface="Mada"/>
                <a:sym typeface="Mada"/>
              </a:rPr>
              <a:t> lipolysis → FFA</a:t>
            </a:r>
            <a:endParaRPr sz="1200">
              <a:latin typeface="Mada"/>
              <a:ea typeface="Mada"/>
              <a:cs typeface="Mada"/>
              <a:sym typeface="Mada"/>
            </a:endParaRPr>
          </a:p>
          <a:p>
            <a:pPr indent="-103300" lvl="0" marL="172800" marR="0" rtl="0" algn="l">
              <a:lnSpc>
                <a:spcPct val="100000"/>
              </a:lnSpc>
              <a:spcBef>
                <a:spcPts val="0"/>
              </a:spcBef>
              <a:spcAft>
                <a:spcPts val="0"/>
              </a:spcAft>
              <a:buClr>
                <a:srgbClr val="CC0000"/>
              </a:buClr>
              <a:buSzPts val="1400"/>
              <a:buFont typeface="Mada"/>
              <a:buChar char="★"/>
            </a:pPr>
            <a:r>
              <a:rPr b="1" lang="ar">
                <a:latin typeface="Mada"/>
                <a:ea typeface="Mada"/>
                <a:cs typeface="Mada"/>
                <a:sym typeface="Mada"/>
              </a:rPr>
              <a:t> </a:t>
            </a:r>
            <a:r>
              <a:rPr b="1" lang="ar">
                <a:latin typeface="Mada"/>
                <a:ea typeface="Mada"/>
                <a:cs typeface="Mada"/>
                <a:sym typeface="Mada"/>
              </a:rPr>
              <a:t>↑</a:t>
            </a:r>
            <a:r>
              <a:rPr lang="ar" sz="1200">
                <a:latin typeface="Mada"/>
                <a:ea typeface="Mada"/>
                <a:cs typeface="Mada"/>
                <a:sym typeface="Mada"/>
              </a:rPr>
              <a:t> hepatic uptake of free fatty  acids (FFA) and accumulation of hepatic triglyceride.</a:t>
            </a:r>
            <a:endParaRPr sz="1200">
              <a:latin typeface="Mada"/>
              <a:ea typeface="Mada"/>
              <a:cs typeface="Mada"/>
              <a:sym typeface="Mada"/>
            </a:endParaRPr>
          </a:p>
          <a:p>
            <a:pPr indent="-103300" lvl="0" marL="172800" marR="0" rtl="0" algn="l">
              <a:lnSpc>
                <a:spcPct val="100000"/>
              </a:lnSpc>
              <a:spcBef>
                <a:spcPts val="0"/>
              </a:spcBef>
              <a:spcAft>
                <a:spcPts val="0"/>
              </a:spcAft>
              <a:buClr>
                <a:srgbClr val="CC0000"/>
              </a:buClr>
              <a:buSzPts val="1400"/>
              <a:buFont typeface="Mada"/>
              <a:buChar char="★"/>
            </a:pPr>
            <a:r>
              <a:rPr lang="ar" sz="1200">
                <a:latin typeface="Mada"/>
                <a:ea typeface="Mada"/>
                <a:cs typeface="Mada"/>
                <a:sym typeface="Mada"/>
              </a:rPr>
              <a:t> De novo lipogenesis (eg, excess fructose</a:t>
            </a:r>
            <a:r>
              <a:rPr baseline="30000" lang="ar" sz="1200">
                <a:latin typeface="Mada"/>
                <a:ea typeface="Mada"/>
                <a:cs typeface="Mada"/>
                <a:sym typeface="Mada"/>
              </a:rPr>
              <a:t>3</a:t>
            </a:r>
            <a:r>
              <a:rPr lang="ar" sz="1200">
                <a:latin typeface="Mada"/>
                <a:ea typeface="Mada"/>
                <a:cs typeface="Mada"/>
                <a:sym typeface="Mada"/>
              </a:rPr>
              <a:t>)</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Accumulation of hepatic </a:t>
            </a:r>
            <a:r>
              <a:rPr lang="ar" sz="1200">
                <a:latin typeface="Mada"/>
                <a:ea typeface="Mada"/>
                <a:cs typeface="Mada"/>
                <a:sym typeface="Mada"/>
              </a:rPr>
              <a:t>triglycerides</a:t>
            </a:r>
            <a:endParaRPr sz="1200">
              <a:latin typeface="Mada"/>
              <a:ea typeface="Mada"/>
              <a:cs typeface="Mada"/>
              <a:sym typeface="Mada"/>
            </a:endParaRPr>
          </a:p>
        </p:txBody>
      </p:sp>
      <p:pic>
        <p:nvPicPr>
          <p:cNvPr id="254" name="Google Shape;254;p13"/>
          <p:cNvPicPr preferRelativeResize="0"/>
          <p:nvPr/>
        </p:nvPicPr>
        <p:blipFill>
          <a:blip r:embed="rId4">
            <a:alphaModFix/>
          </a:blip>
          <a:stretch>
            <a:fillRect/>
          </a:stretch>
        </p:blipFill>
        <p:spPr>
          <a:xfrm>
            <a:off x="3671831" y="3418311"/>
            <a:ext cx="937047" cy="626039"/>
          </a:xfrm>
          <a:prstGeom prst="rect">
            <a:avLst/>
          </a:prstGeom>
          <a:noFill/>
          <a:ln>
            <a:noFill/>
          </a:ln>
        </p:spPr>
      </p:pic>
      <p:pic>
        <p:nvPicPr>
          <p:cNvPr id="255" name="Google Shape;255;p13"/>
          <p:cNvPicPr preferRelativeResize="0"/>
          <p:nvPr/>
        </p:nvPicPr>
        <p:blipFill rotWithShape="1">
          <a:blip r:embed="rId5">
            <a:alphaModFix/>
          </a:blip>
          <a:srcRect b="31768" l="0" r="0" t="0"/>
          <a:stretch/>
        </p:blipFill>
        <p:spPr>
          <a:xfrm>
            <a:off x="6392452" y="3400089"/>
            <a:ext cx="1026624" cy="642089"/>
          </a:xfrm>
          <a:prstGeom prst="rect">
            <a:avLst/>
          </a:prstGeom>
          <a:noFill/>
          <a:ln>
            <a:noFill/>
          </a:ln>
        </p:spPr>
      </p:pic>
      <p:pic>
        <p:nvPicPr>
          <p:cNvPr id="256" name="Google Shape;256;p13"/>
          <p:cNvPicPr preferRelativeResize="0"/>
          <p:nvPr/>
        </p:nvPicPr>
        <p:blipFill>
          <a:blip r:embed="rId6">
            <a:alphaModFix/>
          </a:blip>
          <a:stretch>
            <a:fillRect/>
          </a:stretch>
        </p:blipFill>
        <p:spPr>
          <a:xfrm>
            <a:off x="4990719" y="3354950"/>
            <a:ext cx="937046" cy="671035"/>
          </a:xfrm>
          <a:prstGeom prst="rect">
            <a:avLst/>
          </a:prstGeom>
          <a:noFill/>
          <a:ln>
            <a:noFill/>
          </a:ln>
        </p:spPr>
      </p:pic>
      <p:sp>
        <p:nvSpPr>
          <p:cNvPr id="257" name="Google Shape;257;p13"/>
          <p:cNvSpPr txBox="1"/>
          <p:nvPr/>
        </p:nvSpPr>
        <p:spPr>
          <a:xfrm>
            <a:off x="3418075" y="4004210"/>
            <a:ext cx="1365300" cy="2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Simple steatosis</a:t>
            </a:r>
            <a:endParaRPr sz="1000">
              <a:latin typeface="Mada"/>
              <a:ea typeface="Mada"/>
              <a:cs typeface="Mada"/>
              <a:sym typeface="Mada"/>
            </a:endParaRPr>
          </a:p>
        </p:txBody>
      </p:sp>
      <p:sp>
        <p:nvSpPr>
          <p:cNvPr id="258" name="Google Shape;258;p13"/>
          <p:cNvSpPr txBox="1"/>
          <p:nvPr/>
        </p:nvSpPr>
        <p:spPr>
          <a:xfrm>
            <a:off x="6305900" y="4038700"/>
            <a:ext cx="1199700" cy="2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Fibrosis</a:t>
            </a:r>
            <a:endParaRPr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Cirrhosis </a:t>
            </a:r>
            <a:endParaRPr sz="1000">
              <a:latin typeface="Mada"/>
              <a:ea typeface="Mada"/>
              <a:cs typeface="Mada"/>
              <a:sym typeface="Mada"/>
            </a:endParaRPr>
          </a:p>
        </p:txBody>
      </p:sp>
      <p:cxnSp>
        <p:nvCxnSpPr>
          <p:cNvPr id="259" name="Google Shape;259;p13"/>
          <p:cNvCxnSpPr>
            <a:stCxn id="253" idx="3"/>
          </p:cNvCxnSpPr>
          <p:nvPr/>
        </p:nvCxnSpPr>
        <p:spPr>
          <a:xfrm flipH="1" rot="10800000">
            <a:off x="3271625" y="3863975"/>
            <a:ext cx="358200" cy="4800"/>
          </a:xfrm>
          <a:prstGeom prst="straightConnector1">
            <a:avLst/>
          </a:prstGeom>
          <a:noFill/>
          <a:ln cap="flat" cmpd="sng" w="28575">
            <a:solidFill>
              <a:schemeClr val="accent1"/>
            </a:solidFill>
            <a:prstDash val="solid"/>
            <a:round/>
            <a:headEnd len="med" w="med" type="none"/>
            <a:tailEnd len="med" w="med" type="triangle"/>
          </a:ln>
        </p:spPr>
      </p:cxnSp>
      <p:cxnSp>
        <p:nvCxnSpPr>
          <p:cNvPr id="260" name="Google Shape;260;p13"/>
          <p:cNvCxnSpPr/>
          <p:nvPr/>
        </p:nvCxnSpPr>
        <p:spPr>
          <a:xfrm>
            <a:off x="4611775" y="3782750"/>
            <a:ext cx="410400" cy="0"/>
          </a:xfrm>
          <a:prstGeom prst="straightConnector1">
            <a:avLst/>
          </a:prstGeom>
          <a:noFill/>
          <a:ln cap="flat" cmpd="sng" w="28575">
            <a:solidFill>
              <a:schemeClr val="accent1"/>
            </a:solidFill>
            <a:prstDash val="solid"/>
            <a:round/>
            <a:headEnd len="med" w="med" type="none"/>
            <a:tailEnd len="med" w="med" type="triangle"/>
          </a:ln>
        </p:spPr>
      </p:cxnSp>
      <p:cxnSp>
        <p:nvCxnSpPr>
          <p:cNvPr id="261" name="Google Shape;261;p13"/>
          <p:cNvCxnSpPr/>
          <p:nvPr/>
        </p:nvCxnSpPr>
        <p:spPr>
          <a:xfrm>
            <a:off x="5954917" y="3782225"/>
            <a:ext cx="410400" cy="0"/>
          </a:xfrm>
          <a:prstGeom prst="straightConnector1">
            <a:avLst/>
          </a:prstGeom>
          <a:noFill/>
          <a:ln cap="flat" cmpd="sng" w="28575">
            <a:solidFill>
              <a:schemeClr val="accent1"/>
            </a:solidFill>
            <a:prstDash val="solid"/>
            <a:round/>
            <a:headEnd len="med" w="med" type="none"/>
            <a:tailEnd len="med" w="med" type="triangle"/>
          </a:ln>
        </p:spPr>
      </p:cxnSp>
      <p:sp>
        <p:nvSpPr>
          <p:cNvPr id="262" name="Google Shape;262;p13"/>
          <p:cNvSpPr/>
          <p:nvPr/>
        </p:nvSpPr>
        <p:spPr>
          <a:xfrm>
            <a:off x="4855300" y="2868850"/>
            <a:ext cx="1445400" cy="2661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900">
                <a:solidFill>
                  <a:schemeClr val="dk1"/>
                </a:solidFill>
                <a:latin typeface="Mada"/>
                <a:ea typeface="Mada"/>
                <a:cs typeface="Mada"/>
                <a:sym typeface="Mada"/>
              </a:rPr>
              <a:t>Adipose tissue inflammation</a:t>
            </a:r>
            <a:endParaRPr sz="900">
              <a:solidFill>
                <a:schemeClr val="dk1"/>
              </a:solidFill>
              <a:latin typeface="Mada"/>
              <a:ea typeface="Mada"/>
              <a:cs typeface="Mada"/>
              <a:sym typeface="Mada"/>
            </a:endParaRPr>
          </a:p>
        </p:txBody>
      </p:sp>
      <p:sp>
        <p:nvSpPr>
          <p:cNvPr id="263" name="Google Shape;263;p13"/>
          <p:cNvSpPr/>
          <p:nvPr/>
        </p:nvSpPr>
        <p:spPr>
          <a:xfrm>
            <a:off x="3897475" y="2909675"/>
            <a:ext cx="830100" cy="2877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900">
                <a:solidFill>
                  <a:schemeClr val="dk1"/>
                </a:solidFill>
                <a:latin typeface="Mada"/>
                <a:ea typeface="Mada"/>
                <a:cs typeface="Mada"/>
                <a:sym typeface="Mada"/>
              </a:rPr>
              <a:t>Gut microbiota</a:t>
            </a:r>
            <a:endParaRPr sz="900">
              <a:solidFill>
                <a:schemeClr val="dk1"/>
              </a:solidFill>
              <a:latin typeface="Mada"/>
              <a:ea typeface="Mada"/>
              <a:cs typeface="Mada"/>
              <a:sym typeface="Mada"/>
            </a:endParaRPr>
          </a:p>
        </p:txBody>
      </p:sp>
      <p:sp>
        <p:nvSpPr>
          <p:cNvPr id="264" name="Google Shape;264;p13"/>
          <p:cNvSpPr/>
          <p:nvPr/>
        </p:nvSpPr>
        <p:spPr>
          <a:xfrm>
            <a:off x="3645350" y="4368075"/>
            <a:ext cx="1026600" cy="1881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900">
                <a:solidFill>
                  <a:schemeClr val="dk1"/>
                </a:solidFill>
                <a:latin typeface="Mada"/>
                <a:ea typeface="Mada"/>
                <a:cs typeface="Mada"/>
                <a:sym typeface="Mada"/>
              </a:rPr>
              <a:t>Oxidative stress</a:t>
            </a:r>
            <a:endParaRPr sz="900">
              <a:solidFill>
                <a:schemeClr val="dk1"/>
              </a:solidFill>
              <a:latin typeface="Mada"/>
              <a:ea typeface="Mada"/>
              <a:cs typeface="Mada"/>
              <a:sym typeface="Mada"/>
            </a:endParaRPr>
          </a:p>
        </p:txBody>
      </p:sp>
      <p:sp>
        <p:nvSpPr>
          <p:cNvPr id="265" name="Google Shape;265;p13"/>
          <p:cNvSpPr/>
          <p:nvPr/>
        </p:nvSpPr>
        <p:spPr>
          <a:xfrm>
            <a:off x="3534700" y="4657050"/>
            <a:ext cx="1316400" cy="1881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900">
                <a:solidFill>
                  <a:schemeClr val="dk1"/>
                </a:solidFill>
                <a:latin typeface="Mada"/>
                <a:ea typeface="Mada"/>
                <a:cs typeface="Mada"/>
                <a:sym typeface="Mada"/>
              </a:rPr>
              <a:t>Hep</a:t>
            </a:r>
            <a:r>
              <a:rPr lang="ar" sz="900">
                <a:solidFill>
                  <a:schemeClr val="dk1"/>
                </a:solidFill>
                <a:latin typeface="Mada"/>
                <a:ea typeface="Mada"/>
                <a:cs typeface="Mada"/>
                <a:sym typeface="Mada"/>
              </a:rPr>
              <a:t>atocyte apoptosis</a:t>
            </a:r>
            <a:endParaRPr sz="900">
              <a:solidFill>
                <a:schemeClr val="dk1"/>
              </a:solidFill>
              <a:latin typeface="Mada"/>
              <a:ea typeface="Mada"/>
              <a:cs typeface="Mada"/>
              <a:sym typeface="Mada"/>
            </a:endParaRPr>
          </a:p>
        </p:txBody>
      </p:sp>
      <p:sp>
        <p:nvSpPr>
          <p:cNvPr id="266" name="Google Shape;266;p13"/>
          <p:cNvSpPr/>
          <p:nvPr/>
        </p:nvSpPr>
        <p:spPr>
          <a:xfrm>
            <a:off x="4989475" y="4800925"/>
            <a:ext cx="1316400" cy="266100"/>
          </a:xfrm>
          <a:prstGeom prst="roundRect">
            <a:avLst>
              <a:gd fmla="val 16667" name="adj"/>
            </a:avLst>
          </a:prstGeom>
          <a:solidFill>
            <a:srgbClr val="D9EAD3">
              <a:alpha val="51740"/>
            </a:srgbClr>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ar" sz="900">
                <a:solidFill>
                  <a:schemeClr val="dk1"/>
                </a:solidFill>
                <a:latin typeface="Mada"/>
                <a:ea typeface="Mada"/>
                <a:cs typeface="Mada"/>
                <a:sym typeface="Mada"/>
              </a:rPr>
              <a:t>Hepatic inflammation</a:t>
            </a:r>
            <a:endParaRPr sz="900">
              <a:solidFill>
                <a:schemeClr val="dk1"/>
              </a:solidFill>
              <a:latin typeface="Mada"/>
              <a:ea typeface="Mada"/>
              <a:cs typeface="Mada"/>
              <a:sym typeface="Mada"/>
            </a:endParaRPr>
          </a:p>
        </p:txBody>
      </p:sp>
      <p:cxnSp>
        <p:nvCxnSpPr>
          <p:cNvPr id="267" name="Google Shape;267;p13"/>
          <p:cNvCxnSpPr>
            <a:stCxn id="264" idx="3"/>
            <a:endCxn id="256" idx="2"/>
          </p:cNvCxnSpPr>
          <p:nvPr/>
        </p:nvCxnSpPr>
        <p:spPr>
          <a:xfrm flipH="1" rot="10800000">
            <a:off x="4671950" y="4025925"/>
            <a:ext cx="787200" cy="436200"/>
          </a:xfrm>
          <a:prstGeom prst="curvedConnector2">
            <a:avLst/>
          </a:prstGeom>
          <a:noFill/>
          <a:ln cap="flat" cmpd="sng" w="19050">
            <a:solidFill>
              <a:srgbClr val="D9EAD3"/>
            </a:solidFill>
            <a:prstDash val="solid"/>
            <a:round/>
            <a:headEnd len="med" w="med" type="none"/>
            <a:tailEnd len="med" w="med" type="stealth"/>
          </a:ln>
        </p:spPr>
      </p:cxnSp>
      <p:cxnSp>
        <p:nvCxnSpPr>
          <p:cNvPr id="268" name="Google Shape;268;p13"/>
          <p:cNvCxnSpPr>
            <a:stCxn id="265" idx="3"/>
            <a:endCxn id="256" idx="2"/>
          </p:cNvCxnSpPr>
          <p:nvPr/>
        </p:nvCxnSpPr>
        <p:spPr>
          <a:xfrm flipH="1" rot="10800000">
            <a:off x="4851100" y="4026000"/>
            <a:ext cx="608100" cy="725100"/>
          </a:xfrm>
          <a:prstGeom prst="curvedConnector2">
            <a:avLst/>
          </a:prstGeom>
          <a:noFill/>
          <a:ln cap="flat" cmpd="sng" w="19050">
            <a:solidFill>
              <a:srgbClr val="D9EAD3"/>
            </a:solidFill>
            <a:prstDash val="solid"/>
            <a:round/>
            <a:headEnd len="med" w="med" type="none"/>
            <a:tailEnd len="med" w="med" type="stealth"/>
          </a:ln>
        </p:spPr>
      </p:cxnSp>
      <p:cxnSp>
        <p:nvCxnSpPr>
          <p:cNvPr id="269" name="Google Shape;269;p13"/>
          <p:cNvCxnSpPr>
            <a:stCxn id="266" idx="0"/>
            <a:endCxn id="256" idx="2"/>
          </p:cNvCxnSpPr>
          <p:nvPr/>
        </p:nvCxnSpPr>
        <p:spPr>
          <a:xfrm flipH="1" rot="5400000">
            <a:off x="5166025" y="4319275"/>
            <a:ext cx="774900" cy="188400"/>
          </a:xfrm>
          <a:prstGeom prst="curvedConnector3">
            <a:avLst>
              <a:gd fmla="val 50003" name="adj1"/>
            </a:avLst>
          </a:prstGeom>
          <a:noFill/>
          <a:ln cap="flat" cmpd="sng" w="19050">
            <a:solidFill>
              <a:srgbClr val="D9EAD3"/>
            </a:solidFill>
            <a:prstDash val="solid"/>
            <a:round/>
            <a:headEnd len="med" w="med" type="none"/>
            <a:tailEnd len="med" w="med" type="stealth"/>
          </a:ln>
        </p:spPr>
      </p:cxnSp>
      <p:sp>
        <p:nvSpPr>
          <p:cNvPr id="270" name="Google Shape;270;p13"/>
          <p:cNvSpPr txBox="1"/>
          <p:nvPr/>
        </p:nvSpPr>
        <p:spPr>
          <a:xfrm>
            <a:off x="4859400" y="3991510"/>
            <a:ext cx="1199700" cy="2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NASH</a:t>
            </a:r>
            <a:endParaRPr sz="1000">
              <a:latin typeface="Mada"/>
              <a:ea typeface="Mada"/>
              <a:cs typeface="Mada"/>
              <a:sym typeface="Mada"/>
            </a:endParaRPr>
          </a:p>
        </p:txBody>
      </p:sp>
      <p:cxnSp>
        <p:nvCxnSpPr>
          <p:cNvPr id="271" name="Google Shape;271;p13"/>
          <p:cNvCxnSpPr>
            <a:stCxn id="263" idx="2"/>
            <a:endCxn id="256" idx="0"/>
          </p:cNvCxnSpPr>
          <p:nvPr/>
        </p:nvCxnSpPr>
        <p:spPr>
          <a:xfrm flipH="1" rot="-5400000">
            <a:off x="4807075" y="2702825"/>
            <a:ext cx="157500" cy="1146600"/>
          </a:xfrm>
          <a:prstGeom prst="curvedConnector3">
            <a:avLst>
              <a:gd fmla="val 50024" name="adj1"/>
            </a:avLst>
          </a:prstGeom>
          <a:noFill/>
          <a:ln cap="flat" cmpd="sng" w="19050">
            <a:solidFill>
              <a:srgbClr val="D9EAD3"/>
            </a:solidFill>
            <a:prstDash val="solid"/>
            <a:round/>
            <a:headEnd len="med" w="med" type="none"/>
            <a:tailEnd len="med" w="med" type="stealth"/>
          </a:ln>
        </p:spPr>
      </p:cxnSp>
      <p:cxnSp>
        <p:nvCxnSpPr>
          <p:cNvPr id="272" name="Google Shape;272;p13"/>
          <p:cNvCxnSpPr>
            <a:stCxn id="262" idx="2"/>
            <a:endCxn id="256" idx="0"/>
          </p:cNvCxnSpPr>
          <p:nvPr/>
        </p:nvCxnSpPr>
        <p:spPr>
          <a:xfrm rot="5400000">
            <a:off x="5408650" y="3185500"/>
            <a:ext cx="219900" cy="118800"/>
          </a:xfrm>
          <a:prstGeom prst="curvedConnector3">
            <a:avLst>
              <a:gd fmla="val 50023" name="adj1"/>
            </a:avLst>
          </a:prstGeom>
          <a:noFill/>
          <a:ln cap="flat" cmpd="sng" w="19050">
            <a:solidFill>
              <a:srgbClr val="D9EAD3"/>
            </a:solidFill>
            <a:prstDash val="solid"/>
            <a:round/>
            <a:headEnd len="med" w="med" type="none"/>
            <a:tailEnd len="med" w="med" type="stealth"/>
          </a:ln>
        </p:spPr>
      </p:cxnSp>
      <p:sp>
        <p:nvSpPr>
          <p:cNvPr id="273" name="Google Shape;273;p13"/>
          <p:cNvSpPr txBox="1"/>
          <p:nvPr/>
        </p:nvSpPr>
        <p:spPr>
          <a:xfrm>
            <a:off x="162975" y="779400"/>
            <a:ext cx="457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solidFill>
                  <a:schemeClr val="dk1"/>
                </a:solidFill>
                <a:highlight>
                  <a:schemeClr val="accent5"/>
                </a:highlight>
                <a:latin typeface="Mada"/>
                <a:ea typeface="Mada"/>
                <a:cs typeface="Mada"/>
                <a:sym typeface="Mada"/>
              </a:rPr>
              <a:t>Pathogenesis of NAFLD</a:t>
            </a:r>
            <a:r>
              <a:rPr b="1" lang="ar" sz="2200">
                <a:highlight>
                  <a:schemeClr val="accent5"/>
                </a:highlight>
                <a:latin typeface="Mada"/>
                <a:ea typeface="Mada"/>
                <a:cs typeface="Mada"/>
                <a:sym typeface="Mada"/>
              </a:rPr>
              <a:t>      </a:t>
            </a:r>
            <a:endParaRPr b="1" sz="2200">
              <a:highlight>
                <a:schemeClr val="accent5"/>
              </a:highlight>
              <a:latin typeface="Mada"/>
              <a:ea typeface="Mada"/>
              <a:cs typeface="Mada"/>
              <a:sym typeface="Mada"/>
            </a:endParaRPr>
          </a:p>
        </p:txBody>
      </p:sp>
      <p:sp>
        <p:nvSpPr>
          <p:cNvPr id="274" name="Google Shape;274;p13"/>
          <p:cNvSpPr txBox="1"/>
          <p:nvPr/>
        </p:nvSpPr>
        <p:spPr>
          <a:xfrm>
            <a:off x="10575" y="1165675"/>
            <a:ext cx="7458600" cy="1502100"/>
          </a:xfrm>
          <a:prstGeom prst="rect">
            <a:avLst/>
          </a:prstGeom>
          <a:noFill/>
          <a:ln>
            <a:noFill/>
          </a:ln>
        </p:spPr>
        <p:txBody>
          <a:bodyPr anchorCtr="0" anchor="t" bIns="91425" lIns="91425" spcFirstLastPara="1" rIns="91425" wrap="square" tIns="91425">
            <a:noAutofit/>
          </a:bodyPr>
          <a:lstStyle/>
          <a:p>
            <a:pPr indent="-192250" lvl="0" marL="280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The initiating events in NAFLD are based on the development of </a:t>
            </a:r>
            <a:r>
              <a:rPr b="1" lang="ar" sz="1100">
                <a:solidFill>
                  <a:srgbClr val="1C4588"/>
                </a:solidFill>
                <a:latin typeface="Mada"/>
                <a:ea typeface="Mada"/>
                <a:cs typeface="Mada"/>
                <a:sym typeface="Mada"/>
              </a:rPr>
              <a:t>obesity </a:t>
            </a:r>
            <a:r>
              <a:rPr lang="ar" sz="1100">
                <a:solidFill>
                  <a:srgbClr val="1C4588"/>
                </a:solidFill>
                <a:latin typeface="Mada"/>
                <a:ea typeface="Mada"/>
                <a:cs typeface="Mada"/>
                <a:sym typeface="Mada"/>
              </a:rPr>
              <a:t>and </a:t>
            </a:r>
            <a:r>
              <a:rPr b="1" lang="ar" sz="1100">
                <a:solidFill>
                  <a:srgbClr val="1C4588"/>
                </a:solidFill>
                <a:latin typeface="Mada"/>
                <a:ea typeface="Mada"/>
                <a:cs typeface="Mada"/>
                <a:sym typeface="Mada"/>
              </a:rPr>
              <a:t>insulin resistance</a:t>
            </a:r>
            <a:r>
              <a:rPr lang="ar" sz="1100">
                <a:solidFill>
                  <a:srgbClr val="1C4588"/>
                </a:solidFill>
                <a:latin typeface="Mada"/>
                <a:ea typeface="Mada"/>
                <a:cs typeface="Mada"/>
                <a:sym typeface="Mada"/>
              </a:rPr>
              <a:t>, leading to increased hepatic free fatty acid flux. This imbalance between the rate of import/synthesis and the rate of export/catabolism of fatty acids in the liver leads to the development of steatosis.</a:t>
            </a:r>
            <a:r>
              <a:rPr baseline="30000" lang="ar" sz="1100">
                <a:solidFill>
                  <a:srgbClr val="1C4588"/>
                </a:solidFill>
                <a:latin typeface="Mada"/>
                <a:ea typeface="Mada"/>
                <a:cs typeface="Mada"/>
                <a:sym typeface="Mada"/>
              </a:rPr>
              <a:t>1</a:t>
            </a:r>
            <a:endParaRPr baseline="30000" sz="1100">
              <a:solidFill>
                <a:srgbClr val="1C4588"/>
              </a:solidFill>
              <a:latin typeface="Mada"/>
              <a:ea typeface="Mada"/>
              <a:cs typeface="Mada"/>
              <a:sym typeface="Mada"/>
            </a:endParaRPr>
          </a:p>
          <a:p>
            <a:pPr indent="-192250" lvl="0" marL="280799" rtl="0" algn="l">
              <a:spcBef>
                <a:spcPts val="0"/>
              </a:spcBef>
              <a:spcAft>
                <a:spcPts val="0"/>
              </a:spcAft>
              <a:buClr>
                <a:srgbClr val="1C4588"/>
              </a:buClr>
              <a:buSzPts val="1100"/>
              <a:buFont typeface="Mada"/>
              <a:buChar char="●"/>
            </a:pPr>
            <a:r>
              <a:rPr lang="ar" sz="1100">
                <a:solidFill>
                  <a:srgbClr val="1C4588"/>
                </a:solidFill>
                <a:latin typeface="Mada"/>
                <a:ea typeface="Mada"/>
                <a:cs typeface="Mada"/>
                <a:sym typeface="Mada"/>
              </a:rPr>
              <a:t>This may be an adaptive response through which hepatocytes store potentially toxic lipids as relatively inert triglyceride.</a:t>
            </a:r>
            <a:endParaRPr sz="1100">
              <a:solidFill>
                <a:srgbClr val="1C4588"/>
              </a:solidFill>
              <a:latin typeface="Mada"/>
              <a:ea typeface="Mada"/>
              <a:cs typeface="Mada"/>
              <a:sym typeface="Mada"/>
            </a:endParaRPr>
          </a:p>
          <a:p>
            <a:pPr indent="-192250" lvl="0" marL="280799"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Overview:</a:t>
            </a:r>
            <a:r>
              <a:rPr lang="ar" sz="1100">
                <a:solidFill>
                  <a:srgbClr val="6AA84F"/>
                </a:solidFill>
                <a:latin typeface="Mada"/>
                <a:ea typeface="Mada"/>
                <a:cs typeface="Mada"/>
                <a:sym typeface="Mada"/>
              </a:rPr>
              <a:t> The phases of fat accumulation and inflammation are overlapping. There is fat accumulation due to high fructose intake (</a:t>
            </a:r>
            <a:r>
              <a:rPr lang="ar" sz="1100">
                <a:solidFill>
                  <a:srgbClr val="6AA84F"/>
                </a:solidFill>
                <a:latin typeface="Mada"/>
                <a:ea typeface="Mada"/>
                <a:cs typeface="Mada"/>
                <a:sym typeface="Mada"/>
              </a:rPr>
              <a:t>de novo</a:t>
            </a:r>
            <a:r>
              <a:rPr lang="ar" sz="1100">
                <a:solidFill>
                  <a:srgbClr val="6AA84F"/>
                </a:solidFill>
                <a:latin typeface="Mada"/>
                <a:ea typeface="Mada"/>
                <a:cs typeface="Mada"/>
                <a:sym typeface="Mada"/>
              </a:rPr>
              <a:t> </a:t>
            </a:r>
            <a:r>
              <a:rPr lang="ar" sz="1100">
                <a:solidFill>
                  <a:srgbClr val="6AA84F"/>
                </a:solidFill>
                <a:latin typeface="Mada"/>
                <a:ea typeface="Mada"/>
                <a:cs typeface="Mada"/>
                <a:sym typeface="Mada"/>
              </a:rPr>
              <a:t>lipogenesis</a:t>
            </a:r>
            <a:r>
              <a:rPr lang="ar" sz="1100">
                <a:solidFill>
                  <a:srgbClr val="6AA84F"/>
                </a:solidFill>
                <a:latin typeface="Mada"/>
                <a:ea typeface="Mada"/>
                <a:cs typeface="Mada"/>
                <a:sym typeface="Mada"/>
              </a:rPr>
              <a:t>) + insulin resistance + other factors (eg, mitochondrial dysfunction, etc ) → Hepatic </a:t>
            </a:r>
            <a:r>
              <a:rPr lang="ar" sz="1100">
                <a:solidFill>
                  <a:srgbClr val="6AA84F"/>
                </a:solidFill>
                <a:latin typeface="Mada"/>
                <a:ea typeface="Mada"/>
                <a:cs typeface="Mada"/>
                <a:sym typeface="Mada"/>
              </a:rPr>
              <a:t>Triglyceride</a:t>
            </a:r>
            <a:r>
              <a:rPr lang="ar" sz="1100">
                <a:solidFill>
                  <a:srgbClr val="6AA84F"/>
                </a:solidFill>
                <a:latin typeface="Mada"/>
                <a:ea typeface="Mada"/>
                <a:cs typeface="Mada"/>
                <a:sym typeface="Mada"/>
              </a:rPr>
              <a:t> accumulation → </a:t>
            </a:r>
            <a:r>
              <a:rPr lang="ar" sz="1100">
                <a:solidFill>
                  <a:srgbClr val="6AA84F"/>
                </a:solidFill>
                <a:latin typeface="Mada"/>
                <a:ea typeface="Mada"/>
                <a:cs typeface="Mada"/>
                <a:sym typeface="Mada"/>
              </a:rPr>
              <a:t>Lipotoxic</a:t>
            </a:r>
            <a:r>
              <a:rPr lang="ar" sz="1100">
                <a:solidFill>
                  <a:srgbClr val="6AA84F"/>
                </a:solidFill>
                <a:latin typeface="Mada"/>
                <a:ea typeface="Mada"/>
                <a:cs typeface="Mada"/>
                <a:sym typeface="Mada"/>
              </a:rPr>
              <a:t> effect with the </a:t>
            </a:r>
            <a:r>
              <a:rPr lang="ar" sz="1100">
                <a:solidFill>
                  <a:srgbClr val="6AA84F"/>
                </a:solidFill>
                <a:latin typeface="Mada"/>
                <a:ea typeface="Mada"/>
                <a:cs typeface="Mada"/>
                <a:sym typeface="Mada"/>
              </a:rPr>
              <a:t>release</a:t>
            </a:r>
            <a:r>
              <a:rPr lang="ar" sz="1100">
                <a:solidFill>
                  <a:srgbClr val="6AA84F"/>
                </a:solidFill>
                <a:latin typeface="Mada"/>
                <a:ea typeface="Mada"/>
                <a:cs typeface="Mada"/>
                <a:sym typeface="Mada"/>
              </a:rPr>
              <a:t> of many cytokines &amp; inflammatory markers. This is also driven by many factors (eg, Gut microbiota).</a:t>
            </a:r>
            <a:endParaRPr sz="1100">
              <a:solidFill>
                <a:srgbClr val="6AA84F"/>
              </a:solidFill>
              <a:latin typeface="Mada"/>
              <a:ea typeface="Mada"/>
              <a:cs typeface="Mada"/>
              <a:sym typeface="Mada"/>
            </a:endParaRPr>
          </a:p>
        </p:txBody>
      </p:sp>
      <p:sp>
        <p:nvSpPr>
          <p:cNvPr id="275" name="Google Shape;275;p13"/>
          <p:cNvSpPr txBox="1"/>
          <p:nvPr/>
        </p:nvSpPr>
        <p:spPr>
          <a:xfrm>
            <a:off x="-8475" y="9522850"/>
            <a:ext cx="7560000" cy="11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1C4588"/>
                </a:solidFill>
                <a:latin typeface="Mada"/>
                <a:ea typeface="Mada"/>
                <a:cs typeface="Mada"/>
                <a:sym typeface="Mada"/>
              </a:rPr>
              <a:t>1- </a:t>
            </a:r>
            <a:r>
              <a:rPr lang="ar" sz="900">
                <a:solidFill>
                  <a:srgbClr val="1C4588"/>
                </a:solidFill>
                <a:latin typeface="Mada"/>
                <a:ea typeface="Mada"/>
                <a:cs typeface="Mada"/>
                <a:sym typeface="Mada"/>
              </a:rPr>
              <a:t>This should not be confused with acute fatty liver, which can occur in hepatic mitochondrial cytopathies, e.g. acute fatty liver of pregnancy, or in other situations, e.g. Reye’s syndrome or drug toxicity (sodium valproate, tetracyclines), or with bacterial toxins (e.g. Bacillus cereus). In these, defective mitochondrial beta-oxidation of lipids leads to fat droplet accumulation in hepatocytes and microvesicular steatosis</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2- </a:t>
            </a:r>
            <a:r>
              <a:rPr lang="ar" sz="900">
                <a:solidFill>
                  <a:srgbClr val="1C4588"/>
                </a:solidFill>
                <a:latin typeface="Mada"/>
                <a:ea typeface="Mada"/>
                <a:cs typeface="Mada"/>
                <a:sym typeface="Mada"/>
              </a:rPr>
              <a:t>It is important to note that </a:t>
            </a:r>
            <a:r>
              <a:rPr b="1" lang="ar" sz="900">
                <a:solidFill>
                  <a:srgbClr val="2F497E"/>
                </a:solidFill>
                <a:latin typeface="Mada"/>
                <a:ea typeface="Mada"/>
                <a:cs typeface="Mada"/>
                <a:sym typeface="Mada"/>
              </a:rPr>
              <a:t>hepatic fat content tends to diminish as cirrhosis develops</a:t>
            </a:r>
            <a:r>
              <a:rPr lang="ar" sz="900">
                <a:solidFill>
                  <a:srgbClr val="1C4588"/>
                </a:solidFill>
                <a:latin typeface="Mada"/>
                <a:ea typeface="Mada"/>
                <a:cs typeface="Mada"/>
                <a:sym typeface="Mada"/>
              </a:rPr>
              <a:t> and so NASH is likely to be under-diagnosed in the setting of advanced liver disease, where it is thought to be the underlying cause of 30–75% of cases in which no specific aetiology is readily identified (so-called </a:t>
            </a:r>
            <a:r>
              <a:rPr b="1" lang="ar" sz="900">
                <a:solidFill>
                  <a:srgbClr val="1C4588"/>
                </a:solidFill>
                <a:latin typeface="Mada"/>
                <a:ea typeface="Mada"/>
                <a:cs typeface="Mada"/>
                <a:sym typeface="Mada"/>
              </a:rPr>
              <a:t>‘cryptogenic cirrhosis’</a:t>
            </a:r>
            <a:r>
              <a:rPr lang="ar" sz="900">
                <a:solidFill>
                  <a:srgbClr val="1C4588"/>
                </a:solidFill>
                <a:latin typeface="Mada"/>
                <a:ea typeface="Mada"/>
                <a:cs typeface="Mada"/>
                <a:sym typeface="Mada"/>
              </a:rPr>
              <a:t>).</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3</a:t>
            </a:r>
            <a:r>
              <a:rPr lang="ar" sz="900">
                <a:solidFill>
                  <a:srgbClr val="6AA84F"/>
                </a:solidFill>
                <a:latin typeface="Mada"/>
                <a:ea typeface="Mada"/>
                <a:cs typeface="Mada"/>
                <a:sym typeface="Mada"/>
              </a:rPr>
              <a:t>- The only place to deal with fructose is the liver. </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4</a:t>
            </a:r>
            <a:r>
              <a:rPr lang="ar" sz="900">
                <a:solidFill>
                  <a:srgbClr val="6AA84F"/>
                </a:solidFill>
                <a:latin typeface="Mada"/>
                <a:ea typeface="Mada"/>
                <a:cs typeface="Mada"/>
                <a:sym typeface="Mada"/>
              </a:rPr>
              <a:t>- It is mainly due to the accompanying comorbidities, not the liver it self.</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276" name="Google Shape;276;p13"/>
          <p:cNvSpPr/>
          <p:nvPr/>
        </p:nvSpPr>
        <p:spPr>
          <a:xfrm>
            <a:off x="3815588" y="5223850"/>
            <a:ext cx="320100" cy="304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82" name="Google Shape;282;p14"/>
          <p:cNvSpPr/>
          <p:nvPr/>
        </p:nvSpPr>
        <p:spPr>
          <a:xfrm>
            <a:off x="553100" y="10251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p:txBody>
      </p:sp>
      <p:sp>
        <p:nvSpPr>
          <p:cNvPr id="283" name="Google Shape;283;p14"/>
          <p:cNvSpPr/>
          <p:nvPr/>
        </p:nvSpPr>
        <p:spPr>
          <a:xfrm>
            <a:off x="3274075" y="10251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4"/>
          <p:cNvSpPr/>
          <p:nvPr/>
        </p:nvSpPr>
        <p:spPr>
          <a:xfrm>
            <a:off x="6201425" y="1025125"/>
            <a:ext cx="819300" cy="696900"/>
          </a:xfrm>
          <a:prstGeom prst="ellipse">
            <a:avLst/>
          </a:prstGeom>
          <a:solidFill>
            <a:srgbClr val="F3F3F3">
              <a:alpha val="22350"/>
            </a:srgbClr>
          </a:solidFill>
          <a:ln cap="flat" cmpd="sng" w="9525">
            <a:solidFill>
              <a:srgbClr val="CEA3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
          <p:cNvSpPr/>
          <p:nvPr/>
        </p:nvSpPr>
        <p:spPr>
          <a:xfrm>
            <a:off x="539275" y="2044275"/>
            <a:ext cx="6372300" cy="1999500"/>
          </a:xfrm>
          <a:prstGeom prst="roundRect">
            <a:avLst>
              <a:gd fmla="val 16667" name="adj"/>
            </a:avLst>
          </a:prstGeom>
          <a:solidFill>
            <a:srgbClr val="F3F3F3">
              <a:alpha val="22350"/>
            </a:srgbClr>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ar" sz="1200">
                <a:solidFill>
                  <a:srgbClr val="CC0000"/>
                </a:solidFill>
                <a:highlight>
                  <a:srgbClr val="D9EAD3"/>
                </a:highlight>
                <a:latin typeface="Mada"/>
                <a:ea typeface="Mada"/>
                <a:cs typeface="Mada"/>
                <a:sym typeface="Mada"/>
              </a:rPr>
              <a:t>Most are</a:t>
            </a:r>
            <a:r>
              <a:rPr b="1" lang="ar" sz="1200">
                <a:highlight>
                  <a:srgbClr val="D9EAD3"/>
                </a:highlight>
                <a:latin typeface="Mada"/>
                <a:ea typeface="Mada"/>
                <a:cs typeface="Mada"/>
                <a:sym typeface="Mada"/>
              </a:rPr>
              <a:t> </a:t>
            </a:r>
            <a:r>
              <a:rPr b="1" lang="ar" sz="1200" u="sng">
                <a:solidFill>
                  <a:srgbClr val="CC0000"/>
                </a:solidFill>
                <a:highlight>
                  <a:srgbClr val="D9EAD3"/>
                </a:highlight>
                <a:latin typeface="Mada"/>
                <a:ea typeface="Mada"/>
                <a:cs typeface="Mada"/>
                <a:sym typeface="Mada"/>
              </a:rPr>
              <a:t>asymptomatic</a:t>
            </a:r>
            <a:r>
              <a:rPr b="1" baseline="30000" lang="ar" sz="1200">
                <a:solidFill>
                  <a:srgbClr val="CC0000"/>
                </a:solidFill>
                <a:highlight>
                  <a:srgbClr val="D9EAD3"/>
                </a:highlight>
                <a:latin typeface="Mada"/>
                <a:ea typeface="Mada"/>
                <a:cs typeface="Mada"/>
                <a:sym typeface="Mada"/>
              </a:rPr>
              <a:t>2</a:t>
            </a:r>
            <a:r>
              <a:rPr b="1" lang="ar" sz="1200">
                <a:highlight>
                  <a:srgbClr val="D9EAD3"/>
                </a:highlight>
                <a:latin typeface="Mada"/>
                <a:ea typeface="Mada"/>
                <a:cs typeface="Mada"/>
                <a:sym typeface="Mada"/>
              </a:rPr>
              <a:t> (even with advanced disease)</a:t>
            </a:r>
            <a:r>
              <a:rPr lang="ar" sz="1200">
                <a:highlight>
                  <a:srgbClr val="D9EAD3"/>
                </a:highlight>
                <a:latin typeface="Mada"/>
                <a:ea typeface="Mada"/>
                <a:cs typeface="Mada"/>
                <a:sym typeface="Mada"/>
              </a:rPr>
              <a:t> </a:t>
            </a:r>
            <a:endParaRPr sz="1200">
              <a:highlight>
                <a:srgbClr val="D9EAD3"/>
              </a:highlight>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Non-specific symptoms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Sometimes symptoms related to associated conditions (DM, Obesity etc..)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Sometimes symptoms of liver decompensation are the first presentation</a:t>
            </a:r>
            <a:endParaRPr sz="1200">
              <a:latin typeface="Mada"/>
              <a:ea typeface="Mada"/>
              <a:cs typeface="Mada"/>
              <a:sym typeface="Mada"/>
            </a:endParaRPr>
          </a:p>
          <a:p>
            <a:pPr indent="0" lvl="0" marL="0" rtl="0" algn="l">
              <a:lnSpc>
                <a:spcPct val="115000"/>
              </a:lnSpc>
              <a:spcBef>
                <a:spcPts val="1000"/>
              </a:spcBef>
              <a:spcAft>
                <a:spcPts val="0"/>
              </a:spcAft>
              <a:buNone/>
            </a:pPr>
            <a:r>
              <a:rPr b="1" lang="ar" sz="1200">
                <a:solidFill>
                  <a:srgbClr val="CC0000"/>
                </a:solidFill>
                <a:highlight>
                  <a:srgbClr val="D9EAD3"/>
                </a:highlight>
                <a:latin typeface="Mada"/>
                <a:ea typeface="Mada"/>
                <a:cs typeface="Mada"/>
                <a:sym typeface="Mada"/>
              </a:rPr>
              <a:t>Exclude</a:t>
            </a:r>
            <a:r>
              <a:rPr b="1" lang="ar" sz="1200">
                <a:highlight>
                  <a:srgbClr val="D9EAD3"/>
                </a:highlight>
                <a:latin typeface="Mada"/>
                <a:ea typeface="Mada"/>
                <a:cs typeface="Mada"/>
                <a:sym typeface="Mada"/>
              </a:rPr>
              <a:t> other causes of fatty liver</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Alcohol</a:t>
            </a:r>
            <a:r>
              <a:rPr lang="ar" sz="1200">
                <a:latin typeface="Mada"/>
                <a:ea typeface="Mada"/>
                <a:cs typeface="Mada"/>
                <a:sym typeface="Mada"/>
              </a:rPr>
              <a:t>, medications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100">
                <a:latin typeface="Mada"/>
                <a:ea typeface="Mada"/>
                <a:cs typeface="Mada"/>
                <a:sym typeface="Mada"/>
              </a:rPr>
              <a:t>HCV, HBV, HIV, autoimmune, Wilson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Stigmata of liver disease</a:t>
            </a:r>
            <a:endParaRPr sz="1200">
              <a:latin typeface="Mada"/>
              <a:ea typeface="Mada"/>
              <a:cs typeface="Mada"/>
              <a:sym typeface="Mada"/>
            </a:endParaRPr>
          </a:p>
        </p:txBody>
      </p:sp>
      <p:cxnSp>
        <p:nvCxnSpPr>
          <p:cNvPr id="286" name="Google Shape;286;p14"/>
          <p:cNvCxnSpPr>
            <a:stCxn id="282" idx="4"/>
          </p:cNvCxnSpPr>
          <p:nvPr/>
        </p:nvCxnSpPr>
        <p:spPr>
          <a:xfrm flipH="1" rot="-5400000">
            <a:off x="962750" y="1722025"/>
            <a:ext cx="600" cy="600"/>
          </a:xfrm>
          <a:prstGeom prst="curvedConnector3">
            <a:avLst>
              <a:gd fmla="val 50000" name="adj1"/>
            </a:avLst>
          </a:prstGeom>
          <a:noFill/>
          <a:ln cap="flat" cmpd="sng" w="9525">
            <a:solidFill>
              <a:srgbClr val="CEA320"/>
            </a:solidFill>
            <a:prstDash val="solid"/>
            <a:round/>
            <a:headEnd len="med" w="med" type="none"/>
            <a:tailEnd len="med" w="med" type="none"/>
          </a:ln>
        </p:spPr>
      </p:cxnSp>
      <p:cxnSp>
        <p:nvCxnSpPr>
          <p:cNvPr id="287" name="Google Shape;287;p14"/>
          <p:cNvCxnSpPr>
            <a:stCxn id="282" idx="4"/>
            <a:endCxn id="288" idx="0"/>
          </p:cNvCxnSpPr>
          <p:nvPr/>
        </p:nvCxnSpPr>
        <p:spPr>
          <a:xfrm flipH="1" rot="-5400000">
            <a:off x="2328650" y="356125"/>
            <a:ext cx="73500" cy="2805300"/>
          </a:xfrm>
          <a:prstGeom prst="curvedConnector3">
            <a:avLst>
              <a:gd fmla="val 50034" name="adj1"/>
            </a:avLst>
          </a:prstGeom>
          <a:noFill/>
          <a:ln cap="flat" cmpd="sng" w="9525">
            <a:solidFill>
              <a:schemeClr val="accent1"/>
            </a:solidFill>
            <a:prstDash val="solid"/>
            <a:round/>
            <a:headEnd len="med" w="med" type="none"/>
            <a:tailEnd len="med" w="med" type="none"/>
          </a:ln>
        </p:spPr>
      </p:cxnSp>
      <p:sp>
        <p:nvSpPr>
          <p:cNvPr id="289" name="Google Shape;289;p14"/>
          <p:cNvSpPr/>
          <p:nvPr/>
        </p:nvSpPr>
        <p:spPr>
          <a:xfrm>
            <a:off x="546200" y="44541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4"/>
          <p:cNvSpPr/>
          <p:nvPr/>
        </p:nvSpPr>
        <p:spPr>
          <a:xfrm>
            <a:off x="3347713" y="44541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4"/>
          <p:cNvSpPr/>
          <p:nvPr/>
        </p:nvSpPr>
        <p:spPr>
          <a:xfrm>
            <a:off x="6194525" y="44541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4"/>
          <p:cNvSpPr/>
          <p:nvPr/>
        </p:nvSpPr>
        <p:spPr>
          <a:xfrm>
            <a:off x="571200" y="5467225"/>
            <a:ext cx="6372300" cy="1320000"/>
          </a:xfrm>
          <a:prstGeom prst="roundRect">
            <a:avLst>
              <a:gd fmla="val 16667" name="adj"/>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360000" rtl="0" algn="l">
              <a:lnSpc>
                <a:spcPct val="115000"/>
              </a:lnSpc>
              <a:spcBef>
                <a:spcPts val="0"/>
              </a:spcBef>
              <a:spcAft>
                <a:spcPts val="0"/>
              </a:spcAft>
              <a:buNone/>
            </a:pPr>
            <a:r>
              <a:rPr b="1" lang="ar" sz="1200">
                <a:highlight>
                  <a:schemeClr val="accent3"/>
                </a:highlight>
                <a:latin typeface="Mada"/>
                <a:ea typeface="Mada"/>
                <a:cs typeface="Mada"/>
                <a:sym typeface="Mada"/>
              </a:rPr>
              <a:t>Physical examination</a:t>
            </a:r>
            <a:endParaRPr b="1" sz="1200">
              <a:highlight>
                <a:schemeClr val="accent3"/>
              </a:highlight>
              <a:latin typeface="Mada"/>
              <a:ea typeface="Mada"/>
              <a:cs typeface="Mada"/>
              <a:sym typeface="Mada"/>
            </a:endParaRPr>
          </a:p>
          <a:p>
            <a:pPr indent="0" lvl="0" marL="251999" rtl="0" algn="l">
              <a:spcBef>
                <a:spcPts val="0"/>
              </a:spcBef>
              <a:spcAft>
                <a:spcPts val="0"/>
              </a:spcAft>
              <a:buNone/>
            </a:pPr>
            <a:r>
              <a:rPr lang="ar" sz="1200">
                <a:latin typeface="Mada"/>
                <a:ea typeface="Mada"/>
                <a:cs typeface="Mada"/>
                <a:sym typeface="Mada"/>
              </a:rPr>
              <a:t>As any other liver disease</a:t>
            </a:r>
            <a:endParaRPr sz="1200">
              <a:latin typeface="Mada"/>
              <a:ea typeface="Mada"/>
              <a:cs typeface="Mada"/>
              <a:sym typeface="Mada"/>
            </a:endParaRPr>
          </a:p>
          <a:p>
            <a:pPr indent="-234599" lvl="0" marL="352799" rtl="0" algn="l">
              <a:spcBef>
                <a:spcPts val="0"/>
              </a:spcBef>
              <a:spcAft>
                <a:spcPts val="0"/>
              </a:spcAft>
              <a:buSzPts val="1200"/>
              <a:buFont typeface="Mada"/>
              <a:buAutoNum type="arabicParenR"/>
            </a:pPr>
            <a:r>
              <a:rPr lang="ar" sz="1200">
                <a:latin typeface="Mada"/>
                <a:ea typeface="Mada"/>
                <a:cs typeface="Mada"/>
                <a:sym typeface="Mada"/>
              </a:rPr>
              <a:t>Abdominal obesity</a:t>
            </a:r>
            <a:endParaRPr sz="1200">
              <a:latin typeface="Mada"/>
              <a:ea typeface="Mada"/>
              <a:cs typeface="Mada"/>
              <a:sym typeface="Mada"/>
            </a:endParaRPr>
          </a:p>
          <a:p>
            <a:pPr indent="-234599" lvl="0" marL="352799" rtl="0" algn="l">
              <a:spcBef>
                <a:spcPts val="0"/>
              </a:spcBef>
              <a:spcAft>
                <a:spcPts val="0"/>
              </a:spcAft>
              <a:buSzPts val="1200"/>
              <a:buFont typeface="Mada"/>
              <a:buAutoNum type="arabicParenR"/>
            </a:pPr>
            <a:r>
              <a:rPr lang="ar" sz="1200">
                <a:latin typeface="Mada"/>
                <a:ea typeface="Mada"/>
                <a:cs typeface="Mada"/>
                <a:sym typeface="Mada"/>
              </a:rPr>
              <a:t>Enlarged liver</a:t>
            </a:r>
            <a:endParaRPr sz="1200">
              <a:latin typeface="Mada"/>
              <a:ea typeface="Mada"/>
              <a:cs typeface="Mada"/>
              <a:sym typeface="Mada"/>
            </a:endParaRPr>
          </a:p>
          <a:p>
            <a:pPr indent="-234599" lvl="0" marL="352799" rtl="0" algn="l">
              <a:spcBef>
                <a:spcPts val="0"/>
              </a:spcBef>
              <a:spcAft>
                <a:spcPts val="0"/>
              </a:spcAft>
              <a:buSzPts val="1200"/>
              <a:buFont typeface="Mada"/>
              <a:buAutoNum type="arabicParenR"/>
            </a:pPr>
            <a:r>
              <a:rPr lang="ar" sz="1200">
                <a:latin typeface="Mada"/>
                <a:ea typeface="Mada"/>
                <a:cs typeface="Mada"/>
                <a:sym typeface="Mada"/>
              </a:rPr>
              <a:t>Signs of cirrhosis/</a:t>
            </a:r>
            <a:endParaRPr sz="1200">
              <a:latin typeface="Mada"/>
              <a:ea typeface="Mada"/>
              <a:cs typeface="Mada"/>
              <a:sym typeface="Mada"/>
            </a:endParaRPr>
          </a:p>
          <a:p>
            <a:pPr indent="0" lvl="0" marL="352799" rtl="0" algn="l">
              <a:spcBef>
                <a:spcPts val="0"/>
              </a:spcBef>
              <a:spcAft>
                <a:spcPts val="0"/>
              </a:spcAft>
              <a:buNone/>
            </a:pPr>
            <a:r>
              <a:rPr lang="ar" sz="1200">
                <a:latin typeface="Mada"/>
                <a:ea typeface="Mada"/>
                <a:cs typeface="Mada"/>
                <a:sym typeface="Mada"/>
              </a:rPr>
              <a:t>decompensation </a:t>
            </a:r>
            <a:endParaRPr sz="1200">
              <a:latin typeface="Mada"/>
              <a:ea typeface="Mada"/>
              <a:cs typeface="Mada"/>
              <a:sym typeface="Mada"/>
            </a:endParaRPr>
          </a:p>
        </p:txBody>
      </p:sp>
      <p:cxnSp>
        <p:nvCxnSpPr>
          <p:cNvPr id="293" name="Google Shape;293;p14"/>
          <p:cNvCxnSpPr>
            <a:stCxn id="289" idx="4"/>
          </p:cNvCxnSpPr>
          <p:nvPr/>
        </p:nvCxnSpPr>
        <p:spPr>
          <a:xfrm flipH="1" rot="-5400000">
            <a:off x="955850" y="5151025"/>
            <a:ext cx="600" cy="600"/>
          </a:xfrm>
          <a:prstGeom prst="curvedConnector3">
            <a:avLst>
              <a:gd fmla="val 50000" name="adj1"/>
            </a:avLst>
          </a:prstGeom>
          <a:noFill/>
          <a:ln cap="flat" cmpd="sng" w="9525">
            <a:solidFill>
              <a:srgbClr val="CEA320"/>
            </a:solidFill>
            <a:prstDash val="solid"/>
            <a:round/>
            <a:headEnd len="med" w="med" type="none"/>
            <a:tailEnd len="med" w="med" type="none"/>
          </a:ln>
        </p:spPr>
      </p:cxnSp>
      <p:cxnSp>
        <p:nvCxnSpPr>
          <p:cNvPr id="294" name="Google Shape;294;p14"/>
          <p:cNvCxnSpPr>
            <a:stCxn id="290" idx="4"/>
            <a:endCxn id="295" idx="0"/>
          </p:cNvCxnSpPr>
          <p:nvPr/>
        </p:nvCxnSpPr>
        <p:spPr>
          <a:xfrm flipH="1" rot="-5400000">
            <a:off x="3708913" y="5199475"/>
            <a:ext cx="101400" cy="4500"/>
          </a:xfrm>
          <a:prstGeom prst="curvedConnector3">
            <a:avLst>
              <a:gd fmla="val 50000" name="adj1"/>
            </a:avLst>
          </a:prstGeom>
          <a:noFill/>
          <a:ln cap="flat" cmpd="sng" w="9525">
            <a:solidFill>
              <a:schemeClr val="accent1"/>
            </a:solidFill>
            <a:prstDash val="solid"/>
            <a:round/>
            <a:headEnd len="med" w="med" type="none"/>
            <a:tailEnd len="med" w="med" type="none"/>
          </a:ln>
        </p:spPr>
      </p:cxnSp>
      <p:sp>
        <p:nvSpPr>
          <p:cNvPr id="288" name="Google Shape;288;p14"/>
          <p:cNvSpPr/>
          <p:nvPr/>
        </p:nvSpPr>
        <p:spPr>
          <a:xfrm>
            <a:off x="2744250" y="1795575"/>
            <a:ext cx="2047800" cy="3249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History &amp; Symptoms</a:t>
            </a:r>
            <a:endParaRPr b="1" sz="1500">
              <a:latin typeface="Mada"/>
              <a:ea typeface="Mada"/>
              <a:cs typeface="Mada"/>
              <a:sym typeface="Mada"/>
            </a:endParaRPr>
          </a:p>
        </p:txBody>
      </p:sp>
      <p:sp>
        <p:nvSpPr>
          <p:cNvPr id="295" name="Google Shape;295;p14"/>
          <p:cNvSpPr/>
          <p:nvPr/>
        </p:nvSpPr>
        <p:spPr>
          <a:xfrm>
            <a:off x="1663900" y="5252425"/>
            <a:ext cx="4195800" cy="3021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Physical examination &amp; Imaging</a:t>
            </a:r>
            <a:endParaRPr b="1" sz="1500">
              <a:latin typeface="Mada"/>
              <a:ea typeface="Mada"/>
              <a:cs typeface="Mada"/>
              <a:sym typeface="Mada"/>
            </a:endParaRPr>
          </a:p>
        </p:txBody>
      </p:sp>
      <p:pic>
        <p:nvPicPr>
          <p:cNvPr id="296" name="Google Shape;296;p14"/>
          <p:cNvPicPr preferRelativeResize="0"/>
          <p:nvPr/>
        </p:nvPicPr>
        <p:blipFill>
          <a:blip r:embed="rId3">
            <a:alphaModFix/>
          </a:blip>
          <a:stretch>
            <a:fillRect/>
          </a:stretch>
        </p:blipFill>
        <p:spPr>
          <a:xfrm>
            <a:off x="655100" y="1126198"/>
            <a:ext cx="615300" cy="494753"/>
          </a:xfrm>
          <a:prstGeom prst="rect">
            <a:avLst/>
          </a:prstGeom>
          <a:noFill/>
          <a:ln>
            <a:noFill/>
          </a:ln>
        </p:spPr>
      </p:pic>
      <p:pic>
        <p:nvPicPr>
          <p:cNvPr id="297" name="Google Shape;297;p14"/>
          <p:cNvPicPr preferRelativeResize="0"/>
          <p:nvPr/>
        </p:nvPicPr>
        <p:blipFill>
          <a:blip r:embed="rId3">
            <a:alphaModFix/>
          </a:blip>
          <a:stretch>
            <a:fillRect/>
          </a:stretch>
        </p:blipFill>
        <p:spPr>
          <a:xfrm>
            <a:off x="648500" y="4555198"/>
            <a:ext cx="615300" cy="494753"/>
          </a:xfrm>
          <a:prstGeom prst="rect">
            <a:avLst/>
          </a:prstGeom>
          <a:noFill/>
          <a:ln>
            <a:noFill/>
          </a:ln>
        </p:spPr>
      </p:pic>
      <p:pic>
        <p:nvPicPr>
          <p:cNvPr id="298" name="Google Shape;298;p14"/>
          <p:cNvPicPr preferRelativeResize="0"/>
          <p:nvPr/>
        </p:nvPicPr>
        <p:blipFill>
          <a:blip r:embed="rId4">
            <a:alphaModFix/>
          </a:blip>
          <a:stretch>
            <a:fillRect/>
          </a:stretch>
        </p:blipFill>
        <p:spPr>
          <a:xfrm>
            <a:off x="6329975" y="1147547"/>
            <a:ext cx="562200" cy="452056"/>
          </a:xfrm>
          <a:prstGeom prst="rect">
            <a:avLst/>
          </a:prstGeom>
          <a:noFill/>
          <a:ln>
            <a:noFill/>
          </a:ln>
        </p:spPr>
      </p:pic>
      <p:sp>
        <p:nvSpPr>
          <p:cNvPr id="299" name="Google Shape;299;p14"/>
          <p:cNvSpPr/>
          <p:nvPr/>
        </p:nvSpPr>
        <p:spPr>
          <a:xfrm>
            <a:off x="735950" y="7139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pic>
        <p:nvPicPr>
          <p:cNvPr id="300" name="Google Shape;300;p14"/>
          <p:cNvPicPr preferRelativeResize="0"/>
          <p:nvPr/>
        </p:nvPicPr>
        <p:blipFill>
          <a:blip r:embed="rId4">
            <a:alphaModFix/>
          </a:blip>
          <a:stretch>
            <a:fillRect/>
          </a:stretch>
        </p:blipFill>
        <p:spPr>
          <a:xfrm>
            <a:off x="6323075" y="4576547"/>
            <a:ext cx="562200" cy="452056"/>
          </a:xfrm>
          <a:prstGeom prst="rect">
            <a:avLst/>
          </a:prstGeom>
          <a:noFill/>
          <a:ln>
            <a:noFill/>
          </a:ln>
        </p:spPr>
      </p:pic>
      <p:sp>
        <p:nvSpPr>
          <p:cNvPr id="301" name="Google Shape;301;p14"/>
          <p:cNvSpPr/>
          <p:nvPr/>
        </p:nvSpPr>
        <p:spPr>
          <a:xfrm>
            <a:off x="3456925" y="72682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02" name="Google Shape;302;p14"/>
          <p:cNvSpPr/>
          <p:nvPr/>
        </p:nvSpPr>
        <p:spPr>
          <a:xfrm>
            <a:off x="6384275" y="7002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03" name="Google Shape;303;p14"/>
          <p:cNvSpPr/>
          <p:nvPr/>
        </p:nvSpPr>
        <p:spPr>
          <a:xfrm>
            <a:off x="729031" y="41429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304" name="Google Shape;304;p14"/>
          <p:cNvSpPr/>
          <p:nvPr/>
        </p:nvSpPr>
        <p:spPr>
          <a:xfrm>
            <a:off x="3530550" y="415582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05" name="Google Shape;305;p14"/>
          <p:cNvSpPr/>
          <p:nvPr/>
        </p:nvSpPr>
        <p:spPr>
          <a:xfrm>
            <a:off x="6377356" y="41292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sp>
        <p:nvSpPr>
          <p:cNvPr id="306" name="Google Shape;306;p14"/>
          <p:cNvSpPr txBox="1"/>
          <p:nvPr/>
        </p:nvSpPr>
        <p:spPr>
          <a:xfrm>
            <a:off x="4296750" y="3203000"/>
            <a:ext cx="2578800" cy="615300"/>
          </a:xfrm>
          <a:prstGeom prst="rect">
            <a:avLst/>
          </a:prstGeom>
          <a:solidFill>
            <a:srgbClr val="F3F3F3">
              <a:alpha val="22350"/>
            </a:srgbClr>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ar" sz="1200">
                <a:solidFill>
                  <a:srgbClr val="CC0000"/>
                </a:solidFill>
                <a:highlight>
                  <a:srgbClr val="D9EAD3"/>
                </a:highlight>
                <a:latin typeface="Mada"/>
                <a:ea typeface="Mada"/>
                <a:cs typeface="Mada"/>
                <a:sym typeface="Mada"/>
              </a:rPr>
              <a:t>Identify at risk population</a:t>
            </a:r>
            <a:endParaRPr b="1" sz="1200">
              <a:solidFill>
                <a:srgbClr val="CC0000"/>
              </a:solidFill>
              <a:latin typeface="Mada"/>
              <a:ea typeface="Mada"/>
              <a:cs typeface="Mada"/>
              <a:sym typeface="Mada"/>
            </a:endParaRPr>
          </a:p>
          <a:p>
            <a:pPr indent="-162600" lvl="0" marL="64800" rtl="0" algn="l">
              <a:spcBef>
                <a:spcPts val="0"/>
              </a:spcBef>
              <a:spcAft>
                <a:spcPts val="0"/>
              </a:spcAft>
              <a:buClr>
                <a:srgbClr val="000000"/>
              </a:buClr>
              <a:buSzPts val="1200"/>
              <a:buFont typeface="Mada"/>
              <a:buChar char="●"/>
            </a:pPr>
            <a:r>
              <a:rPr lang="ar" sz="1200">
                <a:solidFill>
                  <a:schemeClr val="dk1"/>
                </a:solidFill>
                <a:latin typeface="Mada"/>
                <a:ea typeface="Mada"/>
                <a:cs typeface="Mada"/>
                <a:sym typeface="Mada"/>
              </a:rPr>
              <a:t>Obesity, diabetes, dyslipidemia</a:t>
            </a:r>
            <a:endParaRPr sz="1200">
              <a:solidFill>
                <a:schemeClr val="dk1"/>
              </a:solidFill>
              <a:latin typeface="Mada"/>
              <a:ea typeface="Mada"/>
              <a:cs typeface="Mada"/>
              <a:sym typeface="Mada"/>
            </a:endParaRPr>
          </a:p>
          <a:p>
            <a:pPr indent="-162600" lvl="0" marL="64800" rtl="0" algn="l">
              <a:spcBef>
                <a:spcPts val="0"/>
              </a:spcBef>
              <a:spcAft>
                <a:spcPts val="0"/>
              </a:spcAft>
              <a:buClr>
                <a:srgbClr val="000000"/>
              </a:buClr>
              <a:buSzPts val="1200"/>
              <a:buFont typeface="Mada"/>
              <a:buChar char="●"/>
            </a:pPr>
            <a:r>
              <a:rPr lang="ar" sz="1200">
                <a:solidFill>
                  <a:schemeClr val="dk1"/>
                </a:solidFill>
                <a:latin typeface="Mada"/>
                <a:ea typeface="Mada"/>
                <a:cs typeface="Mada"/>
                <a:sym typeface="Mada"/>
              </a:rPr>
              <a:t>Metabolic syndrome (MS)</a:t>
            </a:r>
            <a:endParaRPr sz="1200">
              <a:solidFill>
                <a:schemeClr val="dk1"/>
              </a:solidFill>
              <a:latin typeface="Mada"/>
              <a:ea typeface="Mada"/>
              <a:cs typeface="Mada"/>
              <a:sym typeface="Mada"/>
            </a:endParaRPr>
          </a:p>
          <a:p>
            <a:pPr indent="-162600" lvl="0" marL="6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Hypertension</a:t>
            </a:r>
            <a:endParaRPr sz="1200">
              <a:solidFill>
                <a:schemeClr val="dk1"/>
              </a:solidFill>
              <a:latin typeface="Mada"/>
              <a:ea typeface="Mada"/>
              <a:cs typeface="Mada"/>
              <a:sym typeface="Mada"/>
            </a:endParaRPr>
          </a:p>
          <a:p>
            <a:pPr indent="-162600" lvl="0" marL="64800" rtl="0" algn="l">
              <a:spcBef>
                <a:spcPts val="0"/>
              </a:spcBef>
              <a:spcAft>
                <a:spcPts val="0"/>
              </a:spcAft>
              <a:buClr>
                <a:srgbClr val="000000"/>
              </a:buClr>
              <a:buSzPts val="1200"/>
              <a:buFont typeface="Mada"/>
              <a:buChar char="●"/>
            </a:pPr>
            <a:r>
              <a:rPr lang="ar" sz="1200">
                <a:solidFill>
                  <a:schemeClr val="dk1"/>
                </a:solidFill>
                <a:latin typeface="Mada"/>
                <a:ea typeface="Mada"/>
                <a:cs typeface="Mada"/>
                <a:sym typeface="Mada"/>
              </a:rPr>
              <a:t>Ethnicity (Asians, hispanics)</a:t>
            </a:r>
            <a:endParaRPr sz="1200"/>
          </a:p>
        </p:txBody>
      </p:sp>
      <p:sp>
        <p:nvSpPr>
          <p:cNvPr id="307" name="Google Shape;307;p14"/>
          <p:cNvSpPr/>
          <p:nvPr/>
        </p:nvSpPr>
        <p:spPr>
          <a:xfrm>
            <a:off x="3757350" y="5638725"/>
            <a:ext cx="8700" cy="1072200"/>
          </a:xfrm>
          <a:prstGeom prst="rect">
            <a:avLst/>
          </a:prstGeom>
          <a:solidFill>
            <a:srgbClr val="F3F3F3">
              <a:alpha val="2235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4"/>
          <p:cNvSpPr txBox="1"/>
          <p:nvPr/>
        </p:nvSpPr>
        <p:spPr>
          <a:xfrm>
            <a:off x="3817050" y="5486850"/>
            <a:ext cx="3126300" cy="1529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ar" sz="1200">
                <a:solidFill>
                  <a:schemeClr val="dk1"/>
                </a:solidFill>
                <a:highlight>
                  <a:schemeClr val="accent3"/>
                </a:highlight>
                <a:latin typeface="Mada"/>
                <a:ea typeface="Mada"/>
                <a:cs typeface="Mada"/>
                <a:sym typeface="Mada"/>
              </a:rPr>
              <a:t>Imaging</a:t>
            </a:r>
            <a:r>
              <a:rPr b="1" baseline="30000" lang="ar" sz="1200">
                <a:solidFill>
                  <a:schemeClr val="dk1"/>
                </a:solidFill>
                <a:highlight>
                  <a:schemeClr val="accent3"/>
                </a:highlight>
                <a:latin typeface="Mada"/>
                <a:ea typeface="Mada"/>
                <a:cs typeface="Mada"/>
                <a:sym typeface="Mada"/>
              </a:rPr>
              <a:t>3</a:t>
            </a:r>
            <a:endParaRPr b="1" baseline="30000" sz="1200">
              <a:solidFill>
                <a:schemeClr val="dk1"/>
              </a:solidFill>
              <a:highlight>
                <a:schemeClr val="accent3"/>
              </a:highlight>
              <a:latin typeface="Mada"/>
              <a:ea typeface="Mada"/>
              <a:cs typeface="Mada"/>
              <a:sym typeface="Mada"/>
            </a:endParaRPr>
          </a:p>
          <a:p>
            <a:pPr indent="-162600" lvl="0" marL="244800" rtl="0" algn="l">
              <a:spcBef>
                <a:spcPts val="0"/>
              </a:spcBef>
              <a:spcAft>
                <a:spcPts val="0"/>
              </a:spcAft>
              <a:buClr>
                <a:schemeClr val="dk1"/>
              </a:buClr>
              <a:buSzPts val="1200"/>
              <a:buFont typeface="Mada"/>
              <a:buChar char="●"/>
            </a:pPr>
            <a:r>
              <a:rPr b="1" lang="ar" sz="1200" u="sng">
                <a:solidFill>
                  <a:srgbClr val="CC0000"/>
                </a:solidFill>
                <a:latin typeface="Mada"/>
                <a:ea typeface="Mada"/>
                <a:cs typeface="Mada"/>
                <a:sym typeface="Mada"/>
              </a:rPr>
              <a:t>Ultrasound</a:t>
            </a:r>
            <a:r>
              <a:rPr b="1" baseline="30000" lang="ar" sz="1200">
                <a:solidFill>
                  <a:srgbClr val="CC0000"/>
                </a:solidFill>
                <a:latin typeface="Mada"/>
                <a:ea typeface="Mada"/>
                <a:cs typeface="Mada"/>
                <a:sym typeface="Mada"/>
              </a:rPr>
              <a:t>1,5</a:t>
            </a:r>
            <a:r>
              <a:rPr b="1" lang="ar" sz="1200">
                <a:solidFill>
                  <a:schemeClr val="dk1"/>
                </a:solidFill>
                <a:latin typeface="Mada"/>
                <a:ea typeface="Mada"/>
                <a:cs typeface="Mada"/>
                <a:sym typeface="Mada"/>
              </a:rPr>
              <a:t> of abdomen:</a:t>
            </a:r>
            <a:endParaRPr b="1" sz="1200">
              <a:solidFill>
                <a:schemeClr val="dk1"/>
              </a:solidFill>
              <a:latin typeface="Mada"/>
              <a:ea typeface="Mada"/>
              <a:cs typeface="Mada"/>
              <a:sym typeface="Mada"/>
            </a:endParaRPr>
          </a:p>
          <a:p>
            <a:pPr indent="-162599" lvl="1" marL="5579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Enlarged liver</a:t>
            </a:r>
            <a:endParaRPr sz="1200">
              <a:solidFill>
                <a:schemeClr val="dk1"/>
              </a:solidFill>
              <a:latin typeface="Mada"/>
              <a:ea typeface="Mada"/>
              <a:cs typeface="Mada"/>
              <a:sym typeface="Mada"/>
            </a:endParaRPr>
          </a:p>
          <a:p>
            <a:pPr indent="-162599" lvl="1" marL="5579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 echogenicity (</a:t>
            </a:r>
            <a:r>
              <a:rPr b="1" lang="ar" sz="1200">
                <a:solidFill>
                  <a:srgbClr val="CC0000"/>
                </a:solidFill>
                <a:latin typeface="Mada"/>
                <a:ea typeface="Mada"/>
                <a:cs typeface="Mada"/>
                <a:sym typeface="Mada"/>
              </a:rPr>
              <a:t>bright</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162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CT (</a:t>
            </a:r>
            <a:r>
              <a:rPr lang="ar" sz="1200">
                <a:solidFill>
                  <a:srgbClr val="6AA84F"/>
                </a:solidFill>
                <a:latin typeface="Mada"/>
                <a:ea typeface="Mada"/>
                <a:cs typeface="Mada"/>
                <a:sym typeface="Mada"/>
              </a:rPr>
              <a:t>hypodense</a:t>
            </a:r>
            <a:r>
              <a:rPr lang="ar" sz="1200">
                <a:solidFill>
                  <a:schemeClr val="dk1"/>
                </a:solidFill>
                <a:latin typeface="Mada"/>
                <a:ea typeface="Mada"/>
                <a:cs typeface="Mada"/>
                <a:sym typeface="Mada"/>
              </a:rPr>
              <a:t>), MRI, MR spectroscopy, </a:t>
            </a:r>
            <a:endParaRPr sz="1200">
              <a:solidFill>
                <a:schemeClr val="dk1"/>
              </a:solidFill>
              <a:latin typeface="Mada"/>
              <a:ea typeface="Mada"/>
              <a:cs typeface="Mada"/>
              <a:sym typeface="Mada"/>
            </a:endParaRPr>
          </a:p>
          <a:p>
            <a:pPr indent="-162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Elastrography </a:t>
            </a:r>
            <a:endParaRPr sz="1100">
              <a:solidFill>
                <a:srgbClr val="1C4588"/>
              </a:solidFill>
              <a:latin typeface="Mada"/>
              <a:ea typeface="Mada"/>
              <a:cs typeface="Mada"/>
              <a:sym typeface="Mada"/>
            </a:endParaRPr>
          </a:p>
          <a:p>
            <a:pPr indent="0" lvl="0" marL="352799" rtl="0" algn="l">
              <a:spcBef>
                <a:spcPts val="0"/>
              </a:spcBef>
              <a:spcAft>
                <a:spcPts val="0"/>
              </a:spcAft>
              <a:buNone/>
            </a:pPr>
            <a:r>
              <a:t/>
            </a:r>
            <a:endParaRPr sz="1100">
              <a:solidFill>
                <a:srgbClr val="1C4588"/>
              </a:solidFill>
              <a:latin typeface="Mada"/>
              <a:ea typeface="Mada"/>
              <a:cs typeface="Mada"/>
              <a:sym typeface="Mada"/>
            </a:endParaRPr>
          </a:p>
          <a:p>
            <a:pPr indent="0" lvl="0" marL="352799" rtl="0" algn="l">
              <a:spcBef>
                <a:spcPts val="0"/>
              </a:spcBef>
              <a:spcAft>
                <a:spcPts val="0"/>
              </a:spcAft>
              <a:buNone/>
            </a:pPr>
            <a:r>
              <a:t/>
            </a:r>
            <a:endParaRPr sz="1200">
              <a:solidFill>
                <a:schemeClr val="dk1"/>
              </a:solidFill>
              <a:latin typeface="Mada"/>
              <a:ea typeface="Mada"/>
              <a:cs typeface="Mada"/>
              <a:sym typeface="Mada"/>
            </a:endParaRPr>
          </a:p>
        </p:txBody>
      </p:sp>
      <p:sp>
        <p:nvSpPr>
          <p:cNvPr id="309" name="Google Shape;309;p14"/>
          <p:cNvSpPr txBox="1"/>
          <p:nvPr/>
        </p:nvSpPr>
        <p:spPr>
          <a:xfrm>
            <a:off x="389100" y="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Evaluation of patient with NAFLD</a:t>
            </a:r>
            <a:endParaRPr b="1" sz="2600">
              <a:latin typeface="Mada"/>
              <a:ea typeface="Mada"/>
              <a:cs typeface="Mada"/>
              <a:sym typeface="Mada"/>
            </a:endParaRPr>
          </a:p>
        </p:txBody>
      </p:sp>
      <p:pic>
        <p:nvPicPr>
          <p:cNvPr id="310" name="Google Shape;310;p14"/>
          <p:cNvPicPr preferRelativeResize="0"/>
          <p:nvPr/>
        </p:nvPicPr>
        <p:blipFill>
          <a:blip r:embed="rId5">
            <a:alphaModFix/>
          </a:blip>
          <a:stretch>
            <a:fillRect/>
          </a:stretch>
        </p:blipFill>
        <p:spPr>
          <a:xfrm>
            <a:off x="3461950" y="4613073"/>
            <a:ext cx="534450" cy="429723"/>
          </a:xfrm>
          <a:prstGeom prst="rect">
            <a:avLst/>
          </a:prstGeom>
          <a:noFill/>
          <a:ln>
            <a:noFill/>
          </a:ln>
        </p:spPr>
      </p:pic>
      <p:pic>
        <p:nvPicPr>
          <p:cNvPr id="311" name="Google Shape;311;p14"/>
          <p:cNvPicPr preferRelativeResize="0"/>
          <p:nvPr/>
        </p:nvPicPr>
        <p:blipFill>
          <a:blip r:embed="rId5">
            <a:alphaModFix/>
          </a:blip>
          <a:stretch>
            <a:fillRect/>
          </a:stretch>
        </p:blipFill>
        <p:spPr>
          <a:xfrm>
            <a:off x="3416494" y="1147899"/>
            <a:ext cx="534450" cy="429723"/>
          </a:xfrm>
          <a:prstGeom prst="rect">
            <a:avLst/>
          </a:prstGeom>
          <a:noFill/>
          <a:ln>
            <a:noFill/>
          </a:ln>
        </p:spPr>
      </p:pic>
      <p:sp>
        <p:nvSpPr>
          <p:cNvPr id="312" name="Google Shape;312;p14"/>
          <p:cNvSpPr/>
          <p:nvPr/>
        </p:nvSpPr>
        <p:spPr>
          <a:xfrm>
            <a:off x="546200" y="71973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4"/>
          <p:cNvSpPr/>
          <p:nvPr/>
        </p:nvSpPr>
        <p:spPr>
          <a:xfrm>
            <a:off x="3347713" y="71973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4"/>
          <p:cNvSpPr/>
          <p:nvPr/>
        </p:nvSpPr>
        <p:spPr>
          <a:xfrm>
            <a:off x="6194525" y="7197325"/>
            <a:ext cx="819300" cy="696900"/>
          </a:xfrm>
          <a:prstGeom prst="ellipse">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4"/>
          <p:cNvSpPr/>
          <p:nvPr/>
        </p:nvSpPr>
        <p:spPr>
          <a:xfrm>
            <a:off x="571200" y="8286625"/>
            <a:ext cx="6372300" cy="1072200"/>
          </a:xfrm>
          <a:prstGeom prst="roundRect">
            <a:avLst>
              <a:gd fmla="val 16667" name="adj"/>
            </a:avLst>
          </a:prstGeom>
          <a:solidFill>
            <a:srgbClr val="F3F3F3">
              <a:alpha val="22350"/>
            </a:srgbClr>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8600" lvl="0" marL="208799" rtl="0" algn="l">
              <a:spcBef>
                <a:spcPts val="0"/>
              </a:spcBef>
              <a:spcAft>
                <a:spcPts val="0"/>
              </a:spcAft>
              <a:buSzPts val="1200"/>
              <a:buFont typeface="Mada"/>
              <a:buChar char="●"/>
            </a:pPr>
            <a:r>
              <a:rPr lang="ar" sz="1200">
                <a:latin typeface="Mada"/>
                <a:ea typeface="Mada"/>
                <a:cs typeface="Mada"/>
                <a:sym typeface="Mada"/>
              </a:rPr>
              <a:t>Consistent with metabolic syndrome</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b="1" lang="ar" sz="1200">
                <a:solidFill>
                  <a:srgbClr val="CC0000"/>
                </a:solidFill>
                <a:latin typeface="Mada"/>
                <a:ea typeface="Mada"/>
                <a:cs typeface="Mada"/>
                <a:sym typeface="Mada"/>
              </a:rPr>
              <a:t>LFT</a:t>
            </a:r>
            <a:r>
              <a:rPr b="1" baseline="30000" lang="ar" sz="1200">
                <a:solidFill>
                  <a:srgbClr val="CC0000"/>
                </a:solidFill>
                <a:latin typeface="Mada"/>
                <a:ea typeface="Mada"/>
                <a:cs typeface="Mada"/>
                <a:sym typeface="Mada"/>
              </a:rPr>
              <a:t>1</a:t>
            </a:r>
            <a:r>
              <a:rPr b="1" lang="ar" sz="1200">
                <a:latin typeface="Mada"/>
                <a:ea typeface="Mada"/>
                <a:cs typeface="Mada"/>
                <a:sym typeface="Mada"/>
              </a:rPr>
              <a:t>: </a:t>
            </a:r>
            <a:endParaRPr b="1" sz="1200">
              <a:latin typeface="Mada"/>
              <a:ea typeface="Mada"/>
              <a:cs typeface="Mada"/>
              <a:sym typeface="Mada"/>
            </a:endParaRPr>
          </a:p>
          <a:p>
            <a:pPr indent="-162600" lvl="1" marL="378000" rtl="0" algn="l">
              <a:spcBef>
                <a:spcPts val="0"/>
              </a:spcBef>
              <a:spcAft>
                <a:spcPts val="0"/>
              </a:spcAft>
              <a:buSzPts val="1200"/>
              <a:buFont typeface="Mada"/>
              <a:buChar char="○"/>
            </a:pPr>
            <a:r>
              <a:rPr lang="ar" sz="1200">
                <a:latin typeface="Mada"/>
                <a:ea typeface="Mada"/>
                <a:cs typeface="Mada"/>
                <a:sym typeface="Mada"/>
              </a:rPr>
              <a:t>Normal</a:t>
            </a:r>
            <a:r>
              <a:rPr baseline="30000" lang="ar" sz="1200">
                <a:latin typeface="Mada"/>
                <a:ea typeface="Mada"/>
                <a:cs typeface="Mada"/>
                <a:sym typeface="Mada"/>
              </a:rPr>
              <a:t>4</a:t>
            </a:r>
            <a:r>
              <a:rPr b="1" lang="ar" sz="1200">
                <a:latin typeface="Mada"/>
                <a:ea typeface="Mada"/>
                <a:cs typeface="Mada"/>
                <a:sym typeface="Mada"/>
              </a:rPr>
              <a:t> </a:t>
            </a:r>
            <a:r>
              <a:rPr lang="ar" sz="1200">
                <a:solidFill>
                  <a:srgbClr val="6AA84F"/>
                </a:solidFill>
                <a:latin typeface="Mada"/>
                <a:ea typeface="Mada"/>
                <a:cs typeface="Mada"/>
                <a:sym typeface="Mada"/>
              </a:rPr>
              <a:t>(in most of the cases)</a:t>
            </a:r>
            <a:endParaRPr sz="1200">
              <a:solidFill>
                <a:srgbClr val="6AA84F"/>
              </a:solidFill>
              <a:latin typeface="Mada"/>
              <a:ea typeface="Mada"/>
              <a:cs typeface="Mada"/>
              <a:sym typeface="Mada"/>
            </a:endParaRPr>
          </a:p>
          <a:p>
            <a:pPr indent="-162600" lvl="1" marL="378000" rtl="0" algn="l">
              <a:spcBef>
                <a:spcPts val="0"/>
              </a:spcBef>
              <a:spcAft>
                <a:spcPts val="0"/>
              </a:spcAft>
              <a:buSzPts val="1200"/>
              <a:buFont typeface="Mada"/>
              <a:buChar char="○"/>
            </a:pPr>
            <a:r>
              <a:rPr b="1" lang="ar" sz="1200">
                <a:latin typeface="Mada"/>
                <a:ea typeface="Mada"/>
                <a:cs typeface="Mada"/>
                <a:sym typeface="Mada"/>
              </a:rPr>
              <a:t>OR</a:t>
            </a:r>
            <a:r>
              <a:rPr lang="ar" sz="1200">
                <a:latin typeface="Mada"/>
                <a:ea typeface="Mada"/>
                <a:cs typeface="Mada"/>
                <a:sym typeface="Mada"/>
              </a:rPr>
              <a:t> Elevated bilirubin, AST, ALT</a:t>
            </a:r>
            <a:r>
              <a:rPr baseline="30000" lang="ar" sz="1200">
                <a:latin typeface="Mada"/>
                <a:ea typeface="Mada"/>
                <a:cs typeface="Mada"/>
                <a:sym typeface="Mada"/>
              </a:rPr>
              <a:t>6</a:t>
            </a:r>
            <a:r>
              <a:rPr lang="ar" sz="1200">
                <a:latin typeface="Mada"/>
                <a:ea typeface="Mada"/>
                <a:cs typeface="Mada"/>
                <a:sym typeface="Mada"/>
              </a:rPr>
              <a:t>, AP, GGT</a:t>
            </a:r>
            <a:endParaRPr sz="1200">
              <a:latin typeface="Mada"/>
              <a:ea typeface="Mada"/>
              <a:cs typeface="Mada"/>
              <a:sym typeface="Mada"/>
            </a:endParaRPr>
          </a:p>
        </p:txBody>
      </p:sp>
      <p:cxnSp>
        <p:nvCxnSpPr>
          <p:cNvPr id="316" name="Google Shape;316;p14"/>
          <p:cNvCxnSpPr>
            <a:stCxn id="312" idx="4"/>
          </p:cNvCxnSpPr>
          <p:nvPr/>
        </p:nvCxnSpPr>
        <p:spPr>
          <a:xfrm flipH="1" rot="-5400000">
            <a:off x="955850" y="7894225"/>
            <a:ext cx="600" cy="600"/>
          </a:xfrm>
          <a:prstGeom prst="curvedConnector3">
            <a:avLst>
              <a:gd fmla="val 50000" name="adj1"/>
            </a:avLst>
          </a:prstGeom>
          <a:noFill/>
          <a:ln cap="flat" cmpd="sng" w="9525">
            <a:solidFill>
              <a:srgbClr val="CEA320"/>
            </a:solidFill>
            <a:prstDash val="solid"/>
            <a:round/>
            <a:headEnd len="med" w="med" type="none"/>
            <a:tailEnd len="med" w="med" type="none"/>
          </a:ln>
        </p:spPr>
      </p:cxnSp>
      <p:cxnSp>
        <p:nvCxnSpPr>
          <p:cNvPr id="317" name="Google Shape;317;p14"/>
          <p:cNvCxnSpPr>
            <a:stCxn id="314" idx="4"/>
            <a:endCxn id="318" idx="0"/>
          </p:cNvCxnSpPr>
          <p:nvPr/>
        </p:nvCxnSpPr>
        <p:spPr>
          <a:xfrm rot="5400000">
            <a:off x="5147075" y="6504625"/>
            <a:ext cx="67500" cy="2846700"/>
          </a:xfrm>
          <a:prstGeom prst="curvedConnector3">
            <a:avLst>
              <a:gd fmla="val 50000" name="adj1"/>
            </a:avLst>
          </a:prstGeom>
          <a:noFill/>
          <a:ln cap="flat" cmpd="sng" w="9525">
            <a:solidFill>
              <a:schemeClr val="accent1"/>
            </a:solidFill>
            <a:prstDash val="solid"/>
            <a:round/>
            <a:headEnd len="med" w="med" type="none"/>
            <a:tailEnd len="med" w="med" type="none"/>
          </a:ln>
        </p:spPr>
      </p:cxnSp>
      <p:sp>
        <p:nvSpPr>
          <p:cNvPr id="318" name="Google Shape;318;p14"/>
          <p:cNvSpPr/>
          <p:nvPr/>
        </p:nvSpPr>
        <p:spPr>
          <a:xfrm>
            <a:off x="2733450" y="7961725"/>
            <a:ext cx="2047800" cy="337500"/>
          </a:xfrm>
          <a:prstGeom prst="roundRect">
            <a:avLst>
              <a:gd fmla="val 16667"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latin typeface="Mada"/>
                <a:ea typeface="Mada"/>
                <a:cs typeface="Mada"/>
                <a:sym typeface="Mada"/>
              </a:rPr>
              <a:t>Laboratories</a:t>
            </a:r>
            <a:endParaRPr b="1" sz="1500">
              <a:latin typeface="Mada"/>
              <a:ea typeface="Mada"/>
              <a:cs typeface="Mada"/>
              <a:sym typeface="Mada"/>
            </a:endParaRPr>
          </a:p>
        </p:txBody>
      </p:sp>
      <p:pic>
        <p:nvPicPr>
          <p:cNvPr id="319" name="Google Shape;319;p14"/>
          <p:cNvPicPr preferRelativeResize="0"/>
          <p:nvPr/>
        </p:nvPicPr>
        <p:blipFill>
          <a:blip r:embed="rId3">
            <a:alphaModFix/>
          </a:blip>
          <a:stretch>
            <a:fillRect/>
          </a:stretch>
        </p:blipFill>
        <p:spPr>
          <a:xfrm>
            <a:off x="648500" y="7298398"/>
            <a:ext cx="615300" cy="494753"/>
          </a:xfrm>
          <a:prstGeom prst="rect">
            <a:avLst/>
          </a:prstGeom>
          <a:noFill/>
          <a:ln>
            <a:noFill/>
          </a:ln>
        </p:spPr>
      </p:pic>
      <p:pic>
        <p:nvPicPr>
          <p:cNvPr id="320" name="Google Shape;320;p14"/>
          <p:cNvPicPr preferRelativeResize="0"/>
          <p:nvPr/>
        </p:nvPicPr>
        <p:blipFill>
          <a:blip r:embed="rId4">
            <a:alphaModFix/>
          </a:blip>
          <a:stretch>
            <a:fillRect/>
          </a:stretch>
        </p:blipFill>
        <p:spPr>
          <a:xfrm>
            <a:off x="6323075" y="7319747"/>
            <a:ext cx="562200" cy="452056"/>
          </a:xfrm>
          <a:prstGeom prst="rect">
            <a:avLst/>
          </a:prstGeom>
          <a:noFill/>
          <a:ln>
            <a:noFill/>
          </a:ln>
        </p:spPr>
      </p:pic>
      <p:sp>
        <p:nvSpPr>
          <p:cNvPr id="321" name="Google Shape;321;p14"/>
          <p:cNvSpPr/>
          <p:nvPr/>
        </p:nvSpPr>
        <p:spPr>
          <a:xfrm>
            <a:off x="729031" y="68861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1</a:t>
            </a:r>
            <a:endParaRPr b="1" sz="2000">
              <a:latin typeface="Mada"/>
              <a:ea typeface="Mada"/>
              <a:cs typeface="Mada"/>
              <a:sym typeface="Mada"/>
            </a:endParaRPr>
          </a:p>
        </p:txBody>
      </p:sp>
      <p:sp>
        <p:nvSpPr>
          <p:cNvPr id="322" name="Google Shape;322;p14"/>
          <p:cNvSpPr/>
          <p:nvPr/>
        </p:nvSpPr>
        <p:spPr>
          <a:xfrm>
            <a:off x="3530550" y="689902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2</a:t>
            </a:r>
            <a:endParaRPr b="1" sz="2000">
              <a:latin typeface="Mada"/>
              <a:ea typeface="Mada"/>
              <a:cs typeface="Mada"/>
              <a:sym typeface="Mada"/>
            </a:endParaRPr>
          </a:p>
        </p:txBody>
      </p:sp>
      <p:sp>
        <p:nvSpPr>
          <p:cNvPr id="323" name="Google Shape;323;p14"/>
          <p:cNvSpPr/>
          <p:nvPr/>
        </p:nvSpPr>
        <p:spPr>
          <a:xfrm>
            <a:off x="6377356" y="6872475"/>
            <a:ext cx="453600" cy="432600"/>
          </a:xfrm>
          <a:prstGeom prst="ellipse">
            <a:avLst/>
          </a:prstGeom>
          <a:solidFill>
            <a:srgbClr val="D9EAD3"/>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ar" sz="2000">
                <a:latin typeface="Mada"/>
                <a:ea typeface="Mada"/>
                <a:cs typeface="Mada"/>
                <a:sym typeface="Mada"/>
              </a:rPr>
              <a:t>3</a:t>
            </a:r>
            <a:endParaRPr b="1" sz="2000">
              <a:latin typeface="Mada"/>
              <a:ea typeface="Mada"/>
              <a:cs typeface="Mada"/>
              <a:sym typeface="Mada"/>
            </a:endParaRPr>
          </a:p>
        </p:txBody>
      </p:sp>
      <p:pic>
        <p:nvPicPr>
          <p:cNvPr id="324" name="Google Shape;324;p14"/>
          <p:cNvPicPr preferRelativeResize="0"/>
          <p:nvPr/>
        </p:nvPicPr>
        <p:blipFill>
          <a:blip r:embed="rId5">
            <a:alphaModFix/>
          </a:blip>
          <a:stretch>
            <a:fillRect/>
          </a:stretch>
        </p:blipFill>
        <p:spPr>
          <a:xfrm>
            <a:off x="3461950" y="7356273"/>
            <a:ext cx="534450" cy="429723"/>
          </a:xfrm>
          <a:prstGeom prst="rect">
            <a:avLst/>
          </a:prstGeom>
          <a:noFill/>
          <a:ln>
            <a:noFill/>
          </a:ln>
        </p:spPr>
      </p:pic>
      <p:sp>
        <p:nvSpPr>
          <p:cNvPr id="325" name="Google Shape;325;p14"/>
          <p:cNvSpPr txBox="1"/>
          <p:nvPr/>
        </p:nvSpPr>
        <p:spPr>
          <a:xfrm>
            <a:off x="3691575" y="8560125"/>
            <a:ext cx="3584700" cy="696900"/>
          </a:xfrm>
          <a:prstGeom prst="rect">
            <a:avLst/>
          </a:prstGeom>
          <a:noFill/>
          <a:ln>
            <a:noFill/>
          </a:ln>
        </p:spPr>
        <p:txBody>
          <a:bodyPr anchorCtr="0" anchor="t" bIns="91425" lIns="91425" spcFirstLastPara="1" rIns="91425" wrap="square" tIns="91425">
            <a:noAutofit/>
          </a:bodyPr>
          <a:lstStyle/>
          <a:p>
            <a:pPr indent="-162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Hepatic panel, Albumin, INR, platelets</a:t>
            </a:r>
            <a:endParaRPr sz="1200">
              <a:solidFill>
                <a:schemeClr val="dk1"/>
              </a:solidFill>
              <a:latin typeface="Mada"/>
              <a:ea typeface="Mada"/>
              <a:cs typeface="Mada"/>
              <a:sym typeface="Mada"/>
            </a:endParaRPr>
          </a:p>
          <a:p>
            <a:pPr indent="-162600" lvl="0" marL="2448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Emerging noninvasive panels (NAFLD fibrosis score, ELF score, APRI, BARD, FIB-4)</a:t>
            </a:r>
            <a:endParaRPr/>
          </a:p>
        </p:txBody>
      </p:sp>
      <p:cxnSp>
        <p:nvCxnSpPr>
          <p:cNvPr id="326" name="Google Shape;326;p14"/>
          <p:cNvCxnSpPr/>
          <p:nvPr/>
        </p:nvCxnSpPr>
        <p:spPr>
          <a:xfrm rot="10800000">
            <a:off x="-15825" y="94605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27" name="Google Shape;327;p14"/>
          <p:cNvSpPr txBox="1"/>
          <p:nvPr/>
        </p:nvSpPr>
        <p:spPr>
          <a:xfrm>
            <a:off x="10575" y="9392450"/>
            <a:ext cx="7560000" cy="129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6AA84F"/>
                </a:solidFill>
                <a:latin typeface="Mada"/>
                <a:ea typeface="Mada"/>
                <a:cs typeface="Mada"/>
                <a:sym typeface="Mada"/>
              </a:rPr>
              <a:t>1- BEST INITIAL:</a:t>
            </a:r>
            <a:r>
              <a:rPr b="1" lang="ar" sz="900">
                <a:solidFill>
                  <a:srgbClr val="1C4588"/>
                </a:solidFill>
                <a:latin typeface="Mada"/>
                <a:ea typeface="Mada"/>
                <a:cs typeface="Mada"/>
                <a:sym typeface="Mada"/>
              </a:rPr>
              <a:t> </a:t>
            </a:r>
            <a:r>
              <a:rPr b="1" lang="ar" sz="900">
                <a:solidFill>
                  <a:srgbClr val="CC0000"/>
                </a:solidFill>
                <a:latin typeface="Mada"/>
                <a:ea typeface="Mada"/>
                <a:cs typeface="Mada"/>
                <a:sym typeface="Mada"/>
              </a:rPr>
              <a:t>Liver function test (LFT) &amp; </a:t>
            </a:r>
            <a:r>
              <a:rPr b="1" lang="ar" sz="900">
                <a:solidFill>
                  <a:srgbClr val="CC0000"/>
                </a:solidFill>
                <a:latin typeface="Mada"/>
                <a:ea typeface="Mada"/>
                <a:cs typeface="Mada"/>
                <a:sym typeface="Mada"/>
              </a:rPr>
              <a:t>Ultrasound  </a:t>
            </a:r>
            <a:r>
              <a:rPr b="1" lang="ar" sz="900">
                <a:solidFill>
                  <a:srgbClr val="6AA84F"/>
                </a:solidFill>
                <a:latin typeface="Mada"/>
                <a:ea typeface="Mada"/>
                <a:cs typeface="Mada"/>
                <a:sym typeface="Mada"/>
              </a:rPr>
              <a:t>and GOLD standard</a:t>
            </a:r>
            <a:r>
              <a:rPr b="1" lang="ar" sz="900">
                <a:solidFill>
                  <a:srgbClr val="CC0000"/>
                </a:solidFill>
                <a:latin typeface="Mada"/>
                <a:ea typeface="Mada"/>
                <a:cs typeface="Mada"/>
                <a:sym typeface="Mada"/>
              </a:rPr>
              <a:t> </a:t>
            </a:r>
            <a:r>
              <a:rPr b="1" lang="ar" sz="900">
                <a:solidFill>
                  <a:srgbClr val="6AA84F"/>
                </a:solidFill>
                <a:latin typeface="Mada"/>
                <a:ea typeface="Mada"/>
                <a:cs typeface="Mada"/>
                <a:sym typeface="Mada"/>
              </a:rPr>
              <a:t>is</a:t>
            </a:r>
            <a:r>
              <a:rPr b="1" lang="ar" sz="900">
                <a:solidFill>
                  <a:srgbClr val="CC0000"/>
                </a:solidFill>
                <a:latin typeface="Mada"/>
                <a:ea typeface="Mada"/>
                <a:cs typeface="Mada"/>
                <a:sym typeface="Mada"/>
              </a:rPr>
              <a:t> Liver biopsy</a:t>
            </a:r>
            <a:endParaRPr b="1" sz="900">
              <a:solidFill>
                <a:srgbClr val="CC0000"/>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2-</a:t>
            </a:r>
            <a:r>
              <a:rPr lang="ar" sz="900">
                <a:solidFill>
                  <a:srgbClr val="1C4588"/>
                </a:solidFill>
                <a:latin typeface="Mada"/>
                <a:ea typeface="Mada"/>
                <a:cs typeface="Mada"/>
                <a:sym typeface="Mada"/>
              </a:rPr>
              <a:t> It is commonly identified as an </a:t>
            </a:r>
            <a:r>
              <a:rPr b="1" lang="ar" sz="900">
                <a:solidFill>
                  <a:srgbClr val="CC0000"/>
                </a:solidFill>
                <a:latin typeface="Mada"/>
                <a:ea typeface="Mada"/>
                <a:cs typeface="Mada"/>
                <a:sym typeface="Mada"/>
              </a:rPr>
              <a:t>incidental</a:t>
            </a:r>
            <a:r>
              <a:rPr lang="ar" sz="900">
                <a:solidFill>
                  <a:srgbClr val="1C4588"/>
                </a:solidFill>
                <a:latin typeface="Mada"/>
                <a:ea typeface="Mada"/>
                <a:cs typeface="Mada"/>
                <a:sym typeface="Mada"/>
              </a:rPr>
              <a:t> biochemical abnormality during routine blood tests or as a fatty liver during an ultrasound or CT scan of the abdomen. Alternatively, patients with progressive NASH may present late in the natural history of the disease with complications of cirrhosis and portal hypertension, such as variceal haemorrhage, or with hepatocellular carcinoma.</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3-</a:t>
            </a:r>
            <a:r>
              <a:rPr lang="ar" sz="900">
                <a:solidFill>
                  <a:srgbClr val="1C4588"/>
                </a:solidFill>
                <a:latin typeface="Mada"/>
                <a:ea typeface="Mada"/>
                <a:cs typeface="Mada"/>
                <a:sym typeface="Mada"/>
              </a:rPr>
              <a:t> </a:t>
            </a:r>
            <a:r>
              <a:rPr b="1" lang="ar" sz="900">
                <a:solidFill>
                  <a:srgbClr val="1C4588"/>
                </a:solidFill>
                <a:latin typeface="Mada"/>
                <a:ea typeface="Mada"/>
                <a:cs typeface="Mada"/>
                <a:sym typeface="Mada"/>
              </a:rPr>
              <a:t>No</a:t>
            </a:r>
            <a:r>
              <a:rPr lang="ar" sz="900">
                <a:solidFill>
                  <a:srgbClr val="1C4588"/>
                </a:solidFill>
                <a:latin typeface="Mada"/>
                <a:ea typeface="Mada"/>
                <a:cs typeface="Mada"/>
                <a:sym typeface="Mada"/>
              </a:rPr>
              <a:t> routine </a:t>
            </a:r>
            <a:r>
              <a:rPr b="1" lang="ar" sz="900">
                <a:solidFill>
                  <a:srgbClr val="1C4588"/>
                </a:solidFill>
                <a:latin typeface="Mada"/>
                <a:ea typeface="Mada"/>
                <a:cs typeface="Mada"/>
                <a:sym typeface="Mada"/>
              </a:rPr>
              <a:t>imaging modality</a:t>
            </a:r>
            <a:r>
              <a:rPr lang="ar" sz="900">
                <a:solidFill>
                  <a:srgbClr val="1C4588"/>
                </a:solidFill>
                <a:latin typeface="Mada"/>
                <a:ea typeface="Mada"/>
                <a:cs typeface="Mada"/>
                <a:sym typeface="Mada"/>
              </a:rPr>
              <a:t> </a:t>
            </a:r>
            <a:r>
              <a:rPr b="1" lang="ar" sz="900">
                <a:solidFill>
                  <a:srgbClr val="1C4588"/>
                </a:solidFill>
                <a:latin typeface="Mada"/>
                <a:ea typeface="Mada"/>
                <a:cs typeface="Mada"/>
                <a:sym typeface="Mada"/>
              </a:rPr>
              <a:t>can distinguish simple steatosis from steatohepatitis</a:t>
            </a:r>
            <a:r>
              <a:rPr lang="ar" sz="900">
                <a:solidFill>
                  <a:srgbClr val="1C4588"/>
                </a:solidFill>
                <a:latin typeface="Mada"/>
                <a:ea typeface="Mada"/>
                <a:cs typeface="Mada"/>
                <a:sym typeface="Mada"/>
              </a:rPr>
              <a:t> or accurately quantify hepatic fibrosis short of cirrhosis.</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6AA84F"/>
                </a:solidFill>
                <a:latin typeface="Mada"/>
                <a:ea typeface="Mada"/>
                <a:cs typeface="Mada"/>
                <a:sym typeface="Mada"/>
              </a:rPr>
              <a:t>4- </a:t>
            </a:r>
            <a:r>
              <a:rPr lang="ar" sz="900">
                <a:solidFill>
                  <a:srgbClr val="6AA84F"/>
                </a:solidFill>
                <a:latin typeface="Mada"/>
                <a:ea typeface="Mada"/>
                <a:cs typeface="Mada"/>
                <a:sym typeface="Mada"/>
              </a:rPr>
              <a:t>Raising Liver enzymes </a:t>
            </a:r>
            <a:r>
              <a:rPr lang="ar" sz="900">
                <a:solidFill>
                  <a:srgbClr val="6AA84F"/>
                </a:solidFill>
                <a:latin typeface="Mada"/>
                <a:ea typeface="Mada"/>
                <a:cs typeface="Mada"/>
                <a:sym typeface="Mada"/>
              </a:rPr>
              <a:t>indicates</a:t>
            </a:r>
            <a:r>
              <a:rPr lang="ar" sz="900">
                <a:solidFill>
                  <a:srgbClr val="6AA84F"/>
                </a:solidFill>
                <a:latin typeface="Mada"/>
                <a:ea typeface="Mada"/>
                <a:cs typeface="Mada"/>
                <a:sym typeface="Mada"/>
              </a:rPr>
              <a:t> NASH, </a:t>
            </a:r>
            <a:r>
              <a:rPr b="1" lang="ar" sz="900">
                <a:solidFill>
                  <a:srgbClr val="6AA84F"/>
                </a:solidFill>
                <a:latin typeface="Mada"/>
                <a:ea typeface="Mada"/>
                <a:cs typeface="Mada"/>
                <a:sym typeface="Mada"/>
              </a:rPr>
              <a:t>But keep in mind there might be </a:t>
            </a:r>
            <a:r>
              <a:rPr b="1" lang="ar" sz="900">
                <a:solidFill>
                  <a:srgbClr val="6AA84F"/>
                </a:solidFill>
                <a:latin typeface="Mada"/>
                <a:ea typeface="Mada"/>
                <a:cs typeface="Mada"/>
                <a:sym typeface="Mada"/>
              </a:rPr>
              <a:t>changes at the</a:t>
            </a:r>
            <a:r>
              <a:rPr b="1" lang="ar" sz="900">
                <a:solidFill>
                  <a:srgbClr val="6AA84F"/>
                </a:solidFill>
                <a:latin typeface="Mada"/>
                <a:ea typeface="Mada"/>
                <a:cs typeface="Mada"/>
                <a:sym typeface="Mada"/>
              </a:rPr>
              <a:t> histological level without raising in the enzymes!</a:t>
            </a:r>
            <a:endParaRPr b="1" sz="900">
              <a:solidFill>
                <a:srgbClr val="6AA84F"/>
              </a:solidFill>
              <a:latin typeface="Mada"/>
              <a:ea typeface="Mada"/>
              <a:cs typeface="Mada"/>
              <a:sym typeface="Mada"/>
            </a:endParaRPr>
          </a:p>
          <a:p>
            <a:pPr indent="0" lvl="0" marL="0" rtl="0" algn="l">
              <a:spcBef>
                <a:spcPts val="0"/>
              </a:spcBef>
              <a:spcAft>
                <a:spcPts val="0"/>
              </a:spcAft>
              <a:buNone/>
            </a:pPr>
            <a:r>
              <a:rPr b="1" lang="ar" sz="900">
                <a:solidFill>
                  <a:srgbClr val="6AA84F"/>
                </a:solidFill>
                <a:latin typeface="Mada"/>
                <a:ea typeface="Mada"/>
                <a:cs typeface="Mada"/>
                <a:sym typeface="Mada"/>
              </a:rPr>
              <a:t>5- The sensitivity of Ultrasound is very low incase the liver fat is &lt;20%</a:t>
            </a:r>
            <a:endParaRPr b="1" sz="900">
              <a:solidFill>
                <a:srgbClr val="6AA84F"/>
              </a:solidFill>
              <a:latin typeface="Mada"/>
              <a:ea typeface="Mada"/>
              <a:cs typeface="Mada"/>
              <a:sym typeface="Mada"/>
            </a:endParaRPr>
          </a:p>
          <a:p>
            <a:pPr indent="0" lvl="0" marL="0" rtl="0" algn="l">
              <a:spcBef>
                <a:spcPts val="0"/>
              </a:spcBef>
              <a:spcAft>
                <a:spcPts val="0"/>
              </a:spcAft>
              <a:buNone/>
            </a:pPr>
            <a:r>
              <a:rPr b="1" lang="ar" sz="900">
                <a:solidFill>
                  <a:schemeClr val="accent4"/>
                </a:solidFill>
                <a:latin typeface="Mada"/>
                <a:ea typeface="Mada"/>
                <a:cs typeface="Mada"/>
                <a:sym typeface="Mada"/>
              </a:rPr>
              <a:t>6-</a:t>
            </a:r>
            <a:r>
              <a:rPr lang="ar" sz="900">
                <a:solidFill>
                  <a:schemeClr val="accent4"/>
                </a:solidFill>
                <a:latin typeface="Mada"/>
                <a:ea typeface="Mada"/>
                <a:cs typeface="Mada"/>
                <a:sym typeface="Mada"/>
              </a:rPr>
              <a:t> </a:t>
            </a:r>
            <a:r>
              <a:rPr lang="ar" sz="900">
                <a:solidFill>
                  <a:schemeClr val="accent4"/>
                </a:solidFill>
                <a:latin typeface="Mada"/>
                <a:ea typeface="Mada"/>
                <a:cs typeface="Mada"/>
                <a:sym typeface="Mada"/>
              </a:rPr>
              <a:t>ALT levels fall as hepatic fibrosis increases and the characteristic AST : ALT ratio of &lt; 1 seen in NASH reverses (AST : ALT &gt; 1) as disease progresses towards cirrhosis, meaning that steatohepatitis with advanced disease may be present even in those with normal-range ALT levels.</a:t>
            </a:r>
            <a:endParaRPr b="1"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900">
              <a:solidFill>
                <a:srgbClr val="6AA84F"/>
              </a:solidFill>
              <a:latin typeface="Mada"/>
              <a:ea typeface="Mada"/>
              <a:cs typeface="Mada"/>
              <a:sym typeface="Mada"/>
            </a:endParaRPr>
          </a:p>
        </p:txBody>
      </p:sp>
      <p:sp>
        <p:nvSpPr>
          <p:cNvPr id="328" name="Google Shape;328;p14"/>
          <p:cNvSpPr/>
          <p:nvPr/>
        </p:nvSpPr>
        <p:spPr>
          <a:xfrm>
            <a:off x="3753000" y="8299225"/>
            <a:ext cx="8700" cy="1072200"/>
          </a:xfrm>
          <a:prstGeom prst="rect">
            <a:avLst/>
          </a:prstGeom>
          <a:solidFill>
            <a:srgbClr val="F3F3F3">
              <a:alpha val="2235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4"/>
          <p:cNvSpPr txBox="1"/>
          <p:nvPr/>
        </p:nvSpPr>
        <p:spPr>
          <a:xfrm>
            <a:off x="4013475" y="8333975"/>
            <a:ext cx="2805300" cy="2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u="sng">
                <a:solidFill>
                  <a:srgbClr val="3C78D8"/>
                </a:solidFill>
                <a:latin typeface="Mada"/>
                <a:ea typeface="Mada"/>
                <a:cs typeface="Mada"/>
                <a:sym typeface="Mada"/>
                <a:hlinkClick r:id="rId6">
                  <a:extLst>
                    <a:ext uri="{A12FA001-AC4F-418D-AE19-62706E023703}">
                      <ahyp:hlinkClr val="tx"/>
                    </a:ext>
                  </a:extLst>
                </a:hlinkClick>
              </a:rPr>
              <a:t>Click here</a:t>
            </a:r>
            <a:r>
              <a:rPr b="1" lang="ar" sz="900">
                <a:latin typeface="Mada"/>
                <a:ea typeface="Mada"/>
                <a:cs typeface="Mada"/>
                <a:sym typeface="Mada"/>
              </a:rPr>
              <a:t> </a:t>
            </a:r>
            <a:r>
              <a:rPr lang="ar" sz="900">
                <a:latin typeface="Mada"/>
                <a:ea typeface="Mada"/>
                <a:cs typeface="Mada"/>
                <a:sym typeface="Mada"/>
              </a:rPr>
              <a:t>to check NFS and FIB-4 scores (EXTRA!!)</a:t>
            </a:r>
            <a:endParaRPr sz="900">
              <a:latin typeface="Mada"/>
              <a:ea typeface="Mada"/>
              <a:cs typeface="Mada"/>
              <a:sym typeface="Mada"/>
            </a:endParaRPr>
          </a:p>
        </p:txBody>
      </p:sp>
      <p:pic>
        <p:nvPicPr>
          <p:cNvPr id="330" name="Google Shape;330;p14"/>
          <p:cNvPicPr preferRelativeResize="0"/>
          <p:nvPr/>
        </p:nvPicPr>
        <p:blipFill>
          <a:blip r:embed="rId7">
            <a:alphaModFix/>
          </a:blip>
          <a:stretch>
            <a:fillRect/>
          </a:stretch>
        </p:blipFill>
        <p:spPr>
          <a:xfrm rot="-5400000">
            <a:off x="6128613" y="5506562"/>
            <a:ext cx="515975" cy="621400"/>
          </a:xfrm>
          <a:prstGeom prst="rect">
            <a:avLst/>
          </a:prstGeom>
          <a:noFill/>
          <a:ln>
            <a:noFill/>
          </a:ln>
        </p:spPr>
      </p:pic>
      <p:sp>
        <p:nvSpPr>
          <p:cNvPr id="331" name="Google Shape;331;p14"/>
          <p:cNvSpPr/>
          <p:nvPr/>
        </p:nvSpPr>
        <p:spPr>
          <a:xfrm>
            <a:off x="1500113" y="2139625"/>
            <a:ext cx="320100" cy="304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4"/>
          <p:cNvSpPr/>
          <p:nvPr/>
        </p:nvSpPr>
        <p:spPr>
          <a:xfrm rot="10800000">
            <a:off x="3709961" y="1275862"/>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4"/>
          <p:cNvSpPr/>
          <p:nvPr/>
        </p:nvSpPr>
        <p:spPr>
          <a:xfrm rot="10800000">
            <a:off x="946636" y="1318537"/>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4"/>
          <p:cNvSpPr/>
          <p:nvPr/>
        </p:nvSpPr>
        <p:spPr>
          <a:xfrm rot="10800000">
            <a:off x="3757586" y="7481399"/>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4"/>
          <p:cNvSpPr/>
          <p:nvPr/>
        </p:nvSpPr>
        <p:spPr>
          <a:xfrm rot="10800000">
            <a:off x="937111" y="7500262"/>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4"/>
          <p:cNvSpPr/>
          <p:nvPr/>
        </p:nvSpPr>
        <p:spPr>
          <a:xfrm rot="10800000">
            <a:off x="3757586" y="4738199"/>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4"/>
          <p:cNvSpPr/>
          <p:nvPr/>
        </p:nvSpPr>
        <p:spPr>
          <a:xfrm rot="10800000">
            <a:off x="937111" y="4757062"/>
            <a:ext cx="51900" cy="522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4"/>
          <p:cNvSpPr/>
          <p:nvPr/>
        </p:nvSpPr>
        <p:spPr>
          <a:xfrm>
            <a:off x="3910525" y="5794321"/>
            <a:ext cx="180900" cy="1971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4"/>
          <p:cNvSpPr/>
          <p:nvPr/>
        </p:nvSpPr>
        <p:spPr>
          <a:xfrm>
            <a:off x="655100" y="8651821"/>
            <a:ext cx="180900" cy="1971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15"/>
          <p:cNvSpPr/>
          <p:nvPr/>
        </p:nvSpPr>
        <p:spPr>
          <a:xfrm flipH="1">
            <a:off x="745725" y="4532475"/>
            <a:ext cx="6574500" cy="1123500"/>
          </a:xfrm>
          <a:prstGeom prst="round2DiagRect">
            <a:avLst>
              <a:gd fmla="val 16667" name="adj1"/>
              <a:gd fmla="val 0" name="adj2"/>
            </a:avLst>
          </a:prstGeom>
          <a:solidFill>
            <a:srgbClr val="F3F3F3">
              <a:alpha val="2235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75299" lvl="2" marL="687599" rtl="0" algn="l">
              <a:spcBef>
                <a:spcPts val="0"/>
              </a:spcBef>
              <a:spcAft>
                <a:spcPts val="0"/>
              </a:spcAft>
              <a:buClr>
                <a:schemeClr val="dk1"/>
              </a:buClr>
              <a:buSzPts val="1400"/>
              <a:buFont typeface="Mada"/>
              <a:buAutoNum type="arabicParenR"/>
            </a:pPr>
            <a:r>
              <a:rPr b="1" lang="ar">
                <a:solidFill>
                  <a:schemeClr val="dk1"/>
                </a:solidFill>
                <a:latin typeface="Mada"/>
                <a:ea typeface="Mada"/>
                <a:cs typeface="Mada"/>
                <a:sym typeface="Mada"/>
              </a:rPr>
              <a:t>Liver disease</a:t>
            </a:r>
            <a:endParaRPr b="1">
              <a:latin typeface="Mada"/>
              <a:ea typeface="Mada"/>
              <a:cs typeface="Mada"/>
              <a:sym typeface="Mada"/>
            </a:endParaRPr>
          </a:p>
          <a:p>
            <a:pPr indent="-211300" lvl="0" marL="856800" rtl="0" algn="l">
              <a:spcBef>
                <a:spcPts val="0"/>
              </a:spcBef>
              <a:spcAft>
                <a:spcPts val="0"/>
              </a:spcAft>
              <a:buSzPts val="1400"/>
              <a:buFont typeface="Mada"/>
              <a:buChar char="●"/>
            </a:pPr>
            <a:r>
              <a:rPr lang="ar">
                <a:latin typeface="Mada"/>
                <a:ea typeface="Mada"/>
                <a:cs typeface="Mada"/>
                <a:sym typeface="Mada"/>
              </a:rPr>
              <a:t>Reduce fibrosis, inflammation ( NASH), and steatosis</a:t>
            </a:r>
            <a:endParaRPr>
              <a:latin typeface="Mada"/>
              <a:ea typeface="Mada"/>
              <a:cs typeface="Mada"/>
              <a:sym typeface="Mada"/>
            </a:endParaRPr>
          </a:p>
          <a:p>
            <a:pPr indent="0" lvl="0" marL="0" rtl="0" algn="l">
              <a:spcBef>
                <a:spcPts val="0"/>
              </a:spcBef>
              <a:spcAft>
                <a:spcPts val="0"/>
              </a:spcAft>
              <a:buNone/>
            </a:pPr>
            <a:r>
              <a:t/>
            </a:r>
            <a:endParaRPr sz="700">
              <a:latin typeface="Mada"/>
              <a:ea typeface="Mada"/>
              <a:cs typeface="Mada"/>
              <a:sym typeface="Mada"/>
            </a:endParaRPr>
          </a:p>
          <a:p>
            <a:pPr indent="0" lvl="0" marL="457200" rtl="0" algn="l">
              <a:spcBef>
                <a:spcPts val="0"/>
              </a:spcBef>
              <a:spcAft>
                <a:spcPts val="0"/>
              </a:spcAft>
              <a:buNone/>
            </a:pPr>
            <a:r>
              <a:rPr b="1" lang="ar">
                <a:solidFill>
                  <a:schemeClr val="dk1"/>
                </a:solidFill>
                <a:latin typeface="Mada"/>
                <a:ea typeface="Mada"/>
                <a:cs typeface="Mada"/>
                <a:sym typeface="Mada"/>
              </a:rPr>
              <a:t>2) Mange other Associated met</a:t>
            </a:r>
            <a:r>
              <a:rPr b="1" lang="ar">
                <a:latin typeface="Mada"/>
                <a:ea typeface="Mada"/>
                <a:cs typeface="Mada"/>
                <a:sym typeface="Mada"/>
              </a:rPr>
              <a:t>abolic disorders </a:t>
            </a:r>
            <a:endParaRPr b="1">
              <a:latin typeface="Mada"/>
              <a:ea typeface="Mada"/>
              <a:cs typeface="Mada"/>
              <a:sym typeface="Mada"/>
            </a:endParaRPr>
          </a:p>
          <a:p>
            <a:pPr indent="-211300" lvl="0" marL="856800" rtl="0" algn="l">
              <a:spcBef>
                <a:spcPts val="0"/>
              </a:spcBef>
              <a:spcAft>
                <a:spcPts val="0"/>
              </a:spcAft>
              <a:buSzPts val="1400"/>
              <a:buFont typeface="Mada"/>
              <a:buChar char="●"/>
            </a:pPr>
            <a:r>
              <a:rPr lang="ar">
                <a:latin typeface="Mada"/>
                <a:ea typeface="Mada"/>
                <a:cs typeface="Mada"/>
                <a:sym typeface="Mada"/>
              </a:rPr>
              <a:t>Obesity, insulin resistance, DM &amp; hyperlipidemia.</a:t>
            </a:r>
            <a:endParaRPr>
              <a:latin typeface="Mada"/>
              <a:ea typeface="Mada"/>
              <a:cs typeface="Mada"/>
              <a:sym typeface="Mada"/>
            </a:endParaRPr>
          </a:p>
        </p:txBody>
      </p:sp>
      <p:sp>
        <p:nvSpPr>
          <p:cNvPr id="345" name="Google Shape;345;p1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46" name="Google Shape;346;p15"/>
          <p:cNvSpPr txBox="1"/>
          <p:nvPr/>
        </p:nvSpPr>
        <p:spPr>
          <a:xfrm>
            <a:off x="304625" y="756250"/>
            <a:ext cx="5590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rgbClr val="D9EAD3"/>
                </a:highlight>
                <a:latin typeface="Mada"/>
                <a:ea typeface="Mada"/>
                <a:cs typeface="Mada"/>
                <a:sym typeface="Mada"/>
              </a:rPr>
              <a:t>Fibrosis assessment</a:t>
            </a:r>
            <a:endParaRPr b="1" sz="2200">
              <a:highlight>
                <a:srgbClr val="D9EAD3"/>
              </a:highlight>
              <a:latin typeface="Mada"/>
              <a:ea typeface="Mada"/>
              <a:cs typeface="Mada"/>
              <a:sym typeface="Mada"/>
            </a:endParaRPr>
          </a:p>
        </p:txBody>
      </p:sp>
      <p:sp>
        <p:nvSpPr>
          <p:cNvPr id="347" name="Google Shape;347;p15"/>
          <p:cNvSpPr/>
          <p:nvPr/>
        </p:nvSpPr>
        <p:spPr>
          <a:xfrm>
            <a:off x="228600" y="1276350"/>
            <a:ext cx="7153200" cy="2294100"/>
          </a:xfrm>
          <a:prstGeom prst="roundRect">
            <a:avLst>
              <a:gd fmla="val 50000" name="adj"/>
            </a:avLst>
          </a:prstGeom>
          <a:solidFill>
            <a:srgbClr val="D9EAD3">
              <a:alpha val="51740"/>
            </a:srgbClr>
          </a:solidFill>
          <a:ln>
            <a:noFill/>
          </a:ln>
        </p:spPr>
        <p:txBody>
          <a:bodyPr anchorCtr="0" anchor="ctr" bIns="91425" lIns="91425" spcFirstLastPara="1" rIns="91425" wrap="square" tIns="91425">
            <a:noAutofit/>
          </a:bodyPr>
          <a:lstStyle/>
          <a:p>
            <a:pPr indent="0" lvl="0" marL="698399" rtl="0" algn="l">
              <a:spcBef>
                <a:spcPts val="0"/>
              </a:spcBef>
              <a:spcAft>
                <a:spcPts val="0"/>
              </a:spcAft>
              <a:buNone/>
            </a:pPr>
            <a:r>
              <a:rPr b="1" lang="ar" u="sng">
                <a:solidFill>
                  <a:srgbClr val="CC0000"/>
                </a:solidFill>
                <a:latin typeface="Mada"/>
                <a:ea typeface="Mada"/>
                <a:cs typeface="Mada"/>
                <a:sym typeface="Mada"/>
              </a:rPr>
              <a:t>Degree of fibrosis is the most important factor in prognosis</a:t>
            </a:r>
            <a:endParaRPr b="1" u="sng">
              <a:solidFill>
                <a:srgbClr val="CC0000"/>
              </a:solidFill>
              <a:latin typeface="Mada"/>
              <a:ea typeface="Mada"/>
              <a:cs typeface="Mada"/>
              <a:sym typeface="Mada"/>
            </a:endParaRPr>
          </a:p>
          <a:p>
            <a:pPr indent="-175300" lvl="2" marL="1191600" rtl="0" algn="l">
              <a:spcBef>
                <a:spcPts val="0"/>
              </a:spcBef>
              <a:spcAft>
                <a:spcPts val="0"/>
              </a:spcAft>
              <a:buClr>
                <a:schemeClr val="dk1"/>
              </a:buClr>
              <a:buSzPts val="1400"/>
              <a:buFont typeface="Mada"/>
              <a:buAutoNum type="arabicParenR"/>
            </a:pPr>
            <a:r>
              <a:rPr b="1" lang="ar">
                <a:solidFill>
                  <a:schemeClr val="dk1"/>
                </a:solidFill>
                <a:latin typeface="Mada"/>
                <a:ea typeface="Mada"/>
                <a:cs typeface="Mada"/>
                <a:sym typeface="Mada"/>
              </a:rPr>
              <a:t>Non-invasive methods </a:t>
            </a:r>
            <a:endParaRPr b="1">
              <a:solidFill>
                <a:schemeClr val="dk1"/>
              </a:solidFill>
              <a:latin typeface="Mada"/>
              <a:ea typeface="Mada"/>
              <a:cs typeface="Mada"/>
              <a:sym typeface="Mada"/>
            </a:endParaRPr>
          </a:p>
          <a:p>
            <a:pPr indent="-211299" lvl="3" marL="16164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Liver elasticity ( e.g fibroscan)</a:t>
            </a:r>
            <a:endParaRPr>
              <a:solidFill>
                <a:schemeClr val="dk1"/>
              </a:solidFill>
              <a:latin typeface="Mada"/>
              <a:ea typeface="Mada"/>
              <a:cs typeface="Mada"/>
              <a:sym typeface="Mada"/>
            </a:endParaRPr>
          </a:p>
          <a:p>
            <a:pPr indent="-211299" lvl="3" marL="16164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Non-invasive serum markers scores </a:t>
            </a:r>
            <a:endParaRPr>
              <a:solidFill>
                <a:schemeClr val="dk1"/>
              </a:solidFill>
              <a:latin typeface="Mada"/>
              <a:ea typeface="Mada"/>
              <a:cs typeface="Mada"/>
              <a:sym typeface="Mada"/>
            </a:endParaRPr>
          </a:p>
          <a:p>
            <a:pPr indent="-175300" lvl="2" marL="1191600" rtl="0" algn="l">
              <a:spcBef>
                <a:spcPts val="0"/>
              </a:spcBef>
              <a:spcAft>
                <a:spcPts val="0"/>
              </a:spcAft>
              <a:buClr>
                <a:schemeClr val="dk1"/>
              </a:buClr>
              <a:buSzPts val="1400"/>
              <a:buFont typeface="Mada"/>
              <a:buAutoNum type="arabicParenR"/>
            </a:pPr>
            <a:r>
              <a:rPr b="1" lang="ar">
                <a:solidFill>
                  <a:srgbClr val="CC0000"/>
                </a:solidFill>
                <a:latin typeface="Mada"/>
                <a:ea typeface="Mada"/>
                <a:cs typeface="Mada"/>
                <a:sym typeface="Mada"/>
              </a:rPr>
              <a:t>Liver biopsy</a:t>
            </a:r>
            <a:r>
              <a:rPr lang="ar">
                <a:solidFill>
                  <a:srgbClr val="CC0000"/>
                </a:solidFill>
                <a:latin typeface="Mada"/>
                <a:ea typeface="Mada"/>
                <a:cs typeface="Mada"/>
                <a:sym typeface="Mada"/>
              </a:rPr>
              <a:t> (</a:t>
            </a:r>
            <a:r>
              <a:rPr b="1" lang="ar" u="sng">
                <a:solidFill>
                  <a:srgbClr val="CC0000"/>
                </a:solidFill>
                <a:latin typeface="Mada"/>
                <a:ea typeface="Mada"/>
                <a:cs typeface="Mada"/>
                <a:sym typeface="Mada"/>
              </a:rPr>
              <a:t>Gold standard for DIAGNOSIS OF NASH</a:t>
            </a:r>
            <a:r>
              <a:rPr lang="ar">
                <a:solidFill>
                  <a:srgbClr val="CC0000"/>
                </a:solidFill>
                <a:latin typeface="Mada"/>
                <a:ea typeface="Mada"/>
                <a:cs typeface="Mada"/>
                <a:sym typeface="Mada"/>
              </a:rPr>
              <a:t>)</a:t>
            </a:r>
            <a:r>
              <a:rPr baseline="30000" lang="ar">
                <a:solidFill>
                  <a:srgbClr val="CC0000"/>
                </a:solidFill>
                <a:latin typeface="Mada"/>
                <a:ea typeface="Mada"/>
                <a:cs typeface="Mada"/>
                <a:sym typeface="Mada"/>
              </a:rPr>
              <a:t>1</a:t>
            </a:r>
            <a:endParaRPr baseline="30000">
              <a:solidFill>
                <a:srgbClr val="CC0000"/>
              </a:solidFill>
              <a:latin typeface="Mada"/>
              <a:ea typeface="Mada"/>
              <a:cs typeface="Mada"/>
              <a:sym typeface="Mada"/>
            </a:endParaRPr>
          </a:p>
          <a:p>
            <a:pPr indent="-211299" lvl="3" marL="1616400" rtl="0" algn="l">
              <a:spcBef>
                <a:spcPts val="0"/>
              </a:spcBef>
              <a:spcAft>
                <a:spcPts val="0"/>
              </a:spcAft>
              <a:buClr>
                <a:schemeClr val="dk1"/>
              </a:buClr>
              <a:buSzPts val="1400"/>
              <a:buFont typeface="Mada"/>
              <a:buChar char="●"/>
            </a:pPr>
            <a:r>
              <a:rPr b="1" lang="ar">
                <a:solidFill>
                  <a:srgbClr val="CC0000"/>
                </a:solidFill>
                <a:latin typeface="Mada"/>
                <a:ea typeface="Mada"/>
                <a:cs typeface="Mada"/>
                <a:sym typeface="Mada"/>
              </a:rPr>
              <a:t>Confirm diagnosis</a:t>
            </a:r>
            <a:r>
              <a:rPr lang="ar">
                <a:solidFill>
                  <a:schemeClr val="dk1"/>
                </a:solidFill>
                <a:latin typeface="Mada"/>
                <a:ea typeface="Mada"/>
                <a:cs typeface="Mada"/>
                <a:sym typeface="Mada"/>
              </a:rPr>
              <a:t> and </a:t>
            </a:r>
            <a:r>
              <a:rPr b="1" lang="ar">
                <a:solidFill>
                  <a:schemeClr val="dk1"/>
                </a:solidFill>
                <a:latin typeface="Mada"/>
                <a:ea typeface="Mada"/>
                <a:cs typeface="Mada"/>
                <a:sym typeface="Mada"/>
              </a:rPr>
              <a:t>fibrosis stage</a:t>
            </a:r>
            <a:r>
              <a:rPr lang="ar">
                <a:solidFill>
                  <a:schemeClr val="dk1"/>
                </a:solidFill>
                <a:latin typeface="Mada"/>
                <a:ea typeface="Mada"/>
                <a:cs typeface="Mada"/>
                <a:sym typeface="Mada"/>
              </a:rPr>
              <a:t> </a:t>
            </a:r>
            <a:endParaRPr>
              <a:solidFill>
                <a:schemeClr val="dk1"/>
              </a:solidFill>
              <a:latin typeface="Mada"/>
              <a:ea typeface="Mada"/>
              <a:cs typeface="Mada"/>
              <a:sym typeface="Mada"/>
            </a:endParaRPr>
          </a:p>
          <a:p>
            <a:pPr indent="-211299" lvl="3" marL="16164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Determine disease activity Fibrosis: stage</a:t>
            </a:r>
            <a:endParaRPr>
              <a:solidFill>
                <a:schemeClr val="dk1"/>
              </a:solidFill>
              <a:latin typeface="Mada"/>
              <a:ea typeface="Mada"/>
              <a:cs typeface="Mada"/>
              <a:sym typeface="Mada"/>
            </a:endParaRPr>
          </a:p>
          <a:p>
            <a:pPr indent="-211299" lvl="3" marL="1616400" rtl="0" algn="l">
              <a:spcBef>
                <a:spcPts val="0"/>
              </a:spcBef>
              <a:spcAft>
                <a:spcPts val="0"/>
              </a:spcAft>
              <a:buClr>
                <a:schemeClr val="dk1"/>
              </a:buClr>
              <a:buSzPts val="1400"/>
              <a:buFont typeface="Mada"/>
              <a:buChar char="●"/>
            </a:pPr>
            <a:r>
              <a:rPr lang="ar">
                <a:solidFill>
                  <a:schemeClr val="dk1"/>
                </a:solidFill>
                <a:latin typeface="Mada"/>
                <a:ea typeface="Mada"/>
                <a:cs typeface="Mada"/>
                <a:sym typeface="Mada"/>
              </a:rPr>
              <a:t>Exclude other diagnosis ( when there is possibility of </a:t>
            </a:r>
            <a:endParaRPr>
              <a:solidFill>
                <a:schemeClr val="dk1"/>
              </a:solidFill>
              <a:latin typeface="Mada"/>
              <a:ea typeface="Mada"/>
              <a:cs typeface="Mada"/>
              <a:sym typeface="Mada"/>
            </a:endParaRPr>
          </a:p>
          <a:p>
            <a:pPr indent="0" lvl="0" marL="1616400" rtl="0" algn="l">
              <a:spcBef>
                <a:spcPts val="0"/>
              </a:spcBef>
              <a:spcAft>
                <a:spcPts val="0"/>
              </a:spcAft>
              <a:buNone/>
            </a:pPr>
            <a:r>
              <a:rPr lang="ar">
                <a:solidFill>
                  <a:schemeClr val="dk1"/>
                </a:solidFill>
                <a:latin typeface="Mada"/>
                <a:ea typeface="Mada"/>
                <a:cs typeface="Mada"/>
                <a:sym typeface="Mada"/>
              </a:rPr>
              <a:t>existence of other liver disease)</a:t>
            </a:r>
            <a:endParaRPr>
              <a:solidFill>
                <a:schemeClr val="dk1"/>
              </a:solidFill>
              <a:latin typeface="Mada"/>
              <a:ea typeface="Mada"/>
              <a:cs typeface="Mada"/>
              <a:sym typeface="Mada"/>
            </a:endParaRPr>
          </a:p>
          <a:p>
            <a:pPr indent="-211299" lvl="3" marL="1616400" rtl="0" algn="l">
              <a:spcBef>
                <a:spcPts val="0"/>
              </a:spcBef>
              <a:spcAft>
                <a:spcPts val="0"/>
              </a:spcAft>
              <a:buClr>
                <a:srgbClr val="CC0000"/>
              </a:buClr>
              <a:buSzPts val="1400"/>
              <a:buFont typeface="Mada"/>
              <a:buChar char="●"/>
            </a:pPr>
            <a:r>
              <a:rPr lang="ar">
                <a:solidFill>
                  <a:srgbClr val="CC0000"/>
                </a:solidFill>
                <a:latin typeface="Mada"/>
                <a:ea typeface="Mada"/>
                <a:cs typeface="Mada"/>
                <a:sym typeface="Mada"/>
              </a:rPr>
              <a:t>Not needed routinely</a:t>
            </a:r>
            <a:endParaRPr>
              <a:solidFill>
                <a:srgbClr val="CC0000"/>
              </a:solidFill>
              <a:latin typeface="Mada"/>
              <a:ea typeface="Mada"/>
              <a:cs typeface="Mada"/>
              <a:sym typeface="Mada"/>
            </a:endParaRPr>
          </a:p>
        </p:txBody>
      </p:sp>
      <p:pic>
        <p:nvPicPr>
          <p:cNvPr id="348" name="Google Shape;348;p15"/>
          <p:cNvPicPr preferRelativeResize="0"/>
          <p:nvPr/>
        </p:nvPicPr>
        <p:blipFill>
          <a:blip r:embed="rId3">
            <a:alphaModFix/>
          </a:blip>
          <a:stretch>
            <a:fillRect/>
          </a:stretch>
        </p:blipFill>
        <p:spPr>
          <a:xfrm>
            <a:off x="630425" y="1981575"/>
            <a:ext cx="819825" cy="819825"/>
          </a:xfrm>
          <a:prstGeom prst="rect">
            <a:avLst/>
          </a:prstGeom>
          <a:noFill/>
          <a:ln>
            <a:noFill/>
          </a:ln>
        </p:spPr>
      </p:pic>
      <p:pic>
        <p:nvPicPr>
          <p:cNvPr id="349" name="Google Shape;349;p15"/>
          <p:cNvPicPr preferRelativeResize="0"/>
          <p:nvPr/>
        </p:nvPicPr>
        <p:blipFill>
          <a:blip r:embed="rId4">
            <a:alphaModFix/>
          </a:blip>
          <a:stretch>
            <a:fillRect/>
          </a:stretch>
        </p:blipFill>
        <p:spPr>
          <a:xfrm>
            <a:off x="6063125" y="1985260"/>
            <a:ext cx="1069376" cy="755215"/>
          </a:xfrm>
          <a:prstGeom prst="rect">
            <a:avLst/>
          </a:prstGeom>
          <a:noFill/>
          <a:ln>
            <a:noFill/>
          </a:ln>
        </p:spPr>
      </p:pic>
      <p:cxnSp>
        <p:nvCxnSpPr>
          <p:cNvPr id="350" name="Google Shape;350;p15"/>
          <p:cNvCxnSpPr/>
          <p:nvPr/>
        </p:nvCxnSpPr>
        <p:spPr>
          <a:xfrm flipH="1" rot="10800000">
            <a:off x="1355300" y="40934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351" name="Google Shape;351;p15"/>
          <p:cNvSpPr txBox="1"/>
          <p:nvPr/>
        </p:nvSpPr>
        <p:spPr>
          <a:xfrm>
            <a:off x="389100" y="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Evaluation of patient with NAFLD</a:t>
            </a:r>
            <a:endParaRPr b="1" sz="2600">
              <a:latin typeface="Mada"/>
              <a:ea typeface="Mada"/>
              <a:cs typeface="Mada"/>
              <a:sym typeface="Mada"/>
            </a:endParaRPr>
          </a:p>
        </p:txBody>
      </p:sp>
      <p:sp>
        <p:nvSpPr>
          <p:cNvPr id="352" name="Google Shape;352;p15"/>
          <p:cNvSpPr txBox="1"/>
          <p:nvPr/>
        </p:nvSpPr>
        <p:spPr>
          <a:xfrm>
            <a:off x="389100" y="350520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NAFLD Management</a:t>
            </a:r>
            <a:endParaRPr b="1" sz="2600">
              <a:latin typeface="Mada"/>
              <a:ea typeface="Mada"/>
              <a:cs typeface="Mada"/>
              <a:sym typeface="Mada"/>
            </a:endParaRPr>
          </a:p>
        </p:txBody>
      </p:sp>
      <p:pic>
        <p:nvPicPr>
          <p:cNvPr id="353" name="Google Shape;353;p15"/>
          <p:cNvPicPr preferRelativeResize="0"/>
          <p:nvPr/>
        </p:nvPicPr>
        <p:blipFill>
          <a:blip r:embed="rId5">
            <a:alphaModFix/>
          </a:blip>
          <a:stretch>
            <a:fillRect/>
          </a:stretch>
        </p:blipFill>
        <p:spPr>
          <a:xfrm flipH="1">
            <a:off x="116175" y="4284207"/>
            <a:ext cx="1123500" cy="1123500"/>
          </a:xfrm>
          <a:prstGeom prst="rect">
            <a:avLst/>
          </a:prstGeom>
          <a:noFill/>
          <a:ln>
            <a:noFill/>
          </a:ln>
          <a:effectLst>
            <a:outerShdw blurRad="57150" rotWithShape="0" algn="bl" dir="5400000" dist="19050">
              <a:srgbClr val="000000">
                <a:alpha val="50000"/>
              </a:srgbClr>
            </a:outerShdw>
          </a:effectLst>
        </p:spPr>
      </p:pic>
      <p:sp>
        <p:nvSpPr>
          <p:cNvPr id="354" name="Google Shape;354;p15"/>
          <p:cNvSpPr txBox="1"/>
          <p:nvPr/>
        </p:nvSpPr>
        <p:spPr>
          <a:xfrm>
            <a:off x="1326275" y="4645550"/>
            <a:ext cx="180900" cy="1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5"/>
          <p:cNvSpPr/>
          <p:nvPr/>
        </p:nvSpPr>
        <p:spPr>
          <a:xfrm>
            <a:off x="2907475" y="4280750"/>
            <a:ext cx="2047800" cy="324900"/>
          </a:xfrm>
          <a:prstGeom prst="roundRect">
            <a:avLst>
              <a:gd fmla="val 16667" name="adj"/>
            </a:avLst>
          </a:prstGeom>
          <a:solidFill>
            <a:srgbClr val="7997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500">
                <a:solidFill>
                  <a:srgbClr val="FFFFFF"/>
                </a:solidFill>
                <a:latin typeface="Mada"/>
                <a:ea typeface="Mada"/>
                <a:cs typeface="Mada"/>
                <a:sym typeface="Mada"/>
              </a:rPr>
              <a:t>Targets  </a:t>
            </a:r>
            <a:endParaRPr b="1" sz="1500">
              <a:solidFill>
                <a:srgbClr val="FFFFFF"/>
              </a:solidFill>
              <a:latin typeface="Mada"/>
              <a:ea typeface="Mada"/>
              <a:cs typeface="Mada"/>
              <a:sym typeface="Mada"/>
            </a:endParaRPr>
          </a:p>
        </p:txBody>
      </p:sp>
      <p:sp>
        <p:nvSpPr>
          <p:cNvPr id="356" name="Google Shape;356;p15"/>
          <p:cNvSpPr txBox="1"/>
          <p:nvPr/>
        </p:nvSpPr>
        <p:spPr>
          <a:xfrm>
            <a:off x="160500" y="6159850"/>
            <a:ext cx="6992700" cy="1190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NO FDA approved drug for NASH</a:t>
            </a:r>
            <a:r>
              <a:rPr b="1" lang="ar" sz="1200">
                <a:solidFill>
                  <a:srgbClr val="6AA84F"/>
                </a:solidFill>
                <a:latin typeface="Mada"/>
                <a:ea typeface="Mada"/>
                <a:cs typeface="Mada"/>
                <a:sym typeface="Mada"/>
              </a:rPr>
              <a:t>, Why? because they do not affect the fibrosis. </a:t>
            </a:r>
            <a:r>
              <a:rPr b="1" lang="ar" sz="900">
                <a:solidFill>
                  <a:srgbClr val="999999"/>
                </a:solidFill>
                <a:latin typeface="Mada"/>
                <a:ea typeface="Mada"/>
                <a:cs typeface="Mada"/>
                <a:sym typeface="Mada"/>
              </a:rPr>
              <a:t>“</a:t>
            </a:r>
            <a:r>
              <a:rPr lang="ar" sz="900">
                <a:solidFill>
                  <a:srgbClr val="999999"/>
                </a:solidFill>
                <a:latin typeface="Mada"/>
                <a:ea typeface="Mada"/>
                <a:cs typeface="Mada"/>
                <a:sym typeface="Mada"/>
              </a:rPr>
              <a:t>remember</a:t>
            </a:r>
            <a:r>
              <a:rPr lang="ar" sz="900">
                <a:solidFill>
                  <a:srgbClr val="999999"/>
                </a:solidFill>
                <a:latin typeface="Mada"/>
                <a:ea typeface="Mada"/>
                <a:cs typeface="Mada"/>
                <a:sym typeface="Mada"/>
              </a:rPr>
              <a:t> fibrosis is the most important prognostic factor”</a:t>
            </a:r>
            <a:endParaRPr sz="9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Treatment directed at coexisting metabolic disorders: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To improve insulin sensitivity </a:t>
            </a:r>
            <a:r>
              <a:rPr lang="ar" sz="1200">
                <a:solidFill>
                  <a:srgbClr val="1C4588"/>
                </a:solidFill>
                <a:latin typeface="Mada"/>
                <a:ea typeface="Mada"/>
                <a:cs typeface="Mada"/>
                <a:sym typeface="Mada"/>
              </a:rPr>
              <a:t>(with Glitazones),</a:t>
            </a:r>
            <a:r>
              <a:rPr lang="ar" sz="1200">
                <a:solidFill>
                  <a:schemeClr val="dk1"/>
                </a:solidFill>
                <a:latin typeface="Mada"/>
                <a:ea typeface="Mada"/>
                <a:cs typeface="Mada"/>
                <a:sym typeface="Mada"/>
              </a:rPr>
              <a:t> </a:t>
            </a:r>
            <a:r>
              <a:rPr lang="ar" sz="1200">
                <a:solidFill>
                  <a:srgbClr val="1C4588"/>
                </a:solidFill>
                <a:latin typeface="Mada"/>
                <a:ea typeface="Mada"/>
                <a:cs typeface="Mada"/>
                <a:sym typeface="Mada"/>
              </a:rPr>
              <a:t>treat dyslipidemia (with Statins) and HTN</a:t>
            </a:r>
            <a:endParaRPr sz="1200">
              <a:solidFill>
                <a:srgbClr val="1C4588"/>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Reduce oxidative stress effect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Stop/slow necro-inflammation/fibrosis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Improve underlying metabolic syndrome </a:t>
            </a:r>
            <a:endParaRPr sz="1200"/>
          </a:p>
        </p:txBody>
      </p:sp>
      <p:sp>
        <p:nvSpPr>
          <p:cNvPr id="357" name="Google Shape;357;p15"/>
          <p:cNvSpPr txBox="1"/>
          <p:nvPr/>
        </p:nvSpPr>
        <p:spPr>
          <a:xfrm>
            <a:off x="-175" y="5709250"/>
            <a:ext cx="55902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a:buAutoNum type="arabicPeriod"/>
            </a:pPr>
            <a:r>
              <a:rPr b="1" lang="ar" sz="2100">
                <a:highlight>
                  <a:srgbClr val="D9EAD3"/>
                </a:highlight>
                <a:latin typeface="Mada"/>
                <a:ea typeface="Mada"/>
                <a:cs typeface="Mada"/>
                <a:sym typeface="Mada"/>
              </a:rPr>
              <a:t>Pharmacologic Therapy</a:t>
            </a:r>
            <a:endParaRPr b="1" sz="2100">
              <a:highlight>
                <a:srgbClr val="D9EAD3"/>
              </a:highlight>
              <a:latin typeface="Mada"/>
              <a:ea typeface="Mada"/>
              <a:cs typeface="Mada"/>
              <a:sym typeface="Mada"/>
            </a:endParaRPr>
          </a:p>
        </p:txBody>
      </p:sp>
      <p:cxnSp>
        <p:nvCxnSpPr>
          <p:cNvPr id="358" name="Google Shape;358;p15"/>
          <p:cNvCxnSpPr/>
          <p:nvPr/>
        </p:nvCxnSpPr>
        <p:spPr>
          <a:xfrm>
            <a:off x="162350" y="9665460"/>
            <a:ext cx="7387800" cy="0"/>
          </a:xfrm>
          <a:prstGeom prst="straightConnector1">
            <a:avLst/>
          </a:prstGeom>
          <a:noFill/>
          <a:ln cap="flat" cmpd="sng" w="9525">
            <a:solidFill>
              <a:srgbClr val="595959"/>
            </a:solidFill>
            <a:prstDash val="dot"/>
            <a:round/>
            <a:headEnd len="med" w="med" type="oval"/>
            <a:tailEnd len="med" w="med" type="oval"/>
          </a:ln>
        </p:spPr>
      </p:cxnSp>
      <p:sp>
        <p:nvSpPr>
          <p:cNvPr id="359" name="Google Shape;359;p15"/>
          <p:cNvSpPr/>
          <p:nvPr/>
        </p:nvSpPr>
        <p:spPr>
          <a:xfrm>
            <a:off x="419400" y="9400250"/>
            <a:ext cx="1344900" cy="524100"/>
          </a:xfrm>
          <a:prstGeom prst="chevron">
            <a:avLst>
              <a:gd fmla="val 50000" name="adj"/>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xo"/>
                <a:ea typeface="Exo"/>
                <a:cs typeface="Exo"/>
                <a:sym typeface="Exo"/>
              </a:rPr>
              <a:t>Normal Liver </a:t>
            </a:r>
            <a:endParaRPr b="1" sz="1200">
              <a:latin typeface="Exo"/>
              <a:ea typeface="Exo"/>
              <a:cs typeface="Exo"/>
              <a:sym typeface="Exo"/>
            </a:endParaRPr>
          </a:p>
        </p:txBody>
      </p:sp>
      <p:sp>
        <p:nvSpPr>
          <p:cNvPr id="360" name="Google Shape;360;p15"/>
          <p:cNvSpPr/>
          <p:nvPr/>
        </p:nvSpPr>
        <p:spPr>
          <a:xfrm>
            <a:off x="1862100" y="9403350"/>
            <a:ext cx="1677000" cy="524100"/>
          </a:xfrm>
          <a:prstGeom prst="chevron">
            <a:avLst>
              <a:gd fmla="val 50000" name="adj"/>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xo"/>
                <a:ea typeface="Exo"/>
                <a:cs typeface="Exo"/>
                <a:sym typeface="Exo"/>
              </a:rPr>
              <a:t>Steatosis</a:t>
            </a:r>
            <a:endParaRPr b="1" sz="1200">
              <a:latin typeface="Exo"/>
              <a:ea typeface="Exo"/>
              <a:cs typeface="Exo"/>
              <a:sym typeface="Exo"/>
            </a:endParaRPr>
          </a:p>
        </p:txBody>
      </p:sp>
      <p:sp>
        <p:nvSpPr>
          <p:cNvPr id="361" name="Google Shape;361;p15"/>
          <p:cNvSpPr/>
          <p:nvPr/>
        </p:nvSpPr>
        <p:spPr>
          <a:xfrm>
            <a:off x="3609600" y="9400250"/>
            <a:ext cx="1758900" cy="524100"/>
          </a:xfrm>
          <a:prstGeom prst="chevron">
            <a:avLst>
              <a:gd fmla="val 50000" name="adj"/>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xo"/>
                <a:ea typeface="Exo"/>
                <a:cs typeface="Exo"/>
                <a:sym typeface="Exo"/>
              </a:rPr>
              <a:t>Inflammation/Apoptosis</a:t>
            </a:r>
            <a:endParaRPr b="1" sz="1200">
              <a:latin typeface="Exo"/>
              <a:ea typeface="Exo"/>
              <a:cs typeface="Exo"/>
              <a:sym typeface="Exo"/>
            </a:endParaRPr>
          </a:p>
        </p:txBody>
      </p:sp>
      <p:sp>
        <p:nvSpPr>
          <p:cNvPr id="362" name="Google Shape;362;p15"/>
          <p:cNvSpPr/>
          <p:nvPr/>
        </p:nvSpPr>
        <p:spPr>
          <a:xfrm>
            <a:off x="5444025" y="9400250"/>
            <a:ext cx="1876200" cy="524100"/>
          </a:xfrm>
          <a:prstGeom prst="chevron">
            <a:avLst>
              <a:gd fmla="val 50000"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xo"/>
                <a:ea typeface="Exo"/>
                <a:cs typeface="Exo"/>
                <a:sym typeface="Exo"/>
              </a:rPr>
              <a:t>Fibrosis</a:t>
            </a:r>
            <a:endParaRPr b="1" sz="1200">
              <a:latin typeface="Exo"/>
              <a:ea typeface="Exo"/>
              <a:cs typeface="Exo"/>
              <a:sym typeface="Exo"/>
            </a:endParaRPr>
          </a:p>
        </p:txBody>
      </p:sp>
      <p:sp>
        <p:nvSpPr>
          <p:cNvPr id="363" name="Google Shape;363;p15"/>
          <p:cNvSpPr txBox="1"/>
          <p:nvPr/>
        </p:nvSpPr>
        <p:spPr>
          <a:xfrm>
            <a:off x="414300" y="7569600"/>
            <a:ext cx="6781800" cy="562200"/>
          </a:xfrm>
          <a:prstGeom prst="rect">
            <a:avLst/>
          </a:prstGeom>
          <a:solidFill>
            <a:srgbClr val="FBFCFC"/>
          </a:solidFill>
          <a:ln cap="flat" cmpd="sng" w="9525">
            <a:solidFill>
              <a:srgbClr val="B7B7B7"/>
            </a:solidFill>
            <a:prstDash val="lg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Timing of Drug Action</a:t>
            </a:r>
            <a:endParaRPr b="1" sz="1200">
              <a:latin typeface="Mada"/>
              <a:ea typeface="Mada"/>
              <a:cs typeface="Mada"/>
              <a:sym typeface="Mada"/>
            </a:endParaRPr>
          </a:p>
          <a:p>
            <a:pPr indent="0" lvl="0" marL="0" rtl="0" algn="ctr">
              <a:spcBef>
                <a:spcPts val="0"/>
              </a:spcBef>
              <a:spcAft>
                <a:spcPts val="0"/>
              </a:spcAft>
              <a:buNone/>
            </a:pPr>
            <a:r>
              <a:rPr lang="ar" sz="1200">
                <a:solidFill>
                  <a:srgbClr val="666666"/>
                </a:solidFill>
                <a:latin typeface="Mada"/>
                <a:ea typeface="Mada"/>
                <a:cs typeface="Mada"/>
                <a:sym typeface="Mada"/>
              </a:rPr>
              <a:t>Medications either in phase 3 clinical trials, OTC, or not FDA approved for NASH indication</a:t>
            </a:r>
            <a:endParaRPr sz="1200">
              <a:solidFill>
                <a:srgbClr val="666666"/>
              </a:solidFill>
              <a:latin typeface="Mada"/>
              <a:ea typeface="Mada"/>
              <a:cs typeface="Mada"/>
              <a:sym typeface="Mada"/>
            </a:endParaRPr>
          </a:p>
        </p:txBody>
      </p:sp>
      <p:cxnSp>
        <p:nvCxnSpPr>
          <p:cNvPr id="364" name="Google Shape;364;p15"/>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365" name="Google Shape;365;p15"/>
          <p:cNvPicPr preferRelativeResize="0"/>
          <p:nvPr/>
        </p:nvPicPr>
        <p:blipFill rotWithShape="1">
          <a:blip r:embed="rId6">
            <a:alphaModFix/>
          </a:blip>
          <a:srcRect b="0" l="0" r="8155" t="0"/>
          <a:stretch/>
        </p:blipFill>
        <p:spPr>
          <a:xfrm>
            <a:off x="343650" y="8192950"/>
            <a:ext cx="6712651" cy="1123500"/>
          </a:xfrm>
          <a:prstGeom prst="rect">
            <a:avLst/>
          </a:prstGeom>
          <a:noFill/>
          <a:ln>
            <a:noFill/>
          </a:ln>
        </p:spPr>
      </p:pic>
      <p:sp>
        <p:nvSpPr>
          <p:cNvPr id="366" name="Google Shape;366;p15"/>
          <p:cNvSpPr txBox="1"/>
          <p:nvPr/>
        </p:nvSpPr>
        <p:spPr>
          <a:xfrm>
            <a:off x="-3300" y="10134200"/>
            <a:ext cx="75600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1C4588"/>
                </a:solidFill>
                <a:latin typeface="Mada"/>
                <a:ea typeface="Mada"/>
                <a:cs typeface="Mada"/>
                <a:sym typeface="Mada"/>
              </a:rPr>
              <a:t>1- </a:t>
            </a:r>
            <a:r>
              <a:rPr lang="ar" sz="1000">
                <a:solidFill>
                  <a:srgbClr val="1C4588"/>
                </a:solidFill>
                <a:latin typeface="Mada"/>
                <a:ea typeface="Mada"/>
                <a:cs typeface="Mada"/>
                <a:sym typeface="Mada"/>
              </a:rPr>
              <a:t>The </a:t>
            </a:r>
            <a:r>
              <a:rPr b="1" lang="ar" sz="1000">
                <a:solidFill>
                  <a:srgbClr val="1C4588"/>
                </a:solidFill>
                <a:latin typeface="Mada"/>
                <a:ea typeface="Mada"/>
                <a:cs typeface="Mada"/>
                <a:sym typeface="Mada"/>
              </a:rPr>
              <a:t>histological definition</a:t>
            </a:r>
            <a:r>
              <a:rPr lang="ar" sz="1000">
                <a:solidFill>
                  <a:srgbClr val="1C4588"/>
                </a:solidFill>
                <a:latin typeface="Mada"/>
                <a:ea typeface="Mada"/>
                <a:cs typeface="Mada"/>
                <a:sym typeface="Mada"/>
              </a:rPr>
              <a:t> of NASH is based on a combination of three lesions (</a:t>
            </a:r>
            <a:r>
              <a:rPr b="1" lang="ar" sz="1000">
                <a:solidFill>
                  <a:srgbClr val="1C4588"/>
                </a:solidFill>
                <a:latin typeface="Mada"/>
                <a:ea typeface="Mada"/>
                <a:cs typeface="Mada"/>
                <a:sym typeface="Mada"/>
              </a:rPr>
              <a:t>steatosis</a:t>
            </a:r>
            <a:r>
              <a:rPr lang="ar" sz="1000">
                <a:solidFill>
                  <a:srgbClr val="1C4588"/>
                </a:solidFill>
                <a:latin typeface="Mada"/>
                <a:ea typeface="Mada"/>
                <a:cs typeface="Mada"/>
                <a:sym typeface="Mada"/>
              </a:rPr>
              <a:t>, </a:t>
            </a:r>
            <a:r>
              <a:rPr b="1" lang="ar" sz="1000">
                <a:solidFill>
                  <a:srgbClr val="1C4588"/>
                </a:solidFill>
                <a:latin typeface="Mada"/>
                <a:ea typeface="Mada"/>
                <a:cs typeface="Mada"/>
                <a:sym typeface="Mada"/>
              </a:rPr>
              <a:t>hepatocellular injury</a:t>
            </a:r>
            <a:r>
              <a:rPr lang="ar" sz="1000">
                <a:solidFill>
                  <a:srgbClr val="1C4588"/>
                </a:solidFill>
                <a:latin typeface="Mada"/>
                <a:ea typeface="Mada"/>
                <a:cs typeface="Mada"/>
                <a:sym typeface="Mada"/>
              </a:rPr>
              <a:t> and </a:t>
            </a:r>
            <a:r>
              <a:rPr b="1" lang="ar" sz="1000">
                <a:solidFill>
                  <a:srgbClr val="1C4588"/>
                </a:solidFill>
                <a:latin typeface="Mada"/>
                <a:ea typeface="Mada"/>
                <a:cs typeface="Mada"/>
                <a:sym typeface="Mada"/>
              </a:rPr>
              <a:t>inflammation</a:t>
            </a:r>
            <a:r>
              <a:rPr lang="ar" sz="1000">
                <a:solidFill>
                  <a:srgbClr val="1C4588"/>
                </a:solidFill>
                <a:latin typeface="Mada"/>
                <a:ea typeface="Mada"/>
                <a:cs typeface="Mada"/>
                <a:sym typeface="Mada"/>
              </a:rPr>
              <a:t>) with a mainly centrilobular, acinar zone 3 distribution.</a:t>
            </a:r>
            <a:endParaRPr sz="1000">
              <a:solidFill>
                <a:srgbClr val="1C4588"/>
              </a:solidFill>
              <a:latin typeface="Mada"/>
              <a:ea typeface="Mada"/>
              <a:cs typeface="Mada"/>
              <a:sym typeface="Mada"/>
            </a:endParaRPr>
          </a:p>
        </p:txBody>
      </p:sp>
      <p:sp>
        <p:nvSpPr>
          <p:cNvPr id="367" name="Google Shape;367;p15"/>
          <p:cNvSpPr txBox="1"/>
          <p:nvPr/>
        </p:nvSpPr>
        <p:spPr>
          <a:xfrm>
            <a:off x="745675" y="8345550"/>
            <a:ext cx="966600" cy="287700"/>
          </a:xfrm>
          <a:prstGeom prst="rect">
            <a:avLst/>
          </a:prstGeom>
          <a:noFill/>
          <a:ln cap="flat" cmpd="sng" w="19050">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6AA84F"/>
                </a:solidFill>
                <a:latin typeface="Quicksand"/>
                <a:ea typeface="Quicksand"/>
                <a:cs typeface="Quicksand"/>
                <a:sym typeface="Quicksand"/>
              </a:rPr>
              <a:t>NOT IMP</a:t>
            </a:r>
            <a:endParaRPr b="1" sz="1100">
              <a:solidFill>
                <a:srgbClr val="6AA84F"/>
              </a:solidFill>
              <a:latin typeface="Quicksand"/>
              <a:ea typeface="Quicksand"/>
              <a:cs typeface="Quicksand"/>
              <a:sym typeface="Quicksand"/>
            </a:endParaRPr>
          </a:p>
        </p:txBody>
      </p:sp>
      <p:sp>
        <p:nvSpPr>
          <p:cNvPr id="368" name="Google Shape;368;p15"/>
          <p:cNvSpPr/>
          <p:nvPr/>
        </p:nvSpPr>
        <p:spPr>
          <a:xfrm>
            <a:off x="962150" y="1381377"/>
            <a:ext cx="277500" cy="2877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74" name="Google Shape;374;p16"/>
          <p:cNvSpPr txBox="1"/>
          <p:nvPr/>
        </p:nvSpPr>
        <p:spPr>
          <a:xfrm>
            <a:off x="389100" y="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NAFLD Management (cont.)</a:t>
            </a:r>
            <a:endParaRPr b="1" sz="2600">
              <a:latin typeface="Mada"/>
              <a:ea typeface="Mada"/>
              <a:cs typeface="Mada"/>
              <a:sym typeface="Mada"/>
            </a:endParaRPr>
          </a:p>
        </p:txBody>
      </p:sp>
      <p:sp>
        <p:nvSpPr>
          <p:cNvPr id="375" name="Google Shape;375;p16"/>
          <p:cNvSpPr txBox="1"/>
          <p:nvPr/>
        </p:nvSpPr>
        <p:spPr>
          <a:xfrm>
            <a:off x="49800" y="881575"/>
            <a:ext cx="58653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a:buAutoNum type="arabicPeriod" startAt="2"/>
            </a:pPr>
            <a:r>
              <a:rPr b="1" lang="ar" sz="2100">
                <a:highlight>
                  <a:srgbClr val="D9EAD3"/>
                </a:highlight>
                <a:latin typeface="Mada"/>
                <a:ea typeface="Mada"/>
                <a:cs typeface="Mada"/>
                <a:sym typeface="Mada"/>
              </a:rPr>
              <a:t>Lifestyle modifications (Most important)</a:t>
            </a:r>
            <a:endParaRPr b="1" sz="2100">
              <a:highlight>
                <a:srgbClr val="D9EAD3"/>
              </a:highlight>
              <a:latin typeface="Mada"/>
              <a:ea typeface="Mada"/>
              <a:cs typeface="Mada"/>
              <a:sym typeface="Mada"/>
            </a:endParaRPr>
          </a:p>
        </p:txBody>
      </p:sp>
      <p:sp>
        <p:nvSpPr>
          <p:cNvPr id="376" name="Google Shape;376;p16"/>
          <p:cNvSpPr txBox="1"/>
          <p:nvPr/>
        </p:nvSpPr>
        <p:spPr>
          <a:xfrm>
            <a:off x="104575" y="1295400"/>
            <a:ext cx="7091700" cy="18147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rgbClr val="CC0000"/>
              </a:buClr>
              <a:buSzPts val="1300"/>
              <a:buFont typeface="Mada"/>
              <a:buChar char="●"/>
            </a:pPr>
            <a:r>
              <a:rPr b="1" lang="ar" sz="1300">
                <a:solidFill>
                  <a:srgbClr val="CC0000"/>
                </a:solidFill>
                <a:latin typeface="Mada"/>
                <a:ea typeface="Mada"/>
                <a:cs typeface="Mada"/>
                <a:sym typeface="Mada"/>
              </a:rPr>
              <a:t>Cornerstone Management. </a:t>
            </a:r>
            <a:endParaRPr b="1" sz="1300">
              <a:solidFill>
                <a:srgbClr val="CC0000"/>
              </a:solidFill>
              <a:latin typeface="Mada"/>
              <a:ea typeface="Mada"/>
              <a:cs typeface="Mada"/>
              <a:sym typeface="Mada"/>
            </a:endParaRPr>
          </a:p>
          <a:p>
            <a:pPr indent="-311150" lvl="0" marL="457200" rtl="0" algn="l">
              <a:lnSpc>
                <a:spcPct val="115000"/>
              </a:lnSpc>
              <a:spcBef>
                <a:spcPts val="0"/>
              </a:spcBef>
              <a:spcAft>
                <a:spcPts val="0"/>
              </a:spcAft>
              <a:buClr>
                <a:srgbClr val="CC0000"/>
              </a:buClr>
              <a:buSzPts val="1300"/>
              <a:buFont typeface="Mada"/>
              <a:buChar char="●"/>
            </a:pPr>
            <a:r>
              <a:rPr b="1" lang="ar" sz="1300">
                <a:solidFill>
                  <a:srgbClr val="CC0000"/>
                </a:solidFill>
                <a:latin typeface="Mada"/>
                <a:ea typeface="Mada"/>
                <a:cs typeface="Mada"/>
                <a:sym typeface="Mada"/>
              </a:rPr>
              <a:t>The only intervention with established evidence suggesting it is benefit and safety </a:t>
            </a:r>
            <a:r>
              <a:rPr lang="ar" sz="1300">
                <a:solidFill>
                  <a:schemeClr val="dk1"/>
                </a:solidFill>
                <a:latin typeface="Mada"/>
                <a:ea typeface="Mada"/>
                <a:cs typeface="Mada"/>
                <a:sym typeface="Mada"/>
              </a:rPr>
              <a:t>with a clear </a:t>
            </a:r>
            <a:r>
              <a:rPr lang="ar" sz="1300" u="sng">
                <a:solidFill>
                  <a:schemeClr val="dk1"/>
                </a:solidFill>
                <a:latin typeface="Mada"/>
                <a:ea typeface="Mada"/>
                <a:cs typeface="Mada"/>
                <a:sym typeface="Mada"/>
              </a:rPr>
              <a:t>dose-response association</a:t>
            </a:r>
            <a:r>
              <a:rPr lang="ar" sz="1300">
                <a:solidFill>
                  <a:schemeClr val="dk1"/>
                </a:solidFill>
                <a:latin typeface="Mada"/>
                <a:ea typeface="Mada"/>
                <a:cs typeface="Mada"/>
                <a:sym typeface="Mada"/>
              </a:rPr>
              <a:t> regardless the </a:t>
            </a:r>
            <a:r>
              <a:rPr lang="ar" sz="1300" u="sng">
                <a:solidFill>
                  <a:schemeClr val="dk1"/>
                </a:solidFill>
                <a:latin typeface="Mada"/>
                <a:ea typeface="Mada"/>
                <a:cs typeface="Mada"/>
                <a:sym typeface="Mada"/>
              </a:rPr>
              <a:t>type of exercise.</a:t>
            </a:r>
            <a:endParaRPr b="1" sz="1300">
              <a:solidFill>
                <a:srgbClr val="CC0000"/>
              </a:solidFill>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ar" sz="1300">
                <a:latin typeface="Mada"/>
                <a:ea typeface="Mada"/>
                <a:cs typeface="Mada"/>
                <a:sym typeface="Mada"/>
              </a:rPr>
              <a:t>Should be recommended as the </a:t>
            </a:r>
            <a:r>
              <a:rPr b="1" lang="ar" sz="1300">
                <a:solidFill>
                  <a:srgbClr val="CC0000"/>
                </a:solidFill>
                <a:latin typeface="Mada"/>
                <a:ea typeface="Mada"/>
                <a:cs typeface="Mada"/>
                <a:sym typeface="Mada"/>
              </a:rPr>
              <a:t>primary intervention</a:t>
            </a:r>
            <a:r>
              <a:rPr b="1" lang="ar" sz="1300">
                <a:latin typeface="Mada"/>
                <a:ea typeface="Mada"/>
                <a:cs typeface="Mada"/>
                <a:sym typeface="Mada"/>
              </a:rPr>
              <a:t> for NAFLD; includes:</a:t>
            </a:r>
            <a:r>
              <a:rPr lang="ar" sz="1300">
                <a:latin typeface="Mada"/>
                <a:ea typeface="Mada"/>
                <a:cs typeface="Mada"/>
                <a:sym typeface="Mada"/>
              </a:rPr>
              <a:t> </a:t>
            </a:r>
            <a:endParaRPr sz="1300">
              <a:latin typeface="Mada"/>
              <a:ea typeface="Mada"/>
              <a:cs typeface="Mada"/>
              <a:sym typeface="Mada"/>
            </a:endParaRPr>
          </a:p>
          <a:p>
            <a:pPr indent="-311150" lvl="1" marL="914400" rtl="0" algn="l">
              <a:lnSpc>
                <a:spcPct val="115000"/>
              </a:lnSpc>
              <a:spcBef>
                <a:spcPts val="0"/>
              </a:spcBef>
              <a:spcAft>
                <a:spcPts val="0"/>
              </a:spcAft>
              <a:buSzPts val="1300"/>
              <a:buFont typeface="Mada"/>
              <a:buChar char="○"/>
            </a:pPr>
            <a:r>
              <a:rPr i="1" lang="ar" sz="1300" u="sng">
                <a:solidFill>
                  <a:srgbClr val="CC0000"/>
                </a:solidFill>
                <a:latin typeface="Mada"/>
                <a:ea typeface="Mada"/>
                <a:cs typeface="Mada"/>
                <a:sym typeface="Mada"/>
              </a:rPr>
              <a:t>Weight loss</a:t>
            </a:r>
            <a:r>
              <a:rPr lang="ar" sz="1300">
                <a:latin typeface="Mada"/>
                <a:ea typeface="Mada"/>
                <a:cs typeface="Mada"/>
                <a:sym typeface="Mada"/>
              </a:rPr>
              <a:t>, </a:t>
            </a:r>
            <a:r>
              <a:rPr i="1" lang="ar" sz="1300" u="sng">
                <a:latin typeface="Mada"/>
                <a:ea typeface="Mada"/>
                <a:cs typeface="Mada"/>
                <a:sym typeface="Mada"/>
              </a:rPr>
              <a:t>Exercise</a:t>
            </a:r>
            <a:r>
              <a:rPr lang="ar" sz="1300">
                <a:latin typeface="Mada"/>
                <a:ea typeface="Mada"/>
                <a:cs typeface="Mada"/>
                <a:sym typeface="Mada"/>
              </a:rPr>
              <a:t> &amp; </a:t>
            </a:r>
            <a:r>
              <a:rPr i="1" lang="ar" sz="1300" u="sng">
                <a:latin typeface="Mada"/>
                <a:ea typeface="Mada"/>
                <a:cs typeface="Mada"/>
                <a:sym typeface="Mada"/>
              </a:rPr>
              <a:t>Dietary modification</a:t>
            </a:r>
            <a:r>
              <a:rPr lang="ar" sz="1300">
                <a:latin typeface="Mada"/>
                <a:ea typeface="Mada"/>
                <a:cs typeface="Mada"/>
                <a:sym typeface="Mada"/>
              </a:rPr>
              <a:t>.</a:t>
            </a:r>
            <a:endParaRPr sz="1300">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ar" sz="1300">
                <a:solidFill>
                  <a:srgbClr val="6AA84F"/>
                </a:solidFill>
                <a:latin typeface="Mada"/>
                <a:ea typeface="Mada"/>
                <a:cs typeface="Mada"/>
                <a:sym typeface="Mada"/>
              </a:rPr>
              <a:t>These three interventions are more important than any medication. Weight loss is the most important one.</a:t>
            </a:r>
            <a:endParaRPr b="1" sz="1300">
              <a:solidFill>
                <a:srgbClr val="6AA84F"/>
              </a:solidFill>
              <a:latin typeface="Mada"/>
              <a:ea typeface="Mada"/>
              <a:cs typeface="Mada"/>
              <a:sym typeface="Mada"/>
            </a:endParaRPr>
          </a:p>
          <a:p>
            <a:pPr indent="-311150" lvl="0" marL="457200" rtl="0" algn="l">
              <a:lnSpc>
                <a:spcPct val="115000"/>
              </a:lnSpc>
              <a:spcBef>
                <a:spcPts val="0"/>
              </a:spcBef>
              <a:spcAft>
                <a:spcPts val="0"/>
              </a:spcAft>
              <a:buSzPts val="1300"/>
              <a:buFont typeface="Mada"/>
              <a:buChar char="●"/>
            </a:pPr>
            <a:r>
              <a:rPr b="1" lang="ar" sz="1300">
                <a:latin typeface="Mada"/>
                <a:ea typeface="Mada"/>
                <a:cs typeface="Mada"/>
                <a:sym typeface="Mada"/>
              </a:rPr>
              <a:t>Other measures: </a:t>
            </a:r>
            <a:r>
              <a:rPr lang="ar" sz="1300">
                <a:latin typeface="Mada"/>
                <a:ea typeface="Mada"/>
                <a:cs typeface="Mada"/>
                <a:sym typeface="Mada"/>
              </a:rPr>
              <a:t>Stop alcohol (for those who drink) </a:t>
            </a:r>
            <a:endParaRPr sz="1300">
              <a:latin typeface="Mada"/>
              <a:ea typeface="Mada"/>
              <a:cs typeface="Mada"/>
              <a:sym typeface="Mada"/>
            </a:endParaRPr>
          </a:p>
          <a:p>
            <a:pPr indent="0" lvl="0" marL="457200" rtl="0" algn="l">
              <a:lnSpc>
                <a:spcPct val="115000"/>
              </a:lnSpc>
              <a:spcBef>
                <a:spcPts val="0"/>
              </a:spcBef>
              <a:spcAft>
                <a:spcPts val="0"/>
              </a:spcAft>
              <a:buNone/>
            </a:pPr>
            <a:r>
              <a:rPr lang="ar" sz="1300">
                <a:latin typeface="Mada"/>
                <a:ea typeface="Mada"/>
                <a:cs typeface="Mada"/>
                <a:sym typeface="Mada"/>
              </a:rPr>
              <a:t>and Treat other conditions (DM, Hyperlipidemia, etc..)</a:t>
            </a:r>
            <a:endParaRPr sz="1300">
              <a:latin typeface="Mada"/>
              <a:ea typeface="Mada"/>
              <a:cs typeface="Mada"/>
              <a:sym typeface="Mada"/>
            </a:endParaRPr>
          </a:p>
        </p:txBody>
      </p:sp>
      <p:sp>
        <p:nvSpPr>
          <p:cNvPr id="377" name="Google Shape;377;p16"/>
          <p:cNvSpPr/>
          <p:nvPr/>
        </p:nvSpPr>
        <p:spPr>
          <a:xfrm>
            <a:off x="4852750" y="2939600"/>
            <a:ext cx="681600" cy="8856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000">
                <a:solidFill>
                  <a:schemeClr val="dk1"/>
                </a:solidFill>
                <a:latin typeface="Mada"/>
                <a:ea typeface="Mada"/>
                <a:cs typeface="Mada"/>
                <a:sym typeface="Mada"/>
              </a:rPr>
              <a:t>Weight Loss</a:t>
            </a:r>
            <a:endParaRPr b="1" sz="1000">
              <a:solidFill>
                <a:schemeClr val="dk1"/>
              </a:solidFill>
              <a:latin typeface="Mada"/>
              <a:ea typeface="Mada"/>
              <a:cs typeface="Mada"/>
              <a:sym typeface="Mada"/>
            </a:endParaRPr>
          </a:p>
        </p:txBody>
      </p:sp>
      <p:sp>
        <p:nvSpPr>
          <p:cNvPr id="378" name="Google Shape;378;p16"/>
          <p:cNvSpPr/>
          <p:nvPr/>
        </p:nvSpPr>
        <p:spPr>
          <a:xfrm>
            <a:off x="5576025" y="3214875"/>
            <a:ext cx="961500" cy="6102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000">
                <a:solidFill>
                  <a:schemeClr val="dk1"/>
                </a:solidFill>
                <a:latin typeface="Mada"/>
                <a:ea typeface="Mada"/>
                <a:cs typeface="Mada"/>
                <a:sym typeface="Mada"/>
              </a:rPr>
              <a:t>Dietary Composition</a:t>
            </a:r>
            <a:endParaRPr b="1" sz="1000">
              <a:solidFill>
                <a:schemeClr val="dk1"/>
              </a:solidFill>
              <a:latin typeface="Mada"/>
              <a:ea typeface="Mada"/>
              <a:cs typeface="Mada"/>
              <a:sym typeface="Mada"/>
            </a:endParaRPr>
          </a:p>
        </p:txBody>
      </p:sp>
      <p:sp>
        <p:nvSpPr>
          <p:cNvPr id="379" name="Google Shape;379;p16"/>
          <p:cNvSpPr/>
          <p:nvPr/>
        </p:nvSpPr>
        <p:spPr>
          <a:xfrm>
            <a:off x="6579250" y="3343425"/>
            <a:ext cx="746700" cy="481800"/>
          </a:xfrm>
          <a:prstGeom prst="roundRect">
            <a:avLst>
              <a:gd fmla="val 16667" name="adj"/>
            </a:avLst>
          </a:pr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000">
                <a:solidFill>
                  <a:schemeClr val="dk1"/>
                </a:solidFill>
                <a:latin typeface="Mada"/>
                <a:ea typeface="Mada"/>
                <a:cs typeface="Mada"/>
                <a:sym typeface="Mada"/>
              </a:rPr>
              <a:t>Physical Activity</a:t>
            </a:r>
            <a:endParaRPr b="1" sz="1000">
              <a:solidFill>
                <a:schemeClr val="dk1"/>
              </a:solidFill>
              <a:latin typeface="Mada"/>
              <a:ea typeface="Mada"/>
              <a:cs typeface="Mada"/>
              <a:sym typeface="Mada"/>
            </a:endParaRPr>
          </a:p>
        </p:txBody>
      </p:sp>
      <p:sp>
        <p:nvSpPr>
          <p:cNvPr id="380" name="Google Shape;380;p16"/>
          <p:cNvSpPr txBox="1"/>
          <p:nvPr/>
        </p:nvSpPr>
        <p:spPr>
          <a:xfrm rot="-2463">
            <a:off x="5264345" y="3805701"/>
            <a:ext cx="1674600" cy="4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highlight>
                  <a:schemeClr val="accent1"/>
                </a:highlight>
                <a:latin typeface="Mada"/>
                <a:ea typeface="Mada"/>
                <a:cs typeface="Mada"/>
                <a:sym typeface="Mada"/>
              </a:rPr>
              <a:t>Strength of evidence </a:t>
            </a:r>
            <a:endParaRPr b="1" sz="1200">
              <a:solidFill>
                <a:srgbClr val="FFFFFF"/>
              </a:solidFill>
              <a:highlight>
                <a:schemeClr val="accent1"/>
              </a:highlight>
              <a:latin typeface="Mada"/>
              <a:ea typeface="Mada"/>
              <a:cs typeface="Mada"/>
              <a:sym typeface="Mada"/>
            </a:endParaRPr>
          </a:p>
        </p:txBody>
      </p:sp>
      <p:sp>
        <p:nvSpPr>
          <p:cNvPr id="381" name="Google Shape;381;p16"/>
          <p:cNvSpPr txBox="1"/>
          <p:nvPr/>
        </p:nvSpPr>
        <p:spPr>
          <a:xfrm>
            <a:off x="4713475" y="2658225"/>
            <a:ext cx="2790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100">
                <a:latin typeface="Quicksand"/>
                <a:ea typeface="Quicksand"/>
                <a:cs typeface="Quicksand"/>
                <a:sym typeface="Quicksand"/>
              </a:rPr>
              <a:t>1</a:t>
            </a:r>
            <a:endParaRPr b="1" sz="3100">
              <a:latin typeface="Quicksand"/>
              <a:ea typeface="Quicksand"/>
              <a:cs typeface="Quicksand"/>
              <a:sym typeface="Quicksand"/>
            </a:endParaRPr>
          </a:p>
        </p:txBody>
      </p:sp>
      <p:sp>
        <p:nvSpPr>
          <p:cNvPr id="382" name="Google Shape;382;p16"/>
          <p:cNvSpPr txBox="1"/>
          <p:nvPr/>
        </p:nvSpPr>
        <p:spPr>
          <a:xfrm>
            <a:off x="5489125" y="2841375"/>
            <a:ext cx="2790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100">
                <a:latin typeface="Quicksand"/>
                <a:ea typeface="Quicksand"/>
                <a:cs typeface="Quicksand"/>
                <a:sym typeface="Quicksand"/>
              </a:rPr>
              <a:t>2</a:t>
            </a:r>
            <a:endParaRPr b="1" sz="3100">
              <a:latin typeface="Quicksand"/>
              <a:ea typeface="Quicksand"/>
              <a:cs typeface="Quicksand"/>
              <a:sym typeface="Quicksand"/>
            </a:endParaRPr>
          </a:p>
        </p:txBody>
      </p:sp>
      <p:sp>
        <p:nvSpPr>
          <p:cNvPr id="383" name="Google Shape;383;p16"/>
          <p:cNvSpPr txBox="1"/>
          <p:nvPr/>
        </p:nvSpPr>
        <p:spPr>
          <a:xfrm>
            <a:off x="6485350" y="2959988"/>
            <a:ext cx="453600" cy="56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3100">
                <a:solidFill>
                  <a:schemeClr val="dk1"/>
                </a:solidFill>
                <a:latin typeface="Quicksand"/>
                <a:ea typeface="Quicksand"/>
                <a:cs typeface="Quicksand"/>
                <a:sym typeface="Quicksand"/>
              </a:rPr>
              <a:t>3</a:t>
            </a:r>
            <a:endParaRPr sz="1300"/>
          </a:p>
        </p:txBody>
      </p:sp>
      <p:sp>
        <p:nvSpPr>
          <p:cNvPr id="384" name="Google Shape;384;p16"/>
          <p:cNvSpPr/>
          <p:nvPr/>
        </p:nvSpPr>
        <p:spPr>
          <a:xfrm>
            <a:off x="323700" y="4254425"/>
            <a:ext cx="6561300" cy="1466700"/>
          </a:xfrm>
          <a:prstGeom prst="round1Rect">
            <a:avLst>
              <a:gd fmla="val 16667" name="adj"/>
            </a:avLst>
          </a:prstGeom>
          <a:solidFill>
            <a:srgbClr val="EEEEEE">
              <a:alpha val="4693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Weight loss</a:t>
            </a:r>
            <a:r>
              <a:rPr b="1" baseline="30000" lang="ar" sz="1200">
                <a:latin typeface="Mada"/>
                <a:ea typeface="Mada"/>
                <a:cs typeface="Mada"/>
                <a:sym typeface="Mada"/>
              </a:rPr>
              <a:t>1</a:t>
            </a:r>
            <a:r>
              <a:rPr b="1" lang="ar" sz="1200">
                <a:latin typeface="Mada"/>
                <a:ea typeface="Mada"/>
                <a:cs typeface="Mada"/>
                <a:sym typeface="Mada"/>
              </a:rPr>
              <a:t> reduces associated risk factors, </a:t>
            </a:r>
            <a:r>
              <a:rPr b="1" lang="ar" sz="1200">
                <a:solidFill>
                  <a:schemeClr val="dk1"/>
                </a:solidFill>
                <a:latin typeface="Mada"/>
                <a:ea typeface="Mada"/>
                <a:cs typeface="Mada"/>
                <a:sym typeface="Mada"/>
              </a:rPr>
              <a:t>Consistently beneficial if sustained</a:t>
            </a:r>
            <a:r>
              <a:rPr b="1" baseline="30000" lang="ar" sz="1200">
                <a:solidFill>
                  <a:schemeClr val="dk1"/>
                </a:solidFill>
                <a:latin typeface="Mada"/>
                <a:ea typeface="Mada"/>
                <a:cs typeface="Mada"/>
                <a:sym typeface="Mada"/>
              </a:rPr>
              <a:t>2</a:t>
            </a:r>
            <a:r>
              <a:rPr b="1" lang="ar" sz="1200">
                <a:solidFill>
                  <a:schemeClr val="dk1"/>
                </a:solidFill>
                <a:latin typeface="Mada"/>
                <a:ea typeface="Mada"/>
                <a:cs typeface="Mada"/>
                <a:sym typeface="Mada"/>
              </a:rPr>
              <a:t>.</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5% weight loss improves </a:t>
            </a:r>
            <a:r>
              <a:rPr b="1" lang="ar" sz="1200">
                <a:latin typeface="Mada"/>
                <a:ea typeface="Mada"/>
                <a:cs typeface="Mada"/>
                <a:sym typeface="Mada"/>
              </a:rPr>
              <a:t>Steatosis</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7% weight loss </a:t>
            </a:r>
            <a:r>
              <a:rPr lang="ar" sz="1200">
                <a:solidFill>
                  <a:schemeClr val="dk1"/>
                </a:solidFill>
                <a:latin typeface="Mada"/>
                <a:ea typeface="Mada"/>
                <a:cs typeface="Mada"/>
                <a:sym typeface="Mada"/>
              </a:rPr>
              <a:t>improves </a:t>
            </a:r>
            <a:r>
              <a:rPr b="1" lang="ar" sz="1200">
                <a:latin typeface="Mada"/>
                <a:ea typeface="Mada"/>
                <a:cs typeface="Mada"/>
                <a:sym typeface="Mada"/>
              </a:rPr>
              <a:t>NASH</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10% weight loss </a:t>
            </a:r>
            <a:r>
              <a:rPr lang="ar" sz="1200">
                <a:solidFill>
                  <a:schemeClr val="dk1"/>
                </a:solidFill>
                <a:latin typeface="Mada"/>
                <a:ea typeface="Mada"/>
                <a:cs typeface="Mada"/>
                <a:sym typeface="Mada"/>
              </a:rPr>
              <a:t>regress </a:t>
            </a:r>
            <a:r>
              <a:rPr b="1" lang="ar" sz="1200">
                <a:latin typeface="Mada"/>
                <a:ea typeface="Mada"/>
                <a:cs typeface="Mada"/>
                <a:sym typeface="Mada"/>
              </a:rPr>
              <a:t>Fibrosis</a:t>
            </a:r>
            <a:r>
              <a:rPr lang="ar" sz="1200">
                <a:latin typeface="Mada"/>
                <a:ea typeface="Mada"/>
                <a:cs typeface="Mada"/>
                <a:sym typeface="Mada"/>
              </a:rPr>
              <a:t>.</a:t>
            </a:r>
            <a:endParaRPr sz="1200">
              <a:latin typeface="Mada"/>
              <a:ea typeface="Mada"/>
              <a:cs typeface="Mada"/>
              <a:sym typeface="Mada"/>
            </a:endParaRPr>
          </a:p>
        </p:txBody>
      </p:sp>
      <p:sp>
        <p:nvSpPr>
          <p:cNvPr id="385" name="Google Shape;385;p16"/>
          <p:cNvSpPr/>
          <p:nvPr/>
        </p:nvSpPr>
        <p:spPr>
          <a:xfrm>
            <a:off x="485950" y="4019651"/>
            <a:ext cx="2828700" cy="3372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rPr b="1" lang="ar" sz="1800">
                <a:solidFill>
                  <a:srgbClr val="CC0000"/>
                </a:solidFill>
                <a:latin typeface="Mada"/>
                <a:ea typeface="Mada"/>
                <a:cs typeface="Mada"/>
                <a:sym typeface="Mada"/>
              </a:rPr>
              <a:t>1) </a:t>
            </a:r>
            <a:r>
              <a:rPr b="1" lang="ar" sz="1800" u="sng">
                <a:solidFill>
                  <a:srgbClr val="CC0000"/>
                </a:solidFill>
                <a:latin typeface="Mada"/>
                <a:ea typeface="Mada"/>
                <a:cs typeface="Mada"/>
                <a:sym typeface="Mada"/>
              </a:rPr>
              <a:t>Weight Loss</a:t>
            </a:r>
            <a:r>
              <a:rPr b="1" lang="ar" sz="1800">
                <a:solidFill>
                  <a:srgbClr val="CC0000"/>
                </a:solidFill>
                <a:latin typeface="Mada"/>
                <a:ea typeface="Mada"/>
                <a:cs typeface="Mada"/>
                <a:sym typeface="Mada"/>
              </a:rPr>
              <a:t>:</a:t>
            </a:r>
            <a:endParaRPr b="1" sz="1800">
              <a:solidFill>
                <a:srgbClr val="CC0000"/>
              </a:solidFill>
              <a:latin typeface="Mada"/>
              <a:ea typeface="Mada"/>
              <a:cs typeface="Mada"/>
              <a:sym typeface="Mada"/>
            </a:endParaRPr>
          </a:p>
        </p:txBody>
      </p:sp>
      <p:sp>
        <p:nvSpPr>
          <p:cNvPr id="386" name="Google Shape;386;p16"/>
          <p:cNvSpPr/>
          <p:nvPr/>
        </p:nvSpPr>
        <p:spPr>
          <a:xfrm>
            <a:off x="323700" y="6311825"/>
            <a:ext cx="6561300" cy="971700"/>
          </a:xfrm>
          <a:prstGeom prst="round1Rect">
            <a:avLst>
              <a:gd fmla="val 16667" name="adj"/>
            </a:avLst>
          </a:prstGeom>
          <a:solidFill>
            <a:srgbClr val="EEEEEE">
              <a:alpha val="4693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u="sng">
                <a:solidFill>
                  <a:schemeClr val="dk1"/>
                </a:solidFill>
                <a:latin typeface="Mada"/>
                <a:ea typeface="Mada"/>
                <a:cs typeface="Mada"/>
                <a:sym typeface="Mada"/>
              </a:rPr>
              <a:t>Beneficial without weight loss. </a:t>
            </a:r>
            <a:endParaRPr b="1" sz="1200" u="sng">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Low glycemic food.</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Increased mono &amp; polyunsaturated.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Avoid of high fructose containing food.</a:t>
            </a:r>
            <a:endParaRPr sz="1300">
              <a:latin typeface="Mada"/>
              <a:ea typeface="Mada"/>
              <a:cs typeface="Mada"/>
              <a:sym typeface="Mada"/>
            </a:endParaRPr>
          </a:p>
        </p:txBody>
      </p:sp>
      <p:sp>
        <p:nvSpPr>
          <p:cNvPr id="387" name="Google Shape;387;p16"/>
          <p:cNvSpPr/>
          <p:nvPr/>
        </p:nvSpPr>
        <p:spPr>
          <a:xfrm>
            <a:off x="485950" y="6077051"/>
            <a:ext cx="2828700" cy="3372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2) </a:t>
            </a:r>
            <a:r>
              <a:rPr b="1" lang="ar" sz="1800">
                <a:latin typeface="Mada"/>
                <a:ea typeface="Mada"/>
                <a:cs typeface="Mada"/>
                <a:sym typeface="Mada"/>
              </a:rPr>
              <a:t>Dietary Composition</a:t>
            </a:r>
            <a:endParaRPr b="1" sz="1800">
              <a:latin typeface="Mada"/>
              <a:ea typeface="Mada"/>
              <a:cs typeface="Mada"/>
              <a:sym typeface="Mada"/>
            </a:endParaRPr>
          </a:p>
        </p:txBody>
      </p:sp>
      <p:sp>
        <p:nvSpPr>
          <p:cNvPr id="388" name="Google Shape;388;p16"/>
          <p:cNvSpPr txBox="1"/>
          <p:nvPr/>
        </p:nvSpPr>
        <p:spPr>
          <a:xfrm>
            <a:off x="3824225" y="6563673"/>
            <a:ext cx="3000000" cy="971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Reduce liver fat.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NASH and fibrosis (some evidence).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Reduce risk for HCC.</a:t>
            </a:r>
            <a:endParaRPr/>
          </a:p>
        </p:txBody>
      </p:sp>
      <p:sp>
        <p:nvSpPr>
          <p:cNvPr id="389" name="Google Shape;389;p16"/>
          <p:cNvSpPr/>
          <p:nvPr/>
        </p:nvSpPr>
        <p:spPr>
          <a:xfrm>
            <a:off x="323700" y="7912025"/>
            <a:ext cx="6561300" cy="871500"/>
          </a:xfrm>
          <a:prstGeom prst="round1Rect">
            <a:avLst>
              <a:gd fmla="val 16667" name="adj"/>
            </a:avLst>
          </a:prstGeom>
          <a:solidFill>
            <a:srgbClr val="EEEEEE">
              <a:alpha val="4693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dk1"/>
                </a:solidFill>
                <a:latin typeface="Mada"/>
                <a:ea typeface="Mada"/>
                <a:cs typeface="Mada"/>
                <a:sym typeface="Mada"/>
              </a:rPr>
              <a:t>Aerobic &amp; Resistance activity independently:</a:t>
            </a:r>
            <a:endParaRPr b="1"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200">
                <a:solidFill>
                  <a:schemeClr val="dk1"/>
                </a:solidFill>
                <a:latin typeface="Mada"/>
                <a:ea typeface="Mada"/>
                <a:cs typeface="Mada"/>
                <a:sym typeface="Mada"/>
              </a:rPr>
              <a:t>Reduce liver fat.</a:t>
            </a:r>
            <a:endParaRPr sz="12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ar" sz="1200">
                <a:solidFill>
                  <a:schemeClr val="dk1"/>
                </a:solidFill>
                <a:latin typeface="Mada"/>
                <a:ea typeface="Mada"/>
                <a:cs typeface="Mada"/>
                <a:sym typeface="Mada"/>
              </a:rPr>
              <a:t>NASH and fibrosis (little evidence).</a:t>
            </a:r>
            <a:endParaRPr b="1" sz="1000">
              <a:solidFill>
                <a:schemeClr val="dk1"/>
              </a:solidFill>
              <a:latin typeface="Mada"/>
              <a:ea typeface="Mada"/>
              <a:cs typeface="Mada"/>
              <a:sym typeface="Mada"/>
            </a:endParaRPr>
          </a:p>
        </p:txBody>
      </p:sp>
      <p:sp>
        <p:nvSpPr>
          <p:cNvPr id="390" name="Google Shape;390;p16"/>
          <p:cNvSpPr/>
          <p:nvPr/>
        </p:nvSpPr>
        <p:spPr>
          <a:xfrm>
            <a:off x="485950" y="7677251"/>
            <a:ext cx="2828700" cy="337200"/>
          </a:xfrm>
          <a:prstGeom prst="flowChartAlternateProcess">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Mada"/>
                <a:ea typeface="Mada"/>
                <a:cs typeface="Mada"/>
                <a:sym typeface="Mada"/>
              </a:rPr>
              <a:t>3) </a:t>
            </a:r>
            <a:r>
              <a:rPr b="1" lang="ar" sz="1800">
                <a:latin typeface="Mada"/>
                <a:ea typeface="Mada"/>
                <a:cs typeface="Mada"/>
                <a:sym typeface="Mada"/>
              </a:rPr>
              <a:t>Physical Activity</a:t>
            </a:r>
            <a:endParaRPr b="1" sz="1800">
              <a:latin typeface="Mada"/>
              <a:ea typeface="Mada"/>
              <a:cs typeface="Mada"/>
              <a:sym typeface="Mada"/>
            </a:endParaRPr>
          </a:p>
        </p:txBody>
      </p:sp>
      <p:pic>
        <p:nvPicPr>
          <p:cNvPr id="391" name="Google Shape;391;p16"/>
          <p:cNvPicPr preferRelativeResize="0"/>
          <p:nvPr/>
        </p:nvPicPr>
        <p:blipFill>
          <a:blip r:embed="rId3">
            <a:alphaModFix/>
          </a:blip>
          <a:stretch>
            <a:fillRect/>
          </a:stretch>
        </p:blipFill>
        <p:spPr>
          <a:xfrm>
            <a:off x="6373500" y="5137474"/>
            <a:ext cx="746700" cy="746700"/>
          </a:xfrm>
          <a:prstGeom prst="rect">
            <a:avLst/>
          </a:prstGeom>
          <a:noFill/>
          <a:ln>
            <a:noFill/>
          </a:ln>
        </p:spPr>
      </p:pic>
      <p:pic>
        <p:nvPicPr>
          <p:cNvPr id="392" name="Google Shape;392;p16"/>
          <p:cNvPicPr preferRelativeResize="0"/>
          <p:nvPr/>
        </p:nvPicPr>
        <p:blipFill>
          <a:blip r:embed="rId4">
            <a:alphaModFix/>
          </a:blip>
          <a:stretch>
            <a:fillRect/>
          </a:stretch>
        </p:blipFill>
        <p:spPr>
          <a:xfrm>
            <a:off x="6634650" y="6716500"/>
            <a:ext cx="681600" cy="681600"/>
          </a:xfrm>
          <a:prstGeom prst="rect">
            <a:avLst/>
          </a:prstGeom>
          <a:noFill/>
          <a:ln>
            <a:noFill/>
          </a:ln>
        </p:spPr>
      </p:pic>
      <p:pic>
        <p:nvPicPr>
          <p:cNvPr id="393" name="Google Shape;393;p16"/>
          <p:cNvPicPr preferRelativeResize="0"/>
          <p:nvPr/>
        </p:nvPicPr>
        <p:blipFill>
          <a:blip r:embed="rId5">
            <a:alphaModFix/>
          </a:blip>
          <a:stretch>
            <a:fillRect/>
          </a:stretch>
        </p:blipFill>
        <p:spPr>
          <a:xfrm>
            <a:off x="6449700" y="8218951"/>
            <a:ext cx="746700" cy="746700"/>
          </a:xfrm>
          <a:prstGeom prst="rect">
            <a:avLst/>
          </a:prstGeom>
          <a:noFill/>
          <a:ln>
            <a:noFill/>
          </a:ln>
        </p:spPr>
      </p:pic>
      <p:cxnSp>
        <p:nvCxnSpPr>
          <p:cNvPr id="394" name="Google Shape;394;p16"/>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95" name="Google Shape;395;p16"/>
          <p:cNvSpPr txBox="1"/>
          <p:nvPr/>
        </p:nvSpPr>
        <p:spPr>
          <a:xfrm>
            <a:off x="10575" y="9849650"/>
            <a:ext cx="7560000" cy="8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1C4588"/>
                </a:solidFill>
                <a:latin typeface="Mada"/>
                <a:ea typeface="Mada"/>
                <a:cs typeface="Mada"/>
                <a:sym typeface="Mada"/>
              </a:rPr>
              <a:t>1.</a:t>
            </a:r>
            <a:r>
              <a:rPr lang="ar" sz="900">
                <a:solidFill>
                  <a:srgbClr val="1C4588"/>
                </a:solidFill>
                <a:latin typeface="Mada"/>
                <a:ea typeface="Mada"/>
                <a:cs typeface="Mada"/>
                <a:sym typeface="Mada"/>
              </a:rPr>
              <a:t> </a:t>
            </a:r>
            <a:r>
              <a:rPr lang="ar" sz="900">
                <a:solidFill>
                  <a:srgbClr val="1C4588"/>
                </a:solidFill>
                <a:latin typeface="Mada"/>
                <a:ea typeface="Mada"/>
                <a:cs typeface="Mada"/>
                <a:sym typeface="Mada"/>
              </a:rPr>
              <a:t>Orlistat, an enteric lipase inhibitor causing malabsorption of dietary fat, is used with a low-fat diet as an adjunct in subjects with a body mass index (BMI) of more than 30kg/m</a:t>
            </a:r>
            <a:r>
              <a:rPr baseline="30000" lang="ar" sz="900">
                <a:solidFill>
                  <a:srgbClr val="1C4588"/>
                </a:solidFill>
                <a:latin typeface="Mada"/>
                <a:ea typeface="Mada"/>
                <a:cs typeface="Mada"/>
                <a:sym typeface="Mada"/>
              </a:rPr>
              <a:t>2</a:t>
            </a:r>
            <a:r>
              <a:rPr lang="ar" sz="900">
                <a:solidFill>
                  <a:srgbClr val="1C4588"/>
                </a:solidFill>
                <a:latin typeface="Mada"/>
                <a:ea typeface="Mada"/>
                <a:cs typeface="Mada"/>
                <a:sym typeface="Mada"/>
              </a:rPr>
              <a:t>. Only those achieving a loss of body weight of more than 5% in 3 months should continue orlistat, and then for only 1 year, as fat-soluble vitamin deficiency may occur.</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2.</a:t>
            </a:r>
            <a:r>
              <a:rPr lang="ar" sz="900">
                <a:solidFill>
                  <a:srgbClr val="1C4588"/>
                </a:solidFill>
                <a:latin typeface="Mada"/>
                <a:ea typeface="Mada"/>
                <a:cs typeface="Mada"/>
                <a:sym typeface="Mada"/>
              </a:rPr>
              <a:t> Sustained weight reduction of 7–10% is associated with significant improvement in histological and biochemical NASH severity.</a:t>
            </a:r>
            <a:endParaRPr sz="900">
              <a:solidFill>
                <a:srgbClr val="1C4588"/>
              </a:solidFill>
              <a:latin typeface="Mada"/>
              <a:ea typeface="Mada"/>
              <a:cs typeface="Mada"/>
              <a:sym typeface="Mada"/>
            </a:endParaRPr>
          </a:p>
        </p:txBody>
      </p:sp>
      <p:sp>
        <p:nvSpPr>
          <p:cNvPr id="396" name="Google Shape;396;p16"/>
          <p:cNvSpPr/>
          <p:nvPr/>
        </p:nvSpPr>
        <p:spPr>
          <a:xfrm>
            <a:off x="3112250" y="3870350"/>
            <a:ext cx="320100" cy="304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6"/>
          <p:cNvSpPr/>
          <p:nvPr/>
        </p:nvSpPr>
        <p:spPr>
          <a:xfrm rot="10800000">
            <a:off x="6738975" y="8311550"/>
            <a:ext cx="14700" cy="15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6"/>
          <p:cNvSpPr/>
          <p:nvPr/>
        </p:nvSpPr>
        <p:spPr>
          <a:xfrm>
            <a:off x="3604400" y="6752166"/>
            <a:ext cx="320100" cy="318000"/>
          </a:xfrm>
          <a:prstGeom prst="rightArrow">
            <a:avLst>
              <a:gd fmla="val 0" name="adj1"/>
              <a:gd fmla="val 10000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1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aphicFrame>
        <p:nvGraphicFramePr>
          <p:cNvPr id="404" name="Google Shape;404;p17"/>
          <p:cNvGraphicFramePr/>
          <p:nvPr/>
        </p:nvGraphicFramePr>
        <p:xfrm>
          <a:off x="65750" y="1377963"/>
          <a:ext cx="3000000" cy="3000000"/>
        </p:xfrm>
        <a:graphic>
          <a:graphicData uri="http://schemas.openxmlformats.org/drawingml/2006/table">
            <a:tbl>
              <a:tblPr>
                <a:noFill/>
                <a:tableStyleId>{EF1637E7-0CB8-4A3C-9C3B-DB7DFA9F315C}</a:tableStyleId>
              </a:tblPr>
              <a:tblGrid>
                <a:gridCol w="1921125"/>
                <a:gridCol w="1278800"/>
                <a:gridCol w="2525125"/>
                <a:gridCol w="1703450"/>
              </a:tblGrid>
              <a:tr h="2246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Intervention</a:t>
                      </a:r>
                      <a:endParaRPr b="1">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gridSpan="2">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Indication</a:t>
                      </a:r>
                      <a:endParaRPr b="1">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hMerge="1"/>
                <a:tc>
                  <a:txBody>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Concerns</a:t>
                      </a:r>
                      <a:endParaRPr b="1">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489200">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Bariatric surgery</a:t>
                      </a:r>
                      <a:r>
                        <a:rPr baseline="30000" lang="ar">
                          <a:solidFill>
                            <a:srgbClr val="274E13"/>
                          </a:solidFill>
                          <a:latin typeface="Mada SemiBold"/>
                          <a:ea typeface="Mada SemiBold"/>
                          <a:cs typeface="Mada SemiBold"/>
                          <a:sym typeface="Mada SemiBold"/>
                        </a:rPr>
                        <a:t>1</a:t>
                      </a:r>
                      <a:endParaRPr baseline="30000">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Obese individuals</a:t>
                      </a:r>
                      <a:r>
                        <a:rPr lang="ar" sz="1200">
                          <a:solidFill>
                            <a:schemeClr val="dk1"/>
                          </a:solidFill>
                          <a:latin typeface="Mada"/>
                          <a:ea typeface="Mada"/>
                          <a:cs typeface="Mada"/>
                          <a:sym typeface="Mada"/>
                        </a:rPr>
                        <a:t> with NAFLD or NASH. </a:t>
                      </a:r>
                      <a:r>
                        <a:rPr lang="ar" sz="1200">
                          <a:latin typeface="Mada"/>
                          <a:ea typeface="Mada"/>
                          <a:cs typeface="Mada"/>
                          <a:sym typeface="Mada"/>
                        </a:rPr>
                        <a:t>Considered as </a:t>
                      </a:r>
                      <a:r>
                        <a:rPr lang="ar" sz="1200">
                          <a:solidFill>
                            <a:schemeClr val="dk1"/>
                          </a:solidFill>
                          <a:latin typeface="Mada"/>
                          <a:ea typeface="Mada"/>
                          <a:cs typeface="Mada"/>
                          <a:sym typeface="Mada"/>
                        </a:rPr>
                        <a:t>another way of weight reduction,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Benefits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Resolution of steatosis.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Resolution of NASH.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Resolution of fibrosis (in some)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Improve other comorbidities, e.g DM</a:t>
                      </a:r>
                      <a:endParaRPr sz="1200">
                        <a:solidFill>
                          <a:schemeClr val="dk1"/>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5100">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Vit E</a:t>
                      </a:r>
                      <a:endParaRPr>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marR="0" rtl="0" algn="l">
                        <a:lnSpc>
                          <a:spcPct val="100000"/>
                        </a:lnSpc>
                        <a:spcBef>
                          <a:spcPts val="0"/>
                        </a:spcBef>
                        <a:spcAft>
                          <a:spcPts val="0"/>
                        </a:spcAft>
                        <a:buNone/>
                      </a:pPr>
                      <a:r>
                        <a:rPr lang="ar" sz="1200">
                          <a:latin typeface="Mada"/>
                          <a:ea typeface="Mada"/>
                          <a:cs typeface="Mada"/>
                          <a:sym typeface="Mada"/>
                        </a:rPr>
                        <a:t>Biopsy-proven NASH, </a:t>
                      </a:r>
                      <a:r>
                        <a:rPr b="1" lang="ar" sz="1200">
                          <a:solidFill>
                            <a:srgbClr val="CC0000"/>
                          </a:solidFill>
                          <a:latin typeface="Mada"/>
                          <a:ea typeface="Mada"/>
                          <a:cs typeface="Mada"/>
                          <a:sym typeface="Mada"/>
                        </a:rPr>
                        <a:t>Non-diabetic</a:t>
                      </a:r>
                      <a:endParaRPr b="1" sz="12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(Discuss benefits and risks)</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1200">
                          <a:latin typeface="Mada"/>
                          <a:ea typeface="Mada"/>
                          <a:cs typeface="Mada"/>
                          <a:sym typeface="Mada"/>
                        </a:rPr>
                        <a:t>- </a:t>
                      </a:r>
                      <a:r>
                        <a:rPr lang="ar" sz="1200">
                          <a:latin typeface="Mada"/>
                          <a:ea typeface="Mada"/>
                          <a:cs typeface="Mada"/>
                          <a:sym typeface="Mada"/>
                        </a:rPr>
                        <a:t>Mortality</a:t>
                      </a:r>
                      <a:r>
                        <a:rPr baseline="30000" lang="ar" sz="1200">
                          <a:latin typeface="Mada"/>
                          <a:ea typeface="Mada"/>
                          <a:cs typeface="Mada"/>
                          <a:sym typeface="Mada"/>
                        </a:rPr>
                        <a:t>2</a:t>
                      </a:r>
                      <a:r>
                        <a:rPr lang="ar" sz="1200">
                          <a:latin typeface="Mada"/>
                          <a:ea typeface="Mada"/>
                          <a:cs typeface="Mada"/>
                          <a:sym typeface="Mada"/>
                        </a:rPr>
                        <a:t>.</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Hemorrhage.</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Prostate cancer.</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95100">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Pioglitazone</a:t>
                      </a:r>
                      <a:endParaRPr>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marR="0" rtl="0" algn="l">
                        <a:lnSpc>
                          <a:spcPct val="100000"/>
                        </a:lnSpc>
                        <a:spcBef>
                          <a:spcPts val="0"/>
                        </a:spcBef>
                        <a:spcAft>
                          <a:spcPts val="0"/>
                        </a:spcAft>
                        <a:buNone/>
                      </a:pPr>
                      <a:r>
                        <a:rPr lang="ar" sz="1200">
                          <a:latin typeface="Mada"/>
                          <a:ea typeface="Mada"/>
                          <a:cs typeface="Mada"/>
                          <a:sym typeface="Mada"/>
                        </a:rPr>
                        <a:t>Biopsy-proven NASH </a:t>
                      </a:r>
                      <a:r>
                        <a:rPr lang="ar" sz="1200">
                          <a:latin typeface="Mada"/>
                          <a:ea typeface="Mada"/>
                          <a:cs typeface="Mada"/>
                          <a:sym typeface="Mada"/>
                        </a:rPr>
                        <a:t>with </a:t>
                      </a:r>
                      <a:endParaRPr sz="1200">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Diabetics</a:t>
                      </a:r>
                      <a:endParaRPr b="1" sz="1200">
                        <a:solidFill>
                          <a:srgbClr val="CC0000"/>
                        </a:solidFill>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lang="ar" sz="1200">
                          <a:latin typeface="Mada"/>
                          <a:ea typeface="Mada"/>
                          <a:cs typeface="Mada"/>
                          <a:sym typeface="Mada"/>
                        </a:rPr>
                        <a:t>Non Diabetics</a:t>
                      </a:r>
                      <a:endParaRPr b="1" sz="12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(Discuss benefits and risks)</a:t>
                      </a:r>
                      <a:endParaRPr sz="1200">
                        <a:solidFill>
                          <a:srgbClr val="6AA84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1200">
                          <a:latin typeface="Mada"/>
                          <a:ea typeface="Mada"/>
                          <a:cs typeface="Mada"/>
                          <a:sym typeface="Mada"/>
                        </a:rPr>
                        <a:t>- Weight gain.</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Osteoporosis.</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Bladder cancer.</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01025">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Obeticholic acid</a:t>
                      </a:r>
                      <a:endParaRPr>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marR="0" rtl="0" algn="l">
                        <a:lnSpc>
                          <a:spcPct val="100000"/>
                        </a:lnSpc>
                        <a:spcBef>
                          <a:spcPts val="0"/>
                        </a:spcBef>
                        <a:spcAft>
                          <a:spcPts val="0"/>
                        </a:spcAft>
                        <a:buNone/>
                      </a:pPr>
                      <a:r>
                        <a:rPr lang="ar" sz="1200">
                          <a:latin typeface="Mada"/>
                          <a:ea typeface="Mada"/>
                          <a:cs typeface="Mada"/>
                          <a:sym typeface="Mada"/>
                        </a:rPr>
                        <a:t>Still further data needed.</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1200">
                          <a:latin typeface="Mada"/>
                          <a:ea typeface="Mada"/>
                          <a:cs typeface="Mada"/>
                          <a:sym typeface="Mada"/>
                        </a:rPr>
                        <a:t>- Increase cholesterol.</a:t>
                      </a:r>
                      <a:endParaRPr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 Rebound weight gain.</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24600">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Liraglutide</a:t>
                      </a:r>
                      <a:endParaRPr>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marR="0" rtl="0" algn="l">
                        <a:lnSpc>
                          <a:spcPct val="100000"/>
                        </a:lnSpc>
                        <a:spcBef>
                          <a:spcPts val="0"/>
                        </a:spcBef>
                        <a:spcAft>
                          <a:spcPts val="0"/>
                        </a:spcAft>
                        <a:buNone/>
                      </a:pPr>
                      <a:r>
                        <a:rPr lang="ar" sz="1200">
                          <a:latin typeface="Mada"/>
                          <a:ea typeface="Mada"/>
                          <a:cs typeface="Mada"/>
                          <a:sym typeface="Mada"/>
                        </a:rPr>
                        <a:t>For </a:t>
                      </a:r>
                      <a:r>
                        <a:rPr b="1" lang="ar" sz="1200">
                          <a:latin typeface="Mada"/>
                          <a:ea typeface="Mada"/>
                          <a:cs typeface="Mada"/>
                          <a:sym typeface="Mada"/>
                        </a:rPr>
                        <a:t>DM </a:t>
                      </a:r>
                      <a:r>
                        <a:rPr b="1" lang="ar" sz="1200">
                          <a:latin typeface="Mada"/>
                          <a:ea typeface="Mada"/>
                          <a:cs typeface="Mada"/>
                          <a:sym typeface="Mada"/>
                        </a:rPr>
                        <a:t>patients</a:t>
                      </a:r>
                      <a:endParaRPr b="1" sz="1200">
                        <a:latin typeface="Mada"/>
                        <a:ea typeface="Mada"/>
                        <a:cs typeface="Mada"/>
                        <a:sym typeface="Mada"/>
                      </a:endParaRPr>
                    </a:p>
                    <a:p>
                      <a:pPr indent="0" lvl="0" marL="0" marR="0" rtl="0" algn="l">
                        <a:lnSpc>
                          <a:spcPct val="100000"/>
                        </a:lnSpc>
                        <a:spcBef>
                          <a:spcPts val="0"/>
                        </a:spcBef>
                        <a:spcAft>
                          <a:spcPts val="0"/>
                        </a:spcAft>
                        <a:buNone/>
                      </a:pPr>
                      <a:r>
                        <a:rPr lang="ar" sz="1200">
                          <a:latin typeface="Mada"/>
                          <a:ea typeface="Mada"/>
                          <a:cs typeface="Mada"/>
                          <a:sym typeface="Mada"/>
                        </a:rPr>
                        <a:t>No enough data to recommend.</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36325">
                <a:tc>
                  <a:txBody>
                    <a:bodyPr/>
                    <a:lstStyle/>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Metformin/ Ursodeoxycholic acid /</a:t>
                      </a:r>
                      <a:endParaRPr>
                        <a:solidFill>
                          <a:srgbClr val="274E13"/>
                        </a:solidFill>
                        <a:latin typeface="Mada SemiBold"/>
                        <a:ea typeface="Mada SemiBold"/>
                        <a:cs typeface="Mada SemiBold"/>
                        <a:sym typeface="Mada SemiBold"/>
                      </a:endParaRPr>
                    </a:p>
                    <a:p>
                      <a:pPr indent="0" lvl="0" marL="0" rtl="0" algn="ctr">
                        <a:spcBef>
                          <a:spcPts val="0"/>
                        </a:spcBef>
                        <a:spcAft>
                          <a:spcPts val="0"/>
                        </a:spcAft>
                        <a:buNone/>
                      </a:pPr>
                      <a:r>
                        <a:rPr lang="ar">
                          <a:solidFill>
                            <a:srgbClr val="274E13"/>
                          </a:solidFill>
                          <a:latin typeface="Mada SemiBold"/>
                          <a:ea typeface="Mada SemiBold"/>
                          <a:cs typeface="Mada SemiBold"/>
                          <a:sym typeface="Mada SemiBold"/>
                        </a:rPr>
                        <a:t>Omega FA</a:t>
                      </a:r>
                      <a:endParaRPr>
                        <a:solidFill>
                          <a:srgbClr val="274E13"/>
                        </a:solidFill>
                        <a:latin typeface="Mada SemiBold"/>
                        <a:ea typeface="Mada SemiBold"/>
                        <a:cs typeface="Mada SemiBold"/>
                        <a:sym typeface="Mada SemiBold"/>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D9EAD3">
                        <a:alpha val="60470"/>
                      </a:srgbClr>
                    </a:solidFill>
                  </a:tcPr>
                </a:tc>
                <a:tc gridSpan="2">
                  <a:txBody>
                    <a:bodyPr/>
                    <a:lstStyle/>
                    <a:p>
                      <a:pPr indent="0" lvl="0" marL="0" marR="0" rtl="0" algn="l">
                        <a:lnSpc>
                          <a:spcPct val="100000"/>
                        </a:lnSpc>
                        <a:spcBef>
                          <a:spcPts val="0"/>
                        </a:spcBef>
                        <a:spcAft>
                          <a:spcPts val="0"/>
                        </a:spcAft>
                        <a:buNone/>
                      </a:pPr>
                      <a:r>
                        <a:rPr lang="ar" sz="1200">
                          <a:latin typeface="Mada"/>
                          <a:ea typeface="Mada"/>
                          <a:cs typeface="Mada"/>
                          <a:sym typeface="Mada"/>
                        </a:rPr>
                        <a:t>Not recommended.</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1200">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cxnSp>
        <p:nvCxnSpPr>
          <p:cNvPr id="405" name="Google Shape;405;p17"/>
          <p:cNvCxnSpPr/>
          <p:nvPr/>
        </p:nvCxnSpPr>
        <p:spPr>
          <a:xfrm rot="10800000">
            <a:off x="8900" y="9925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06" name="Google Shape;406;p17"/>
          <p:cNvSpPr txBox="1"/>
          <p:nvPr/>
        </p:nvSpPr>
        <p:spPr>
          <a:xfrm>
            <a:off x="10575" y="9925850"/>
            <a:ext cx="7560000" cy="8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900">
                <a:solidFill>
                  <a:srgbClr val="1C4588"/>
                </a:solidFill>
                <a:latin typeface="Mada"/>
                <a:ea typeface="Mada"/>
                <a:cs typeface="Mada"/>
                <a:sym typeface="Mada"/>
              </a:rPr>
              <a:t>1.</a:t>
            </a:r>
            <a:r>
              <a:rPr lang="ar" sz="900">
                <a:solidFill>
                  <a:srgbClr val="1C4588"/>
                </a:solidFill>
                <a:latin typeface="Mada"/>
                <a:ea typeface="Mada"/>
                <a:cs typeface="Mada"/>
                <a:sym typeface="Mada"/>
              </a:rPr>
              <a:t> </a:t>
            </a:r>
            <a:r>
              <a:rPr lang="ar" sz="900">
                <a:solidFill>
                  <a:srgbClr val="1C4588"/>
                </a:solidFill>
                <a:latin typeface="Mada"/>
                <a:ea typeface="Mada"/>
                <a:cs typeface="Mada"/>
                <a:sym typeface="Mada"/>
              </a:rPr>
              <a:t>should be avoided in those with </a:t>
            </a:r>
            <a:r>
              <a:rPr b="1" lang="ar" sz="900">
                <a:solidFill>
                  <a:srgbClr val="1C4588"/>
                </a:solidFill>
                <a:latin typeface="Mada"/>
                <a:ea typeface="Mada"/>
                <a:cs typeface="Mada"/>
                <a:sym typeface="Mada"/>
              </a:rPr>
              <a:t>advanced cirrhosis </a:t>
            </a:r>
            <a:r>
              <a:rPr lang="ar" sz="900">
                <a:solidFill>
                  <a:srgbClr val="1C4588"/>
                </a:solidFill>
                <a:latin typeface="Mada"/>
                <a:ea typeface="Mada"/>
                <a:cs typeface="Mada"/>
                <a:sym typeface="Mada"/>
              </a:rPr>
              <a:t>and </a:t>
            </a:r>
            <a:r>
              <a:rPr b="1" lang="ar" sz="900">
                <a:solidFill>
                  <a:srgbClr val="1C4588"/>
                </a:solidFill>
                <a:latin typeface="Mada"/>
                <a:ea typeface="Mada"/>
                <a:cs typeface="Mada"/>
                <a:sym typeface="Mada"/>
              </a:rPr>
              <a:t>portal hypertension</a:t>
            </a:r>
            <a:r>
              <a:rPr lang="ar" sz="900">
                <a:solidFill>
                  <a:srgbClr val="1C4588"/>
                </a:solidFill>
                <a:latin typeface="Mada"/>
                <a:ea typeface="Mada"/>
                <a:cs typeface="Mada"/>
                <a:sym typeface="Mada"/>
              </a:rPr>
              <a:t>, but gastric bypass and sleeve gastrectomy have been shown to achieve weight loss and improve obesity-related co-morbidities in Child-Pugh A cirrhotic patients.</a:t>
            </a:r>
            <a:endParaRPr sz="900">
              <a:solidFill>
                <a:srgbClr val="1C4588"/>
              </a:solidFill>
              <a:latin typeface="Mada"/>
              <a:ea typeface="Mada"/>
              <a:cs typeface="Mada"/>
              <a:sym typeface="Mada"/>
            </a:endParaRPr>
          </a:p>
          <a:p>
            <a:pPr indent="0" lvl="0" marL="0" rtl="0" algn="l">
              <a:spcBef>
                <a:spcPts val="0"/>
              </a:spcBef>
              <a:spcAft>
                <a:spcPts val="0"/>
              </a:spcAft>
              <a:buNone/>
            </a:pPr>
            <a:r>
              <a:rPr b="1" lang="ar" sz="900">
                <a:solidFill>
                  <a:srgbClr val="1C4588"/>
                </a:solidFill>
                <a:latin typeface="Mada"/>
                <a:ea typeface="Mada"/>
                <a:cs typeface="Mada"/>
                <a:sym typeface="Mada"/>
              </a:rPr>
              <a:t>2</a:t>
            </a:r>
            <a:r>
              <a:rPr lang="ar" sz="900">
                <a:solidFill>
                  <a:srgbClr val="1C4588"/>
                </a:solidFill>
                <a:latin typeface="Mada"/>
                <a:ea typeface="Mada"/>
                <a:cs typeface="Mada"/>
                <a:sym typeface="Mada"/>
              </a:rPr>
              <a:t>. a meta-analysis showed an increase in all-cause </a:t>
            </a:r>
            <a:r>
              <a:rPr b="1" lang="ar" sz="900">
                <a:solidFill>
                  <a:srgbClr val="1C4588"/>
                </a:solidFill>
                <a:latin typeface="Mada"/>
                <a:ea typeface="Mada"/>
                <a:cs typeface="Mada"/>
                <a:sym typeface="Mada"/>
              </a:rPr>
              <a:t>mortality </a:t>
            </a:r>
            <a:r>
              <a:rPr lang="ar" sz="900">
                <a:solidFill>
                  <a:srgbClr val="1C4588"/>
                </a:solidFill>
                <a:latin typeface="Mada"/>
                <a:ea typeface="Mada"/>
                <a:cs typeface="Mada"/>
                <a:sym typeface="Mada"/>
              </a:rPr>
              <a:t>at doses over 400 IU/day, and an increased risk of </a:t>
            </a:r>
            <a:r>
              <a:rPr b="1" lang="ar" sz="900">
                <a:solidFill>
                  <a:srgbClr val="1C4588"/>
                </a:solidFill>
                <a:latin typeface="Mada"/>
                <a:ea typeface="Mada"/>
                <a:cs typeface="Mada"/>
                <a:sym typeface="Mada"/>
              </a:rPr>
              <a:t>haemorrhagic </a:t>
            </a:r>
            <a:r>
              <a:rPr lang="ar" sz="900">
                <a:solidFill>
                  <a:srgbClr val="1C4588"/>
                </a:solidFill>
                <a:latin typeface="Mada"/>
                <a:ea typeface="Mada"/>
                <a:cs typeface="Mada"/>
                <a:sym typeface="Mada"/>
              </a:rPr>
              <a:t>stroke and </a:t>
            </a:r>
            <a:r>
              <a:rPr b="1" lang="ar" sz="900">
                <a:solidFill>
                  <a:srgbClr val="1C4588"/>
                </a:solidFill>
                <a:latin typeface="Mada"/>
                <a:ea typeface="Mada"/>
                <a:cs typeface="Mada"/>
                <a:sym typeface="Mada"/>
              </a:rPr>
              <a:t>prostate cancer </a:t>
            </a:r>
            <a:r>
              <a:rPr lang="ar" sz="900">
                <a:solidFill>
                  <a:srgbClr val="1C4588"/>
                </a:solidFill>
                <a:latin typeface="Mada"/>
                <a:ea typeface="Mada"/>
                <a:cs typeface="Mada"/>
                <a:sym typeface="Mada"/>
              </a:rPr>
              <a:t>has also been reported.</a:t>
            </a:r>
            <a:endParaRPr sz="900">
              <a:solidFill>
                <a:srgbClr val="1C4588"/>
              </a:solidFill>
              <a:latin typeface="Mada"/>
              <a:ea typeface="Mada"/>
              <a:cs typeface="Mada"/>
              <a:sym typeface="Mada"/>
            </a:endParaRPr>
          </a:p>
        </p:txBody>
      </p:sp>
      <p:grpSp>
        <p:nvGrpSpPr>
          <p:cNvPr id="407" name="Google Shape;407;p17"/>
          <p:cNvGrpSpPr/>
          <p:nvPr/>
        </p:nvGrpSpPr>
        <p:grpSpPr>
          <a:xfrm>
            <a:off x="216074" y="8049401"/>
            <a:ext cx="7127839" cy="1681718"/>
            <a:chOff x="310055" y="1876200"/>
            <a:chExt cx="6288900" cy="1686102"/>
          </a:xfrm>
        </p:grpSpPr>
        <p:sp>
          <p:nvSpPr>
            <p:cNvPr id="408" name="Google Shape;408;p17"/>
            <p:cNvSpPr/>
            <p:nvPr/>
          </p:nvSpPr>
          <p:spPr>
            <a:xfrm>
              <a:off x="310055" y="2125602"/>
              <a:ext cx="6288900" cy="1436700"/>
            </a:xfrm>
            <a:prstGeom prst="roundRect">
              <a:avLst>
                <a:gd fmla="val 16667" name="adj"/>
              </a:avLst>
            </a:prstGeom>
            <a:noFill/>
            <a:ln cap="flat" cmpd="sng" w="9525">
              <a:solidFill>
                <a:srgbClr val="6AA84F"/>
              </a:solidFill>
              <a:prstDash val="solid"/>
              <a:round/>
              <a:headEnd len="sm" w="sm" type="none"/>
              <a:tailEnd len="sm" w="sm" type="none"/>
            </a:ln>
          </p:spPr>
          <p:txBody>
            <a:bodyPr anchorCtr="0" anchor="b" bIns="91425" lIns="91425" spcFirstLastPara="1" rIns="91425" wrap="square" tIns="91425">
              <a:noAutofit/>
            </a:bodyPr>
            <a:lstStyle/>
            <a:p>
              <a:pPr indent="-234600" lvl="0" marL="316800" rtl="0" algn="l">
                <a:spcBef>
                  <a:spcPts val="0"/>
                </a:spcBef>
                <a:spcAft>
                  <a:spcPts val="0"/>
                </a:spcAft>
                <a:buClr>
                  <a:srgbClr val="000000"/>
                </a:buClr>
                <a:buSzPts val="1200"/>
                <a:buFont typeface="Mada"/>
                <a:buChar char="●"/>
              </a:pPr>
              <a:r>
                <a:rPr lang="ar" sz="1200">
                  <a:latin typeface="Mada"/>
                  <a:ea typeface="Mada"/>
                  <a:cs typeface="Mada"/>
                  <a:sym typeface="Mada"/>
                </a:rPr>
                <a:t>The disease spectrum ranges from simple steatosis to nonalcoholic steatohepatitis (NASH), with or without fibrosis and can progress to cirrhosis.</a:t>
              </a:r>
              <a:endParaRPr sz="1200">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ar" sz="1200">
                  <a:latin typeface="Mada"/>
                  <a:ea typeface="Mada"/>
                  <a:cs typeface="Mada"/>
                  <a:sym typeface="Mada"/>
                </a:rPr>
                <a:t>The presentation is variable from asymptomatic patient to liver cirrhosis with decompensation.</a:t>
              </a:r>
              <a:endParaRPr sz="1200">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ar" sz="1200">
                  <a:latin typeface="Mada"/>
                  <a:ea typeface="Mada"/>
                  <a:cs typeface="Mada"/>
                  <a:sym typeface="Mada"/>
                </a:rPr>
                <a:t> Diagnosis based on radiology and non-invasive tests and sometimes liver biopsy is needed</a:t>
              </a:r>
              <a:endParaRPr sz="1200">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ar" sz="1200">
                  <a:latin typeface="Mada"/>
                  <a:ea typeface="Mada"/>
                  <a:cs typeface="Mada"/>
                  <a:sym typeface="Mada"/>
                </a:rPr>
                <a:t>Treatment based mainly of life style modification (weight reduction with diet and exercise)</a:t>
              </a:r>
              <a:endParaRPr sz="1200">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ar" sz="1200">
                  <a:latin typeface="Mada"/>
                  <a:ea typeface="Mada"/>
                  <a:cs typeface="Mada"/>
                  <a:sym typeface="Mada"/>
                </a:rPr>
                <a:t>No approved drugs for treatment of NASH</a:t>
              </a:r>
              <a:endParaRPr sz="1200">
                <a:latin typeface="Mada"/>
                <a:ea typeface="Mada"/>
                <a:cs typeface="Mada"/>
                <a:sym typeface="Mada"/>
              </a:endParaRPr>
            </a:p>
          </p:txBody>
        </p:sp>
        <p:sp>
          <p:nvSpPr>
            <p:cNvPr id="409" name="Google Shape;409;p17"/>
            <p:cNvSpPr/>
            <p:nvPr/>
          </p:nvSpPr>
          <p:spPr>
            <a:xfrm>
              <a:off x="2192687" y="1876200"/>
              <a:ext cx="2495700" cy="338100"/>
            </a:xfrm>
            <a:prstGeom prst="flowChartAlternateProcess">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Take home messages</a:t>
              </a:r>
              <a:endParaRPr b="1" sz="1800">
                <a:solidFill>
                  <a:srgbClr val="FFFFFF"/>
                </a:solidFill>
                <a:latin typeface="Mada"/>
                <a:ea typeface="Mada"/>
                <a:cs typeface="Mada"/>
                <a:sym typeface="Mada"/>
              </a:endParaRPr>
            </a:p>
          </p:txBody>
        </p:sp>
      </p:grpSp>
      <p:sp>
        <p:nvSpPr>
          <p:cNvPr id="410" name="Google Shape;410;p17"/>
          <p:cNvSpPr txBox="1"/>
          <p:nvPr/>
        </p:nvSpPr>
        <p:spPr>
          <a:xfrm>
            <a:off x="541500" y="0"/>
            <a:ext cx="67818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NAFLD Management (cont.)</a:t>
            </a:r>
            <a:endParaRPr b="1" sz="2600">
              <a:latin typeface="Mada"/>
              <a:ea typeface="Mada"/>
              <a:cs typeface="Mada"/>
              <a:sym typeface="Mada"/>
            </a:endParaRPr>
          </a:p>
        </p:txBody>
      </p:sp>
      <p:sp>
        <p:nvSpPr>
          <p:cNvPr id="411" name="Google Shape;411;p17"/>
          <p:cNvSpPr txBox="1"/>
          <p:nvPr/>
        </p:nvSpPr>
        <p:spPr>
          <a:xfrm>
            <a:off x="49800" y="805375"/>
            <a:ext cx="3607200" cy="4506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Mada"/>
              <a:buAutoNum type="arabicPeriod" startAt="3"/>
            </a:pPr>
            <a:r>
              <a:rPr b="1" lang="ar" sz="2100">
                <a:highlight>
                  <a:srgbClr val="D9EAD3"/>
                </a:highlight>
                <a:latin typeface="Mada"/>
                <a:ea typeface="Mada"/>
                <a:cs typeface="Mada"/>
                <a:sym typeface="Mada"/>
              </a:rPr>
              <a:t>Other interventions</a:t>
            </a:r>
            <a:endParaRPr b="1" sz="2100">
              <a:highlight>
                <a:srgbClr val="D9EAD3"/>
              </a:highlight>
              <a:latin typeface="Mada"/>
              <a:ea typeface="Mada"/>
              <a:cs typeface="Mada"/>
              <a:sym typeface="Mada"/>
            </a:endParaRPr>
          </a:p>
        </p:txBody>
      </p:sp>
      <p:sp>
        <p:nvSpPr>
          <p:cNvPr id="412" name="Google Shape;412;p17"/>
          <p:cNvSpPr/>
          <p:nvPr/>
        </p:nvSpPr>
        <p:spPr>
          <a:xfrm>
            <a:off x="68100" y="6920450"/>
            <a:ext cx="7428600" cy="934200"/>
          </a:xfrm>
          <a:prstGeom prst="rect">
            <a:avLst/>
          </a:prstGeom>
          <a:noFill/>
          <a:ln cap="flat" cmpd="sng" w="19050">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189075" lvl="0" marL="280799" rtl="0" algn="l">
              <a:spcBef>
                <a:spcPts val="0"/>
              </a:spcBef>
              <a:spcAft>
                <a:spcPts val="0"/>
              </a:spcAft>
              <a:buSzPts val="1050"/>
              <a:buFont typeface="Mada"/>
              <a:buChar char="●"/>
            </a:pPr>
            <a:r>
              <a:rPr lang="ar" sz="1050">
                <a:latin typeface="Mada"/>
                <a:ea typeface="Mada"/>
                <a:cs typeface="Mada"/>
                <a:sym typeface="Mada"/>
              </a:rPr>
              <a:t>The best thing is to reduce the body weight,</a:t>
            </a:r>
            <a:r>
              <a:rPr b="1" lang="ar" sz="1050">
                <a:latin typeface="Mada"/>
                <a:ea typeface="Mada"/>
                <a:cs typeface="Mada"/>
                <a:sym typeface="Mada"/>
              </a:rPr>
              <a:t> first</a:t>
            </a:r>
            <a:r>
              <a:rPr lang="ar" sz="1050">
                <a:latin typeface="Mada"/>
                <a:ea typeface="Mada"/>
                <a:cs typeface="Mada"/>
                <a:sym typeface="Mada"/>
              </a:rPr>
              <a:t> by lifestyle modification then through the other methods (either pharmacological or Bariatric </a:t>
            </a:r>
            <a:r>
              <a:rPr lang="ar" sz="1050">
                <a:latin typeface="Mada"/>
                <a:ea typeface="Mada"/>
                <a:cs typeface="Mada"/>
                <a:sym typeface="Mada"/>
              </a:rPr>
              <a:t>surgery</a:t>
            </a:r>
            <a:r>
              <a:rPr lang="ar" sz="1050">
                <a:latin typeface="Mada"/>
                <a:ea typeface="Mada"/>
                <a:cs typeface="Mada"/>
                <a:sym typeface="Mada"/>
              </a:rPr>
              <a:t>)</a:t>
            </a:r>
            <a:endParaRPr sz="1050">
              <a:latin typeface="Mada"/>
              <a:ea typeface="Mada"/>
              <a:cs typeface="Mada"/>
              <a:sym typeface="Mada"/>
            </a:endParaRPr>
          </a:p>
          <a:p>
            <a:pPr indent="-189075" lvl="0" marL="280799" rtl="0" algn="l">
              <a:spcBef>
                <a:spcPts val="0"/>
              </a:spcBef>
              <a:spcAft>
                <a:spcPts val="0"/>
              </a:spcAft>
              <a:buSzPts val="1050"/>
              <a:buFont typeface="Mada"/>
              <a:buChar char="●"/>
            </a:pPr>
            <a:r>
              <a:rPr b="1" lang="ar" sz="1050">
                <a:latin typeface="Mada"/>
                <a:ea typeface="Mada"/>
                <a:cs typeface="Mada"/>
                <a:sym typeface="Mada"/>
              </a:rPr>
              <a:t>Diabetics: </a:t>
            </a:r>
            <a:r>
              <a:rPr lang="ar" sz="1050">
                <a:latin typeface="Mada"/>
                <a:ea typeface="Mada"/>
                <a:cs typeface="Mada"/>
                <a:sym typeface="Mada"/>
              </a:rPr>
              <a:t>Pioglitazone or Liraglutide</a:t>
            </a:r>
            <a:endParaRPr sz="1050">
              <a:latin typeface="Mada"/>
              <a:ea typeface="Mada"/>
              <a:cs typeface="Mada"/>
              <a:sym typeface="Mada"/>
            </a:endParaRPr>
          </a:p>
          <a:p>
            <a:pPr indent="-189075" lvl="0" marL="280799" rtl="0" algn="l">
              <a:spcBef>
                <a:spcPts val="0"/>
              </a:spcBef>
              <a:spcAft>
                <a:spcPts val="0"/>
              </a:spcAft>
              <a:buSzPts val="1050"/>
              <a:buFont typeface="Mada"/>
              <a:buChar char="●"/>
            </a:pPr>
            <a:r>
              <a:rPr b="1" lang="ar" sz="1050">
                <a:latin typeface="Mada"/>
                <a:ea typeface="Mada"/>
                <a:cs typeface="Mada"/>
                <a:sym typeface="Mada"/>
              </a:rPr>
              <a:t>Non-diabetics: </a:t>
            </a:r>
            <a:r>
              <a:rPr lang="ar" sz="1050">
                <a:latin typeface="Mada"/>
                <a:ea typeface="Mada"/>
                <a:cs typeface="Mada"/>
                <a:sym typeface="Mada"/>
              </a:rPr>
              <a:t>Vit E</a:t>
            </a:r>
            <a:endParaRPr sz="1050">
              <a:latin typeface="Mada"/>
              <a:ea typeface="Mada"/>
              <a:cs typeface="Mada"/>
              <a:sym typeface="Mada"/>
            </a:endParaRPr>
          </a:p>
        </p:txBody>
      </p:sp>
      <p:sp>
        <p:nvSpPr>
          <p:cNvPr id="413" name="Google Shape;413;p17"/>
          <p:cNvSpPr txBox="1"/>
          <p:nvPr/>
        </p:nvSpPr>
        <p:spPr>
          <a:xfrm>
            <a:off x="6619500" y="7553800"/>
            <a:ext cx="874800" cy="300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Dr notes</a:t>
            </a:r>
            <a:endParaRPr b="1" sz="12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graphicFrame>
        <p:nvGraphicFramePr>
          <p:cNvPr id="418" name="Google Shape;418;p18"/>
          <p:cNvGraphicFramePr/>
          <p:nvPr/>
        </p:nvGraphicFramePr>
        <p:xfrm>
          <a:off x="65750" y="841938"/>
          <a:ext cx="3000000" cy="3000000"/>
        </p:xfrm>
        <a:graphic>
          <a:graphicData uri="http://schemas.openxmlformats.org/drawingml/2006/table">
            <a:tbl>
              <a:tblPr>
                <a:noFill/>
                <a:tableStyleId>{EF1637E7-0CB8-4A3C-9C3B-DB7DFA9F315C}</a:tableStyleId>
              </a:tblPr>
              <a:tblGrid>
                <a:gridCol w="1088350"/>
                <a:gridCol w="6340150"/>
              </a:tblGrid>
              <a:tr h="475825">
                <a:tc>
                  <a:txBody>
                    <a:bodyPr/>
                    <a:lstStyle/>
                    <a:p>
                      <a:pPr indent="0" lvl="0" marL="0" rtl="0" algn="ctr">
                        <a:spcBef>
                          <a:spcPts val="0"/>
                        </a:spcBef>
                        <a:spcAft>
                          <a:spcPts val="0"/>
                        </a:spcAft>
                        <a:buNone/>
                      </a:pPr>
                      <a:r>
                        <a:rPr lang="ar" sz="1100">
                          <a:solidFill>
                            <a:schemeClr val="accent1"/>
                          </a:solidFill>
                          <a:latin typeface="Mada SemiBold"/>
                          <a:ea typeface="Mada SemiBold"/>
                          <a:cs typeface="Mada SemiBold"/>
                          <a:sym typeface="Mada SemiBold"/>
                        </a:rPr>
                        <a:t>Definition/</a:t>
                      </a:r>
                      <a:endParaRPr sz="1100">
                        <a:solidFill>
                          <a:schemeClr val="accent1"/>
                        </a:solidFill>
                        <a:latin typeface="Mada SemiBold"/>
                        <a:ea typeface="Mada SemiBold"/>
                        <a:cs typeface="Mada SemiBold"/>
                        <a:sym typeface="Mada SemiBold"/>
                      </a:endParaRPr>
                    </a:p>
                    <a:p>
                      <a:pPr indent="0" lvl="0" marL="0" rtl="0" algn="ctr">
                        <a:spcBef>
                          <a:spcPts val="0"/>
                        </a:spcBef>
                        <a:spcAft>
                          <a:spcPts val="0"/>
                        </a:spcAft>
                        <a:buNone/>
                      </a:pPr>
                      <a:r>
                        <a:rPr lang="ar" sz="1100">
                          <a:solidFill>
                            <a:schemeClr val="accent1"/>
                          </a:solidFill>
                          <a:latin typeface="Mada SemiBold"/>
                          <a:ea typeface="Mada SemiBold"/>
                          <a:cs typeface="Mada SemiBold"/>
                          <a:sym typeface="Mada SemiBold"/>
                        </a:rPr>
                        <a:t>Classification</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marR="0" rtl="0" algn="l">
                        <a:lnSpc>
                          <a:spcPct val="100000"/>
                        </a:lnSpc>
                        <a:spcBef>
                          <a:spcPts val="0"/>
                        </a:spcBef>
                        <a:spcAft>
                          <a:spcPts val="0"/>
                        </a:spcAft>
                        <a:buNone/>
                      </a:pPr>
                      <a:r>
                        <a:rPr lang="ar" sz="900">
                          <a:latin typeface="Mada"/>
                          <a:ea typeface="Mada"/>
                          <a:cs typeface="Mada"/>
                          <a:sym typeface="Mada"/>
                        </a:rPr>
                        <a:t>Liver disease, where there is accumulation of excess fat in the liver cells (steatosis), in people who drink little or no alcohol.</a:t>
                      </a:r>
                      <a:endParaRPr sz="900">
                        <a:latin typeface="Mada"/>
                        <a:ea typeface="Mada"/>
                        <a:cs typeface="Mada"/>
                        <a:sym typeface="Mada"/>
                      </a:endParaRPr>
                    </a:p>
                    <a:p>
                      <a:pPr indent="0" lvl="0" marL="0" marR="0" rtl="0" algn="l">
                        <a:lnSpc>
                          <a:spcPct val="100000"/>
                        </a:lnSpc>
                        <a:spcBef>
                          <a:spcPts val="0"/>
                        </a:spcBef>
                        <a:spcAft>
                          <a:spcPts val="0"/>
                        </a:spcAft>
                        <a:buClr>
                          <a:schemeClr val="dk1"/>
                        </a:buClr>
                        <a:buSzPts val="1100"/>
                        <a:buFont typeface="Arial"/>
                        <a:buNone/>
                      </a:pPr>
                      <a:r>
                        <a:rPr b="1" lang="ar" sz="900">
                          <a:latin typeface="Mada"/>
                          <a:ea typeface="Mada"/>
                          <a:cs typeface="Mada"/>
                          <a:sym typeface="Mada"/>
                        </a:rPr>
                        <a:t>NAFL: Steatosis</a:t>
                      </a:r>
                      <a:r>
                        <a:rPr lang="ar" sz="900">
                          <a:latin typeface="Mada"/>
                          <a:ea typeface="Mada"/>
                          <a:cs typeface="Mada"/>
                          <a:sym typeface="Mada"/>
                        </a:rPr>
                        <a:t> </a:t>
                      </a:r>
                      <a:r>
                        <a:rPr b="1" lang="ar" sz="900">
                          <a:latin typeface="Mada"/>
                          <a:ea typeface="Mada"/>
                          <a:cs typeface="Mada"/>
                          <a:sym typeface="Mada"/>
                        </a:rPr>
                        <a:t>with</a:t>
                      </a:r>
                      <a:r>
                        <a:rPr b="1" lang="ar" sz="900" u="sng">
                          <a:latin typeface="Mada"/>
                          <a:ea typeface="Mada"/>
                          <a:cs typeface="Mada"/>
                          <a:sym typeface="Mada"/>
                        </a:rPr>
                        <a:t>out </a:t>
                      </a:r>
                      <a:r>
                        <a:rPr b="1" lang="ar" sz="900">
                          <a:latin typeface="Mada"/>
                          <a:ea typeface="Mada"/>
                          <a:cs typeface="Mada"/>
                          <a:sym typeface="Mada"/>
                        </a:rPr>
                        <a:t>inflammation</a:t>
                      </a:r>
                      <a:r>
                        <a:rPr lang="ar" sz="900">
                          <a:latin typeface="Mada"/>
                          <a:ea typeface="Mada"/>
                          <a:cs typeface="Mada"/>
                          <a:sym typeface="Mada"/>
                        </a:rPr>
                        <a:t>.</a:t>
                      </a:r>
                      <a:endParaRPr sz="900">
                        <a:latin typeface="Mada"/>
                        <a:ea typeface="Mada"/>
                        <a:cs typeface="Mada"/>
                        <a:sym typeface="Mada"/>
                      </a:endParaRPr>
                    </a:p>
                    <a:p>
                      <a:pPr indent="0" lvl="0" marL="0" marR="0" rtl="0" algn="l">
                        <a:lnSpc>
                          <a:spcPct val="100000"/>
                        </a:lnSpc>
                        <a:spcBef>
                          <a:spcPts val="0"/>
                        </a:spcBef>
                        <a:spcAft>
                          <a:spcPts val="0"/>
                        </a:spcAft>
                        <a:buNone/>
                      </a:pPr>
                      <a:r>
                        <a:rPr b="1" lang="ar" sz="900">
                          <a:latin typeface="Mada"/>
                          <a:ea typeface="Mada"/>
                          <a:cs typeface="Mada"/>
                          <a:sym typeface="Mada"/>
                        </a:rPr>
                        <a:t>NASH: Steatosis with Inflammation.</a:t>
                      </a:r>
                      <a:endParaRPr b="1" sz="900">
                        <a:solidFill>
                          <a:srgbClr val="CC0000"/>
                        </a:solidFill>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444550">
                <a:tc>
                  <a:txBody>
                    <a:bodyPr/>
                    <a:lstStyle/>
                    <a:p>
                      <a:pPr indent="0" lvl="0" marL="0" marR="0" rtl="0" algn="ctr">
                        <a:lnSpc>
                          <a:spcPct val="100000"/>
                        </a:lnSpc>
                        <a:spcBef>
                          <a:spcPts val="0"/>
                        </a:spcBef>
                        <a:spcAft>
                          <a:spcPts val="0"/>
                        </a:spcAft>
                        <a:buNone/>
                      </a:pPr>
                      <a:r>
                        <a:rPr lang="ar" sz="1100">
                          <a:solidFill>
                            <a:schemeClr val="accent1"/>
                          </a:solidFill>
                          <a:latin typeface="Mada SemiBold"/>
                          <a:ea typeface="Mada SemiBold"/>
                          <a:cs typeface="Mada SemiBold"/>
                          <a:sym typeface="Mada SemiBold"/>
                        </a:rPr>
                        <a:t>Criteria</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285750" lvl="0" marL="457200" rtl="0" algn="l">
                        <a:spcBef>
                          <a:spcPts val="0"/>
                        </a:spcBef>
                        <a:spcAft>
                          <a:spcPts val="0"/>
                        </a:spcAft>
                        <a:buSzPts val="900"/>
                        <a:buFont typeface="Mada"/>
                        <a:buAutoNum type="arabicPeriod"/>
                      </a:pPr>
                      <a:r>
                        <a:rPr lang="ar" sz="900">
                          <a:latin typeface="Mada"/>
                          <a:ea typeface="Mada"/>
                          <a:cs typeface="Mada"/>
                          <a:sym typeface="Mada"/>
                        </a:rPr>
                        <a:t>Liver fat &gt; 5%: Histology or MRI. </a:t>
                      </a:r>
                      <a:endParaRPr sz="900">
                        <a:latin typeface="Mada"/>
                        <a:ea typeface="Mada"/>
                        <a:cs typeface="Mada"/>
                        <a:sym typeface="Mada"/>
                      </a:endParaRPr>
                    </a:p>
                    <a:p>
                      <a:pPr indent="-285750" lvl="0" marL="457200" rtl="0" algn="l">
                        <a:spcBef>
                          <a:spcPts val="0"/>
                        </a:spcBef>
                        <a:spcAft>
                          <a:spcPts val="0"/>
                        </a:spcAft>
                        <a:buSzPts val="900"/>
                        <a:buFont typeface="Mada"/>
                        <a:buAutoNum type="arabicPeriod"/>
                      </a:pPr>
                      <a:r>
                        <a:rPr lang="ar" sz="900">
                          <a:latin typeface="Mada"/>
                          <a:ea typeface="Mada"/>
                          <a:cs typeface="Mada"/>
                          <a:sym typeface="Mada"/>
                        </a:rPr>
                        <a:t>Lack of secondary causes (</a:t>
                      </a:r>
                      <a:r>
                        <a:rPr b="1" lang="ar" sz="900">
                          <a:latin typeface="Mada"/>
                          <a:ea typeface="Mada"/>
                          <a:cs typeface="Mada"/>
                          <a:sym typeface="Mada"/>
                        </a:rPr>
                        <a:t>NASH is a diagnosis of exclusion</a:t>
                      </a:r>
                      <a:r>
                        <a:rPr lang="ar" sz="900">
                          <a:latin typeface="Mada"/>
                          <a:ea typeface="Mada"/>
                          <a:cs typeface="Mada"/>
                          <a:sym typeface="Mada"/>
                        </a:rPr>
                        <a:t>).</a:t>
                      </a:r>
                      <a:endParaRPr sz="9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marR="0" rtl="0" algn="ctr">
                        <a:lnSpc>
                          <a:spcPct val="100000"/>
                        </a:lnSpc>
                        <a:spcBef>
                          <a:spcPts val="0"/>
                        </a:spcBef>
                        <a:spcAft>
                          <a:spcPts val="0"/>
                        </a:spcAft>
                        <a:buNone/>
                      </a:pPr>
                      <a:r>
                        <a:rPr lang="ar" sz="1100">
                          <a:solidFill>
                            <a:schemeClr val="accent1"/>
                          </a:solidFill>
                          <a:latin typeface="Mada SemiBold"/>
                          <a:ea typeface="Mada SemiBold"/>
                          <a:cs typeface="Mada SemiBold"/>
                          <a:sym typeface="Mada SemiBold"/>
                        </a:rPr>
                        <a:t>Epidemiology</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marR="0" rtl="0" algn="l">
                        <a:lnSpc>
                          <a:spcPct val="100000"/>
                        </a:lnSpc>
                        <a:spcBef>
                          <a:spcPts val="0"/>
                        </a:spcBef>
                        <a:spcAft>
                          <a:spcPts val="0"/>
                        </a:spcAft>
                        <a:buNone/>
                      </a:pPr>
                      <a:r>
                        <a:rPr lang="ar" sz="900">
                          <a:latin typeface="Mada"/>
                          <a:ea typeface="Mada"/>
                          <a:cs typeface="Mada"/>
                          <a:sym typeface="Mada"/>
                        </a:rPr>
                        <a:t>- </a:t>
                      </a:r>
                      <a:r>
                        <a:rPr lang="ar" sz="900">
                          <a:latin typeface="Mada"/>
                          <a:ea typeface="Mada"/>
                          <a:cs typeface="Mada"/>
                          <a:sym typeface="Mada"/>
                        </a:rPr>
                        <a:t>One billion people have it worldwide. - Most common cause of abnormal liver tests and chronic liver disease.</a:t>
                      </a:r>
                      <a:endParaRPr sz="9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marR="0" rtl="0" algn="ctr">
                        <a:lnSpc>
                          <a:spcPct val="100000"/>
                        </a:lnSpc>
                        <a:spcBef>
                          <a:spcPts val="0"/>
                        </a:spcBef>
                        <a:spcAft>
                          <a:spcPts val="0"/>
                        </a:spcAft>
                        <a:buNone/>
                      </a:pPr>
                      <a:r>
                        <a:rPr lang="ar" sz="1100">
                          <a:solidFill>
                            <a:schemeClr val="accent1"/>
                          </a:solidFill>
                          <a:latin typeface="Mada SemiBold"/>
                          <a:ea typeface="Mada SemiBold"/>
                          <a:cs typeface="Mada SemiBold"/>
                          <a:sym typeface="Mada SemiBold"/>
                        </a:rPr>
                        <a:t>Risk Factors</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marR="0" rtl="0" algn="l">
                        <a:lnSpc>
                          <a:spcPct val="100000"/>
                        </a:lnSpc>
                        <a:spcBef>
                          <a:spcPts val="0"/>
                        </a:spcBef>
                        <a:spcAft>
                          <a:spcPts val="0"/>
                        </a:spcAft>
                        <a:buNone/>
                      </a:pPr>
                      <a:r>
                        <a:rPr b="1" lang="ar" sz="900">
                          <a:solidFill>
                            <a:schemeClr val="dk1"/>
                          </a:solidFill>
                          <a:latin typeface="Mada"/>
                          <a:ea typeface="Mada"/>
                          <a:cs typeface="Mada"/>
                          <a:sym typeface="Mada"/>
                        </a:rPr>
                        <a:t>Metabolic syndrome</a:t>
                      </a:r>
                      <a:r>
                        <a:rPr lang="ar" sz="900">
                          <a:solidFill>
                            <a:schemeClr val="dk1"/>
                          </a:solidFill>
                          <a:latin typeface="Mada"/>
                          <a:ea typeface="Mada"/>
                          <a:cs typeface="Mada"/>
                          <a:sym typeface="Mada"/>
                        </a:rPr>
                        <a:t>, Insulin resistance (&amp; T2DM), Central obesity, Hyperlipidemia, Male &amp; Sedentary lifestyle. </a:t>
                      </a:r>
                      <a:endParaRPr sz="9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marR="0" rtl="0" algn="ctr">
                        <a:lnSpc>
                          <a:spcPct val="100000"/>
                        </a:lnSpc>
                        <a:spcBef>
                          <a:spcPts val="0"/>
                        </a:spcBef>
                        <a:spcAft>
                          <a:spcPts val="0"/>
                        </a:spcAft>
                        <a:buNone/>
                      </a:pPr>
                      <a:r>
                        <a:rPr lang="ar" sz="1100">
                          <a:solidFill>
                            <a:schemeClr val="accent1"/>
                          </a:solidFill>
                          <a:latin typeface="Mada SemiBold"/>
                          <a:ea typeface="Mada SemiBold"/>
                          <a:cs typeface="Mada SemiBold"/>
                          <a:sym typeface="Mada SemiBold"/>
                        </a:rPr>
                        <a:t>Pathophysiology</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marR="0" rtl="0" algn="l">
                        <a:lnSpc>
                          <a:spcPct val="100000"/>
                        </a:lnSpc>
                        <a:spcBef>
                          <a:spcPts val="0"/>
                        </a:spcBef>
                        <a:spcAft>
                          <a:spcPts val="0"/>
                        </a:spcAft>
                        <a:buNone/>
                      </a:pPr>
                      <a:r>
                        <a:rPr lang="ar" sz="900">
                          <a:latin typeface="Mada"/>
                          <a:ea typeface="Mada"/>
                          <a:cs typeface="Mada"/>
                          <a:sym typeface="Mada"/>
                        </a:rPr>
                        <a:t>Insulin resistance &gt;  ↑ Peripheral lipolysis, ↑ Triglyceride synthesis  &amp; ↑ Hepatic uptake of fatty acids.</a:t>
                      </a:r>
                      <a:endParaRPr sz="9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380975">
                <a:tc>
                  <a:txBody>
                    <a:bodyPr/>
                    <a:lstStyle/>
                    <a:p>
                      <a:pPr indent="0" lvl="0" marL="0" marR="0" rtl="0" algn="ctr">
                        <a:lnSpc>
                          <a:spcPct val="100000"/>
                        </a:lnSpc>
                        <a:spcBef>
                          <a:spcPts val="0"/>
                        </a:spcBef>
                        <a:spcAft>
                          <a:spcPts val="0"/>
                        </a:spcAft>
                        <a:buNone/>
                      </a:pPr>
                      <a:r>
                        <a:rPr lang="ar" sz="1100">
                          <a:solidFill>
                            <a:schemeClr val="accent1"/>
                          </a:solidFill>
                          <a:latin typeface="Mada SemiBold"/>
                          <a:ea typeface="Mada SemiBold"/>
                          <a:cs typeface="Mada SemiBold"/>
                          <a:sym typeface="Mada SemiBold"/>
                        </a:rPr>
                        <a:t>Natural History</a:t>
                      </a:r>
                      <a:endParaRPr sz="11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rtl="0" algn="l">
                        <a:spcBef>
                          <a:spcPts val="0"/>
                        </a:spcBef>
                        <a:spcAft>
                          <a:spcPts val="0"/>
                        </a:spcAft>
                        <a:buNone/>
                      </a:pPr>
                      <a:r>
                        <a:rPr lang="ar" sz="900">
                          <a:solidFill>
                            <a:schemeClr val="dk1"/>
                          </a:solidFill>
                          <a:latin typeface="Mada"/>
                          <a:ea typeface="Mada"/>
                          <a:cs typeface="Mada"/>
                          <a:sym typeface="Mada"/>
                        </a:rPr>
                        <a:t>NAFLD →</a:t>
                      </a:r>
                      <a:r>
                        <a:rPr baseline="30000" lang="ar" sz="900">
                          <a:solidFill>
                            <a:schemeClr val="dk1"/>
                          </a:solidFill>
                          <a:latin typeface="Mada"/>
                          <a:ea typeface="Mada"/>
                          <a:cs typeface="Mada"/>
                          <a:sym typeface="Mada"/>
                        </a:rPr>
                        <a:t>25%</a:t>
                      </a:r>
                      <a:r>
                        <a:rPr lang="ar" sz="900">
                          <a:solidFill>
                            <a:schemeClr val="dk1"/>
                          </a:solidFill>
                          <a:latin typeface="Mada"/>
                          <a:ea typeface="Mada"/>
                          <a:cs typeface="Mada"/>
                          <a:sym typeface="Mada"/>
                        </a:rPr>
                        <a:t> NASH →</a:t>
                      </a:r>
                      <a:r>
                        <a:rPr baseline="30000" lang="ar" sz="900">
                          <a:solidFill>
                            <a:schemeClr val="dk1"/>
                          </a:solidFill>
                          <a:latin typeface="Mada"/>
                          <a:ea typeface="Mada"/>
                          <a:cs typeface="Mada"/>
                          <a:sym typeface="Mada"/>
                        </a:rPr>
                        <a:t>11%</a:t>
                      </a:r>
                      <a:r>
                        <a:rPr lang="ar" sz="900">
                          <a:solidFill>
                            <a:schemeClr val="dk1"/>
                          </a:solidFill>
                          <a:latin typeface="Mada"/>
                          <a:ea typeface="Mada"/>
                          <a:cs typeface="Mada"/>
                          <a:sym typeface="Mada"/>
                        </a:rPr>
                        <a:t> NASH Cirrhosis →</a:t>
                      </a:r>
                      <a:r>
                        <a:rPr baseline="30000" lang="ar" sz="900">
                          <a:solidFill>
                            <a:schemeClr val="dk1"/>
                          </a:solidFill>
                          <a:latin typeface="Mada"/>
                          <a:ea typeface="Mada"/>
                          <a:cs typeface="Mada"/>
                          <a:sym typeface="Mada"/>
                        </a:rPr>
                        <a:t>7.2%</a:t>
                      </a:r>
                      <a:r>
                        <a:rPr lang="ar" sz="900">
                          <a:solidFill>
                            <a:schemeClr val="dk1"/>
                          </a:solidFill>
                          <a:latin typeface="Mada"/>
                          <a:ea typeface="Mada"/>
                          <a:cs typeface="Mada"/>
                          <a:sym typeface="Mada"/>
                        </a:rPr>
                        <a:t> HCC / →</a:t>
                      </a:r>
                      <a:r>
                        <a:rPr baseline="30000" lang="ar" sz="900">
                          <a:solidFill>
                            <a:schemeClr val="dk1"/>
                          </a:solidFill>
                          <a:latin typeface="Mada"/>
                          <a:ea typeface="Mada"/>
                          <a:cs typeface="Mada"/>
                          <a:sym typeface="Mada"/>
                        </a:rPr>
                        <a:t>19-45%</a:t>
                      </a:r>
                      <a:r>
                        <a:rPr lang="ar" sz="900">
                          <a:solidFill>
                            <a:schemeClr val="dk1"/>
                          </a:solidFill>
                          <a:latin typeface="Mada"/>
                          <a:ea typeface="Mada"/>
                          <a:cs typeface="Mada"/>
                          <a:sym typeface="Mada"/>
                        </a:rPr>
                        <a:t> Decompensation. </a:t>
                      </a:r>
                      <a:endParaRPr sz="9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bl>
          </a:graphicData>
        </a:graphic>
      </p:graphicFrame>
      <p:graphicFrame>
        <p:nvGraphicFramePr>
          <p:cNvPr id="419" name="Google Shape;419;p18"/>
          <p:cNvGraphicFramePr/>
          <p:nvPr/>
        </p:nvGraphicFramePr>
        <p:xfrm>
          <a:off x="65750" y="3634488"/>
          <a:ext cx="3000000" cy="3000000"/>
        </p:xfrm>
        <a:graphic>
          <a:graphicData uri="http://schemas.openxmlformats.org/drawingml/2006/table">
            <a:tbl>
              <a:tblPr>
                <a:noFill/>
                <a:tableStyleId>{EF1637E7-0CB8-4A3C-9C3B-DB7DFA9F315C}</a:tableStyleId>
              </a:tblPr>
              <a:tblGrid>
                <a:gridCol w="1088350"/>
                <a:gridCol w="2111575"/>
                <a:gridCol w="1997075"/>
                <a:gridCol w="2231500"/>
              </a:tblGrid>
              <a:tr h="100000">
                <a:tc gridSpan="4">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Therapeutic modalities </a:t>
                      </a:r>
                      <a:endParaRPr b="1" sz="1300">
                        <a:solidFill>
                          <a:srgbClr val="FFFFFF"/>
                        </a:solidFill>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1"/>
                    </a:solidFill>
                  </a:tcPr>
                </a:tc>
                <a:tc hMerge="1"/>
                <a:tc hMerge="1"/>
                <a:tc hMerge="1"/>
              </a:tr>
              <a:tr h="475825">
                <a:tc>
                  <a:txBody>
                    <a:bodyPr/>
                    <a:lstStyle/>
                    <a:p>
                      <a:pPr indent="0" lvl="0" marL="0" marR="0" rtl="0" algn="ctr">
                        <a:lnSpc>
                          <a:spcPct val="100000"/>
                        </a:lnSpc>
                        <a:spcBef>
                          <a:spcPts val="0"/>
                        </a:spcBef>
                        <a:spcAft>
                          <a:spcPts val="0"/>
                        </a:spcAft>
                        <a:buNone/>
                      </a:pPr>
                      <a:r>
                        <a:rPr b="1" lang="ar" sz="1000">
                          <a:solidFill>
                            <a:srgbClr val="674EA7"/>
                          </a:solidFill>
                          <a:latin typeface="Mada"/>
                          <a:ea typeface="Mada"/>
                          <a:cs typeface="Mada"/>
                          <a:sym typeface="Mada"/>
                        </a:rPr>
                        <a:t>1) </a:t>
                      </a:r>
                      <a:r>
                        <a:rPr lang="ar" sz="1000">
                          <a:solidFill>
                            <a:schemeClr val="accent1"/>
                          </a:solidFill>
                          <a:latin typeface="Mada SemiBold"/>
                          <a:ea typeface="Mada SemiBold"/>
                          <a:cs typeface="Mada SemiBold"/>
                          <a:sym typeface="Mada SemiBold"/>
                        </a:rPr>
                        <a:t>Pharmacologic Therapy</a:t>
                      </a:r>
                      <a:endParaRPr sz="1000">
                        <a:solidFill>
                          <a:schemeClr val="accent1"/>
                        </a:solidFill>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a:txBody>
                    <a:bodyPr/>
                    <a:lstStyle/>
                    <a:p>
                      <a:pPr indent="0" lvl="0" marL="0" rtl="0" algn="l">
                        <a:spcBef>
                          <a:spcPts val="0"/>
                        </a:spcBef>
                        <a:spcAft>
                          <a:spcPts val="0"/>
                        </a:spcAft>
                        <a:buNone/>
                      </a:pPr>
                      <a:r>
                        <a:rPr b="1" lang="ar" sz="1100">
                          <a:solidFill>
                            <a:srgbClr val="CC0000"/>
                          </a:solidFill>
                          <a:latin typeface="Mada"/>
                          <a:ea typeface="Mada"/>
                          <a:cs typeface="Mada"/>
                          <a:sym typeface="Mada"/>
                        </a:rPr>
                        <a:t>NO FDA approved drug</a:t>
                      </a:r>
                      <a:endParaRPr sz="1300"/>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Stop/slow necro-inflammation/fibrosis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Improve underling metabolic syndrome</a:t>
                      </a:r>
                      <a:endParaRPr sz="1300"/>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To improve insulin sensitivity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Reduce oxidative stress effect </a:t>
                      </a:r>
                      <a:endParaRPr sz="1100">
                        <a:solidFill>
                          <a:schemeClr val="dk1"/>
                        </a:solidFill>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475825">
                <a:tc rowSpan="2">
                  <a:txBody>
                    <a:bodyPr/>
                    <a:lstStyle/>
                    <a:p>
                      <a:pPr indent="0" lvl="0" marL="0" rtl="0" algn="ctr">
                        <a:spcBef>
                          <a:spcPts val="0"/>
                        </a:spcBef>
                        <a:spcAft>
                          <a:spcPts val="0"/>
                        </a:spcAft>
                        <a:buNone/>
                      </a:pPr>
                      <a:r>
                        <a:rPr b="1" lang="ar" sz="1000">
                          <a:solidFill>
                            <a:srgbClr val="674EA7"/>
                          </a:solidFill>
                          <a:latin typeface="Mada"/>
                          <a:ea typeface="Mada"/>
                          <a:cs typeface="Mada"/>
                          <a:sym typeface="Mada"/>
                        </a:rPr>
                        <a:t>2)</a:t>
                      </a:r>
                      <a:r>
                        <a:rPr lang="ar" sz="1000">
                          <a:solidFill>
                            <a:srgbClr val="674EA7"/>
                          </a:solidFill>
                          <a:latin typeface="Mada SemiBold"/>
                          <a:ea typeface="Mada SemiBold"/>
                          <a:cs typeface="Mada SemiBold"/>
                          <a:sym typeface="Mada SemiBold"/>
                        </a:rPr>
                        <a:t> </a:t>
                      </a:r>
                      <a:r>
                        <a:rPr lang="ar" sz="1000">
                          <a:solidFill>
                            <a:schemeClr val="accent1"/>
                          </a:solidFill>
                          <a:latin typeface="Mada SemiBold"/>
                          <a:ea typeface="Mada SemiBold"/>
                          <a:cs typeface="Mada SemiBold"/>
                          <a:sym typeface="Mada SemiBold"/>
                        </a:rPr>
                        <a:t>Lifestyle modifications</a:t>
                      </a:r>
                      <a:endParaRPr sz="1000">
                        <a:solidFill>
                          <a:schemeClr val="accent1"/>
                        </a:solidFill>
                        <a:latin typeface="Mada SemiBold"/>
                        <a:ea typeface="Mada SemiBold"/>
                        <a:cs typeface="Mada SemiBold"/>
                        <a:sym typeface="Mada SemiBold"/>
                      </a:endParaRPr>
                    </a:p>
                    <a:p>
                      <a:pPr indent="0" lvl="0" marL="0" rtl="0" algn="ctr">
                        <a:spcBef>
                          <a:spcPts val="1000"/>
                        </a:spcBef>
                        <a:spcAft>
                          <a:spcPts val="0"/>
                        </a:spcAft>
                        <a:buNone/>
                      </a:pPr>
                      <a:r>
                        <a:rPr b="1" lang="ar" sz="800">
                          <a:solidFill>
                            <a:srgbClr val="CC0000"/>
                          </a:solidFill>
                          <a:latin typeface="Mada"/>
                          <a:ea typeface="Mada"/>
                          <a:cs typeface="Mada"/>
                          <a:sym typeface="Mada"/>
                        </a:rPr>
                        <a:t>Cornerstone Management</a:t>
                      </a:r>
                      <a:endParaRPr b="1" sz="800">
                        <a:solidFill>
                          <a:srgbClr val="CC0000"/>
                        </a:solidFill>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60470"/>
                      </a:srgbClr>
                    </a:solidFill>
                  </a:tcPr>
                </a:tc>
                <a:tc gridSpan="3">
                  <a:txBody>
                    <a:bodyPr/>
                    <a:lstStyle/>
                    <a:p>
                      <a:pPr indent="0" lvl="0" marL="0" rtl="0" algn="l">
                        <a:spcBef>
                          <a:spcPts val="0"/>
                        </a:spcBef>
                        <a:spcAft>
                          <a:spcPts val="0"/>
                        </a:spcAft>
                        <a:buNone/>
                      </a:pPr>
                      <a:r>
                        <a:rPr lang="ar" sz="800">
                          <a:latin typeface="Mada"/>
                          <a:ea typeface="Mada"/>
                          <a:cs typeface="Mada"/>
                          <a:sym typeface="Mada"/>
                        </a:rPr>
                        <a:t>Should be recommended as the primary intervention for NAFLD: includes weight loss, exercise &amp; dietary modification.</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Other measures:        - Stop alcohol (for who drink)        - Treat other conditions (DM, Hyperlipidemia, etc..)</a:t>
                      </a:r>
                      <a:endParaRPr sz="8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hMerge="1"/>
              </a:tr>
              <a:tr h="1230800">
                <a:tc vMerge="1"/>
                <a:tc>
                  <a:txBody>
                    <a:bodyPr/>
                    <a:lstStyle/>
                    <a:p>
                      <a:pPr indent="0" lvl="0" marL="0" rtl="0" algn="ctr">
                        <a:spcBef>
                          <a:spcPts val="0"/>
                        </a:spcBef>
                        <a:spcAft>
                          <a:spcPts val="0"/>
                        </a:spcAft>
                        <a:buNone/>
                      </a:pPr>
                      <a:r>
                        <a:rPr b="1" lang="ar" sz="800">
                          <a:solidFill>
                            <a:srgbClr val="CC0000"/>
                          </a:solidFill>
                          <a:latin typeface="Mada"/>
                          <a:ea typeface="Mada"/>
                          <a:cs typeface="Mada"/>
                          <a:sym typeface="Mada"/>
                        </a:rPr>
                        <a:t>Weight Loss: </a:t>
                      </a:r>
                      <a:r>
                        <a:rPr b="1" lang="ar" sz="500">
                          <a:latin typeface="Mada"/>
                          <a:ea typeface="Mada"/>
                          <a:cs typeface="Mada"/>
                          <a:sym typeface="Mada"/>
                        </a:rPr>
                        <a:t>(reduce associated risk factors)</a:t>
                      </a:r>
                      <a:endParaRPr b="1" sz="500">
                        <a:latin typeface="Mada"/>
                        <a:ea typeface="Mada"/>
                        <a:cs typeface="Mada"/>
                        <a:sym typeface="Mada"/>
                      </a:endParaRPr>
                    </a:p>
                    <a:p>
                      <a:pPr indent="0" lvl="0" marL="0" rtl="0" algn="ctr">
                        <a:spcBef>
                          <a:spcPts val="0"/>
                        </a:spcBef>
                        <a:spcAft>
                          <a:spcPts val="0"/>
                        </a:spcAft>
                        <a:buNone/>
                      </a:pPr>
                      <a:r>
                        <a:rPr lang="ar" sz="800" u="sng">
                          <a:solidFill>
                            <a:srgbClr val="CC0000"/>
                          </a:solidFill>
                          <a:latin typeface="Mada"/>
                          <a:ea typeface="Mada"/>
                          <a:cs typeface="Mada"/>
                          <a:sym typeface="Mada"/>
                        </a:rPr>
                        <a:t>Consistently beneficial if sustained.</a:t>
                      </a:r>
                      <a:endParaRPr sz="800" u="sng">
                        <a:solidFill>
                          <a:srgbClr val="CC0000"/>
                        </a:solidFill>
                        <a:latin typeface="Mada"/>
                        <a:ea typeface="Mada"/>
                        <a:cs typeface="Mada"/>
                        <a:sym typeface="Mada"/>
                      </a:endParaRPr>
                    </a:p>
                    <a:p>
                      <a:pPr indent="-279400" lvl="0" marL="457200" rtl="0" algn="l">
                        <a:spcBef>
                          <a:spcPts val="0"/>
                        </a:spcBef>
                        <a:spcAft>
                          <a:spcPts val="0"/>
                        </a:spcAft>
                        <a:buSzPts val="800"/>
                        <a:buFont typeface="Mada"/>
                        <a:buChar char="●"/>
                      </a:pPr>
                      <a:r>
                        <a:rPr lang="ar" sz="800">
                          <a:latin typeface="Mada"/>
                          <a:ea typeface="Mada"/>
                          <a:cs typeface="Mada"/>
                          <a:sym typeface="Mada"/>
                        </a:rPr>
                        <a:t>≥ 5% weight loss Steatosis.</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ar" sz="800">
                          <a:latin typeface="Mada"/>
                          <a:ea typeface="Mada"/>
                          <a:cs typeface="Mada"/>
                          <a:sym typeface="Mada"/>
                        </a:rPr>
                        <a:t>≥ 7% weight loss NASH.</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ar" sz="800">
                          <a:latin typeface="Mada"/>
                          <a:ea typeface="Mada"/>
                          <a:cs typeface="Mada"/>
                          <a:sym typeface="Mada"/>
                        </a:rPr>
                        <a:t>≥ 10% weight loss Fibrosis.</a:t>
                      </a:r>
                      <a:endParaRPr sz="800">
                        <a:latin typeface="Mada"/>
                        <a:ea typeface="Mada"/>
                        <a:cs typeface="Mada"/>
                        <a:sym typeface="Mada"/>
                      </a:endParaRPr>
                    </a:p>
                    <a:p>
                      <a:pPr indent="0" lvl="0" marL="0" rtl="0" algn="l">
                        <a:spcBef>
                          <a:spcPts val="0"/>
                        </a:spcBef>
                        <a:spcAft>
                          <a:spcPts val="0"/>
                        </a:spcAft>
                        <a:buNone/>
                      </a:pPr>
                      <a:r>
                        <a:t/>
                      </a:r>
                      <a:endParaRPr b="1" sz="800">
                        <a:latin typeface="Mada"/>
                        <a:ea typeface="Mada"/>
                        <a:cs typeface="Mada"/>
                        <a:sym typeface="Mada"/>
                      </a:endParaRPr>
                    </a:p>
                    <a:p>
                      <a:pPr indent="0" lvl="0" marL="0" rtl="0" algn="ctr">
                        <a:spcBef>
                          <a:spcPts val="0"/>
                        </a:spcBef>
                        <a:spcAft>
                          <a:spcPts val="0"/>
                        </a:spcAft>
                        <a:buNone/>
                      </a:pPr>
                      <a:r>
                        <a:rPr b="1" lang="ar" sz="800">
                          <a:solidFill>
                            <a:srgbClr val="CC0000"/>
                          </a:solidFill>
                          <a:latin typeface="Mada"/>
                          <a:ea typeface="Mada"/>
                          <a:cs typeface="Mada"/>
                          <a:sym typeface="Mada"/>
                        </a:rPr>
                        <a:t>The only intervention with established evidence suggesting it is benefit and safety </a:t>
                      </a:r>
                      <a:r>
                        <a:rPr b="1" lang="ar" sz="800">
                          <a:latin typeface="Mada"/>
                          <a:ea typeface="Mada"/>
                          <a:cs typeface="Mada"/>
                          <a:sym typeface="Mada"/>
                        </a:rPr>
                        <a:t>with a clear dose-response association regardless the type of exercise.</a:t>
                      </a:r>
                      <a:endParaRPr b="1"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rtl="0" algn="ctr">
                        <a:spcBef>
                          <a:spcPts val="0"/>
                        </a:spcBef>
                        <a:spcAft>
                          <a:spcPts val="0"/>
                        </a:spcAft>
                        <a:buNone/>
                      </a:pPr>
                      <a:r>
                        <a:rPr b="1" lang="ar" sz="900">
                          <a:latin typeface="Mada"/>
                          <a:ea typeface="Mada"/>
                          <a:cs typeface="Mada"/>
                          <a:sym typeface="Mada"/>
                        </a:rPr>
                        <a:t>Dietary Composition: </a:t>
                      </a:r>
                      <a:endParaRPr b="1" sz="900">
                        <a:latin typeface="Mada"/>
                        <a:ea typeface="Mada"/>
                        <a:cs typeface="Mada"/>
                        <a:sym typeface="Mada"/>
                      </a:endParaRPr>
                    </a:p>
                    <a:p>
                      <a:pPr indent="0" lvl="0" marL="0" rtl="0" algn="l">
                        <a:spcBef>
                          <a:spcPts val="0"/>
                        </a:spcBef>
                        <a:spcAft>
                          <a:spcPts val="0"/>
                        </a:spcAft>
                        <a:buNone/>
                      </a:pPr>
                      <a:r>
                        <a:rPr lang="ar" sz="900">
                          <a:latin typeface="Mada"/>
                          <a:ea typeface="Mada"/>
                          <a:cs typeface="Mada"/>
                          <a:sym typeface="Mada"/>
                        </a:rPr>
                        <a:t>- low glycemic food.</a:t>
                      </a:r>
                      <a:endParaRPr sz="900">
                        <a:latin typeface="Mada"/>
                        <a:ea typeface="Mada"/>
                        <a:cs typeface="Mada"/>
                        <a:sym typeface="Mada"/>
                      </a:endParaRPr>
                    </a:p>
                    <a:p>
                      <a:pPr indent="0" lvl="0" marL="0" rtl="0" algn="l">
                        <a:spcBef>
                          <a:spcPts val="0"/>
                        </a:spcBef>
                        <a:spcAft>
                          <a:spcPts val="0"/>
                        </a:spcAft>
                        <a:buNone/>
                      </a:pPr>
                      <a:r>
                        <a:rPr lang="ar" sz="900">
                          <a:latin typeface="Mada"/>
                          <a:ea typeface="Mada"/>
                          <a:cs typeface="Mada"/>
                          <a:sym typeface="Mada"/>
                        </a:rPr>
                        <a:t>- increased mono &amp; polyunsaturated.</a:t>
                      </a:r>
                      <a:endParaRPr sz="900">
                        <a:latin typeface="Mada"/>
                        <a:ea typeface="Mada"/>
                        <a:cs typeface="Mada"/>
                        <a:sym typeface="Mada"/>
                      </a:endParaRPr>
                    </a:p>
                    <a:p>
                      <a:pPr indent="0" lvl="0" marL="0" rtl="0" algn="l">
                        <a:spcBef>
                          <a:spcPts val="0"/>
                        </a:spcBef>
                        <a:spcAft>
                          <a:spcPts val="0"/>
                        </a:spcAft>
                        <a:buNone/>
                      </a:pPr>
                      <a:r>
                        <a:rPr lang="ar" sz="900">
                          <a:latin typeface="Mada"/>
                          <a:ea typeface="Mada"/>
                          <a:cs typeface="Mada"/>
                          <a:sym typeface="Mada"/>
                        </a:rPr>
                        <a:t>- Avoid of high fructose containing food).</a:t>
                      </a:r>
                      <a:endParaRPr sz="900">
                        <a:latin typeface="Mada"/>
                        <a:ea typeface="Mada"/>
                        <a:cs typeface="Mada"/>
                        <a:sym typeface="Mada"/>
                      </a:endParaRPr>
                    </a:p>
                    <a:p>
                      <a:pPr indent="0" lvl="0" marL="0" rtl="0" algn="l">
                        <a:spcBef>
                          <a:spcPts val="0"/>
                        </a:spcBef>
                        <a:spcAft>
                          <a:spcPts val="0"/>
                        </a:spcAft>
                        <a:buNone/>
                      </a:pPr>
                      <a:r>
                        <a:t/>
                      </a:r>
                      <a:endParaRPr sz="300">
                        <a:latin typeface="Mada"/>
                        <a:ea typeface="Mada"/>
                        <a:cs typeface="Mada"/>
                        <a:sym typeface="Mada"/>
                      </a:endParaRPr>
                    </a:p>
                    <a:p>
                      <a:pPr indent="0" lvl="0" marL="0" rtl="0" algn="l">
                        <a:spcBef>
                          <a:spcPts val="0"/>
                        </a:spcBef>
                        <a:spcAft>
                          <a:spcPts val="0"/>
                        </a:spcAft>
                        <a:buNone/>
                      </a:pPr>
                      <a:r>
                        <a:rPr lang="ar" sz="800" u="sng">
                          <a:latin typeface="Mada"/>
                          <a:ea typeface="Mada"/>
                          <a:cs typeface="Mada"/>
                          <a:sym typeface="Mada"/>
                        </a:rPr>
                        <a:t>Beneficial without weight loss. </a:t>
                      </a:r>
                      <a:endParaRPr sz="800" u="sng">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 Reduce liver fat.</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 NASH and fibrosis (some evidence).</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 Reduce risk for HCC.</a:t>
                      </a:r>
                      <a:endParaRPr b="1"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a:txBody>
                    <a:bodyPr/>
                    <a:lstStyle/>
                    <a:p>
                      <a:pPr indent="0" lvl="0" marL="0" rtl="0" algn="ctr">
                        <a:spcBef>
                          <a:spcPts val="0"/>
                        </a:spcBef>
                        <a:spcAft>
                          <a:spcPts val="0"/>
                        </a:spcAft>
                        <a:buNone/>
                      </a:pPr>
                      <a:r>
                        <a:rPr b="1" lang="ar" sz="900">
                          <a:latin typeface="Mada"/>
                          <a:ea typeface="Mada"/>
                          <a:cs typeface="Mada"/>
                          <a:sym typeface="Mada"/>
                        </a:rPr>
                        <a:t>Physical Activity: </a:t>
                      </a:r>
                      <a:endParaRPr b="1" sz="9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u="sng">
                          <a:latin typeface="Mada"/>
                          <a:ea typeface="Mada"/>
                          <a:cs typeface="Mada"/>
                          <a:sym typeface="Mada"/>
                        </a:rPr>
                        <a:t>Aerobic &amp; Resistance activity independently:</a:t>
                      </a:r>
                      <a:endParaRPr sz="900" u="sng">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latin typeface="Mada"/>
                          <a:ea typeface="Mada"/>
                          <a:cs typeface="Mada"/>
                          <a:sym typeface="Mada"/>
                        </a:rPr>
                        <a:t>- Reduce liver fat.</a:t>
                      </a:r>
                      <a:endParaRPr sz="900">
                        <a:latin typeface="Mada"/>
                        <a:ea typeface="Mada"/>
                        <a:cs typeface="Mada"/>
                        <a:sym typeface="Mada"/>
                      </a:endParaRPr>
                    </a:p>
                    <a:p>
                      <a:pPr indent="0" lvl="0" marL="0" rtl="0" algn="l">
                        <a:spcBef>
                          <a:spcPts val="0"/>
                        </a:spcBef>
                        <a:spcAft>
                          <a:spcPts val="0"/>
                        </a:spcAft>
                        <a:buNone/>
                      </a:pPr>
                      <a:r>
                        <a:rPr lang="ar" sz="900">
                          <a:latin typeface="Mada"/>
                          <a:ea typeface="Mada"/>
                          <a:cs typeface="Mada"/>
                          <a:sym typeface="Mada"/>
                        </a:rPr>
                        <a:t>- NASH and fibrosis (little evidence).</a:t>
                      </a:r>
                      <a:endParaRPr sz="9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Intervention</a:t>
                      </a:r>
                      <a:endParaRPr b="1" sz="1000">
                        <a:solidFill>
                          <a:srgbClr val="FFFFFF"/>
                        </a:solidFill>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79974F"/>
                    </a:solidFill>
                  </a:tcPr>
                </a:tc>
                <a:tc gridSpan="2">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Indication</a:t>
                      </a:r>
                      <a:endParaRPr b="1" sz="1000">
                        <a:latin typeface="Mada"/>
                        <a:ea typeface="Mada"/>
                        <a:cs typeface="Mada"/>
                        <a:sym typeface="Mada"/>
                      </a:endParaRPr>
                    </a:p>
                  </a:txBody>
                  <a:tcPr marT="91425" marB="91425" marR="91425" marL="91425" anchor="ctr">
                    <a:lnL cap="flat" cmpd="sng" w="9525">
                      <a:solidFill>
                        <a:schemeClr val="accent2"/>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c hMerge="1"/>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Concerns</a:t>
                      </a:r>
                      <a:endParaRPr b="1" sz="1000">
                        <a:latin typeface="Mada"/>
                        <a:ea typeface="Mada"/>
                        <a:cs typeface="Mada"/>
                        <a:sym typeface="Mada"/>
                      </a:endParaRPr>
                    </a:p>
                  </a:txBody>
                  <a:tcPr marT="91425" marB="91425" marR="91425" marL="91425" anchor="ctr">
                    <a:lnL cap="flat" cmpd="sng" w="9525">
                      <a:solidFill>
                        <a:srgbClr val="FFFFFF"/>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chemeClr val="accent2"/>
                    </a:solidFill>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Bariatric surgery</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Obese individuals with NAFLD or NASH.</a:t>
                      </a:r>
                      <a:endParaRPr sz="800">
                        <a:solidFill>
                          <a:schemeClr val="dk1"/>
                        </a:solidFill>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Considered </a:t>
                      </a:r>
                      <a:r>
                        <a:rPr lang="ar" sz="800">
                          <a:solidFill>
                            <a:schemeClr val="dk1"/>
                          </a:solidFill>
                          <a:latin typeface="Mada"/>
                          <a:ea typeface="Mada"/>
                          <a:cs typeface="Mada"/>
                          <a:sym typeface="Mada"/>
                        </a:rPr>
                        <a:t>another way of weight reduction, </a:t>
                      </a:r>
                      <a:r>
                        <a:rPr b="1" lang="ar" sz="800">
                          <a:solidFill>
                            <a:schemeClr val="dk1"/>
                          </a:solidFill>
                          <a:latin typeface="Mada"/>
                          <a:ea typeface="Mada"/>
                          <a:cs typeface="Mada"/>
                          <a:sym typeface="Mada"/>
                        </a:rPr>
                        <a:t>Benefits</a:t>
                      </a:r>
                      <a:r>
                        <a:rPr lang="ar" sz="800">
                          <a:solidFill>
                            <a:schemeClr val="dk1"/>
                          </a:solidFill>
                          <a:latin typeface="Mada"/>
                          <a:ea typeface="Mada"/>
                          <a:cs typeface="Mada"/>
                          <a:sym typeface="Mada"/>
                        </a:rPr>
                        <a:t>:</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 Resolution of steatosis.                         - Resolution of NASH.</a:t>
                      </a:r>
                      <a:endParaRPr sz="800">
                        <a:solidFill>
                          <a:schemeClr val="dk1"/>
                        </a:solidFill>
                        <a:latin typeface="Mada"/>
                        <a:ea typeface="Mada"/>
                        <a:cs typeface="Mada"/>
                        <a:sym typeface="Mada"/>
                      </a:endParaRPr>
                    </a:p>
                    <a:p>
                      <a:pPr indent="0" lvl="0" marL="0" rtl="0" algn="l">
                        <a:spcBef>
                          <a:spcPts val="0"/>
                        </a:spcBef>
                        <a:spcAft>
                          <a:spcPts val="0"/>
                        </a:spcAft>
                        <a:buNone/>
                      </a:pPr>
                      <a:r>
                        <a:rPr lang="ar" sz="800">
                          <a:solidFill>
                            <a:schemeClr val="dk1"/>
                          </a:solidFill>
                          <a:latin typeface="Mada"/>
                          <a:ea typeface="Mada"/>
                          <a:cs typeface="Mada"/>
                          <a:sym typeface="Mada"/>
                        </a:rPr>
                        <a:t>- Resolution of fibrosis (in some)         - Improve other comorbidities, e.g DM</a:t>
                      </a:r>
                      <a:endParaRPr sz="800">
                        <a:solidFill>
                          <a:schemeClr val="dk1"/>
                        </a:solidFill>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Vit E</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marR="0" rtl="0" algn="l">
                        <a:lnSpc>
                          <a:spcPct val="100000"/>
                        </a:lnSpc>
                        <a:spcBef>
                          <a:spcPts val="0"/>
                        </a:spcBef>
                        <a:spcAft>
                          <a:spcPts val="0"/>
                        </a:spcAft>
                        <a:buNone/>
                      </a:pPr>
                      <a:r>
                        <a:rPr lang="ar" sz="800">
                          <a:latin typeface="Mada"/>
                          <a:ea typeface="Mada"/>
                          <a:cs typeface="Mada"/>
                          <a:sym typeface="Mada"/>
                        </a:rPr>
                        <a:t>Biopsy-proven NASH, Non-diabetic</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(Discuss benefits and risks)</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800">
                          <a:latin typeface="Mada"/>
                          <a:ea typeface="Mada"/>
                          <a:cs typeface="Mada"/>
                          <a:sym typeface="Mada"/>
                        </a:rPr>
                        <a:t>- Mortality.</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 Hemorrhage.</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 Prostate cancer.</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Pioglitazone</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marR="0" rtl="0" algn="l">
                        <a:lnSpc>
                          <a:spcPct val="100000"/>
                        </a:lnSpc>
                        <a:spcBef>
                          <a:spcPts val="0"/>
                        </a:spcBef>
                        <a:spcAft>
                          <a:spcPts val="0"/>
                        </a:spcAft>
                        <a:buNone/>
                      </a:pPr>
                      <a:r>
                        <a:rPr lang="ar" sz="800">
                          <a:latin typeface="Mada"/>
                          <a:ea typeface="Mada"/>
                          <a:cs typeface="Mada"/>
                          <a:sym typeface="Mada"/>
                        </a:rPr>
                        <a:t>Biopsy-proven NASH with or without DM</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(Discuss benefits and risks)</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800">
                          <a:latin typeface="Mada"/>
                          <a:ea typeface="Mada"/>
                          <a:cs typeface="Mada"/>
                          <a:sym typeface="Mada"/>
                        </a:rPr>
                        <a:t>- Weight gain.</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 Osteoporosis.</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 Bladder cancer.</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OCA</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marR="0" rtl="0" algn="l">
                        <a:lnSpc>
                          <a:spcPct val="100000"/>
                        </a:lnSpc>
                        <a:spcBef>
                          <a:spcPts val="0"/>
                        </a:spcBef>
                        <a:spcAft>
                          <a:spcPts val="0"/>
                        </a:spcAft>
                        <a:buNone/>
                      </a:pPr>
                      <a:r>
                        <a:rPr lang="ar" sz="800">
                          <a:latin typeface="Mada"/>
                          <a:ea typeface="Mada"/>
                          <a:cs typeface="Mada"/>
                          <a:sym typeface="Mada"/>
                        </a:rPr>
                        <a:t>Still further data needed.</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rPr lang="ar" sz="800">
                          <a:latin typeface="Mada"/>
                          <a:ea typeface="Mada"/>
                          <a:cs typeface="Mada"/>
                          <a:sym typeface="Mada"/>
                        </a:rPr>
                        <a:t>- Increase cholesterol.</a:t>
                      </a:r>
                      <a:endParaRPr sz="800">
                        <a:latin typeface="Mada"/>
                        <a:ea typeface="Mada"/>
                        <a:cs typeface="Mada"/>
                        <a:sym typeface="Mada"/>
                      </a:endParaRPr>
                    </a:p>
                    <a:p>
                      <a:pPr indent="0" lvl="0" marL="0" marR="0" rtl="0" algn="l">
                        <a:lnSpc>
                          <a:spcPct val="100000"/>
                        </a:lnSpc>
                        <a:spcBef>
                          <a:spcPts val="0"/>
                        </a:spcBef>
                        <a:spcAft>
                          <a:spcPts val="0"/>
                        </a:spcAft>
                        <a:buNone/>
                      </a:pPr>
                      <a:r>
                        <a:rPr lang="ar" sz="800">
                          <a:latin typeface="Mada"/>
                          <a:ea typeface="Mada"/>
                          <a:cs typeface="Mada"/>
                          <a:sym typeface="Mada"/>
                        </a:rPr>
                        <a:t>- Rebound weight gain.</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Liraglutide</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marR="0" rtl="0" algn="l">
                        <a:lnSpc>
                          <a:spcPct val="100000"/>
                        </a:lnSpc>
                        <a:spcBef>
                          <a:spcPts val="0"/>
                        </a:spcBef>
                        <a:spcAft>
                          <a:spcPts val="0"/>
                        </a:spcAft>
                        <a:buNone/>
                      </a:pPr>
                      <a:r>
                        <a:rPr lang="ar" sz="800">
                          <a:latin typeface="Mada"/>
                          <a:ea typeface="Mada"/>
                          <a:cs typeface="Mada"/>
                          <a:sym typeface="Mada"/>
                        </a:rPr>
                        <a:t>No enough data to recommend.</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r h="239650">
                <a:tc>
                  <a:txBody>
                    <a:bodyPr/>
                    <a:lstStyle/>
                    <a:p>
                      <a:pPr indent="0" lvl="0" marL="0" rtl="0" algn="ctr">
                        <a:spcBef>
                          <a:spcPts val="0"/>
                        </a:spcBef>
                        <a:spcAft>
                          <a:spcPts val="0"/>
                        </a:spcAft>
                        <a:buNone/>
                      </a:pPr>
                      <a:r>
                        <a:rPr lang="ar" sz="1000">
                          <a:latin typeface="Mada SemiBold"/>
                          <a:ea typeface="Mada SemiBold"/>
                          <a:cs typeface="Mada SemiBold"/>
                          <a:sym typeface="Mada SemiBold"/>
                        </a:rPr>
                        <a:t>Metformin/ UDCA/</a:t>
                      </a:r>
                      <a:endParaRPr sz="1000">
                        <a:latin typeface="Mada SemiBold"/>
                        <a:ea typeface="Mada SemiBold"/>
                        <a:cs typeface="Mada SemiBold"/>
                        <a:sym typeface="Mada SemiBold"/>
                      </a:endParaRPr>
                    </a:p>
                    <a:p>
                      <a:pPr indent="0" lvl="0" marL="0" rtl="0" algn="ctr">
                        <a:spcBef>
                          <a:spcPts val="0"/>
                        </a:spcBef>
                        <a:spcAft>
                          <a:spcPts val="0"/>
                        </a:spcAft>
                        <a:buNone/>
                      </a:pPr>
                      <a:r>
                        <a:rPr lang="ar" sz="1000">
                          <a:latin typeface="Mada SemiBold"/>
                          <a:ea typeface="Mada SemiBold"/>
                          <a:cs typeface="Mada SemiBold"/>
                          <a:sym typeface="Mada SemiBold"/>
                        </a:rPr>
                        <a:t>Omega FA</a:t>
                      </a:r>
                      <a:endParaRPr sz="1000">
                        <a:latin typeface="Mada SemiBold"/>
                        <a:ea typeface="Mada SemiBold"/>
                        <a:cs typeface="Mada SemiBold"/>
                        <a:sym typeface="Mada SemiBold"/>
                      </a:endParaRPr>
                    </a:p>
                  </a:txBody>
                  <a:tcPr marT="91425" marB="91425" marR="91425" marL="91425" anchor="ctr">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solidFill>
                      <a:srgbClr val="D9EAD3">
                        <a:alpha val="51740"/>
                      </a:srgbClr>
                    </a:solidFill>
                  </a:tcPr>
                </a:tc>
                <a:tc gridSpan="2">
                  <a:txBody>
                    <a:bodyPr/>
                    <a:lstStyle/>
                    <a:p>
                      <a:pPr indent="0" lvl="0" marL="0" marR="0" rtl="0" algn="l">
                        <a:lnSpc>
                          <a:spcPct val="100000"/>
                        </a:lnSpc>
                        <a:spcBef>
                          <a:spcPts val="0"/>
                        </a:spcBef>
                        <a:spcAft>
                          <a:spcPts val="0"/>
                        </a:spcAft>
                        <a:buNone/>
                      </a:pPr>
                      <a:r>
                        <a:rPr lang="ar" sz="800">
                          <a:latin typeface="Mada"/>
                          <a:ea typeface="Mada"/>
                          <a:cs typeface="Mada"/>
                          <a:sym typeface="Mada"/>
                        </a:rPr>
                        <a:t>Not recommended.</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c hMerge="1"/>
                <a:tc>
                  <a:txBody>
                    <a:bodyPr/>
                    <a:lstStyle/>
                    <a:p>
                      <a:pPr indent="0" lvl="0" marL="0" marR="0" rtl="0" algn="l">
                        <a:lnSpc>
                          <a:spcPct val="100000"/>
                        </a:lnSpc>
                        <a:spcBef>
                          <a:spcPts val="0"/>
                        </a:spcBef>
                        <a:spcAft>
                          <a:spcPts val="0"/>
                        </a:spcAft>
                        <a:buNone/>
                      </a:pPr>
                      <a:r>
                        <a:t/>
                      </a:r>
                      <a:endParaRPr sz="800">
                        <a:latin typeface="Mada"/>
                        <a:ea typeface="Mada"/>
                        <a:cs typeface="Mada"/>
                        <a:sym typeface="Mada"/>
                      </a:endParaRPr>
                    </a:p>
                  </a:txBody>
                  <a:tcPr marT="91425" marB="91425" marR="91425" marL="91425">
                    <a:lnL cap="flat" cmpd="sng" w="9525">
                      <a:solidFill>
                        <a:schemeClr val="accent2"/>
                      </a:solidFill>
                      <a:prstDash val="solid"/>
                      <a:round/>
                      <a:headEnd len="sm" w="sm" type="none"/>
                      <a:tailEnd len="sm" w="sm" type="none"/>
                    </a:lnL>
                    <a:lnR cap="flat" cmpd="sng" w="9525">
                      <a:solidFill>
                        <a:schemeClr val="accent2"/>
                      </a:solidFill>
                      <a:prstDash val="solid"/>
                      <a:round/>
                      <a:headEnd len="sm" w="sm" type="none"/>
                      <a:tailEnd len="sm" w="sm" type="none"/>
                    </a:lnR>
                    <a:lnT cap="flat" cmpd="sng" w="9525">
                      <a:solidFill>
                        <a:schemeClr val="accent2"/>
                      </a:solidFill>
                      <a:prstDash val="solid"/>
                      <a:round/>
                      <a:headEnd len="sm" w="sm" type="none"/>
                      <a:tailEnd len="sm" w="sm" type="none"/>
                    </a:lnT>
                    <a:lnB cap="flat" cmpd="sng" w="9525">
                      <a:solidFill>
                        <a:schemeClr val="accent2"/>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79974F"/>
      </a:accent1>
      <a:accent2>
        <a:srgbClr val="A6C26E"/>
      </a:accent2>
      <a:accent3>
        <a:srgbClr val="CDDDAD"/>
      </a:accent3>
      <a:accent4>
        <a:srgbClr val="1C4588"/>
      </a:accent4>
      <a:accent5>
        <a:srgbClr val="D9EAD3"/>
      </a:accent5>
      <a:accent6>
        <a:srgbClr val="CEA320"/>
      </a:accent6>
      <a:hlink>
        <a:srgbClr val="09292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