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72" r:id="rId4"/>
    <p:sldMasterId id="2147483673" r:id="rId5"/>
    <p:sldMasterId id="214748367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y="10692000" cx="7560000"/>
  <p:notesSz cx="6858000" cy="9144000"/>
  <p:embeddedFontLst>
    <p:embeddedFont>
      <p:font typeface="Mada Medium"/>
      <p:regular r:id="rId24"/>
      <p:bold r:id="rId25"/>
    </p:embeddedFont>
    <p:embeddedFont>
      <p:font typeface="Cabin"/>
      <p:regular r:id="rId26"/>
      <p:bold r:id="rId27"/>
      <p:italic r:id="rId28"/>
      <p:boldItalic r:id="rId29"/>
    </p:embeddedFont>
    <p:embeddedFont>
      <p:font typeface="Mada"/>
      <p:regular r:id="rId30"/>
      <p:bold r:id="rId31"/>
    </p:embeddedFont>
    <p:embeddedFont>
      <p:font typeface="Pacifico"/>
      <p:regular r:id="rId32"/>
    </p:embeddedFont>
    <p:embeddedFont>
      <p:font typeface="Alegreya Regular"/>
      <p:bold r:id="rId33"/>
      <p:boldItalic r:id="rId34"/>
    </p:embeddedFont>
    <p:embeddedFont>
      <p:font typeface="Exo Thin"/>
      <p:bold r:id="rId35"/>
      <p:boldItalic r:id="rId36"/>
    </p:embeddedFont>
    <p:embeddedFont>
      <p:font typeface="Exo"/>
      <p:regular r:id="rId37"/>
      <p:bold r:id="rId38"/>
      <p:italic r:id="rId39"/>
      <p:boldItalic r:id="rId40"/>
    </p:embeddedFont>
    <p:embeddedFont>
      <p:font typeface="Alegreya"/>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4BA5BB4-E42F-4BCE-B389-E22E7227084E}">
  <a:tblStyle styleId="{E4BA5BB4-E42F-4BCE-B389-E22E7227084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Exo-boldItalic.fntdata"/><Relationship Id="rId20" Type="http://schemas.openxmlformats.org/officeDocument/2006/relationships/slide" Target="slides/slide13.xml"/><Relationship Id="rId42" Type="http://schemas.openxmlformats.org/officeDocument/2006/relationships/font" Target="fonts/Alegreya-bold.fntdata"/><Relationship Id="rId41" Type="http://schemas.openxmlformats.org/officeDocument/2006/relationships/font" Target="fonts/Alegreya-regular.fntdata"/><Relationship Id="rId22" Type="http://schemas.openxmlformats.org/officeDocument/2006/relationships/slide" Target="slides/slide15.xml"/><Relationship Id="rId44" Type="http://schemas.openxmlformats.org/officeDocument/2006/relationships/font" Target="fonts/Alegreya-boldItalic.fntdata"/><Relationship Id="rId21" Type="http://schemas.openxmlformats.org/officeDocument/2006/relationships/slide" Target="slides/slide14.xml"/><Relationship Id="rId43" Type="http://schemas.openxmlformats.org/officeDocument/2006/relationships/font" Target="fonts/Alegreya-italic.fntdata"/><Relationship Id="rId24" Type="http://schemas.openxmlformats.org/officeDocument/2006/relationships/font" Target="fonts/MadaMedium-regular.fntdata"/><Relationship Id="rId23" Type="http://schemas.openxmlformats.org/officeDocument/2006/relationships/slide" Target="slides/slide16.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font" Target="fonts/Cabin-regular.fntdata"/><Relationship Id="rId25" Type="http://schemas.openxmlformats.org/officeDocument/2006/relationships/font" Target="fonts/MadaMedium-bold.fntdata"/><Relationship Id="rId28" Type="http://schemas.openxmlformats.org/officeDocument/2006/relationships/font" Target="fonts/Cabin-italic.fntdata"/><Relationship Id="rId27" Type="http://schemas.openxmlformats.org/officeDocument/2006/relationships/font" Target="fonts/Cabin-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Cabin-boldItalic.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Mada-bold.fntdata"/><Relationship Id="rId30" Type="http://schemas.openxmlformats.org/officeDocument/2006/relationships/font" Target="fonts/Mada-regular.fntdata"/><Relationship Id="rId11" Type="http://schemas.openxmlformats.org/officeDocument/2006/relationships/slide" Target="slides/slide4.xml"/><Relationship Id="rId33" Type="http://schemas.openxmlformats.org/officeDocument/2006/relationships/font" Target="fonts/AlegreyaRegular-bold.fntdata"/><Relationship Id="rId10" Type="http://schemas.openxmlformats.org/officeDocument/2006/relationships/slide" Target="slides/slide3.xml"/><Relationship Id="rId32" Type="http://schemas.openxmlformats.org/officeDocument/2006/relationships/font" Target="fonts/Pacifico-regular.fntdata"/><Relationship Id="rId13" Type="http://schemas.openxmlformats.org/officeDocument/2006/relationships/slide" Target="slides/slide6.xml"/><Relationship Id="rId35" Type="http://schemas.openxmlformats.org/officeDocument/2006/relationships/font" Target="fonts/ExoThin-bold.fntdata"/><Relationship Id="rId12" Type="http://schemas.openxmlformats.org/officeDocument/2006/relationships/slide" Target="slides/slide5.xml"/><Relationship Id="rId34" Type="http://schemas.openxmlformats.org/officeDocument/2006/relationships/font" Target="fonts/AlegreyaRegular-boldItalic.fntdata"/><Relationship Id="rId15" Type="http://schemas.openxmlformats.org/officeDocument/2006/relationships/slide" Target="slides/slide8.xml"/><Relationship Id="rId37" Type="http://schemas.openxmlformats.org/officeDocument/2006/relationships/font" Target="fonts/Exo-regular.fntdata"/><Relationship Id="rId14" Type="http://schemas.openxmlformats.org/officeDocument/2006/relationships/slide" Target="slides/slide7.xml"/><Relationship Id="rId36" Type="http://schemas.openxmlformats.org/officeDocument/2006/relationships/font" Target="fonts/ExoThin-boldItalic.fntdata"/><Relationship Id="rId17" Type="http://schemas.openxmlformats.org/officeDocument/2006/relationships/slide" Target="slides/slide10.xml"/><Relationship Id="rId39" Type="http://schemas.openxmlformats.org/officeDocument/2006/relationships/font" Target="fonts/Exo-italic.fntdata"/><Relationship Id="rId16" Type="http://schemas.openxmlformats.org/officeDocument/2006/relationships/slide" Target="slides/slide9.xml"/><Relationship Id="rId38" Type="http://schemas.openxmlformats.org/officeDocument/2006/relationships/font" Target="fonts/Exo-bold.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4c0e5923eb034d7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4c0e5923eb034d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8b013bda80_0_2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8b013bda80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b05d4e6e76_0_12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b05d4e6e76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8b013bda80_0_21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8b013bda80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5494c5e26deaf510_3: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5494c5e26deaf51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5494c5e26deaf510_4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5494c5e26deaf51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5494c5e26deaf510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5494c5e26deaf51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ae9fa52d9e_0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ae9fa52d9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8acb2141aa_0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8acb2141a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8b013bda80_0_7: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8b013bda80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13fbba785c1ef16c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13fbba785c1ef16c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8bd44581f9_0_6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8bd44581f9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a7c1847b11_0_25: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a7c1847b11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b07e47a348_0_156: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b07e47a348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af55de072b_0_463: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af55de072b_0_4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8b013bda80_0_35: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8b013bda80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7106400" y="-68"/>
            <a:ext cx="453600" cy="562200"/>
          </a:xfrm>
          <a:prstGeom prst="rect">
            <a:avLst/>
          </a:prstGeom>
        </p:spPr>
        <p:txBody>
          <a:bodyPr anchorCtr="0" anchor="ctr" bIns="111700" lIns="111700" spcFirstLastPara="1" rIns="111700" wrap="square" tIns="111700">
            <a:noAutofit/>
          </a:bodyPr>
          <a:lstStyle>
            <a:lvl1pPr lvl="0">
              <a:buNone/>
              <a:defRPr sz="2500">
                <a:latin typeface="Exo"/>
                <a:ea typeface="Exo"/>
                <a:cs typeface="Exo"/>
                <a:sym typeface="Exo"/>
              </a:defRPr>
            </a:lvl1pPr>
            <a:lvl2pPr lvl="1">
              <a:buNone/>
              <a:defRPr sz="2500">
                <a:latin typeface="Exo"/>
                <a:ea typeface="Exo"/>
                <a:cs typeface="Exo"/>
                <a:sym typeface="Exo"/>
              </a:defRPr>
            </a:lvl2pPr>
            <a:lvl3pPr lvl="2">
              <a:buNone/>
              <a:defRPr sz="2500">
                <a:latin typeface="Exo"/>
                <a:ea typeface="Exo"/>
                <a:cs typeface="Exo"/>
                <a:sym typeface="Exo"/>
              </a:defRPr>
            </a:lvl3pPr>
            <a:lvl4pPr lvl="3">
              <a:buNone/>
              <a:defRPr sz="2500">
                <a:latin typeface="Exo"/>
                <a:ea typeface="Exo"/>
                <a:cs typeface="Exo"/>
                <a:sym typeface="Exo"/>
              </a:defRPr>
            </a:lvl4pPr>
            <a:lvl5pPr lvl="4">
              <a:buNone/>
              <a:defRPr sz="2500">
                <a:latin typeface="Exo"/>
                <a:ea typeface="Exo"/>
                <a:cs typeface="Exo"/>
                <a:sym typeface="Exo"/>
              </a:defRPr>
            </a:lvl5pPr>
            <a:lvl6pPr lvl="5">
              <a:buNone/>
              <a:defRPr sz="2500">
                <a:latin typeface="Exo"/>
                <a:ea typeface="Exo"/>
                <a:cs typeface="Exo"/>
                <a:sym typeface="Exo"/>
              </a:defRPr>
            </a:lvl6pPr>
            <a:lvl7pPr lvl="6">
              <a:buNone/>
              <a:defRPr sz="2500">
                <a:latin typeface="Exo"/>
                <a:ea typeface="Exo"/>
                <a:cs typeface="Exo"/>
                <a:sym typeface="Exo"/>
              </a:defRPr>
            </a:lvl7pPr>
            <a:lvl8pPr lvl="7">
              <a:buNone/>
              <a:defRPr sz="2500">
                <a:latin typeface="Exo"/>
                <a:ea typeface="Exo"/>
                <a:cs typeface="Exo"/>
                <a:sym typeface="Exo"/>
              </a:defRPr>
            </a:lvl8pPr>
            <a:lvl9pPr lvl="8">
              <a:buNone/>
              <a:defRPr sz="2500">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
        <p:nvSpPr>
          <p:cNvPr id="11" name="Google Shape;11;p2"/>
          <p:cNvSpPr/>
          <p:nvPr/>
        </p:nvSpPr>
        <p:spPr>
          <a:xfrm rot="-10799591">
            <a:off x="1747" y="382"/>
            <a:ext cx="7556400" cy="3960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12" name="Google Shape;12;p2"/>
          <p:cNvSpPr/>
          <p:nvPr/>
        </p:nvSpPr>
        <p:spPr>
          <a:xfrm>
            <a:off x="-95250" y="847725"/>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95252" y="1566127"/>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1" name="Shape 51"/>
        <p:cNvGrpSpPr/>
        <p:nvPr/>
      </p:nvGrpSpPr>
      <p:grpSpPr>
        <a:xfrm>
          <a:off x="0" y="0"/>
          <a:ext cx="0" cy="0"/>
          <a:chOff x="0" y="0"/>
          <a:chExt cx="0" cy="0"/>
        </a:xfrm>
      </p:grpSpPr>
      <p:sp>
        <p:nvSpPr>
          <p:cNvPr id="52" name="Google Shape;52;p12"/>
          <p:cNvSpPr/>
          <p:nvPr/>
        </p:nvSpPr>
        <p:spPr>
          <a:xfrm>
            <a:off x="7106400" y="0"/>
            <a:ext cx="453600" cy="562200"/>
          </a:xfrm>
          <a:prstGeom prst="rect">
            <a:avLst/>
          </a:prstGeom>
          <a:solidFill>
            <a:srgbClr val="B4A7D6"/>
          </a:solidFill>
          <a:ln cap="flat" cmpd="sng" w="9525">
            <a:solidFill>
              <a:srgbClr val="B4A7D6"/>
            </a:solidFill>
            <a:prstDash val="solid"/>
            <a:round/>
            <a:headEnd len="sm" w="sm" type="none"/>
            <a:tailEnd len="sm" w="sm" type="none"/>
          </a:ln>
        </p:spPr>
        <p:txBody>
          <a:bodyPr anchorCtr="0" anchor="ctr" bIns="232875" lIns="232875" spcFirstLastPara="1" rIns="232875" wrap="square" tIns="232875">
            <a:noAutofit/>
          </a:bodyPr>
          <a:lstStyle/>
          <a:p>
            <a:pPr indent="0" lvl="0" marL="0" rtl="0" algn="l">
              <a:spcBef>
                <a:spcPts val="0"/>
              </a:spcBef>
              <a:spcAft>
                <a:spcPts val="0"/>
              </a:spcAft>
              <a:buNone/>
            </a:pPr>
            <a:r>
              <a:t/>
            </a:r>
            <a:endParaRPr sz="3800">
              <a:solidFill>
                <a:srgbClr val="FFFFFF"/>
              </a:solidFill>
              <a:latin typeface="Exo Thin"/>
              <a:ea typeface="Exo Thin"/>
              <a:cs typeface="Exo Thin"/>
              <a:sym typeface="Exo Thin"/>
            </a:endParaRPr>
          </a:p>
        </p:txBody>
      </p:sp>
      <p:sp>
        <p:nvSpPr>
          <p:cNvPr id="53" name="Google Shape;53;p12"/>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buNone/>
              <a:defRPr b="1" sz="1400">
                <a:solidFill>
                  <a:schemeClr val="lt1"/>
                </a:solidFill>
                <a:latin typeface="Exo"/>
                <a:ea typeface="Exo"/>
                <a:cs typeface="Exo"/>
                <a:sym typeface="Exo"/>
              </a:defRPr>
            </a:lvl1pPr>
            <a:lvl2pPr lvl="1" rtl="0">
              <a:buNone/>
              <a:defRPr b="1" sz="1400">
                <a:solidFill>
                  <a:schemeClr val="lt1"/>
                </a:solidFill>
                <a:latin typeface="Exo"/>
                <a:ea typeface="Exo"/>
                <a:cs typeface="Exo"/>
                <a:sym typeface="Exo"/>
              </a:defRPr>
            </a:lvl2pPr>
            <a:lvl3pPr lvl="2" rtl="0">
              <a:buNone/>
              <a:defRPr b="1" sz="1400">
                <a:solidFill>
                  <a:schemeClr val="lt1"/>
                </a:solidFill>
                <a:latin typeface="Exo"/>
                <a:ea typeface="Exo"/>
                <a:cs typeface="Exo"/>
                <a:sym typeface="Exo"/>
              </a:defRPr>
            </a:lvl3pPr>
            <a:lvl4pPr lvl="3" rtl="0">
              <a:buNone/>
              <a:defRPr b="1" sz="1400">
                <a:solidFill>
                  <a:schemeClr val="lt1"/>
                </a:solidFill>
                <a:latin typeface="Exo"/>
                <a:ea typeface="Exo"/>
                <a:cs typeface="Exo"/>
                <a:sym typeface="Exo"/>
              </a:defRPr>
            </a:lvl4pPr>
            <a:lvl5pPr lvl="4" rtl="0">
              <a:buNone/>
              <a:defRPr b="1" sz="1400">
                <a:solidFill>
                  <a:schemeClr val="lt1"/>
                </a:solidFill>
                <a:latin typeface="Exo"/>
                <a:ea typeface="Exo"/>
                <a:cs typeface="Exo"/>
                <a:sym typeface="Exo"/>
              </a:defRPr>
            </a:lvl5pPr>
            <a:lvl6pPr lvl="5" rtl="0">
              <a:buNone/>
              <a:defRPr b="1" sz="1400">
                <a:solidFill>
                  <a:schemeClr val="lt1"/>
                </a:solidFill>
                <a:latin typeface="Exo"/>
                <a:ea typeface="Exo"/>
                <a:cs typeface="Exo"/>
                <a:sym typeface="Exo"/>
              </a:defRPr>
            </a:lvl6pPr>
            <a:lvl7pPr lvl="6" rtl="0">
              <a:buNone/>
              <a:defRPr b="1" sz="1400">
                <a:solidFill>
                  <a:schemeClr val="lt1"/>
                </a:solidFill>
                <a:latin typeface="Exo"/>
                <a:ea typeface="Exo"/>
                <a:cs typeface="Exo"/>
                <a:sym typeface="Exo"/>
              </a:defRPr>
            </a:lvl7pPr>
            <a:lvl8pPr lvl="7" rtl="0">
              <a:buNone/>
              <a:defRPr b="1" sz="1400">
                <a:solidFill>
                  <a:schemeClr val="lt1"/>
                </a:solidFill>
                <a:latin typeface="Exo"/>
                <a:ea typeface="Exo"/>
                <a:cs typeface="Exo"/>
                <a:sym typeface="Exo"/>
              </a:defRPr>
            </a:lvl8pPr>
            <a:lvl9pPr lvl="8" rtl="0">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cxnSp>
        <p:nvCxnSpPr>
          <p:cNvPr id="54" name="Google Shape;54;p12"/>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55" name="Google Shape;55;p12"/>
          <p:cNvCxnSpPr/>
          <p:nvPr/>
        </p:nvCxnSpPr>
        <p:spPr>
          <a:xfrm>
            <a:off x="205413" y="904850"/>
            <a:ext cx="7132500" cy="0"/>
          </a:xfrm>
          <a:prstGeom prst="straightConnector1">
            <a:avLst/>
          </a:prstGeom>
          <a:noFill/>
          <a:ln cap="flat" cmpd="sng" w="19050">
            <a:solidFill>
              <a:srgbClr val="A4C2F4"/>
            </a:solidFill>
            <a:prstDash val="solid"/>
            <a:round/>
            <a:headEnd len="med" w="med" type="none"/>
            <a:tailEnd len="med" w="med" type="none"/>
          </a:ln>
        </p:spPr>
      </p:cxnSp>
      <p:cxnSp>
        <p:nvCxnSpPr>
          <p:cNvPr id="56" name="Google Shape;56;p12"/>
          <p:cNvCxnSpPr/>
          <p:nvPr/>
        </p:nvCxnSpPr>
        <p:spPr>
          <a:xfrm>
            <a:off x="217813" y="9596628"/>
            <a:ext cx="7132500" cy="0"/>
          </a:xfrm>
          <a:prstGeom prst="straightConnector1">
            <a:avLst/>
          </a:prstGeom>
          <a:noFill/>
          <a:ln cap="flat" cmpd="sng" w="19050">
            <a:solidFill>
              <a:srgbClr val="A4C2F4"/>
            </a:solidFill>
            <a:prstDash val="solid"/>
            <a:round/>
            <a:headEnd len="med" w="med" type="none"/>
            <a:tailEnd len="med" w="med" type="none"/>
          </a:ln>
        </p:spPr>
      </p:cxnSp>
      <p:cxnSp>
        <p:nvCxnSpPr>
          <p:cNvPr id="57" name="Google Shape;57;p12"/>
          <p:cNvCxnSpPr/>
          <p:nvPr/>
        </p:nvCxnSpPr>
        <p:spPr>
          <a:xfrm>
            <a:off x="7354588" y="904850"/>
            <a:ext cx="0" cy="8714700"/>
          </a:xfrm>
          <a:prstGeom prst="straightConnector1">
            <a:avLst/>
          </a:prstGeom>
          <a:noFill/>
          <a:ln cap="flat" cmpd="sng" w="19050">
            <a:solidFill>
              <a:srgbClr val="A4C2F4"/>
            </a:solidFill>
            <a:prstDash val="solid"/>
            <a:round/>
            <a:headEnd len="med" w="med" type="none"/>
            <a:tailEnd len="med" w="med" type="none"/>
          </a:ln>
        </p:spPr>
      </p:cxnSp>
      <p:grpSp>
        <p:nvGrpSpPr>
          <p:cNvPr id="58" name="Google Shape;58;p12"/>
          <p:cNvGrpSpPr/>
          <p:nvPr/>
        </p:nvGrpSpPr>
        <p:grpSpPr>
          <a:xfrm>
            <a:off x="205413" y="904850"/>
            <a:ext cx="7149175" cy="8714700"/>
            <a:chOff x="217025" y="916300"/>
            <a:chExt cx="7149175" cy="8714700"/>
          </a:xfrm>
        </p:grpSpPr>
        <p:cxnSp>
          <p:nvCxnSpPr>
            <p:cNvPr id="59" name="Google Shape;59;p12"/>
            <p:cNvCxnSpPr/>
            <p:nvPr/>
          </p:nvCxnSpPr>
          <p:spPr>
            <a:xfrm>
              <a:off x="217025" y="916300"/>
              <a:ext cx="7132500" cy="0"/>
            </a:xfrm>
            <a:prstGeom prst="straightConnector1">
              <a:avLst/>
            </a:prstGeom>
            <a:noFill/>
            <a:ln cap="flat" cmpd="sng" w="19050">
              <a:solidFill>
                <a:schemeClr val="accent3"/>
              </a:solidFill>
              <a:prstDash val="solid"/>
              <a:round/>
              <a:headEnd len="med" w="med" type="none"/>
              <a:tailEnd len="med" w="med" type="none"/>
            </a:ln>
          </p:spPr>
        </p:cxnSp>
        <p:cxnSp>
          <p:nvCxnSpPr>
            <p:cNvPr id="60" name="Google Shape;60;p12"/>
            <p:cNvCxnSpPr/>
            <p:nvPr/>
          </p:nvCxnSpPr>
          <p:spPr>
            <a:xfrm>
              <a:off x="222600" y="916300"/>
              <a:ext cx="0" cy="8683200"/>
            </a:xfrm>
            <a:prstGeom prst="straightConnector1">
              <a:avLst/>
            </a:prstGeom>
            <a:noFill/>
            <a:ln cap="flat" cmpd="sng" w="19050">
              <a:solidFill>
                <a:schemeClr val="accent3"/>
              </a:solidFill>
              <a:prstDash val="solid"/>
              <a:round/>
              <a:headEnd len="med" w="med" type="none"/>
              <a:tailEnd len="med" w="med" type="none"/>
            </a:ln>
          </p:spPr>
        </p:cxnSp>
        <p:cxnSp>
          <p:nvCxnSpPr>
            <p:cNvPr id="61" name="Google Shape;61;p12"/>
            <p:cNvCxnSpPr/>
            <p:nvPr/>
          </p:nvCxnSpPr>
          <p:spPr>
            <a:xfrm>
              <a:off x="7366200" y="916300"/>
              <a:ext cx="0" cy="8714700"/>
            </a:xfrm>
            <a:prstGeom prst="straightConnector1">
              <a:avLst/>
            </a:prstGeom>
            <a:noFill/>
            <a:ln cap="flat" cmpd="sng" w="19050">
              <a:solidFill>
                <a:schemeClr val="accent3"/>
              </a:solidFill>
              <a:prstDash val="solid"/>
              <a:round/>
              <a:headEnd len="med" w="med" type="none"/>
              <a:tailEnd len="med" w="med" type="none"/>
            </a:ln>
          </p:spPr>
        </p:cxnSp>
        <p:cxnSp>
          <p:nvCxnSpPr>
            <p:cNvPr id="62" name="Google Shape;62;p12"/>
            <p:cNvCxnSpPr/>
            <p:nvPr/>
          </p:nvCxnSpPr>
          <p:spPr>
            <a:xfrm>
              <a:off x="229425" y="9608078"/>
              <a:ext cx="7132500" cy="0"/>
            </a:xfrm>
            <a:prstGeom prst="straightConnector1">
              <a:avLst/>
            </a:prstGeom>
            <a:noFill/>
            <a:ln cap="flat" cmpd="sng" w="19050">
              <a:solidFill>
                <a:schemeClr val="accent3"/>
              </a:solidFill>
              <a:prstDash val="solid"/>
              <a:round/>
              <a:headEnd len="med" w="med" type="none"/>
              <a:tailEnd len="med" w="med" type="none"/>
            </a:ln>
          </p:spPr>
        </p:cxnSp>
      </p:grpSp>
      <p:cxnSp>
        <p:nvCxnSpPr>
          <p:cNvPr id="63" name="Google Shape;63;p12"/>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4" name="Shape 64"/>
        <p:cNvGrpSpPr/>
        <p:nvPr/>
      </p:nvGrpSpPr>
      <p:grpSpPr>
        <a:xfrm>
          <a:off x="0" y="0"/>
          <a:ext cx="0" cy="0"/>
          <a:chOff x="0" y="0"/>
          <a:chExt cx="0" cy="0"/>
        </a:xfrm>
      </p:grpSpPr>
      <p:sp>
        <p:nvSpPr>
          <p:cNvPr id="65" name="Google Shape;65;p13"/>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66" name="Google Shape;66;p13"/>
          <p:cNvSpPr txBox="1"/>
          <p:nvPr>
            <p:ph idx="1" type="body"/>
          </p:nvPr>
        </p:nvSpPr>
        <p:spPr>
          <a:xfrm>
            <a:off x="257705" y="2395696"/>
            <a:ext cx="7044900" cy="7102200"/>
          </a:xfrm>
          <a:prstGeom prst="rect">
            <a:avLst/>
          </a:prstGeom>
        </p:spPr>
        <p:txBody>
          <a:bodyPr anchorCtr="0" anchor="t" bIns="111700" lIns="111700" spcFirstLastPara="1" rIns="111700" wrap="square" tIns="111700">
            <a:noAutofit/>
          </a:bodyPr>
          <a:lstStyle>
            <a:lvl1pPr indent="-374650" lvl="0" marL="457200" rtl="0">
              <a:spcBef>
                <a:spcPts val="0"/>
              </a:spcBef>
              <a:spcAft>
                <a:spcPts val="0"/>
              </a:spcAft>
              <a:buSzPts val="2300"/>
              <a:buChar char="●"/>
              <a:defRPr/>
            </a:lvl1pPr>
            <a:lvl2pPr indent="-342900" lvl="1" marL="914400" rtl="0">
              <a:spcBef>
                <a:spcPts val="2000"/>
              </a:spcBef>
              <a:spcAft>
                <a:spcPts val="0"/>
              </a:spcAft>
              <a:buSzPts val="1800"/>
              <a:buChar char="○"/>
              <a:defRPr/>
            </a:lvl2pPr>
            <a:lvl3pPr indent="-342900" lvl="2" marL="1371600" rtl="0">
              <a:spcBef>
                <a:spcPts val="2000"/>
              </a:spcBef>
              <a:spcAft>
                <a:spcPts val="0"/>
              </a:spcAft>
              <a:buSzPts val="1800"/>
              <a:buChar char="■"/>
              <a:defRPr/>
            </a:lvl3pPr>
            <a:lvl4pPr indent="-342900" lvl="3" marL="1828800" rtl="0">
              <a:spcBef>
                <a:spcPts val="2000"/>
              </a:spcBef>
              <a:spcAft>
                <a:spcPts val="0"/>
              </a:spcAft>
              <a:buSzPts val="1800"/>
              <a:buChar char="●"/>
              <a:defRPr/>
            </a:lvl4pPr>
            <a:lvl5pPr indent="-342900" lvl="4" marL="2286000" rtl="0">
              <a:spcBef>
                <a:spcPts val="2000"/>
              </a:spcBef>
              <a:spcAft>
                <a:spcPts val="0"/>
              </a:spcAft>
              <a:buSzPts val="1800"/>
              <a:buChar char="○"/>
              <a:defRPr/>
            </a:lvl5pPr>
            <a:lvl6pPr indent="-342900" lvl="5" marL="2743200" rtl="0">
              <a:spcBef>
                <a:spcPts val="2000"/>
              </a:spcBef>
              <a:spcAft>
                <a:spcPts val="0"/>
              </a:spcAft>
              <a:buSzPts val="1800"/>
              <a:buChar char="■"/>
              <a:defRPr/>
            </a:lvl6pPr>
            <a:lvl7pPr indent="-342900" lvl="6" marL="3200400" rtl="0">
              <a:spcBef>
                <a:spcPts val="2000"/>
              </a:spcBef>
              <a:spcAft>
                <a:spcPts val="0"/>
              </a:spcAft>
              <a:buSzPts val="1800"/>
              <a:buChar char="●"/>
              <a:defRPr/>
            </a:lvl7pPr>
            <a:lvl8pPr indent="-342900" lvl="7" marL="3657600" rtl="0">
              <a:spcBef>
                <a:spcPts val="2000"/>
              </a:spcBef>
              <a:spcAft>
                <a:spcPts val="0"/>
              </a:spcAft>
              <a:buSzPts val="1800"/>
              <a:buChar char="○"/>
              <a:defRPr/>
            </a:lvl8pPr>
            <a:lvl9pPr indent="-342900" lvl="8" marL="4114800" rtl="0">
              <a:spcBef>
                <a:spcPts val="2000"/>
              </a:spcBef>
              <a:spcAft>
                <a:spcPts val="2000"/>
              </a:spcAft>
              <a:buSzPts val="1800"/>
              <a:buChar char="■"/>
              <a:defRPr/>
            </a:lvl9pPr>
          </a:lstStyle>
          <a:p/>
        </p:txBody>
      </p:sp>
      <p:sp>
        <p:nvSpPr>
          <p:cNvPr id="67" name="Google Shape;67;p13"/>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8" name="Shape 68"/>
        <p:cNvGrpSpPr/>
        <p:nvPr/>
      </p:nvGrpSpPr>
      <p:grpSpPr>
        <a:xfrm>
          <a:off x="0" y="0"/>
          <a:ext cx="0" cy="0"/>
          <a:chOff x="0" y="0"/>
          <a:chExt cx="0" cy="0"/>
        </a:xfrm>
      </p:grpSpPr>
      <p:sp>
        <p:nvSpPr>
          <p:cNvPr id="69" name="Google Shape;69;p14"/>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70" name="Google Shape;70;p14"/>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buNone/>
              <a:defRPr b="1" sz="1400">
                <a:solidFill>
                  <a:schemeClr val="lt1"/>
                </a:solidFill>
                <a:latin typeface="Exo"/>
                <a:ea typeface="Exo"/>
                <a:cs typeface="Exo"/>
                <a:sym typeface="Exo"/>
              </a:defRPr>
            </a:lvl1pPr>
            <a:lvl2pPr lvl="1" rtl="0">
              <a:buNone/>
              <a:defRPr b="1" sz="1400">
                <a:solidFill>
                  <a:schemeClr val="lt1"/>
                </a:solidFill>
                <a:latin typeface="Exo"/>
                <a:ea typeface="Exo"/>
                <a:cs typeface="Exo"/>
                <a:sym typeface="Exo"/>
              </a:defRPr>
            </a:lvl2pPr>
            <a:lvl3pPr lvl="2" rtl="0">
              <a:buNone/>
              <a:defRPr b="1" sz="1400">
                <a:solidFill>
                  <a:schemeClr val="lt1"/>
                </a:solidFill>
                <a:latin typeface="Exo"/>
                <a:ea typeface="Exo"/>
                <a:cs typeface="Exo"/>
                <a:sym typeface="Exo"/>
              </a:defRPr>
            </a:lvl3pPr>
            <a:lvl4pPr lvl="3" rtl="0">
              <a:buNone/>
              <a:defRPr b="1" sz="1400">
                <a:solidFill>
                  <a:schemeClr val="lt1"/>
                </a:solidFill>
                <a:latin typeface="Exo"/>
                <a:ea typeface="Exo"/>
                <a:cs typeface="Exo"/>
                <a:sym typeface="Exo"/>
              </a:defRPr>
            </a:lvl4pPr>
            <a:lvl5pPr lvl="4" rtl="0">
              <a:buNone/>
              <a:defRPr b="1" sz="1400">
                <a:solidFill>
                  <a:schemeClr val="lt1"/>
                </a:solidFill>
                <a:latin typeface="Exo"/>
                <a:ea typeface="Exo"/>
                <a:cs typeface="Exo"/>
                <a:sym typeface="Exo"/>
              </a:defRPr>
            </a:lvl5pPr>
            <a:lvl6pPr lvl="5" rtl="0">
              <a:buNone/>
              <a:defRPr b="1" sz="1400">
                <a:solidFill>
                  <a:schemeClr val="lt1"/>
                </a:solidFill>
                <a:latin typeface="Exo"/>
                <a:ea typeface="Exo"/>
                <a:cs typeface="Exo"/>
                <a:sym typeface="Exo"/>
              </a:defRPr>
            </a:lvl6pPr>
            <a:lvl7pPr lvl="6" rtl="0">
              <a:buNone/>
              <a:defRPr b="1" sz="1400">
                <a:solidFill>
                  <a:schemeClr val="lt1"/>
                </a:solidFill>
                <a:latin typeface="Exo"/>
                <a:ea typeface="Exo"/>
                <a:cs typeface="Exo"/>
                <a:sym typeface="Exo"/>
              </a:defRPr>
            </a:lvl7pPr>
            <a:lvl8pPr lvl="7" rtl="0">
              <a:buNone/>
              <a:defRPr b="1" sz="1400">
                <a:solidFill>
                  <a:schemeClr val="lt1"/>
                </a:solidFill>
                <a:latin typeface="Exo"/>
                <a:ea typeface="Exo"/>
                <a:cs typeface="Exo"/>
                <a:sym typeface="Exo"/>
              </a:defRPr>
            </a:lvl8pPr>
            <a:lvl9pPr lvl="8" rtl="0">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1" name="Shape 71"/>
        <p:cNvGrpSpPr/>
        <p:nvPr/>
      </p:nvGrpSpPr>
      <p:grpSpPr>
        <a:xfrm>
          <a:off x="0" y="0"/>
          <a:ext cx="0" cy="0"/>
          <a:chOff x="0" y="0"/>
          <a:chExt cx="0" cy="0"/>
        </a:xfrm>
      </p:grpSpPr>
      <p:sp>
        <p:nvSpPr>
          <p:cNvPr id="72" name="Google Shape;72;p15"/>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73" name="Google Shape;73;p15"/>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Mada"/>
                <a:ea typeface="Mada"/>
                <a:cs typeface="Mada"/>
                <a:sym typeface="Mada"/>
              </a:rPr>
              <a:t>Lecture Quiz</a:t>
            </a:r>
            <a:endParaRPr b="1" sz="2500">
              <a:latin typeface="Mada"/>
              <a:ea typeface="Mada"/>
              <a:cs typeface="Mada"/>
              <a:sym typeface="Mada"/>
            </a:endParaRPr>
          </a:p>
        </p:txBody>
      </p:sp>
      <p:cxnSp>
        <p:nvCxnSpPr>
          <p:cNvPr id="74" name="Google Shape;74;p15"/>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75" name="Google Shape;75;p15"/>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6" name="Shape 76"/>
        <p:cNvGrpSpPr/>
        <p:nvPr/>
      </p:nvGrpSpPr>
      <p:grpSpPr>
        <a:xfrm>
          <a:off x="0" y="0"/>
          <a:ext cx="0" cy="0"/>
          <a:chOff x="0" y="0"/>
          <a:chExt cx="0" cy="0"/>
        </a:xfrm>
      </p:grpSpPr>
      <p:cxnSp>
        <p:nvCxnSpPr>
          <p:cNvPr id="77" name="Google Shape;77;p16"/>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78" name="Google Shape;78;p16"/>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Summary</a:t>
            </a:r>
            <a:endParaRPr b="1" sz="2600">
              <a:latin typeface="Mada"/>
              <a:ea typeface="Mada"/>
              <a:cs typeface="Mada"/>
              <a:sym typeface="Mada"/>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9" name="Shape 79"/>
        <p:cNvGrpSpPr/>
        <p:nvPr/>
      </p:nvGrpSpPr>
      <p:grpSpPr>
        <a:xfrm>
          <a:off x="0" y="0"/>
          <a:ext cx="0" cy="0"/>
          <a:chOff x="0" y="0"/>
          <a:chExt cx="0" cy="0"/>
        </a:xfrm>
      </p:grpSpPr>
      <p:sp>
        <p:nvSpPr>
          <p:cNvPr id="80" name="Google Shape;80;p17"/>
          <p:cNvSpPr txBox="1"/>
          <p:nvPr>
            <p:ph hasCustomPrompt="1" type="title"/>
          </p:nvPr>
        </p:nvSpPr>
        <p:spPr>
          <a:xfrm>
            <a:off x="257705" y="2299346"/>
            <a:ext cx="7044900" cy="4081500"/>
          </a:xfrm>
          <a:prstGeom prst="rect">
            <a:avLst/>
          </a:prstGeom>
        </p:spPr>
        <p:txBody>
          <a:bodyPr anchorCtr="0" anchor="b" bIns="111700" lIns="111700" spcFirstLastPara="1" rIns="111700" wrap="square" tIns="111700">
            <a:noAutofit/>
          </a:bodyPr>
          <a:lstStyle>
            <a:lvl1pPr lvl="0" rtl="0" algn="ctr">
              <a:spcBef>
                <a:spcPts val="0"/>
              </a:spcBef>
              <a:spcAft>
                <a:spcPts val="0"/>
              </a:spcAft>
              <a:buSzPts val="14800"/>
              <a:buNone/>
              <a:defRPr sz="14800"/>
            </a:lvl1pPr>
            <a:lvl2pPr lvl="1" rtl="0" algn="ctr">
              <a:spcBef>
                <a:spcPts val="0"/>
              </a:spcBef>
              <a:spcAft>
                <a:spcPts val="0"/>
              </a:spcAft>
              <a:buSzPts val="14800"/>
              <a:buNone/>
              <a:defRPr sz="14800"/>
            </a:lvl2pPr>
            <a:lvl3pPr lvl="2" rtl="0" algn="ctr">
              <a:spcBef>
                <a:spcPts val="0"/>
              </a:spcBef>
              <a:spcAft>
                <a:spcPts val="0"/>
              </a:spcAft>
              <a:buSzPts val="14800"/>
              <a:buNone/>
              <a:defRPr sz="14800"/>
            </a:lvl3pPr>
            <a:lvl4pPr lvl="3" rtl="0" algn="ctr">
              <a:spcBef>
                <a:spcPts val="0"/>
              </a:spcBef>
              <a:spcAft>
                <a:spcPts val="0"/>
              </a:spcAft>
              <a:buSzPts val="14800"/>
              <a:buNone/>
              <a:defRPr sz="14800"/>
            </a:lvl4pPr>
            <a:lvl5pPr lvl="4" rtl="0" algn="ctr">
              <a:spcBef>
                <a:spcPts val="0"/>
              </a:spcBef>
              <a:spcAft>
                <a:spcPts val="0"/>
              </a:spcAft>
              <a:buSzPts val="14800"/>
              <a:buNone/>
              <a:defRPr sz="14800"/>
            </a:lvl5pPr>
            <a:lvl6pPr lvl="5" rtl="0" algn="ctr">
              <a:spcBef>
                <a:spcPts val="0"/>
              </a:spcBef>
              <a:spcAft>
                <a:spcPts val="0"/>
              </a:spcAft>
              <a:buSzPts val="14800"/>
              <a:buNone/>
              <a:defRPr sz="14800"/>
            </a:lvl6pPr>
            <a:lvl7pPr lvl="6" rtl="0" algn="ctr">
              <a:spcBef>
                <a:spcPts val="0"/>
              </a:spcBef>
              <a:spcAft>
                <a:spcPts val="0"/>
              </a:spcAft>
              <a:buSzPts val="14800"/>
              <a:buNone/>
              <a:defRPr sz="14800"/>
            </a:lvl7pPr>
            <a:lvl8pPr lvl="7" rtl="0" algn="ctr">
              <a:spcBef>
                <a:spcPts val="0"/>
              </a:spcBef>
              <a:spcAft>
                <a:spcPts val="0"/>
              </a:spcAft>
              <a:buSzPts val="14800"/>
              <a:buNone/>
              <a:defRPr sz="14800"/>
            </a:lvl8pPr>
            <a:lvl9pPr lvl="8" rtl="0" algn="ctr">
              <a:spcBef>
                <a:spcPts val="0"/>
              </a:spcBef>
              <a:spcAft>
                <a:spcPts val="0"/>
              </a:spcAft>
              <a:buSzPts val="14800"/>
              <a:buNone/>
              <a:defRPr sz="14800"/>
            </a:lvl9pPr>
          </a:lstStyle>
          <a:p>
            <a:r>
              <a:t>xx%</a:t>
            </a:r>
          </a:p>
        </p:txBody>
      </p:sp>
      <p:sp>
        <p:nvSpPr>
          <p:cNvPr id="81" name="Google Shape;81;p17"/>
          <p:cNvSpPr txBox="1"/>
          <p:nvPr>
            <p:ph idx="1" type="body"/>
          </p:nvPr>
        </p:nvSpPr>
        <p:spPr>
          <a:xfrm>
            <a:off x="257705" y="6552657"/>
            <a:ext cx="7044900" cy="2703900"/>
          </a:xfrm>
          <a:prstGeom prst="rect">
            <a:avLst/>
          </a:prstGeom>
        </p:spPr>
        <p:txBody>
          <a:bodyPr anchorCtr="0" anchor="t" bIns="111700" lIns="111700" spcFirstLastPara="1" rIns="111700" wrap="square" tIns="111700">
            <a:noAutofit/>
          </a:bodyPr>
          <a:lstStyle>
            <a:lvl1pPr indent="-374650" lvl="0" marL="457200" rtl="0" algn="ctr">
              <a:spcBef>
                <a:spcPts val="0"/>
              </a:spcBef>
              <a:spcAft>
                <a:spcPts val="0"/>
              </a:spcAft>
              <a:buSzPts val="2300"/>
              <a:buChar char="●"/>
              <a:defRPr/>
            </a:lvl1pPr>
            <a:lvl2pPr indent="-342900" lvl="1" marL="914400" rtl="0" algn="ctr">
              <a:spcBef>
                <a:spcPts val="2000"/>
              </a:spcBef>
              <a:spcAft>
                <a:spcPts val="0"/>
              </a:spcAft>
              <a:buSzPts val="1800"/>
              <a:buChar char="○"/>
              <a:defRPr/>
            </a:lvl2pPr>
            <a:lvl3pPr indent="-342900" lvl="2" marL="1371600" rtl="0" algn="ctr">
              <a:spcBef>
                <a:spcPts val="2000"/>
              </a:spcBef>
              <a:spcAft>
                <a:spcPts val="0"/>
              </a:spcAft>
              <a:buSzPts val="1800"/>
              <a:buChar char="■"/>
              <a:defRPr/>
            </a:lvl3pPr>
            <a:lvl4pPr indent="-342900" lvl="3" marL="1828800" rtl="0" algn="ctr">
              <a:spcBef>
                <a:spcPts val="2000"/>
              </a:spcBef>
              <a:spcAft>
                <a:spcPts val="0"/>
              </a:spcAft>
              <a:buSzPts val="1800"/>
              <a:buChar char="●"/>
              <a:defRPr/>
            </a:lvl4pPr>
            <a:lvl5pPr indent="-342900" lvl="4" marL="2286000" rtl="0" algn="ctr">
              <a:spcBef>
                <a:spcPts val="2000"/>
              </a:spcBef>
              <a:spcAft>
                <a:spcPts val="0"/>
              </a:spcAft>
              <a:buSzPts val="1800"/>
              <a:buChar char="○"/>
              <a:defRPr/>
            </a:lvl5pPr>
            <a:lvl6pPr indent="-342900" lvl="5" marL="2743200" rtl="0" algn="ctr">
              <a:spcBef>
                <a:spcPts val="2000"/>
              </a:spcBef>
              <a:spcAft>
                <a:spcPts val="0"/>
              </a:spcAft>
              <a:buSzPts val="1800"/>
              <a:buChar char="■"/>
              <a:defRPr/>
            </a:lvl6pPr>
            <a:lvl7pPr indent="-342900" lvl="6" marL="3200400" rtl="0" algn="ctr">
              <a:spcBef>
                <a:spcPts val="2000"/>
              </a:spcBef>
              <a:spcAft>
                <a:spcPts val="0"/>
              </a:spcAft>
              <a:buSzPts val="1800"/>
              <a:buChar char="●"/>
              <a:defRPr/>
            </a:lvl7pPr>
            <a:lvl8pPr indent="-342900" lvl="7" marL="3657600" rtl="0" algn="ctr">
              <a:spcBef>
                <a:spcPts val="2000"/>
              </a:spcBef>
              <a:spcAft>
                <a:spcPts val="0"/>
              </a:spcAft>
              <a:buSzPts val="1800"/>
              <a:buChar char="○"/>
              <a:defRPr/>
            </a:lvl8pPr>
            <a:lvl9pPr indent="-342900" lvl="8" marL="4114800" rtl="0" algn="ctr">
              <a:spcBef>
                <a:spcPts val="2000"/>
              </a:spcBef>
              <a:spcAft>
                <a:spcPts val="2000"/>
              </a:spcAft>
              <a:buSzPts val="1800"/>
              <a:buChar char="■"/>
              <a:defRPr/>
            </a:lvl9pPr>
          </a:lstStyle>
          <a:p/>
        </p:txBody>
      </p:sp>
      <p:sp>
        <p:nvSpPr>
          <p:cNvPr id="82" name="Google Shape;82;p17"/>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3" name="Shape 83"/>
        <p:cNvGrpSpPr/>
        <p:nvPr/>
      </p:nvGrpSpPr>
      <p:grpSpPr>
        <a:xfrm>
          <a:off x="0" y="0"/>
          <a:ext cx="0" cy="0"/>
          <a:chOff x="0" y="0"/>
          <a:chExt cx="0" cy="0"/>
        </a:xfrm>
      </p:grpSpPr>
      <p:sp>
        <p:nvSpPr>
          <p:cNvPr id="84" name="Google Shape;84;p18"/>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
        <p:nvSpPr>
          <p:cNvPr id="85" name="Google Shape;85;p18"/>
          <p:cNvSpPr/>
          <p:nvPr/>
        </p:nvSpPr>
        <p:spPr>
          <a:xfrm>
            <a:off x="-91200" y="-91200"/>
            <a:ext cx="7751100" cy="10896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0" name="Shape 90"/>
        <p:cNvGrpSpPr/>
        <p:nvPr/>
      </p:nvGrpSpPr>
      <p:grpSpPr>
        <a:xfrm>
          <a:off x="0" y="0"/>
          <a:ext cx="0" cy="0"/>
          <a:chOff x="0" y="0"/>
          <a:chExt cx="0" cy="0"/>
        </a:xfrm>
      </p:grpSpPr>
      <p:sp>
        <p:nvSpPr>
          <p:cNvPr id="91" name="Google Shape;91;p20"/>
          <p:cNvSpPr txBox="1"/>
          <p:nvPr>
            <p:ph idx="12" type="sldNum"/>
          </p:nvPr>
        </p:nvSpPr>
        <p:spPr>
          <a:xfrm>
            <a:off x="7106400" y="-68"/>
            <a:ext cx="453600" cy="562200"/>
          </a:xfrm>
          <a:prstGeom prst="rect">
            <a:avLst/>
          </a:prstGeom>
        </p:spPr>
        <p:txBody>
          <a:bodyPr anchorCtr="0" anchor="ctr" bIns="111700" lIns="111700" spcFirstLastPara="1" rIns="111700" wrap="square" tIns="111700">
            <a:noAutofit/>
          </a:bodyPr>
          <a:lstStyle>
            <a:lvl1pPr lvl="0" rtl="0">
              <a:buNone/>
              <a:defRPr sz="2500">
                <a:latin typeface="Exo"/>
                <a:ea typeface="Exo"/>
                <a:cs typeface="Exo"/>
                <a:sym typeface="Exo"/>
              </a:defRPr>
            </a:lvl1pPr>
            <a:lvl2pPr lvl="1" rtl="0">
              <a:buNone/>
              <a:defRPr sz="2500">
                <a:latin typeface="Exo"/>
                <a:ea typeface="Exo"/>
                <a:cs typeface="Exo"/>
                <a:sym typeface="Exo"/>
              </a:defRPr>
            </a:lvl2pPr>
            <a:lvl3pPr lvl="2" rtl="0">
              <a:buNone/>
              <a:defRPr sz="2500">
                <a:latin typeface="Exo"/>
                <a:ea typeface="Exo"/>
                <a:cs typeface="Exo"/>
                <a:sym typeface="Exo"/>
              </a:defRPr>
            </a:lvl3pPr>
            <a:lvl4pPr lvl="3" rtl="0">
              <a:buNone/>
              <a:defRPr sz="2500">
                <a:latin typeface="Exo"/>
                <a:ea typeface="Exo"/>
                <a:cs typeface="Exo"/>
                <a:sym typeface="Exo"/>
              </a:defRPr>
            </a:lvl4pPr>
            <a:lvl5pPr lvl="4" rtl="0">
              <a:buNone/>
              <a:defRPr sz="2500">
                <a:latin typeface="Exo"/>
                <a:ea typeface="Exo"/>
                <a:cs typeface="Exo"/>
                <a:sym typeface="Exo"/>
              </a:defRPr>
            </a:lvl5pPr>
            <a:lvl6pPr lvl="5" rtl="0">
              <a:buNone/>
              <a:defRPr sz="2500">
                <a:latin typeface="Exo"/>
                <a:ea typeface="Exo"/>
                <a:cs typeface="Exo"/>
                <a:sym typeface="Exo"/>
              </a:defRPr>
            </a:lvl6pPr>
            <a:lvl7pPr lvl="6" rtl="0">
              <a:buNone/>
              <a:defRPr sz="2500">
                <a:latin typeface="Exo"/>
                <a:ea typeface="Exo"/>
                <a:cs typeface="Exo"/>
                <a:sym typeface="Exo"/>
              </a:defRPr>
            </a:lvl7pPr>
            <a:lvl8pPr lvl="7" rtl="0">
              <a:buNone/>
              <a:defRPr sz="2500">
                <a:latin typeface="Exo"/>
                <a:ea typeface="Exo"/>
                <a:cs typeface="Exo"/>
                <a:sym typeface="Exo"/>
              </a:defRPr>
            </a:lvl8pPr>
            <a:lvl9pPr lvl="8" rtl="0">
              <a:buNone/>
              <a:defRPr sz="2500">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
        <p:nvSpPr>
          <p:cNvPr id="92" name="Google Shape;92;p20"/>
          <p:cNvSpPr/>
          <p:nvPr/>
        </p:nvSpPr>
        <p:spPr>
          <a:xfrm rot="-10799591">
            <a:off x="1747" y="382"/>
            <a:ext cx="7556400" cy="3960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93" name="Google Shape;93;p20"/>
          <p:cNvSpPr/>
          <p:nvPr/>
        </p:nvSpPr>
        <p:spPr>
          <a:xfrm>
            <a:off x="-95250" y="847725"/>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0"/>
          <p:cNvSpPr/>
          <p:nvPr/>
        </p:nvSpPr>
        <p:spPr>
          <a:xfrm>
            <a:off x="-95252" y="1566127"/>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5" name="Shape 95"/>
        <p:cNvGrpSpPr/>
        <p:nvPr/>
      </p:nvGrpSpPr>
      <p:grpSpPr>
        <a:xfrm>
          <a:off x="0" y="0"/>
          <a:ext cx="0" cy="0"/>
          <a:chOff x="0" y="0"/>
          <a:chExt cx="0" cy="0"/>
        </a:xfrm>
      </p:grpSpPr>
      <p:sp>
        <p:nvSpPr>
          <p:cNvPr id="96" name="Google Shape;96;p21"/>
          <p:cNvSpPr/>
          <p:nvPr/>
        </p:nvSpPr>
        <p:spPr>
          <a:xfrm>
            <a:off x="7106400" y="0"/>
            <a:ext cx="453600" cy="562200"/>
          </a:xfrm>
          <a:prstGeom prst="rect">
            <a:avLst/>
          </a:prstGeom>
          <a:solidFill>
            <a:srgbClr val="B4A7D6"/>
          </a:solidFill>
          <a:ln cap="flat" cmpd="sng" w="9525">
            <a:solidFill>
              <a:srgbClr val="B4A7D6"/>
            </a:solidFill>
            <a:prstDash val="solid"/>
            <a:round/>
            <a:headEnd len="sm" w="sm" type="none"/>
            <a:tailEnd len="sm" w="sm" type="none"/>
          </a:ln>
        </p:spPr>
        <p:txBody>
          <a:bodyPr anchorCtr="0" anchor="ctr" bIns="232875" lIns="232875" spcFirstLastPara="1" rIns="232875" wrap="square" tIns="232875">
            <a:noAutofit/>
          </a:bodyPr>
          <a:lstStyle/>
          <a:p>
            <a:pPr indent="0" lvl="0" marL="0" rtl="0" algn="l">
              <a:spcBef>
                <a:spcPts val="0"/>
              </a:spcBef>
              <a:spcAft>
                <a:spcPts val="0"/>
              </a:spcAft>
              <a:buNone/>
            </a:pPr>
            <a:r>
              <a:t/>
            </a:r>
            <a:endParaRPr sz="3800">
              <a:solidFill>
                <a:srgbClr val="FFFFFF"/>
              </a:solidFill>
              <a:latin typeface="Exo Thin"/>
              <a:ea typeface="Exo Thin"/>
              <a:cs typeface="Exo Thin"/>
              <a:sym typeface="Exo Thin"/>
            </a:endParaRPr>
          </a:p>
        </p:txBody>
      </p:sp>
      <p:sp>
        <p:nvSpPr>
          <p:cNvPr id="97" name="Google Shape;97;p21"/>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lgn="ctr">
              <a:buNone/>
              <a:defRPr b="1" sz="1400">
                <a:solidFill>
                  <a:schemeClr val="lt1"/>
                </a:solidFill>
                <a:latin typeface="Exo"/>
                <a:ea typeface="Exo"/>
                <a:cs typeface="Exo"/>
                <a:sym typeface="Exo"/>
              </a:defRPr>
            </a:lvl1pPr>
            <a:lvl2pPr lvl="1" rtl="0" algn="ctr">
              <a:buNone/>
              <a:defRPr b="1" sz="1400">
                <a:solidFill>
                  <a:schemeClr val="lt1"/>
                </a:solidFill>
                <a:latin typeface="Exo"/>
                <a:ea typeface="Exo"/>
                <a:cs typeface="Exo"/>
                <a:sym typeface="Exo"/>
              </a:defRPr>
            </a:lvl2pPr>
            <a:lvl3pPr lvl="2" rtl="0" algn="ctr">
              <a:buNone/>
              <a:defRPr b="1" sz="1400">
                <a:solidFill>
                  <a:schemeClr val="lt1"/>
                </a:solidFill>
                <a:latin typeface="Exo"/>
                <a:ea typeface="Exo"/>
                <a:cs typeface="Exo"/>
                <a:sym typeface="Exo"/>
              </a:defRPr>
            </a:lvl3pPr>
            <a:lvl4pPr lvl="3" rtl="0" algn="ctr">
              <a:buNone/>
              <a:defRPr b="1" sz="1400">
                <a:solidFill>
                  <a:schemeClr val="lt1"/>
                </a:solidFill>
                <a:latin typeface="Exo"/>
                <a:ea typeface="Exo"/>
                <a:cs typeface="Exo"/>
                <a:sym typeface="Exo"/>
              </a:defRPr>
            </a:lvl4pPr>
            <a:lvl5pPr lvl="4" rtl="0" algn="ctr">
              <a:buNone/>
              <a:defRPr b="1" sz="1400">
                <a:solidFill>
                  <a:schemeClr val="lt1"/>
                </a:solidFill>
                <a:latin typeface="Exo"/>
                <a:ea typeface="Exo"/>
                <a:cs typeface="Exo"/>
                <a:sym typeface="Exo"/>
              </a:defRPr>
            </a:lvl5pPr>
            <a:lvl6pPr lvl="5" rtl="0" algn="ctr">
              <a:buNone/>
              <a:defRPr b="1" sz="1400">
                <a:solidFill>
                  <a:schemeClr val="lt1"/>
                </a:solidFill>
                <a:latin typeface="Exo"/>
                <a:ea typeface="Exo"/>
                <a:cs typeface="Exo"/>
                <a:sym typeface="Exo"/>
              </a:defRPr>
            </a:lvl6pPr>
            <a:lvl7pPr lvl="6" rtl="0" algn="ctr">
              <a:buNone/>
              <a:defRPr b="1" sz="1400">
                <a:solidFill>
                  <a:schemeClr val="lt1"/>
                </a:solidFill>
                <a:latin typeface="Exo"/>
                <a:ea typeface="Exo"/>
                <a:cs typeface="Exo"/>
                <a:sym typeface="Exo"/>
              </a:defRPr>
            </a:lvl7pPr>
            <a:lvl8pPr lvl="7" rtl="0" algn="ctr">
              <a:buNone/>
              <a:defRPr b="1" sz="1400">
                <a:solidFill>
                  <a:schemeClr val="lt1"/>
                </a:solidFill>
                <a:latin typeface="Exo"/>
                <a:ea typeface="Exo"/>
                <a:cs typeface="Exo"/>
                <a:sym typeface="Exo"/>
              </a:defRPr>
            </a:lvl8pPr>
            <a:lvl9pPr lvl="8" rtl="0" algn="ctr">
              <a:buNone/>
              <a:defRPr b="1" sz="1400">
                <a:solidFill>
                  <a:schemeClr val="lt1"/>
                </a:solidFill>
                <a:latin typeface="Exo"/>
                <a:ea typeface="Exo"/>
                <a:cs typeface="Exo"/>
                <a:sym typeface="Exo"/>
              </a:defRPr>
            </a:lvl9pPr>
          </a:lstStyle>
          <a:p>
            <a:pPr indent="0" lvl="0" marL="0" rtl="0" algn="ctr">
              <a:spcBef>
                <a:spcPts val="0"/>
              </a:spcBef>
              <a:spcAft>
                <a:spcPts val="0"/>
              </a:spcAft>
              <a:buNone/>
            </a:pPr>
            <a:fld id="{00000000-1234-1234-1234-123412341234}" type="slidenum">
              <a:rPr lang="ar"/>
              <a:t>‹#›</a:t>
            </a:fld>
            <a:endParaRPr/>
          </a:p>
        </p:txBody>
      </p:sp>
      <p:cxnSp>
        <p:nvCxnSpPr>
          <p:cNvPr id="98" name="Google Shape;98;p21"/>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99" name="Google Shape;99;p21"/>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0" name="Shape 100"/>
        <p:cNvGrpSpPr/>
        <p:nvPr/>
      </p:nvGrpSpPr>
      <p:grpSpPr>
        <a:xfrm>
          <a:off x="0" y="0"/>
          <a:ext cx="0" cy="0"/>
          <a:chOff x="0" y="0"/>
          <a:chExt cx="0" cy="0"/>
        </a:xfrm>
      </p:grpSpPr>
      <p:sp>
        <p:nvSpPr>
          <p:cNvPr id="101" name="Google Shape;101;p22"/>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102" name="Google Shape;102;p22"/>
          <p:cNvSpPr txBox="1"/>
          <p:nvPr>
            <p:ph idx="1" type="body"/>
          </p:nvPr>
        </p:nvSpPr>
        <p:spPr>
          <a:xfrm>
            <a:off x="257705" y="2395696"/>
            <a:ext cx="7044900" cy="7102200"/>
          </a:xfrm>
          <a:prstGeom prst="rect">
            <a:avLst/>
          </a:prstGeom>
        </p:spPr>
        <p:txBody>
          <a:bodyPr anchorCtr="0" anchor="t" bIns="111700" lIns="111700" spcFirstLastPara="1" rIns="111700" wrap="square" tIns="111700">
            <a:noAutofit/>
          </a:bodyPr>
          <a:lstStyle>
            <a:lvl1pPr indent="-374650" lvl="0" marL="457200" rtl="0">
              <a:spcBef>
                <a:spcPts val="0"/>
              </a:spcBef>
              <a:spcAft>
                <a:spcPts val="0"/>
              </a:spcAft>
              <a:buSzPts val="2300"/>
              <a:buChar char="●"/>
              <a:defRPr/>
            </a:lvl1pPr>
            <a:lvl2pPr indent="-342900" lvl="1" marL="914400" rtl="0">
              <a:spcBef>
                <a:spcPts val="2000"/>
              </a:spcBef>
              <a:spcAft>
                <a:spcPts val="0"/>
              </a:spcAft>
              <a:buSzPts val="1800"/>
              <a:buChar char="○"/>
              <a:defRPr/>
            </a:lvl2pPr>
            <a:lvl3pPr indent="-342900" lvl="2" marL="1371600" rtl="0">
              <a:spcBef>
                <a:spcPts val="2000"/>
              </a:spcBef>
              <a:spcAft>
                <a:spcPts val="0"/>
              </a:spcAft>
              <a:buSzPts val="1800"/>
              <a:buChar char="■"/>
              <a:defRPr/>
            </a:lvl3pPr>
            <a:lvl4pPr indent="-342900" lvl="3" marL="1828800" rtl="0">
              <a:spcBef>
                <a:spcPts val="2000"/>
              </a:spcBef>
              <a:spcAft>
                <a:spcPts val="0"/>
              </a:spcAft>
              <a:buSzPts val="1800"/>
              <a:buChar char="●"/>
              <a:defRPr/>
            </a:lvl4pPr>
            <a:lvl5pPr indent="-342900" lvl="4" marL="2286000" rtl="0">
              <a:spcBef>
                <a:spcPts val="2000"/>
              </a:spcBef>
              <a:spcAft>
                <a:spcPts val="0"/>
              </a:spcAft>
              <a:buSzPts val="1800"/>
              <a:buChar char="○"/>
              <a:defRPr/>
            </a:lvl5pPr>
            <a:lvl6pPr indent="-342900" lvl="5" marL="2743200" rtl="0">
              <a:spcBef>
                <a:spcPts val="2000"/>
              </a:spcBef>
              <a:spcAft>
                <a:spcPts val="0"/>
              </a:spcAft>
              <a:buSzPts val="1800"/>
              <a:buChar char="■"/>
              <a:defRPr/>
            </a:lvl6pPr>
            <a:lvl7pPr indent="-342900" lvl="6" marL="3200400" rtl="0">
              <a:spcBef>
                <a:spcPts val="2000"/>
              </a:spcBef>
              <a:spcAft>
                <a:spcPts val="0"/>
              </a:spcAft>
              <a:buSzPts val="1800"/>
              <a:buChar char="●"/>
              <a:defRPr/>
            </a:lvl7pPr>
            <a:lvl8pPr indent="-342900" lvl="7" marL="3657600" rtl="0">
              <a:spcBef>
                <a:spcPts val="2000"/>
              </a:spcBef>
              <a:spcAft>
                <a:spcPts val="0"/>
              </a:spcAft>
              <a:buSzPts val="1800"/>
              <a:buChar char="○"/>
              <a:defRPr/>
            </a:lvl8pPr>
            <a:lvl9pPr indent="-342900" lvl="8" marL="4114800" rtl="0">
              <a:spcBef>
                <a:spcPts val="2000"/>
              </a:spcBef>
              <a:spcAft>
                <a:spcPts val="2000"/>
              </a:spcAft>
              <a:buSzPts val="1800"/>
              <a:buChar char="■"/>
              <a:defRPr/>
            </a:lvl9pPr>
          </a:lstStyle>
          <a:p/>
        </p:txBody>
      </p:sp>
      <p:sp>
        <p:nvSpPr>
          <p:cNvPr id="103" name="Google Shape;103;p22"/>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p:nvPr/>
        </p:nvSpPr>
        <p:spPr>
          <a:xfrm>
            <a:off x="7106400" y="0"/>
            <a:ext cx="453600" cy="562200"/>
          </a:xfrm>
          <a:prstGeom prst="rect">
            <a:avLst/>
          </a:prstGeom>
          <a:solidFill>
            <a:srgbClr val="B4A7D6"/>
          </a:solidFill>
          <a:ln cap="flat" cmpd="sng" w="9525">
            <a:solidFill>
              <a:srgbClr val="B4A7D6"/>
            </a:solidFill>
            <a:prstDash val="solid"/>
            <a:round/>
            <a:headEnd len="sm" w="sm" type="none"/>
            <a:tailEnd len="sm" w="sm" type="none"/>
          </a:ln>
        </p:spPr>
        <p:txBody>
          <a:bodyPr anchorCtr="0" anchor="ctr" bIns="232875" lIns="232875" spcFirstLastPara="1" rIns="232875" wrap="square" tIns="232875">
            <a:noAutofit/>
          </a:bodyPr>
          <a:lstStyle/>
          <a:p>
            <a:pPr indent="0" lvl="0" marL="0" rtl="0" algn="l">
              <a:spcBef>
                <a:spcPts val="0"/>
              </a:spcBef>
              <a:spcAft>
                <a:spcPts val="0"/>
              </a:spcAft>
              <a:buNone/>
            </a:pPr>
            <a:r>
              <a:t/>
            </a:r>
            <a:endParaRPr sz="3800">
              <a:solidFill>
                <a:srgbClr val="FFFFFF"/>
              </a:solidFill>
              <a:latin typeface="Exo Thin"/>
              <a:ea typeface="Exo Thin"/>
              <a:cs typeface="Exo Thin"/>
              <a:sym typeface="Exo Thin"/>
            </a:endParaRPr>
          </a:p>
        </p:txBody>
      </p:sp>
      <p:sp>
        <p:nvSpPr>
          <p:cNvPr id="16" name="Google Shape;16;p3"/>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a:buNone/>
              <a:defRPr b="1" sz="1400">
                <a:solidFill>
                  <a:schemeClr val="lt1"/>
                </a:solidFill>
                <a:latin typeface="Exo"/>
                <a:ea typeface="Exo"/>
                <a:cs typeface="Exo"/>
                <a:sym typeface="Exo"/>
              </a:defRPr>
            </a:lvl1pPr>
            <a:lvl2pPr lvl="1">
              <a:buNone/>
              <a:defRPr b="1" sz="1400">
                <a:solidFill>
                  <a:schemeClr val="lt1"/>
                </a:solidFill>
                <a:latin typeface="Exo"/>
                <a:ea typeface="Exo"/>
                <a:cs typeface="Exo"/>
                <a:sym typeface="Exo"/>
              </a:defRPr>
            </a:lvl2pPr>
            <a:lvl3pPr lvl="2">
              <a:buNone/>
              <a:defRPr b="1" sz="1400">
                <a:solidFill>
                  <a:schemeClr val="lt1"/>
                </a:solidFill>
                <a:latin typeface="Exo"/>
                <a:ea typeface="Exo"/>
                <a:cs typeface="Exo"/>
                <a:sym typeface="Exo"/>
              </a:defRPr>
            </a:lvl3pPr>
            <a:lvl4pPr lvl="3">
              <a:buNone/>
              <a:defRPr b="1" sz="1400">
                <a:solidFill>
                  <a:schemeClr val="lt1"/>
                </a:solidFill>
                <a:latin typeface="Exo"/>
                <a:ea typeface="Exo"/>
                <a:cs typeface="Exo"/>
                <a:sym typeface="Exo"/>
              </a:defRPr>
            </a:lvl4pPr>
            <a:lvl5pPr lvl="4">
              <a:buNone/>
              <a:defRPr b="1" sz="1400">
                <a:solidFill>
                  <a:schemeClr val="lt1"/>
                </a:solidFill>
                <a:latin typeface="Exo"/>
                <a:ea typeface="Exo"/>
                <a:cs typeface="Exo"/>
                <a:sym typeface="Exo"/>
              </a:defRPr>
            </a:lvl5pPr>
            <a:lvl6pPr lvl="5">
              <a:buNone/>
              <a:defRPr b="1" sz="1400">
                <a:solidFill>
                  <a:schemeClr val="lt1"/>
                </a:solidFill>
                <a:latin typeface="Exo"/>
                <a:ea typeface="Exo"/>
                <a:cs typeface="Exo"/>
                <a:sym typeface="Exo"/>
              </a:defRPr>
            </a:lvl6pPr>
            <a:lvl7pPr lvl="6">
              <a:buNone/>
              <a:defRPr b="1" sz="1400">
                <a:solidFill>
                  <a:schemeClr val="lt1"/>
                </a:solidFill>
                <a:latin typeface="Exo"/>
                <a:ea typeface="Exo"/>
                <a:cs typeface="Exo"/>
                <a:sym typeface="Exo"/>
              </a:defRPr>
            </a:lvl7pPr>
            <a:lvl8pPr lvl="7">
              <a:buNone/>
              <a:defRPr b="1" sz="1400">
                <a:solidFill>
                  <a:schemeClr val="lt1"/>
                </a:solidFill>
                <a:latin typeface="Exo"/>
                <a:ea typeface="Exo"/>
                <a:cs typeface="Exo"/>
                <a:sym typeface="Exo"/>
              </a:defRPr>
            </a:lvl8pPr>
            <a:lvl9pPr lvl="8">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cxnSp>
        <p:nvCxnSpPr>
          <p:cNvPr id="17" name="Google Shape;17;p3"/>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18" name="Google Shape;18;p3"/>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19" name="Google Shape;19;p3"/>
          <p:cNvSpPr txBox="1"/>
          <p:nvPr/>
        </p:nvSpPr>
        <p:spPr>
          <a:xfrm>
            <a:off x="50275" y="9803800"/>
            <a:ext cx="7425000" cy="88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6AA84F"/>
              </a:solidFill>
              <a:latin typeface="Mada"/>
              <a:ea typeface="Mada"/>
              <a:cs typeface="Mada"/>
              <a:sym typeface="Mada"/>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4" name="Shape 104"/>
        <p:cNvGrpSpPr/>
        <p:nvPr/>
      </p:nvGrpSpPr>
      <p:grpSpPr>
        <a:xfrm>
          <a:off x="0" y="0"/>
          <a:ext cx="0" cy="0"/>
          <a:chOff x="0" y="0"/>
          <a:chExt cx="0" cy="0"/>
        </a:xfrm>
      </p:grpSpPr>
      <p:sp>
        <p:nvSpPr>
          <p:cNvPr id="105" name="Google Shape;105;p23"/>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106" name="Google Shape;106;p23"/>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buNone/>
              <a:defRPr b="1" sz="1400">
                <a:solidFill>
                  <a:schemeClr val="lt1"/>
                </a:solidFill>
                <a:latin typeface="Exo"/>
                <a:ea typeface="Exo"/>
                <a:cs typeface="Exo"/>
                <a:sym typeface="Exo"/>
              </a:defRPr>
            </a:lvl1pPr>
            <a:lvl2pPr lvl="1" rtl="0">
              <a:buNone/>
              <a:defRPr b="1" sz="1400">
                <a:solidFill>
                  <a:schemeClr val="lt1"/>
                </a:solidFill>
                <a:latin typeface="Exo"/>
                <a:ea typeface="Exo"/>
                <a:cs typeface="Exo"/>
                <a:sym typeface="Exo"/>
              </a:defRPr>
            </a:lvl2pPr>
            <a:lvl3pPr lvl="2" rtl="0">
              <a:buNone/>
              <a:defRPr b="1" sz="1400">
                <a:solidFill>
                  <a:schemeClr val="lt1"/>
                </a:solidFill>
                <a:latin typeface="Exo"/>
                <a:ea typeface="Exo"/>
                <a:cs typeface="Exo"/>
                <a:sym typeface="Exo"/>
              </a:defRPr>
            </a:lvl3pPr>
            <a:lvl4pPr lvl="3" rtl="0">
              <a:buNone/>
              <a:defRPr b="1" sz="1400">
                <a:solidFill>
                  <a:schemeClr val="lt1"/>
                </a:solidFill>
                <a:latin typeface="Exo"/>
                <a:ea typeface="Exo"/>
                <a:cs typeface="Exo"/>
                <a:sym typeface="Exo"/>
              </a:defRPr>
            </a:lvl4pPr>
            <a:lvl5pPr lvl="4" rtl="0">
              <a:buNone/>
              <a:defRPr b="1" sz="1400">
                <a:solidFill>
                  <a:schemeClr val="lt1"/>
                </a:solidFill>
                <a:latin typeface="Exo"/>
                <a:ea typeface="Exo"/>
                <a:cs typeface="Exo"/>
                <a:sym typeface="Exo"/>
              </a:defRPr>
            </a:lvl5pPr>
            <a:lvl6pPr lvl="5" rtl="0">
              <a:buNone/>
              <a:defRPr b="1" sz="1400">
                <a:solidFill>
                  <a:schemeClr val="lt1"/>
                </a:solidFill>
                <a:latin typeface="Exo"/>
                <a:ea typeface="Exo"/>
                <a:cs typeface="Exo"/>
                <a:sym typeface="Exo"/>
              </a:defRPr>
            </a:lvl6pPr>
            <a:lvl7pPr lvl="6" rtl="0">
              <a:buNone/>
              <a:defRPr b="1" sz="1400">
                <a:solidFill>
                  <a:schemeClr val="lt1"/>
                </a:solidFill>
                <a:latin typeface="Exo"/>
                <a:ea typeface="Exo"/>
                <a:cs typeface="Exo"/>
                <a:sym typeface="Exo"/>
              </a:defRPr>
            </a:lvl7pPr>
            <a:lvl8pPr lvl="7" rtl="0">
              <a:buNone/>
              <a:defRPr b="1" sz="1400">
                <a:solidFill>
                  <a:schemeClr val="lt1"/>
                </a:solidFill>
                <a:latin typeface="Exo"/>
                <a:ea typeface="Exo"/>
                <a:cs typeface="Exo"/>
                <a:sym typeface="Exo"/>
              </a:defRPr>
            </a:lvl8pPr>
            <a:lvl9pPr lvl="8" rtl="0">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07" name="Shape 107"/>
        <p:cNvGrpSpPr/>
        <p:nvPr/>
      </p:nvGrpSpPr>
      <p:grpSpPr>
        <a:xfrm>
          <a:off x="0" y="0"/>
          <a:ext cx="0" cy="0"/>
          <a:chOff x="0" y="0"/>
          <a:chExt cx="0" cy="0"/>
        </a:xfrm>
      </p:grpSpPr>
      <p:sp>
        <p:nvSpPr>
          <p:cNvPr id="108" name="Google Shape;108;p24"/>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109" name="Google Shape;109;p24"/>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solidFill>
                  <a:srgbClr val="CC0000"/>
                </a:solidFill>
                <a:latin typeface="Mada"/>
                <a:ea typeface="Mada"/>
                <a:cs typeface="Mada"/>
                <a:sym typeface="Mada"/>
              </a:rPr>
              <a:t>Lecture Quiz</a:t>
            </a:r>
            <a:endParaRPr b="1" sz="2500">
              <a:solidFill>
                <a:srgbClr val="CC0000"/>
              </a:solidFill>
              <a:latin typeface="Mada"/>
              <a:ea typeface="Mada"/>
              <a:cs typeface="Mada"/>
              <a:sym typeface="Mada"/>
            </a:endParaRPr>
          </a:p>
        </p:txBody>
      </p:sp>
      <p:cxnSp>
        <p:nvCxnSpPr>
          <p:cNvPr id="110" name="Google Shape;110;p24"/>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111" name="Google Shape;111;p24"/>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2" name="Shape 112"/>
        <p:cNvGrpSpPr/>
        <p:nvPr/>
      </p:nvGrpSpPr>
      <p:grpSpPr>
        <a:xfrm>
          <a:off x="0" y="0"/>
          <a:ext cx="0" cy="0"/>
          <a:chOff x="0" y="0"/>
          <a:chExt cx="0" cy="0"/>
        </a:xfrm>
      </p:grpSpPr>
      <p:cxnSp>
        <p:nvCxnSpPr>
          <p:cNvPr id="113" name="Google Shape;113;p25"/>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114" name="Google Shape;114;p25"/>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Summary</a:t>
            </a:r>
            <a:endParaRPr b="1" sz="2600">
              <a:latin typeface="Mada"/>
              <a:ea typeface="Mada"/>
              <a:cs typeface="Mada"/>
              <a:sym typeface="Mada"/>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15" name="Shape 115"/>
        <p:cNvGrpSpPr/>
        <p:nvPr/>
      </p:nvGrpSpPr>
      <p:grpSpPr>
        <a:xfrm>
          <a:off x="0" y="0"/>
          <a:ext cx="0" cy="0"/>
          <a:chOff x="0" y="0"/>
          <a:chExt cx="0" cy="0"/>
        </a:xfrm>
      </p:grpSpPr>
      <p:sp>
        <p:nvSpPr>
          <p:cNvPr id="116" name="Google Shape;116;p26"/>
          <p:cNvSpPr txBox="1"/>
          <p:nvPr>
            <p:ph hasCustomPrompt="1" type="title"/>
          </p:nvPr>
        </p:nvSpPr>
        <p:spPr>
          <a:xfrm>
            <a:off x="257705" y="2299346"/>
            <a:ext cx="7044900" cy="4081500"/>
          </a:xfrm>
          <a:prstGeom prst="rect">
            <a:avLst/>
          </a:prstGeom>
        </p:spPr>
        <p:txBody>
          <a:bodyPr anchorCtr="0" anchor="b" bIns="111700" lIns="111700" spcFirstLastPara="1" rIns="111700" wrap="square" tIns="111700">
            <a:noAutofit/>
          </a:bodyPr>
          <a:lstStyle>
            <a:lvl1pPr lvl="0" rtl="0" algn="ctr">
              <a:spcBef>
                <a:spcPts val="0"/>
              </a:spcBef>
              <a:spcAft>
                <a:spcPts val="0"/>
              </a:spcAft>
              <a:buSzPts val="14800"/>
              <a:buNone/>
              <a:defRPr sz="14800"/>
            </a:lvl1pPr>
            <a:lvl2pPr lvl="1" rtl="0" algn="ctr">
              <a:spcBef>
                <a:spcPts val="0"/>
              </a:spcBef>
              <a:spcAft>
                <a:spcPts val="0"/>
              </a:spcAft>
              <a:buSzPts val="14800"/>
              <a:buNone/>
              <a:defRPr sz="14800"/>
            </a:lvl2pPr>
            <a:lvl3pPr lvl="2" rtl="0" algn="ctr">
              <a:spcBef>
                <a:spcPts val="0"/>
              </a:spcBef>
              <a:spcAft>
                <a:spcPts val="0"/>
              </a:spcAft>
              <a:buSzPts val="14800"/>
              <a:buNone/>
              <a:defRPr sz="14800"/>
            </a:lvl3pPr>
            <a:lvl4pPr lvl="3" rtl="0" algn="ctr">
              <a:spcBef>
                <a:spcPts val="0"/>
              </a:spcBef>
              <a:spcAft>
                <a:spcPts val="0"/>
              </a:spcAft>
              <a:buSzPts val="14800"/>
              <a:buNone/>
              <a:defRPr sz="14800"/>
            </a:lvl4pPr>
            <a:lvl5pPr lvl="4" rtl="0" algn="ctr">
              <a:spcBef>
                <a:spcPts val="0"/>
              </a:spcBef>
              <a:spcAft>
                <a:spcPts val="0"/>
              </a:spcAft>
              <a:buSzPts val="14800"/>
              <a:buNone/>
              <a:defRPr sz="14800"/>
            </a:lvl5pPr>
            <a:lvl6pPr lvl="5" rtl="0" algn="ctr">
              <a:spcBef>
                <a:spcPts val="0"/>
              </a:spcBef>
              <a:spcAft>
                <a:spcPts val="0"/>
              </a:spcAft>
              <a:buSzPts val="14800"/>
              <a:buNone/>
              <a:defRPr sz="14800"/>
            </a:lvl6pPr>
            <a:lvl7pPr lvl="6" rtl="0" algn="ctr">
              <a:spcBef>
                <a:spcPts val="0"/>
              </a:spcBef>
              <a:spcAft>
                <a:spcPts val="0"/>
              </a:spcAft>
              <a:buSzPts val="14800"/>
              <a:buNone/>
              <a:defRPr sz="14800"/>
            </a:lvl7pPr>
            <a:lvl8pPr lvl="7" rtl="0" algn="ctr">
              <a:spcBef>
                <a:spcPts val="0"/>
              </a:spcBef>
              <a:spcAft>
                <a:spcPts val="0"/>
              </a:spcAft>
              <a:buSzPts val="14800"/>
              <a:buNone/>
              <a:defRPr sz="14800"/>
            </a:lvl8pPr>
            <a:lvl9pPr lvl="8" rtl="0" algn="ctr">
              <a:spcBef>
                <a:spcPts val="0"/>
              </a:spcBef>
              <a:spcAft>
                <a:spcPts val="0"/>
              </a:spcAft>
              <a:buSzPts val="14800"/>
              <a:buNone/>
              <a:defRPr sz="14800"/>
            </a:lvl9pPr>
          </a:lstStyle>
          <a:p>
            <a:r>
              <a:t>xx%</a:t>
            </a:r>
          </a:p>
        </p:txBody>
      </p:sp>
      <p:sp>
        <p:nvSpPr>
          <p:cNvPr id="117" name="Google Shape;117;p26"/>
          <p:cNvSpPr txBox="1"/>
          <p:nvPr>
            <p:ph idx="1" type="body"/>
          </p:nvPr>
        </p:nvSpPr>
        <p:spPr>
          <a:xfrm>
            <a:off x="257705" y="6552657"/>
            <a:ext cx="7044900" cy="2703900"/>
          </a:xfrm>
          <a:prstGeom prst="rect">
            <a:avLst/>
          </a:prstGeom>
        </p:spPr>
        <p:txBody>
          <a:bodyPr anchorCtr="0" anchor="t" bIns="111700" lIns="111700" spcFirstLastPara="1" rIns="111700" wrap="square" tIns="111700">
            <a:noAutofit/>
          </a:bodyPr>
          <a:lstStyle>
            <a:lvl1pPr indent="-374650" lvl="0" marL="457200" rtl="0" algn="ctr">
              <a:spcBef>
                <a:spcPts val="0"/>
              </a:spcBef>
              <a:spcAft>
                <a:spcPts val="0"/>
              </a:spcAft>
              <a:buSzPts val="2300"/>
              <a:buChar char="●"/>
              <a:defRPr/>
            </a:lvl1pPr>
            <a:lvl2pPr indent="-342900" lvl="1" marL="914400" rtl="0" algn="ctr">
              <a:spcBef>
                <a:spcPts val="2000"/>
              </a:spcBef>
              <a:spcAft>
                <a:spcPts val="0"/>
              </a:spcAft>
              <a:buSzPts val="1800"/>
              <a:buChar char="○"/>
              <a:defRPr/>
            </a:lvl2pPr>
            <a:lvl3pPr indent="-342900" lvl="2" marL="1371600" rtl="0" algn="ctr">
              <a:spcBef>
                <a:spcPts val="2000"/>
              </a:spcBef>
              <a:spcAft>
                <a:spcPts val="0"/>
              </a:spcAft>
              <a:buSzPts val="1800"/>
              <a:buChar char="■"/>
              <a:defRPr/>
            </a:lvl3pPr>
            <a:lvl4pPr indent="-342900" lvl="3" marL="1828800" rtl="0" algn="ctr">
              <a:spcBef>
                <a:spcPts val="2000"/>
              </a:spcBef>
              <a:spcAft>
                <a:spcPts val="0"/>
              </a:spcAft>
              <a:buSzPts val="1800"/>
              <a:buChar char="●"/>
              <a:defRPr/>
            </a:lvl4pPr>
            <a:lvl5pPr indent="-342900" lvl="4" marL="2286000" rtl="0" algn="ctr">
              <a:spcBef>
                <a:spcPts val="2000"/>
              </a:spcBef>
              <a:spcAft>
                <a:spcPts val="0"/>
              </a:spcAft>
              <a:buSzPts val="1800"/>
              <a:buChar char="○"/>
              <a:defRPr/>
            </a:lvl5pPr>
            <a:lvl6pPr indent="-342900" lvl="5" marL="2743200" rtl="0" algn="ctr">
              <a:spcBef>
                <a:spcPts val="2000"/>
              </a:spcBef>
              <a:spcAft>
                <a:spcPts val="0"/>
              </a:spcAft>
              <a:buSzPts val="1800"/>
              <a:buChar char="■"/>
              <a:defRPr/>
            </a:lvl6pPr>
            <a:lvl7pPr indent="-342900" lvl="6" marL="3200400" rtl="0" algn="ctr">
              <a:spcBef>
                <a:spcPts val="2000"/>
              </a:spcBef>
              <a:spcAft>
                <a:spcPts val="0"/>
              </a:spcAft>
              <a:buSzPts val="1800"/>
              <a:buChar char="●"/>
              <a:defRPr/>
            </a:lvl7pPr>
            <a:lvl8pPr indent="-342900" lvl="7" marL="3657600" rtl="0" algn="ctr">
              <a:spcBef>
                <a:spcPts val="2000"/>
              </a:spcBef>
              <a:spcAft>
                <a:spcPts val="0"/>
              </a:spcAft>
              <a:buSzPts val="1800"/>
              <a:buChar char="○"/>
              <a:defRPr/>
            </a:lvl8pPr>
            <a:lvl9pPr indent="-342900" lvl="8" marL="4114800" rtl="0" algn="ctr">
              <a:spcBef>
                <a:spcPts val="2000"/>
              </a:spcBef>
              <a:spcAft>
                <a:spcPts val="2000"/>
              </a:spcAft>
              <a:buSzPts val="1800"/>
              <a:buChar char="■"/>
              <a:defRPr/>
            </a:lvl9pPr>
          </a:lstStyle>
          <a:p/>
        </p:txBody>
      </p:sp>
      <p:sp>
        <p:nvSpPr>
          <p:cNvPr id="118" name="Google Shape;118;p26"/>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9" name="Shape 119"/>
        <p:cNvGrpSpPr/>
        <p:nvPr/>
      </p:nvGrpSpPr>
      <p:grpSpPr>
        <a:xfrm>
          <a:off x="0" y="0"/>
          <a:ext cx="0" cy="0"/>
          <a:chOff x="0" y="0"/>
          <a:chExt cx="0" cy="0"/>
        </a:xfrm>
      </p:grpSpPr>
      <p:sp>
        <p:nvSpPr>
          <p:cNvPr id="120" name="Google Shape;120;p27"/>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
        <p:nvSpPr>
          <p:cNvPr id="121" name="Google Shape;121;p27"/>
          <p:cNvSpPr/>
          <p:nvPr/>
        </p:nvSpPr>
        <p:spPr>
          <a:xfrm>
            <a:off x="-91200" y="-91200"/>
            <a:ext cx="7751100" cy="10896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22" name="Google Shape;22;p4"/>
          <p:cNvSpPr txBox="1"/>
          <p:nvPr>
            <p:ph idx="1" type="body"/>
          </p:nvPr>
        </p:nvSpPr>
        <p:spPr>
          <a:xfrm>
            <a:off x="257705" y="2395696"/>
            <a:ext cx="7044900" cy="7102200"/>
          </a:xfrm>
          <a:prstGeom prst="rect">
            <a:avLst/>
          </a:prstGeom>
        </p:spPr>
        <p:txBody>
          <a:bodyPr anchorCtr="0" anchor="t" bIns="111700" lIns="111700" spcFirstLastPara="1" rIns="111700" wrap="square" tIns="111700">
            <a:noAutofit/>
          </a:bodyPr>
          <a:lstStyle>
            <a:lvl1pPr indent="-374650" lvl="0" marL="457200">
              <a:spcBef>
                <a:spcPts val="0"/>
              </a:spcBef>
              <a:spcAft>
                <a:spcPts val="0"/>
              </a:spcAft>
              <a:buSzPts val="2300"/>
              <a:buChar char="●"/>
              <a:defRPr/>
            </a:lvl1pPr>
            <a:lvl2pPr indent="-342900" lvl="1" marL="914400">
              <a:spcBef>
                <a:spcPts val="2000"/>
              </a:spcBef>
              <a:spcAft>
                <a:spcPts val="0"/>
              </a:spcAft>
              <a:buSzPts val="1800"/>
              <a:buChar char="○"/>
              <a:defRPr/>
            </a:lvl2pPr>
            <a:lvl3pPr indent="-342900" lvl="2" marL="1371600">
              <a:spcBef>
                <a:spcPts val="2000"/>
              </a:spcBef>
              <a:spcAft>
                <a:spcPts val="0"/>
              </a:spcAft>
              <a:buSzPts val="1800"/>
              <a:buChar char="■"/>
              <a:defRPr/>
            </a:lvl3pPr>
            <a:lvl4pPr indent="-342900" lvl="3" marL="1828800">
              <a:spcBef>
                <a:spcPts val="2000"/>
              </a:spcBef>
              <a:spcAft>
                <a:spcPts val="0"/>
              </a:spcAft>
              <a:buSzPts val="1800"/>
              <a:buChar char="●"/>
              <a:defRPr/>
            </a:lvl4pPr>
            <a:lvl5pPr indent="-342900" lvl="4" marL="2286000">
              <a:spcBef>
                <a:spcPts val="2000"/>
              </a:spcBef>
              <a:spcAft>
                <a:spcPts val="0"/>
              </a:spcAft>
              <a:buSzPts val="1800"/>
              <a:buChar char="○"/>
              <a:defRPr/>
            </a:lvl5pPr>
            <a:lvl6pPr indent="-342900" lvl="5" marL="2743200">
              <a:spcBef>
                <a:spcPts val="2000"/>
              </a:spcBef>
              <a:spcAft>
                <a:spcPts val="0"/>
              </a:spcAft>
              <a:buSzPts val="1800"/>
              <a:buChar char="■"/>
              <a:defRPr/>
            </a:lvl6pPr>
            <a:lvl7pPr indent="-342900" lvl="6" marL="3200400">
              <a:spcBef>
                <a:spcPts val="2000"/>
              </a:spcBef>
              <a:spcAft>
                <a:spcPts val="0"/>
              </a:spcAft>
              <a:buSzPts val="1800"/>
              <a:buChar char="●"/>
              <a:defRPr/>
            </a:lvl7pPr>
            <a:lvl8pPr indent="-342900" lvl="7" marL="3657600">
              <a:spcBef>
                <a:spcPts val="2000"/>
              </a:spcBef>
              <a:spcAft>
                <a:spcPts val="0"/>
              </a:spcAft>
              <a:buSzPts val="1800"/>
              <a:buChar char="○"/>
              <a:defRPr/>
            </a:lvl8pPr>
            <a:lvl9pPr indent="-342900" lvl="8" marL="4114800">
              <a:spcBef>
                <a:spcPts val="2000"/>
              </a:spcBef>
              <a:spcAft>
                <a:spcPts val="2000"/>
              </a:spcAft>
              <a:buSzPts val="1800"/>
              <a:buChar char="■"/>
              <a:defRPr/>
            </a:lvl9pPr>
          </a:lstStyle>
          <a:p/>
        </p:txBody>
      </p:sp>
      <p:sp>
        <p:nvSpPr>
          <p:cNvPr id="23" name="Google Shape;23;p4"/>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4" name="Shape 24"/>
        <p:cNvGrpSpPr/>
        <p:nvPr/>
      </p:nvGrpSpPr>
      <p:grpSpPr>
        <a:xfrm>
          <a:off x="0" y="0"/>
          <a:ext cx="0" cy="0"/>
          <a:chOff x="0" y="0"/>
          <a:chExt cx="0" cy="0"/>
        </a:xfrm>
      </p:grpSpPr>
      <p:sp>
        <p:nvSpPr>
          <p:cNvPr id="25" name="Google Shape;25;p5"/>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26" name="Google Shape;26;p5"/>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buNone/>
              <a:defRPr b="1" sz="1400">
                <a:solidFill>
                  <a:schemeClr val="lt1"/>
                </a:solidFill>
                <a:latin typeface="Exo"/>
                <a:ea typeface="Exo"/>
                <a:cs typeface="Exo"/>
                <a:sym typeface="Exo"/>
              </a:defRPr>
            </a:lvl1pPr>
            <a:lvl2pPr lvl="1" rtl="0">
              <a:buNone/>
              <a:defRPr b="1" sz="1400">
                <a:solidFill>
                  <a:schemeClr val="lt1"/>
                </a:solidFill>
                <a:latin typeface="Exo"/>
                <a:ea typeface="Exo"/>
                <a:cs typeface="Exo"/>
                <a:sym typeface="Exo"/>
              </a:defRPr>
            </a:lvl2pPr>
            <a:lvl3pPr lvl="2" rtl="0">
              <a:buNone/>
              <a:defRPr b="1" sz="1400">
                <a:solidFill>
                  <a:schemeClr val="lt1"/>
                </a:solidFill>
                <a:latin typeface="Exo"/>
                <a:ea typeface="Exo"/>
                <a:cs typeface="Exo"/>
                <a:sym typeface="Exo"/>
              </a:defRPr>
            </a:lvl3pPr>
            <a:lvl4pPr lvl="3" rtl="0">
              <a:buNone/>
              <a:defRPr b="1" sz="1400">
                <a:solidFill>
                  <a:schemeClr val="lt1"/>
                </a:solidFill>
                <a:latin typeface="Exo"/>
                <a:ea typeface="Exo"/>
                <a:cs typeface="Exo"/>
                <a:sym typeface="Exo"/>
              </a:defRPr>
            </a:lvl4pPr>
            <a:lvl5pPr lvl="4" rtl="0">
              <a:buNone/>
              <a:defRPr b="1" sz="1400">
                <a:solidFill>
                  <a:schemeClr val="lt1"/>
                </a:solidFill>
                <a:latin typeface="Exo"/>
                <a:ea typeface="Exo"/>
                <a:cs typeface="Exo"/>
                <a:sym typeface="Exo"/>
              </a:defRPr>
            </a:lvl5pPr>
            <a:lvl6pPr lvl="5" rtl="0">
              <a:buNone/>
              <a:defRPr b="1" sz="1400">
                <a:solidFill>
                  <a:schemeClr val="lt1"/>
                </a:solidFill>
                <a:latin typeface="Exo"/>
                <a:ea typeface="Exo"/>
                <a:cs typeface="Exo"/>
                <a:sym typeface="Exo"/>
              </a:defRPr>
            </a:lvl6pPr>
            <a:lvl7pPr lvl="6" rtl="0">
              <a:buNone/>
              <a:defRPr b="1" sz="1400">
                <a:solidFill>
                  <a:schemeClr val="lt1"/>
                </a:solidFill>
                <a:latin typeface="Exo"/>
                <a:ea typeface="Exo"/>
                <a:cs typeface="Exo"/>
                <a:sym typeface="Exo"/>
              </a:defRPr>
            </a:lvl7pPr>
            <a:lvl8pPr lvl="7" rtl="0">
              <a:buNone/>
              <a:defRPr b="1" sz="1400">
                <a:solidFill>
                  <a:schemeClr val="lt1"/>
                </a:solidFill>
                <a:latin typeface="Exo"/>
                <a:ea typeface="Exo"/>
                <a:cs typeface="Exo"/>
                <a:sym typeface="Exo"/>
              </a:defRPr>
            </a:lvl8pPr>
            <a:lvl9pPr lvl="8" rtl="0">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7" name="Shape 27"/>
        <p:cNvGrpSpPr/>
        <p:nvPr/>
      </p:nvGrpSpPr>
      <p:grpSpPr>
        <a:xfrm>
          <a:off x="0" y="0"/>
          <a:ext cx="0" cy="0"/>
          <a:chOff x="0" y="0"/>
          <a:chExt cx="0" cy="0"/>
        </a:xfrm>
      </p:grpSpPr>
      <p:sp>
        <p:nvSpPr>
          <p:cNvPr id="28" name="Google Shape;28;p6"/>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29" name="Google Shape;29;p6"/>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Alegreya"/>
                <a:ea typeface="Alegreya"/>
                <a:cs typeface="Alegreya"/>
                <a:sym typeface="Alegreya"/>
              </a:rPr>
              <a:t>Lecture Quiz</a:t>
            </a:r>
            <a:endParaRPr b="1" sz="2500">
              <a:latin typeface="Alegreya"/>
              <a:ea typeface="Alegreya"/>
              <a:cs typeface="Alegreya"/>
              <a:sym typeface="Alegreya"/>
            </a:endParaRPr>
          </a:p>
        </p:txBody>
      </p:sp>
      <p:cxnSp>
        <p:nvCxnSpPr>
          <p:cNvPr id="30" name="Google Shape;30;p6"/>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31" name="Google Shape;31;p6"/>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2" name="Shape 32"/>
        <p:cNvGrpSpPr/>
        <p:nvPr/>
      </p:nvGrpSpPr>
      <p:grpSpPr>
        <a:xfrm>
          <a:off x="0" y="0"/>
          <a:ext cx="0" cy="0"/>
          <a:chOff x="0" y="0"/>
          <a:chExt cx="0" cy="0"/>
        </a:xfrm>
      </p:grpSpPr>
      <p:cxnSp>
        <p:nvCxnSpPr>
          <p:cNvPr id="33" name="Google Shape;33;p7"/>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34" name="Google Shape;34;p7"/>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Alegreya"/>
                <a:ea typeface="Alegreya"/>
                <a:cs typeface="Alegreya"/>
                <a:sym typeface="Alegreya"/>
              </a:rPr>
              <a:t>Summary</a:t>
            </a:r>
            <a:endParaRPr b="1" sz="2600">
              <a:latin typeface="Alegreya"/>
              <a:ea typeface="Alegreya"/>
              <a:cs typeface="Alegreya"/>
              <a:sym typeface="Alegrey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5" name="Shape 35"/>
        <p:cNvGrpSpPr/>
        <p:nvPr/>
      </p:nvGrpSpPr>
      <p:grpSpPr>
        <a:xfrm>
          <a:off x="0" y="0"/>
          <a:ext cx="0" cy="0"/>
          <a:chOff x="0" y="0"/>
          <a:chExt cx="0" cy="0"/>
        </a:xfrm>
      </p:grpSpPr>
      <p:sp>
        <p:nvSpPr>
          <p:cNvPr id="36" name="Google Shape;36;p8"/>
          <p:cNvSpPr txBox="1"/>
          <p:nvPr>
            <p:ph hasCustomPrompt="1" type="title"/>
          </p:nvPr>
        </p:nvSpPr>
        <p:spPr>
          <a:xfrm>
            <a:off x="257705" y="2299346"/>
            <a:ext cx="7044900" cy="4081500"/>
          </a:xfrm>
          <a:prstGeom prst="rect">
            <a:avLst/>
          </a:prstGeom>
        </p:spPr>
        <p:txBody>
          <a:bodyPr anchorCtr="0" anchor="b" bIns="111700" lIns="111700" spcFirstLastPara="1" rIns="111700" wrap="square" tIns="111700">
            <a:noAutofit/>
          </a:bodyPr>
          <a:lstStyle>
            <a:lvl1pPr lvl="0" algn="ctr">
              <a:spcBef>
                <a:spcPts val="0"/>
              </a:spcBef>
              <a:spcAft>
                <a:spcPts val="0"/>
              </a:spcAft>
              <a:buSzPts val="14800"/>
              <a:buNone/>
              <a:defRPr sz="14800"/>
            </a:lvl1pPr>
            <a:lvl2pPr lvl="1" algn="ctr">
              <a:spcBef>
                <a:spcPts val="0"/>
              </a:spcBef>
              <a:spcAft>
                <a:spcPts val="0"/>
              </a:spcAft>
              <a:buSzPts val="14800"/>
              <a:buNone/>
              <a:defRPr sz="14800"/>
            </a:lvl2pPr>
            <a:lvl3pPr lvl="2" algn="ctr">
              <a:spcBef>
                <a:spcPts val="0"/>
              </a:spcBef>
              <a:spcAft>
                <a:spcPts val="0"/>
              </a:spcAft>
              <a:buSzPts val="14800"/>
              <a:buNone/>
              <a:defRPr sz="14800"/>
            </a:lvl3pPr>
            <a:lvl4pPr lvl="3" algn="ctr">
              <a:spcBef>
                <a:spcPts val="0"/>
              </a:spcBef>
              <a:spcAft>
                <a:spcPts val="0"/>
              </a:spcAft>
              <a:buSzPts val="14800"/>
              <a:buNone/>
              <a:defRPr sz="14800"/>
            </a:lvl4pPr>
            <a:lvl5pPr lvl="4" algn="ctr">
              <a:spcBef>
                <a:spcPts val="0"/>
              </a:spcBef>
              <a:spcAft>
                <a:spcPts val="0"/>
              </a:spcAft>
              <a:buSzPts val="14800"/>
              <a:buNone/>
              <a:defRPr sz="14800"/>
            </a:lvl5pPr>
            <a:lvl6pPr lvl="5" algn="ctr">
              <a:spcBef>
                <a:spcPts val="0"/>
              </a:spcBef>
              <a:spcAft>
                <a:spcPts val="0"/>
              </a:spcAft>
              <a:buSzPts val="14800"/>
              <a:buNone/>
              <a:defRPr sz="14800"/>
            </a:lvl6pPr>
            <a:lvl7pPr lvl="6" algn="ctr">
              <a:spcBef>
                <a:spcPts val="0"/>
              </a:spcBef>
              <a:spcAft>
                <a:spcPts val="0"/>
              </a:spcAft>
              <a:buSzPts val="14800"/>
              <a:buNone/>
              <a:defRPr sz="14800"/>
            </a:lvl7pPr>
            <a:lvl8pPr lvl="7" algn="ctr">
              <a:spcBef>
                <a:spcPts val="0"/>
              </a:spcBef>
              <a:spcAft>
                <a:spcPts val="0"/>
              </a:spcAft>
              <a:buSzPts val="14800"/>
              <a:buNone/>
              <a:defRPr sz="14800"/>
            </a:lvl8pPr>
            <a:lvl9pPr lvl="8" algn="ctr">
              <a:spcBef>
                <a:spcPts val="0"/>
              </a:spcBef>
              <a:spcAft>
                <a:spcPts val="0"/>
              </a:spcAft>
              <a:buSzPts val="14800"/>
              <a:buNone/>
              <a:defRPr sz="14800"/>
            </a:lvl9pPr>
          </a:lstStyle>
          <a:p>
            <a:r>
              <a:t>xx%</a:t>
            </a:r>
          </a:p>
        </p:txBody>
      </p:sp>
      <p:sp>
        <p:nvSpPr>
          <p:cNvPr id="37" name="Google Shape;37;p8"/>
          <p:cNvSpPr txBox="1"/>
          <p:nvPr>
            <p:ph idx="1" type="body"/>
          </p:nvPr>
        </p:nvSpPr>
        <p:spPr>
          <a:xfrm>
            <a:off x="257705" y="6552657"/>
            <a:ext cx="7044900" cy="2703900"/>
          </a:xfrm>
          <a:prstGeom prst="rect">
            <a:avLst/>
          </a:prstGeom>
        </p:spPr>
        <p:txBody>
          <a:bodyPr anchorCtr="0" anchor="t" bIns="111700" lIns="111700" spcFirstLastPara="1" rIns="111700" wrap="square" tIns="111700">
            <a:noAutofit/>
          </a:bodyPr>
          <a:lstStyle>
            <a:lvl1pPr indent="-374650" lvl="0" marL="457200" algn="ctr">
              <a:spcBef>
                <a:spcPts val="0"/>
              </a:spcBef>
              <a:spcAft>
                <a:spcPts val="0"/>
              </a:spcAft>
              <a:buSzPts val="2300"/>
              <a:buChar char="●"/>
              <a:defRPr/>
            </a:lvl1pPr>
            <a:lvl2pPr indent="-342900" lvl="1" marL="914400" algn="ctr">
              <a:spcBef>
                <a:spcPts val="2000"/>
              </a:spcBef>
              <a:spcAft>
                <a:spcPts val="0"/>
              </a:spcAft>
              <a:buSzPts val="1800"/>
              <a:buChar char="○"/>
              <a:defRPr/>
            </a:lvl2pPr>
            <a:lvl3pPr indent="-342900" lvl="2" marL="1371600" algn="ctr">
              <a:spcBef>
                <a:spcPts val="2000"/>
              </a:spcBef>
              <a:spcAft>
                <a:spcPts val="0"/>
              </a:spcAft>
              <a:buSzPts val="1800"/>
              <a:buChar char="■"/>
              <a:defRPr/>
            </a:lvl3pPr>
            <a:lvl4pPr indent="-342900" lvl="3" marL="1828800" algn="ctr">
              <a:spcBef>
                <a:spcPts val="2000"/>
              </a:spcBef>
              <a:spcAft>
                <a:spcPts val="0"/>
              </a:spcAft>
              <a:buSzPts val="1800"/>
              <a:buChar char="●"/>
              <a:defRPr/>
            </a:lvl4pPr>
            <a:lvl5pPr indent="-342900" lvl="4" marL="2286000" algn="ctr">
              <a:spcBef>
                <a:spcPts val="2000"/>
              </a:spcBef>
              <a:spcAft>
                <a:spcPts val="0"/>
              </a:spcAft>
              <a:buSzPts val="1800"/>
              <a:buChar char="○"/>
              <a:defRPr/>
            </a:lvl5pPr>
            <a:lvl6pPr indent="-342900" lvl="5" marL="2743200" algn="ctr">
              <a:spcBef>
                <a:spcPts val="2000"/>
              </a:spcBef>
              <a:spcAft>
                <a:spcPts val="0"/>
              </a:spcAft>
              <a:buSzPts val="1800"/>
              <a:buChar char="■"/>
              <a:defRPr/>
            </a:lvl6pPr>
            <a:lvl7pPr indent="-342900" lvl="6" marL="3200400" algn="ctr">
              <a:spcBef>
                <a:spcPts val="2000"/>
              </a:spcBef>
              <a:spcAft>
                <a:spcPts val="0"/>
              </a:spcAft>
              <a:buSzPts val="1800"/>
              <a:buChar char="●"/>
              <a:defRPr/>
            </a:lvl7pPr>
            <a:lvl8pPr indent="-342900" lvl="7" marL="3657600" algn="ctr">
              <a:spcBef>
                <a:spcPts val="2000"/>
              </a:spcBef>
              <a:spcAft>
                <a:spcPts val="0"/>
              </a:spcAft>
              <a:buSzPts val="1800"/>
              <a:buChar char="○"/>
              <a:defRPr/>
            </a:lvl8pPr>
            <a:lvl9pPr indent="-342900" lvl="8" marL="4114800" algn="ctr">
              <a:spcBef>
                <a:spcPts val="2000"/>
              </a:spcBef>
              <a:spcAft>
                <a:spcPts val="2000"/>
              </a:spcAft>
              <a:buSzPts val="1800"/>
              <a:buChar char="■"/>
              <a:defRPr/>
            </a:lvl9pPr>
          </a:lstStyle>
          <a:p/>
        </p:txBody>
      </p:sp>
      <p:sp>
        <p:nvSpPr>
          <p:cNvPr id="38" name="Google Shape;38;p8"/>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9" name="Shape 39"/>
        <p:cNvGrpSpPr/>
        <p:nvPr/>
      </p:nvGrpSpPr>
      <p:grpSpPr>
        <a:xfrm>
          <a:off x="0" y="0"/>
          <a:ext cx="0" cy="0"/>
          <a:chOff x="0" y="0"/>
          <a:chExt cx="0" cy="0"/>
        </a:xfrm>
      </p:grpSpPr>
      <p:sp>
        <p:nvSpPr>
          <p:cNvPr id="40" name="Google Shape;40;p9"/>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
        <p:nvSpPr>
          <p:cNvPr id="41" name="Google Shape;41;p9"/>
          <p:cNvSpPr/>
          <p:nvPr/>
        </p:nvSpPr>
        <p:spPr>
          <a:xfrm>
            <a:off x="-91200" y="-91200"/>
            <a:ext cx="7751100" cy="10896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6" name="Shape 46"/>
        <p:cNvGrpSpPr/>
        <p:nvPr/>
      </p:nvGrpSpPr>
      <p:grpSpPr>
        <a:xfrm>
          <a:off x="0" y="0"/>
          <a:ext cx="0" cy="0"/>
          <a:chOff x="0" y="0"/>
          <a:chExt cx="0" cy="0"/>
        </a:xfrm>
      </p:grpSpPr>
      <p:sp>
        <p:nvSpPr>
          <p:cNvPr id="47" name="Google Shape;47;p11"/>
          <p:cNvSpPr txBox="1"/>
          <p:nvPr>
            <p:ph idx="12" type="sldNum"/>
          </p:nvPr>
        </p:nvSpPr>
        <p:spPr>
          <a:xfrm>
            <a:off x="7106400" y="-68"/>
            <a:ext cx="453600" cy="562200"/>
          </a:xfrm>
          <a:prstGeom prst="rect">
            <a:avLst/>
          </a:prstGeom>
        </p:spPr>
        <p:txBody>
          <a:bodyPr anchorCtr="0" anchor="ctr" bIns="111700" lIns="111700" spcFirstLastPara="1" rIns="111700" wrap="square" tIns="111700">
            <a:noAutofit/>
          </a:bodyPr>
          <a:lstStyle>
            <a:lvl1pPr lvl="0" rtl="0">
              <a:buNone/>
              <a:defRPr sz="2500">
                <a:latin typeface="Exo"/>
                <a:ea typeface="Exo"/>
                <a:cs typeface="Exo"/>
                <a:sym typeface="Exo"/>
              </a:defRPr>
            </a:lvl1pPr>
            <a:lvl2pPr lvl="1" rtl="0">
              <a:buNone/>
              <a:defRPr sz="2500">
                <a:latin typeface="Exo"/>
                <a:ea typeface="Exo"/>
                <a:cs typeface="Exo"/>
                <a:sym typeface="Exo"/>
              </a:defRPr>
            </a:lvl2pPr>
            <a:lvl3pPr lvl="2" rtl="0">
              <a:buNone/>
              <a:defRPr sz="2500">
                <a:latin typeface="Exo"/>
                <a:ea typeface="Exo"/>
                <a:cs typeface="Exo"/>
                <a:sym typeface="Exo"/>
              </a:defRPr>
            </a:lvl3pPr>
            <a:lvl4pPr lvl="3" rtl="0">
              <a:buNone/>
              <a:defRPr sz="2500">
                <a:latin typeface="Exo"/>
                <a:ea typeface="Exo"/>
                <a:cs typeface="Exo"/>
                <a:sym typeface="Exo"/>
              </a:defRPr>
            </a:lvl4pPr>
            <a:lvl5pPr lvl="4" rtl="0">
              <a:buNone/>
              <a:defRPr sz="2500">
                <a:latin typeface="Exo"/>
                <a:ea typeface="Exo"/>
                <a:cs typeface="Exo"/>
                <a:sym typeface="Exo"/>
              </a:defRPr>
            </a:lvl5pPr>
            <a:lvl6pPr lvl="5" rtl="0">
              <a:buNone/>
              <a:defRPr sz="2500">
                <a:latin typeface="Exo"/>
                <a:ea typeface="Exo"/>
                <a:cs typeface="Exo"/>
                <a:sym typeface="Exo"/>
              </a:defRPr>
            </a:lvl6pPr>
            <a:lvl7pPr lvl="6" rtl="0">
              <a:buNone/>
              <a:defRPr sz="2500">
                <a:latin typeface="Exo"/>
                <a:ea typeface="Exo"/>
                <a:cs typeface="Exo"/>
                <a:sym typeface="Exo"/>
              </a:defRPr>
            </a:lvl7pPr>
            <a:lvl8pPr lvl="7" rtl="0">
              <a:buNone/>
              <a:defRPr sz="2500">
                <a:latin typeface="Exo"/>
                <a:ea typeface="Exo"/>
                <a:cs typeface="Exo"/>
                <a:sym typeface="Exo"/>
              </a:defRPr>
            </a:lvl8pPr>
            <a:lvl9pPr lvl="8" rtl="0">
              <a:buNone/>
              <a:defRPr sz="2500">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
        <p:nvSpPr>
          <p:cNvPr id="48" name="Google Shape;48;p11"/>
          <p:cNvSpPr/>
          <p:nvPr/>
        </p:nvSpPr>
        <p:spPr>
          <a:xfrm rot="-10799591">
            <a:off x="1747" y="382"/>
            <a:ext cx="7556400" cy="3960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49" name="Google Shape;49;p11"/>
          <p:cNvSpPr/>
          <p:nvPr/>
        </p:nvSpPr>
        <p:spPr>
          <a:xfrm>
            <a:off x="-95250" y="847725"/>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11"/>
          <p:cNvSpPr/>
          <p:nvPr/>
        </p:nvSpPr>
        <p:spPr>
          <a:xfrm>
            <a:off x="-95252" y="1566127"/>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9" Type="http://schemas.openxmlformats.org/officeDocument/2006/relationships/theme" Target="../theme/theme3.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9" Type="http://schemas.openxmlformats.org/officeDocument/2006/relationships/theme" Target="../theme/theme4.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705" y="925091"/>
            <a:ext cx="7044900" cy="1190700"/>
          </a:xfrm>
          <a:prstGeom prst="rect">
            <a:avLst/>
          </a:prstGeom>
          <a:noFill/>
          <a:ln>
            <a:noFill/>
          </a:ln>
        </p:spPr>
        <p:txBody>
          <a:bodyPr anchorCtr="0" anchor="t" bIns="111700" lIns="111700" spcFirstLastPara="1" rIns="111700" wrap="square" tIns="111700">
            <a:noAutofit/>
          </a:bodyPr>
          <a:lstStyle>
            <a:lvl1pPr lvl="0">
              <a:spcBef>
                <a:spcPts val="0"/>
              </a:spcBef>
              <a:spcAft>
                <a:spcPts val="0"/>
              </a:spcAft>
              <a:buClr>
                <a:schemeClr val="dk1"/>
              </a:buClr>
              <a:buSzPts val="3300"/>
              <a:buNone/>
              <a:defRPr sz="3300">
                <a:solidFill>
                  <a:schemeClr val="dk1"/>
                </a:solidFill>
              </a:defRPr>
            </a:lvl1pPr>
            <a:lvl2pPr lvl="1">
              <a:spcBef>
                <a:spcPts val="0"/>
              </a:spcBef>
              <a:spcAft>
                <a:spcPts val="0"/>
              </a:spcAft>
              <a:buClr>
                <a:schemeClr val="dk1"/>
              </a:buClr>
              <a:buSzPts val="3300"/>
              <a:buNone/>
              <a:defRPr sz="3300">
                <a:solidFill>
                  <a:schemeClr val="dk1"/>
                </a:solidFill>
              </a:defRPr>
            </a:lvl2pPr>
            <a:lvl3pPr lvl="2">
              <a:spcBef>
                <a:spcPts val="0"/>
              </a:spcBef>
              <a:spcAft>
                <a:spcPts val="0"/>
              </a:spcAft>
              <a:buClr>
                <a:schemeClr val="dk1"/>
              </a:buClr>
              <a:buSzPts val="3300"/>
              <a:buNone/>
              <a:defRPr sz="3300">
                <a:solidFill>
                  <a:schemeClr val="dk1"/>
                </a:solidFill>
              </a:defRPr>
            </a:lvl3pPr>
            <a:lvl4pPr lvl="3">
              <a:spcBef>
                <a:spcPts val="0"/>
              </a:spcBef>
              <a:spcAft>
                <a:spcPts val="0"/>
              </a:spcAft>
              <a:buClr>
                <a:schemeClr val="dk1"/>
              </a:buClr>
              <a:buSzPts val="3300"/>
              <a:buNone/>
              <a:defRPr sz="3300">
                <a:solidFill>
                  <a:schemeClr val="dk1"/>
                </a:solidFill>
              </a:defRPr>
            </a:lvl4pPr>
            <a:lvl5pPr lvl="4">
              <a:spcBef>
                <a:spcPts val="0"/>
              </a:spcBef>
              <a:spcAft>
                <a:spcPts val="0"/>
              </a:spcAft>
              <a:buClr>
                <a:schemeClr val="dk1"/>
              </a:buClr>
              <a:buSzPts val="3300"/>
              <a:buNone/>
              <a:defRPr sz="3300">
                <a:solidFill>
                  <a:schemeClr val="dk1"/>
                </a:solidFill>
              </a:defRPr>
            </a:lvl5pPr>
            <a:lvl6pPr lvl="5">
              <a:spcBef>
                <a:spcPts val="0"/>
              </a:spcBef>
              <a:spcAft>
                <a:spcPts val="0"/>
              </a:spcAft>
              <a:buClr>
                <a:schemeClr val="dk1"/>
              </a:buClr>
              <a:buSzPts val="3300"/>
              <a:buNone/>
              <a:defRPr sz="3300">
                <a:solidFill>
                  <a:schemeClr val="dk1"/>
                </a:solidFill>
              </a:defRPr>
            </a:lvl6pPr>
            <a:lvl7pPr lvl="6">
              <a:spcBef>
                <a:spcPts val="0"/>
              </a:spcBef>
              <a:spcAft>
                <a:spcPts val="0"/>
              </a:spcAft>
              <a:buClr>
                <a:schemeClr val="dk1"/>
              </a:buClr>
              <a:buSzPts val="3300"/>
              <a:buNone/>
              <a:defRPr sz="3300">
                <a:solidFill>
                  <a:schemeClr val="dk1"/>
                </a:solidFill>
              </a:defRPr>
            </a:lvl7pPr>
            <a:lvl8pPr lvl="7">
              <a:spcBef>
                <a:spcPts val="0"/>
              </a:spcBef>
              <a:spcAft>
                <a:spcPts val="0"/>
              </a:spcAft>
              <a:buClr>
                <a:schemeClr val="dk1"/>
              </a:buClr>
              <a:buSzPts val="3300"/>
              <a:buNone/>
              <a:defRPr sz="3300">
                <a:solidFill>
                  <a:schemeClr val="dk1"/>
                </a:solidFill>
              </a:defRPr>
            </a:lvl8pPr>
            <a:lvl9pPr lvl="8">
              <a:spcBef>
                <a:spcPts val="0"/>
              </a:spcBef>
              <a:spcAft>
                <a:spcPts val="0"/>
              </a:spcAft>
              <a:buClr>
                <a:schemeClr val="dk1"/>
              </a:buClr>
              <a:buSzPts val="3300"/>
              <a:buNone/>
              <a:defRPr sz="3300">
                <a:solidFill>
                  <a:schemeClr val="dk1"/>
                </a:solidFill>
              </a:defRPr>
            </a:lvl9pPr>
          </a:lstStyle>
          <a:p/>
        </p:txBody>
      </p:sp>
      <p:sp>
        <p:nvSpPr>
          <p:cNvPr id="7" name="Google Shape;7;p1"/>
          <p:cNvSpPr txBox="1"/>
          <p:nvPr>
            <p:ph idx="1" type="body"/>
          </p:nvPr>
        </p:nvSpPr>
        <p:spPr>
          <a:xfrm>
            <a:off x="257705" y="2395696"/>
            <a:ext cx="7044900" cy="7102200"/>
          </a:xfrm>
          <a:prstGeom prst="rect">
            <a:avLst/>
          </a:prstGeom>
          <a:noFill/>
          <a:ln>
            <a:noFill/>
          </a:ln>
        </p:spPr>
        <p:txBody>
          <a:bodyPr anchorCtr="0" anchor="t" bIns="111700" lIns="111700" spcFirstLastPara="1" rIns="111700" wrap="square" tIns="111700">
            <a:noAutofit/>
          </a:bodyPr>
          <a:lstStyle>
            <a:lvl1pPr indent="-374650" lvl="0" marL="457200">
              <a:lnSpc>
                <a:spcPct val="115000"/>
              </a:lnSpc>
              <a:spcBef>
                <a:spcPts val="0"/>
              </a:spcBef>
              <a:spcAft>
                <a:spcPts val="0"/>
              </a:spcAft>
              <a:buClr>
                <a:schemeClr val="dk2"/>
              </a:buClr>
              <a:buSzPts val="2300"/>
              <a:buChar char="●"/>
              <a:defRPr sz="2300">
                <a:solidFill>
                  <a:schemeClr val="dk2"/>
                </a:solidFill>
              </a:defRPr>
            </a:lvl1pPr>
            <a:lvl2pPr indent="-342900" lvl="1" marL="914400">
              <a:lnSpc>
                <a:spcPct val="115000"/>
              </a:lnSpc>
              <a:spcBef>
                <a:spcPts val="2000"/>
              </a:spcBef>
              <a:spcAft>
                <a:spcPts val="0"/>
              </a:spcAft>
              <a:buClr>
                <a:schemeClr val="dk2"/>
              </a:buClr>
              <a:buSzPts val="1800"/>
              <a:buChar char="○"/>
              <a:defRPr sz="1800">
                <a:solidFill>
                  <a:schemeClr val="dk2"/>
                </a:solidFill>
              </a:defRPr>
            </a:lvl2pPr>
            <a:lvl3pPr indent="-342900" lvl="2" marL="1371600">
              <a:lnSpc>
                <a:spcPct val="115000"/>
              </a:lnSpc>
              <a:spcBef>
                <a:spcPts val="2000"/>
              </a:spcBef>
              <a:spcAft>
                <a:spcPts val="0"/>
              </a:spcAft>
              <a:buClr>
                <a:schemeClr val="dk2"/>
              </a:buClr>
              <a:buSzPts val="1800"/>
              <a:buChar char="■"/>
              <a:defRPr sz="1800">
                <a:solidFill>
                  <a:schemeClr val="dk2"/>
                </a:solidFill>
              </a:defRPr>
            </a:lvl3pPr>
            <a:lvl4pPr indent="-342900" lvl="3" marL="1828800">
              <a:lnSpc>
                <a:spcPct val="115000"/>
              </a:lnSpc>
              <a:spcBef>
                <a:spcPts val="2000"/>
              </a:spcBef>
              <a:spcAft>
                <a:spcPts val="0"/>
              </a:spcAft>
              <a:buClr>
                <a:schemeClr val="dk2"/>
              </a:buClr>
              <a:buSzPts val="1800"/>
              <a:buChar char="●"/>
              <a:defRPr sz="1800">
                <a:solidFill>
                  <a:schemeClr val="dk2"/>
                </a:solidFill>
              </a:defRPr>
            </a:lvl4pPr>
            <a:lvl5pPr indent="-342900" lvl="4" marL="2286000">
              <a:lnSpc>
                <a:spcPct val="115000"/>
              </a:lnSpc>
              <a:spcBef>
                <a:spcPts val="2000"/>
              </a:spcBef>
              <a:spcAft>
                <a:spcPts val="0"/>
              </a:spcAft>
              <a:buClr>
                <a:schemeClr val="dk2"/>
              </a:buClr>
              <a:buSzPts val="1800"/>
              <a:buChar char="○"/>
              <a:defRPr sz="1800">
                <a:solidFill>
                  <a:schemeClr val="dk2"/>
                </a:solidFill>
              </a:defRPr>
            </a:lvl5pPr>
            <a:lvl6pPr indent="-342900" lvl="5" marL="2743200">
              <a:lnSpc>
                <a:spcPct val="115000"/>
              </a:lnSpc>
              <a:spcBef>
                <a:spcPts val="2000"/>
              </a:spcBef>
              <a:spcAft>
                <a:spcPts val="0"/>
              </a:spcAft>
              <a:buClr>
                <a:schemeClr val="dk2"/>
              </a:buClr>
              <a:buSzPts val="1800"/>
              <a:buChar char="■"/>
              <a:defRPr sz="1800">
                <a:solidFill>
                  <a:schemeClr val="dk2"/>
                </a:solidFill>
              </a:defRPr>
            </a:lvl6pPr>
            <a:lvl7pPr indent="-342900" lvl="6" marL="3200400">
              <a:lnSpc>
                <a:spcPct val="115000"/>
              </a:lnSpc>
              <a:spcBef>
                <a:spcPts val="2000"/>
              </a:spcBef>
              <a:spcAft>
                <a:spcPts val="0"/>
              </a:spcAft>
              <a:buClr>
                <a:schemeClr val="dk2"/>
              </a:buClr>
              <a:buSzPts val="1800"/>
              <a:buChar char="●"/>
              <a:defRPr sz="1800">
                <a:solidFill>
                  <a:schemeClr val="dk2"/>
                </a:solidFill>
              </a:defRPr>
            </a:lvl7pPr>
            <a:lvl8pPr indent="-342900" lvl="7" marL="3657600">
              <a:lnSpc>
                <a:spcPct val="115000"/>
              </a:lnSpc>
              <a:spcBef>
                <a:spcPts val="2000"/>
              </a:spcBef>
              <a:spcAft>
                <a:spcPts val="0"/>
              </a:spcAft>
              <a:buClr>
                <a:schemeClr val="dk2"/>
              </a:buClr>
              <a:buSzPts val="1800"/>
              <a:buChar char="○"/>
              <a:defRPr sz="1800">
                <a:solidFill>
                  <a:schemeClr val="dk2"/>
                </a:solidFill>
              </a:defRPr>
            </a:lvl8pPr>
            <a:lvl9pPr indent="-342900" lvl="8" marL="4114800">
              <a:lnSpc>
                <a:spcPct val="115000"/>
              </a:lnSpc>
              <a:spcBef>
                <a:spcPts val="2000"/>
              </a:spcBef>
              <a:spcAft>
                <a:spcPts val="2000"/>
              </a:spcAft>
              <a:buClr>
                <a:schemeClr val="dk2"/>
              </a:buClr>
              <a:buSzPts val="1800"/>
              <a:buChar char="■"/>
              <a:defRPr sz="1800">
                <a:solidFill>
                  <a:schemeClr val="dk2"/>
                </a:solidFill>
              </a:defRPr>
            </a:lvl9pPr>
          </a:lstStyle>
          <a:p/>
        </p:txBody>
      </p:sp>
      <p:sp>
        <p:nvSpPr>
          <p:cNvPr id="8" name="Google Shape;8;p1"/>
          <p:cNvSpPr txBox="1"/>
          <p:nvPr>
            <p:ph idx="12" type="sldNum"/>
          </p:nvPr>
        </p:nvSpPr>
        <p:spPr>
          <a:xfrm>
            <a:off x="7004788" y="9693616"/>
            <a:ext cx="453600" cy="818100"/>
          </a:xfrm>
          <a:prstGeom prst="rect">
            <a:avLst/>
          </a:prstGeom>
          <a:noFill/>
          <a:ln>
            <a:noFill/>
          </a:ln>
        </p:spPr>
        <p:txBody>
          <a:bodyPr anchorCtr="0" anchor="ctr" bIns="111700" lIns="111700" spcFirstLastPara="1" rIns="111700" wrap="square" tIns="11170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2" name="Shape 42"/>
        <p:cNvGrpSpPr/>
        <p:nvPr/>
      </p:nvGrpSpPr>
      <p:grpSpPr>
        <a:xfrm>
          <a:off x="0" y="0"/>
          <a:ext cx="0" cy="0"/>
          <a:chOff x="0" y="0"/>
          <a:chExt cx="0" cy="0"/>
        </a:xfrm>
      </p:grpSpPr>
      <p:sp>
        <p:nvSpPr>
          <p:cNvPr id="43" name="Google Shape;43;p10"/>
          <p:cNvSpPr txBox="1"/>
          <p:nvPr>
            <p:ph type="title"/>
          </p:nvPr>
        </p:nvSpPr>
        <p:spPr>
          <a:xfrm>
            <a:off x="257705" y="925091"/>
            <a:ext cx="7044900" cy="1190700"/>
          </a:xfrm>
          <a:prstGeom prst="rect">
            <a:avLst/>
          </a:prstGeom>
          <a:noFill/>
          <a:ln>
            <a:noFill/>
          </a:ln>
        </p:spPr>
        <p:txBody>
          <a:bodyPr anchorCtr="0" anchor="t" bIns="111700" lIns="111700" spcFirstLastPara="1" rIns="111700" wrap="square" tIns="111700">
            <a:noAutofit/>
          </a:bodyPr>
          <a:lstStyle>
            <a:lvl1pPr lvl="0" rtl="0">
              <a:spcBef>
                <a:spcPts val="0"/>
              </a:spcBef>
              <a:spcAft>
                <a:spcPts val="0"/>
              </a:spcAft>
              <a:buClr>
                <a:schemeClr val="dk1"/>
              </a:buClr>
              <a:buSzPts val="3300"/>
              <a:buNone/>
              <a:defRPr sz="3300">
                <a:solidFill>
                  <a:schemeClr val="dk1"/>
                </a:solidFill>
              </a:defRPr>
            </a:lvl1pPr>
            <a:lvl2pPr lvl="1" rtl="0">
              <a:spcBef>
                <a:spcPts val="0"/>
              </a:spcBef>
              <a:spcAft>
                <a:spcPts val="0"/>
              </a:spcAft>
              <a:buClr>
                <a:schemeClr val="dk1"/>
              </a:buClr>
              <a:buSzPts val="3300"/>
              <a:buNone/>
              <a:defRPr sz="3300">
                <a:solidFill>
                  <a:schemeClr val="dk1"/>
                </a:solidFill>
              </a:defRPr>
            </a:lvl2pPr>
            <a:lvl3pPr lvl="2" rtl="0">
              <a:spcBef>
                <a:spcPts val="0"/>
              </a:spcBef>
              <a:spcAft>
                <a:spcPts val="0"/>
              </a:spcAft>
              <a:buClr>
                <a:schemeClr val="dk1"/>
              </a:buClr>
              <a:buSzPts val="3300"/>
              <a:buNone/>
              <a:defRPr sz="3300">
                <a:solidFill>
                  <a:schemeClr val="dk1"/>
                </a:solidFill>
              </a:defRPr>
            </a:lvl3pPr>
            <a:lvl4pPr lvl="3" rtl="0">
              <a:spcBef>
                <a:spcPts val="0"/>
              </a:spcBef>
              <a:spcAft>
                <a:spcPts val="0"/>
              </a:spcAft>
              <a:buClr>
                <a:schemeClr val="dk1"/>
              </a:buClr>
              <a:buSzPts val="3300"/>
              <a:buNone/>
              <a:defRPr sz="3300">
                <a:solidFill>
                  <a:schemeClr val="dk1"/>
                </a:solidFill>
              </a:defRPr>
            </a:lvl4pPr>
            <a:lvl5pPr lvl="4" rtl="0">
              <a:spcBef>
                <a:spcPts val="0"/>
              </a:spcBef>
              <a:spcAft>
                <a:spcPts val="0"/>
              </a:spcAft>
              <a:buClr>
                <a:schemeClr val="dk1"/>
              </a:buClr>
              <a:buSzPts val="3300"/>
              <a:buNone/>
              <a:defRPr sz="3300">
                <a:solidFill>
                  <a:schemeClr val="dk1"/>
                </a:solidFill>
              </a:defRPr>
            </a:lvl5pPr>
            <a:lvl6pPr lvl="5" rtl="0">
              <a:spcBef>
                <a:spcPts val="0"/>
              </a:spcBef>
              <a:spcAft>
                <a:spcPts val="0"/>
              </a:spcAft>
              <a:buClr>
                <a:schemeClr val="dk1"/>
              </a:buClr>
              <a:buSzPts val="3300"/>
              <a:buNone/>
              <a:defRPr sz="3300">
                <a:solidFill>
                  <a:schemeClr val="dk1"/>
                </a:solidFill>
              </a:defRPr>
            </a:lvl6pPr>
            <a:lvl7pPr lvl="6" rtl="0">
              <a:spcBef>
                <a:spcPts val="0"/>
              </a:spcBef>
              <a:spcAft>
                <a:spcPts val="0"/>
              </a:spcAft>
              <a:buClr>
                <a:schemeClr val="dk1"/>
              </a:buClr>
              <a:buSzPts val="3300"/>
              <a:buNone/>
              <a:defRPr sz="3300">
                <a:solidFill>
                  <a:schemeClr val="dk1"/>
                </a:solidFill>
              </a:defRPr>
            </a:lvl7pPr>
            <a:lvl8pPr lvl="7" rtl="0">
              <a:spcBef>
                <a:spcPts val="0"/>
              </a:spcBef>
              <a:spcAft>
                <a:spcPts val="0"/>
              </a:spcAft>
              <a:buClr>
                <a:schemeClr val="dk1"/>
              </a:buClr>
              <a:buSzPts val="3300"/>
              <a:buNone/>
              <a:defRPr sz="3300">
                <a:solidFill>
                  <a:schemeClr val="dk1"/>
                </a:solidFill>
              </a:defRPr>
            </a:lvl8pPr>
            <a:lvl9pPr lvl="8" rtl="0">
              <a:spcBef>
                <a:spcPts val="0"/>
              </a:spcBef>
              <a:spcAft>
                <a:spcPts val="0"/>
              </a:spcAft>
              <a:buClr>
                <a:schemeClr val="dk1"/>
              </a:buClr>
              <a:buSzPts val="3300"/>
              <a:buNone/>
              <a:defRPr sz="3300">
                <a:solidFill>
                  <a:schemeClr val="dk1"/>
                </a:solidFill>
              </a:defRPr>
            </a:lvl9pPr>
          </a:lstStyle>
          <a:p/>
        </p:txBody>
      </p:sp>
      <p:sp>
        <p:nvSpPr>
          <p:cNvPr id="44" name="Google Shape;44;p10"/>
          <p:cNvSpPr txBox="1"/>
          <p:nvPr>
            <p:ph idx="1" type="body"/>
          </p:nvPr>
        </p:nvSpPr>
        <p:spPr>
          <a:xfrm>
            <a:off x="257705" y="2395696"/>
            <a:ext cx="7044900" cy="7102200"/>
          </a:xfrm>
          <a:prstGeom prst="rect">
            <a:avLst/>
          </a:prstGeom>
          <a:noFill/>
          <a:ln>
            <a:noFill/>
          </a:ln>
        </p:spPr>
        <p:txBody>
          <a:bodyPr anchorCtr="0" anchor="t" bIns="111700" lIns="111700" spcFirstLastPara="1" rIns="111700" wrap="square" tIns="111700">
            <a:noAutofit/>
          </a:bodyPr>
          <a:lstStyle>
            <a:lvl1pPr indent="-374650" lvl="0" marL="457200" rtl="0">
              <a:lnSpc>
                <a:spcPct val="115000"/>
              </a:lnSpc>
              <a:spcBef>
                <a:spcPts val="0"/>
              </a:spcBef>
              <a:spcAft>
                <a:spcPts val="0"/>
              </a:spcAft>
              <a:buClr>
                <a:schemeClr val="dk2"/>
              </a:buClr>
              <a:buSzPts val="2300"/>
              <a:buChar char="●"/>
              <a:defRPr sz="2300">
                <a:solidFill>
                  <a:schemeClr val="dk2"/>
                </a:solidFill>
              </a:defRPr>
            </a:lvl1pPr>
            <a:lvl2pPr indent="-342900" lvl="1" marL="914400" rtl="0">
              <a:lnSpc>
                <a:spcPct val="115000"/>
              </a:lnSpc>
              <a:spcBef>
                <a:spcPts val="2000"/>
              </a:spcBef>
              <a:spcAft>
                <a:spcPts val="0"/>
              </a:spcAft>
              <a:buClr>
                <a:schemeClr val="dk2"/>
              </a:buClr>
              <a:buSzPts val="1800"/>
              <a:buChar char="○"/>
              <a:defRPr sz="1800">
                <a:solidFill>
                  <a:schemeClr val="dk2"/>
                </a:solidFill>
              </a:defRPr>
            </a:lvl2pPr>
            <a:lvl3pPr indent="-342900" lvl="2" marL="1371600" rtl="0">
              <a:lnSpc>
                <a:spcPct val="115000"/>
              </a:lnSpc>
              <a:spcBef>
                <a:spcPts val="2000"/>
              </a:spcBef>
              <a:spcAft>
                <a:spcPts val="0"/>
              </a:spcAft>
              <a:buClr>
                <a:schemeClr val="dk2"/>
              </a:buClr>
              <a:buSzPts val="1800"/>
              <a:buChar char="■"/>
              <a:defRPr sz="1800">
                <a:solidFill>
                  <a:schemeClr val="dk2"/>
                </a:solidFill>
              </a:defRPr>
            </a:lvl3pPr>
            <a:lvl4pPr indent="-342900" lvl="3" marL="1828800" rtl="0">
              <a:lnSpc>
                <a:spcPct val="115000"/>
              </a:lnSpc>
              <a:spcBef>
                <a:spcPts val="2000"/>
              </a:spcBef>
              <a:spcAft>
                <a:spcPts val="0"/>
              </a:spcAft>
              <a:buClr>
                <a:schemeClr val="dk2"/>
              </a:buClr>
              <a:buSzPts val="1800"/>
              <a:buChar char="●"/>
              <a:defRPr sz="1800">
                <a:solidFill>
                  <a:schemeClr val="dk2"/>
                </a:solidFill>
              </a:defRPr>
            </a:lvl4pPr>
            <a:lvl5pPr indent="-342900" lvl="4" marL="2286000" rtl="0">
              <a:lnSpc>
                <a:spcPct val="115000"/>
              </a:lnSpc>
              <a:spcBef>
                <a:spcPts val="2000"/>
              </a:spcBef>
              <a:spcAft>
                <a:spcPts val="0"/>
              </a:spcAft>
              <a:buClr>
                <a:schemeClr val="dk2"/>
              </a:buClr>
              <a:buSzPts val="1800"/>
              <a:buChar char="○"/>
              <a:defRPr sz="1800">
                <a:solidFill>
                  <a:schemeClr val="dk2"/>
                </a:solidFill>
              </a:defRPr>
            </a:lvl5pPr>
            <a:lvl6pPr indent="-342900" lvl="5" marL="2743200" rtl="0">
              <a:lnSpc>
                <a:spcPct val="115000"/>
              </a:lnSpc>
              <a:spcBef>
                <a:spcPts val="2000"/>
              </a:spcBef>
              <a:spcAft>
                <a:spcPts val="0"/>
              </a:spcAft>
              <a:buClr>
                <a:schemeClr val="dk2"/>
              </a:buClr>
              <a:buSzPts val="1800"/>
              <a:buChar char="■"/>
              <a:defRPr sz="1800">
                <a:solidFill>
                  <a:schemeClr val="dk2"/>
                </a:solidFill>
              </a:defRPr>
            </a:lvl6pPr>
            <a:lvl7pPr indent="-342900" lvl="6" marL="3200400" rtl="0">
              <a:lnSpc>
                <a:spcPct val="115000"/>
              </a:lnSpc>
              <a:spcBef>
                <a:spcPts val="2000"/>
              </a:spcBef>
              <a:spcAft>
                <a:spcPts val="0"/>
              </a:spcAft>
              <a:buClr>
                <a:schemeClr val="dk2"/>
              </a:buClr>
              <a:buSzPts val="1800"/>
              <a:buChar char="●"/>
              <a:defRPr sz="1800">
                <a:solidFill>
                  <a:schemeClr val="dk2"/>
                </a:solidFill>
              </a:defRPr>
            </a:lvl7pPr>
            <a:lvl8pPr indent="-342900" lvl="7" marL="3657600" rtl="0">
              <a:lnSpc>
                <a:spcPct val="115000"/>
              </a:lnSpc>
              <a:spcBef>
                <a:spcPts val="2000"/>
              </a:spcBef>
              <a:spcAft>
                <a:spcPts val="0"/>
              </a:spcAft>
              <a:buClr>
                <a:schemeClr val="dk2"/>
              </a:buClr>
              <a:buSzPts val="1800"/>
              <a:buChar char="○"/>
              <a:defRPr sz="1800">
                <a:solidFill>
                  <a:schemeClr val="dk2"/>
                </a:solidFill>
              </a:defRPr>
            </a:lvl8pPr>
            <a:lvl9pPr indent="-342900" lvl="8" marL="4114800" rtl="0">
              <a:lnSpc>
                <a:spcPct val="115000"/>
              </a:lnSpc>
              <a:spcBef>
                <a:spcPts val="2000"/>
              </a:spcBef>
              <a:spcAft>
                <a:spcPts val="2000"/>
              </a:spcAft>
              <a:buClr>
                <a:schemeClr val="dk2"/>
              </a:buClr>
              <a:buSzPts val="1800"/>
              <a:buChar char="■"/>
              <a:defRPr sz="1800">
                <a:solidFill>
                  <a:schemeClr val="dk2"/>
                </a:solidFill>
              </a:defRPr>
            </a:lvl9pPr>
          </a:lstStyle>
          <a:p/>
        </p:txBody>
      </p:sp>
      <p:sp>
        <p:nvSpPr>
          <p:cNvPr id="45" name="Google Shape;45;p10"/>
          <p:cNvSpPr txBox="1"/>
          <p:nvPr>
            <p:ph idx="12" type="sldNum"/>
          </p:nvPr>
        </p:nvSpPr>
        <p:spPr>
          <a:xfrm>
            <a:off x="7004788" y="9693616"/>
            <a:ext cx="453600" cy="818100"/>
          </a:xfrm>
          <a:prstGeom prst="rect">
            <a:avLst/>
          </a:prstGeom>
          <a:noFill/>
          <a:ln>
            <a:noFill/>
          </a:ln>
        </p:spPr>
        <p:txBody>
          <a:bodyPr anchorCtr="0" anchor="ctr" bIns="111700" lIns="111700" spcFirstLastPara="1" rIns="111700" wrap="square" tIns="1117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86" name="Shape 86"/>
        <p:cNvGrpSpPr/>
        <p:nvPr/>
      </p:nvGrpSpPr>
      <p:grpSpPr>
        <a:xfrm>
          <a:off x="0" y="0"/>
          <a:ext cx="0" cy="0"/>
          <a:chOff x="0" y="0"/>
          <a:chExt cx="0" cy="0"/>
        </a:xfrm>
      </p:grpSpPr>
      <p:sp>
        <p:nvSpPr>
          <p:cNvPr id="87" name="Google Shape;87;p19"/>
          <p:cNvSpPr txBox="1"/>
          <p:nvPr>
            <p:ph type="title"/>
          </p:nvPr>
        </p:nvSpPr>
        <p:spPr>
          <a:xfrm>
            <a:off x="257705" y="925091"/>
            <a:ext cx="7044900" cy="1190700"/>
          </a:xfrm>
          <a:prstGeom prst="rect">
            <a:avLst/>
          </a:prstGeom>
          <a:noFill/>
          <a:ln>
            <a:noFill/>
          </a:ln>
        </p:spPr>
        <p:txBody>
          <a:bodyPr anchorCtr="0" anchor="t" bIns="111700" lIns="111700" spcFirstLastPara="1" rIns="111700" wrap="square" tIns="111700">
            <a:noAutofit/>
          </a:bodyPr>
          <a:lstStyle>
            <a:lvl1pPr lvl="0" rtl="0">
              <a:spcBef>
                <a:spcPts val="0"/>
              </a:spcBef>
              <a:spcAft>
                <a:spcPts val="0"/>
              </a:spcAft>
              <a:buClr>
                <a:schemeClr val="dk1"/>
              </a:buClr>
              <a:buSzPts val="3300"/>
              <a:buNone/>
              <a:defRPr sz="3300">
                <a:solidFill>
                  <a:schemeClr val="dk1"/>
                </a:solidFill>
              </a:defRPr>
            </a:lvl1pPr>
            <a:lvl2pPr lvl="1" rtl="0">
              <a:spcBef>
                <a:spcPts val="0"/>
              </a:spcBef>
              <a:spcAft>
                <a:spcPts val="0"/>
              </a:spcAft>
              <a:buClr>
                <a:schemeClr val="dk1"/>
              </a:buClr>
              <a:buSzPts val="3300"/>
              <a:buNone/>
              <a:defRPr sz="3300">
                <a:solidFill>
                  <a:schemeClr val="dk1"/>
                </a:solidFill>
              </a:defRPr>
            </a:lvl2pPr>
            <a:lvl3pPr lvl="2" rtl="0">
              <a:spcBef>
                <a:spcPts val="0"/>
              </a:spcBef>
              <a:spcAft>
                <a:spcPts val="0"/>
              </a:spcAft>
              <a:buClr>
                <a:schemeClr val="dk1"/>
              </a:buClr>
              <a:buSzPts val="3300"/>
              <a:buNone/>
              <a:defRPr sz="3300">
                <a:solidFill>
                  <a:schemeClr val="dk1"/>
                </a:solidFill>
              </a:defRPr>
            </a:lvl3pPr>
            <a:lvl4pPr lvl="3" rtl="0">
              <a:spcBef>
                <a:spcPts val="0"/>
              </a:spcBef>
              <a:spcAft>
                <a:spcPts val="0"/>
              </a:spcAft>
              <a:buClr>
                <a:schemeClr val="dk1"/>
              </a:buClr>
              <a:buSzPts val="3300"/>
              <a:buNone/>
              <a:defRPr sz="3300">
                <a:solidFill>
                  <a:schemeClr val="dk1"/>
                </a:solidFill>
              </a:defRPr>
            </a:lvl4pPr>
            <a:lvl5pPr lvl="4" rtl="0">
              <a:spcBef>
                <a:spcPts val="0"/>
              </a:spcBef>
              <a:spcAft>
                <a:spcPts val="0"/>
              </a:spcAft>
              <a:buClr>
                <a:schemeClr val="dk1"/>
              </a:buClr>
              <a:buSzPts val="3300"/>
              <a:buNone/>
              <a:defRPr sz="3300">
                <a:solidFill>
                  <a:schemeClr val="dk1"/>
                </a:solidFill>
              </a:defRPr>
            </a:lvl5pPr>
            <a:lvl6pPr lvl="5" rtl="0">
              <a:spcBef>
                <a:spcPts val="0"/>
              </a:spcBef>
              <a:spcAft>
                <a:spcPts val="0"/>
              </a:spcAft>
              <a:buClr>
                <a:schemeClr val="dk1"/>
              </a:buClr>
              <a:buSzPts val="3300"/>
              <a:buNone/>
              <a:defRPr sz="3300">
                <a:solidFill>
                  <a:schemeClr val="dk1"/>
                </a:solidFill>
              </a:defRPr>
            </a:lvl6pPr>
            <a:lvl7pPr lvl="6" rtl="0">
              <a:spcBef>
                <a:spcPts val="0"/>
              </a:spcBef>
              <a:spcAft>
                <a:spcPts val="0"/>
              </a:spcAft>
              <a:buClr>
                <a:schemeClr val="dk1"/>
              </a:buClr>
              <a:buSzPts val="3300"/>
              <a:buNone/>
              <a:defRPr sz="3300">
                <a:solidFill>
                  <a:schemeClr val="dk1"/>
                </a:solidFill>
              </a:defRPr>
            </a:lvl7pPr>
            <a:lvl8pPr lvl="7" rtl="0">
              <a:spcBef>
                <a:spcPts val="0"/>
              </a:spcBef>
              <a:spcAft>
                <a:spcPts val="0"/>
              </a:spcAft>
              <a:buClr>
                <a:schemeClr val="dk1"/>
              </a:buClr>
              <a:buSzPts val="3300"/>
              <a:buNone/>
              <a:defRPr sz="3300">
                <a:solidFill>
                  <a:schemeClr val="dk1"/>
                </a:solidFill>
              </a:defRPr>
            </a:lvl8pPr>
            <a:lvl9pPr lvl="8" rtl="0">
              <a:spcBef>
                <a:spcPts val="0"/>
              </a:spcBef>
              <a:spcAft>
                <a:spcPts val="0"/>
              </a:spcAft>
              <a:buClr>
                <a:schemeClr val="dk1"/>
              </a:buClr>
              <a:buSzPts val="3300"/>
              <a:buNone/>
              <a:defRPr sz="3300">
                <a:solidFill>
                  <a:schemeClr val="dk1"/>
                </a:solidFill>
              </a:defRPr>
            </a:lvl9pPr>
          </a:lstStyle>
          <a:p/>
        </p:txBody>
      </p:sp>
      <p:sp>
        <p:nvSpPr>
          <p:cNvPr id="88" name="Google Shape;88;p19"/>
          <p:cNvSpPr txBox="1"/>
          <p:nvPr>
            <p:ph idx="1" type="body"/>
          </p:nvPr>
        </p:nvSpPr>
        <p:spPr>
          <a:xfrm>
            <a:off x="257705" y="2395696"/>
            <a:ext cx="7044900" cy="7102200"/>
          </a:xfrm>
          <a:prstGeom prst="rect">
            <a:avLst/>
          </a:prstGeom>
          <a:noFill/>
          <a:ln>
            <a:noFill/>
          </a:ln>
        </p:spPr>
        <p:txBody>
          <a:bodyPr anchorCtr="0" anchor="t" bIns="111700" lIns="111700" spcFirstLastPara="1" rIns="111700" wrap="square" tIns="111700">
            <a:noAutofit/>
          </a:bodyPr>
          <a:lstStyle>
            <a:lvl1pPr indent="-374650" lvl="0" marL="457200" rtl="0">
              <a:lnSpc>
                <a:spcPct val="115000"/>
              </a:lnSpc>
              <a:spcBef>
                <a:spcPts val="0"/>
              </a:spcBef>
              <a:spcAft>
                <a:spcPts val="0"/>
              </a:spcAft>
              <a:buClr>
                <a:schemeClr val="dk2"/>
              </a:buClr>
              <a:buSzPts val="2300"/>
              <a:buChar char="●"/>
              <a:defRPr sz="2300">
                <a:solidFill>
                  <a:schemeClr val="dk2"/>
                </a:solidFill>
              </a:defRPr>
            </a:lvl1pPr>
            <a:lvl2pPr indent="-342900" lvl="1" marL="914400" rtl="0">
              <a:lnSpc>
                <a:spcPct val="115000"/>
              </a:lnSpc>
              <a:spcBef>
                <a:spcPts val="2000"/>
              </a:spcBef>
              <a:spcAft>
                <a:spcPts val="0"/>
              </a:spcAft>
              <a:buClr>
                <a:schemeClr val="dk2"/>
              </a:buClr>
              <a:buSzPts val="1800"/>
              <a:buChar char="○"/>
              <a:defRPr sz="1800">
                <a:solidFill>
                  <a:schemeClr val="dk2"/>
                </a:solidFill>
              </a:defRPr>
            </a:lvl2pPr>
            <a:lvl3pPr indent="-342900" lvl="2" marL="1371600" rtl="0">
              <a:lnSpc>
                <a:spcPct val="115000"/>
              </a:lnSpc>
              <a:spcBef>
                <a:spcPts val="2000"/>
              </a:spcBef>
              <a:spcAft>
                <a:spcPts val="0"/>
              </a:spcAft>
              <a:buClr>
                <a:schemeClr val="dk2"/>
              </a:buClr>
              <a:buSzPts val="1800"/>
              <a:buChar char="■"/>
              <a:defRPr sz="1800">
                <a:solidFill>
                  <a:schemeClr val="dk2"/>
                </a:solidFill>
              </a:defRPr>
            </a:lvl3pPr>
            <a:lvl4pPr indent="-342900" lvl="3" marL="1828800" rtl="0">
              <a:lnSpc>
                <a:spcPct val="115000"/>
              </a:lnSpc>
              <a:spcBef>
                <a:spcPts val="2000"/>
              </a:spcBef>
              <a:spcAft>
                <a:spcPts val="0"/>
              </a:spcAft>
              <a:buClr>
                <a:schemeClr val="dk2"/>
              </a:buClr>
              <a:buSzPts val="1800"/>
              <a:buChar char="●"/>
              <a:defRPr sz="1800">
                <a:solidFill>
                  <a:schemeClr val="dk2"/>
                </a:solidFill>
              </a:defRPr>
            </a:lvl4pPr>
            <a:lvl5pPr indent="-342900" lvl="4" marL="2286000" rtl="0">
              <a:lnSpc>
                <a:spcPct val="115000"/>
              </a:lnSpc>
              <a:spcBef>
                <a:spcPts val="2000"/>
              </a:spcBef>
              <a:spcAft>
                <a:spcPts val="0"/>
              </a:spcAft>
              <a:buClr>
                <a:schemeClr val="dk2"/>
              </a:buClr>
              <a:buSzPts val="1800"/>
              <a:buChar char="○"/>
              <a:defRPr sz="1800">
                <a:solidFill>
                  <a:schemeClr val="dk2"/>
                </a:solidFill>
              </a:defRPr>
            </a:lvl5pPr>
            <a:lvl6pPr indent="-342900" lvl="5" marL="2743200" rtl="0">
              <a:lnSpc>
                <a:spcPct val="115000"/>
              </a:lnSpc>
              <a:spcBef>
                <a:spcPts val="2000"/>
              </a:spcBef>
              <a:spcAft>
                <a:spcPts val="0"/>
              </a:spcAft>
              <a:buClr>
                <a:schemeClr val="dk2"/>
              </a:buClr>
              <a:buSzPts val="1800"/>
              <a:buChar char="■"/>
              <a:defRPr sz="1800">
                <a:solidFill>
                  <a:schemeClr val="dk2"/>
                </a:solidFill>
              </a:defRPr>
            </a:lvl6pPr>
            <a:lvl7pPr indent="-342900" lvl="6" marL="3200400" rtl="0">
              <a:lnSpc>
                <a:spcPct val="115000"/>
              </a:lnSpc>
              <a:spcBef>
                <a:spcPts val="2000"/>
              </a:spcBef>
              <a:spcAft>
                <a:spcPts val="0"/>
              </a:spcAft>
              <a:buClr>
                <a:schemeClr val="dk2"/>
              </a:buClr>
              <a:buSzPts val="1800"/>
              <a:buChar char="●"/>
              <a:defRPr sz="1800">
                <a:solidFill>
                  <a:schemeClr val="dk2"/>
                </a:solidFill>
              </a:defRPr>
            </a:lvl7pPr>
            <a:lvl8pPr indent="-342900" lvl="7" marL="3657600" rtl="0">
              <a:lnSpc>
                <a:spcPct val="115000"/>
              </a:lnSpc>
              <a:spcBef>
                <a:spcPts val="2000"/>
              </a:spcBef>
              <a:spcAft>
                <a:spcPts val="0"/>
              </a:spcAft>
              <a:buClr>
                <a:schemeClr val="dk2"/>
              </a:buClr>
              <a:buSzPts val="1800"/>
              <a:buChar char="○"/>
              <a:defRPr sz="1800">
                <a:solidFill>
                  <a:schemeClr val="dk2"/>
                </a:solidFill>
              </a:defRPr>
            </a:lvl8pPr>
            <a:lvl9pPr indent="-342900" lvl="8" marL="4114800" rtl="0">
              <a:lnSpc>
                <a:spcPct val="115000"/>
              </a:lnSpc>
              <a:spcBef>
                <a:spcPts val="2000"/>
              </a:spcBef>
              <a:spcAft>
                <a:spcPts val="2000"/>
              </a:spcAft>
              <a:buClr>
                <a:schemeClr val="dk2"/>
              </a:buClr>
              <a:buSzPts val="1800"/>
              <a:buChar char="■"/>
              <a:defRPr sz="1800">
                <a:solidFill>
                  <a:schemeClr val="dk2"/>
                </a:solidFill>
              </a:defRPr>
            </a:lvl9pPr>
          </a:lstStyle>
          <a:p/>
        </p:txBody>
      </p:sp>
      <p:sp>
        <p:nvSpPr>
          <p:cNvPr id="89" name="Google Shape;89;p19"/>
          <p:cNvSpPr txBox="1"/>
          <p:nvPr>
            <p:ph idx="12" type="sldNum"/>
          </p:nvPr>
        </p:nvSpPr>
        <p:spPr>
          <a:xfrm>
            <a:off x="7004788" y="9693616"/>
            <a:ext cx="453600" cy="818100"/>
          </a:xfrm>
          <a:prstGeom prst="rect">
            <a:avLst/>
          </a:prstGeom>
          <a:noFill/>
          <a:ln>
            <a:noFill/>
          </a:ln>
        </p:spPr>
        <p:txBody>
          <a:bodyPr anchorCtr="0" anchor="ctr" bIns="111700" lIns="111700" spcFirstLastPara="1" rIns="111700" wrap="square" tIns="1117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hyperlink" Target="https://docs.google.com/presentation/d/1TKjgKmuF8-7aGjiAgt-2f6dUWPkTI7rnH1d3RF0xuIw/edit" TargetMode="External"/><Relationship Id="rId4" Type="http://schemas.openxmlformats.org/officeDocument/2006/relationships/hyperlink" Target="https://docs.google.com/presentation/d/1TKjgKmuF8-7aGjiAgt-2f6dUWPkTI7rnH1d3RF0xuIw/edit" TargetMode="External"/><Relationship Id="rId5" Type="http://schemas.openxmlformats.org/officeDocument/2006/relationships/image" Target="../media/image5.png"/><Relationship Id="rId6" Type="http://schemas.openxmlformats.org/officeDocument/2006/relationships/image" Target="../media/image16.png"/><Relationship Id="rId7"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25.png"/><Relationship Id="rId10" Type="http://schemas.openxmlformats.org/officeDocument/2006/relationships/image" Target="../media/image30.png"/><Relationship Id="rId9" Type="http://schemas.openxmlformats.org/officeDocument/2006/relationships/image" Target="../media/image29.png"/><Relationship Id="rId5" Type="http://schemas.openxmlformats.org/officeDocument/2006/relationships/image" Target="../media/image22.png"/><Relationship Id="rId6" Type="http://schemas.openxmlformats.org/officeDocument/2006/relationships/image" Target="../media/image24.png"/><Relationship Id="rId7" Type="http://schemas.openxmlformats.org/officeDocument/2006/relationships/image" Target="../media/image26.png"/><Relationship Id="rId8"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1.png"/><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7.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hyperlink" Target="https://forms.gle/5bhKW2hufJ2NrmJP7" TargetMode="External"/><Relationship Id="rId4" Type="http://schemas.openxmlformats.org/officeDocument/2006/relationships/image" Target="../media/image39.png"/><Relationship Id="rId5" Type="http://schemas.openxmlformats.org/officeDocument/2006/relationships/hyperlink" Target="https://docs.google.com/forms/d/e/1FAIpQLSdX9Z51Oh2wnvv7sMKvqpF9UPfk-dSXlNdXlTo9SfRbbwyKbw/viewform" TargetMode="External"/><Relationship Id="rId6" Type="http://schemas.openxmlformats.org/officeDocument/2006/relationships/hyperlink" Target="https://docs.google.com/forms/d/e/1FAIpQLSdX9Z51Oh2wnvv7sMKvqpF9UPfk-dSXlNdXlTo9SfRbbwyKbw/viewfor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gif"/><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3.png"/><Relationship Id="rId5"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35.png"/><Relationship Id="rId5" Type="http://schemas.openxmlformats.org/officeDocument/2006/relationships/image" Target="../media/image13.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23.png"/><Relationship Id="rId5" Type="http://schemas.openxmlformats.org/officeDocument/2006/relationships/image" Target="../media/image21.png"/><Relationship Id="rId6"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1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8"/>
          <p:cNvSpPr txBox="1"/>
          <p:nvPr/>
        </p:nvSpPr>
        <p:spPr>
          <a:xfrm>
            <a:off x="0" y="9562694"/>
            <a:ext cx="2085600" cy="7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2100">
                <a:solidFill>
                  <a:srgbClr val="FFFFFF"/>
                </a:solidFill>
                <a:latin typeface="Exo"/>
                <a:ea typeface="Exo"/>
                <a:cs typeface="Exo"/>
                <a:sym typeface="Exo"/>
              </a:rPr>
              <a:t>Color index:</a:t>
            </a:r>
            <a:endParaRPr b="1" sz="2100">
              <a:solidFill>
                <a:srgbClr val="FFFFFF"/>
              </a:solidFill>
              <a:latin typeface="Exo"/>
              <a:ea typeface="Exo"/>
              <a:cs typeface="Exo"/>
              <a:sym typeface="Exo"/>
            </a:endParaRPr>
          </a:p>
        </p:txBody>
      </p:sp>
      <p:sp>
        <p:nvSpPr>
          <p:cNvPr id="127" name="Google Shape;127;p28">
            <a:hlinkClick r:id="rId3"/>
          </p:cNvPr>
          <p:cNvSpPr/>
          <p:nvPr/>
        </p:nvSpPr>
        <p:spPr>
          <a:xfrm>
            <a:off x="-42747" y="1627153"/>
            <a:ext cx="1677000" cy="40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u="sng">
                <a:solidFill>
                  <a:srgbClr val="FFFFFF"/>
                </a:solidFill>
                <a:latin typeface="Mada"/>
                <a:ea typeface="Mada"/>
                <a:cs typeface="Mada"/>
                <a:sym typeface="Mada"/>
                <a:hlinkClick r:id="rId4">
                  <a:extLst>
                    <a:ext uri="{A12FA001-AC4F-418D-AE19-62706E023703}">
                      <ahyp:hlinkClr val="tx"/>
                    </a:ext>
                  </a:extLst>
                </a:hlinkClick>
              </a:rPr>
              <a:t> Editing file</a:t>
            </a:r>
            <a:endParaRPr b="1" sz="2000" u="sng">
              <a:solidFill>
                <a:srgbClr val="FFFFFF"/>
              </a:solidFill>
              <a:latin typeface="Mada"/>
              <a:ea typeface="Mada"/>
              <a:cs typeface="Mada"/>
              <a:sym typeface="Mada"/>
            </a:endParaRPr>
          </a:p>
        </p:txBody>
      </p:sp>
      <p:sp>
        <p:nvSpPr>
          <p:cNvPr id="128" name="Google Shape;128;p28"/>
          <p:cNvSpPr txBox="1"/>
          <p:nvPr/>
        </p:nvSpPr>
        <p:spPr>
          <a:xfrm>
            <a:off x="0" y="812399"/>
            <a:ext cx="1591500" cy="55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ar" sz="2200">
                <a:solidFill>
                  <a:srgbClr val="FFFFFF"/>
                </a:solidFill>
                <a:latin typeface="Mada"/>
                <a:ea typeface="Mada"/>
                <a:cs typeface="Mada"/>
                <a:sym typeface="Mada"/>
              </a:rPr>
              <a:t>Lecture 28 </a:t>
            </a:r>
            <a:endParaRPr sz="2200">
              <a:latin typeface="Mada"/>
              <a:ea typeface="Mada"/>
              <a:cs typeface="Mada"/>
              <a:sym typeface="Mada"/>
            </a:endParaRPr>
          </a:p>
        </p:txBody>
      </p:sp>
      <p:sp>
        <p:nvSpPr>
          <p:cNvPr id="129" name="Google Shape;129;p28"/>
          <p:cNvSpPr/>
          <p:nvPr/>
        </p:nvSpPr>
        <p:spPr>
          <a:xfrm rot="566">
            <a:off x="1046687" y="9890250"/>
            <a:ext cx="5466600" cy="801300"/>
          </a:xfrm>
          <a:prstGeom prst="snip2SameRect">
            <a:avLst>
              <a:gd fmla="val 50000" name="adj1"/>
              <a:gd fmla="val 0" name="adj2"/>
            </a:avLst>
          </a:prstGeom>
          <a:solidFill>
            <a:schemeClr val="accent5"/>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130" name="Google Shape;130;p28"/>
          <p:cNvSpPr txBox="1"/>
          <p:nvPr/>
        </p:nvSpPr>
        <p:spPr>
          <a:xfrm>
            <a:off x="2822850" y="9399952"/>
            <a:ext cx="1914300" cy="103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200">
                <a:solidFill>
                  <a:schemeClr val="accent1"/>
                </a:solidFill>
                <a:latin typeface="Mada"/>
                <a:ea typeface="Mada"/>
                <a:cs typeface="Mada"/>
                <a:sym typeface="Mada"/>
              </a:rPr>
              <a:t>Color index:</a:t>
            </a:r>
            <a:endParaRPr b="1" sz="2200">
              <a:solidFill>
                <a:schemeClr val="accent1"/>
              </a:solidFill>
              <a:latin typeface="Mada"/>
              <a:ea typeface="Mada"/>
              <a:cs typeface="Mada"/>
              <a:sym typeface="Mada"/>
            </a:endParaRPr>
          </a:p>
        </p:txBody>
      </p:sp>
      <p:sp>
        <p:nvSpPr>
          <p:cNvPr id="131" name="Google Shape;131;p28"/>
          <p:cNvSpPr txBox="1"/>
          <p:nvPr/>
        </p:nvSpPr>
        <p:spPr>
          <a:xfrm>
            <a:off x="737525" y="5160554"/>
            <a:ext cx="6502500" cy="440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2400">
                <a:solidFill>
                  <a:schemeClr val="accent1"/>
                </a:solidFill>
                <a:latin typeface="Mada"/>
                <a:ea typeface="Mada"/>
                <a:cs typeface="Mada"/>
                <a:sym typeface="Mada"/>
              </a:rPr>
              <a:t>Objectives:</a:t>
            </a:r>
            <a:endParaRPr sz="2400">
              <a:solidFill>
                <a:schemeClr val="accent1"/>
              </a:solidFill>
              <a:latin typeface="Mada"/>
              <a:ea typeface="Mada"/>
              <a:cs typeface="Mada"/>
              <a:sym typeface="Mada"/>
            </a:endParaRPr>
          </a:p>
          <a:p>
            <a:pPr indent="-323850" lvl="0" marL="457200" rtl="0" algn="l">
              <a:lnSpc>
                <a:spcPct val="115000"/>
              </a:lnSpc>
              <a:spcBef>
                <a:spcPts val="1200"/>
              </a:spcBef>
              <a:spcAft>
                <a:spcPts val="0"/>
              </a:spcAft>
              <a:buClr>
                <a:schemeClr val="dk1"/>
              </a:buClr>
              <a:buSzPts val="1500"/>
              <a:buFont typeface="Mada"/>
              <a:buChar char="★"/>
            </a:pPr>
            <a:r>
              <a:rPr lang="ar" sz="1500">
                <a:solidFill>
                  <a:schemeClr val="dk1"/>
                </a:solidFill>
                <a:latin typeface="Mada"/>
                <a:ea typeface="Mada"/>
                <a:cs typeface="Mada"/>
                <a:sym typeface="Mada"/>
              </a:rPr>
              <a:t>Describe the major components in the anatomy of the esophagus and physiology of swallowing. </a:t>
            </a:r>
            <a:endParaRPr sz="15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Mada"/>
              <a:buChar char="★"/>
            </a:pPr>
            <a:r>
              <a:rPr lang="ar" sz="1500">
                <a:solidFill>
                  <a:schemeClr val="dk1"/>
                </a:solidFill>
                <a:latin typeface="Mada"/>
                <a:ea typeface="Mada"/>
                <a:cs typeface="Mada"/>
                <a:sym typeface="Mada"/>
              </a:rPr>
              <a:t>Explain the pathophysiology and etiology of common esophageal disorders.</a:t>
            </a:r>
            <a:endParaRPr sz="15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Mada"/>
              <a:buChar char="★"/>
            </a:pPr>
            <a:r>
              <a:rPr lang="ar" sz="1500">
                <a:solidFill>
                  <a:schemeClr val="dk1"/>
                </a:solidFill>
                <a:latin typeface="Mada"/>
                <a:ea typeface="Mada"/>
                <a:cs typeface="Mada"/>
                <a:sym typeface="Mada"/>
              </a:rPr>
              <a:t>Name the common presenting symptoms and complications of reflux disease (GERD). </a:t>
            </a:r>
            <a:endParaRPr sz="15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Mada"/>
              <a:buChar char="★"/>
            </a:pPr>
            <a:r>
              <a:rPr lang="ar" sz="1500">
                <a:solidFill>
                  <a:schemeClr val="dk1"/>
                </a:solidFill>
                <a:latin typeface="Mada"/>
                <a:ea typeface="Mada"/>
                <a:cs typeface="Mada"/>
                <a:sym typeface="Mada"/>
              </a:rPr>
              <a:t>List the main points in the management of GERD. </a:t>
            </a:r>
            <a:endParaRPr sz="15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Mada"/>
              <a:buChar char="★"/>
            </a:pPr>
            <a:r>
              <a:rPr lang="ar" sz="1500">
                <a:solidFill>
                  <a:schemeClr val="dk1"/>
                </a:solidFill>
                <a:latin typeface="Mada"/>
                <a:ea typeface="Mada"/>
                <a:cs typeface="Mada"/>
                <a:sym typeface="Mada"/>
              </a:rPr>
              <a:t>Differentiate between oropharyngeal and esophageal dysphagia. </a:t>
            </a:r>
            <a:endParaRPr sz="15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Mada"/>
              <a:buChar char="★"/>
            </a:pPr>
            <a:r>
              <a:rPr lang="ar" sz="1500">
                <a:solidFill>
                  <a:schemeClr val="dk1"/>
                </a:solidFill>
                <a:latin typeface="Mada"/>
                <a:ea typeface="Mada"/>
                <a:cs typeface="Mada"/>
                <a:sym typeface="Mada"/>
              </a:rPr>
              <a:t>Explain the differences between anatomical and functional esophageal disorders. </a:t>
            </a:r>
            <a:endParaRPr sz="15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Mada"/>
              <a:buChar char="★"/>
            </a:pPr>
            <a:r>
              <a:rPr lang="ar" sz="1500">
                <a:solidFill>
                  <a:schemeClr val="dk1"/>
                </a:solidFill>
                <a:latin typeface="Mada"/>
                <a:ea typeface="Mada"/>
                <a:cs typeface="Mada"/>
                <a:sym typeface="Mada"/>
              </a:rPr>
              <a:t>Explain the pathophysiology of common causes of dysphagia.</a:t>
            </a:r>
            <a:endParaRPr sz="15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Mada"/>
              <a:buChar char="★"/>
            </a:pPr>
            <a:r>
              <a:rPr lang="ar" sz="1500">
                <a:solidFill>
                  <a:schemeClr val="dk1"/>
                </a:solidFill>
                <a:latin typeface="Mada"/>
                <a:ea typeface="Mada"/>
                <a:cs typeface="Mada"/>
                <a:sym typeface="Mada"/>
              </a:rPr>
              <a:t>List the common presenting symptoms, appropriate investigations and treatment options in different causes of dysphagia. </a:t>
            </a:r>
            <a:endParaRPr sz="1500">
              <a:solidFill>
                <a:schemeClr val="accent1"/>
              </a:solidFill>
              <a:latin typeface="Mada"/>
              <a:ea typeface="Mada"/>
              <a:cs typeface="Mada"/>
              <a:sym typeface="Mada"/>
            </a:endParaRPr>
          </a:p>
          <a:p>
            <a:pPr indent="0" lvl="0" marL="457200" rtl="0" algn="l">
              <a:lnSpc>
                <a:spcPct val="115000"/>
              </a:lnSpc>
              <a:spcBef>
                <a:spcPts val="1200"/>
              </a:spcBef>
              <a:spcAft>
                <a:spcPts val="1200"/>
              </a:spcAft>
              <a:buNone/>
            </a:pPr>
            <a:r>
              <a:t/>
            </a:r>
            <a:endParaRPr sz="1700">
              <a:latin typeface="Mada"/>
              <a:ea typeface="Mada"/>
              <a:cs typeface="Mada"/>
              <a:sym typeface="Mada"/>
            </a:endParaRPr>
          </a:p>
        </p:txBody>
      </p:sp>
      <p:sp>
        <p:nvSpPr>
          <p:cNvPr id="132" name="Google Shape;132;p28"/>
          <p:cNvSpPr/>
          <p:nvPr/>
        </p:nvSpPr>
        <p:spPr>
          <a:xfrm>
            <a:off x="947750" y="3964813"/>
            <a:ext cx="5829300" cy="1149300"/>
          </a:xfrm>
          <a:prstGeom prst="snip2DiagRect">
            <a:avLst>
              <a:gd fmla="val 0" name="adj1"/>
              <a:gd fmla="val 16667" name="adj2"/>
            </a:avLst>
          </a:prstGeom>
          <a:noFill/>
          <a:ln cap="flat" cmpd="sng" w="28575">
            <a:solidFill>
              <a:schemeClr val="accent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3600">
                <a:solidFill>
                  <a:schemeClr val="accent1"/>
                </a:solidFill>
                <a:latin typeface="Mada"/>
                <a:ea typeface="Mada"/>
                <a:cs typeface="Mada"/>
                <a:sym typeface="Mada"/>
              </a:rPr>
              <a:t>Esophageal Diseases</a:t>
            </a:r>
            <a:endParaRPr b="1" sz="3600">
              <a:solidFill>
                <a:schemeClr val="accent1"/>
              </a:solidFill>
              <a:latin typeface="Mada"/>
              <a:ea typeface="Mada"/>
              <a:cs typeface="Mada"/>
              <a:sym typeface="Mada"/>
            </a:endParaRPr>
          </a:p>
        </p:txBody>
      </p:sp>
      <p:grpSp>
        <p:nvGrpSpPr>
          <p:cNvPr id="133" name="Google Shape;133;p28"/>
          <p:cNvGrpSpPr/>
          <p:nvPr/>
        </p:nvGrpSpPr>
        <p:grpSpPr>
          <a:xfrm>
            <a:off x="1046700" y="9957725"/>
            <a:ext cx="5434699" cy="734050"/>
            <a:chOff x="1442323" y="11224701"/>
            <a:chExt cx="7792800" cy="734050"/>
          </a:xfrm>
        </p:grpSpPr>
        <p:sp>
          <p:nvSpPr>
            <p:cNvPr id="134" name="Google Shape;134;p28"/>
            <p:cNvSpPr txBox="1"/>
            <p:nvPr/>
          </p:nvSpPr>
          <p:spPr>
            <a:xfrm>
              <a:off x="1442323" y="11482351"/>
              <a:ext cx="7792800" cy="47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600">
                  <a:solidFill>
                    <a:srgbClr val="6AA84F"/>
                  </a:solidFill>
                  <a:latin typeface="Mada"/>
                  <a:ea typeface="Mada"/>
                  <a:cs typeface="Mada"/>
                  <a:sym typeface="Mada"/>
                </a:rPr>
                <a:t>Doctor’s notes </a:t>
              </a:r>
              <a:r>
                <a:rPr lang="ar" sz="1600">
                  <a:solidFill>
                    <a:srgbClr val="1C4588"/>
                  </a:solidFill>
                  <a:latin typeface="Mada"/>
                  <a:ea typeface="Mada"/>
                  <a:cs typeface="Mada"/>
                  <a:sym typeface="Mada"/>
                </a:rPr>
                <a:t>Text book</a:t>
              </a:r>
              <a:r>
                <a:rPr lang="ar" sz="1600">
                  <a:latin typeface="Mada"/>
                  <a:ea typeface="Mada"/>
                  <a:cs typeface="Mada"/>
                  <a:sym typeface="Mada"/>
                </a:rPr>
                <a:t> </a:t>
              </a:r>
              <a:r>
                <a:rPr lang="ar" sz="1600">
                  <a:solidFill>
                    <a:srgbClr val="CC0000"/>
                  </a:solidFill>
                  <a:latin typeface="Mada"/>
                  <a:ea typeface="Mada"/>
                  <a:cs typeface="Mada"/>
                  <a:sym typeface="Mada"/>
                </a:rPr>
                <a:t>Important</a:t>
              </a:r>
              <a:r>
                <a:rPr lang="ar" sz="1600">
                  <a:latin typeface="Mada"/>
                  <a:ea typeface="Mada"/>
                  <a:cs typeface="Mada"/>
                  <a:sym typeface="Mada"/>
                </a:rPr>
                <a:t> </a:t>
              </a:r>
              <a:r>
                <a:rPr lang="ar" sz="1600">
                  <a:solidFill>
                    <a:srgbClr val="CEA320"/>
                  </a:solidFill>
                  <a:latin typeface="Mada"/>
                  <a:ea typeface="Mada"/>
                  <a:cs typeface="Mada"/>
                  <a:sym typeface="Mada"/>
                </a:rPr>
                <a:t>Golden notes</a:t>
              </a:r>
              <a:r>
                <a:rPr lang="ar" sz="1600">
                  <a:latin typeface="Mada"/>
                  <a:ea typeface="Mada"/>
                  <a:cs typeface="Mada"/>
                  <a:sym typeface="Mada"/>
                </a:rPr>
                <a:t> </a:t>
              </a:r>
              <a:r>
                <a:rPr lang="ar" sz="1600">
                  <a:solidFill>
                    <a:srgbClr val="999999"/>
                  </a:solidFill>
                  <a:latin typeface="Mada"/>
                  <a:ea typeface="Mada"/>
                  <a:cs typeface="Mada"/>
                  <a:sym typeface="Mada"/>
                </a:rPr>
                <a:t>Extra</a:t>
              </a:r>
              <a:endParaRPr sz="1600">
                <a:solidFill>
                  <a:srgbClr val="999999"/>
                </a:solidFill>
                <a:latin typeface="Mada"/>
                <a:ea typeface="Mada"/>
                <a:cs typeface="Mada"/>
                <a:sym typeface="Mada"/>
              </a:endParaRPr>
            </a:p>
          </p:txBody>
        </p:sp>
        <p:sp>
          <p:nvSpPr>
            <p:cNvPr id="135" name="Google Shape;135;p28"/>
            <p:cNvSpPr txBox="1"/>
            <p:nvPr/>
          </p:nvSpPr>
          <p:spPr>
            <a:xfrm>
              <a:off x="1603888" y="11224701"/>
              <a:ext cx="7560000" cy="33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ar" sz="1600">
                  <a:solidFill>
                    <a:srgbClr val="000000"/>
                  </a:solidFill>
                  <a:latin typeface="Mada"/>
                  <a:ea typeface="Mada"/>
                  <a:cs typeface="Mada"/>
                  <a:sym typeface="Mada"/>
                </a:rPr>
                <a:t>Original text </a:t>
              </a:r>
              <a:r>
                <a:rPr lang="ar" sz="1600">
                  <a:solidFill>
                    <a:srgbClr val="A64D79"/>
                  </a:solidFill>
                  <a:latin typeface="Mada"/>
                  <a:ea typeface="Mada"/>
                  <a:cs typeface="Mada"/>
                  <a:sym typeface="Mada"/>
                </a:rPr>
                <a:t>Females slides</a:t>
              </a:r>
              <a:r>
                <a:rPr lang="ar" sz="1600">
                  <a:solidFill>
                    <a:srgbClr val="000000"/>
                  </a:solidFill>
                  <a:latin typeface="Mada"/>
                  <a:ea typeface="Mada"/>
                  <a:cs typeface="Mada"/>
                  <a:sym typeface="Mada"/>
                </a:rPr>
                <a:t> </a:t>
              </a:r>
              <a:r>
                <a:rPr lang="ar" sz="1600">
                  <a:solidFill>
                    <a:srgbClr val="6D9EEB"/>
                  </a:solidFill>
                  <a:latin typeface="Mada"/>
                  <a:ea typeface="Mada"/>
                  <a:cs typeface="Mada"/>
                  <a:sym typeface="Mada"/>
                </a:rPr>
                <a:t>Males slides </a:t>
              </a:r>
              <a:endParaRPr sz="1600">
                <a:solidFill>
                  <a:srgbClr val="6D9EEB"/>
                </a:solidFill>
                <a:latin typeface="Mada"/>
                <a:ea typeface="Mada"/>
                <a:cs typeface="Mada"/>
                <a:sym typeface="Mada"/>
              </a:endParaRPr>
            </a:p>
          </p:txBody>
        </p:sp>
      </p:grpSp>
      <p:grpSp>
        <p:nvGrpSpPr>
          <p:cNvPr id="136" name="Google Shape;136;p28"/>
          <p:cNvGrpSpPr/>
          <p:nvPr/>
        </p:nvGrpSpPr>
        <p:grpSpPr>
          <a:xfrm>
            <a:off x="2256176" y="554863"/>
            <a:ext cx="3376987" cy="3279615"/>
            <a:chOff x="6071025" y="663825"/>
            <a:chExt cx="804600" cy="793500"/>
          </a:xfrm>
        </p:grpSpPr>
        <p:sp>
          <p:nvSpPr>
            <p:cNvPr id="137" name="Google Shape;137;p28"/>
            <p:cNvSpPr/>
            <p:nvPr/>
          </p:nvSpPr>
          <p:spPr>
            <a:xfrm>
              <a:off x="6071025" y="663825"/>
              <a:ext cx="804600" cy="793500"/>
            </a:xfrm>
            <a:prstGeom prst="ellipse">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8"/>
            <p:cNvSpPr/>
            <p:nvPr/>
          </p:nvSpPr>
          <p:spPr>
            <a:xfrm>
              <a:off x="6129225" y="720975"/>
              <a:ext cx="685800" cy="6762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9" name="Google Shape;139;p28"/>
          <p:cNvGrpSpPr/>
          <p:nvPr/>
        </p:nvGrpSpPr>
        <p:grpSpPr>
          <a:xfrm>
            <a:off x="3210161" y="1214891"/>
            <a:ext cx="1557231" cy="2169054"/>
            <a:chOff x="3209985" y="1802857"/>
            <a:chExt cx="1169971" cy="1796616"/>
          </a:xfrm>
        </p:grpSpPr>
        <p:sp>
          <p:nvSpPr>
            <p:cNvPr id="140" name="Google Shape;140;p28"/>
            <p:cNvSpPr/>
            <p:nvPr/>
          </p:nvSpPr>
          <p:spPr>
            <a:xfrm>
              <a:off x="3610643" y="1860353"/>
              <a:ext cx="743084" cy="797089"/>
            </a:xfrm>
            <a:custGeom>
              <a:rect b="b" l="l" r="r" t="t"/>
              <a:pathLst>
                <a:path extrusionOk="0" h="15038" w="17472">
                  <a:moveTo>
                    <a:pt x="10272" y="1"/>
                  </a:moveTo>
                  <a:cubicBezTo>
                    <a:pt x="9371" y="1"/>
                    <a:pt x="8333" y="521"/>
                    <a:pt x="8333" y="521"/>
                  </a:cubicBezTo>
                  <a:cubicBezTo>
                    <a:pt x="8163" y="4265"/>
                    <a:pt x="11397" y="5203"/>
                    <a:pt x="9780" y="9289"/>
                  </a:cubicBezTo>
                  <a:cubicBezTo>
                    <a:pt x="9556" y="9856"/>
                    <a:pt x="9230" y="10073"/>
                    <a:pt x="8852" y="10073"/>
                  </a:cubicBezTo>
                  <a:cubicBezTo>
                    <a:pt x="8309" y="10073"/>
                    <a:pt x="7659" y="9622"/>
                    <a:pt x="7056" y="9118"/>
                  </a:cubicBezTo>
                  <a:cubicBezTo>
                    <a:pt x="6716" y="8835"/>
                    <a:pt x="6309" y="8740"/>
                    <a:pt x="5918" y="8740"/>
                  </a:cubicBezTo>
                  <a:cubicBezTo>
                    <a:pt x="5368" y="8740"/>
                    <a:pt x="4848" y="8928"/>
                    <a:pt x="4588" y="9039"/>
                  </a:cubicBezTo>
                  <a:cubicBezTo>
                    <a:pt x="4487" y="9167"/>
                    <a:pt x="4404" y="9306"/>
                    <a:pt x="4361" y="9457"/>
                  </a:cubicBezTo>
                  <a:cubicBezTo>
                    <a:pt x="4329" y="9568"/>
                    <a:pt x="4227" y="9640"/>
                    <a:pt x="4116" y="9640"/>
                  </a:cubicBezTo>
                  <a:cubicBezTo>
                    <a:pt x="4093" y="9640"/>
                    <a:pt x="4069" y="9638"/>
                    <a:pt x="4046" y="9630"/>
                  </a:cubicBezTo>
                  <a:cubicBezTo>
                    <a:pt x="3911" y="9593"/>
                    <a:pt x="3833" y="9451"/>
                    <a:pt x="3873" y="9316"/>
                  </a:cubicBezTo>
                  <a:cubicBezTo>
                    <a:pt x="3945" y="9064"/>
                    <a:pt x="4091" y="8836"/>
                    <a:pt x="4263" y="8640"/>
                  </a:cubicBezTo>
                  <a:cubicBezTo>
                    <a:pt x="4108" y="8319"/>
                    <a:pt x="3808" y="7953"/>
                    <a:pt x="3244" y="7953"/>
                  </a:cubicBezTo>
                  <a:cubicBezTo>
                    <a:pt x="3005" y="7953"/>
                    <a:pt x="2718" y="8019"/>
                    <a:pt x="2375" y="8183"/>
                  </a:cubicBezTo>
                  <a:cubicBezTo>
                    <a:pt x="1" y="9312"/>
                    <a:pt x="502" y="13546"/>
                    <a:pt x="502" y="13546"/>
                  </a:cubicBezTo>
                  <a:cubicBezTo>
                    <a:pt x="502" y="13546"/>
                    <a:pt x="1049" y="13636"/>
                    <a:pt x="1420" y="14016"/>
                  </a:cubicBezTo>
                  <a:cubicBezTo>
                    <a:pt x="1748" y="13549"/>
                    <a:pt x="2467" y="13408"/>
                    <a:pt x="2467" y="13408"/>
                  </a:cubicBezTo>
                  <a:cubicBezTo>
                    <a:pt x="2467" y="13408"/>
                    <a:pt x="2418" y="12902"/>
                    <a:pt x="2655" y="12111"/>
                  </a:cubicBezTo>
                  <a:lnTo>
                    <a:pt x="2655" y="12111"/>
                  </a:lnTo>
                  <a:cubicBezTo>
                    <a:pt x="2606" y="12117"/>
                    <a:pt x="2559" y="12123"/>
                    <a:pt x="2510" y="12123"/>
                  </a:cubicBezTo>
                  <a:cubicBezTo>
                    <a:pt x="2320" y="12123"/>
                    <a:pt x="2124" y="12087"/>
                    <a:pt x="1925" y="12011"/>
                  </a:cubicBezTo>
                  <a:cubicBezTo>
                    <a:pt x="1793" y="11964"/>
                    <a:pt x="1727" y="11818"/>
                    <a:pt x="1776" y="11686"/>
                  </a:cubicBezTo>
                  <a:cubicBezTo>
                    <a:pt x="1814" y="11583"/>
                    <a:pt x="1911" y="11520"/>
                    <a:pt x="2015" y="11520"/>
                  </a:cubicBezTo>
                  <a:cubicBezTo>
                    <a:pt x="2043" y="11520"/>
                    <a:pt x="2073" y="11525"/>
                    <a:pt x="2102" y="11535"/>
                  </a:cubicBezTo>
                  <a:cubicBezTo>
                    <a:pt x="2254" y="11592"/>
                    <a:pt x="2390" y="11615"/>
                    <a:pt x="2510" y="11615"/>
                  </a:cubicBezTo>
                  <a:cubicBezTo>
                    <a:pt x="2730" y="11615"/>
                    <a:pt x="2896" y="11538"/>
                    <a:pt x="3009" y="11458"/>
                  </a:cubicBezTo>
                  <a:cubicBezTo>
                    <a:pt x="3254" y="11285"/>
                    <a:pt x="3402" y="10987"/>
                    <a:pt x="3397" y="10686"/>
                  </a:cubicBezTo>
                  <a:cubicBezTo>
                    <a:pt x="3397" y="10684"/>
                    <a:pt x="3397" y="10682"/>
                    <a:pt x="3397" y="10681"/>
                  </a:cubicBezTo>
                  <a:cubicBezTo>
                    <a:pt x="3397" y="10671"/>
                    <a:pt x="3397" y="10662"/>
                    <a:pt x="3399" y="10652"/>
                  </a:cubicBezTo>
                  <a:cubicBezTo>
                    <a:pt x="3401" y="10645"/>
                    <a:pt x="3401" y="10637"/>
                    <a:pt x="3402" y="10630"/>
                  </a:cubicBezTo>
                  <a:cubicBezTo>
                    <a:pt x="3404" y="10622"/>
                    <a:pt x="3406" y="10613"/>
                    <a:pt x="3410" y="10605"/>
                  </a:cubicBezTo>
                  <a:cubicBezTo>
                    <a:pt x="3412" y="10598"/>
                    <a:pt x="3414" y="10590"/>
                    <a:pt x="3416" y="10583"/>
                  </a:cubicBezTo>
                  <a:cubicBezTo>
                    <a:pt x="3419" y="10575"/>
                    <a:pt x="3423" y="10568"/>
                    <a:pt x="3427" y="10562"/>
                  </a:cubicBezTo>
                  <a:cubicBezTo>
                    <a:pt x="3431" y="10554"/>
                    <a:pt x="3434" y="10547"/>
                    <a:pt x="3440" y="10539"/>
                  </a:cubicBezTo>
                  <a:cubicBezTo>
                    <a:pt x="3444" y="10534"/>
                    <a:pt x="3449" y="10528"/>
                    <a:pt x="3453" y="10521"/>
                  </a:cubicBezTo>
                  <a:cubicBezTo>
                    <a:pt x="3459" y="10515"/>
                    <a:pt x="3465" y="10507"/>
                    <a:pt x="3470" y="10502"/>
                  </a:cubicBezTo>
                  <a:cubicBezTo>
                    <a:pt x="3476" y="10496"/>
                    <a:pt x="3481" y="10492"/>
                    <a:pt x="3487" y="10487"/>
                  </a:cubicBezTo>
                  <a:cubicBezTo>
                    <a:pt x="3495" y="10481"/>
                    <a:pt x="3500" y="10475"/>
                    <a:pt x="3508" y="10472"/>
                  </a:cubicBezTo>
                  <a:cubicBezTo>
                    <a:pt x="3513" y="10466"/>
                    <a:pt x="3521" y="10464"/>
                    <a:pt x="3527" y="10460"/>
                  </a:cubicBezTo>
                  <a:cubicBezTo>
                    <a:pt x="3534" y="10455"/>
                    <a:pt x="3544" y="10451"/>
                    <a:pt x="3551" y="10447"/>
                  </a:cubicBezTo>
                  <a:cubicBezTo>
                    <a:pt x="3559" y="10445"/>
                    <a:pt x="3564" y="10443"/>
                    <a:pt x="3572" y="10442"/>
                  </a:cubicBezTo>
                  <a:cubicBezTo>
                    <a:pt x="3581" y="10438"/>
                    <a:pt x="3591" y="10434"/>
                    <a:pt x="3600" y="10432"/>
                  </a:cubicBezTo>
                  <a:lnTo>
                    <a:pt x="3604" y="10432"/>
                  </a:lnTo>
                  <a:cubicBezTo>
                    <a:pt x="3611" y="10430"/>
                    <a:pt x="3617" y="10430"/>
                    <a:pt x="3623" y="10430"/>
                  </a:cubicBezTo>
                  <a:cubicBezTo>
                    <a:pt x="3630" y="10428"/>
                    <a:pt x="3638" y="10426"/>
                    <a:pt x="3645" y="10426"/>
                  </a:cubicBezTo>
                  <a:cubicBezTo>
                    <a:pt x="3647" y="10426"/>
                    <a:pt x="3649" y="10428"/>
                    <a:pt x="3651" y="10428"/>
                  </a:cubicBezTo>
                  <a:lnTo>
                    <a:pt x="3664" y="10428"/>
                  </a:lnTo>
                  <a:cubicBezTo>
                    <a:pt x="3709" y="10428"/>
                    <a:pt x="3754" y="10445"/>
                    <a:pt x="3792" y="10472"/>
                  </a:cubicBezTo>
                  <a:cubicBezTo>
                    <a:pt x="3798" y="10474"/>
                    <a:pt x="3800" y="10477"/>
                    <a:pt x="3803" y="10479"/>
                  </a:cubicBezTo>
                  <a:cubicBezTo>
                    <a:pt x="3811" y="10487"/>
                    <a:pt x="3820" y="10492"/>
                    <a:pt x="3826" y="10500"/>
                  </a:cubicBezTo>
                  <a:cubicBezTo>
                    <a:pt x="3835" y="10507"/>
                    <a:pt x="3843" y="10517"/>
                    <a:pt x="3850" y="10526"/>
                  </a:cubicBezTo>
                  <a:cubicBezTo>
                    <a:pt x="3852" y="10530"/>
                    <a:pt x="3854" y="10532"/>
                    <a:pt x="3858" y="10536"/>
                  </a:cubicBezTo>
                  <a:cubicBezTo>
                    <a:pt x="3864" y="10545"/>
                    <a:pt x="3871" y="10558"/>
                    <a:pt x="3877" y="10570"/>
                  </a:cubicBezTo>
                  <a:cubicBezTo>
                    <a:pt x="3879" y="10573"/>
                    <a:pt x="3881" y="10575"/>
                    <a:pt x="3882" y="10579"/>
                  </a:cubicBezTo>
                  <a:cubicBezTo>
                    <a:pt x="3886" y="10588"/>
                    <a:pt x="3890" y="10600"/>
                    <a:pt x="3892" y="10611"/>
                  </a:cubicBezTo>
                  <a:cubicBezTo>
                    <a:pt x="3894" y="10617"/>
                    <a:pt x="3897" y="10622"/>
                    <a:pt x="3897" y="10630"/>
                  </a:cubicBezTo>
                  <a:cubicBezTo>
                    <a:pt x="3899" y="10632"/>
                    <a:pt x="3899" y="10634"/>
                    <a:pt x="3899" y="10635"/>
                  </a:cubicBezTo>
                  <a:cubicBezTo>
                    <a:pt x="3901" y="10645"/>
                    <a:pt x="4035" y="11351"/>
                    <a:pt x="4443" y="12188"/>
                  </a:cubicBezTo>
                  <a:cubicBezTo>
                    <a:pt x="5021" y="13026"/>
                    <a:pt x="5835" y="14274"/>
                    <a:pt x="8076" y="14822"/>
                  </a:cubicBezTo>
                  <a:cubicBezTo>
                    <a:pt x="8674" y="14968"/>
                    <a:pt x="9253" y="15038"/>
                    <a:pt x="9810" y="15038"/>
                  </a:cubicBezTo>
                  <a:cubicBezTo>
                    <a:pt x="12826" y="15038"/>
                    <a:pt x="15211" y="13001"/>
                    <a:pt x="16506" y="10056"/>
                  </a:cubicBezTo>
                  <a:cubicBezTo>
                    <a:pt x="17472" y="7855"/>
                    <a:pt x="17144" y="3883"/>
                    <a:pt x="15186" y="3032"/>
                  </a:cubicBezTo>
                  <a:cubicBezTo>
                    <a:pt x="14768" y="2850"/>
                    <a:pt x="14414" y="2781"/>
                    <a:pt x="14106" y="2781"/>
                  </a:cubicBezTo>
                  <a:cubicBezTo>
                    <a:pt x="13113" y="2781"/>
                    <a:pt x="12603" y="3504"/>
                    <a:pt x="11996" y="3504"/>
                  </a:cubicBezTo>
                  <a:cubicBezTo>
                    <a:pt x="11910" y="3504"/>
                    <a:pt x="11822" y="3489"/>
                    <a:pt x="11730" y="3456"/>
                  </a:cubicBezTo>
                  <a:cubicBezTo>
                    <a:pt x="10795" y="3115"/>
                    <a:pt x="10462" y="9"/>
                    <a:pt x="10462" y="9"/>
                  </a:cubicBezTo>
                  <a:cubicBezTo>
                    <a:pt x="10399" y="3"/>
                    <a:pt x="10336" y="1"/>
                    <a:pt x="10272" y="1"/>
                  </a:cubicBezTo>
                  <a:close/>
                </a:path>
              </a:pathLst>
            </a:custGeom>
            <a:solidFill>
              <a:srgbClr val="DD7E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8"/>
            <p:cNvSpPr/>
            <p:nvPr/>
          </p:nvSpPr>
          <p:spPr>
            <a:xfrm>
              <a:off x="3414323" y="2653472"/>
              <a:ext cx="797097" cy="737671"/>
            </a:xfrm>
            <a:custGeom>
              <a:rect b="b" l="l" r="r" t="t"/>
              <a:pathLst>
                <a:path extrusionOk="0" h="13917" w="18742">
                  <a:moveTo>
                    <a:pt x="13256" y="4533"/>
                  </a:moveTo>
                  <a:cubicBezTo>
                    <a:pt x="13398" y="4723"/>
                    <a:pt x="13622" y="4853"/>
                    <a:pt x="13930" y="4853"/>
                  </a:cubicBezTo>
                  <a:cubicBezTo>
                    <a:pt x="14194" y="4853"/>
                    <a:pt x="14395" y="4757"/>
                    <a:pt x="14536" y="4612"/>
                  </a:cubicBezTo>
                  <a:cubicBezTo>
                    <a:pt x="14625" y="4652"/>
                    <a:pt x="14719" y="4680"/>
                    <a:pt x="14817" y="4693"/>
                  </a:cubicBezTo>
                  <a:cubicBezTo>
                    <a:pt x="14813" y="4721"/>
                    <a:pt x="14811" y="4749"/>
                    <a:pt x="14811" y="4780"/>
                  </a:cubicBezTo>
                  <a:lnTo>
                    <a:pt x="14811" y="4926"/>
                  </a:lnTo>
                  <a:cubicBezTo>
                    <a:pt x="14811" y="5243"/>
                    <a:pt x="14986" y="5525"/>
                    <a:pt x="15242" y="5679"/>
                  </a:cubicBezTo>
                  <a:cubicBezTo>
                    <a:pt x="15169" y="5796"/>
                    <a:pt x="15137" y="5939"/>
                    <a:pt x="15146" y="6080"/>
                  </a:cubicBezTo>
                  <a:cubicBezTo>
                    <a:pt x="15133" y="6080"/>
                    <a:pt x="15120" y="6078"/>
                    <a:pt x="15107" y="6078"/>
                  </a:cubicBezTo>
                  <a:cubicBezTo>
                    <a:pt x="15105" y="6078"/>
                    <a:pt x="15103" y="6078"/>
                    <a:pt x="15100" y="6078"/>
                  </a:cubicBezTo>
                  <a:cubicBezTo>
                    <a:pt x="14729" y="6078"/>
                    <a:pt x="14464" y="6244"/>
                    <a:pt x="14301" y="6478"/>
                  </a:cubicBezTo>
                  <a:cubicBezTo>
                    <a:pt x="14275" y="6442"/>
                    <a:pt x="14247" y="6410"/>
                    <a:pt x="14216" y="6380"/>
                  </a:cubicBezTo>
                  <a:cubicBezTo>
                    <a:pt x="14024" y="6188"/>
                    <a:pt x="13761" y="6077"/>
                    <a:pt x="13488" y="6077"/>
                  </a:cubicBezTo>
                  <a:cubicBezTo>
                    <a:pt x="13217" y="6077"/>
                    <a:pt x="12953" y="6186"/>
                    <a:pt x="12761" y="6380"/>
                  </a:cubicBezTo>
                  <a:cubicBezTo>
                    <a:pt x="12735" y="6406"/>
                    <a:pt x="12709" y="6434"/>
                    <a:pt x="12688" y="6462"/>
                  </a:cubicBezTo>
                  <a:cubicBezTo>
                    <a:pt x="12682" y="6466"/>
                    <a:pt x="12678" y="6470"/>
                    <a:pt x="12675" y="6476"/>
                  </a:cubicBezTo>
                  <a:cubicBezTo>
                    <a:pt x="12520" y="6254"/>
                    <a:pt x="12272" y="6097"/>
                    <a:pt x="11931" y="6080"/>
                  </a:cubicBezTo>
                  <a:cubicBezTo>
                    <a:pt x="11939" y="6014"/>
                    <a:pt x="11944" y="5952"/>
                    <a:pt x="11944" y="5881"/>
                  </a:cubicBezTo>
                  <a:cubicBezTo>
                    <a:pt x="11944" y="5508"/>
                    <a:pt x="11703" y="5184"/>
                    <a:pt x="11370" y="5056"/>
                  </a:cubicBezTo>
                  <a:cubicBezTo>
                    <a:pt x="11447" y="5011"/>
                    <a:pt x="11515" y="4955"/>
                    <a:pt x="11573" y="4889"/>
                  </a:cubicBezTo>
                  <a:cubicBezTo>
                    <a:pt x="11607" y="4941"/>
                    <a:pt x="11643" y="4990"/>
                    <a:pt x="11688" y="5036"/>
                  </a:cubicBezTo>
                  <a:cubicBezTo>
                    <a:pt x="11858" y="5205"/>
                    <a:pt x="12087" y="5290"/>
                    <a:pt x="12316" y="5290"/>
                  </a:cubicBezTo>
                  <a:cubicBezTo>
                    <a:pt x="12542" y="5290"/>
                    <a:pt x="12769" y="5206"/>
                    <a:pt x="12936" y="5036"/>
                  </a:cubicBezTo>
                  <a:cubicBezTo>
                    <a:pt x="13079" y="4889"/>
                    <a:pt x="13189" y="4719"/>
                    <a:pt x="13256" y="4533"/>
                  </a:cubicBezTo>
                  <a:close/>
                  <a:moveTo>
                    <a:pt x="7387" y="4369"/>
                  </a:moveTo>
                  <a:cubicBezTo>
                    <a:pt x="7549" y="4514"/>
                    <a:pt x="7769" y="4606"/>
                    <a:pt x="8050" y="4606"/>
                  </a:cubicBezTo>
                  <a:cubicBezTo>
                    <a:pt x="8300" y="4606"/>
                    <a:pt x="8505" y="4533"/>
                    <a:pt x="8659" y="4413"/>
                  </a:cubicBezTo>
                  <a:cubicBezTo>
                    <a:pt x="8752" y="4578"/>
                    <a:pt x="8889" y="4719"/>
                    <a:pt x="9074" y="4806"/>
                  </a:cubicBezTo>
                  <a:cubicBezTo>
                    <a:pt x="8976" y="5197"/>
                    <a:pt x="9100" y="5666"/>
                    <a:pt x="9444" y="5860"/>
                  </a:cubicBezTo>
                  <a:cubicBezTo>
                    <a:pt x="9546" y="6094"/>
                    <a:pt x="9747" y="6272"/>
                    <a:pt x="9994" y="6351"/>
                  </a:cubicBezTo>
                  <a:cubicBezTo>
                    <a:pt x="9806" y="6430"/>
                    <a:pt x="9663" y="6562"/>
                    <a:pt x="9565" y="6724"/>
                  </a:cubicBezTo>
                  <a:cubicBezTo>
                    <a:pt x="9441" y="6365"/>
                    <a:pt x="9130" y="6078"/>
                    <a:pt x="8637" y="6078"/>
                  </a:cubicBezTo>
                  <a:cubicBezTo>
                    <a:pt x="8403" y="6078"/>
                    <a:pt x="8213" y="6142"/>
                    <a:pt x="8063" y="6248"/>
                  </a:cubicBezTo>
                  <a:cubicBezTo>
                    <a:pt x="7920" y="5928"/>
                    <a:pt x="7622" y="5685"/>
                    <a:pt x="7167" y="5685"/>
                  </a:cubicBezTo>
                  <a:cubicBezTo>
                    <a:pt x="6837" y="5685"/>
                    <a:pt x="6591" y="5813"/>
                    <a:pt x="6425" y="6005"/>
                  </a:cubicBezTo>
                  <a:cubicBezTo>
                    <a:pt x="6274" y="5710"/>
                    <a:pt x="5983" y="5489"/>
                    <a:pt x="5550" y="5489"/>
                  </a:cubicBezTo>
                  <a:cubicBezTo>
                    <a:pt x="5442" y="5489"/>
                    <a:pt x="5344" y="5504"/>
                    <a:pt x="5254" y="5529"/>
                  </a:cubicBezTo>
                  <a:cubicBezTo>
                    <a:pt x="5254" y="5421"/>
                    <a:pt x="5235" y="5320"/>
                    <a:pt x="5203" y="5222"/>
                  </a:cubicBezTo>
                  <a:cubicBezTo>
                    <a:pt x="5425" y="5135"/>
                    <a:pt x="5587" y="4973"/>
                    <a:pt x="5687" y="4778"/>
                  </a:cubicBezTo>
                  <a:cubicBezTo>
                    <a:pt x="5853" y="4970"/>
                    <a:pt x="6101" y="5098"/>
                    <a:pt x="6431" y="5098"/>
                  </a:cubicBezTo>
                  <a:cubicBezTo>
                    <a:pt x="6963" y="5098"/>
                    <a:pt x="7281" y="4766"/>
                    <a:pt x="7387" y="4369"/>
                  </a:cubicBezTo>
                  <a:close/>
                  <a:moveTo>
                    <a:pt x="16575" y="0"/>
                  </a:moveTo>
                  <a:cubicBezTo>
                    <a:pt x="15427" y="0"/>
                    <a:pt x="15276" y="1553"/>
                    <a:pt x="16123" y="1960"/>
                  </a:cubicBezTo>
                  <a:cubicBezTo>
                    <a:pt x="15809" y="2112"/>
                    <a:pt x="15632" y="2419"/>
                    <a:pt x="15592" y="2748"/>
                  </a:cubicBezTo>
                  <a:cubicBezTo>
                    <a:pt x="15483" y="2696"/>
                    <a:pt x="15365" y="2662"/>
                    <a:pt x="15239" y="2651"/>
                  </a:cubicBezTo>
                  <a:cubicBezTo>
                    <a:pt x="15212" y="2491"/>
                    <a:pt x="15141" y="2346"/>
                    <a:pt x="15039" y="2225"/>
                  </a:cubicBezTo>
                  <a:cubicBezTo>
                    <a:pt x="15022" y="2182"/>
                    <a:pt x="15001" y="2135"/>
                    <a:pt x="14971" y="2080"/>
                  </a:cubicBezTo>
                  <a:cubicBezTo>
                    <a:pt x="14958" y="2058"/>
                    <a:pt x="14943" y="2035"/>
                    <a:pt x="14928" y="2012"/>
                  </a:cubicBezTo>
                  <a:cubicBezTo>
                    <a:pt x="14887" y="1935"/>
                    <a:pt x="14836" y="1866"/>
                    <a:pt x="14774" y="1802"/>
                  </a:cubicBezTo>
                  <a:cubicBezTo>
                    <a:pt x="14608" y="1638"/>
                    <a:pt x="14382" y="1544"/>
                    <a:pt x="14151" y="1544"/>
                  </a:cubicBezTo>
                  <a:cubicBezTo>
                    <a:pt x="14117" y="1544"/>
                    <a:pt x="14085" y="1546"/>
                    <a:pt x="14053" y="1549"/>
                  </a:cubicBezTo>
                  <a:cubicBezTo>
                    <a:pt x="14032" y="1448"/>
                    <a:pt x="13996" y="1357"/>
                    <a:pt x="13936" y="1241"/>
                  </a:cubicBezTo>
                  <a:cubicBezTo>
                    <a:pt x="13859" y="1088"/>
                    <a:pt x="13714" y="971"/>
                    <a:pt x="13576" y="879"/>
                  </a:cubicBezTo>
                  <a:cubicBezTo>
                    <a:pt x="13454" y="798"/>
                    <a:pt x="13283" y="755"/>
                    <a:pt x="13130" y="742"/>
                  </a:cubicBezTo>
                  <a:cubicBezTo>
                    <a:pt x="13068" y="668"/>
                    <a:pt x="12993" y="606"/>
                    <a:pt x="12904" y="561"/>
                  </a:cubicBezTo>
                  <a:cubicBezTo>
                    <a:pt x="12774" y="493"/>
                    <a:pt x="12648" y="416"/>
                    <a:pt x="12517" y="350"/>
                  </a:cubicBezTo>
                  <a:cubicBezTo>
                    <a:pt x="12259" y="220"/>
                    <a:pt x="12014" y="156"/>
                    <a:pt x="11724" y="147"/>
                  </a:cubicBezTo>
                  <a:cubicBezTo>
                    <a:pt x="11716" y="147"/>
                    <a:pt x="11708" y="147"/>
                    <a:pt x="11699" y="147"/>
                  </a:cubicBezTo>
                  <a:cubicBezTo>
                    <a:pt x="11230" y="147"/>
                    <a:pt x="10841" y="567"/>
                    <a:pt x="10841" y="1030"/>
                  </a:cubicBezTo>
                  <a:cubicBezTo>
                    <a:pt x="10841" y="1508"/>
                    <a:pt x="11225" y="1877"/>
                    <a:pt x="11690" y="1909"/>
                  </a:cubicBezTo>
                  <a:cubicBezTo>
                    <a:pt x="11799" y="1965"/>
                    <a:pt x="11905" y="2029"/>
                    <a:pt x="12014" y="2084"/>
                  </a:cubicBezTo>
                  <a:cubicBezTo>
                    <a:pt x="12133" y="2146"/>
                    <a:pt x="12257" y="2178"/>
                    <a:pt x="12383" y="2189"/>
                  </a:cubicBezTo>
                  <a:cubicBezTo>
                    <a:pt x="12417" y="2229"/>
                    <a:pt x="12453" y="2265"/>
                    <a:pt x="12494" y="2299"/>
                  </a:cubicBezTo>
                  <a:cubicBezTo>
                    <a:pt x="12517" y="2329"/>
                    <a:pt x="12541" y="2359"/>
                    <a:pt x="12571" y="2387"/>
                  </a:cubicBezTo>
                  <a:cubicBezTo>
                    <a:pt x="12735" y="2553"/>
                    <a:pt x="12961" y="2647"/>
                    <a:pt x="13194" y="2647"/>
                  </a:cubicBezTo>
                  <a:cubicBezTo>
                    <a:pt x="13228" y="2647"/>
                    <a:pt x="13262" y="2643"/>
                    <a:pt x="13296" y="2639"/>
                  </a:cubicBezTo>
                  <a:cubicBezTo>
                    <a:pt x="13313" y="2728"/>
                    <a:pt x="13341" y="2807"/>
                    <a:pt x="13401" y="2918"/>
                  </a:cubicBezTo>
                  <a:cubicBezTo>
                    <a:pt x="13414" y="2942"/>
                    <a:pt x="13430" y="2965"/>
                    <a:pt x="13446" y="2986"/>
                  </a:cubicBezTo>
                  <a:cubicBezTo>
                    <a:pt x="13462" y="3018"/>
                    <a:pt x="13480" y="3046"/>
                    <a:pt x="13499" y="3074"/>
                  </a:cubicBezTo>
                  <a:cubicBezTo>
                    <a:pt x="13505" y="3110"/>
                    <a:pt x="13512" y="3146"/>
                    <a:pt x="13524" y="3180"/>
                  </a:cubicBezTo>
                  <a:cubicBezTo>
                    <a:pt x="13352" y="3268"/>
                    <a:pt x="13228" y="3411"/>
                    <a:pt x="13157" y="3577"/>
                  </a:cubicBezTo>
                  <a:cubicBezTo>
                    <a:pt x="12989" y="3370"/>
                    <a:pt x="12729" y="3234"/>
                    <a:pt x="12458" y="3234"/>
                  </a:cubicBezTo>
                  <a:cubicBezTo>
                    <a:pt x="12227" y="3234"/>
                    <a:pt x="12001" y="3328"/>
                    <a:pt x="11835" y="3492"/>
                  </a:cubicBezTo>
                  <a:cubicBezTo>
                    <a:pt x="11788" y="3541"/>
                    <a:pt x="11749" y="3594"/>
                    <a:pt x="11715" y="3648"/>
                  </a:cubicBezTo>
                  <a:cubicBezTo>
                    <a:pt x="11564" y="3355"/>
                    <a:pt x="11274" y="3136"/>
                    <a:pt x="10841" y="3136"/>
                  </a:cubicBezTo>
                  <a:cubicBezTo>
                    <a:pt x="10644" y="3136"/>
                    <a:pt x="10474" y="3183"/>
                    <a:pt x="10335" y="3262"/>
                  </a:cubicBezTo>
                  <a:cubicBezTo>
                    <a:pt x="10175" y="3016"/>
                    <a:pt x="9902" y="2843"/>
                    <a:pt x="9518" y="2843"/>
                  </a:cubicBezTo>
                  <a:cubicBezTo>
                    <a:pt x="9267" y="2843"/>
                    <a:pt x="9064" y="2918"/>
                    <a:pt x="8908" y="3038"/>
                  </a:cubicBezTo>
                  <a:cubicBezTo>
                    <a:pt x="8754" y="2756"/>
                    <a:pt x="8467" y="2549"/>
                    <a:pt x="8048" y="2549"/>
                  </a:cubicBezTo>
                  <a:cubicBezTo>
                    <a:pt x="7517" y="2549"/>
                    <a:pt x="7201" y="2880"/>
                    <a:pt x="7095" y="3277"/>
                  </a:cubicBezTo>
                  <a:cubicBezTo>
                    <a:pt x="6933" y="3131"/>
                    <a:pt x="6713" y="3038"/>
                    <a:pt x="6431" y="3038"/>
                  </a:cubicBezTo>
                  <a:cubicBezTo>
                    <a:pt x="5998" y="3038"/>
                    <a:pt x="5706" y="3259"/>
                    <a:pt x="5557" y="3554"/>
                  </a:cubicBezTo>
                  <a:cubicBezTo>
                    <a:pt x="5392" y="3362"/>
                    <a:pt x="5143" y="3234"/>
                    <a:pt x="4814" y="3234"/>
                  </a:cubicBezTo>
                  <a:cubicBezTo>
                    <a:pt x="4260" y="3234"/>
                    <a:pt x="3940" y="3596"/>
                    <a:pt x="3850" y="4013"/>
                  </a:cubicBezTo>
                  <a:cubicBezTo>
                    <a:pt x="3807" y="3961"/>
                    <a:pt x="3759" y="3912"/>
                    <a:pt x="3707" y="3868"/>
                  </a:cubicBezTo>
                  <a:cubicBezTo>
                    <a:pt x="3848" y="3693"/>
                    <a:pt x="3933" y="3471"/>
                    <a:pt x="3933" y="3234"/>
                  </a:cubicBezTo>
                  <a:cubicBezTo>
                    <a:pt x="3933" y="2673"/>
                    <a:pt x="3464" y="2204"/>
                    <a:pt x="2903" y="2204"/>
                  </a:cubicBezTo>
                  <a:lnTo>
                    <a:pt x="2805" y="2204"/>
                  </a:lnTo>
                  <a:cubicBezTo>
                    <a:pt x="2244" y="2204"/>
                    <a:pt x="1775" y="2673"/>
                    <a:pt x="1775" y="3234"/>
                  </a:cubicBezTo>
                  <a:cubicBezTo>
                    <a:pt x="1775" y="3575"/>
                    <a:pt x="1949" y="3880"/>
                    <a:pt x="2210" y="4068"/>
                  </a:cubicBezTo>
                  <a:cubicBezTo>
                    <a:pt x="2092" y="4236"/>
                    <a:pt x="2020" y="4439"/>
                    <a:pt x="2020" y="4655"/>
                  </a:cubicBezTo>
                  <a:lnTo>
                    <a:pt x="2020" y="4753"/>
                  </a:lnTo>
                  <a:cubicBezTo>
                    <a:pt x="2020" y="5060"/>
                    <a:pt x="2161" y="5339"/>
                    <a:pt x="2380" y="5529"/>
                  </a:cubicBezTo>
                  <a:cubicBezTo>
                    <a:pt x="2366" y="5527"/>
                    <a:pt x="2353" y="5525"/>
                    <a:pt x="2340" y="5525"/>
                  </a:cubicBezTo>
                  <a:cubicBezTo>
                    <a:pt x="2124" y="5525"/>
                    <a:pt x="1851" y="5614"/>
                    <a:pt x="1711" y="5787"/>
                  </a:cubicBezTo>
                  <a:cubicBezTo>
                    <a:pt x="1548" y="5988"/>
                    <a:pt x="1578" y="5943"/>
                    <a:pt x="1478" y="6182"/>
                  </a:cubicBezTo>
                  <a:cubicBezTo>
                    <a:pt x="1469" y="6208"/>
                    <a:pt x="1459" y="6254"/>
                    <a:pt x="1452" y="6301"/>
                  </a:cubicBezTo>
                  <a:cubicBezTo>
                    <a:pt x="1359" y="6267"/>
                    <a:pt x="1256" y="6248"/>
                    <a:pt x="1139" y="6248"/>
                  </a:cubicBezTo>
                  <a:cubicBezTo>
                    <a:pt x="0" y="6248"/>
                    <a:pt x="0" y="8012"/>
                    <a:pt x="1139" y="8012"/>
                  </a:cubicBezTo>
                  <a:cubicBezTo>
                    <a:pt x="1581" y="8012"/>
                    <a:pt x="1853" y="7743"/>
                    <a:pt x="1950" y="7415"/>
                  </a:cubicBezTo>
                  <a:cubicBezTo>
                    <a:pt x="2061" y="7468"/>
                    <a:pt x="2184" y="7498"/>
                    <a:pt x="2314" y="7498"/>
                  </a:cubicBezTo>
                  <a:cubicBezTo>
                    <a:pt x="2690" y="7498"/>
                    <a:pt x="3016" y="7253"/>
                    <a:pt x="3140" y="6916"/>
                  </a:cubicBezTo>
                  <a:cubicBezTo>
                    <a:pt x="3244" y="6739"/>
                    <a:pt x="3281" y="6530"/>
                    <a:pt x="3249" y="6325"/>
                  </a:cubicBezTo>
                  <a:lnTo>
                    <a:pt x="3249" y="6325"/>
                  </a:lnTo>
                  <a:cubicBezTo>
                    <a:pt x="3315" y="6366"/>
                    <a:pt x="3389" y="6400"/>
                    <a:pt x="3470" y="6423"/>
                  </a:cubicBezTo>
                  <a:cubicBezTo>
                    <a:pt x="3658" y="6630"/>
                    <a:pt x="3929" y="6762"/>
                    <a:pt x="4226" y="6762"/>
                  </a:cubicBezTo>
                  <a:cubicBezTo>
                    <a:pt x="4345" y="6762"/>
                    <a:pt x="4460" y="6741"/>
                    <a:pt x="4567" y="6702"/>
                  </a:cubicBezTo>
                  <a:cubicBezTo>
                    <a:pt x="4639" y="7148"/>
                    <a:pt x="4964" y="7547"/>
                    <a:pt x="5550" y="7547"/>
                  </a:cubicBezTo>
                  <a:cubicBezTo>
                    <a:pt x="5879" y="7547"/>
                    <a:pt x="6128" y="7419"/>
                    <a:pt x="6293" y="7227"/>
                  </a:cubicBezTo>
                  <a:cubicBezTo>
                    <a:pt x="6444" y="7522"/>
                    <a:pt x="6734" y="7743"/>
                    <a:pt x="7167" y="7743"/>
                  </a:cubicBezTo>
                  <a:cubicBezTo>
                    <a:pt x="7398" y="7743"/>
                    <a:pt x="7590" y="7679"/>
                    <a:pt x="7741" y="7573"/>
                  </a:cubicBezTo>
                  <a:cubicBezTo>
                    <a:pt x="7882" y="7891"/>
                    <a:pt x="8181" y="8134"/>
                    <a:pt x="8637" y="8134"/>
                  </a:cubicBezTo>
                  <a:cubicBezTo>
                    <a:pt x="9036" y="8134"/>
                    <a:pt x="9315" y="7946"/>
                    <a:pt x="9473" y="7684"/>
                  </a:cubicBezTo>
                  <a:cubicBezTo>
                    <a:pt x="9597" y="8044"/>
                    <a:pt x="9906" y="8330"/>
                    <a:pt x="10401" y="8330"/>
                  </a:cubicBezTo>
                  <a:cubicBezTo>
                    <a:pt x="10787" y="8330"/>
                    <a:pt x="11060" y="8155"/>
                    <a:pt x="11220" y="7906"/>
                  </a:cubicBezTo>
                  <a:cubicBezTo>
                    <a:pt x="11380" y="8046"/>
                    <a:pt x="11596" y="8134"/>
                    <a:pt x="11871" y="8134"/>
                  </a:cubicBezTo>
                  <a:cubicBezTo>
                    <a:pt x="12183" y="8134"/>
                    <a:pt x="12422" y="8017"/>
                    <a:pt x="12588" y="7840"/>
                  </a:cubicBezTo>
                  <a:cubicBezTo>
                    <a:pt x="12774" y="8076"/>
                    <a:pt x="13055" y="8232"/>
                    <a:pt x="13368" y="8232"/>
                  </a:cubicBezTo>
                  <a:cubicBezTo>
                    <a:pt x="13375" y="8232"/>
                    <a:pt x="13383" y="8232"/>
                    <a:pt x="13390" y="8232"/>
                  </a:cubicBezTo>
                  <a:cubicBezTo>
                    <a:pt x="13623" y="8226"/>
                    <a:pt x="13755" y="8181"/>
                    <a:pt x="13962" y="8078"/>
                  </a:cubicBezTo>
                  <a:cubicBezTo>
                    <a:pt x="14092" y="8012"/>
                    <a:pt x="14224" y="7878"/>
                    <a:pt x="14314" y="7752"/>
                  </a:cubicBezTo>
                  <a:cubicBezTo>
                    <a:pt x="14335" y="7784"/>
                    <a:pt x="14361" y="7812"/>
                    <a:pt x="14386" y="7840"/>
                  </a:cubicBezTo>
                  <a:cubicBezTo>
                    <a:pt x="14192" y="8049"/>
                    <a:pt x="14102" y="8341"/>
                    <a:pt x="14115" y="8629"/>
                  </a:cubicBezTo>
                  <a:cubicBezTo>
                    <a:pt x="13686" y="8669"/>
                    <a:pt x="13414" y="8934"/>
                    <a:pt x="13298" y="9264"/>
                  </a:cubicBezTo>
                  <a:cubicBezTo>
                    <a:pt x="13151" y="9171"/>
                    <a:pt x="12970" y="9115"/>
                    <a:pt x="12752" y="9115"/>
                  </a:cubicBezTo>
                  <a:cubicBezTo>
                    <a:pt x="12710" y="9115"/>
                    <a:pt x="12669" y="9117"/>
                    <a:pt x="12629" y="9120"/>
                  </a:cubicBezTo>
                  <a:cubicBezTo>
                    <a:pt x="12498" y="9055"/>
                    <a:pt x="12343" y="9017"/>
                    <a:pt x="12165" y="9017"/>
                  </a:cubicBezTo>
                  <a:cubicBezTo>
                    <a:pt x="11781" y="9017"/>
                    <a:pt x="11509" y="9190"/>
                    <a:pt x="11348" y="9435"/>
                  </a:cubicBezTo>
                  <a:cubicBezTo>
                    <a:pt x="11208" y="9358"/>
                    <a:pt x="11039" y="9311"/>
                    <a:pt x="10841" y="9311"/>
                  </a:cubicBezTo>
                  <a:cubicBezTo>
                    <a:pt x="10617" y="9311"/>
                    <a:pt x="10433" y="9369"/>
                    <a:pt x="10286" y="9465"/>
                  </a:cubicBezTo>
                  <a:cubicBezTo>
                    <a:pt x="10120" y="9256"/>
                    <a:pt x="9864" y="9115"/>
                    <a:pt x="9518" y="9115"/>
                  </a:cubicBezTo>
                  <a:cubicBezTo>
                    <a:pt x="9284" y="9115"/>
                    <a:pt x="9094" y="9179"/>
                    <a:pt x="8942" y="9284"/>
                  </a:cubicBezTo>
                  <a:cubicBezTo>
                    <a:pt x="8801" y="8964"/>
                    <a:pt x="8501" y="8721"/>
                    <a:pt x="8048" y="8721"/>
                  </a:cubicBezTo>
                  <a:cubicBezTo>
                    <a:pt x="7826" y="8721"/>
                    <a:pt x="7641" y="8782"/>
                    <a:pt x="7492" y="8878"/>
                  </a:cubicBezTo>
                  <a:cubicBezTo>
                    <a:pt x="7304" y="8663"/>
                    <a:pt x="7027" y="8526"/>
                    <a:pt x="6724" y="8526"/>
                  </a:cubicBezTo>
                  <a:lnTo>
                    <a:pt x="6626" y="8526"/>
                  </a:lnTo>
                  <a:cubicBezTo>
                    <a:pt x="6463" y="8526"/>
                    <a:pt x="6306" y="8567"/>
                    <a:pt x="6167" y="8637"/>
                  </a:cubicBezTo>
                  <a:cubicBezTo>
                    <a:pt x="6033" y="8300"/>
                    <a:pt x="5728" y="8036"/>
                    <a:pt x="5254" y="8036"/>
                  </a:cubicBezTo>
                  <a:cubicBezTo>
                    <a:pt x="4977" y="8036"/>
                    <a:pt x="4761" y="8127"/>
                    <a:pt x="4599" y="8266"/>
                  </a:cubicBezTo>
                  <a:cubicBezTo>
                    <a:pt x="4458" y="8183"/>
                    <a:pt x="4285" y="8134"/>
                    <a:pt x="4078" y="8134"/>
                  </a:cubicBezTo>
                  <a:cubicBezTo>
                    <a:pt x="3970" y="8134"/>
                    <a:pt x="3874" y="8149"/>
                    <a:pt x="3784" y="8174"/>
                  </a:cubicBezTo>
                  <a:cubicBezTo>
                    <a:pt x="3635" y="7871"/>
                    <a:pt x="3342" y="7643"/>
                    <a:pt x="2901" y="7643"/>
                  </a:cubicBezTo>
                  <a:cubicBezTo>
                    <a:pt x="1574" y="7643"/>
                    <a:pt x="1574" y="9702"/>
                    <a:pt x="2901" y="9702"/>
                  </a:cubicBezTo>
                  <a:cubicBezTo>
                    <a:pt x="3008" y="9702"/>
                    <a:pt x="3106" y="9687"/>
                    <a:pt x="3197" y="9663"/>
                  </a:cubicBezTo>
                  <a:cubicBezTo>
                    <a:pt x="3244" y="9759"/>
                    <a:pt x="3306" y="9849"/>
                    <a:pt x="3383" y="9924"/>
                  </a:cubicBezTo>
                  <a:cubicBezTo>
                    <a:pt x="3428" y="10092"/>
                    <a:pt x="3515" y="10252"/>
                    <a:pt x="3645" y="10380"/>
                  </a:cubicBezTo>
                  <a:cubicBezTo>
                    <a:pt x="3737" y="10472"/>
                    <a:pt x="3844" y="10544"/>
                    <a:pt x="3959" y="10593"/>
                  </a:cubicBezTo>
                  <a:cubicBezTo>
                    <a:pt x="4113" y="10871"/>
                    <a:pt x="4398" y="11074"/>
                    <a:pt x="4814" y="11074"/>
                  </a:cubicBezTo>
                  <a:cubicBezTo>
                    <a:pt x="4825" y="11074"/>
                    <a:pt x="4836" y="11073"/>
                    <a:pt x="4849" y="11073"/>
                  </a:cubicBezTo>
                  <a:cubicBezTo>
                    <a:pt x="4827" y="11603"/>
                    <a:pt x="5156" y="12153"/>
                    <a:pt x="5843" y="12153"/>
                  </a:cubicBezTo>
                  <a:cubicBezTo>
                    <a:pt x="6047" y="12153"/>
                    <a:pt x="6218" y="12104"/>
                    <a:pt x="6359" y="12021"/>
                  </a:cubicBezTo>
                  <a:cubicBezTo>
                    <a:pt x="6466" y="12415"/>
                    <a:pt x="6785" y="12740"/>
                    <a:pt x="7313" y="12740"/>
                  </a:cubicBezTo>
                  <a:cubicBezTo>
                    <a:pt x="7643" y="12740"/>
                    <a:pt x="7891" y="12612"/>
                    <a:pt x="8057" y="12420"/>
                  </a:cubicBezTo>
                  <a:cubicBezTo>
                    <a:pt x="8208" y="12716"/>
                    <a:pt x="8498" y="12936"/>
                    <a:pt x="8931" y="12936"/>
                  </a:cubicBezTo>
                  <a:cubicBezTo>
                    <a:pt x="9134" y="12936"/>
                    <a:pt x="9305" y="12887"/>
                    <a:pt x="9446" y="12804"/>
                  </a:cubicBezTo>
                  <a:cubicBezTo>
                    <a:pt x="9484" y="12995"/>
                    <a:pt x="9576" y="13175"/>
                    <a:pt x="9721" y="13322"/>
                  </a:cubicBezTo>
                  <a:lnTo>
                    <a:pt x="9917" y="13518"/>
                  </a:lnTo>
                  <a:cubicBezTo>
                    <a:pt x="10116" y="13715"/>
                    <a:pt x="10380" y="13814"/>
                    <a:pt x="10644" y="13814"/>
                  </a:cubicBezTo>
                  <a:cubicBezTo>
                    <a:pt x="10905" y="13814"/>
                    <a:pt x="11167" y="13717"/>
                    <a:pt x="11364" y="13523"/>
                  </a:cubicBezTo>
                  <a:cubicBezTo>
                    <a:pt x="11528" y="13755"/>
                    <a:pt x="11794" y="13917"/>
                    <a:pt x="12165" y="13917"/>
                  </a:cubicBezTo>
                  <a:cubicBezTo>
                    <a:pt x="13488" y="13917"/>
                    <a:pt x="13488" y="11858"/>
                    <a:pt x="12165" y="11858"/>
                  </a:cubicBezTo>
                  <a:cubicBezTo>
                    <a:pt x="11852" y="11858"/>
                    <a:pt x="11615" y="11974"/>
                    <a:pt x="11449" y="12149"/>
                  </a:cubicBezTo>
                  <a:cubicBezTo>
                    <a:pt x="11427" y="12119"/>
                    <a:pt x="11400" y="12089"/>
                    <a:pt x="11372" y="12061"/>
                  </a:cubicBezTo>
                  <a:lnTo>
                    <a:pt x="11176" y="11865"/>
                  </a:lnTo>
                  <a:cubicBezTo>
                    <a:pt x="10979" y="11668"/>
                    <a:pt x="10715" y="11569"/>
                    <a:pt x="10451" y="11569"/>
                  </a:cubicBezTo>
                  <a:cubicBezTo>
                    <a:pt x="10262" y="11569"/>
                    <a:pt x="10072" y="11620"/>
                    <a:pt x="9907" y="11720"/>
                  </a:cubicBezTo>
                  <a:cubicBezTo>
                    <a:pt x="9874" y="11513"/>
                    <a:pt x="9785" y="11317"/>
                    <a:pt x="9642" y="11165"/>
                  </a:cubicBezTo>
                  <a:cubicBezTo>
                    <a:pt x="9810" y="11148"/>
                    <a:pt x="9953" y="11095"/>
                    <a:pt x="10071" y="11016"/>
                  </a:cubicBezTo>
                  <a:cubicBezTo>
                    <a:pt x="10237" y="11225"/>
                    <a:pt x="10493" y="11368"/>
                    <a:pt x="10841" y="11368"/>
                  </a:cubicBezTo>
                  <a:cubicBezTo>
                    <a:pt x="11225" y="11368"/>
                    <a:pt x="11498" y="11195"/>
                    <a:pt x="11660" y="10948"/>
                  </a:cubicBezTo>
                  <a:cubicBezTo>
                    <a:pt x="11799" y="11027"/>
                    <a:pt x="11967" y="11074"/>
                    <a:pt x="12165" y="11074"/>
                  </a:cubicBezTo>
                  <a:cubicBezTo>
                    <a:pt x="12206" y="11074"/>
                    <a:pt x="12247" y="11073"/>
                    <a:pt x="12287" y="11067"/>
                  </a:cubicBezTo>
                  <a:cubicBezTo>
                    <a:pt x="12419" y="11133"/>
                    <a:pt x="12573" y="11172"/>
                    <a:pt x="12752" y="11172"/>
                  </a:cubicBezTo>
                  <a:cubicBezTo>
                    <a:pt x="13243" y="11172"/>
                    <a:pt x="13552" y="10888"/>
                    <a:pt x="13678" y="10532"/>
                  </a:cubicBezTo>
                  <a:cubicBezTo>
                    <a:pt x="13825" y="10626"/>
                    <a:pt x="14006" y="10683"/>
                    <a:pt x="14222" y="10683"/>
                  </a:cubicBezTo>
                  <a:cubicBezTo>
                    <a:pt x="14907" y="10683"/>
                    <a:pt x="15237" y="10131"/>
                    <a:pt x="15212" y="9599"/>
                  </a:cubicBezTo>
                  <a:cubicBezTo>
                    <a:pt x="15801" y="9546"/>
                    <a:pt x="16097" y="9060"/>
                    <a:pt x="16097" y="8575"/>
                  </a:cubicBezTo>
                  <a:cubicBezTo>
                    <a:pt x="16197" y="8607"/>
                    <a:pt x="16306" y="8624"/>
                    <a:pt x="16428" y="8624"/>
                  </a:cubicBezTo>
                  <a:cubicBezTo>
                    <a:pt x="17289" y="8624"/>
                    <a:pt x="17590" y="7761"/>
                    <a:pt x="17336" y="7153"/>
                  </a:cubicBezTo>
                  <a:cubicBezTo>
                    <a:pt x="18638" y="7127"/>
                    <a:pt x="18629" y="5098"/>
                    <a:pt x="17311" y="5098"/>
                  </a:cubicBezTo>
                  <a:cubicBezTo>
                    <a:pt x="17038" y="5098"/>
                    <a:pt x="16820" y="5186"/>
                    <a:pt x="16660" y="5324"/>
                  </a:cubicBezTo>
                  <a:cubicBezTo>
                    <a:pt x="16615" y="5292"/>
                    <a:pt x="16568" y="5261"/>
                    <a:pt x="16517" y="5237"/>
                  </a:cubicBezTo>
                  <a:cubicBezTo>
                    <a:pt x="16554" y="5139"/>
                    <a:pt x="16577" y="5036"/>
                    <a:pt x="16577" y="4926"/>
                  </a:cubicBezTo>
                  <a:lnTo>
                    <a:pt x="16577" y="4780"/>
                  </a:lnTo>
                  <a:cubicBezTo>
                    <a:pt x="16577" y="4454"/>
                    <a:pt x="16392" y="4166"/>
                    <a:pt x="16125" y="4012"/>
                  </a:cubicBezTo>
                  <a:cubicBezTo>
                    <a:pt x="16144" y="3957"/>
                    <a:pt x="16159" y="3900"/>
                    <a:pt x="16168" y="3844"/>
                  </a:cubicBezTo>
                  <a:cubicBezTo>
                    <a:pt x="16287" y="3893"/>
                    <a:pt x="16423" y="3921"/>
                    <a:pt x="16575" y="3921"/>
                  </a:cubicBezTo>
                  <a:cubicBezTo>
                    <a:pt x="16654" y="3921"/>
                    <a:pt x="16728" y="3914"/>
                    <a:pt x="16797" y="3899"/>
                  </a:cubicBezTo>
                  <a:cubicBezTo>
                    <a:pt x="16897" y="4222"/>
                    <a:pt x="17166" y="4484"/>
                    <a:pt x="17605" y="4484"/>
                  </a:cubicBezTo>
                  <a:cubicBezTo>
                    <a:pt x="18742" y="4484"/>
                    <a:pt x="18742" y="2720"/>
                    <a:pt x="17605" y="2720"/>
                  </a:cubicBezTo>
                  <a:cubicBezTo>
                    <a:pt x="17588" y="2720"/>
                    <a:pt x="17571" y="2722"/>
                    <a:pt x="17554" y="2722"/>
                  </a:cubicBezTo>
                  <a:cubicBezTo>
                    <a:pt x="17509" y="2404"/>
                    <a:pt x="17334" y="2107"/>
                    <a:pt x="17029" y="1960"/>
                  </a:cubicBezTo>
                  <a:cubicBezTo>
                    <a:pt x="17876" y="1553"/>
                    <a:pt x="17725" y="0"/>
                    <a:pt x="16575" y="0"/>
                  </a:cubicBezTo>
                  <a:close/>
                </a:path>
              </a:pathLst>
            </a:custGeom>
            <a:solidFill>
              <a:srgbClr val="DD7E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2" name="Google Shape;142;p28"/>
            <p:cNvGrpSpPr/>
            <p:nvPr/>
          </p:nvGrpSpPr>
          <p:grpSpPr>
            <a:xfrm>
              <a:off x="3284581" y="2398620"/>
              <a:ext cx="1095375" cy="1200854"/>
              <a:chOff x="1985452" y="3451134"/>
              <a:chExt cx="1324837" cy="1165425"/>
            </a:xfrm>
          </p:grpSpPr>
          <p:sp>
            <p:nvSpPr>
              <p:cNvPr id="143" name="Google Shape;143;p28"/>
              <p:cNvSpPr/>
              <p:nvPr/>
            </p:nvSpPr>
            <p:spPr>
              <a:xfrm>
                <a:off x="2128506" y="4318155"/>
                <a:ext cx="228445" cy="188630"/>
              </a:xfrm>
              <a:custGeom>
                <a:rect b="b" l="l" r="r" t="t"/>
                <a:pathLst>
                  <a:path extrusionOk="0" h="3667" w="4441">
                    <a:moveTo>
                      <a:pt x="2750" y="0"/>
                    </a:moveTo>
                    <a:cubicBezTo>
                      <a:pt x="2370" y="0"/>
                      <a:pt x="1988" y="138"/>
                      <a:pt x="1685" y="405"/>
                    </a:cubicBezTo>
                    <a:cubicBezTo>
                      <a:pt x="1455" y="550"/>
                      <a:pt x="1205" y="661"/>
                      <a:pt x="960" y="782"/>
                    </a:cubicBezTo>
                    <a:cubicBezTo>
                      <a:pt x="203" y="1154"/>
                      <a:pt x="0" y="2212"/>
                      <a:pt x="405" y="2901"/>
                    </a:cubicBezTo>
                    <a:cubicBezTo>
                      <a:pt x="608" y="3248"/>
                      <a:pt x="943" y="3506"/>
                      <a:pt x="1331" y="3613"/>
                    </a:cubicBezTo>
                    <a:cubicBezTo>
                      <a:pt x="1465" y="3650"/>
                      <a:pt x="1595" y="3667"/>
                      <a:pt x="1722" y="3667"/>
                    </a:cubicBezTo>
                    <a:cubicBezTo>
                      <a:pt x="1998" y="3667"/>
                      <a:pt x="2262" y="3587"/>
                      <a:pt x="2525" y="3457"/>
                    </a:cubicBezTo>
                    <a:cubicBezTo>
                      <a:pt x="2997" y="3223"/>
                      <a:pt x="3437" y="3007"/>
                      <a:pt x="3829" y="2636"/>
                    </a:cubicBezTo>
                    <a:cubicBezTo>
                      <a:pt x="4441" y="2054"/>
                      <a:pt x="4414" y="1032"/>
                      <a:pt x="3829" y="447"/>
                    </a:cubicBezTo>
                    <a:cubicBezTo>
                      <a:pt x="3529" y="146"/>
                      <a:pt x="3140" y="0"/>
                      <a:pt x="2750"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8"/>
              <p:cNvSpPr/>
              <p:nvPr/>
            </p:nvSpPr>
            <p:spPr>
              <a:xfrm>
                <a:off x="2048517" y="4206839"/>
                <a:ext cx="261367" cy="205143"/>
              </a:xfrm>
              <a:custGeom>
                <a:rect b="b" l="l" r="r" t="t"/>
                <a:pathLst>
                  <a:path extrusionOk="0" h="3988" w="5081">
                    <a:moveTo>
                      <a:pt x="3260" y="1"/>
                    </a:moveTo>
                    <a:cubicBezTo>
                      <a:pt x="3000" y="1"/>
                      <a:pt x="2742" y="69"/>
                      <a:pt x="2515" y="220"/>
                    </a:cubicBezTo>
                    <a:cubicBezTo>
                      <a:pt x="2011" y="557"/>
                      <a:pt x="1502" y="883"/>
                      <a:pt x="945" y="1129"/>
                    </a:cubicBezTo>
                    <a:cubicBezTo>
                      <a:pt x="173" y="1470"/>
                      <a:pt x="0" y="2582"/>
                      <a:pt x="390" y="3247"/>
                    </a:cubicBezTo>
                    <a:cubicBezTo>
                      <a:pt x="692" y="3762"/>
                      <a:pt x="1172" y="3987"/>
                      <a:pt x="1684" y="3987"/>
                    </a:cubicBezTo>
                    <a:cubicBezTo>
                      <a:pt x="1958" y="3987"/>
                      <a:pt x="2241" y="3923"/>
                      <a:pt x="2510" y="3804"/>
                    </a:cubicBezTo>
                    <a:cubicBezTo>
                      <a:pt x="3067" y="3558"/>
                      <a:pt x="3575" y="3232"/>
                      <a:pt x="4080" y="2895"/>
                    </a:cubicBezTo>
                    <a:cubicBezTo>
                      <a:pt x="4780" y="2428"/>
                      <a:pt x="5081" y="1536"/>
                      <a:pt x="4635" y="775"/>
                    </a:cubicBezTo>
                    <a:cubicBezTo>
                      <a:pt x="4359" y="303"/>
                      <a:pt x="3807" y="1"/>
                      <a:pt x="3260"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8"/>
              <p:cNvSpPr/>
              <p:nvPr/>
            </p:nvSpPr>
            <p:spPr>
              <a:xfrm>
                <a:off x="2006182" y="4098095"/>
                <a:ext cx="261109" cy="175462"/>
              </a:xfrm>
              <a:custGeom>
                <a:rect b="b" l="l" r="r" t="t"/>
                <a:pathLst>
                  <a:path extrusionOk="0" h="3411" w="5076">
                    <a:moveTo>
                      <a:pt x="3319" y="0"/>
                    </a:moveTo>
                    <a:cubicBezTo>
                      <a:pt x="3202" y="0"/>
                      <a:pt x="3084" y="10"/>
                      <a:pt x="2965" y="30"/>
                    </a:cubicBezTo>
                    <a:cubicBezTo>
                      <a:pt x="2410" y="120"/>
                      <a:pt x="1851" y="190"/>
                      <a:pt x="1313" y="359"/>
                    </a:cubicBezTo>
                    <a:cubicBezTo>
                      <a:pt x="509" y="615"/>
                      <a:pt x="1" y="1429"/>
                      <a:pt x="230" y="2266"/>
                    </a:cubicBezTo>
                    <a:cubicBezTo>
                      <a:pt x="412" y="2921"/>
                      <a:pt x="1052" y="3410"/>
                      <a:pt x="1725" y="3410"/>
                    </a:cubicBezTo>
                    <a:cubicBezTo>
                      <a:pt x="1862" y="3410"/>
                      <a:pt x="2001" y="3390"/>
                      <a:pt x="2137" y="3347"/>
                    </a:cubicBezTo>
                    <a:cubicBezTo>
                      <a:pt x="2674" y="3177"/>
                      <a:pt x="3235" y="3108"/>
                      <a:pt x="3788" y="3017"/>
                    </a:cubicBezTo>
                    <a:cubicBezTo>
                      <a:pt x="4624" y="2880"/>
                      <a:pt x="5076" y="1860"/>
                      <a:pt x="4871" y="1112"/>
                    </a:cubicBezTo>
                    <a:cubicBezTo>
                      <a:pt x="4664" y="358"/>
                      <a:pt x="4023" y="0"/>
                      <a:pt x="3319"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8"/>
              <p:cNvSpPr/>
              <p:nvPr/>
            </p:nvSpPr>
            <p:spPr>
              <a:xfrm>
                <a:off x="1998260" y="3961933"/>
                <a:ext cx="253959" cy="175205"/>
              </a:xfrm>
              <a:custGeom>
                <a:rect b="b" l="l" r="r" t="t"/>
                <a:pathLst>
                  <a:path extrusionOk="0" h="3406" w="4937">
                    <a:moveTo>
                      <a:pt x="3232" y="1"/>
                    </a:moveTo>
                    <a:cubicBezTo>
                      <a:pt x="2960" y="1"/>
                      <a:pt x="2681" y="66"/>
                      <a:pt x="2419" y="190"/>
                    </a:cubicBezTo>
                    <a:cubicBezTo>
                      <a:pt x="2548" y="129"/>
                      <a:pt x="2592" y="108"/>
                      <a:pt x="2590" y="108"/>
                    </a:cubicBezTo>
                    <a:lnTo>
                      <a:pt x="2590" y="108"/>
                    </a:lnTo>
                    <a:cubicBezTo>
                      <a:pt x="2587" y="108"/>
                      <a:pt x="2431" y="179"/>
                      <a:pt x="2376" y="198"/>
                    </a:cubicBezTo>
                    <a:cubicBezTo>
                      <a:pt x="2269" y="233"/>
                      <a:pt x="2159" y="256"/>
                      <a:pt x="2050" y="281"/>
                    </a:cubicBezTo>
                    <a:cubicBezTo>
                      <a:pt x="2035" y="284"/>
                      <a:pt x="2024" y="286"/>
                      <a:pt x="2013" y="288"/>
                    </a:cubicBezTo>
                    <a:lnTo>
                      <a:pt x="2009" y="288"/>
                    </a:lnTo>
                    <a:cubicBezTo>
                      <a:pt x="1856" y="303"/>
                      <a:pt x="1702" y="307"/>
                      <a:pt x="1548" y="307"/>
                    </a:cubicBezTo>
                    <a:cubicBezTo>
                      <a:pt x="704" y="316"/>
                      <a:pt x="0" y="1005"/>
                      <a:pt x="0" y="1856"/>
                    </a:cubicBezTo>
                    <a:cubicBezTo>
                      <a:pt x="0" y="2690"/>
                      <a:pt x="695" y="3405"/>
                      <a:pt x="1531" y="3405"/>
                    </a:cubicBezTo>
                    <a:cubicBezTo>
                      <a:pt x="1537" y="3405"/>
                      <a:pt x="1542" y="3405"/>
                      <a:pt x="1548" y="3405"/>
                    </a:cubicBezTo>
                    <a:cubicBezTo>
                      <a:pt x="2412" y="3398"/>
                      <a:pt x="3204" y="3232"/>
                      <a:pt x="3982" y="2863"/>
                    </a:cubicBezTo>
                    <a:cubicBezTo>
                      <a:pt x="4746" y="2504"/>
                      <a:pt x="4936" y="1425"/>
                      <a:pt x="4539" y="746"/>
                    </a:cubicBezTo>
                    <a:cubicBezTo>
                      <a:pt x="4240" y="237"/>
                      <a:pt x="3749" y="1"/>
                      <a:pt x="3232"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8"/>
              <p:cNvSpPr/>
              <p:nvPr/>
            </p:nvSpPr>
            <p:spPr>
              <a:xfrm>
                <a:off x="1985452" y="3824485"/>
                <a:ext cx="274175" cy="163888"/>
              </a:xfrm>
              <a:custGeom>
                <a:rect b="b" l="l" r="r" t="t"/>
                <a:pathLst>
                  <a:path extrusionOk="0" h="3186" w="5330">
                    <a:moveTo>
                      <a:pt x="1432" y="0"/>
                    </a:moveTo>
                    <a:cubicBezTo>
                      <a:pt x="643" y="0"/>
                      <a:pt x="1" y="813"/>
                      <a:pt x="1" y="1556"/>
                    </a:cubicBezTo>
                    <a:cubicBezTo>
                      <a:pt x="1" y="2465"/>
                      <a:pt x="710" y="3018"/>
                      <a:pt x="1550" y="3105"/>
                    </a:cubicBezTo>
                    <a:cubicBezTo>
                      <a:pt x="2292" y="3180"/>
                      <a:pt x="3035" y="3186"/>
                      <a:pt x="3781" y="3186"/>
                    </a:cubicBezTo>
                    <a:cubicBezTo>
                      <a:pt x="3782" y="3186"/>
                      <a:pt x="3783" y="3186"/>
                      <a:pt x="3784" y="3186"/>
                    </a:cubicBezTo>
                    <a:cubicBezTo>
                      <a:pt x="4626" y="3186"/>
                      <a:pt x="5330" y="2481"/>
                      <a:pt x="5330" y="1639"/>
                    </a:cubicBezTo>
                    <a:cubicBezTo>
                      <a:pt x="5328" y="793"/>
                      <a:pt x="4624" y="89"/>
                      <a:pt x="3781" y="89"/>
                    </a:cubicBezTo>
                    <a:cubicBezTo>
                      <a:pt x="3035" y="89"/>
                      <a:pt x="2292" y="82"/>
                      <a:pt x="1550" y="7"/>
                    </a:cubicBezTo>
                    <a:cubicBezTo>
                      <a:pt x="1510" y="2"/>
                      <a:pt x="1471" y="0"/>
                      <a:pt x="1432"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8"/>
              <p:cNvSpPr/>
              <p:nvPr/>
            </p:nvSpPr>
            <p:spPr>
              <a:xfrm>
                <a:off x="2034268" y="3693622"/>
                <a:ext cx="238939" cy="183898"/>
              </a:xfrm>
              <a:custGeom>
                <a:rect b="b" l="l" r="r" t="t"/>
                <a:pathLst>
                  <a:path extrusionOk="0" h="3575" w="4645">
                    <a:moveTo>
                      <a:pt x="1567" y="0"/>
                    </a:moveTo>
                    <a:cubicBezTo>
                      <a:pt x="1307" y="0"/>
                      <a:pt x="1057" y="56"/>
                      <a:pt x="810" y="201"/>
                    </a:cubicBezTo>
                    <a:cubicBezTo>
                      <a:pt x="368" y="459"/>
                      <a:pt x="1" y="1005"/>
                      <a:pt x="42" y="1538"/>
                    </a:cubicBezTo>
                    <a:cubicBezTo>
                      <a:pt x="81" y="2027"/>
                      <a:pt x="202" y="2375"/>
                      <a:pt x="420" y="2816"/>
                    </a:cubicBezTo>
                    <a:cubicBezTo>
                      <a:pt x="669" y="3316"/>
                      <a:pt x="1215" y="3574"/>
                      <a:pt x="1756" y="3574"/>
                    </a:cubicBezTo>
                    <a:cubicBezTo>
                      <a:pt x="2032" y="3574"/>
                      <a:pt x="2306" y="3507"/>
                      <a:pt x="2538" y="3371"/>
                    </a:cubicBezTo>
                    <a:cubicBezTo>
                      <a:pt x="2578" y="3349"/>
                      <a:pt x="2613" y="3324"/>
                      <a:pt x="2647" y="3300"/>
                    </a:cubicBezTo>
                    <a:cubicBezTo>
                      <a:pt x="2746" y="3320"/>
                      <a:pt x="2846" y="3331"/>
                      <a:pt x="2948" y="3331"/>
                    </a:cubicBezTo>
                    <a:cubicBezTo>
                      <a:pt x="3069" y="3331"/>
                      <a:pt x="3194" y="3315"/>
                      <a:pt x="3325" y="3279"/>
                    </a:cubicBezTo>
                    <a:cubicBezTo>
                      <a:pt x="3713" y="3172"/>
                      <a:pt x="4048" y="2914"/>
                      <a:pt x="4251" y="2567"/>
                    </a:cubicBezTo>
                    <a:cubicBezTo>
                      <a:pt x="4645" y="1895"/>
                      <a:pt x="4464" y="798"/>
                      <a:pt x="3696" y="448"/>
                    </a:cubicBezTo>
                    <a:cubicBezTo>
                      <a:pt x="3410" y="318"/>
                      <a:pt x="3156" y="213"/>
                      <a:pt x="2852" y="160"/>
                    </a:cubicBezTo>
                    <a:cubicBezTo>
                      <a:pt x="2600" y="117"/>
                      <a:pt x="2348" y="88"/>
                      <a:pt x="2094" y="58"/>
                    </a:cubicBezTo>
                    <a:cubicBezTo>
                      <a:pt x="2064" y="54"/>
                      <a:pt x="2034" y="51"/>
                      <a:pt x="2003" y="45"/>
                    </a:cubicBezTo>
                    <a:cubicBezTo>
                      <a:pt x="1854" y="17"/>
                      <a:pt x="1709" y="0"/>
                      <a:pt x="1567"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8"/>
              <p:cNvSpPr/>
              <p:nvPr/>
            </p:nvSpPr>
            <p:spPr>
              <a:xfrm>
                <a:off x="2080461" y="3531072"/>
                <a:ext cx="245832" cy="265945"/>
              </a:xfrm>
              <a:custGeom>
                <a:rect b="b" l="l" r="r" t="t"/>
                <a:pathLst>
                  <a:path extrusionOk="0" h="5170" w="4779">
                    <a:moveTo>
                      <a:pt x="2295" y="0"/>
                    </a:moveTo>
                    <a:cubicBezTo>
                      <a:pt x="1557" y="0"/>
                      <a:pt x="843" y="461"/>
                      <a:pt x="447" y="1108"/>
                    </a:cubicBezTo>
                    <a:cubicBezTo>
                      <a:pt x="12" y="1814"/>
                      <a:pt x="0" y="2669"/>
                      <a:pt x="110" y="3457"/>
                    </a:cubicBezTo>
                    <a:cubicBezTo>
                      <a:pt x="206" y="4160"/>
                      <a:pt x="966" y="4587"/>
                      <a:pt x="1640" y="4587"/>
                    </a:cubicBezTo>
                    <a:cubicBezTo>
                      <a:pt x="1713" y="4587"/>
                      <a:pt x="1786" y="4582"/>
                      <a:pt x="1857" y="4572"/>
                    </a:cubicBezTo>
                    <a:cubicBezTo>
                      <a:pt x="2152" y="4947"/>
                      <a:pt x="2629" y="5170"/>
                      <a:pt x="3108" y="5170"/>
                    </a:cubicBezTo>
                    <a:cubicBezTo>
                      <a:pt x="3241" y="5170"/>
                      <a:pt x="3373" y="5153"/>
                      <a:pt x="3502" y="5118"/>
                    </a:cubicBezTo>
                    <a:cubicBezTo>
                      <a:pt x="4338" y="4888"/>
                      <a:pt x="4778" y="4033"/>
                      <a:pt x="4584" y="3213"/>
                    </a:cubicBezTo>
                    <a:cubicBezTo>
                      <a:pt x="4336" y="2160"/>
                      <a:pt x="4210" y="831"/>
                      <a:pt x="3167" y="235"/>
                    </a:cubicBezTo>
                    <a:cubicBezTo>
                      <a:pt x="2885" y="73"/>
                      <a:pt x="2588" y="0"/>
                      <a:pt x="2295"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8"/>
              <p:cNvSpPr/>
              <p:nvPr/>
            </p:nvSpPr>
            <p:spPr>
              <a:xfrm>
                <a:off x="2240440" y="3612295"/>
                <a:ext cx="170678" cy="206377"/>
              </a:xfrm>
              <a:custGeom>
                <a:rect b="b" l="l" r="r" t="t"/>
                <a:pathLst>
                  <a:path extrusionOk="0" h="4012" w="3318">
                    <a:moveTo>
                      <a:pt x="1635" y="1"/>
                    </a:moveTo>
                    <a:cubicBezTo>
                      <a:pt x="1361" y="1"/>
                      <a:pt x="1087" y="73"/>
                      <a:pt x="849" y="212"/>
                    </a:cubicBezTo>
                    <a:cubicBezTo>
                      <a:pt x="527" y="401"/>
                      <a:pt x="209" y="758"/>
                      <a:pt x="138" y="1138"/>
                    </a:cubicBezTo>
                    <a:cubicBezTo>
                      <a:pt x="74" y="1481"/>
                      <a:pt x="0" y="1850"/>
                      <a:pt x="38" y="2204"/>
                    </a:cubicBezTo>
                    <a:cubicBezTo>
                      <a:pt x="79" y="2573"/>
                      <a:pt x="111" y="2818"/>
                      <a:pt x="294" y="3147"/>
                    </a:cubicBezTo>
                    <a:cubicBezTo>
                      <a:pt x="450" y="3428"/>
                      <a:pt x="665" y="3625"/>
                      <a:pt x="932" y="3796"/>
                    </a:cubicBezTo>
                    <a:cubicBezTo>
                      <a:pt x="1163" y="3944"/>
                      <a:pt x="1424" y="4011"/>
                      <a:pt x="1685" y="4011"/>
                    </a:cubicBezTo>
                    <a:cubicBezTo>
                      <a:pt x="2228" y="4011"/>
                      <a:pt x="2772" y="3718"/>
                      <a:pt x="3052" y="3239"/>
                    </a:cubicBezTo>
                    <a:cubicBezTo>
                      <a:pt x="3308" y="2803"/>
                      <a:pt x="3317" y="2307"/>
                      <a:pt x="3138" y="1880"/>
                    </a:cubicBezTo>
                    <a:cubicBezTo>
                      <a:pt x="3202" y="1489"/>
                      <a:pt x="3178" y="1125"/>
                      <a:pt x="2969" y="768"/>
                    </a:cubicBezTo>
                    <a:cubicBezTo>
                      <a:pt x="2766" y="421"/>
                      <a:pt x="2430" y="163"/>
                      <a:pt x="2043" y="56"/>
                    </a:cubicBezTo>
                    <a:cubicBezTo>
                      <a:pt x="1909" y="19"/>
                      <a:pt x="1772" y="1"/>
                      <a:pt x="1635"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8"/>
              <p:cNvSpPr/>
              <p:nvPr/>
            </p:nvSpPr>
            <p:spPr>
              <a:xfrm>
                <a:off x="2365439" y="3625361"/>
                <a:ext cx="170781" cy="230811"/>
              </a:xfrm>
              <a:custGeom>
                <a:rect b="b" l="l" r="r" t="t"/>
                <a:pathLst>
                  <a:path extrusionOk="0" h="4487" w="3320">
                    <a:moveTo>
                      <a:pt x="1680" y="0"/>
                    </a:moveTo>
                    <a:cubicBezTo>
                      <a:pt x="1003" y="0"/>
                      <a:pt x="258" y="430"/>
                      <a:pt x="149" y="1131"/>
                    </a:cubicBezTo>
                    <a:cubicBezTo>
                      <a:pt x="8" y="2046"/>
                      <a:pt x="0" y="2869"/>
                      <a:pt x="388" y="3729"/>
                    </a:cubicBezTo>
                    <a:cubicBezTo>
                      <a:pt x="617" y="4236"/>
                      <a:pt x="1173" y="4486"/>
                      <a:pt x="1717" y="4486"/>
                    </a:cubicBezTo>
                    <a:cubicBezTo>
                      <a:pt x="1999" y="4486"/>
                      <a:pt x="2279" y="4419"/>
                      <a:pt x="2508" y="4284"/>
                    </a:cubicBezTo>
                    <a:cubicBezTo>
                      <a:pt x="2854" y="4083"/>
                      <a:pt x="3114" y="3746"/>
                      <a:pt x="3219" y="3360"/>
                    </a:cubicBezTo>
                    <a:cubicBezTo>
                      <a:pt x="3319" y="2998"/>
                      <a:pt x="3268" y="2686"/>
                      <a:pt x="3146" y="2364"/>
                    </a:cubicBezTo>
                    <a:cubicBezTo>
                      <a:pt x="3144" y="2357"/>
                      <a:pt x="3144" y="2351"/>
                      <a:pt x="3144" y="2345"/>
                    </a:cubicBezTo>
                    <a:lnTo>
                      <a:pt x="3144" y="2345"/>
                    </a:lnTo>
                    <a:cubicBezTo>
                      <a:pt x="3173" y="2410"/>
                      <a:pt x="3184" y="2435"/>
                      <a:pt x="3185" y="2435"/>
                    </a:cubicBezTo>
                    <a:cubicBezTo>
                      <a:pt x="3186" y="2435"/>
                      <a:pt x="3161" y="2373"/>
                      <a:pt x="3142" y="2311"/>
                    </a:cubicBezTo>
                    <a:cubicBezTo>
                      <a:pt x="3142" y="2294"/>
                      <a:pt x="3140" y="2279"/>
                      <a:pt x="3140" y="2264"/>
                    </a:cubicBezTo>
                    <a:cubicBezTo>
                      <a:pt x="3137" y="2174"/>
                      <a:pt x="3140" y="2084"/>
                      <a:pt x="3144" y="1993"/>
                    </a:cubicBezTo>
                    <a:cubicBezTo>
                      <a:pt x="3147" y="1918"/>
                      <a:pt x="3176" y="1711"/>
                      <a:pt x="3176" y="1711"/>
                    </a:cubicBezTo>
                    <a:lnTo>
                      <a:pt x="3176" y="1711"/>
                    </a:lnTo>
                    <a:cubicBezTo>
                      <a:pt x="3175" y="1711"/>
                      <a:pt x="3165" y="1774"/>
                      <a:pt x="3137" y="1956"/>
                    </a:cubicBezTo>
                    <a:cubicBezTo>
                      <a:pt x="3204" y="1525"/>
                      <a:pt x="3210" y="1152"/>
                      <a:pt x="2980" y="762"/>
                    </a:cubicBezTo>
                    <a:cubicBezTo>
                      <a:pt x="2779" y="416"/>
                      <a:pt x="2442" y="156"/>
                      <a:pt x="2056" y="49"/>
                    </a:cubicBezTo>
                    <a:cubicBezTo>
                      <a:pt x="1936" y="16"/>
                      <a:pt x="1809" y="0"/>
                      <a:pt x="1680"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8"/>
              <p:cNvSpPr/>
              <p:nvPr/>
            </p:nvSpPr>
            <p:spPr>
              <a:xfrm>
                <a:off x="2496559" y="3616874"/>
                <a:ext cx="190791" cy="222787"/>
              </a:xfrm>
              <a:custGeom>
                <a:rect b="b" l="l" r="r" t="t"/>
                <a:pathLst>
                  <a:path extrusionOk="0" h="4331" w="3709">
                    <a:moveTo>
                      <a:pt x="1667" y="0"/>
                    </a:moveTo>
                    <a:cubicBezTo>
                      <a:pt x="992" y="0"/>
                      <a:pt x="265" y="433"/>
                      <a:pt x="143" y="1132"/>
                    </a:cubicBezTo>
                    <a:cubicBezTo>
                      <a:pt x="0" y="1957"/>
                      <a:pt x="49" y="2853"/>
                      <a:pt x="548" y="3564"/>
                    </a:cubicBezTo>
                    <a:cubicBezTo>
                      <a:pt x="877" y="4033"/>
                      <a:pt x="1381" y="4331"/>
                      <a:pt x="1913" y="4331"/>
                    </a:cubicBezTo>
                    <a:cubicBezTo>
                      <a:pt x="2164" y="4331"/>
                      <a:pt x="2420" y="4265"/>
                      <a:pt x="2668" y="4120"/>
                    </a:cubicBezTo>
                    <a:cubicBezTo>
                      <a:pt x="3351" y="3721"/>
                      <a:pt x="3709" y="2693"/>
                      <a:pt x="3223" y="2000"/>
                    </a:cubicBezTo>
                    <a:cubicBezTo>
                      <a:pt x="3200" y="1970"/>
                      <a:pt x="3182" y="1938"/>
                      <a:pt x="3163" y="1906"/>
                    </a:cubicBezTo>
                    <a:cubicBezTo>
                      <a:pt x="3163" y="1902"/>
                      <a:pt x="3161" y="1900"/>
                      <a:pt x="3161" y="1898"/>
                    </a:cubicBezTo>
                    <a:cubicBezTo>
                      <a:pt x="3159" y="1804"/>
                      <a:pt x="3163" y="1712"/>
                      <a:pt x="3174" y="1616"/>
                    </a:cubicBezTo>
                    <a:lnTo>
                      <a:pt x="3174" y="1616"/>
                    </a:lnTo>
                    <a:cubicBezTo>
                      <a:pt x="3173" y="1623"/>
                      <a:pt x="3172" y="1630"/>
                      <a:pt x="3171" y="1636"/>
                    </a:cubicBezTo>
                    <a:lnTo>
                      <a:pt x="3171" y="1636"/>
                    </a:lnTo>
                    <a:cubicBezTo>
                      <a:pt x="3188" y="1333"/>
                      <a:pt x="3143" y="1049"/>
                      <a:pt x="2975" y="761"/>
                    </a:cubicBezTo>
                    <a:cubicBezTo>
                      <a:pt x="2771" y="415"/>
                      <a:pt x="2436" y="157"/>
                      <a:pt x="2048" y="50"/>
                    </a:cubicBezTo>
                    <a:cubicBezTo>
                      <a:pt x="1927" y="16"/>
                      <a:pt x="1798" y="0"/>
                      <a:pt x="1667"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8"/>
              <p:cNvSpPr/>
              <p:nvPr/>
            </p:nvSpPr>
            <p:spPr>
              <a:xfrm>
                <a:off x="2627937" y="3608077"/>
                <a:ext cx="183538" cy="205863"/>
              </a:xfrm>
              <a:custGeom>
                <a:rect b="b" l="l" r="r" t="t"/>
                <a:pathLst>
                  <a:path extrusionOk="0" h="4002" w="3568">
                    <a:moveTo>
                      <a:pt x="1561" y="1"/>
                    </a:moveTo>
                    <a:cubicBezTo>
                      <a:pt x="727" y="1"/>
                      <a:pt x="1" y="705"/>
                      <a:pt x="12" y="1548"/>
                    </a:cubicBezTo>
                    <a:cubicBezTo>
                      <a:pt x="23" y="2307"/>
                      <a:pt x="272" y="2998"/>
                      <a:pt x="797" y="3553"/>
                    </a:cubicBezTo>
                    <a:cubicBezTo>
                      <a:pt x="1083" y="3856"/>
                      <a:pt x="1478" y="4002"/>
                      <a:pt x="1875" y="4002"/>
                    </a:cubicBezTo>
                    <a:cubicBezTo>
                      <a:pt x="2282" y="4002"/>
                      <a:pt x="2692" y="3848"/>
                      <a:pt x="2988" y="3553"/>
                    </a:cubicBezTo>
                    <a:cubicBezTo>
                      <a:pt x="3551" y="2990"/>
                      <a:pt x="3568" y="2120"/>
                      <a:pt x="3109" y="1507"/>
                    </a:cubicBezTo>
                    <a:cubicBezTo>
                      <a:pt x="3075" y="682"/>
                      <a:pt x="2401" y="1"/>
                      <a:pt x="1561"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8"/>
              <p:cNvSpPr/>
              <p:nvPr/>
            </p:nvSpPr>
            <p:spPr>
              <a:xfrm>
                <a:off x="2735447" y="3557152"/>
                <a:ext cx="211418" cy="230966"/>
              </a:xfrm>
              <a:custGeom>
                <a:rect b="b" l="l" r="r" t="t"/>
                <a:pathLst>
                  <a:path extrusionOk="0" h="4490" w="4110">
                    <a:moveTo>
                      <a:pt x="1688" y="0"/>
                    </a:moveTo>
                    <a:cubicBezTo>
                      <a:pt x="1556" y="0"/>
                      <a:pt x="1422" y="17"/>
                      <a:pt x="1292" y="53"/>
                    </a:cubicBezTo>
                    <a:cubicBezTo>
                      <a:pt x="465" y="281"/>
                      <a:pt x="0" y="1141"/>
                      <a:pt x="209" y="1960"/>
                    </a:cubicBezTo>
                    <a:cubicBezTo>
                      <a:pt x="392" y="2679"/>
                      <a:pt x="678" y="3558"/>
                      <a:pt x="1269" y="4048"/>
                    </a:cubicBezTo>
                    <a:cubicBezTo>
                      <a:pt x="1606" y="4328"/>
                      <a:pt x="2013" y="4490"/>
                      <a:pt x="2416" y="4490"/>
                    </a:cubicBezTo>
                    <a:cubicBezTo>
                      <a:pt x="2786" y="4490"/>
                      <a:pt x="3153" y="4353"/>
                      <a:pt x="3458" y="4048"/>
                    </a:cubicBezTo>
                    <a:cubicBezTo>
                      <a:pt x="4014" y="3492"/>
                      <a:pt x="4110" y="2397"/>
                      <a:pt x="3458" y="1857"/>
                    </a:cubicBezTo>
                    <a:cubicBezTo>
                      <a:pt x="3451" y="1851"/>
                      <a:pt x="3445" y="1845"/>
                      <a:pt x="3439" y="1840"/>
                    </a:cubicBezTo>
                    <a:cubicBezTo>
                      <a:pt x="3419" y="1804"/>
                      <a:pt x="3400" y="1768"/>
                      <a:pt x="3381" y="1730"/>
                    </a:cubicBezTo>
                    <a:cubicBezTo>
                      <a:pt x="3308" y="1537"/>
                      <a:pt x="3247" y="1337"/>
                      <a:pt x="3197" y="1136"/>
                    </a:cubicBezTo>
                    <a:cubicBezTo>
                      <a:pt x="3022" y="452"/>
                      <a:pt x="2367" y="0"/>
                      <a:pt x="1688"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8"/>
              <p:cNvSpPr/>
              <p:nvPr/>
            </p:nvSpPr>
            <p:spPr>
              <a:xfrm>
                <a:off x="2836321" y="3518829"/>
                <a:ext cx="202365" cy="218877"/>
              </a:xfrm>
              <a:custGeom>
                <a:rect b="b" l="l" r="r" t="t"/>
                <a:pathLst>
                  <a:path extrusionOk="0" h="4255" w="3934">
                    <a:moveTo>
                      <a:pt x="1638" y="0"/>
                    </a:moveTo>
                    <a:cubicBezTo>
                      <a:pt x="1501" y="0"/>
                      <a:pt x="1363" y="18"/>
                      <a:pt x="1230" y="55"/>
                    </a:cubicBezTo>
                    <a:cubicBezTo>
                      <a:pt x="842" y="162"/>
                      <a:pt x="507" y="420"/>
                      <a:pt x="304" y="768"/>
                    </a:cubicBezTo>
                    <a:cubicBezTo>
                      <a:pt x="116" y="1090"/>
                      <a:pt x="1" y="1596"/>
                      <a:pt x="148" y="1962"/>
                    </a:cubicBezTo>
                    <a:cubicBezTo>
                      <a:pt x="415" y="2619"/>
                      <a:pt x="718" y="3345"/>
                      <a:pt x="1290" y="3801"/>
                    </a:cubicBezTo>
                    <a:cubicBezTo>
                      <a:pt x="1625" y="4068"/>
                      <a:pt x="1938" y="4254"/>
                      <a:pt x="2386" y="4254"/>
                    </a:cubicBezTo>
                    <a:cubicBezTo>
                      <a:pt x="2794" y="4254"/>
                      <a:pt x="3191" y="4091"/>
                      <a:pt x="3481" y="3801"/>
                    </a:cubicBezTo>
                    <a:cubicBezTo>
                      <a:pt x="3769" y="3513"/>
                      <a:pt x="3933" y="3115"/>
                      <a:pt x="3933" y="2705"/>
                    </a:cubicBezTo>
                    <a:cubicBezTo>
                      <a:pt x="3933" y="2336"/>
                      <a:pt x="3783" y="1852"/>
                      <a:pt x="3480" y="1610"/>
                    </a:cubicBezTo>
                    <a:cubicBezTo>
                      <a:pt x="3429" y="1568"/>
                      <a:pt x="3380" y="1525"/>
                      <a:pt x="3335" y="1478"/>
                    </a:cubicBezTo>
                    <a:cubicBezTo>
                      <a:pt x="3216" y="1291"/>
                      <a:pt x="3120" y="1096"/>
                      <a:pt x="3031" y="892"/>
                    </a:cubicBezTo>
                    <a:lnTo>
                      <a:pt x="3031" y="892"/>
                    </a:lnTo>
                    <a:cubicBezTo>
                      <a:pt x="3042" y="918"/>
                      <a:pt x="3052" y="943"/>
                      <a:pt x="3063" y="968"/>
                    </a:cubicBezTo>
                    <a:lnTo>
                      <a:pt x="3063" y="968"/>
                    </a:lnTo>
                    <a:cubicBezTo>
                      <a:pt x="2919" y="656"/>
                      <a:pt x="2746" y="401"/>
                      <a:pt x="2423" y="211"/>
                    </a:cubicBezTo>
                    <a:cubicBezTo>
                      <a:pt x="2185" y="72"/>
                      <a:pt x="1912" y="0"/>
                      <a:pt x="1638"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8"/>
              <p:cNvSpPr/>
              <p:nvPr/>
            </p:nvSpPr>
            <p:spPr>
              <a:xfrm>
                <a:off x="2950209" y="3467801"/>
                <a:ext cx="216357" cy="239762"/>
              </a:xfrm>
              <a:custGeom>
                <a:rect b="b" l="l" r="r" t="t"/>
                <a:pathLst>
                  <a:path extrusionOk="0" h="4661" w="4206">
                    <a:moveTo>
                      <a:pt x="1736" y="1"/>
                    </a:moveTo>
                    <a:cubicBezTo>
                      <a:pt x="1602" y="1"/>
                      <a:pt x="1466" y="19"/>
                      <a:pt x="1330" y="57"/>
                    </a:cubicBezTo>
                    <a:cubicBezTo>
                      <a:pt x="531" y="275"/>
                      <a:pt x="1" y="1154"/>
                      <a:pt x="247" y="1962"/>
                    </a:cubicBezTo>
                    <a:cubicBezTo>
                      <a:pt x="458" y="2652"/>
                      <a:pt x="821" y="3262"/>
                      <a:pt x="1147" y="3900"/>
                    </a:cubicBezTo>
                    <a:cubicBezTo>
                      <a:pt x="1400" y="4400"/>
                      <a:pt x="1943" y="4661"/>
                      <a:pt x="2482" y="4661"/>
                    </a:cubicBezTo>
                    <a:cubicBezTo>
                      <a:pt x="2757" y="4661"/>
                      <a:pt x="3030" y="4593"/>
                      <a:pt x="3265" y="4456"/>
                    </a:cubicBezTo>
                    <a:cubicBezTo>
                      <a:pt x="4025" y="4011"/>
                      <a:pt x="4206" y="3089"/>
                      <a:pt x="3822" y="2338"/>
                    </a:cubicBezTo>
                    <a:cubicBezTo>
                      <a:pt x="3709" y="2116"/>
                      <a:pt x="3587" y="1899"/>
                      <a:pt x="3470" y="1679"/>
                    </a:cubicBezTo>
                    <a:cubicBezTo>
                      <a:pt x="3428" y="1602"/>
                      <a:pt x="3391" y="1521"/>
                      <a:pt x="3351" y="1442"/>
                    </a:cubicBezTo>
                    <a:cubicBezTo>
                      <a:pt x="3346" y="1419"/>
                      <a:pt x="3253" y="1199"/>
                      <a:pt x="3235" y="1137"/>
                    </a:cubicBezTo>
                    <a:cubicBezTo>
                      <a:pt x="3028" y="464"/>
                      <a:pt x="2416" y="1"/>
                      <a:pt x="1736"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8"/>
              <p:cNvSpPr/>
              <p:nvPr/>
            </p:nvSpPr>
            <p:spPr>
              <a:xfrm>
                <a:off x="3080146" y="3451134"/>
                <a:ext cx="178445" cy="163013"/>
              </a:xfrm>
              <a:custGeom>
                <a:rect b="b" l="l" r="r" t="t"/>
                <a:pathLst>
                  <a:path extrusionOk="0" h="3169" w="3469">
                    <a:moveTo>
                      <a:pt x="1693" y="1"/>
                    </a:moveTo>
                    <a:cubicBezTo>
                      <a:pt x="1294" y="1"/>
                      <a:pt x="896" y="150"/>
                      <a:pt x="597" y="448"/>
                    </a:cubicBezTo>
                    <a:cubicBezTo>
                      <a:pt x="1" y="1045"/>
                      <a:pt x="1" y="2043"/>
                      <a:pt x="597" y="2639"/>
                    </a:cubicBezTo>
                    <a:lnTo>
                      <a:pt x="680" y="2720"/>
                    </a:lnTo>
                    <a:cubicBezTo>
                      <a:pt x="979" y="3019"/>
                      <a:pt x="1378" y="3169"/>
                      <a:pt x="1777" y="3169"/>
                    </a:cubicBezTo>
                    <a:cubicBezTo>
                      <a:pt x="2175" y="3169"/>
                      <a:pt x="2573" y="3019"/>
                      <a:pt x="2871" y="2720"/>
                    </a:cubicBezTo>
                    <a:cubicBezTo>
                      <a:pt x="3468" y="2124"/>
                      <a:pt x="3468" y="1128"/>
                      <a:pt x="2871" y="531"/>
                    </a:cubicBezTo>
                    <a:lnTo>
                      <a:pt x="2789" y="448"/>
                    </a:lnTo>
                    <a:cubicBezTo>
                      <a:pt x="2490" y="150"/>
                      <a:pt x="2092" y="1"/>
                      <a:pt x="1693"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8"/>
              <p:cNvSpPr/>
              <p:nvPr/>
            </p:nvSpPr>
            <p:spPr>
              <a:xfrm>
                <a:off x="3078294" y="3586781"/>
                <a:ext cx="211727" cy="159464"/>
              </a:xfrm>
              <a:custGeom>
                <a:rect b="b" l="l" r="r" t="t"/>
                <a:pathLst>
                  <a:path extrusionOk="0" h="3100" w="4116">
                    <a:moveTo>
                      <a:pt x="2058" y="1"/>
                    </a:moveTo>
                    <a:cubicBezTo>
                      <a:pt x="1" y="1"/>
                      <a:pt x="1" y="3099"/>
                      <a:pt x="2058" y="3099"/>
                    </a:cubicBezTo>
                    <a:cubicBezTo>
                      <a:pt x="4116" y="3099"/>
                      <a:pt x="4116" y="1"/>
                      <a:pt x="2058"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8"/>
              <p:cNvSpPr/>
              <p:nvPr/>
            </p:nvSpPr>
            <p:spPr>
              <a:xfrm>
                <a:off x="3080352" y="3670011"/>
                <a:ext cx="229937" cy="192334"/>
              </a:xfrm>
              <a:custGeom>
                <a:rect b="b" l="l" r="r" t="t"/>
                <a:pathLst>
                  <a:path extrusionOk="0" h="3739" w="4470">
                    <a:moveTo>
                      <a:pt x="1881" y="1"/>
                    </a:moveTo>
                    <a:cubicBezTo>
                      <a:pt x="1092" y="1"/>
                      <a:pt x="342" y="574"/>
                      <a:pt x="130" y="1344"/>
                    </a:cubicBezTo>
                    <a:cubicBezTo>
                      <a:pt x="1" y="1810"/>
                      <a:pt x="68" y="2322"/>
                      <a:pt x="313" y="2740"/>
                    </a:cubicBezTo>
                    <a:cubicBezTo>
                      <a:pt x="558" y="3160"/>
                      <a:pt x="942" y="3429"/>
                      <a:pt x="1397" y="3576"/>
                    </a:cubicBezTo>
                    <a:cubicBezTo>
                      <a:pt x="1800" y="3704"/>
                      <a:pt x="2233" y="3736"/>
                      <a:pt x="2655" y="3738"/>
                    </a:cubicBezTo>
                    <a:cubicBezTo>
                      <a:pt x="3643" y="3738"/>
                      <a:pt x="4469" y="2912"/>
                      <a:pt x="4469" y="1922"/>
                    </a:cubicBezTo>
                    <a:cubicBezTo>
                      <a:pt x="4469" y="933"/>
                      <a:pt x="3643" y="109"/>
                      <a:pt x="2655" y="107"/>
                    </a:cubicBezTo>
                    <a:cubicBezTo>
                      <a:pt x="2591" y="107"/>
                      <a:pt x="2529" y="107"/>
                      <a:pt x="2466" y="105"/>
                    </a:cubicBezTo>
                    <a:cubicBezTo>
                      <a:pt x="2433" y="96"/>
                      <a:pt x="2397" y="86"/>
                      <a:pt x="2363" y="75"/>
                    </a:cubicBezTo>
                    <a:cubicBezTo>
                      <a:pt x="2204" y="24"/>
                      <a:pt x="2042" y="1"/>
                      <a:pt x="1881"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8"/>
              <p:cNvSpPr/>
              <p:nvPr/>
            </p:nvSpPr>
            <p:spPr>
              <a:xfrm>
                <a:off x="3066720" y="3821296"/>
                <a:ext cx="234052" cy="184875"/>
              </a:xfrm>
              <a:custGeom>
                <a:rect b="b" l="l" r="r" t="t"/>
                <a:pathLst>
                  <a:path extrusionOk="0" h="3594" w="4550">
                    <a:moveTo>
                      <a:pt x="1741" y="1"/>
                    </a:moveTo>
                    <a:cubicBezTo>
                      <a:pt x="1049" y="1"/>
                      <a:pt x="411" y="402"/>
                      <a:pt x="213" y="1123"/>
                    </a:cubicBezTo>
                    <a:cubicBezTo>
                      <a:pt x="0" y="1898"/>
                      <a:pt x="467" y="2855"/>
                      <a:pt x="1295" y="3028"/>
                    </a:cubicBezTo>
                    <a:cubicBezTo>
                      <a:pt x="1485" y="3067"/>
                      <a:pt x="1674" y="3120"/>
                      <a:pt x="1856" y="3184"/>
                    </a:cubicBezTo>
                    <a:cubicBezTo>
                      <a:pt x="1963" y="3237"/>
                      <a:pt x="2065" y="3297"/>
                      <a:pt x="2163" y="3368"/>
                    </a:cubicBezTo>
                    <a:cubicBezTo>
                      <a:pt x="2382" y="3525"/>
                      <a:pt x="2636" y="3594"/>
                      <a:pt x="2893" y="3594"/>
                    </a:cubicBezTo>
                    <a:cubicBezTo>
                      <a:pt x="3445" y="3594"/>
                      <a:pt x="4012" y="3275"/>
                      <a:pt x="4283" y="2811"/>
                    </a:cubicBezTo>
                    <a:cubicBezTo>
                      <a:pt x="4492" y="2454"/>
                      <a:pt x="4550" y="2019"/>
                      <a:pt x="4439" y="1618"/>
                    </a:cubicBezTo>
                    <a:cubicBezTo>
                      <a:pt x="4324" y="1202"/>
                      <a:pt x="4068" y="936"/>
                      <a:pt x="3727" y="694"/>
                    </a:cubicBezTo>
                    <a:cubicBezTo>
                      <a:pt x="3262" y="360"/>
                      <a:pt x="2675" y="157"/>
                      <a:pt x="2118" y="40"/>
                    </a:cubicBezTo>
                    <a:cubicBezTo>
                      <a:pt x="1992" y="14"/>
                      <a:pt x="1866" y="1"/>
                      <a:pt x="1741"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8"/>
              <p:cNvSpPr/>
              <p:nvPr/>
            </p:nvSpPr>
            <p:spPr>
              <a:xfrm>
                <a:off x="3067749" y="3909670"/>
                <a:ext cx="224536" cy="198404"/>
              </a:xfrm>
              <a:custGeom>
                <a:rect b="b" l="l" r="r" t="t"/>
                <a:pathLst>
                  <a:path extrusionOk="0" h="3857" w="4365">
                    <a:moveTo>
                      <a:pt x="1633" y="1"/>
                    </a:moveTo>
                    <a:cubicBezTo>
                      <a:pt x="1477" y="1"/>
                      <a:pt x="1324" y="22"/>
                      <a:pt x="1192" y="58"/>
                    </a:cubicBezTo>
                    <a:cubicBezTo>
                      <a:pt x="805" y="163"/>
                      <a:pt x="470" y="423"/>
                      <a:pt x="266" y="769"/>
                    </a:cubicBezTo>
                    <a:cubicBezTo>
                      <a:pt x="57" y="1127"/>
                      <a:pt x="1" y="1564"/>
                      <a:pt x="110" y="1963"/>
                    </a:cubicBezTo>
                    <a:cubicBezTo>
                      <a:pt x="227" y="2386"/>
                      <a:pt x="485" y="2635"/>
                      <a:pt x="822" y="2889"/>
                    </a:cubicBezTo>
                    <a:cubicBezTo>
                      <a:pt x="1002" y="3025"/>
                      <a:pt x="1183" y="3162"/>
                      <a:pt x="1369" y="3292"/>
                    </a:cubicBezTo>
                    <a:cubicBezTo>
                      <a:pt x="1678" y="3505"/>
                      <a:pt x="2002" y="3642"/>
                      <a:pt x="2348" y="3789"/>
                    </a:cubicBezTo>
                    <a:cubicBezTo>
                      <a:pt x="2462" y="3836"/>
                      <a:pt x="2590" y="3857"/>
                      <a:pt x="2724" y="3857"/>
                    </a:cubicBezTo>
                    <a:cubicBezTo>
                      <a:pt x="3013" y="3857"/>
                      <a:pt x="3323" y="3760"/>
                      <a:pt x="3542" y="3633"/>
                    </a:cubicBezTo>
                    <a:cubicBezTo>
                      <a:pt x="3888" y="3429"/>
                      <a:pt x="4148" y="3094"/>
                      <a:pt x="4253" y="2706"/>
                    </a:cubicBezTo>
                    <a:cubicBezTo>
                      <a:pt x="4364" y="2307"/>
                      <a:pt x="4308" y="1871"/>
                      <a:pt x="4097" y="1513"/>
                    </a:cubicBezTo>
                    <a:cubicBezTo>
                      <a:pt x="3887" y="1155"/>
                      <a:pt x="3604" y="989"/>
                      <a:pt x="3249" y="833"/>
                    </a:cubicBezTo>
                    <a:lnTo>
                      <a:pt x="3249" y="833"/>
                    </a:lnTo>
                    <a:cubicBezTo>
                      <a:pt x="3323" y="865"/>
                      <a:pt x="3397" y="896"/>
                      <a:pt x="3472" y="928"/>
                    </a:cubicBezTo>
                    <a:cubicBezTo>
                      <a:pt x="3077" y="745"/>
                      <a:pt x="2732" y="476"/>
                      <a:pt x="2386" y="214"/>
                    </a:cubicBezTo>
                    <a:cubicBezTo>
                      <a:pt x="2186" y="63"/>
                      <a:pt x="1904" y="1"/>
                      <a:pt x="1633"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8"/>
              <p:cNvSpPr/>
              <p:nvPr/>
            </p:nvSpPr>
            <p:spPr>
              <a:xfrm>
                <a:off x="3028758" y="4013116"/>
                <a:ext cx="242231" cy="205709"/>
              </a:xfrm>
              <a:custGeom>
                <a:rect b="b" l="l" r="r" t="t"/>
                <a:pathLst>
                  <a:path extrusionOk="0" h="3999" w="4709">
                    <a:moveTo>
                      <a:pt x="1693" y="0"/>
                    </a:moveTo>
                    <a:cubicBezTo>
                      <a:pt x="1299" y="0"/>
                      <a:pt x="905" y="147"/>
                      <a:pt x="604" y="447"/>
                    </a:cubicBezTo>
                    <a:cubicBezTo>
                      <a:pt x="15" y="1038"/>
                      <a:pt x="0" y="2047"/>
                      <a:pt x="604" y="2636"/>
                    </a:cubicBezTo>
                    <a:cubicBezTo>
                      <a:pt x="1066" y="3084"/>
                      <a:pt x="1610" y="3457"/>
                      <a:pt x="2157" y="3788"/>
                    </a:cubicBezTo>
                    <a:cubicBezTo>
                      <a:pt x="2394" y="3931"/>
                      <a:pt x="2658" y="3998"/>
                      <a:pt x="2920" y="3998"/>
                    </a:cubicBezTo>
                    <a:cubicBezTo>
                      <a:pt x="3460" y="3998"/>
                      <a:pt x="3993" y="3716"/>
                      <a:pt x="4277" y="3231"/>
                    </a:cubicBezTo>
                    <a:cubicBezTo>
                      <a:pt x="4708" y="2495"/>
                      <a:pt x="4443" y="1548"/>
                      <a:pt x="3722" y="1113"/>
                    </a:cubicBezTo>
                    <a:cubicBezTo>
                      <a:pt x="3481" y="967"/>
                      <a:pt x="3245" y="812"/>
                      <a:pt x="3018" y="647"/>
                    </a:cubicBezTo>
                    <a:cubicBezTo>
                      <a:pt x="2942" y="583"/>
                      <a:pt x="2867" y="517"/>
                      <a:pt x="2796" y="447"/>
                    </a:cubicBezTo>
                    <a:cubicBezTo>
                      <a:pt x="2492" y="151"/>
                      <a:pt x="2092" y="0"/>
                      <a:pt x="1693"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8"/>
              <p:cNvSpPr/>
              <p:nvPr/>
            </p:nvSpPr>
            <p:spPr>
              <a:xfrm>
                <a:off x="2991464" y="4110646"/>
                <a:ext cx="263424" cy="214916"/>
              </a:xfrm>
              <a:custGeom>
                <a:rect b="b" l="l" r="r" t="t"/>
                <a:pathLst>
                  <a:path extrusionOk="0" h="4178" w="5121">
                    <a:moveTo>
                      <a:pt x="1777" y="1"/>
                    </a:moveTo>
                    <a:cubicBezTo>
                      <a:pt x="1240" y="1"/>
                      <a:pt x="713" y="276"/>
                      <a:pt x="428" y="763"/>
                    </a:cubicBezTo>
                    <a:cubicBezTo>
                      <a:pt x="0" y="1491"/>
                      <a:pt x="255" y="2457"/>
                      <a:pt x="983" y="2882"/>
                    </a:cubicBezTo>
                    <a:cubicBezTo>
                      <a:pt x="1533" y="3202"/>
                      <a:pt x="2026" y="3602"/>
                      <a:pt x="2553" y="3957"/>
                    </a:cubicBezTo>
                    <a:cubicBezTo>
                      <a:pt x="2778" y="4109"/>
                      <a:pt x="3034" y="4177"/>
                      <a:pt x="3293" y="4177"/>
                    </a:cubicBezTo>
                    <a:cubicBezTo>
                      <a:pt x="3840" y="4177"/>
                      <a:pt x="4396" y="3871"/>
                      <a:pt x="4671" y="3400"/>
                    </a:cubicBezTo>
                    <a:cubicBezTo>
                      <a:pt x="5121" y="2636"/>
                      <a:pt x="4814" y="1753"/>
                      <a:pt x="4115" y="1282"/>
                    </a:cubicBezTo>
                    <a:cubicBezTo>
                      <a:pt x="3590" y="927"/>
                      <a:pt x="3095" y="528"/>
                      <a:pt x="2547" y="208"/>
                    </a:cubicBezTo>
                    <a:cubicBezTo>
                      <a:pt x="2307" y="67"/>
                      <a:pt x="2041" y="1"/>
                      <a:pt x="1777"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8"/>
              <p:cNvSpPr/>
              <p:nvPr/>
            </p:nvSpPr>
            <p:spPr>
              <a:xfrm>
                <a:off x="2929478" y="4198711"/>
                <a:ext cx="262858" cy="237190"/>
              </a:xfrm>
              <a:custGeom>
                <a:rect b="b" l="l" r="r" t="t"/>
                <a:pathLst>
                  <a:path extrusionOk="0" h="4611" w="5110">
                    <a:moveTo>
                      <a:pt x="1719" y="0"/>
                    </a:moveTo>
                    <a:cubicBezTo>
                      <a:pt x="1057" y="0"/>
                      <a:pt x="405" y="555"/>
                      <a:pt x="236" y="1165"/>
                    </a:cubicBezTo>
                    <a:cubicBezTo>
                      <a:pt x="1" y="2021"/>
                      <a:pt x="503" y="2705"/>
                      <a:pt x="1241" y="3036"/>
                    </a:cubicBezTo>
                    <a:cubicBezTo>
                      <a:pt x="1243" y="3036"/>
                      <a:pt x="1243" y="3038"/>
                      <a:pt x="1243" y="3038"/>
                    </a:cubicBezTo>
                    <a:cubicBezTo>
                      <a:pt x="1168" y="3005"/>
                      <a:pt x="1127" y="2988"/>
                      <a:pt x="1122" y="2988"/>
                    </a:cubicBezTo>
                    <a:lnTo>
                      <a:pt x="1122" y="2988"/>
                    </a:lnTo>
                    <a:cubicBezTo>
                      <a:pt x="1116" y="2988"/>
                      <a:pt x="1146" y="3005"/>
                      <a:pt x="1211" y="3038"/>
                    </a:cubicBezTo>
                    <a:cubicBezTo>
                      <a:pt x="1241" y="3053"/>
                      <a:pt x="1296" y="3091"/>
                      <a:pt x="1337" y="3119"/>
                    </a:cubicBezTo>
                    <a:cubicBezTo>
                      <a:pt x="1428" y="3198"/>
                      <a:pt x="1512" y="3281"/>
                      <a:pt x="1595" y="3365"/>
                    </a:cubicBezTo>
                    <a:cubicBezTo>
                      <a:pt x="1842" y="3616"/>
                      <a:pt x="2060" y="3892"/>
                      <a:pt x="2288" y="4158"/>
                    </a:cubicBezTo>
                    <a:cubicBezTo>
                      <a:pt x="2553" y="4469"/>
                      <a:pt x="2942" y="4611"/>
                      <a:pt x="3337" y="4611"/>
                    </a:cubicBezTo>
                    <a:cubicBezTo>
                      <a:pt x="3759" y="4611"/>
                      <a:pt x="4187" y="4449"/>
                      <a:pt x="4477" y="4158"/>
                    </a:cubicBezTo>
                    <a:cubicBezTo>
                      <a:pt x="5110" y="3527"/>
                      <a:pt x="5025" y="2611"/>
                      <a:pt x="4479" y="1969"/>
                    </a:cubicBezTo>
                    <a:cubicBezTo>
                      <a:pt x="4206" y="1649"/>
                      <a:pt x="3941" y="1323"/>
                      <a:pt x="3639" y="1029"/>
                    </a:cubicBezTo>
                    <a:cubicBezTo>
                      <a:pt x="3195" y="594"/>
                      <a:pt x="2711" y="314"/>
                      <a:pt x="2143" y="82"/>
                    </a:cubicBezTo>
                    <a:cubicBezTo>
                      <a:pt x="2004" y="26"/>
                      <a:pt x="1861" y="0"/>
                      <a:pt x="1719"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8"/>
              <p:cNvSpPr/>
              <p:nvPr/>
            </p:nvSpPr>
            <p:spPr>
              <a:xfrm>
                <a:off x="2854633" y="4310182"/>
                <a:ext cx="233229" cy="235389"/>
              </a:xfrm>
              <a:custGeom>
                <a:rect b="b" l="l" r="r" t="t"/>
                <a:pathLst>
                  <a:path extrusionOk="0" h="4576" w="4534">
                    <a:moveTo>
                      <a:pt x="1628" y="1"/>
                    </a:moveTo>
                    <a:cubicBezTo>
                      <a:pt x="1342" y="1"/>
                      <a:pt x="1061" y="68"/>
                      <a:pt x="834" y="201"/>
                    </a:cubicBezTo>
                    <a:cubicBezTo>
                      <a:pt x="488" y="404"/>
                      <a:pt x="228" y="741"/>
                      <a:pt x="123" y="1127"/>
                    </a:cubicBezTo>
                    <a:cubicBezTo>
                      <a:pt x="1" y="1567"/>
                      <a:pt x="106" y="1919"/>
                      <a:pt x="277" y="2320"/>
                    </a:cubicBezTo>
                    <a:cubicBezTo>
                      <a:pt x="449" y="2719"/>
                      <a:pt x="746" y="3070"/>
                      <a:pt x="1011" y="3408"/>
                    </a:cubicBezTo>
                    <a:cubicBezTo>
                      <a:pt x="1211" y="3662"/>
                      <a:pt x="1422" y="3920"/>
                      <a:pt x="1678" y="4122"/>
                    </a:cubicBezTo>
                    <a:cubicBezTo>
                      <a:pt x="2017" y="4387"/>
                      <a:pt x="2323" y="4575"/>
                      <a:pt x="2771" y="4575"/>
                    </a:cubicBezTo>
                    <a:cubicBezTo>
                      <a:pt x="3182" y="4575"/>
                      <a:pt x="3579" y="4410"/>
                      <a:pt x="3867" y="4122"/>
                    </a:cubicBezTo>
                    <a:cubicBezTo>
                      <a:pt x="4411" y="3578"/>
                      <a:pt x="4533" y="2454"/>
                      <a:pt x="3867" y="1931"/>
                    </a:cubicBezTo>
                    <a:cubicBezTo>
                      <a:pt x="3690" y="1791"/>
                      <a:pt x="3538" y="1624"/>
                      <a:pt x="3393" y="1451"/>
                    </a:cubicBezTo>
                    <a:lnTo>
                      <a:pt x="3393" y="1451"/>
                    </a:lnTo>
                    <a:cubicBezTo>
                      <a:pt x="3393" y="1451"/>
                      <a:pt x="3394" y="1452"/>
                      <a:pt x="3394" y="1452"/>
                    </a:cubicBezTo>
                    <a:cubicBezTo>
                      <a:pt x="3396" y="1452"/>
                      <a:pt x="3216" y="1218"/>
                      <a:pt x="3167" y="1144"/>
                    </a:cubicBezTo>
                    <a:cubicBezTo>
                      <a:pt x="3086" y="1021"/>
                      <a:pt x="3011" y="893"/>
                      <a:pt x="2952" y="758"/>
                    </a:cubicBezTo>
                    <a:cubicBezTo>
                      <a:pt x="2735" y="247"/>
                      <a:pt x="2174" y="1"/>
                      <a:pt x="1628"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8"/>
              <p:cNvSpPr/>
              <p:nvPr/>
            </p:nvSpPr>
            <p:spPr>
              <a:xfrm>
                <a:off x="2760807" y="4356838"/>
                <a:ext cx="215379" cy="243980"/>
              </a:xfrm>
              <a:custGeom>
                <a:rect b="b" l="l" r="r" t="t"/>
                <a:pathLst>
                  <a:path extrusionOk="0" h="4743" w="4187">
                    <a:moveTo>
                      <a:pt x="1708" y="0"/>
                    </a:moveTo>
                    <a:cubicBezTo>
                      <a:pt x="1430" y="0"/>
                      <a:pt x="1155" y="67"/>
                      <a:pt x="923" y="203"/>
                    </a:cubicBezTo>
                    <a:cubicBezTo>
                      <a:pt x="153" y="655"/>
                      <a:pt x="0" y="1562"/>
                      <a:pt x="368" y="2323"/>
                    </a:cubicBezTo>
                    <a:cubicBezTo>
                      <a:pt x="384" y="2358"/>
                      <a:pt x="433" y="2467"/>
                      <a:pt x="454" y="2515"/>
                    </a:cubicBezTo>
                    <a:cubicBezTo>
                      <a:pt x="492" y="2611"/>
                      <a:pt x="528" y="2707"/>
                      <a:pt x="563" y="2804"/>
                    </a:cubicBezTo>
                    <a:cubicBezTo>
                      <a:pt x="663" y="3072"/>
                      <a:pt x="761" y="3341"/>
                      <a:pt x="872" y="3604"/>
                    </a:cubicBezTo>
                    <a:cubicBezTo>
                      <a:pt x="1038" y="3998"/>
                      <a:pt x="1201" y="4307"/>
                      <a:pt x="1584" y="4531"/>
                    </a:cubicBezTo>
                    <a:cubicBezTo>
                      <a:pt x="1823" y="4670"/>
                      <a:pt x="2096" y="4742"/>
                      <a:pt x="2369" y="4742"/>
                    </a:cubicBezTo>
                    <a:cubicBezTo>
                      <a:pt x="2507" y="4742"/>
                      <a:pt x="2644" y="4724"/>
                      <a:pt x="2777" y="4687"/>
                    </a:cubicBezTo>
                    <a:cubicBezTo>
                      <a:pt x="3513" y="4485"/>
                      <a:pt x="4187" y="3561"/>
                      <a:pt x="3859" y="2782"/>
                    </a:cubicBezTo>
                    <a:cubicBezTo>
                      <a:pt x="3579" y="2110"/>
                      <a:pt x="3361" y="1415"/>
                      <a:pt x="3042" y="760"/>
                    </a:cubicBezTo>
                    <a:cubicBezTo>
                      <a:pt x="2800" y="257"/>
                      <a:pt x="2250" y="0"/>
                      <a:pt x="1708"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8"/>
              <p:cNvSpPr/>
              <p:nvPr/>
            </p:nvSpPr>
            <p:spPr>
              <a:xfrm>
                <a:off x="2669861" y="4371241"/>
                <a:ext cx="173867" cy="231480"/>
              </a:xfrm>
              <a:custGeom>
                <a:rect b="b" l="l" r="r" t="t"/>
                <a:pathLst>
                  <a:path extrusionOk="0" h="4500" w="3380">
                    <a:moveTo>
                      <a:pt x="1629" y="0"/>
                    </a:moveTo>
                    <a:cubicBezTo>
                      <a:pt x="1498" y="0"/>
                      <a:pt x="1368" y="17"/>
                      <a:pt x="1243" y="51"/>
                    </a:cubicBezTo>
                    <a:cubicBezTo>
                      <a:pt x="385" y="288"/>
                      <a:pt x="1" y="1130"/>
                      <a:pt x="163" y="1956"/>
                    </a:cubicBezTo>
                    <a:cubicBezTo>
                      <a:pt x="178" y="2039"/>
                      <a:pt x="193" y="2122"/>
                      <a:pt x="208" y="2204"/>
                    </a:cubicBezTo>
                    <a:cubicBezTo>
                      <a:pt x="214" y="2238"/>
                      <a:pt x="223" y="2302"/>
                      <a:pt x="232" y="2361"/>
                    </a:cubicBezTo>
                    <a:cubicBezTo>
                      <a:pt x="255" y="2556"/>
                      <a:pt x="270" y="2752"/>
                      <a:pt x="272" y="2950"/>
                    </a:cubicBezTo>
                    <a:cubicBezTo>
                      <a:pt x="281" y="3793"/>
                      <a:pt x="968" y="4499"/>
                      <a:pt x="1821" y="4499"/>
                    </a:cubicBezTo>
                    <a:cubicBezTo>
                      <a:pt x="2657" y="4499"/>
                      <a:pt x="3380" y="3793"/>
                      <a:pt x="3370" y="2950"/>
                    </a:cubicBezTo>
                    <a:cubicBezTo>
                      <a:pt x="3363" y="2342"/>
                      <a:pt x="3265" y="1728"/>
                      <a:pt x="3150" y="1133"/>
                    </a:cubicBezTo>
                    <a:cubicBezTo>
                      <a:pt x="3015" y="439"/>
                      <a:pt x="2307" y="0"/>
                      <a:pt x="1629"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8"/>
              <p:cNvSpPr/>
              <p:nvPr/>
            </p:nvSpPr>
            <p:spPr>
              <a:xfrm>
                <a:off x="2552012" y="4367177"/>
                <a:ext cx="241459" cy="249381"/>
              </a:xfrm>
              <a:custGeom>
                <a:rect b="b" l="l" r="r" t="t"/>
                <a:pathLst>
                  <a:path extrusionOk="0" h="4848" w="4694">
                    <a:moveTo>
                      <a:pt x="2850" y="1"/>
                    </a:moveTo>
                    <a:cubicBezTo>
                      <a:pt x="2830" y="1"/>
                      <a:pt x="2811" y="1"/>
                      <a:pt x="2791" y="2"/>
                    </a:cubicBezTo>
                    <a:cubicBezTo>
                      <a:pt x="1863" y="45"/>
                      <a:pt x="880" y="356"/>
                      <a:pt x="408" y="1227"/>
                    </a:cubicBezTo>
                    <a:cubicBezTo>
                      <a:pt x="1" y="1978"/>
                      <a:pt x="72" y="2871"/>
                      <a:pt x="502" y="3597"/>
                    </a:cubicBezTo>
                    <a:cubicBezTo>
                      <a:pt x="824" y="4141"/>
                      <a:pt x="1437" y="4716"/>
                      <a:pt x="2089" y="4806"/>
                    </a:cubicBezTo>
                    <a:cubicBezTo>
                      <a:pt x="2262" y="4830"/>
                      <a:pt x="2437" y="4848"/>
                      <a:pt x="2610" y="4848"/>
                    </a:cubicBezTo>
                    <a:cubicBezTo>
                      <a:pt x="2953" y="4848"/>
                      <a:pt x="3287" y="4780"/>
                      <a:pt x="3589" y="4569"/>
                    </a:cubicBezTo>
                    <a:cubicBezTo>
                      <a:pt x="4065" y="4235"/>
                      <a:pt x="4338" y="3833"/>
                      <a:pt x="4532" y="3285"/>
                    </a:cubicBezTo>
                    <a:cubicBezTo>
                      <a:pt x="4694" y="2827"/>
                      <a:pt x="4566" y="2338"/>
                      <a:pt x="4282" y="1963"/>
                    </a:cubicBezTo>
                    <a:cubicBezTo>
                      <a:pt x="4317" y="1832"/>
                      <a:pt x="4340" y="1696"/>
                      <a:pt x="4340" y="1551"/>
                    </a:cubicBezTo>
                    <a:cubicBezTo>
                      <a:pt x="4340" y="755"/>
                      <a:pt x="3667" y="1"/>
                      <a:pt x="2850"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8"/>
              <p:cNvSpPr/>
              <p:nvPr/>
            </p:nvSpPr>
            <p:spPr>
              <a:xfrm>
                <a:off x="2128506" y="4318155"/>
                <a:ext cx="228445" cy="188630"/>
              </a:xfrm>
              <a:custGeom>
                <a:rect b="b" l="l" r="r" t="t"/>
                <a:pathLst>
                  <a:path extrusionOk="0" h="3667" w="4441">
                    <a:moveTo>
                      <a:pt x="2750" y="0"/>
                    </a:moveTo>
                    <a:cubicBezTo>
                      <a:pt x="2370" y="0"/>
                      <a:pt x="1988" y="138"/>
                      <a:pt x="1685" y="405"/>
                    </a:cubicBezTo>
                    <a:cubicBezTo>
                      <a:pt x="1455" y="550"/>
                      <a:pt x="1205" y="661"/>
                      <a:pt x="960" y="782"/>
                    </a:cubicBezTo>
                    <a:cubicBezTo>
                      <a:pt x="203" y="1154"/>
                      <a:pt x="0" y="2212"/>
                      <a:pt x="405" y="2901"/>
                    </a:cubicBezTo>
                    <a:cubicBezTo>
                      <a:pt x="608" y="3248"/>
                      <a:pt x="943" y="3506"/>
                      <a:pt x="1331" y="3613"/>
                    </a:cubicBezTo>
                    <a:cubicBezTo>
                      <a:pt x="1465" y="3650"/>
                      <a:pt x="1595" y="3667"/>
                      <a:pt x="1722" y="3667"/>
                    </a:cubicBezTo>
                    <a:cubicBezTo>
                      <a:pt x="1998" y="3667"/>
                      <a:pt x="2262" y="3587"/>
                      <a:pt x="2525" y="3457"/>
                    </a:cubicBezTo>
                    <a:cubicBezTo>
                      <a:pt x="2997" y="3223"/>
                      <a:pt x="3437" y="3007"/>
                      <a:pt x="3829" y="2636"/>
                    </a:cubicBezTo>
                    <a:cubicBezTo>
                      <a:pt x="4441" y="2054"/>
                      <a:pt x="4414" y="1032"/>
                      <a:pt x="3829" y="447"/>
                    </a:cubicBezTo>
                    <a:cubicBezTo>
                      <a:pt x="3529" y="146"/>
                      <a:pt x="3140" y="0"/>
                      <a:pt x="2750"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8"/>
              <p:cNvSpPr/>
              <p:nvPr/>
            </p:nvSpPr>
            <p:spPr>
              <a:xfrm>
                <a:off x="2048517" y="4206839"/>
                <a:ext cx="261367" cy="205143"/>
              </a:xfrm>
              <a:custGeom>
                <a:rect b="b" l="l" r="r" t="t"/>
                <a:pathLst>
                  <a:path extrusionOk="0" h="3988" w="5081">
                    <a:moveTo>
                      <a:pt x="3260" y="1"/>
                    </a:moveTo>
                    <a:cubicBezTo>
                      <a:pt x="3000" y="1"/>
                      <a:pt x="2742" y="69"/>
                      <a:pt x="2515" y="220"/>
                    </a:cubicBezTo>
                    <a:cubicBezTo>
                      <a:pt x="2011" y="557"/>
                      <a:pt x="1502" y="883"/>
                      <a:pt x="945" y="1129"/>
                    </a:cubicBezTo>
                    <a:cubicBezTo>
                      <a:pt x="173" y="1470"/>
                      <a:pt x="0" y="2582"/>
                      <a:pt x="390" y="3247"/>
                    </a:cubicBezTo>
                    <a:cubicBezTo>
                      <a:pt x="692" y="3762"/>
                      <a:pt x="1172" y="3987"/>
                      <a:pt x="1684" y="3987"/>
                    </a:cubicBezTo>
                    <a:cubicBezTo>
                      <a:pt x="1958" y="3987"/>
                      <a:pt x="2241" y="3923"/>
                      <a:pt x="2510" y="3804"/>
                    </a:cubicBezTo>
                    <a:cubicBezTo>
                      <a:pt x="3067" y="3558"/>
                      <a:pt x="3575" y="3232"/>
                      <a:pt x="4080" y="2895"/>
                    </a:cubicBezTo>
                    <a:cubicBezTo>
                      <a:pt x="4780" y="2428"/>
                      <a:pt x="5081" y="1536"/>
                      <a:pt x="4635" y="775"/>
                    </a:cubicBezTo>
                    <a:cubicBezTo>
                      <a:pt x="4359" y="303"/>
                      <a:pt x="3807" y="1"/>
                      <a:pt x="3260"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8"/>
              <p:cNvSpPr/>
              <p:nvPr/>
            </p:nvSpPr>
            <p:spPr>
              <a:xfrm>
                <a:off x="2006182" y="4098095"/>
                <a:ext cx="261109" cy="175462"/>
              </a:xfrm>
              <a:custGeom>
                <a:rect b="b" l="l" r="r" t="t"/>
                <a:pathLst>
                  <a:path extrusionOk="0" h="3411" w="5076">
                    <a:moveTo>
                      <a:pt x="3319" y="0"/>
                    </a:moveTo>
                    <a:cubicBezTo>
                      <a:pt x="3202" y="0"/>
                      <a:pt x="3084" y="10"/>
                      <a:pt x="2965" y="30"/>
                    </a:cubicBezTo>
                    <a:cubicBezTo>
                      <a:pt x="2410" y="120"/>
                      <a:pt x="1851" y="190"/>
                      <a:pt x="1313" y="359"/>
                    </a:cubicBezTo>
                    <a:cubicBezTo>
                      <a:pt x="509" y="615"/>
                      <a:pt x="1" y="1429"/>
                      <a:pt x="230" y="2266"/>
                    </a:cubicBezTo>
                    <a:cubicBezTo>
                      <a:pt x="412" y="2921"/>
                      <a:pt x="1052" y="3410"/>
                      <a:pt x="1725" y="3410"/>
                    </a:cubicBezTo>
                    <a:cubicBezTo>
                      <a:pt x="1862" y="3410"/>
                      <a:pt x="2001" y="3390"/>
                      <a:pt x="2137" y="3347"/>
                    </a:cubicBezTo>
                    <a:cubicBezTo>
                      <a:pt x="2674" y="3177"/>
                      <a:pt x="3235" y="3108"/>
                      <a:pt x="3788" y="3017"/>
                    </a:cubicBezTo>
                    <a:cubicBezTo>
                      <a:pt x="4624" y="2880"/>
                      <a:pt x="5076" y="1860"/>
                      <a:pt x="4871" y="1112"/>
                    </a:cubicBezTo>
                    <a:cubicBezTo>
                      <a:pt x="4664" y="358"/>
                      <a:pt x="4023" y="0"/>
                      <a:pt x="3319"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8"/>
              <p:cNvSpPr/>
              <p:nvPr/>
            </p:nvSpPr>
            <p:spPr>
              <a:xfrm>
                <a:off x="1998260" y="3961933"/>
                <a:ext cx="253959" cy="175205"/>
              </a:xfrm>
              <a:custGeom>
                <a:rect b="b" l="l" r="r" t="t"/>
                <a:pathLst>
                  <a:path extrusionOk="0" h="3406" w="4937">
                    <a:moveTo>
                      <a:pt x="3232" y="1"/>
                    </a:moveTo>
                    <a:cubicBezTo>
                      <a:pt x="2960" y="1"/>
                      <a:pt x="2681" y="66"/>
                      <a:pt x="2419" y="190"/>
                    </a:cubicBezTo>
                    <a:cubicBezTo>
                      <a:pt x="2548" y="129"/>
                      <a:pt x="2592" y="108"/>
                      <a:pt x="2590" y="108"/>
                    </a:cubicBezTo>
                    <a:lnTo>
                      <a:pt x="2590" y="108"/>
                    </a:lnTo>
                    <a:cubicBezTo>
                      <a:pt x="2587" y="108"/>
                      <a:pt x="2431" y="179"/>
                      <a:pt x="2376" y="198"/>
                    </a:cubicBezTo>
                    <a:cubicBezTo>
                      <a:pt x="2269" y="233"/>
                      <a:pt x="2159" y="256"/>
                      <a:pt x="2050" y="281"/>
                    </a:cubicBezTo>
                    <a:cubicBezTo>
                      <a:pt x="2035" y="284"/>
                      <a:pt x="2024" y="286"/>
                      <a:pt x="2013" y="288"/>
                    </a:cubicBezTo>
                    <a:lnTo>
                      <a:pt x="2009" y="288"/>
                    </a:lnTo>
                    <a:cubicBezTo>
                      <a:pt x="1856" y="303"/>
                      <a:pt x="1702" y="307"/>
                      <a:pt x="1548" y="307"/>
                    </a:cubicBezTo>
                    <a:cubicBezTo>
                      <a:pt x="704" y="316"/>
                      <a:pt x="0" y="1005"/>
                      <a:pt x="0" y="1856"/>
                    </a:cubicBezTo>
                    <a:cubicBezTo>
                      <a:pt x="0" y="2690"/>
                      <a:pt x="695" y="3405"/>
                      <a:pt x="1531" y="3405"/>
                    </a:cubicBezTo>
                    <a:cubicBezTo>
                      <a:pt x="1537" y="3405"/>
                      <a:pt x="1542" y="3405"/>
                      <a:pt x="1548" y="3405"/>
                    </a:cubicBezTo>
                    <a:cubicBezTo>
                      <a:pt x="2412" y="3398"/>
                      <a:pt x="3204" y="3232"/>
                      <a:pt x="3982" y="2863"/>
                    </a:cubicBezTo>
                    <a:cubicBezTo>
                      <a:pt x="4746" y="2504"/>
                      <a:pt x="4936" y="1425"/>
                      <a:pt x="4539" y="746"/>
                    </a:cubicBezTo>
                    <a:cubicBezTo>
                      <a:pt x="4240" y="237"/>
                      <a:pt x="3749" y="1"/>
                      <a:pt x="3232"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8"/>
              <p:cNvSpPr/>
              <p:nvPr/>
            </p:nvSpPr>
            <p:spPr>
              <a:xfrm>
                <a:off x="1985452" y="3824485"/>
                <a:ext cx="274175" cy="163888"/>
              </a:xfrm>
              <a:custGeom>
                <a:rect b="b" l="l" r="r" t="t"/>
                <a:pathLst>
                  <a:path extrusionOk="0" h="3186" w="5330">
                    <a:moveTo>
                      <a:pt x="1432" y="0"/>
                    </a:moveTo>
                    <a:cubicBezTo>
                      <a:pt x="643" y="0"/>
                      <a:pt x="1" y="813"/>
                      <a:pt x="1" y="1556"/>
                    </a:cubicBezTo>
                    <a:cubicBezTo>
                      <a:pt x="1" y="2465"/>
                      <a:pt x="710" y="3018"/>
                      <a:pt x="1550" y="3105"/>
                    </a:cubicBezTo>
                    <a:cubicBezTo>
                      <a:pt x="2292" y="3180"/>
                      <a:pt x="3035" y="3186"/>
                      <a:pt x="3781" y="3186"/>
                    </a:cubicBezTo>
                    <a:cubicBezTo>
                      <a:pt x="3782" y="3186"/>
                      <a:pt x="3783" y="3186"/>
                      <a:pt x="3784" y="3186"/>
                    </a:cubicBezTo>
                    <a:cubicBezTo>
                      <a:pt x="4626" y="3186"/>
                      <a:pt x="5330" y="2481"/>
                      <a:pt x="5330" y="1639"/>
                    </a:cubicBezTo>
                    <a:cubicBezTo>
                      <a:pt x="5328" y="793"/>
                      <a:pt x="4624" y="89"/>
                      <a:pt x="3781" y="89"/>
                    </a:cubicBezTo>
                    <a:cubicBezTo>
                      <a:pt x="3035" y="89"/>
                      <a:pt x="2292" y="82"/>
                      <a:pt x="1550" y="7"/>
                    </a:cubicBezTo>
                    <a:cubicBezTo>
                      <a:pt x="1510" y="2"/>
                      <a:pt x="1471" y="0"/>
                      <a:pt x="1432"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8"/>
              <p:cNvSpPr/>
              <p:nvPr/>
            </p:nvSpPr>
            <p:spPr>
              <a:xfrm>
                <a:off x="2034268" y="3693622"/>
                <a:ext cx="238939" cy="183898"/>
              </a:xfrm>
              <a:custGeom>
                <a:rect b="b" l="l" r="r" t="t"/>
                <a:pathLst>
                  <a:path extrusionOk="0" h="3575" w="4645">
                    <a:moveTo>
                      <a:pt x="1567" y="0"/>
                    </a:moveTo>
                    <a:cubicBezTo>
                      <a:pt x="1307" y="0"/>
                      <a:pt x="1057" y="56"/>
                      <a:pt x="810" y="201"/>
                    </a:cubicBezTo>
                    <a:cubicBezTo>
                      <a:pt x="368" y="459"/>
                      <a:pt x="1" y="1005"/>
                      <a:pt x="42" y="1538"/>
                    </a:cubicBezTo>
                    <a:cubicBezTo>
                      <a:pt x="81" y="2027"/>
                      <a:pt x="202" y="2375"/>
                      <a:pt x="420" y="2816"/>
                    </a:cubicBezTo>
                    <a:cubicBezTo>
                      <a:pt x="669" y="3316"/>
                      <a:pt x="1215" y="3574"/>
                      <a:pt x="1756" y="3574"/>
                    </a:cubicBezTo>
                    <a:cubicBezTo>
                      <a:pt x="2032" y="3574"/>
                      <a:pt x="2306" y="3507"/>
                      <a:pt x="2538" y="3371"/>
                    </a:cubicBezTo>
                    <a:cubicBezTo>
                      <a:pt x="2578" y="3349"/>
                      <a:pt x="2613" y="3324"/>
                      <a:pt x="2647" y="3300"/>
                    </a:cubicBezTo>
                    <a:cubicBezTo>
                      <a:pt x="2746" y="3320"/>
                      <a:pt x="2846" y="3331"/>
                      <a:pt x="2948" y="3331"/>
                    </a:cubicBezTo>
                    <a:cubicBezTo>
                      <a:pt x="3069" y="3331"/>
                      <a:pt x="3194" y="3315"/>
                      <a:pt x="3325" y="3279"/>
                    </a:cubicBezTo>
                    <a:cubicBezTo>
                      <a:pt x="3713" y="3172"/>
                      <a:pt x="4048" y="2914"/>
                      <a:pt x="4251" y="2567"/>
                    </a:cubicBezTo>
                    <a:cubicBezTo>
                      <a:pt x="4645" y="1895"/>
                      <a:pt x="4464" y="798"/>
                      <a:pt x="3696" y="448"/>
                    </a:cubicBezTo>
                    <a:cubicBezTo>
                      <a:pt x="3410" y="318"/>
                      <a:pt x="3156" y="213"/>
                      <a:pt x="2852" y="160"/>
                    </a:cubicBezTo>
                    <a:cubicBezTo>
                      <a:pt x="2600" y="117"/>
                      <a:pt x="2348" y="88"/>
                      <a:pt x="2094" y="58"/>
                    </a:cubicBezTo>
                    <a:cubicBezTo>
                      <a:pt x="2064" y="54"/>
                      <a:pt x="2034" y="51"/>
                      <a:pt x="2003" y="45"/>
                    </a:cubicBezTo>
                    <a:cubicBezTo>
                      <a:pt x="1854" y="17"/>
                      <a:pt x="1709" y="0"/>
                      <a:pt x="1567"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8"/>
              <p:cNvSpPr/>
              <p:nvPr/>
            </p:nvSpPr>
            <p:spPr>
              <a:xfrm>
                <a:off x="2080461" y="3531072"/>
                <a:ext cx="245832" cy="265945"/>
              </a:xfrm>
              <a:custGeom>
                <a:rect b="b" l="l" r="r" t="t"/>
                <a:pathLst>
                  <a:path extrusionOk="0" h="5170" w="4779">
                    <a:moveTo>
                      <a:pt x="2295" y="0"/>
                    </a:moveTo>
                    <a:cubicBezTo>
                      <a:pt x="1557" y="0"/>
                      <a:pt x="843" y="461"/>
                      <a:pt x="447" y="1108"/>
                    </a:cubicBezTo>
                    <a:cubicBezTo>
                      <a:pt x="12" y="1814"/>
                      <a:pt x="0" y="2669"/>
                      <a:pt x="110" y="3457"/>
                    </a:cubicBezTo>
                    <a:cubicBezTo>
                      <a:pt x="206" y="4160"/>
                      <a:pt x="966" y="4587"/>
                      <a:pt x="1640" y="4587"/>
                    </a:cubicBezTo>
                    <a:cubicBezTo>
                      <a:pt x="1713" y="4587"/>
                      <a:pt x="1786" y="4582"/>
                      <a:pt x="1857" y="4572"/>
                    </a:cubicBezTo>
                    <a:cubicBezTo>
                      <a:pt x="2152" y="4947"/>
                      <a:pt x="2629" y="5170"/>
                      <a:pt x="3108" y="5170"/>
                    </a:cubicBezTo>
                    <a:cubicBezTo>
                      <a:pt x="3241" y="5170"/>
                      <a:pt x="3373" y="5153"/>
                      <a:pt x="3502" y="5118"/>
                    </a:cubicBezTo>
                    <a:cubicBezTo>
                      <a:pt x="4338" y="4888"/>
                      <a:pt x="4778" y="4033"/>
                      <a:pt x="4584" y="3213"/>
                    </a:cubicBezTo>
                    <a:cubicBezTo>
                      <a:pt x="4336" y="2160"/>
                      <a:pt x="4210" y="831"/>
                      <a:pt x="3167" y="235"/>
                    </a:cubicBezTo>
                    <a:cubicBezTo>
                      <a:pt x="2885" y="73"/>
                      <a:pt x="2588" y="0"/>
                      <a:pt x="2295"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8"/>
              <p:cNvSpPr/>
              <p:nvPr/>
            </p:nvSpPr>
            <p:spPr>
              <a:xfrm>
                <a:off x="2240440" y="3612295"/>
                <a:ext cx="170678" cy="206377"/>
              </a:xfrm>
              <a:custGeom>
                <a:rect b="b" l="l" r="r" t="t"/>
                <a:pathLst>
                  <a:path extrusionOk="0" h="4012" w="3318">
                    <a:moveTo>
                      <a:pt x="1635" y="1"/>
                    </a:moveTo>
                    <a:cubicBezTo>
                      <a:pt x="1361" y="1"/>
                      <a:pt x="1087" y="73"/>
                      <a:pt x="849" y="212"/>
                    </a:cubicBezTo>
                    <a:cubicBezTo>
                      <a:pt x="527" y="401"/>
                      <a:pt x="209" y="758"/>
                      <a:pt x="138" y="1138"/>
                    </a:cubicBezTo>
                    <a:cubicBezTo>
                      <a:pt x="74" y="1481"/>
                      <a:pt x="0" y="1850"/>
                      <a:pt x="38" y="2204"/>
                    </a:cubicBezTo>
                    <a:cubicBezTo>
                      <a:pt x="79" y="2573"/>
                      <a:pt x="111" y="2818"/>
                      <a:pt x="294" y="3147"/>
                    </a:cubicBezTo>
                    <a:cubicBezTo>
                      <a:pt x="450" y="3428"/>
                      <a:pt x="665" y="3625"/>
                      <a:pt x="932" y="3796"/>
                    </a:cubicBezTo>
                    <a:cubicBezTo>
                      <a:pt x="1163" y="3944"/>
                      <a:pt x="1424" y="4011"/>
                      <a:pt x="1685" y="4011"/>
                    </a:cubicBezTo>
                    <a:cubicBezTo>
                      <a:pt x="2228" y="4011"/>
                      <a:pt x="2772" y="3718"/>
                      <a:pt x="3052" y="3239"/>
                    </a:cubicBezTo>
                    <a:cubicBezTo>
                      <a:pt x="3308" y="2803"/>
                      <a:pt x="3317" y="2307"/>
                      <a:pt x="3138" y="1880"/>
                    </a:cubicBezTo>
                    <a:cubicBezTo>
                      <a:pt x="3202" y="1489"/>
                      <a:pt x="3178" y="1125"/>
                      <a:pt x="2969" y="768"/>
                    </a:cubicBezTo>
                    <a:cubicBezTo>
                      <a:pt x="2766" y="421"/>
                      <a:pt x="2430" y="163"/>
                      <a:pt x="2043" y="56"/>
                    </a:cubicBezTo>
                    <a:cubicBezTo>
                      <a:pt x="1909" y="19"/>
                      <a:pt x="1772" y="1"/>
                      <a:pt x="1635"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8"/>
              <p:cNvSpPr/>
              <p:nvPr/>
            </p:nvSpPr>
            <p:spPr>
              <a:xfrm>
                <a:off x="2365439" y="3625361"/>
                <a:ext cx="170781" cy="230811"/>
              </a:xfrm>
              <a:custGeom>
                <a:rect b="b" l="l" r="r" t="t"/>
                <a:pathLst>
                  <a:path extrusionOk="0" h="4487" w="3320">
                    <a:moveTo>
                      <a:pt x="1680" y="0"/>
                    </a:moveTo>
                    <a:cubicBezTo>
                      <a:pt x="1003" y="0"/>
                      <a:pt x="258" y="430"/>
                      <a:pt x="149" y="1131"/>
                    </a:cubicBezTo>
                    <a:cubicBezTo>
                      <a:pt x="8" y="2046"/>
                      <a:pt x="0" y="2869"/>
                      <a:pt x="388" y="3729"/>
                    </a:cubicBezTo>
                    <a:cubicBezTo>
                      <a:pt x="617" y="4236"/>
                      <a:pt x="1173" y="4486"/>
                      <a:pt x="1717" y="4486"/>
                    </a:cubicBezTo>
                    <a:cubicBezTo>
                      <a:pt x="1999" y="4486"/>
                      <a:pt x="2279" y="4419"/>
                      <a:pt x="2508" y="4284"/>
                    </a:cubicBezTo>
                    <a:cubicBezTo>
                      <a:pt x="2854" y="4083"/>
                      <a:pt x="3114" y="3746"/>
                      <a:pt x="3219" y="3360"/>
                    </a:cubicBezTo>
                    <a:cubicBezTo>
                      <a:pt x="3319" y="2998"/>
                      <a:pt x="3268" y="2686"/>
                      <a:pt x="3146" y="2364"/>
                    </a:cubicBezTo>
                    <a:cubicBezTo>
                      <a:pt x="3144" y="2357"/>
                      <a:pt x="3144" y="2351"/>
                      <a:pt x="3144" y="2345"/>
                    </a:cubicBezTo>
                    <a:lnTo>
                      <a:pt x="3144" y="2345"/>
                    </a:lnTo>
                    <a:cubicBezTo>
                      <a:pt x="3173" y="2410"/>
                      <a:pt x="3184" y="2435"/>
                      <a:pt x="3185" y="2435"/>
                    </a:cubicBezTo>
                    <a:cubicBezTo>
                      <a:pt x="3186" y="2435"/>
                      <a:pt x="3161" y="2373"/>
                      <a:pt x="3142" y="2311"/>
                    </a:cubicBezTo>
                    <a:cubicBezTo>
                      <a:pt x="3142" y="2294"/>
                      <a:pt x="3140" y="2279"/>
                      <a:pt x="3140" y="2264"/>
                    </a:cubicBezTo>
                    <a:cubicBezTo>
                      <a:pt x="3137" y="2174"/>
                      <a:pt x="3140" y="2084"/>
                      <a:pt x="3144" y="1993"/>
                    </a:cubicBezTo>
                    <a:cubicBezTo>
                      <a:pt x="3147" y="1918"/>
                      <a:pt x="3176" y="1711"/>
                      <a:pt x="3176" y="1711"/>
                    </a:cubicBezTo>
                    <a:lnTo>
                      <a:pt x="3176" y="1711"/>
                    </a:lnTo>
                    <a:cubicBezTo>
                      <a:pt x="3175" y="1711"/>
                      <a:pt x="3165" y="1774"/>
                      <a:pt x="3137" y="1956"/>
                    </a:cubicBezTo>
                    <a:cubicBezTo>
                      <a:pt x="3204" y="1525"/>
                      <a:pt x="3210" y="1152"/>
                      <a:pt x="2980" y="762"/>
                    </a:cubicBezTo>
                    <a:cubicBezTo>
                      <a:pt x="2779" y="416"/>
                      <a:pt x="2442" y="156"/>
                      <a:pt x="2056" y="49"/>
                    </a:cubicBezTo>
                    <a:cubicBezTo>
                      <a:pt x="1936" y="16"/>
                      <a:pt x="1809" y="0"/>
                      <a:pt x="1680"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8"/>
              <p:cNvSpPr/>
              <p:nvPr/>
            </p:nvSpPr>
            <p:spPr>
              <a:xfrm>
                <a:off x="2496559" y="3616874"/>
                <a:ext cx="190791" cy="222787"/>
              </a:xfrm>
              <a:custGeom>
                <a:rect b="b" l="l" r="r" t="t"/>
                <a:pathLst>
                  <a:path extrusionOk="0" h="4331" w="3709">
                    <a:moveTo>
                      <a:pt x="1667" y="0"/>
                    </a:moveTo>
                    <a:cubicBezTo>
                      <a:pt x="992" y="0"/>
                      <a:pt x="265" y="433"/>
                      <a:pt x="143" y="1132"/>
                    </a:cubicBezTo>
                    <a:cubicBezTo>
                      <a:pt x="0" y="1957"/>
                      <a:pt x="49" y="2853"/>
                      <a:pt x="548" y="3564"/>
                    </a:cubicBezTo>
                    <a:cubicBezTo>
                      <a:pt x="877" y="4033"/>
                      <a:pt x="1381" y="4331"/>
                      <a:pt x="1913" y="4331"/>
                    </a:cubicBezTo>
                    <a:cubicBezTo>
                      <a:pt x="2164" y="4331"/>
                      <a:pt x="2420" y="4265"/>
                      <a:pt x="2668" y="4120"/>
                    </a:cubicBezTo>
                    <a:cubicBezTo>
                      <a:pt x="3351" y="3721"/>
                      <a:pt x="3709" y="2693"/>
                      <a:pt x="3223" y="2000"/>
                    </a:cubicBezTo>
                    <a:cubicBezTo>
                      <a:pt x="3200" y="1970"/>
                      <a:pt x="3182" y="1938"/>
                      <a:pt x="3163" y="1906"/>
                    </a:cubicBezTo>
                    <a:cubicBezTo>
                      <a:pt x="3163" y="1902"/>
                      <a:pt x="3161" y="1900"/>
                      <a:pt x="3161" y="1898"/>
                    </a:cubicBezTo>
                    <a:cubicBezTo>
                      <a:pt x="3159" y="1804"/>
                      <a:pt x="3163" y="1712"/>
                      <a:pt x="3174" y="1616"/>
                    </a:cubicBezTo>
                    <a:lnTo>
                      <a:pt x="3174" y="1616"/>
                    </a:lnTo>
                    <a:cubicBezTo>
                      <a:pt x="3173" y="1623"/>
                      <a:pt x="3172" y="1630"/>
                      <a:pt x="3171" y="1636"/>
                    </a:cubicBezTo>
                    <a:lnTo>
                      <a:pt x="3171" y="1636"/>
                    </a:lnTo>
                    <a:cubicBezTo>
                      <a:pt x="3188" y="1333"/>
                      <a:pt x="3143" y="1049"/>
                      <a:pt x="2975" y="761"/>
                    </a:cubicBezTo>
                    <a:cubicBezTo>
                      <a:pt x="2771" y="415"/>
                      <a:pt x="2436" y="157"/>
                      <a:pt x="2048" y="50"/>
                    </a:cubicBezTo>
                    <a:cubicBezTo>
                      <a:pt x="1927" y="16"/>
                      <a:pt x="1798" y="0"/>
                      <a:pt x="1667"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8"/>
              <p:cNvSpPr/>
              <p:nvPr/>
            </p:nvSpPr>
            <p:spPr>
              <a:xfrm>
                <a:off x="2627937" y="3608077"/>
                <a:ext cx="183538" cy="205863"/>
              </a:xfrm>
              <a:custGeom>
                <a:rect b="b" l="l" r="r" t="t"/>
                <a:pathLst>
                  <a:path extrusionOk="0" h="4002" w="3568">
                    <a:moveTo>
                      <a:pt x="1561" y="1"/>
                    </a:moveTo>
                    <a:cubicBezTo>
                      <a:pt x="727" y="1"/>
                      <a:pt x="1" y="705"/>
                      <a:pt x="12" y="1548"/>
                    </a:cubicBezTo>
                    <a:cubicBezTo>
                      <a:pt x="23" y="2307"/>
                      <a:pt x="272" y="2998"/>
                      <a:pt x="797" y="3553"/>
                    </a:cubicBezTo>
                    <a:cubicBezTo>
                      <a:pt x="1083" y="3856"/>
                      <a:pt x="1478" y="4002"/>
                      <a:pt x="1875" y="4002"/>
                    </a:cubicBezTo>
                    <a:cubicBezTo>
                      <a:pt x="2282" y="4002"/>
                      <a:pt x="2692" y="3848"/>
                      <a:pt x="2988" y="3553"/>
                    </a:cubicBezTo>
                    <a:cubicBezTo>
                      <a:pt x="3551" y="2990"/>
                      <a:pt x="3568" y="2120"/>
                      <a:pt x="3109" y="1507"/>
                    </a:cubicBezTo>
                    <a:cubicBezTo>
                      <a:pt x="3075" y="682"/>
                      <a:pt x="2401" y="1"/>
                      <a:pt x="1561"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8"/>
              <p:cNvSpPr/>
              <p:nvPr/>
            </p:nvSpPr>
            <p:spPr>
              <a:xfrm>
                <a:off x="2735447" y="3557152"/>
                <a:ext cx="211418" cy="230966"/>
              </a:xfrm>
              <a:custGeom>
                <a:rect b="b" l="l" r="r" t="t"/>
                <a:pathLst>
                  <a:path extrusionOk="0" h="4490" w="4110">
                    <a:moveTo>
                      <a:pt x="1688" y="0"/>
                    </a:moveTo>
                    <a:cubicBezTo>
                      <a:pt x="1556" y="0"/>
                      <a:pt x="1422" y="17"/>
                      <a:pt x="1292" y="53"/>
                    </a:cubicBezTo>
                    <a:cubicBezTo>
                      <a:pt x="465" y="281"/>
                      <a:pt x="0" y="1141"/>
                      <a:pt x="209" y="1960"/>
                    </a:cubicBezTo>
                    <a:cubicBezTo>
                      <a:pt x="392" y="2679"/>
                      <a:pt x="678" y="3558"/>
                      <a:pt x="1269" y="4048"/>
                    </a:cubicBezTo>
                    <a:cubicBezTo>
                      <a:pt x="1606" y="4328"/>
                      <a:pt x="2013" y="4490"/>
                      <a:pt x="2416" y="4490"/>
                    </a:cubicBezTo>
                    <a:cubicBezTo>
                      <a:pt x="2786" y="4490"/>
                      <a:pt x="3153" y="4353"/>
                      <a:pt x="3458" y="4048"/>
                    </a:cubicBezTo>
                    <a:cubicBezTo>
                      <a:pt x="4014" y="3492"/>
                      <a:pt x="4110" y="2397"/>
                      <a:pt x="3458" y="1857"/>
                    </a:cubicBezTo>
                    <a:cubicBezTo>
                      <a:pt x="3451" y="1851"/>
                      <a:pt x="3445" y="1845"/>
                      <a:pt x="3439" y="1840"/>
                    </a:cubicBezTo>
                    <a:cubicBezTo>
                      <a:pt x="3419" y="1804"/>
                      <a:pt x="3400" y="1768"/>
                      <a:pt x="3381" y="1730"/>
                    </a:cubicBezTo>
                    <a:cubicBezTo>
                      <a:pt x="3308" y="1537"/>
                      <a:pt x="3247" y="1337"/>
                      <a:pt x="3197" y="1136"/>
                    </a:cubicBezTo>
                    <a:cubicBezTo>
                      <a:pt x="3022" y="452"/>
                      <a:pt x="2367" y="0"/>
                      <a:pt x="1688"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8"/>
              <p:cNvSpPr/>
              <p:nvPr/>
            </p:nvSpPr>
            <p:spPr>
              <a:xfrm>
                <a:off x="2836321" y="3518829"/>
                <a:ext cx="202365" cy="218877"/>
              </a:xfrm>
              <a:custGeom>
                <a:rect b="b" l="l" r="r" t="t"/>
                <a:pathLst>
                  <a:path extrusionOk="0" h="4255" w="3934">
                    <a:moveTo>
                      <a:pt x="1638" y="0"/>
                    </a:moveTo>
                    <a:cubicBezTo>
                      <a:pt x="1501" y="0"/>
                      <a:pt x="1363" y="18"/>
                      <a:pt x="1230" y="55"/>
                    </a:cubicBezTo>
                    <a:cubicBezTo>
                      <a:pt x="842" y="162"/>
                      <a:pt x="507" y="420"/>
                      <a:pt x="304" y="768"/>
                    </a:cubicBezTo>
                    <a:cubicBezTo>
                      <a:pt x="116" y="1090"/>
                      <a:pt x="1" y="1596"/>
                      <a:pt x="148" y="1962"/>
                    </a:cubicBezTo>
                    <a:cubicBezTo>
                      <a:pt x="415" y="2619"/>
                      <a:pt x="718" y="3345"/>
                      <a:pt x="1290" y="3801"/>
                    </a:cubicBezTo>
                    <a:cubicBezTo>
                      <a:pt x="1625" y="4068"/>
                      <a:pt x="1938" y="4254"/>
                      <a:pt x="2386" y="4254"/>
                    </a:cubicBezTo>
                    <a:cubicBezTo>
                      <a:pt x="2794" y="4254"/>
                      <a:pt x="3191" y="4091"/>
                      <a:pt x="3481" y="3801"/>
                    </a:cubicBezTo>
                    <a:cubicBezTo>
                      <a:pt x="3769" y="3513"/>
                      <a:pt x="3933" y="3115"/>
                      <a:pt x="3933" y="2705"/>
                    </a:cubicBezTo>
                    <a:cubicBezTo>
                      <a:pt x="3933" y="2336"/>
                      <a:pt x="3783" y="1852"/>
                      <a:pt x="3480" y="1610"/>
                    </a:cubicBezTo>
                    <a:cubicBezTo>
                      <a:pt x="3429" y="1568"/>
                      <a:pt x="3380" y="1525"/>
                      <a:pt x="3335" y="1478"/>
                    </a:cubicBezTo>
                    <a:cubicBezTo>
                      <a:pt x="3216" y="1291"/>
                      <a:pt x="3120" y="1096"/>
                      <a:pt x="3031" y="892"/>
                    </a:cubicBezTo>
                    <a:lnTo>
                      <a:pt x="3031" y="892"/>
                    </a:lnTo>
                    <a:cubicBezTo>
                      <a:pt x="3042" y="918"/>
                      <a:pt x="3052" y="943"/>
                      <a:pt x="3063" y="968"/>
                    </a:cubicBezTo>
                    <a:lnTo>
                      <a:pt x="3063" y="968"/>
                    </a:lnTo>
                    <a:cubicBezTo>
                      <a:pt x="2919" y="656"/>
                      <a:pt x="2746" y="401"/>
                      <a:pt x="2423" y="211"/>
                    </a:cubicBezTo>
                    <a:cubicBezTo>
                      <a:pt x="2185" y="72"/>
                      <a:pt x="1912" y="0"/>
                      <a:pt x="1638"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8"/>
              <p:cNvSpPr/>
              <p:nvPr/>
            </p:nvSpPr>
            <p:spPr>
              <a:xfrm>
                <a:off x="2950209" y="3467801"/>
                <a:ext cx="216357" cy="239762"/>
              </a:xfrm>
              <a:custGeom>
                <a:rect b="b" l="l" r="r" t="t"/>
                <a:pathLst>
                  <a:path extrusionOk="0" h="4661" w="4206">
                    <a:moveTo>
                      <a:pt x="1736" y="1"/>
                    </a:moveTo>
                    <a:cubicBezTo>
                      <a:pt x="1602" y="1"/>
                      <a:pt x="1466" y="19"/>
                      <a:pt x="1330" y="57"/>
                    </a:cubicBezTo>
                    <a:cubicBezTo>
                      <a:pt x="531" y="275"/>
                      <a:pt x="1" y="1154"/>
                      <a:pt x="247" y="1962"/>
                    </a:cubicBezTo>
                    <a:cubicBezTo>
                      <a:pt x="458" y="2652"/>
                      <a:pt x="821" y="3262"/>
                      <a:pt x="1147" y="3900"/>
                    </a:cubicBezTo>
                    <a:cubicBezTo>
                      <a:pt x="1400" y="4400"/>
                      <a:pt x="1943" y="4661"/>
                      <a:pt x="2482" y="4661"/>
                    </a:cubicBezTo>
                    <a:cubicBezTo>
                      <a:pt x="2757" y="4661"/>
                      <a:pt x="3030" y="4593"/>
                      <a:pt x="3265" y="4456"/>
                    </a:cubicBezTo>
                    <a:cubicBezTo>
                      <a:pt x="4025" y="4011"/>
                      <a:pt x="4206" y="3089"/>
                      <a:pt x="3822" y="2338"/>
                    </a:cubicBezTo>
                    <a:cubicBezTo>
                      <a:pt x="3709" y="2116"/>
                      <a:pt x="3587" y="1899"/>
                      <a:pt x="3470" y="1679"/>
                    </a:cubicBezTo>
                    <a:cubicBezTo>
                      <a:pt x="3428" y="1602"/>
                      <a:pt x="3391" y="1521"/>
                      <a:pt x="3351" y="1442"/>
                    </a:cubicBezTo>
                    <a:cubicBezTo>
                      <a:pt x="3346" y="1419"/>
                      <a:pt x="3253" y="1199"/>
                      <a:pt x="3235" y="1137"/>
                    </a:cubicBezTo>
                    <a:cubicBezTo>
                      <a:pt x="3028" y="464"/>
                      <a:pt x="2416" y="1"/>
                      <a:pt x="1736"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8"/>
              <p:cNvSpPr/>
              <p:nvPr/>
            </p:nvSpPr>
            <p:spPr>
              <a:xfrm>
                <a:off x="3080146" y="3451134"/>
                <a:ext cx="178445" cy="163013"/>
              </a:xfrm>
              <a:custGeom>
                <a:rect b="b" l="l" r="r" t="t"/>
                <a:pathLst>
                  <a:path extrusionOk="0" h="3169" w="3469">
                    <a:moveTo>
                      <a:pt x="1693" y="1"/>
                    </a:moveTo>
                    <a:cubicBezTo>
                      <a:pt x="1294" y="1"/>
                      <a:pt x="896" y="150"/>
                      <a:pt x="597" y="448"/>
                    </a:cubicBezTo>
                    <a:cubicBezTo>
                      <a:pt x="1" y="1045"/>
                      <a:pt x="1" y="2043"/>
                      <a:pt x="597" y="2639"/>
                    </a:cubicBezTo>
                    <a:lnTo>
                      <a:pt x="680" y="2720"/>
                    </a:lnTo>
                    <a:cubicBezTo>
                      <a:pt x="979" y="3019"/>
                      <a:pt x="1378" y="3169"/>
                      <a:pt x="1777" y="3169"/>
                    </a:cubicBezTo>
                    <a:cubicBezTo>
                      <a:pt x="2175" y="3169"/>
                      <a:pt x="2573" y="3019"/>
                      <a:pt x="2871" y="2720"/>
                    </a:cubicBezTo>
                    <a:cubicBezTo>
                      <a:pt x="3468" y="2124"/>
                      <a:pt x="3468" y="1128"/>
                      <a:pt x="2871" y="531"/>
                    </a:cubicBezTo>
                    <a:lnTo>
                      <a:pt x="2789" y="448"/>
                    </a:lnTo>
                    <a:cubicBezTo>
                      <a:pt x="2490" y="150"/>
                      <a:pt x="2092" y="1"/>
                      <a:pt x="1693"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8"/>
              <p:cNvSpPr/>
              <p:nvPr/>
            </p:nvSpPr>
            <p:spPr>
              <a:xfrm>
                <a:off x="3078294" y="3586781"/>
                <a:ext cx="211727" cy="159464"/>
              </a:xfrm>
              <a:custGeom>
                <a:rect b="b" l="l" r="r" t="t"/>
                <a:pathLst>
                  <a:path extrusionOk="0" h="3100" w="4116">
                    <a:moveTo>
                      <a:pt x="2058" y="1"/>
                    </a:moveTo>
                    <a:cubicBezTo>
                      <a:pt x="1" y="1"/>
                      <a:pt x="1" y="3099"/>
                      <a:pt x="2058" y="3099"/>
                    </a:cubicBezTo>
                    <a:cubicBezTo>
                      <a:pt x="4116" y="3099"/>
                      <a:pt x="4116" y="1"/>
                      <a:pt x="2058"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8"/>
              <p:cNvSpPr/>
              <p:nvPr/>
            </p:nvSpPr>
            <p:spPr>
              <a:xfrm>
                <a:off x="3080352" y="3670011"/>
                <a:ext cx="229937" cy="192334"/>
              </a:xfrm>
              <a:custGeom>
                <a:rect b="b" l="l" r="r" t="t"/>
                <a:pathLst>
                  <a:path extrusionOk="0" h="3739" w="4470">
                    <a:moveTo>
                      <a:pt x="1881" y="1"/>
                    </a:moveTo>
                    <a:cubicBezTo>
                      <a:pt x="1092" y="1"/>
                      <a:pt x="342" y="574"/>
                      <a:pt x="130" y="1344"/>
                    </a:cubicBezTo>
                    <a:cubicBezTo>
                      <a:pt x="1" y="1810"/>
                      <a:pt x="68" y="2322"/>
                      <a:pt x="313" y="2740"/>
                    </a:cubicBezTo>
                    <a:cubicBezTo>
                      <a:pt x="558" y="3160"/>
                      <a:pt x="942" y="3429"/>
                      <a:pt x="1397" y="3576"/>
                    </a:cubicBezTo>
                    <a:cubicBezTo>
                      <a:pt x="1800" y="3704"/>
                      <a:pt x="2233" y="3736"/>
                      <a:pt x="2655" y="3738"/>
                    </a:cubicBezTo>
                    <a:cubicBezTo>
                      <a:pt x="3643" y="3738"/>
                      <a:pt x="4469" y="2912"/>
                      <a:pt x="4469" y="1922"/>
                    </a:cubicBezTo>
                    <a:cubicBezTo>
                      <a:pt x="4469" y="933"/>
                      <a:pt x="3643" y="109"/>
                      <a:pt x="2655" y="107"/>
                    </a:cubicBezTo>
                    <a:cubicBezTo>
                      <a:pt x="2591" y="107"/>
                      <a:pt x="2529" y="107"/>
                      <a:pt x="2466" y="105"/>
                    </a:cubicBezTo>
                    <a:cubicBezTo>
                      <a:pt x="2433" y="96"/>
                      <a:pt x="2397" y="86"/>
                      <a:pt x="2363" y="75"/>
                    </a:cubicBezTo>
                    <a:cubicBezTo>
                      <a:pt x="2204" y="24"/>
                      <a:pt x="2042" y="1"/>
                      <a:pt x="1881"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8"/>
              <p:cNvSpPr/>
              <p:nvPr/>
            </p:nvSpPr>
            <p:spPr>
              <a:xfrm>
                <a:off x="3066720" y="3821296"/>
                <a:ext cx="234052" cy="184875"/>
              </a:xfrm>
              <a:custGeom>
                <a:rect b="b" l="l" r="r" t="t"/>
                <a:pathLst>
                  <a:path extrusionOk="0" h="3594" w="4550">
                    <a:moveTo>
                      <a:pt x="1741" y="1"/>
                    </a:moveTo>
                    <a:cubicBezTo>
                      <a:pt x="1049" y="1"/>
                      <a:pt x="411" y="402"/>
                      <a:pt x="213" y="1123"/>
                    </a:cubicBezTo>
                    <a:cubicBezTo>
                      <a:pt x="0" y="1898"/>
                      <a:pt x="467" y="2855"/>
                      <a:pt x="1295" y="3028"/>
                    </a:cubicBezTo>
                    <a:cubicBezTo>
                      <a:pt x="1485" y="3067"/>
                      <a:pt x="1674" y="3120"/>
                      <a:pt x="1856" y="3184"/>
                    </a:cubicBezTo>
                    <a:cubicBezTo>
                      <a:pt x="1963" y="3237"/>
                      <a:pt x="2065" y="3297"/>
                      <a:pt x="2163" y="3368"/>
                    </a:cubicBezTo>
                    <a:cubicBezTo>
                      <a:pt x="2382" y="3525"/>
                      <a:pt x="2636" y="3594"/>
                      <a:pt x="2893" y="3594"/>
                    </a:cubicBezTo>
                    <a:cubicBezTo>
                      <a:pt x="3445" y="3594"/>
                      <a:pt x="4012" y="3275"/>
                      <a:pt x="4283" y="2811"/>
                    </a:cubicBezTo>
                    <a:cubicBezTo>
                      <a:pt x="4492" y="2454"/>
                      <a:pt x="4550" y="2019"/>
                      <a:pt x="4439" y="1618"/>
                    </a:cubicBezTo>
                    <a:cubicBezTo>
                      <a:pt x="4324" y="1202"/>
                      <a:pt x="4068" y="936"/>
                      <a:pt x="3727" y="694"/>
                    </a:cubicBezTo>
                    <a:cubicBezTo>
                      <a:pt x="3262" y="360"/>
                      <a:pt x="2675" y="157"/>
                      <a:pt x="2118" y="40"/>
                    </a:cubicBezTo>
                    <a:cubicBezTo>
                      <a:pt x="1992" y="14"/>
                      <a:pt x="1866" y="1"/>
                      <a:pt x="1741"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8"/>
              <p:cNvSpPr/>
              <p:nvPr/>
            </p:nvSpPr>
            <p:spPr>
              <a:xfrm>
                <a:off x="3067749" y="3909670"/>
                <a:ext cx="224536" cy="198404"/>
              </a:xfrm>
              <a:custGeom>
                <a:rect b="b" l="l" r="r" t="t"/>
                <a:pathLst>
                  <a:path extrusionOk="0" h="3857" w="4365">
                    <a:moveTo>
                      <a:pt x="1633" y="1"/>
                    </a:moveTo>
                    <a:cubicBezTo>
                      <a:pt x="1477" y="1"/>
                      <a:pt x="1324" y="22"/>
                      <a:pt x="1192" y="58"/>
                    </a:cubicBezTo>
                    <a:cubicBezTo>
                      <a:pt x="805" y="163"/>
                      <a:pt x="470" y="423"/>
                      <a:pt x="266" y="769"/>
                    </a:cubicBezTo>
                    <a:cubicBezTo>
                      <a:pt x="57" y="1127"/>
                      <a:pt x="1" y="1564"/>
                      <a:pt x="110" y="1963"/>
                    </a:cubicBezTo>
                    <a:cubicBezTo>
                      <a:pt x="227" y="2386"/>
                      <a:pt x="485" y="2635"/>
                      <a:pt x="822" y="2889"/>
                    </a:cubicBezTo>
                    <a:cubicBezTo>
                      <a:pt x="1002" y="3025"/>
                      <a:pt x="1183" y="3162"/>
                      <a:pt x="1369" y="3292"/>
                    </a:cubicBezTo>
                    <a:cubicBezTo>
                      <a:pt x="1678" y="3505"/>
                      <a:pt x="2002" y="3642"/>
                      <a:pt x="2348" y="3789"/>
                    </a:cubicBezTo>
                    <a:cubicBezTo>
                      <a:pt x="2462" y="3836"/>
                      <a:pt x="2590" y="3857"/>
                      <a:pt x="2724" y="3857"/>
                    </a:cubicBezTo>
                    <a:cubicBezTo>
                      <a:pt x="3013" y="3857"/>
                      <a:pt x="3323" y="3760"/>
                      <a:pt x="3542" y="3633"/>
                    </a:cubicBezTo>
                    <a:cubicBezTo>
                      <a:pt x="3888" y="3429"/>
                      <a:pt x="4148" y="3094"/>
                      <a:pt x="4253" y="2706"/>
                    </a:cubicBezTo>
                    <a:cubicBezTo>
                      <a:pt x="4364" y="2307"/>
                      <a:pt x="4308" y="1871"/>
                      <a:pt x="4097" y="1513"/>
                    </a:cubicBezTo>
                    <a:cubicBezTo>
                      <a:pt x="3887" y="1155"/>
                      <a:pt x="3604" y="989"/>
                      <a:pt x="3249" y="833"/>
                    </a:cubicBezTo>
                    <a:lnTo>
                      <a:pt x="3249" y="833"/>
                    </a:lnTo>
                    <a:cubicBezTo>
                      <a:pt x="3323" y="865"/>
                      <a:pt x="3397" y="896"/>
                      <a:pt x="3472" y="928"/>
                    </a:cubicBezTo>
                    <a:cubicBezTo>
                      <a:pt x="3077" y="745"/>
                      <a:pt x="2732" y="476"/>
                      <a:pt x="2386" y="214"/>
                    </a:cubicBezTo>
                    <a:cubicBezTo>
                      <a:pt x="2186" y="63"/>
                      <a:pt x="1904" y="1"/>
                      <a:pt x="1633"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8"/>
              <p:cNvSpPr/>
              <p:nvPr/>
            </p:nvSpPr>
            <p:spPr>
              <a:xfrm>
                <a:off x="3028758" y="4013116"/>
                <a:ext cx="242231" cy="205709"/>
              </a:xfrm>
              <a:custGeom>
                <a:rect b="b" l="l" r="r" t="t"/>
                <a:pathLst>
                  <a:path extrusionOk="0" h="3999" w="4709">
                    <a:moveTo>
                      <a:pt x="1693" y="0"/>
                    </a:moveTo>
                    <a:cubicBezTo>
                      <a:pt x="1299" y="0"/>
                      <a:pt x="905" y="147"/>
                      <a:pt x="604" y="447"/>
                    </a:cubicBezTo>
                    <a:cubicBezTo>
                      <a:pt x="15" y="1038"/>
                      <a:pt x="0" y="2047"/>
                      <a:pt x="604" y="2636"/>
                    </a:cubicBezTo>
                    <a:cubicBezTo>
                      <a:pt x="1066" y="3084"/>
                      <a:pt x="1610" y="3457"/>
                      <a:pt x="2157" y="3788"/>
                    </a:cubicBezTo>
                    <a:cubicBezTo>
                      <a:pt x="2394" y="3931"/>
                      <a:pt x="2658" y="3998"/>
                      <a:pt x="2920" y="3998"/>
                    </a:cubicBezTo>
                    <a:cubicBezTo>
                      <a:pt x="3460" y="3998"/>
                      <a:pt x="3993" y="3716"/>
                      <a:pt x="4277" y="3231"/>
                    </a:cubicBezTo>
                    <a:cubicBezTo>
                      <a:pt x="4708" y="2495"/>
                      <a:pt x="4443" y="1548"/>
                      <a:pt x="3722" y="1113"/>
                    </a:cubicBezTo>
                    <a:cubicBezTo>
                      <a:pt x="3481" y="967"/>
                      <a:pt x="3245" y="812"/>
                      <a:pt x="3018" y="647"/>
                    </a:cubicBezTo>
                    <a:cubicBezTo>
                      <a:pt x="2942" y="583"/>
                      <a:pt x="2867" y="517"/>
                      <a:pt x="2796" y="447"/>
                    </a:cubicBezTo>
                    <a:cubicBezTo>
                      <a:pt x="2492" y="151"/>
                      <a:pt x="2092" y="0"/>
                      <a:pt x="1693"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8"/>
              <p:cNvSpPr/>
              <p:nvPr/>
            </p:nvSpPr>
            <p:spPr>
              <a:xfrm>
                <a:off x="2991464" y="4110646"/>
                <a:ext cx="263424" cy="214916"/>
              </a:xfrm>
              <a:custGeom>
                <a:rect b="b" l="l" r="r" t="t"/>
                <a:pathLst>
                  <a:path extrusionOk="0" h="4178" w="5121">
                    <a:moveTo>
                      <a:pt x="1777" y="1"/>
                    </a:moveTo>
                    <a:cubicBezTo>
                      <a:pt x="1240" y="1"/>
                      <a:pt x="713" y="276"/>
                      <a:pt x="428" y="763"/>
                    </a:cubicBezTo>
                    <a:cubicBezTo>
                      <a:pt x="0" y="1491"/>
                      <a:pt x="255" y="2457"/>
                      <a:pt x="983" y="2882"/>
                    </a:cubicBezTo>
                    <a:cubicBezTo>
                      <a:pt x="1533" y="3202"/>
                      <a:pt x="2026" y="3602"/>
                      <a:pt x="2553" y="3957"/>
                    </a:cubicBezTo>
                    <a:cubicBezTo>
                      <a:pt x="2778" y="4109"/>
                      <a:pt x="3034" y="4177"/>
                      <a:pt x="3293" y="4177"/>
                    </a:cubicBezTo>
                    <a:cubicBezTo>
                      <a:pt x="3840" y="4177"/>
                      <a:pt x="4396" y="3871"/>
                      <a:pt x="4671" y="3400"/>
                    </a:cubicBezTo>
                    <a:cubicBezTo>
                      <a:pt x="5121" y="2636"/>
                      <a:pt x="4814" y="1753"/>
                      <a:pt x="4115" y="1282"/>
                    </a:cubicBezTo>
                    <a:cubicBezTo>
                      <a:pt x="3590" y="927"/>
                      <a:pt x="3095" y="528"/>
                      <a:pt x="2547" y="208"/>
                    </a:cubicBezTo>
                    <a:cubicBezTo>
                      <a:pt x="2307" y="67"/>
                      <a:pt x="2041" y="1"/>
                      <a:pt x="1777"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8"/>
              <p:cNvSpPr/>
              <p:nvPr/>
            </p:nvSpPr>
            <p:spPr>
              <a:xfrm>
                <a:off x="2929478" y="4198711"/>
                <a:ext cx="262858" cy="237190"/>
              </a:xfrm>
              <a:custGeom>
                <a:rect b="b" l="l" r="r" t="t"/>
                <a:pathLst>
                  <a:path extrusionOk="0" h="4611" w="5110">
                    <a:moveTo>
                      <a:pt x="1719" y="0"/>
                    </a:moveTo>
                    <a:cubicBezTo>
                      <a:pt x="1057" y="0"/>
                      <a:pt x="405" y="555"/>
                      <a:pt x="236" y="1165"/>
                    </a:cubicBezTo>
                    <a:cubicBezTo>
                      <a:pt x="1" y="2021"/>
                      <a:pt x="503" y="2705"/>
                      <a:pt x="1241" y="3036"/>
                    </a:cubicBezTo>
                    <a:cubicBezTo>
                      <a:pt x="1243" y="3036"/>
                      <a:pt x="1243" y="3038"/>
                      <a:pt x="1243" y="3038"/>
                    </a:cubicBezTo>
                    <a:cubicBezTo>
                      <a:pt x="1168" y="3005"/>
                      <a:pt x="1127" y="2988"/>
                      <a:pt x="1122" y="2988"/>
                    </a:cubicBezTo>
                    <a:lnTo>
                      <a:pt x="1122" y="2988"/>
                    </a:lnTo>
                    <a:cubicBezTo>
                      <a:pt x="1116" y="2988"/>
                      <a:pt x="1146" y="3005"/>
                      <a:pt x="1211" y="3038"/>
                    </a:cubicBezTo>
                    <a:cubicBezTo>
                      <a:pt x="1241" y="3053"/>
                      <a:pt x="1296" y="3091"/>
                      <a:pt x="1337" y="3119"/>
                    </a:cubicBezTo>
                    <a:cubicBezTo>
                      <a:pt x="1428" y="3198"/>
                      <a:pt x="1512" y="3281"/>
                      <a:pt x="1595" y="3365"/>
                    </a:cubicBezTo>
                    <a:cubicBezTo>
                      <a:pt x="1842" y="3616"/>
                      <a:pt x="2060" y="3892"/>
                      <a:pt x="2288" y="4158"/>
                    </a:cubicBezTo>
                    <a:cubicBezTo>
                      <a:pt x="2553" y="4469"/>
                      <a:pt x="2942" y="4611"/>
                      <a:pt x="3337" y="4611"/>
                    </a:cubicBezTo>
                    <a:cubicBezTo>
                      <a:pt x="3759" y="4611"/>
                      <a:pt x="4187" y="4449"/>
                      <a:pt x="4477" y="4158"/>
                    </a:cubicBezTo>
                    <a:cubicBezTo>
                      <a:pt x="5110" y="3527"/>
                      <a:pt x="5025" y="2611"/>
                      <a:pt x="4479" y="1969"/>
                    </a:cubicBezTo>
                    <a:cubicBezTo>
                      <a:pt x="4206" y="1649"/>
                      <a:pt x="3941" y="1323"/>
                      <a:pt x="3639" y="1029"/>
                    </a:cubicBezTo>
                    <a:cubicBezTo>
                      <a:pt x="3195" y="594"/>
                      <a:pt x="2711" y="314"/>
                      <a:pt x="2143" y="82"/>
                    </a:cubicBezTo>
                    <a:cubicBezTo>
                      <a:pt x="2004" y="26"/>
                      <a:pt x="1861" y="0"/>
                      <a:pt x="1719"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8"/>
              <p:cNvSpPr/>
              <p:nvPr/>
            </p:nvSpPr>
            <p:spPr>
              <a:xfrm>
                <a:off x="2854633" y="4310182"/>
                <a:ext cx="233229" cy="235389"/>
              </a:xfrm>
              <a:custGeom>
                <a:rect b="b" l="l" r="r" t="t"/>
                <a:pathLst>
                  <a:path extrusionOk="0" h="4576" w="4534">
                    <a:moveTo>
                      <a:pt x="1628" y="1"/>
                    </a:moveTo>
                    <a:cubicBezTo>
                      <a:pt x="1342" y="1"/>
                      <a:pt x="1061" y="68"/>
                      <a:pt x="834" y="201"/>
                    </a:cubicBezTo>
                    <a:cubicBezTo>
                      <a:pt x="488" y="404"/>
                      <a:pt x="228" y="741"/>
                      <a:pt x="123" y="1127"/>
                    </a:cubicBezTo>
                    <a:cubicBezTo>
                      <a:pt x="1" y="1567"/>
                      <a:pt x="106" y="1919"/>
                      <a:pt x="277" y="2320"/>
                    </a:cubicBezTo>
                    <a:cubicBezTo>
                      <a:pt x="449" y="2719"/>
                      <a:pt x="746" y="3070"/>
                      <a:pt x="1011" y="3408"/>
                    </a:cubicBezTo>
                    <a:cubicBezTo>
                      <a:pt x="1211" y="3662"/>
                      <a:pt x="1422" y="3920"/>
                      <a:pt x="1678" y="4122"/>
                    </a:cubicBezTo>
                    <a:cubicBezTo>
                      <a:pt x="2017" y="4387"/>
                      <a:pt x="2323" y="4575"/>
                      <a:pt x="2771" y="4575"/>
                    </a:cubicBezTo>
                    <a:cubicBezTo>
                      <a:pt x="3182" y="4575"/>
                      <a:pt x="3579" y="4410"/>
                      <a:pt x="3867" y="4122"/>
                    </a:cubicBezTo>
                    <a:cubicBezTo>
                      <a:pt x="4411" y="3578"/>
                      <a:pt x="4533" y="2454"/>
                      <a:pt x="3867" y="1931"/>
                    </a:cubicBezTo>
                    <a:cubicBezTo>
                      <a:pt x="3690" y="1791"/>
                      <a:pt x="3538" y="1624"/>
                      <a:pt x="3393" y="1451"/>
                    </a:cubicBezTo>
                    <a:lnTo>
                      <a:pt x="3393" y="1451"/>
                    </a:lnTo>
                    <a:cubicBezTo>
                      <a:pt x="3393" y="1451"/>
                      <a:pt x="3394" y="1452"/>
                      <a:pt x="3394" y="1452"/>
                    </a:cubicBezTo>
                    <a:cubicBezTo>
                      <a:pt x="3396" y="1452"/>
                      <a:pt x="3216" y="1218"/>
                      <a:pt x="3167" y="1144"/>
                    </a:cubicBezTo>
                    <a:cubicBezTo>
                      <a:pt x="3086" y="1021"/>
                      <a:pt x="3011" y="893"/>
                      <a:pt x="2952" y="758"/>
                    </a:cubicBezTo>
                    <a:cubicBezTo>
                      <a:pt x="2735" y="247"/>
                      <a:pt x="2174" y="1"/>
                      <a:pt x="1628"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8"/>
              <p:cNvSpPr/>
              <p:nvPr/>
            </p:nvSpPr>
            <p:spPr>
              <a:xfrm>
                <a:off x="2760807" y="4356838"/>
                <a:ext cx="215379" cy="243980"/>
              </a:xfrm>
              <a:custGeom>
                <a:rect b="b" l="l" r="r" t="t"/>
                <a:pathLst>
                  <a:path extrusionOk="0" h="4743" w="4187">
                    <a:moveTo>
                      <a:pt x="1708" y="0"/>
                    </a:moveTo>
                    <a:cubicBezTo>
                      <a:pt x="1430" y="0"/>
                      <a:pt x="1155" y="67"/>
                      <a:pt x="923" y="203"/>
                    </a:cubicBezTo>
                    <a:cubicBezTo>
                      <a:pt x="153" y="655"/>
                      <a:pt x="0" y="1562"/>
                      <a:pt x="368" y="2323"/>
                    </a:cubicBezTo>
                    <a:cubicBezTo>
                      <a:pt x="384" y="2358"/>
                      <a:pt x="433" y="2467"/>
                      <a:pt x="454" y="2515"/>
                    </a:cubicBezTo>
                    <a:cubicBezTo>
                      <a:pt x="492" y="2611"/>
                      <a:pt x="528" y="2707"/>
                      <a:pt x="563" y="2804"/>
                    </a:cubicBezTo>
                    <a:cubicBezTo>
                      <a:pt x="663" y="3072"/>
                      <a:pt x="761" y="3341"/>
                      <a:pt x="872" y="3604"/>
                    </a:cubicBezTo>
                    <a:cubicBezTo>
                      <a:pt x="1038" y="3998"/>
                      <a:pt x="1201" y="4307"/>
                      <a:pt x="1584" y="4531"/>
                    </a:cubicBezTo>
                    <a:cubicBezTo>
                      <a:pt x="1823" y="4670"/>
                      <a:pt x="2096" y="4742"/>
                      <a:pt x="2369" y="4742"/>
                    </a:cubicBezTo>
                    <a:cubicBezTo>
                      <a:pt x="2507" y="4742"/>
                      <a:pt x="2644" y="4724"/>
                      <a:pt x="2777" y="4687"/>
                    </a:cubicBezTo>
                    <a:cubicBezTo>
                      <a:pt x="3513" y="4485"/>
                      <a:pt x="4187" y="3561"/>
                      <a:pt x="3859" y="2782"/>
                    </a:cubicBezTo>
                    <a:cubicBezTo>
                      <a:pt x="3579" y="2110"/>
                      <a:pt x="3361" y="1415"/>
                      <a:pt x="3042" y="760"/>
                    </a:cubicBezTo>
                    <a:cubicBezTo>
                      <a:pt x="2800" y="257"/>
                      <a:pt x="2250" y="0"/>
                      <a:pt x="1708"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8"/>
              <p:cNvSpPr/>
              <p:nvPr/>
            </p:nvSpPr>
            <p:spPr>
              <a:xfrm>
                <a:off x="2670473" y="4371241"/>
                <a:ext cx="173867" cy="231480"/>
              </a:xfrm>
              <a:custGeom>
                <a:rect b="b" l="l" r="r" t="t"/>
                <a:pathLst>
                  <a:path extrusionOk="0" h="4500" w="3380">
                    <a:moveTo>
                      <a:pt x="1629" y="0"/>
                    </a:moveTo>
                    <a:cubicBezTo>
                      <a:pt x="1498" y="0"/>
                      <a:pt x="1368" y="17"/>
                      <a:pt x="1243" y="51"/>
                    </a:cubicBezTo>
                    <a:cubicBezTo>
                      <a:pt x="385" y="288"/>
                      <a:pt x="1" y="1130"/>
                      <a:pt x="163" y="1956"/>
                    </a:cubicBezTo>
                    <a:cubicBezTo>
                      <a:pt x="178" y="2039"/>
                      <a:pt x="193" y="2122"/>
                      <a:pt x="208" y="2204"/>
                    </a:cubicBezTo>
                    <a:cubicBezTo>
                      <a:pt x="214" y="2238"/>
                      <a:pt x="223" y="2302"/>
                      <a:pt x="232" y="2361"/>
                    </a:cubicBezTo>
                    <a:cubicBezTo>
                      <a:pt x="255" y="2556"/>
                      <a:pt x="270" y="2752"/>
                      <a:pt x="272" y="2950"/>
                    </a:cubicBezTo>
                    <a:cubicBezTo>
                      <a:pt x="281" y="3793"/>
                      <a:pt x="968" y="4499"/>
                      <a:pt x="1821" y="4499"/>
                    </a:cubicBezTo>
                    <a:cubicBezTo>
                      <a:pt x="2657" y="4499"/>
                      <a:pt x="3380" y="3793"/>
                      <a:pt x="3370" y="2950"/>
                    </a:cubicBezTo>
                    <a:cubicBezTo>
                      <a:pt x="3363" y="2342"/>
                      <a:pt x="3265" y="1728"/>
                      <a:pt x="3150" y="1133"/>
                    </a:cubicBezTo>
                    <a:cubicBezTo>
                      <a:pt x="3015" y="439"/>
                      <a:pt x="2307" y="0"/>
                      <a:pt x="1629"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8"/>
              <p:cNvSpPr/>
              <p:nvPr/>
            </p:nvSpPr>
            <p:spPr>
              <a:xfrm>
                <a:off x="2552012" y="4367177"/>
                <a:ext cx="241459" cy="249381"/>
              </a:xfrm>
              <a:custGeom>
                <a:rect b="b" l="l" r="r" t="t"/>
                <a:pathLst>
                  <a:path extrusionOk="0" h="4848" w="4694">
                    <a:moveTo>
                      <a:pt x="2850" y="1"/>
                    </a:moveTo>
                    <a:cubicBezTo>
                      <a:pt x="2830" y="1"/>
                      <a:pt x="2811" y="1"/>
                      <a:pt x="2791" y="2"/>
                    </a:cubicBezTo>
                    <a:cubicBezTo>
                      <a:pt x="1863" y="45"/>
                      <a:pt x="880" y="356"/>
                      <a:pt x="408" y="1227"/>
                    </a:cubicBezTo>
                    <a:cubicBezTo>
                      <a:pt x="1" y="1978"/>
                      <a:pt x="72" y="2871"/>
                      <a:pt x="502" y="3597"/>
                    </a:cubicBezTo>
                    <a:cubicBezTo>
                      <a:pt x="824" y="4141"/>
                      <a:pt x="1437" y="4716"/>
                      <a:pt x="2089" y="4806"/>
                    </a:cubicBezTo>
                    <a:cubicBezTo>
                      <a:pt x="2262" y="4830"/>
                      <a:pt x="2437" y="4848"/>
                      <a:pt x="2610" y="4848"/>
                    </a:cubicBezTo>
                    <a:cubicBezTo>
                      <a:pt x="2953" y="4848"/>
                      <a:pt x="3287" y="4780"/>
                      <a:pt x="3589" y="4569"/>
                    </a:cubicBezTo>
                    <a:cubicBezTo>
                      <a:pt x="4065" y="4235"/>
                      <a:pt x="4338" y="3833"/>
                      <a:pt x="4532" y="3285"/>
                    </a:cubicBezTo>
                    <a:cubicBezTo>
                      <a:pt x="4694" y="2827"/>
                      <a:pt x="4566" y="2338"/>
                      <a:pt x="4282" y="1963"/>
                    </a:cubicBezTo>
                    <a:cubicBezTo>
                      <a:pt x="4317" y="1832"/>
                      <a:pt x="4340" y="1696"/>
                      <a:pt x="4340" y="1551"/>
                    </a:cubicBezTo>
                    <a:cubicBezTo>
                      <a:pt x="4340" y="755"/>
                      <a:pt x="3667" y="1"/>
                      <a:pt x="2850"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5" name="Google Shape;195;p28"/>
            <p:cNvGrpSpPr/>
            <p:nvPr/>
          </p:nvGrpSpPr>
          <p:grpSpPr>
            <a:xfrm>
              <a:off x="3209985" y="1802857"/>
              <a:ext cx="963105" cy="717724"/>
              <a:chOff x="6331140" y="2872948"/>
              <a:chExt cx="1164859" cy="696549"/>
            </a:xfrm>
          </p:grpSpPr>
          <p:sp>
            <p:nvSpPr>
              <p:cNvPr id="196" name="Google Shape;196;p28"/>
              <p:cNvSpPr/>
              <p:nvPr/>
            </p:nvSpPr>
            <p:spPr>
              <a:xfrm>
                <a:off x="6657840" y="3460033"/>
                <a:ext cx="77777" cy="44650"/>
              </a:xfrm>
              <a:custGeom>
                <a:rect b="b" l="l" r="r" t="t"/>
                <a:pathLst>
                  <a:path extrusionOk="0" h="868" w="1512">
                    <a:moveTo>
                      <a:pt x="1512" y="0"/>
                    </a:moveTo>
                    <a:lnTo>
                      <a:pt x="1512" y="0"/>
                    </a:lnTo>
                    <a:cubicBezTo>
                      <a:pt x="949" y="202"/>
                      <a:pt x="433" y="377"/>
                      <a:pt x="0" y="520"/>
                    </a:cubicBezTo>
                    <a:cubicBezTo>
                      <a:pt x="232" y="746"/>
                      <a:pt x="474" y="868"/>
                      <a:pt x="699" y="868"/>
                    </a:cubicBezTo>
                    <a:cubicBezTo>
                      <a:pt x="765" y="868"/>
                      <a:pt x="830" y="858"/>
                      <a:pt x="892" y="836"/>
                    </a:cubicBezTo>
                    <a:cubicBezTo>
                      <a:pt x="1150" y="752"/>
                      <a:pt x="1395" y="467"/>
                      <a:pt x="1512" y="0"/>
                    </a:cubicBezTo>
                    <a:close/>
                  </a:path>
                </a:pathLst>
              </a:custGeom>
              <a:solidFill>
                <a:srgbClr val="8520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8"/>
              <p:cNvSpPr/>
              <p:nvPr/>
            </p:nvSpPr>
            <p:spPr>
              <a:xfrm>
                <a:off x="7098059" y="2873411"/>
                <a:ext cx="397940" cy="383125"/>
              </a:xfrm>
              <a:custGeom>
                <a:rect b="b" l="l" r="r" t="t"/>
                <a:pathLst>
                  <a:path extrusionOk="0" h="7448" w="7736">
                    <a:moveTo>
                      <a:pt x="1802" y="1"/>
                    </a:moveTo>
                    <a:cubicBezTo>
                      <a:pt x="1766" y="1"/>
                      <a:pt x="1730" y="3"/>
                      <a:pt x="1695" y="3"/>
                    </a:cubicBezTo>
                    <a:cubicBezTo>
                      <a:pt x="825" y="1253"/>
                      <a:pt x="546" y="2762"/>
                      <a:pt x="462" y="3794"/>
                    </a:cubicBezTo>
                    <a:cubicBezTo>
                      <a:pt x="650" y="4942"/>
                      <a:pt x="497" y="6151"/>
                      <a:pt x="0" y="7448"/>
                    </a:cubicBezTo>
                    <a:cubicBezTo>
                      <a:pt x="1190" y="7295"/>
                      <a:pt x="4087" y="6696"/>
                      <a:pt x="5725" y="4424"/>
                    </a:cubicBezTo>
                    <a:cubicBezTo>
                      <a:pt x="5859" y="4238"/>
                      <a:pt x="5994" y="4055"/>
                      <a:pt x="6128" y="3875"/>
                    </a:cubicBezTo>
                    <a:cubicBezTo>
                      <a:pt x="6954" y="2751"/>
                      <a:pt x="7735" y="1691"/>
                      <a:pt x="7428" y="1083"/>
                    </a:cubicBezTo>
                    <a:cubicBezTo>
                      <a:pt x="7065" y="366"/>
                      <a:pt x="5171" y="1"/>
                      <a:pt x="1802" y="1"/>
                    </a:cubicBezTo>
                    <a:close/>
                  </a:path>
                </a:pathLst>
              </a:custGeom>
              <a:solidFill>
                <a:srgbClr val="8520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8"/>
              <p:cNvSpPr/>
              <p:nvPr/>
            </p:nvSpPr>
            <p:spPr>
              <a:xfrm>
                <a:off x="7022236" y="2873926"/>
                <a:ext cx="123405" cy="119238"/>
              </a:xfrm>
              <a:custGeom>
                <a:rect b="b" l="l" r="r" t="t"/>
                <a:pathLst>
                  <a:path extrusionOk="0" h="2318" w="2399">
                    <a:moveTo>
                      <a:pt x="2399" y="0"/>
                    </a:moveTo>
                    <a:lnTo>
                      <a:pt x="2399" y="0"/>
                    </a:lnTo>
                    <a:cubicBezTo>
                      <a:pt x="1715" y="10"/>
                      <a:pt x="974" y="34"/>
                      <a:pt x="183" y="70"/>
                    </a:cubicBezTo>
                    <a:cubicBezTo>
                      <a:pt x="123" y="72"/>
                      <a:pt x="63" y="74"/>
                      <a:pt x="0" y="77"/>
                    </a:cubicBezTo>
                    <a:cubicBezTo>
                      <a:pt x="676" y="821"/>
                      <a:pt x="1169" y="1559"/>
                      <a:pt x="1501" y="2317"/>
                    </a:cubicBezTo>
                    <a:cubicBezTo>
                      <a:pt x="1693" y="1450"/>
                      <a:pt x="1996" y="672"/>
                      <a:pt x="2399" y="0"/>
                    </a:cubicBezTo>
                    <a:close/>
                  </a:path>
                </a:pathLst>
              </a:custGeom>
              <a:solidFill>
                <a:srgbClr val="8520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8"/>
              <p:cNvSpPr/>
              <p:nvPr/>
            </p:nvSpPr>
            <p:spPr>
              <a:xfrm>
                <a:off x="6331140" y="2872948"/>
                <a:ext cx="766302" cy="696549"/>
              </a:xfrm>
              <a:custGeom>
                <a:rect b="b" l="l" r="r" t="t"/>
                <a:pathLst>
                  <a:path extrusionOk="0" h="13541" w="14897">
                    <a:moveTo>
                      <a:pt x="7483" y="0"/>
                    </a:moveTo>
                    <a:cubicBezTo>
                      <a:pt x="5087" y="0"/>
                      <a:pt x="2715" y="245"/>
                      <a:pt x="1593" y="2028"/>
                    </a:cubicBezTo>
                    <a:cubicBezTo>
                      <a:pt x="0" y="4560"/>
                      <a:pt x="339" y="7137"/>
                      <a:pt x="641" y="9411"/>
                    </a:cubicBezTo>
                    <a:cubicBezTo>
                      <a:pt x="706" y="9904"/>
                      <a:pt x="767" y="10369"/>
                      <a:pt x="810" y="10826"/>
                    </a:cubicBezTo>
                    <a:cubicBezTo>
                      <a:pt x="959" y="12454"/>
                      <a:pt x="1211" y="13541"/>
                      <a:pt x="1962" y="13541"/>
                    </a:cubicBezTo>
                    <a:cubicBezTo>
                      <a:pt x="2570" y="13541"/>
                      <a:pt x="3513" y="12953"/>
                      <a:pt x="4763" y="11797"/>
                    </a:cubicBezTo>
                    <a:cubicBezTo>
                      <a:pt x="4799" y="11764"/>
                      <a:pt x="4842" y="11739"/>
                      <a:pt x="4887" y="11726"/>
                    </a:cubicBezTo>
                    <a:cubicBezTo>
                      <a:pt x="4963" y="11701"/>
                      <a:pt x="12421" y="9431"/>
                      <a:pt x="14145" y="7617"/>
                    </a:cubicBezTo>
                    <a:cubicBezTo>
                      <a:pt x="14691" y="6357"/>
                      <a:pt x="14896" y="5196"/>
                      <a:pt x="14749" y="4085"/>
                    </a:cubicBezTo>
                    <a:cubicBezTo>
                      <a:pt x="14723" y="4034"/>
                      <a:pt x="14708" y="3976"/>
                      <a:pt x="14714" y="3916"/>
                    </a:cubicBezTo>
                    <a:cubicBezTo>
                      <a:pt x="14714" y="3903"/>
                      <a:pt x="14715" y="3889"/>
                      <a:pt x="14715" y="3874"/>
                    </a:cubicBezTo>
                    <a:cubicBezTo>
                      <a:pt x="14490" y="2577"/>
                      <a:pt x="13776" y="1346"/>
                      <a:pt x="12554" y="113"/>
                    </a:cubicBezTo>
                    <a:cubicBezTo>
                      <a:pt x="12492" y="113"/>
                      <a:pt x="12430" y="115"/>
                      <a:pt x="12364" y="115"/>
                    </a:cubicBezTo>
                    <a:cubicBezTo>
                      <a:pt x="11529" y="115"/>
                      <a:pt x="10676" y="85"/>
                      <a:pt x="9851" y="55"/>
                    </a:cubicBezTo>
                    <a:cubicBezTo>
                      <a:pt x="9027" y="27"/>
                      <a:pt x="8247" y="0"/>
                      <a:pt x="7483" y="0"/>
                    </a:cubicBezTo>
                    <a:close/>
                  </a:path>
                </a:pathLst>
              </a:custGeom>
              <a:solidFill>
                <a:srgbClr val="8520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200" name="Google Shape;200;p28"/>
          <p:cNvPicPr preferRelativeResize="0"/>
          <p:nvPr/>
        </p:nvPicPr>
        <p:blipFill rotWithShape="1">
          <a:blip r:embed="rId5">
            <a:alphaModFix/>
          </a:blip>
          <a:srcRect b="15002" l="0" r="0" t="0"/>
          <a:stretch/>
        </p:blipFill>
        <p:spPr>
          <a:xfrm>
            <a:off x="5181150" y="482025"/>
            <a:ext cx="872675" cy="484150"/>
          </a:xfrm>
          <a:prstGeom prst="rect">
            <a:avLst/>
          </a:prstGeom>
          <a:noFill/>
          <a:ln>
            <a:noFill/>
          </a:ln>
        </p:spPr>
      </p:pic>
      <p:pic>
        <p:nvPicPr>
          <p:cNvPr id="201" name="Google Shape;201;p28"/>
          <p:cNvPicPr preferRelativeResize="0"/>
          <p:nvPr/>
        </p:nvPicPr>
        <p:blipFill>
          <a:blip r:embed="rId6">
            <a:alphaModFix/>
          </a:blip>
          <a:stretch>
            <a:fillRect/>
          </a:stretch>
        </p:blipFill>
        <p:spPr>
          <a:xfrm>
            <a:off x="6053825" y="482025"/>
            <a:ext cx="1478450" cy="1149901"/>
          </a:xfrm>
          <a:prstGeom prst="rect">
            <a:avLst/>
          </a:prstGeom>
          <a:noFill/>
          <a:ln>
            <a:noFill/>
          </a:ln>
        </p:spPr>
      </p:pic>
      <p:pic>
        <p:nvPicPr>
          <p:cNvPr id="202" name="Google Shape;202;p28"/>
          <p:cNvPicPr preferRelativeResize="0"/>
          <p:nvPr/>
        </p:nvPicPr>
        <p:blipFill>
          <a:blip r:embed="rId7">
            <a:alphaModFix/>
          </a:blip>
          <a:stretch>
            <a:fillRect/>
          </a:stretch>
        </p:blipFill>
        <p:spPr>
          <a:xfrm>
            <a:off x="6317273" y="1818250"/>
            <a:ext cx="1031126" cy="1031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37"/>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502" name="Google Shape;502;p37"/>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solidFill>
                  <a:schemeClr val="dk1"/>
                </a:solidFill>
                <a:latin typeface="Mada"/>
                <a:ea typeface="Mada"/>
                <a:cs typeface="Mada"/>
                <a:sym typeface="Mada"/>
              </a:rPr>
              <a:t>ESOPHAGEAL DYSPHAGIA</a:t>
            </a:r>
            <a:endParaRPr b="1" sz="2600">
              <a:solidFill>
                <a:schemeClr val="dk1"/>
              </a:solidFill>
              <a:latin typeface="Mada"/>
              <a:ea typeface="Mada"/>
              <a:cs typeface="Mada"/>
              <a:sym typeface="Mada"/>
            </a:endParaRPr>
          </a:p>
        </p:txBody>
      </p:sp>
      <p:sp>
        <p:nvSpPr>
          <p:cNvPr id="503" name="Google Shape;503;p37"/>
          <p:cNvSpPr txBox="1"/>
          <p:nvPr/>
        </p:nvSpPr>
        <p:spPr>
          <a:xfrm>
            <a:off x="247500" y="904850"/>
            <a:ext cx="54591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5"/>
                </a:highlight>
                <a:latin typeface="Mada"/>
                <a:ea typeface="Mada"/>
                <a:cs typeface="Mada"/>
                <a:sym typeface="Mada"/>
              </a:rPr>
              <a:t>3-Achalasia (Cont.)</a:t>
            </a:r>
            <a:endParaRPr b="1" sz="2200">
              <a:solidFill>
                <a:schemeClr val="dk1"/>
              </a:solidFill>
              <a:highlight>
                <a:schemeClr val="accent5"/>
              </a:highlight>
              <a:latin typeface="Mada"/>
              <a:ea typeface="Mada"/>
              <a:cs typeface="Mada"/>
              <a:sym typeface="Mada"/>
            </a:endParaRPr>
          </a:p>
        </p:txBody>
      </p:sp>
      <p:sp>
        <p:nvSpPr>
          <p:cNvPr id="504" name="Google Shape;504;p37"/>
          <p:cNvSpPr txBox="1"/>
          <p:nvPr/>
        </p:nvSpPr>
        <p:spPr>
          <a:xfrm>
            <a:off x="0" y="993222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p>
        </p:txBody>
      </p:sp>
      <p:sp>
        <p:nvSpPr>
          <p:cNvPr id="505" name="Google Shape;505;p37"/>
          <p:cNvSpPr txBox="1"/>
          <p:nvPr/>
        </p:nvSpPr>
        <p:spPr>
          <a:xfrm>
            <a:off x="-12700" y="9782175"/>
            <a:ext cx="7441500" cy="102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900">
                <a:solidFill>
                  <a:srgbClr val="6AA84F"/>
                </a:solidFill>
                <a:latin typeface="Mada"/>
                <a:ea typeface="Mada"/>
                <a:cs typeface="Mada"/>
                <a:sym typeface="Mada"/>
              </a:rPr>
              <a:t>1- Heartburn in achalasia is due to acids in foods which accumulate in the esophagus</a:t>
            </a:r>
            <a:endParaRPr b="1" sz="900">
              <a:solidFill>
                <a:srgbClr val="6AA84F"/>
              </a:solidFill>
              <a:latin typeface="Mada"/>
              <a:ea typeface="Mada"/>
              <a:cs typeface="Mada"/>
              <a:sym typeface="Mada"/>
            </a:endParaRPr>
          </a:p>
          <a:p>
            <a:pPr indent="0" lvl="0" marL="0" rtl="0" algn="l">
              <a:spcBef>
                <a:spcPts val="0"/>
              </a:spcBef>
              <a:spcAft>
                <a:spcPts val="0"/>
              </a:spcAft>
              <a:buNone/>
            </a:pPr>
            <a:r>
              <a:rPr lang="ar" sz="900">
                <a:solidFill>
                  <a:srgbClr val="6AA84F"/>
                </a:solidFill>
                <a:latin typeface="Mada"/>
                <a:ea typeface="Mada"/>
                <a:cs typeface="Mada"/>
                <a:sym typeface="Mada"/>
              </a:rPr>
              <a:t>3- Medical therapy for achalasia almost never work, however we can describe it for elderly patients with </a:t>
            </a:r>
            <a:r>
              <a:rPr lang="ar" sz="900">
                <a:solidFill>
                  <a:srgbClr val="6AA84F"/>
                </a:solidFill>
                <a:latin typeface="Mada"/>
                <a:ea typeface="Mada"/>
                <a:cs typeface="Mada"/>
                <a:sym typeface="Mada"/>
              </a:rPr>
              <a:t>comorbidities</a:t>
            </a:r>
            <a:r>
              <a:rPr lang="ar" sz="900">
                <a:solidFill>
                  <a:srgbClr val="6AA84F"/>
                </a:solidFill>
                <a:latin typeface="Mada"/>
                <a:ea typeface="Mada"/>
                <a:cs typeface="Mada"/>
                <a:sym typeface="Mada"/>
              </a:rPr>
              <a:t> that prevent them </a:t>
            </a:r>
            <a:r>
              <a:rPr lang="ar" sz="900">
                <a:solidFill>
                  <a:srgbClr val="6AA84F"/>
                </a:solidFill>
                <a:latin typeface="Mada"/>
                <a:ea typeface="Mada"/>
                <a:cs typeface="Mada"/>
                <a:sym typeface="Mada"/>
              </a:rPr>
              <a:t>from</a:t>
            </a:r>
            <a:r>
              <a:rPr lang="ar" sz="900">
                <a:solidFill>
                  <a:srgbClr val="6AA84F"/>
                </a:solidFill>
                <a:latin typeface="Mada"/>
                <a:ea typeface="Mada"/>
                <a:cs typeface="Mada"/>
                <a:sym typeface="Mada"/>
              </a:rPr>
              <a:t> doing any endoscopic or surgical procedure</a:t>
            </a:r>
            <a:endParaRPr sz="900">
              <a:solidFill>
                <a:srgbClr val="6AA84F"/>
              </a:solidFill>
              <a:latin typeface="Mada"/>
              <a:ea typeface="Mada"/>
              <a:cs typeface="Mada"/>
              <a:sym typeface="Mada"/>
            </a:endParaRPr>
          </a:p>
          <a:p>
            <a:pPr indent="0" lvl="0" marL="0" rtl="0" algn="l">
              <a:spcBef>
                <a:spcPts val="0"/>
              </a:spcBef>
              <a:spcAft>
                <a:spcPts val="0"/>
              </a:spcAft>
              <a:buNone/>
            </a:pPr>
            <a:r>
              <a:rPr lang="ar" sz="900">
                <a:solidFill>
                  <a:srgbClr val="6AA84F"/>
                </a:solidFill>
                <a:latin typeface="Mada"/>
                <a:ea typeface="Mada"/>
                <a:cs typeface="Mada"/>
                <a:sym typeface="Mada"/>
              </a:rPr>
              <a:t>4- pneumatic dilation is associated with risk of perforation</a:t>
            </a:r>
            <a:endParaRPr sz="9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900">
                <a:solidFill>
                  <a:srgbClr val="1C4588"/>
                </a:solidFill>
                <a:latin typeface="Mada"/>
                <a:ea typeface="Mada"/>
                <a:cs typeface="Mada"/>
                <a:sym typeface="Mada"/>
              </a:rPr>
              <a:t>6</a:t>
            </a:r>
            <a:r>
              <a:rPr lang="ar" sz="900">
                <a:solidFill>
                  <a:srgbClr val="1C4588"/>
                </a:solidFill>
              </a:rPr>
              <a:t>- </a:t>
            </a:r>
            <a:r>
              <a:rPr lang="ar" sz="900">
                <a:solidFill>
                  <a:srgbClr val="1C4588"/>
                </a:solidFill>
                <a:latin typeface="Mada"/>
                <a:ea typeface="Mada"/>
                <a:cs typeface="Mada"/>
                <a:sym typeface="Mada"/>
              </a:rPr>
              <a:t>some patients experience severe chest pain due to esophageal spasm; it might be misdiagnosed as cardiac pain.</a:t>
            </a:r>
            <a:endParaRPr sz="900">
              <a:solidFill>
                <a:srgbClr val="1C4588"/>
              </a:solidFill>
            </a:endParaRPr>
          </a:p>
          <a:p>
            <a:pPr indent="0" lvl="0" marL="0" rtl="0" algn="l">
              <a:spcBef>
                <a:spcPts val="0"/>
              </a:spcBef>
              <a:spcAft>
                <a:spcPts val="0"/>
              </a:spcAft>
              <a:buNone/>
            </a:pPr>
            <a:r>
              <a:t/>
            </a:r>
            <a:endParaRPr sz="900">
              <a:solidFill>
                <a:srgbClr val="1C4588"/>
              </a:solidFill>
              <a:latin typeface="Mada"/>
              <a:ea typeface="Mada"/>
              <a:cs typeface="Mada"/>
              <a:sym typeface="Mada"/>
            </a:endParaRPr>
          </a:p>
        </p:txBody>
      </p:sp>
      <p:sp>
        <p:nvSpPr>
          <p:cNvPr id="506" name="Google Shape;506;p37"/>
          <p:cNvSpPr/>
          <p:nvPr/>
        </p:nvSpPr>
        <p:spPr>
          <a:xfrm>
            <a:off x="-7554925" y="2232021"/>
            <a:ext cx="2944890" cy="338688"/>
          </a:xfrm>
          <a:prstGeom prst="flowChartTerminator">
            <a:avLst/>
          </a:prstGeom>
          <a:noFill/>
          <a:ln cap="flat" cmpd="sng" w="9525">
            <a:solidFill>
              <a:srgbClr val="93C47D"/>
            </a:solidFill>
            <a:prstDash val="lg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   Dysphagia to solids and liquids</a:t>
            </a:r>
            <a:endParaRPr b="1" sz="1200">
              <a:latin typeface="Mada"/>
              <a:ea typeface="Mada"/>
              <a:cs typeface="Mada"/>
              <a:sym typeface="Mada"/>
            </a:endParaRPr>
          </a:p>
        </p:txBody>
      </p:sp>
      <p:sp>
        <p:nvSpPr>
          <p:cNvPr id="507" name="Google Shape;507;p37"/>
          <p:cNvSpPr/>
          <p:nvPr/>
        </p:nvSpPr>
        <p:spPr>
          <a:xfrm>
            <a:off x="-7616725" y="2218663"/>
            <a:ext cx="378000" cy="365400"/>
          </a:xfrm>
          <a:prstGeom prst="ellipse">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37"/>
          <p:cNvSpPr/>
          <p:nvPr/>
        </p:nvSpPr>
        <p:spPr>
          <a:xfrm>
            <a:off x="-4034297" y="2218650"/>
            <a:ext cx="2944890" cy="338688"/>
          </a:xfrm>
          <a:prstGeom prst="flowChartTerminator">
            <a:avLst/>
          </a:prstGeom>
          <a:noFill/>
          <a:ln cap="flat" cmpd="sng" w="9525">
            <a:solidFill>
              <a:srgbClr val="93C47D"/>
            </a:solidFill>
            <a:prstDash val="lg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     Regurgitation of undigested food</a:t>
            </a:r>
            <a:endParaRPr b="1" sz="1200">
              <a:latin typeface="Mada"/>
              <a:ea typeface="Mada"/>
              <a:cs typeface="Mada"/>
              <a:sym typeface="Mada"/>
            </a:endParaRPr>
          </a:p>
        </p:txBody>
      </p:sp>
      <p:sp>
        <p:nvSpPr>
          <p:cNvPr id="509" name="Google Shape;509;p37"/>
          <p:cNvSpPr/>
          <p:nvPr/>
        </p:nvSpPr>
        <p:spPr>
          <a:xfrm>
            <a:off x="-4161557" y="2205299"/>
            <a:ext cx="397200" cy="365400"/>
          </a:xfrm>
          <a:prstGeom prst="ellipse">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37"/>
          <p:cNvSpPr/>
          <p:nvPr/>
        </p:nvSpPr>
        <p:spPr>
          <a:xfrm>
            <a:off x="-7788425" y="2793563"/>
            <a:ext cx="1889406" cy="338688"/>
          </a:xfrm>
          <a:prstGeom prst="flowChartTerminator">
            <a:avLst/>
          </a:prstGeom>
          <a:noFill/>
          <a:ln cap="flat" cmpd="sng" w="9525">
            <a:solidFill>
              <a:srgbClr val="93C47D"/>
            </a:solidFill>
            <a:prstDash val="lg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ar" sz="1200">
                <a:latin typeface="Mada"/>
                <a:ea typeface="Mada"/>
                <a:cs typeface="Mada"/>
                <a:sym typeface="Mada"/>
              </a:rPr>
              <a:t>Heartburn</a:t>
            </a:r>
            <a:r>
              <a:rPr b="1" baseline="30000" lang="ar" sz="1200">
                <a:latin typeface="Mada"/>
                <a:ea typeface="Mada"/>
                <a:cs typeface="Mada"/>
                <a:sym typeface="Mada"/>
              </a:rPr>
              <a:t>1</a:t>
            </a:r>
            <a:endParaRPr b="1" baseline="30000" sz="1200">
              <a:latin typeface="Mada"/>
              <a:ea typeface="Mada"/>
              <a:cs typeface="Mada"/>
              <a:sym typeface="Mada"/>
            </a:endParaRPr>
          </a:p>
        </p:txBody>
      </p:sp>
      <p:sp>
        <p:nvSpPr>
          <p:cNvPr id="511" name="Google Shape;511;p37"/>
          <p:cNvSpPr/>
          <p:nvPr/>
        </p:nvSpPr>
        <p:spPr>
          <a:xfrm>
            <a:off x="-7935943" y="2780204"/>
            <a:ext cx="378000" cy="365400"/>
          </a:xfrm>
          <a:prstGeom prst="ellipse">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37"/>
          <p:cNvSpPr/>
          <p:nvPr/>
        </p:nvSpPr>
        <p:spPr>
          <a:xfrm>
            <a:off x="-5436860" y="2793572"/>
            <a:ext cx="1889406" cy="338688"/>
          </a:xfrm>
          <a:prstGeom prst="flowChartTerminator">
            <a:avLst/>
          </a:prstGeom>
          <a:noFill/>
          <a:ln cap="flat" cmpd="sng" w="9525">
            <a:solidFill>
              <a:srgbClr val="93C47D"/>
            </a:solidFill>
            <a:prstDash val="lg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chemeClr val="dk1"/>
                </a:solidFill>
                <a:latin typeface="Mada"/>
                <a:ea typeface="Mada"/>
                <a:cs typeface="Mada"/>
                <a:sym typeface="Mada"/>
              </a:rPr>
              <a:t>Chest pain</a:t>
            </a:r>
            <a:r>
              <a:rPr b="1" baseline="30000" lang="ar" sz="1200">
                <a:solidFill>
                  <a:schemeClr val="dk1"/>
                </a:solidFill>
                <a:latin typeface="Mada"/>
                <a:ea typeface="Mada"/>
                <a:cs typeface="Mada"/>
                <a:sym typeface="Mada"/>
              </a:rPr>
              <a:t>6</a:t>
            </a:r>
            <a:endParaRPr b="1" baseline="30000" sz="1200">
              <a:latin typeface="Mada"/>
              <a:ea typeface="Mada"/>
              <a:cs typeface="Mada"/>
              <a:sym typeface="Mada"/>
            </a:endParaRPr>
          </a:p>
        </p:txBody>
      </p:sp>
      <p:sp>
        <p:nvSpPr>
          <p:cNvPr id="513" name="Google Shape;513;p37"/>
          <p:cNvSpPr/>
          <p:nvPr/>
        </p:nvSpPr>
        <p:spPr>
          <a:xfrm>
            <a:off x="-5603548" y="2780219"/>
            <a:ext cx="397200" cy="365400"/>
          </a:xfrm>
          <a:prstGeom prst="ellipse">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37"/>
          <p:cNvSpPr/>
          <p:nvPr/>
        </p:nvSpPr>
        <p:spPr>
          <a:xfrm>
            <a:off x="-2998451" y="2793550"/>
            <a:ext cx="1889406" cy="338688"/>
          </a:xfrm>
          <a:prstGeom prst="flowChartTerminator">
            <a:avLst/>
          </a:prstGeom>
          <a:noFill/>
          <a:ln cap="flat" cmpd="sng" w="9525">
            <a:solidFill>
              <a:srgbClr val="93C47D"/>
            </a:solidFill>
            <a:prstDash val="lg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Weight loss</a:t>
            </a:r>
            <a:endParaRPr b="1" sz="1200">
              <a:latin typeface="Mada"/>
              <a:ea typeface="Mada"/>
              <a:cs typeface="Mada"/>
              <a:sym typeface="Mada"/>
            </a:endParaRPr>
          </a:p>
        </p:txBody>
      </p:sp>
      <p:sp>
        <p:nvSpPr>
          <p:cNvPr id="515" name="Google Shape;515;p37"/>
          <p:cNvSpPr/>
          <p:nvPr/>
        </p:nvSpPr>
        <p:spPr>
          <a:xfrm>
            <a:off x="-3193134" y="2780200"/>
            <a:ext cx="397200" cy="365400"/>
          </a:xfrm>
          <a:prstGeom prst="ellipse">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6" name="Google Shape;516;p37"/>
          <p:cNvPicPr preferRelativeResize="0"/>
          <p:nvPr/>
        </p:nvPicPr>
        <p:blipFill>
          <a:blip r:embed="rId3">
            <a:alphaModFix/>
          </a:blip>
          <a:stretch>
            <a:fillRect/>
          </a:stretch>
        </p:blipFill>
        <p:spPr>
          <a:xfrm>
            <a:off x="-5532175" y="2844088"/>
            <a:ext cx="254444" cy="224321"/>
          </a:xfrm>
          <a:prstGeom prst="rect">
            <a:avLst/>
          </a:prstGeom>
          <a:noFill/>
          <a:ln>
            <a:noFill/>
          </a:ln>
        </p:spPr>
      </p:pic>
      <p:pic>
        <p:nvPicPr>
          <p:cNvPr id="517" name="Google Shape;517;p37"/>
          <p:cNvPicPr preferRelativeResize="0"/>
          <p:nvPr/>
        </p:nvPicPr>
        <p:blipFill>
          <a:blip r:embed="rId4">
            <a:alphaModFix/>
          </a:blip>
          <a:stretch>
            <a:fillRect/>
          </a:stretch>
        </p:blipFill>
        <p:spPr>
          <a:xfrm>
            <a:off x="-3118296" y="2850667"/>
            <a:ext cx="254444" cy="224321"/>
          </a:xfrm>
          <a:prstGeom prst="rect">
            <a:avLst/>
          </a:prstGeom>
          <a:noFill/>
          <a:ln>
            <a:noFill/>
          </a:ln>
        </p:spPr>
      </p:pic>
      <p:pic>
        <p:nvPicPr>
          <p:cNvPr id="518" name="Google Shape;518;p37"/>
          <p:cNvPicPr preferRelativeResize="0"/>
          <p:nvPr/>
        </p:nvPicPr>
        <p:blipFill>
          <a:blip r:embed="rId5">
            <a:alphaModFix/>
          </a:blip>
          <a:stretch>
            <a:fillRect/>
          </a:stretch>
        </p:blipFill>
        <p:spPr>
          <a:xfrm>
            <a:off x="-4083268" y="2289215"/>
            <a:ext cx="254444" cy="224321"/>
          </a:xfrm>
          <a:prstGeom prst="rect">
            <a:avLst/>
          </a:prstGeom>
          <a:noFill/>
          <a:ln>
            <a:noFill/>
          </a:ln>
        </p:spPr>
      </p:pic>
      <p:pic>
        <p:nvPicPr>
          <p:cNvPr id="519" name="Google Shape;519;p37"/>
          <p:cNvPicPr preferRelativeResize="0"/>
          <p:nvPr/>
        </p:nvPicPr>
        <p:blipFill>
          <a:blip r:embed="rId6">
            <a:alphaModFix/>
          </a:blip>
          <a:stretch>
            <a:fillRect/>
          </a:stretch>
        </p:blipFill>
        <p:spPr>
          <a:xfrm>
            <a:off x="-7554943" y="2289217"/>
            <a:ext cx="254444" cy="224321"/>
          </a:xfrm>
          <a:prstGeom prst="rect">
            <a:avLst/>
          </a:prstGeom>
          <a:noFill/>
          <a:ln>
            <a:noFill/>
          </a:ln>
        </p:spPr>
      </p:pic>
      <p:pic>
        <p:nvPicPr>
          <p:cNvPr id="520" name="Google Shape;520;p37"/>
          <p:cNvPicPr preferRelativeResize="0"/>
          <p:nvPr/>
        </p:nvPicPr>
        <p:blipFill>
          <a:blip r:embed="rId7">
            <a:alphaModFix/>
          </a:blip>
          <a:stretch>
            <a:fillRect/>
          </a:stretch>
        </p:blipFill>
        <p:spPr>
          <a:xfrm>
            <a:off x="-7877575" y="2857425"/>
            <a:ext cx="254444" cy="224321"/>
          </a:xfrm>
          <a:prstGeom prst="rect">
            <a:avLst/>
          </a:prstGeom>
          <a:noFill/>
          <a:ln>
            <a:noFill/>
          </a:ln>
        </p:spPr>
      </p:pic>
      <p:sp>
        <p:nvSpPr>
          <p:cNvPr id="521" name="Google Shape;521;p37"/>
          <p:cNvSpPr txBox="1"/>
          <p:nvPr/>
        </p:nvSpPr>
        <p:spPr>
          <a:xfrm>
            <a:off x="121975" y="1355450"/>
            <a:ext cx="3000000" cy="3387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Font typeface="Mada"/>
              <a:buChar char="●"/>
            </a:pPr>
            <a:r>
              <a:rPr b="1" lang="ar" sz="1600" u="sng">
                <a:latin typeface="Mada"/>
                <a:ea typeface="Mada"/>
                <a:cs typeface="Mada"/>
                <a:sym typeface="Mada"/>
              </a:rPr>
              <a:t>Symptoms of Achalasia:</a:t>
            </a:r>
            <a:endParaRPr b="1" sz="1600" u="sng">
              <a:latin typeface="Mada"/>
              <a:ea typeface="Mada"/>
              <a:cs typeface="Mada"/>
              <a:sym typeface="Mada"/>
            </a:endParaRPr>
          </a:p>
        </p:txBody>
      </p:sp>
      <p:sp>
        <p:nvSpPr>
          <p:cNvPr id="522" name="Google Shape;522;p37"/>
          <p:cNvSpPr txBox="1"/>
          <p:nvPr/>
        </p:nvSpPr>
        <p:spPr>
          <a:xfrm>
            <a:off x="171300" y="3056325"/>
            <a:ext cx="7208100" cy="3387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Font typeface="Mada"/>
              <a:buChar char="●"/>
            </a:pPr>
            <a:r>
              <a:rPr b="1" lang="ar" sz="1600" u="sng">
                <a:solidFill>
                  <a:schemeClr val="dk1"/>
                </a:solidFill>
                <a:latin typeface="Mada"/>
                <a:ea typeface="Mada"/>
                <a:cs typeface="Mada"/>
                <a:sym typeface="Mada"/>
              </a:rPr>
              <a:t>Diagnosis </a:t>
            </a:r>
            <a:r>
              <a:rPr b="1" lang="ar" sz="1600" u="sng">
                <a:solidFill>
                  <a:schemeClr val="dk1"/>
                </a:solidFill>
                <a:latin typeface="Mada"/>
                <a:ea typeface="Mada"/>
                <a:cs typeface="Mada"/>
                <a:sym typeface="Mada"/>
              </a:rPr>
              <a:t>of Achalasia:</a:t>
            </a:r>
            <a:endParaRPr b="1" u="sng">
              <a:solidFill>
                <a:schemeClr val="dk1"/>
              </a:solidFill>
              <a:latin typeface="Mada"/>
              <a:ea typeface="Mada"/>
              <a:cs typeface="Mada"/>
              <a:sym typeface="Mada"/>
            </a:endParaRPr>
          </a:p>
        </p:txBody>
      </p:sp>
      <p:sp>
        <p:nvSpPr>
          <p:cNvPr id="523" name="Google Shape;523;p37"/>
          <p:cNvSpPr/>
          <p:nvPr/>
        </p:nvSpPr>
        <p:spPr>
          <a:xfrm>
            <a:off x="434090" y="3606465"/>
            <a:ext cx="3518100" cy="1103400"/>
          </a:xfrm>
          <a:prstGeom prst="roundRect">
            <a:avLst>
              <a:gd fmla="val 16667" name="adj"/>
            </a:avLst>
          </a:prstGeom>
          <a:noFill/>
          <a:ln cap="flat" cmpd="sng" w="19050">
            <a:solidFill>
              <a:srgbClr val="93C47D"/>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37"/>
          <p:cNvSpPr txBox="1"/>
          <p:nvPr/>
        </p:nvSpPr>
        <p:spPr>
          <a:xfrm>
            <a:off x="305814" y="3530831"/>
            <a:ext cx="3518100" cy="1288200"/>
          </a:xfrm>
          <a:prstGeom prst="rect">
            <a:avLst/>
          </a:prstGeom>
          <a:noFill/>
          <a:ln>
            <a:noFill/>
          </a:ln>
        </p:spPr>
        <p:txBody>
          <a:bodyPr anchorCtr="0" anchor="t" bIns="91425" lIns="91425" spcFirstLastPara="1" rIns="91425" wrap="square" tIns="91425">
            <a:noAutofit/>
          </a:bodyPr>
          <a:lstStyle/>
          <a:p>
            <a:pPr indent="-304800" lvl="1" marL="914400" rtl="0" algn="l">
              <a:spcBef>
                <a:spcPts val="1000"/>
              </a:spcBef>
              <a:spcAft>
                <a:spcPts val="0"/>
              </a:spcAft>
              <a:buClr>
                <a:srgbClr val="CC0000"/>
              </a:buClr>
              <a:buSzPts val="1200"/>
              <a:buFont typeface="Mada"/>
              <a:buChar char="○"/>
            </a:pPr>
            <a:r>
              <a:rPr b="1" lang="ar" sz="1200">
                <a:solidFill>
                  <a:srgbClr val="CC0000"/>
                </a:solidFill>
                <a:latin typeface="Mada"/>
                <a:ea typeface="Mada"/>
                <a:cs typeface="Mada"/>
                <a:sym typeface="Mada"/>
              </a:rPr>
              <a:t>Barium swallow</a:t>
            </a:r>
            <a:r>
              <a:rPr b="1" lang="ar" sz="1200">
                <a:solidFill>
                  <a:srgbClr val="6AA84F"/>
                </a:solidFill>
                <a:latin typeface="Mada"/>
                <a:ea typeface="Mada"/>
                <a:cs typeface="Mada"/>
                <a:sym typeface="Mada"/>
              </a:rPr>
              <a:t> (First Step</a:t>
            </a:r>
            <a:r>
              <a:rPr b="1" lang="ar" sz="1200">
                <a:solidFill>
                  <a:srgbClr val="6AA84F"/>
                </a:solidFill>
                <a:latin typeface="Mada"/>
                <a:ea typeface="Mada"/>
                <a:cs typeface="Mada"/>
                <a:sym typeface="Mada"/>
              </a:rPr>
              <a:t>):</a:t>
            </a:r>
            <a:endParaRPr b="1" sz="1200">
              <a:solidFill>
                <a:srgbClr val="CC0000"/>
              </a:solidFill>
              <a:latin typeface="Mada"/>
              <a:ea typeface="Mada"/>
              <a:cs typeface="Mada"/>
              <a:sym typeface="Mada"/>
            </a:endParaRPr>
          </a:p>
          <a:p>
            <a:pPr indent="-304800" lvl="2" marL="13716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Dilated esophagus</a:t>
            </a:r>
            <a:endParaRPr sz="1200">
              <a:solidFill>
                <a:schemeClr val="dk1"/>
              </a:solidFill>
              <a:latin typeface="Mada"/>
              <a:ea typeface="Mada"/>
              <a:cs typeface="Mada"/>
              <a:sym typeface="Mada"/>
            </a:endParaRPr>
          </a:p>
          <a:p>
            <a:pPr indent="-304800" lvl="2" marL="13716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Tight LES</a:t>
            </a:r>
            <a:endParaRPr sz="1200">
              <a:solidFill>
                <a:schemeClr val="dk1"/>
              </a:solidFill>
              <a:latin typeface="Mada"/>
              <a:ea typeface="Mada"/>
              <a:cs typeface="Mada"/>
              <a:sym typeface="Mada"/>
            </a:endParaRPr>
          </a:p>
          <a:p>
            <a:pPr indent="-304800" lvl="2" marL="13716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BIRD BEAK APPEARANCE</a:t>
            </a:r>
            <a:endParaRPr b="1">
              <a:solidFill>
                <a:srgbClr val="CC0000"/>
              </a:solidFill>
            </a:endParaRPr>
          </a:p>
        </p:txBody>
      </p:sp>
      <p:sp>
        <p:nvSpPr>
          <p:cNvPr id="525" name="Google Shape;525;p37"/>
          <p:cNvSpPr/>
          <p:nvPr/>
        </p:nvSpPr>
        <p:spPr>
          <a:xfrm>
            <a:off x="4343036" y="3567528"/>
            <a:ext cx="3112500" cy="1103400"/>
          </a:xfrm>
          <a:prstGeom prst="roundRect">
            <a:avLst>
              <a:gd fmla="val 16667" name="adj"/>
            </a:avLst>
          </a:prstGeom>
          <a:noFill/>
          <a:ln cap="flat" cmpd="sng" w="19050">
            <a:solidFill>
              <a:srgbClr val="93C47D"/>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37"/>
          <p:cNvSpPr/>
          <p:nvPr/>
        </p:nvSpPr>
        <p:spPr>
          <a:xfrm>
            <a:off x="4065309" y="3414709"/>
            <a:ext cx="627300" cy="624300"/>
          </a:xfrm>
          <a:prstGeom prst="ellipse">
            <a:avLst/>
          </a:prstGeom>
          <a:solidFill>
            <a:srgbClr val="CDDD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Alegreya"/>
              <a:ea typeface="Alegreya"/>
              <a:cs typeface="Alegreya"/>
              <a:sym typeface="Alegreya"/>
            </a:endParaRPr>
          </a:p>
        </p:txBody>
      </p:sp>
      <p:sp>
        <p:nvSpPr>
          <p:cNvPr id="527" name="Google Shape;527;p37"/>
          <p:cNvSpPr/>
          <p:nvPr/>
        </p:nvSpPr>
        <p:spPr>
          <a:xfrm>
            <a:off x="4188550" y="3537366"/>
            <a:ext cx="380700" cy="378900"/>
          </a:xfrm>
          <a:prstGeom prst="ellipse">
            <a:avLst/>
          </a:prstGeom>
          <a:solidFill>
            <a:srgbClr val="A6C2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Alegreya"/>
              <a:ea typeface="Alegreya"/>
              <a:cs typeface="Alegreya"/>
              <a:sym typeface="Alegreya"/>
            </a:endParaRPr>
          </a:p>
        </p:txBody>
      </p:sp>
      <p:sp>
        <p:nvSpPr>
          <p:cNvPr id="528" name="Google Shape;528;p37"/>
          <p:cNvSpPr/>
          <p:nvPr/>
        </p:nvSpPr>
        <p:spPr>
          <a:xfrm flipH="1">
            <a:off x="4153060" y="3652180"/>
            <a:ext cx="451800" cy="143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600">
                <a:solidFill>
                  <a:srgbClr val="FFFFFF"/>
                </a:solidFill>
                <a:latin typeface="Alegreya"/>
                <a:ea typeface="Alegreya"/>
                <a:cs typeface="Alegreya"/>
                <a:sym typeface="Alegreya"/>
              </a:rPr>
              <a:t>03</a:t>
            </a:r>
            <a:endParaRPr i="0" sz="1600" u="none" cap="none" strike="noStrike">
              <a:solidFill>
                <a:srgbClr val="FFFFFF"/>
              </a:solidFill>
              <a:latin typeface="Alegreya"/>
              <a:ea typeface="Alegreya"/>
              <a:cs typeface="Alegreya"/>
              <a:sym typeface="Alegreya"/>
            </a:endParaRPr>
          </a:p>
        </p:txBody>
      </p:sp>
      <p:sp>
        <p:nvSpPr>
          <p:cNvPr id="529" name="Google Shape;529;p37"/>
          <p:cNvSpPr txBox="1"/>
          <p:nvPr/>
        </p:nvSpPr>
        <p:spPr>
          <a:xfrm>
            <a:off x="4118098" y="3414703"/>
            <a:ext cx="3413700" cy="1288200"/>
          </a:xfrm>
          <a:prstGeom prst="rect">
            <a:avLst/>
          </a:prstGeom>
          <a:noFill/>
          <a:ln>
            <a:noFill/>
          </a:ln>
        </p:spPr>
        <p:txBody>
          <a:bodyPr anchorCtr="0" anchor="t" bIns="91425" lIns="91425" spcFirstLastPara="1" rIns="91425" wrap="square" tIns="91425">
            <a:noAutofit/>
          </a:bodyPr>
          <a:lstStyle/>
          <a:p>
            <a:pPr indent="-304800" lvl="1" marL="914400" rtl="0" algn="l">
              <a:spcBef>
                <a:spcPts val="1000"/>
              </a:spcBef>
              <a:spcAft>
                <a:spcPts val="0"/>
              </a:spcAft>
              <a:buClr>
                <a:schemeClr val="dk1"/>
              </a:buClr>
              <a:buSzPts val="1200"/>
              <a:buFont typeface="Mada"/>
              <a:buChar char="○"/>
            </a:pPr>
            <a:r>
              <a:rPr b="1" lang="ar" sz="1200">
                <a:solidFill>
                  <a:schemeClr val="dk1"/>
                </a:solidFill>
                <a:latin typeface="Mada"/>
                <a:ea typeface="Mada"/>
                <a:cs typeface="Mada"/>
                <a:sym typeface="Mada"/>
              </a:rPr>
              <a:t>Esophageal Manometry:</a:t>
            </a:r>
            <a:endParaRPr b="1" sz="1200">
              <a:solidFill>
                <a:schemeClr val="dk1"/>
              </a:solidFill>
              <a:latin typeface="Mada"/>
              <a:ea typeface="Mada"/>
              <a:cs typeface="Mada"/>
              <a:sym typeface="Mada"/>
            </a:endParaRPr>
          </a:p>
          <a:p>
            <a:pPr indent="-304800" lvl="2" marL="1371600" rtl="0" algn="l">
              <a:spcBef>
                <a:spcPts val="0"/>
              </a:spcBef>
              <a:spcAft>
                <a:spcPts val="0"/>
              </a:spcAft>
              <a:buClr>
                <a:schemeClr val="dk1"/>
              </a:buClr>
              <a:buSzPts val="1200"/>
              <a:buFont typeface="Mada"/>
              <a:buChar char="■"/>
            </a:pPr>
            <a:r>
              <a:rPr lang="ar" sz="1200">
                <a:solidFill>
                  <a:srgbClr val="1C4588"/>
                </a:solidFill>
                <a:latin typeface="Mada Medium"/>
                <a:ea typeface="Mada Medium"/>
                <a:cs typeface="Mada Medium"/>
                <a:sym typeface="Mada Medium"/>
              </a:rPr>
              <a:t>Shows aperistalsis of the esophagus and failure of relaxation of the LOS.</a:t>
            </a:r>
            <a:endParaRPr sz="1200">
              <a:solidFill>
                <a:srgbClr val="1C4588"/>
              </a:solidFill>
              <a:latin typeface="Mada Medium"/>
              <a:ea typeface="Mada Medium"/>
              <a:cs typeface="Mada Medium"/>
              <a:sym typeface="Mada Medium"/>
            </a:endParaRPr>
          </a:p>
          <a:p>
            <a:pPr indent="-304800" lvl="2" marL="13716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Confirmatory test</a:t>
            </a:r>
            <a:endParaRPr b="1" sz="1200">
              <a:solidFill>
                <a:srgbClr val="6AA84F"/>
              </a:solidFill>
              <a:latin typeface="Mada"/>
              <a:ea typeface="Mada"/>
              <a:cs typeface="Mada"/>
              <a:sym typeface="Mada"/>
            </a:endParaRPr>
          </a:p>
        </p:txBody>
      </p:sp>
      <p:sp>
        <p:nvSpPr>
          <p:cNvPr id="530" name="Google Shape;530;p37"/>
          <p:cNvSpPr/>
          <p:nvPr/>
        </p:nvSpPr>
        <p:spPr>
          <a:xfrm>
            <a:off x="1055482" y="5153763"/>
            <a:ext cx="5947200" cy="1020300"/>
          </a:xfrm>
          <a:prstGeom prst="roundRect">
            <a:avLst>
              <a:gd fmla="val 16667" name="adj"/>
            </a:avLst>
          </a:prstGeom>
          <a:noFill/>
          <a:ln cap="flat" cmpd="sng" w="19050">
            <a:solidFill>
              <a:srgbClr val="93C47D"/>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37"/>
          <p:cNvSpPr txBox="1"/>
          <p:nvPr/>
        </p:nvSpPr>
        <p:spPr>
          <a:xfrm>
            <a:off x="689573" y="5012463"/>
            <a:ext cx="6389400" cy="1161600"/>
          </a:xfrm>
          <a:prstGeom prst="rect">
            <a:avLst/>
          </a:prstGeom>
          <a:noFill/>
          <a:ln>
            <a:noFill/>
          </a:ln>
        </p:spPr>
        <p:txBody>
          <a:bodyPr anchorCtr="0" anchor="t" bIns="91425" lIns="91425" spcFirstLastPara="1" rIns="91425" wrap="square" tIns="91425">
            <a:noAutofit/>
          </a:bodyPr>
          <a:lstStyle/>
          <a:p>
            <a:pPr indent="-306599" lvl="1" marL="1098000" rtl="0" algn="l">
              <a:spcBef>
                <a:spcPts val="1000"/>
              </a:spcBef>
              <a:spcAft>
                <a:spcPts val="0"/>
              </a:spcAft>
              <a:buClr>
                <a:schemeClr val="dk1"/>
              </a:buClr>
              <a:buSzPts val="1200"/>
              <a:buFont typeface="Mada"/>
              <a:buChar char="○"/>
            </a:pPr>
            <a:r>
              <a:rPr b="1" lang="ar" sz="1200">
                <a:solidFill>
                  <a:schemeClr val="dk1"/>
                </a:solidFill>
                <a:latin typeface="Mada"/>
                <a:ea typeface="Mada"/>
                <a:cs typeface="Mada"/>
                <a:sym typeface="Mada"/>
              </a:rPr>
              <a:t>Endoscopy</a:t>
            </a:r>
            <a:endParaRPr b="1" sz="1200">
              <a:solidFill>
                <a:schemeClr val="dk1"/>
              </a:solidFill>
              <a:latin typeface="Mada"/>
              <a:ea typeface="Mada"/>
              <a:cs typeface="Mada"/>
              <a:sym typeface="Mada"/>
            </a:endParaRPr>
          </a:p>
          <a:p>
            <a:pPr indent="-304800" lvl="2" marL="13716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Normal with some resistance at the LES</a:t>
            </a:r>
            <a:endParaRPr sz="1200">
              <a:solidFill>
                <a:schemeClr val="dk1"/>
              </a:solidFill>
              <a:latin typeface="Mada"/>
              <a:ea typeface="Mada"/>
              <a:cs typeface="Mada"/>
              <a:sym typeface="Mada"/>
            </a:endParaRPr>
          </a:p>
          <a:p>
            <a:pPr indent="-304800" lvl="2" marL="13716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Dilated esophagus.</a:t>
            </a:r>
            <a:endParaRPr sz="1200">
              <a:solidFill>
                <a:schemeClr val="dk1"/>
              </a:solidFill>
              <a:latin typeface="Mada"/>
              <a:ea typeface="Mada"/>
              <a:cs typeface="Mada"/>
              <a:sym typeface="Mada"/>
            </a:endParaRPr>
          </a:p>
          <a:p>
            <a:pPr indent="-304800" lvl="2" marL="13716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Retained saliva, liquid, and food in the esophagus </a:t>
            </a:r>
            <a:r>
              <a:rPr lang="ar" sz="1200">
                <a:solidFill>
                  <a:schemeClr val="dk1"/>
                </a:solidFill>
                <a:latin typeface="Mada"/>
                <a:ea typeface="Mada"/>
                <a:cs typeface="Mada"/>
                <a:sym typeface="Mada"/>
              </a:rPr>
              <a:t>without mechanical obstruction from stricture or mass</a:t>
            </a:r>
            <a:endParaRPr/>
          </a:p>
        </p:txBody>
      </p:sp>
      <p:pic>
        <p:nvPicPr>
          <p:cNvPr id="532" name="Google Shape;532;p37"/>
          <p:cNvPicPr preferRelativeResize="0"/>
          <p:nvPr/>
        </p:nvPicPr>
        <p:blipFill>
          <a:blip r:embed="rId8">
            <a:alphaModFix/>
          </a:blip>
          <a:stretch>
            <a:fillRect/>
          </a:stretch>
        </p:blipFill>
        <p:spPr>
          <a:xfrm>
            <a:off x="712415" y="4059180"/>
            <a:ext cx="552900" cy="546701"/>
          </a:xfrm>
          <a:prstGeom prst="rect">
            <a:avLst/>
          </a:prstGeom>
          <a:noFill/>
          <a:ln cap="flat" cmpd="sng" w="19050">
            <a:solidFill>
              <a:srgbClr val="D9EAD3"/>
            </a:solidFill>
            <a:prstDash val="lgDash"/>
            <a:round/>
            <a:headEnd len="sm" w="sm" type="none"/>
            <a:tailEnd len="sm" w="sm" type="none"/>
          </a:ln>
        </p:spPr>
      </p:pic>
      <p:pic>
        <p:nvPicPr>
          <p:cNvPr id="533" name="Google Shape;533;p37"/>
          <p:cNvPicPr preferRelativeResize="0"/>
          <p:nvPr/>
        </p:nvPicPr>
        <p:blipFill>
          <a:blip r:embed="rId9">
            <a:alphaModFix/>
          </a:blip>
          <a:stretch>
            <a:fillRect/>
          </a:stretch>
        </p:blipFill>
        <p:spPr>
          <a:xfrm>
            <a:off x="4545924" y="4027571"/>
            <a:ext cx="528301" cy="523766"/>
          </a:xfrm>
          <a:prstGeom prst="rect">
            <a:avLst/>
          </a:prstGeom>
          <a:noFill/>
          <a:ln cap="flat" cmpd="sng" w="19050">
            <a:solidFill>
              <a:srgbClr val="D9EAD3"/>
            </a:solidFill>
            <a:prstDash val="lgDashDot"/>
            <a:round/>
            <a:headEnd len="sm" w="sm" type="none"/>
            <a:tailEnd len="sm" w="sm" type="none"/>
          </a:ln>
        </p:spPr>
      </p:pic>
      <p:pic>
        <p:nvPicPr>
          <p:cNvPr id="534" name="Google Shape;534;p37"/>
          <p:cNvPicPr preferRelativeResize="0"/>
          <p:nvPr/>
        </p:nvPicPr>
        <p:blipFill>
          <a:blip r:embed="rId10">
            <a:alphaModFix/>
          </a:blip>
          <a:stretch>
            <a:fillRect/>
          </a:stretch>
        </p:blipFill>
        <p:spPr>
          <a:xfrm>
            <a:off x="1188125" y="5549100"/>
            <a:ext cx="590750" cy="546025"/>
          </a:xfrm>
          <a:prstGeom prst="rect">
            <a:avLst/>
          </a:prstGeom>
          <a:noFill/>
          <a:ln cap="flat" cmpd="sng" w="19050">
            <a:solidFill>
              <a:srgbClr val="D9EAD3"/>
            </a:solidFill>
            <a:prstDash val="lgDashDot"/>
            <a:round/>
            <a:headEnd len="sm" w="sm" type="none"/>
            <a:tailEnd len="sm" w="sm" type="none"/>
          </a:ln>
        </p:spPr>
      </p:pic>
      <p:sp>
        <p:nvSpPr>
          <p:cNvPr id="535" name="Google Shape;535;p37"/>
          <p:cNvSpPr txBox="1"/>
          <p:nvPr/>
        </p:nvSpPr>
        <p:spPr>
          <a:xfrm>
            <a:off x="237375" y="6300975"/>
            <a:ext cx="7142100" cy="28584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Font typeface="Mada"/>
              <a:buChar char="●"/>
            </a:pPr>
            <a:r>
              <a:rPr b="1" lang="ar" sz="1600" u="sng">
                <a:solidFill>
                  <a:schemeClr val="dk1"/>
                </a:solidFill>
                <a:latin typeface="Mada"/>
                <a:ea typeface="Mada"/>
                <a:cs typeface="Mada"/>
                <a:sym typeface="Mada"/>
              </a:rPr>
              <a:t>Management of achalasia:</a:t>
            </a:r>
            <a:endParaRPr b="1" sz="1600" u="sng">
              <a:solidFill>
                <a:schemeClr val="dk1"/>
              </a:solidFill>
              <a:latin typeface="Mada"/>
              <a:ea typeface="Mada"/>
              <a:cs typeface="Mada"/>
              <a:sym typeface="Mada"/>
            </a:endParaRPr>
          </a:p>
          <a:p>
            <a:pPr indent="-342900" lvl="1" marL="914400" rtl="0" algn="l">
              <a:spcBef>
                <a:spcPts val="1000"/>
              </a:spcBef>
              <a:spcAft>
                <a:spcPts val="0"/>
              </a:spcAft>
              <a:buClr>
                <a:srgbClr val="000000"/>
              </a:buClr>
              <a:buSzPts val="1800"/>
              <a:buFont typeface="Mada"/>
              <a:buChar char="○"/>
            </a:pPr>
            <a:r>
              <a:rPr b="1" lang="ar">
                <a:latin typeface="Mada"/>
                <a:ea typeface="Mada"/>
                <a:cs typeface="Mada"/>
                <a:sym typeface="Mada"/>
              </a:rPr>
              <a:t>Medical therapy</a:t>
            </a:r>
            <a:r>
              <a:rPr b="1" baseline="30000" lang="ar">
                <a:latin typeface="Mada"/>
                <a:ea typeface="Mada"/>
                <a:cs typeface="Mada"/>
                <a:sym typeface="Mada"/>
              </a:rPr>
              <a:t>3</a:t>
            </a:r>
            <a:r>
              <a:rPr b="1" lang="ar">
                <a:latin typeface="Mada"/>
                <a:ea typeface="Mada"/>
                <a:cs typeface="Mada"/>
                <a:sym typeface="Mada"/>
              </a:rPr>
              <a:t>:</a:t>
            </a:r>
            <a:endParaRPr b="1">
              <a:latin typeface="Mada"/>
              <a:ea typeface="Mada"/>
              <a:cs typeface="Mada"/>
              <a:sym typeface="Mada"/>
            </a:endParaRPr>
          </a:p>
          <a:p>
            <a:pPr indent="-304800" lvl="2" marL="13716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Calcium channel blocker </a:t>
            </a:r>
            <a:endParaRPr sz="1200">
              <a:solidFill>
                <a:schemeClr val="dk1"/>
              </a:solidFill>
              <a:latin typeface="Mada"/>
              <a:ea typeface="Mada"/>
              <a:cs typeface="Mada"/>
              <a:sym typeface="Mada"/>
            </a:endParaRPr>
          </a:p>
          <a:p>
            <a:pPr indent="-304800" lvl="2" marL="13716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Nitrate</a:t>
            </a:r>
            <a:endParaRPr sz="1200">
              <a:solidFill>
                <a:schemeClr val="dk1"/>
              </a:solidFill>
              <a:latin typeface="Mada"/>
              <a:ea typeface="Mada"/>
              <a:cs typeface="Mada"/>
              <a:sym typeface="Mada"/>
            </a:endParaRPr>
          </a:p>
          <a:p>
            <a:pPr indent="-304800" lvl="2" marL="1371600" rtl="0" algn="l">
              <a:spcBef>
                <a:spcPts val="0"/>
              </a:spcBef>
              <a:spcAft>
                <a:spcPts val="0"/>
              </a:spcAft>
              <a:buClr>
                <a:schemeClr val="dk1"/>
              </a:buClr>
              <a:buSzPts val="1200"/>
              <a:buFont typeface="Mada"/>
              <a:buChar char="■"/>
            </a:pPr>
            <a:r>
              <a:rPr lang="ar" sz="1200">
                <a:solidFill>
                  <a:srgbClr val="1C4588"/>
                </a:solidFill>
                <a:latin typeface="Mada"/>
                <a:ea typeface="Mada"/>
                <a:cs typeface="Mada"/>
                <a:sym typeface="Mada"/>
              </a:rPr>
              <a:t>Antimuscarinic agents</a:t>
            </a:r>
            <a:r>
              <a:rPr lang="ar" sz="1200">
                <a:solidFill>
                  <a:schemeClr val="dk1"/>
                </a:solidFill>
                <a:latin typeface="Mada"/>
                <a:ea typeface="Mada"/>
                <a:cs typeface="Mada"/>
                <a:sym typeface="Mada"/>
              </a:rPr>
              <a:t>.</a:t>
            </a:r>
            <a:endParaRPr>
              <a:solidFill>
                <a:schemeClr val="dk1"/>
              </a:solidFill>
            </a:endParaRPr>
          </a:p>
          <a:p>
            <a:pPr indent="-317500" lvl="1" marL="914400" rtl="0" algn="l">
              <a:spcBef>
                <a:spcPts val="1000"/>
              </a:spcBef>
              <a:spcAft>
                <a:spcPts val="0"/>
              </a:spcAft>
              <a:buClr>
                <a:schemeClr val="dk1"/>
              </a:buClr>
              <a:buSzPts val="1400"/>
              <a:buFont typeface="Mada"/>
              <a:buChar char="○"/>
            </a:pPr>
            <a:r>
              <a:rPr b="1" lang="ar">
                <a:solidFill>
                  <a:schemeClr val="dk1"/>
                </a:solidFill>
                <a:latin typeface="Mada"/>
                <a:ea typeface="Mada"/>
                <a:cs typeface="Mada"/>
                <a:sym typeface="Mada"/>
              </a:rPr>
              <a:t>Endoscopic therapy:</a:t>
            </a:r>
            <a:endParaRPr b="1">
              <a:solidFill>
                <a:schemeClr val="dk1"/>
              </a:solidFill>
              <a:latin typeface="Mada"/>
              <a:ea typeface="Mada"/>
              <a:cs typeface="Mada"/>
              <a:sym typeface="Mada"/>
            </a:endParaRPr>
          </a:p>
          <a:p>
            <a:pPr indent="-304800" lvl="2" marL="13716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Pneumatic dilatation</a:t>
            </a:r>
            <a:r>
              <a:rPr b="1" baseline="30000" lang="ar" sz="1200">
                <a:solidFill>
                  <a:schemeClr val="dk1"/>
                </a:solidFill>
                <a:latin typeface="Mada"/>
                <a:ea typeface="Mada"/>
                <a:cs typeface="Mada"/>
                <a:sym typeface="Mada"/>
              </a:rPr>
              <a:t>4</a:t>
            </a:r>
            <a:r>
              <a:rPr lang="ar" sz="1200">
                <a:solidFill>
                  <a:schemeClr val="dk1"/>
                </a:solidFill>
                <a:latin typeface="Mada"/>
                <a:ea typeface="Mada"/>
                <a:cs typeface="Mada"/>
                <a:sym typeface="Mada"/>
              </a:rPr>
              <a:t> (effective/ longer term/ more complications)</a:t>
            </a:r>
            <a:r>
              <a:rPr lang="ar" sz="1200">
                <a:solidFill>
                  <a:srgbClr val="1C4588"/>
                </a:solidFill>
                <a:latin typeface="Mada"/>
                <a:ea typeface="Mada"/>
                <a:cs typeface="Mada"/>
                <a:sym typeface="Mada"/>
              </a:rPr>
              <a:t> </a:t>
            </a:r>
            <a:endParaRPr sz="1200">
              <a:solidFill>
                <a:srgbClr val="1C4588"/>
              </a:solidFill>
              <a:latin typeface="Mada"/>
              <a:ea typeface="Mada"/>
              <a:cs typeface="Mada"/>
              <a:sym typeface="Mada"/>
            </a:endParaRPr>
          </a:p>
          <a:p>
            <a:pPr indent="-304800" lvl="2" marL="13716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Botox injection at LES. (effective/ short term 3-6 months) </a:t>
            </a:r>
            <a:endParaRPr sz="1200">
              <a:solidFill>
                <a:schemeClr val="dk1"/>
              </a:solidFill>
              <a:latin typeface="Mada"/>
              <a:ea typeface="Mada"/>
              <a:cs typeface="Mada"/>
              <a:sym typeface="Mada"/>
            </a:endParaRPr>
          </a:p>
          <a:p>
            <a:pPr indent="-304800" lvl="2" marL="13716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Peroral endoscopic myotomy (POEM)</a:t>
            </a:r>
            <a:endParaRPr>
              <a:solidFill>
                <a:schemeClr val="dk1"/>
              </a:solidFill>
            </a:endParaRPr>
          </a:p>
          <a:p>
            <a:pPr indent="-317500" lvl="1" marL="914400" rtl="0" algn="l">
              <a:spcBef>
                <a:spcPts val="1000"/>
              </a:spcBef>
              <a:spcAft>
                <a:spcPts val="0"/>
              </a:spcAft>
              <a:buClr>
                <a:schemeClr val="dk1"/>
              </a:buClr>
              <a:buSzPts val="1400"/>
              <a:buFont typeface="Mada"/>
              <a:buChar char="○"/>
            </a:pPr>
            <a:r>
              <a:rPr b="1" lang="ar">
                <a:solidFill>
                  <a:schemeClr val="dk1"/>
                </a:solidFill>
                <a:latin typeface="Mada"/>
                <a:ea typeface="Mada"/>
                <a:cs typeface="Mada"/>
                <a:sym typeface="Mada"/>
              </a:rPr>
              <a:t>Surgical (Heller’s myotomy):</a:t>
            </a:r>
            <a:endParaRPr b="1">
              <a:solidFill>
                <a:schemeClr val="dk1"/>
              </a:solidFill>
              <a:latin typeface="Mada"/>
              <a:ea typeface="Mada"/>
              <a:cs typeface="Mada"/>
              <a:sym typeface="Mada"/>
            </a:endParaRPr>
          </a:p>
          <a:p>
            <a:pPr indent="-304800" lvl="2" marL="13716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performed laparoscopically or as opened surgery, accompanied by a partial fundoplication anti-reflux surgery.</a:t>
            </a:r>
            <a:endParaRPr sz="1200">
              <a:solidFill>
                <a:srgbClr val="1C4588"/>
              </a:solidFill>
              <a:latin typeface="Mada"/>
              <a:ea typeface="Mada"/>
              <a:cs typeface="Mada"/>
              <a:sym typeface="Mada"/>
            </a:endParaRPr>
          </a:p>
        </p:txBody>
      </p:sp>
      <p:sp>
        <p:nvSpPr>
          <p:cNvPr id="536" name="Google Shape;536;p37"/>
          <p:cNvSpPr txBox="1"/>
          <p:nvPr/>
        </p:nvSpPr>
        <p:spPr>
          <a:xfrm>
            <a:off x="359775" y="9112300"/>
            <a:ext cx="6612900" cy="5622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CC0000"/>
              </a:buClr>
              <a:buSzPts val="1400"/>
              <a:buFont typeface="Mada"/>
              <a:buChar char="❖"/>
            </a:pPr>
            <a:r>
              <a:rPr b="1" lang="ar">
                <a:solidFill>
                  <a:srgbClr val="CC0000"/>
                </a:solidFill>
                <a:latin typeface="Mada"/>
                <a:ea typeface="Mada"/>
                <a:cs typeface="Mada"/>
                <a:sym typeface="Mada"/>
              </a:rPr>
              <a:t>Higher risk for Esophageal squamous cell cancer. </a:t>
            </a:r>
            <a:endParaRPr b="1">
              <a:solidFill>
                <a:srgbClr val="CC0000"/>
              </a:solidFill>
              <a:latin typeface="Mada"/>
              <a:ea typeface="Mada"/>
              <a:cs typeface="Mada"/>
              <a:sym typeface="Mada"/>
            </a:endParaRPr>
          </a:p>
        </p:txBody>
      </p:sp>
      <p:grpSp>
        <p:nvGrpSpPr>
          <p:cNvPr id="537" name="Google Shape;537;p37"/>
          <p:cNvGrpSpPr/>
          <p:nvPr/>
        </p:nvGrpSpPr>
        <p:grpSpPr>
          <a:xfrm>
            <a:off x="474682" y="1905074"/>
            <a:ext cx="6770335" cy="940320"/>
            <a:chOff x="331407" y="1834874"/>
            <a:chExt cx="6770335" cy="940320"/>
          </a:xfrm>
        </p:grpSpPr>
        <p:grpSp>
          <p:nvGrpSpPr>
            <p:cNvPr id="538" name="Google Shape;538;p37"/>
            <p:cNvGrpSpPr/>
            <p:nvPr/>
          </p:nvGrpSpPr>
          <p:grpSpPr>
            <a:xfrm>
              <a:off x="402725" y="1834874"/>
              <a:ext cx="6699018" cy="940320"/>
              <a:chOff x="402725" y="1834874"/>
              <a:chExt cx="6699018" cy="940320"/>
            </a:xfrm>
          </p:grpSpPr>
          <p:grpSp>
            <p:nvGrpSpPr>
              <p:cNvPr id="539" name="Google Shape;539;p37"/>
              <p:cNvGrpSpPr/>
              <p:nvPr/>
            </p:nvGrpSpPr>
            <p:grpSpPr>
              <a:xfrm>
                <a:off x="402725" y="1848225"/>
                <a:ext cx="6699018" cy="913610"/>
                <a:chOff x="402725" y="1848225"/>
                <a:chExt cx="6699018" cy="913610"/>
              </a:xfrm>
            </p:grpSpPr>
            <p:sp>
              <p:nvSpPr>
                <p:cNvPr id="540" name="Google Shape;540;p37"/>
                <p:cNvSpPr/>
                <p:nvPr/>
              </p:nvSpPr>
              <p:spPr>
                <a:xfrm>
                  <a:off x="636225" y="1861596"/>
                  <a:ext cx="2944890" cy="338688"/>
                </a:xfrm>
                <a:prstGeom prst="flowChartTerminator">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   Dysphagia to solids and liquids</a:t>
                  </a:r>
                  <a:endParaRPr b="1" sz="1200">
                    <a:latin typeface="Mada"/>
                    <a:ea typeface="Mada"/>
                    <a:cs typeface="Mada"/>
                    <a:sym typeface="Mada"/>
                  </a:endParaRPr>
                </a:p>
              </p:txBody>
            </p:sp>
            <p:sp>
              <p:nvSpPr>
                <p:cNvPr id="541" name="Google Shape;541;p37"/>
                <p:cNvSpPr/>
                <p:nvPr/>
              </p:nvSpPr>
              <p:spPr>
                <a:xfrm>
                  <a:off x="4156853" y="1848225"/>
                  <a:ext cx="2944890" cy="338688"/>
                </a:xfrm>
                <a:prstGeom prst="flowChartTerminator">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     Regurgitation of undigested food</a:t>
                  </a:r>
                  <a:endParaRPr b="1" sz="1200">
                    <a:latin typeface="Mada"/>
                    <a:ea typeface="Mada"/>
                    <a:cs typeface="Mada"/>
                    <a:sym typeface="Mada"/>
                  </a:endParaRPr>
                </a:p>
              </p:txBody>
            </p:sp>
            <p:sp>
              <p:nvSpPr>
                <p:cNvPr id="542" name="Google Shape;542;p37"/>
                <p:cNvSpPr/>
                <p:nvPr/>
              </p:nvSpPr>
              <p:spPr>
                <a:xfrm>
                  <a:off x="402725" y="2423138"/>
                  <a:ext cx="1889406" cy="338688"/>
                </a:xfrm>
                <a:prstGeom prst="flowChartTerminator">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ar" sz="1200">
                      <a:latin typeface="Mada"/>
                      <a:ea typeface="Mada"/>
                      <a:cs typeface="Mada"/>
                      <a:sym typeface="Mada"/>
                    </a:rPr>
                    <a:t>Heartburn</a:t>
                  </a:r>
                  <a:r>
                    <a:rPr b="1" baseline="30000" lang="ar" sz="1200">
                      <a:latin typeface="Mada"/>
                      <a:ea typeface="Mada"/>
                      <a:cs typeface="Mada"/>
                      <a:sym typeface="Mada"/>
                    </a:rPr>
                    <a:t>1</a:t>
                  </a:r>
                  <a:endParaRPr b="1" baseline="30000" sz="1200">
                    <a:latin typeface="Mada"/>
                    <a:ea typeface="Mada"/>
                    <a:cs typeface="Mada"/>
                    <a:sym typeface="Mada"/>
                  </a:endParaRPr>
                </a:p>
              </p:txBody>
            </p:sp>
            <p:sp>
              <p:nvSpPr>
                <p:cNvPr id="543" name="Google Shape;543;p37"/>
                <p:cNvSpPr/>
                <p:nvPr/>
              </p:nvSpPr>
              <p:spPr>
                <a:xfrm>
                  <a:off x="2754290" y="2423147"/>
                  <a:ext cx="1889406" cy="338688"/>
                </a:xfrm>
                <a:prstGeom prst="flowChartTerminator">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chemeClr val="dk1"/>
                      </a:solidFill>
                      <a:latin typeface="Mada"/>
                      <a:ea typeface="Mada"/>
                      <a:cs typeface="Mada"/>
                      <a:sym typeface="Mada"/>
                    </a:rPr>
                    <a:t>Chest pain</a:t>
                  </a:r>
                  <a:r>
                    <a:rPr b="1" baseline="30000" lang="ar" sz="1200">
                      <a:solidFill>
                        <a:schemeClr val="dk1"/>
                      </a:solidFill>
                      <a:latin typeface="Mada"/>
                      <a:ea typeface="Mada"/>
                      <a:cs typeface="Mada"/>
                      <a:sym typeface="Mada"/>
                    </a:rPr>
                    <a:t>6</a:t>
                  </a:r>
                  <a:endParaRPr b="1" baseline="30000" sz="1200">
                    <a:latin typeface="Mada"/>
                    <a:ea typeface="Mada"/>
                    <a:cs typeface="Mada"/>
                    <a:sym typeface="Mada"/>
                  </a:endParaRPr>
                </a:p>
              </p:txBody>
            </p:sp>
            <p:sp>
              <p:nvSpPr>
                <p:cNvPr id="544" name="Google Shape;544;p37"/>
                <p:cNvSpPr/>
                <p:nvPr/>
              </p:nvSpPr>
              <p:spPr>
                <a:xfrm>
                  <a:off x="5192699" y="2423125"/>
                  <a:ext cx="1889406" cy="338688"/>
                </a:xfrm>
                <a:prstGeom prst="flowChartTerminator">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Weight loss</a:t>
                  </a:r>
                  <a:endParaRPr b="1" sz="1200">
                    <a:latin typeface="Mada"/>
                    <a:ea typeface="Mada"/>
                    <a:cs typeface="Mada"/>
                    <a:sym typeface="Mada"/>
                  </a:endParaRPr>
                </a:p>
              </p:txBody>
            </p:sp>
          </p:grpSp>
          <p:sp>
            <p:nvSpPr>
              <p:cNvPr id="545" name="Google Shape;545;p37"/>
              <p:cNvSpPr/>
              <p:nvPr/>
            </p:nvSpPr>
            <p:spPr>
              <a:xfrm>
                <a:off x="4105793" y="1834874"/>
                <a:ext cx="397200" cy="365400"/>
              </a:xfrm>
              <a:prstGeom prst="ellipse">
                <a:avLst/>
              </a:prstGeom>
              <a:solidFill>
                <a:srgbClr val="B6D7A8"/>
              </a:solidFill>
              <a:ln cap="flat" cmpd="sng" w="19050">
                <a:solidFill>
                  <a:srgbClr val="999999"/>
                </a:solidFill>
                <a:prstDash val="lg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37"/>
              <p:cNvSpPr/>
              <p:nvPr/>
            </p:nvSpPr>
            <p:spPr>
              <a:xfrm>
                <a:off x="2663802" y="2409794"/>
                <a:ext cx="397200" cy="365400"/>
              </a:xfrm>
              <a:prstGeom prst="ellipse">
                <a:avLst/>
              </a:prstGeom>
              <a:solidFill>
                <a:srgbClr val="B6D7A8"/>
              </a:solidFill>
              <a:ln cap="flat" cmpd="sng" w="19050">
                <a:solidFill>
                  <a:srgbClr val="999999"/>
                </a:solidFill>
                <a:prstDash val="lg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37"/>
              <p:cNvSpPr/>
              <p:nvPr/>
            </p:nvSpPr>
            <p:spPr>
              <a:xfrm>
                <a:off x="5074216" y="2409775"/>
                <a:ext cx="397200" cy="365400"/>
              </a:xfrm>
              <a:prstGeom prst="ellipse">
                <a:avLst/>
              </a:prstGeom>
              <a:solidFill>
                <a:srgbClr val="B6D7A8"/>
              </a:solidFill>
              <a:ln cap="flat" cmpd="sng" w="19050">
                <a:solidFill>
                  <a:srgbClr val="999999"/>
                </a:solidFill>
                <a:prstDash val="lg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8" name="Google Shape;548;p37"/>
              <p:cNvPicPr preferRelativeResize="0"/>
              <p:nvPr/>
            </p:nvPicPr>
            <p:blipFill>
              <a:blip r:embed="rId3">
                <a:alphaModFix/>
              </a:blip>
              <a:stretch>
                <a:fillRect/>
              </a:stretch>
            </p:blipFill>
            <p:spPr>
              <a:xfrm>
                <a:off x="2735175" y="2473663"/>
                <a:ext cx="254444" cy="224321"/>
              </a:xfrm>
              <a:prstGeom prst="rect">
                <a:avLst/>
              </a:prstGeom>
              <a:noFill/>
              <a:ln>
                <a:noFill/>
              </a:ln>
            </p:spPr>
          </p:pic>
          <p:pic>
            <p:nvPicPr>
              <p:cNvPr id="549" name="Google Shape;549;p37"/>
              <p:cNvPicPr preferRelativeResize="0"/>
              <p:nvPr/>
            </p:nvPicPr>
            <p:blipFill>
              <a:blip r:embed="rId4">
                <a:alphaModFix/>
              </a:blip>
              <a:stretch>
                <a:fillRect/>
              </a:stretch>
            </p:blipFill>
            <p:spPr>
              <a:xfrm>
                <a:off x="5149054" y="2480242"/>
                <a:ext cx="254444" cy="224321"/>
              </a:xfrm>
              <a:prstGeom prst="rect">
                <a:avLst/>
              </a:prstGeom>
              <a:noFill/>
              <a:ln>
                <a:noFill/>
              </a:ln>
            </p:spPr>
          </p:pic>
          <p:pic>
            <p:nvPicPr>
              <p:cNvPr id="550" name="Google Shape;550;p37"/>
              <p:cNvPicPr preferRelativeResize="0"/>
              <p:nvPr/>
            </p:nvPicPr>
            <p:blipFill>
              <a:blip r:embed="rId5">
                <a:alphaModFix/>
              </a:blip>
              <a:stretch>
                <a:fillRect/>
              </a:stretch>
            </p:blipFill>
            <p:spPr>
              <a:xfrm>
                <a:off x="4184082" y="1918790"/>
                <a:ext cx="254444" cy="224321"/>
              </a:xfrm>
              <a:prstGeom prst="rect">
                <a:avLst/>
              </a:prstGeom>
              <a:noFill/>
              <a:ln>
                <a:noFill/>
              </a:ln>
            </p:spPr>
          </p:pic>
        </p:grpSp>
        <p:grpSp>
          <p:nvGrpSpPr>
            <p:cNvPr id="551" name="Google Shape;551;p37"/>
            <p:cNvGrpSpPr/>
            <p:nvPr/>
          </p:nvGrpSpPr>
          <p:grpSpPr>
            <a:xfrm>
              <a:off x="331407" y="1848238"/>
              <a:ext cx="697218" cy="926941"/>
              <a:chOff x="331407" y="1848238"/>
              <a:chExt cx="697218" cy="926941"/>
            </a:xfrm>
          </p:grpSpPr>
          <p:sp>
            <p:nvSpPr>
              <p:cNvPr id="552" name="Google Shape;552;p37"/>
              <p:cNvSpPr/>
              <p:nvPr/>
            </p:nvSpPr>
            <p:spPr>
              <a:xfrm>
                <a:off x="650625" y="1848238"/>
                <a:ext cx="378000" cy="365400"/>
              </a:xfrm>
              <a:prstGeom prst="ellipse">
                <a:avLst/>
              </a:prstGeom>
              <a:solidFill>
                <a:srgbClr val="B6D7A8"/>
              </a:solidFill>
              <a:ln cap="flat" cmpd="sng" w="19050">
                <a:solidFill>
                  <a:srgbClr val="999999"/>
                </a:solidFill>
                <a:prstDash val="lg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37"/>
              <p:cNvSpPr/>
              <p:nvPr/>
            </p:nvSpPr>
            <p:spPr>
              <a:xfrm>
                <a:off x="331407" y="2409779"/>
                <a:ext cx="378000" cy="365400"/>
              </a:xfrm>
              <a:prstGeom prst="ellipse">
                <a:avLst/>
              </a:prstGeom>
              <a:solidFill>
                <a:srgbClr val="B6D7A8"/>
              </a:solidFill>
              <a:ln cap="flat" cmpd="sng" w="19050">
                <a:solidFill>
                  <a:srgbClr val="999999"/>
                </a:solidFill>
                <a:prstDash val="lg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4" name="Google Shape;554;p37"/>
              <p:cNvPicPr preferRelativeResize="0"/>
              <p:nvPr/>
            </p:nvPicPr>
            <p:blipFill>
              <a:blip r:embed="rId6">
                <a:alphaModFix/>
              </a:blip>
              <a:stretch>
                <a:fillRect/>
              </a:stretch>
            </p:blipFill>
            <p:spPr>
              <a:xfrm>
                <a:off x="712407" y="1918792"/>
                <a:ext cx="254444" cy="224321"/>
              </a:xfrm>
              <a:prstGeom prst="rect">
                <a:avLst/>
              </a:prstGeom>
              <a:noFill/>
              <a:ln>
                <a:noFill/>
              </a:ln>
            </p:spPr>
          </p:pic>
          <p:pic>
            <p:nvPicPr>
              <p:cNvPr id="555" name="Google Shape;555;p37"/>
              <p:cNvPicPr preferRelativeResize="0"/>
              <p:nvPr/>
            </p:nvPicPr>
            <p:blipFill>
              <a:blip r:embed="rId7">
                <a:alphaModFix/>
              </a:blip>
              <a:stretch>
                <a:fillRect/>
              </a:stretch>
            </p:blipFill>
            <p:spPr>
              <a:xfrm>
                <a:off x="389775" y="2487000"/>
                <a:ext cx="254444" cy="224321"/>
              </a:xfrm>
              <a:prstGeom prst="rect">
                <a:avLst/>
              </a:prstGeom>
              <a:noFill/>
              <a:ln>
                <a:noFill/>
              </a:ln>
            </p:spPr>
          </p:pic>
        </p:grpSp>
      </p:grpSp>
      <p:sp>
        <p:nvSpPr>
          <p:cNvPr id="556" name="Google Shape;556;p37"/>
          <p:cNvSpPr/>
          <p:nvPr/>
        </p:nvSpPr>
        <p:spPr>
          <a:xfrm>
            <a:off x="788636" y="4924206"/>
            <a:ext cx="627300" cy="577200"/>
          </a:xfrm>
          <a:prstGeom prst="ellipse">
            <a:avLst/>
          </a:prstGeom>
          <a:solidFill>
            <a:srgbClr val="CDDD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Alegreya"/>
              <a:ea typeface="Alegreya"/>
              <a:cs typeface="Alegreya"/>
              <a:sym typeface="Alegreya"/>
            </a:endParaRPr>
          </a:p>
        </p:txBody>
      </p:sp>
      <p:sp>
        <p:nvSpPr>
          <p:cNvPr id="557" name="Google Shape;557;p37"/>
          <p:cNvSpPr/>
          <p:nvPr/>
        </p:nvSpPr>
        <p:spPr>
          <a:xfrm>
            <a:off x="911878" y="5037613"/>
            <a:ext cx="380700" cy="350400"/>
          </a:xfrm>
          <a:prstGeom prst="ellipse">
            <a:avLst/>
          </a:prstGeom>
          <a:solidFill>
            <a:srgbClr val="A6C2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Alegreya"/>
              <a:ea typeface="Alegreya"/>
              <a:cs typeface="Alegreya"/>
              <a:sym typeface="Alegreya"/>
            </a:endParaRPr>
          </a:p>
        </p:txBody>
      </p:sp>
      <p:sp>
        <p:nvSpPr>
          <p:cNvPr id="558" name="Google Shape;558;p37"/>
          <p:cNvSpPr/>
          <p:nvPr/>
        </p:nvSpPr>
        <p:spPr>
          <a:xfrm flipH="1">
            <a:off x="876386" y="5143768"/>
            <a:ext cx="451800" cy="1329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600">
                <a:solidFill>
                  <a:srgbClr val="FFFFFF"/>
                </a:solidFill>
                <a:latin typeface="Alegreya"/>
                <a:ea typeface="Alegreya"/>
                <a:cs typeface="Alegreya"/>
                <a:sym typeface="Alegreya"/>
              </a:rPr>
              <a:t>02</a:t>
            </a:r>
            <a:endParaRPr i="0" sz="1600" u="none" cap="none" strike="noStrike">
              <a:solidFill>
                <a:srgbClr val="FFFFFF"/>
              </a:solidFill>
              <a:latin typeface="Alegreya"/>
              <a:ea typeface="Alegreya"/>
              <a:cs typeface="Alegreya"/>
              <a:sym typeface="Alegreya"/>
            </a:endParaRPr>
          </a:p>
        </p:txBody>
      </p:sp>
      <p:sp>
        <p:nvSpPr>
          <p:cNvPr id="559" name="Google Shape;559;p37"/>
          <p:cNvSpPr/>
          <p:nvPr/>
        </p:nvSpPr>
        <p:spPr>
          <a:xfrm>
            <a:off x="121975" y="3395025"/>
            <a:ext cx="627300" cy="624300"/>
          </a:xfrm>
          <a:prstGeom prst="ellipse">
            <a:avLst/>
          </a:prstGeom>
          <a:solidFill>
            <a:srgbClr val="CDDD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Alegreya"/>
              <a:ea typeface="Alegreya"/>
              <a:cs typeface="Alegreya"/>
              <a:sym typeface="Alegreya"/>
            </a:endParaRPr>
          </a:p>
        </p:txBody>
      </p:sp>
      <p:sp>
        <p:nvSpPr>
          <p:cNvPr id="560" name="Google Shape;560;p37"/>
          <p:cNvSpPr/>
          <p:nvPr/>
        </p:nvSpPr>
        <p:spPr>
          <a:xfrm>
            <a:off x="245217" y="3517682"/>
            <a:ext cx="380700" cy="378900"/>
          </a:xfrm>
          <a:prstGeom prst="ellipse">
            <a:avLst/>
          </a:prstGeom>
          <a:solidFill>
            <a:srgbClr val="A6C2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Alegreya"/>
              <a:ea typeface="Alegreya"/>
              <a:cs typeface="Alegreya"/>
              <a:sym typeface="Alegreya"/>
            </a:endParaRPr>
          </a:p>
        </p:txBody>
      </p:sp>
      <p:sp>
        <p:nvSpPr>
          <p:cNvPr id="561" name="Google Shape;561;p37"/>
          <p:cNvSpPr/>
          <p:nvPr/>
        </p:nvSpPr>
        <p:spPr>
          <a:xfrm flipH="1">
            <a:off x="209726" y="3632496"/>
            <a:ext cx="451800" cy="143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600">
                <a:solidFill>
                  <a:srgbClr val="FFFFFF"/>
                </a:solidFill>
                <a:latin typeface="Alegreya"/>
                <a:ea typeface="Alegreya"/>
                <a:cs typeface="Alegreya"/>
                <a:sym typeface="Alegreya"/>
              </a:rPr>
              <a:t>01</a:t>
            </a:r>
            <a:endParaRPr i="0" sz="1600" u="none" cap="none" strike="noStrike">
              <a:solidFill>
                <a:srgbClr val="FFFFFF"/>
              </a:solidFill>
              <a:latin typeface="Alegreya"/>
              <a:ea typeface="Alegreya"/>
              <a:cs typeface="Alegreya"/>
              <a:sym typeface="Alegrey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38"/>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graphicFrame>
        <p:nvGraphicFramePr>
          <p:cNvPr id="567" name="Google Shape;567;p38"/>
          <p:cNvGraphicFramePr/>
          <p:nvPr/>
        </p:nvGraphicFramePr>
        <p:xfrm>
          <a:off x="394842" y="1488616"/>
          <a:ext cx="3000000" cy="3000000"/>
        </p:xfrm>
        <a:graphic>
          <a:graphicData uri="http://schemas.openxmlformats.org/drawingml/2006/table">
            <a:tbl>
              <a:tblPr>
                <a:noFill/>
                <a:tableStyleId>{E4BA5BB4-E42F-4BCE-B389-E22E7227084E}</a:tableStyleId>
              </a:tblPr>
              <a:tblGrid>
                <a:gridCol w="3363900"/>
                <a:gridCol w="3406400"/>
              </a:tblGrid>
              <a:tr h="440475">
                <a:tc gridSpan="2">
                  <a:txBody>
                    <a:bodyPr/>
                    <a:lstStyle/>
                    <a:p>
                      <a:pPr indent="0" lvl="0" marL="0" rtl="0" algn="ctr">
                        <a:spcBef>
                          <a:spcPts val="0"/>
                        </a:spcBef>
                        <a:spcAft>
                          <a:spcPts val="0"/>
                        </a:spcAft>
                        <a:buNone/>
                      </a:pPr>
                      <a:r>
                        <a:rPr b="1" lang="ar" sz="1600">
                          <a:latin typeface="Mada"/>
                          <a:ea typeface="Mada"/>
                          <a:cs typeface="Mada"/>
                          <a:sym typeface="Mada"/>
                        </a:rPr>
                        <a:t>Diffuse esophageal spasm (DES) (</a:t>
                      </a:r>
                      <a:r>
                        <a:rPr b="1" lang="ar" sz="1600">
                          <a:solidFill>
                            <a:schemeClr val="accent6"/>
                          </a:solidFill>
                          <a:latin typeface="Mada"/>
                          <a:ea typeface="Mada"/>
                          <a:cs typeface="Mada"/>
                          <a:sym typeface="Mada"/>
                        </a:rPr>
                        <a:t>corkscrew esophagus</a:t>
                      </a:r>
                      <a:r>
                        <a:rPr b="1" lang="ar" sz="1600">
                          <a:latin typeface="Mada"/>
                          <a:ea typeface="Mada"/>
                          <a:cs typeface="Mada"/>
                          <a:sym typeface="Mada"/>
                        </a:rPr>
                        <a:t>)</a:t>
                      </a:r>
                      <a:endParaRPr b="1" sz="16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B6D7A8"/>
                    </a:solidFill>
                  </a:tcPr>
                </a:tc>
                <a:tc hMerge="1"/>
              </a:tr>
              <a:tr h="385200">
                <a:tc gridSpan="2" rowSpan="5">
                  <a:txBody>
                    <a:bodyPr/>
                    <a:lstStyle/>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A severe form of esophageal dysmotility that presents in late middle age with </a:t>
                      </a:r>
                      <a:r>
                        <a:rPr b="1" lang="ar" sz="1200">
                          <a:solidFill>
                            <a:srgbClr val="1C4588"/>
                          </a:solidFill>
                          <a:latin typeface="Mada"/>
                          <a:ea typeface="Mada"/>
                          <a:cs typeface="Mada"/>
                          <a:sym typeface="Mada"/>
                        </a:rPr>
                        <a:t>episodic retrosternal chest pain (that can mimic angina) </a:t>
                      </a:r>
                      <a:r>
                        <a:rPr lang="ar" sz="1200">
                          <a:solidFill>
                            <a:srgbClr val="1C4588"/>
                          </a:solidFill>
                          <a:latin typeface="Mada"/>
                          <a:ea typeface="Mada"/>
                          <a:cs typeface="Mada"/>
                          <a:sym typeface="Mada"/>
                        </a:rPr>
                        <a:t>and</a:t>
                      </a:r>
                      <a:r>
                        <a:rPr b="1" lang="ar" sz="1200">
                          <a:solidFill>
                            <a:srgbClr val="1C4588"/>
                          </a:solidFill>
                          <a:latin typeface="Mada"/>
                          <a:ea typeface="Mada"/>
                          <a:cs typeface="Mada"/>
                          <a:sym typeface="Mada"/>
                        </a:rPr>
                        <a:t> transient dysphagia</a:t>
                      </a:r>
                      <a:r>
                        <a:rPr lang="ar" sz="1200">
                          <a:solidFill>
                            <a:srgbClr val="1C4588"/>
                          </a:solidFill>
                          <a:latin typeface="Mada"/>
                          <a:ea typeface="Mada"/>
                          <a:cs typeface="Mada"/>
                          <a:sym typeface="Mada"/>
                        </a:rPr>
                        <a:t>.</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Could occur as a response to gastroesophageal reflux.</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ar" sz="1200">
                          <a:solidFill>
                            <a:srgbClr val="1C4588"/>
                          </a:solidFill>
                          <a:latin typeface="Mada"/>
                          <a:ea typeface="Mada"/>
                          <a:cs typeface="Mada"/>
                          <a:sym typeface="Mada"/>
                        </a:rPr>
                        <a:t>Can be precipitated by drinking cold liquids.</a:t>
                      </a:r>
                      <a:endParaRPr b="1"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On barium swallow, the appearance may be that of a </a:t>
                      </a:r>
                      <a:r>
                        <a:rPr b="1" lang="ar" sz="1200">
                          <a:solidFill>
                            <a:srgbClr val="1C4588"/>
                          </a:solidFill>
                          <a:latin typeface="Mada"/>
                          <a:ea typeface="Mada"/>
                          <a:cs typeface="Mada"/>
                          <a:sym typeface="Mada"/>
                        </a:rPr>
                        <a:t>corkscrew esophagus.</a:t>
                      </a:r>
                      <a:endParaRPr b="1"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ar" sz="1200">
                          <a:solidFill>
                            <a:srgbClr val="1C4588"/>
                          </a:solidFill>
                          <a:latin typeface="Mada"/>
                          <a:ea typeface="Mada"/>
                          <a:cs typeface="Mada"/>
                          <a:sym typeface="Mada"/>
                        </a:rPr>
                        <a:t>Nutcracker</a:t>
                      </a:r>
                      <a:r>
                        <a:rPr lang="ar" sz="1200">
                          <a:solidFill>
                            <a:srgbClr val="1C4588"/>
                          </a:solidFill>
                          <a:latin typeface="Mada"/>
                          <a:ea typeface="Mada"/>
                          <a:cs typeface="Mada"/>
                          <a:sym typeface="Mada"/>
                        </a:rPr>
                        <a:t>, a variant of diffuse esophageal spasm, is characterized by </a:t>
                      </a:r>
                      <a:r>
                        <a:rPr b="1" lang="ar" sz="1200">
                          <a:solidFill>
                            <a:srgbClr val="1C4588"/>
                          </a:solidFill>
                          <a:latin typeface="Mada"/>
                          <a:ea typeface="Mada"/>
                          <a:cs typeface="Mada"/>
                          <a:sym typeface="Mada"/>
                        </a:rPr>
                        <a:t>very high-amplitude peristalsis</a:t>
                      </a:r>
                      <a:r>
                        <a:rPr lang="ar" sz="1200">
                          <a:solidFill>
                            <a:srgbClr val="1C4588"/>
                          </a:solidFill>
                          <a:latin typeface="Mada"/>
                          <a:ea typeface="Mada"/>
                          <a:cs typeface="Mada"/>
                          <a:sym typeface="Mada"/>
                        </a:rPr>
                        <a:t> within the esophagus.</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Treatment is based on PPI when gastroesophageal reflux is present, antispasmodics, nitrates, calcium channel blocker (nifedipine) and GABA agonists (baclofen) are also used.</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Occasionally, balloon dilatation or longitudinal esophageal myotomy is necessary.</a:t>
                      </a:r>
                      <a:endParaRPr sz="1200">
                        <a:solidFill>
                          <a:srgbClr val="1C4588"/>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DES and nutcracker can be distinguished only by manometry.</a:t>
                      </a:r>
                      <a:endParaRPr sz="1200">
                        <a:solidFill>
                          <a:srgbClr val="999999"/>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rowSpan="5" hMerge="1"/>
              </a:tr>
              <a:tr h="385200">
                <a:tc gridSpan="2" vMerge="1"/>
                <a:tc hMerge="1" vMerge="1"/>
              </a:tr>
              <a:tr h="385200">
                <a:tc gridSpan="2" vMerge="1"/>
                <a:tc hMerge="1" vMerge="1"/>
              </a:tr>
              <a:tr h="385200">
                <a:tc gridSpan="2" vMerge="1"/>
                <a:tc hMerge="1" vMerge="1"/>
              </a:tr>
              <a:tr h="585875">
                <a:tc gridSpan="2" vMerge="1"/>
                <a:tc hMerge="1" vMerge="1"/>
              </a:tr>
            </a:tbl>
          </a:graphicData>
        </a:graphic>
      </p:graphicFrame>
      <p:sp>
        <p:nvSpPr>
          <p:cNvPr id="568" name="Google Shape;568;p38"/>
          <p:cNvSpPr txBox="1"/>
          <p:nvPr/>
        </p:nvSpPr>
        <p:spPr>
          <a:xfrm>
            <a:off x="1685925" y="85725"/>
            <a:ext cx="4219500" cy="43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solidFill>
                  <a:schemeClr val="dk1"/>
                </a:solidFill>
                <a:latin typeface="Mada"/>
                <a:ea typeface="Mada"/>
                <a:cs typeface="Mada"/>
                <a:sym typeface="Mada"/>
              </a:rPr>
              <a:t>ESOPHAGEAL DYSPHAGIA</a:t>
            </a:r>
            <a:endParaRPr b="1" sz="26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t/>
            </a:r>
            <a:endParaRPr b="1" sz="2600">
              <a:solidFill>
                <a:schemeClr val="dk1"/>
              </a:solidFill>
              <a:latin typeface="Mada"/>
              <a:ea typeface="Mada"/>
              <a:cs typeface="Mada"/>
              <a:sym typeface="Mada"/>
            </a:endParaRPr>
          </a:p>
        </p:txBody>
      </p:sp>
      <p:sp>
        <p:nvSpPr>
          <p:cNvPr id="569" name="Google Shape;569;p38"/>
          <p:cNvSpPr txBox="1"/>
          <p:nvPr/>
        </p:nvSpPr>
        <p:spPr>
          <a:xfrm>
            <a:off x="237975" y="781025"/>
            <a:ext cx="54591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1C4588"/>
              </a:buClr>
              <a:buSzPts val="2200"/>
              <a:buFont typeface="Mada"/>
              <a:buChar char="◄"/>
            </a:pPr>
            <a:r>
              <a:rPr b="1" lang="ar" sz="2200">
                <a:solidFill>
                  <a:srgbClr val="1C4588"/>
                </a:solidFill>
                <a:highlight>
                  <a:schemeClr val="accent5"/>
                </a:highlight>
                <a:latin typeface="Mada"/>
                <a:ea typeface="Mada"/>
                <a:cs typeface="Mada"/>
                <a:sym typeface="Mada"/>
              </a:rPr>
              <a:t>4- Diffuse esophageal spasm (DES)</a:t>
            </a:r>
            <a:endParaRPr b="1" sz="2200">
              <a:solidFill>
                <a:srgbClr val="1C4588"/>
              </a:solidFill>
              <a:highlight>
                <a:schemeClr val="accent5"/>
              </a:highlight>
              <a:latin typeface="Mada"/>
              <a:ea typeface="Mada"/>
              <a:cs typeface="Mada"/>
              <a:sym typeface="Mada"/>
            </a:endParaRPr>
          </a:p>
        </p:txBody>
      </p:sp>
      <p:sp>
        <p:nvSpPr>
          <p:cNvPr id="570" name="Google Shape;570;p38"/>
          <p:cNvSpPr/>
          <p:nvPr/>
        </p:nvSpPr>
        <p:spPr>
          <a:xfrm>
            <a:off x="-8730150" y="5366000"/>
            <a:ext cx="7124700" cy="4724400"/>
          </a:xfrm>
          <a:prstGeom prst="roundRect">
            <a:avLst>
              <a:gd fmla="val 16667" name="adj"/>
            </a:avLst>
          </a:prstGeom>
          <a:noFill/>
          <a:ln cap="flat" cmpd="sng" w="2857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ar" sz="2000">
                <a:solidFill>
                  <a:srgbClr val="F3F3F3"/>
                </a:solidFill>
                <a:latin typeface="Pacifico"/>
                <a:ea typeface="Pacifico"/>
                <a:cs typeface="Pacifico"/>
                <a:sym typeface="Pacifico"/>
              </a:rPr>
              <a:t>An area for your notes </a:t>
            </a:r>
            <a:endParaRPr/>
          </a:p>
        </p:txBody>
      </p:sp>
      <p:sp>
        <p:nvSpPr>
          <p:cNvPr id="571" name="Google Shape;571;p38"/>
          <p:cNvSpPr/>
          <p:nvPr/>
        </p:nvSpPr>
        <p:spPr>
          <a:xfrm>
            <a:off x="763221" y="1554350"/>
            <a:ext cx="333000" cy="291600"/>
          </a:xfrm>
          <a:prstGeom prst="star5">
            <a:avLst>
              <a:gd fmla="val 19098" name="adj"/>
              <a:gd fmla="val 105146" name="hf"/>
              <a:gd fmla="val 110557" name="vf"/>
            </a:avLst>
          </a:prstGeom>
          <a:solidFill>
            <a:srgbClr val="E0AD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572" name="Google Shape;572;p38"/>
          <p:cNvGraphicFramePr/>
          <p:nvPr/>
        </p:nvGraphicFramePr>
        <p:xfrm>
          <a:off x="417202" y="4949274"/>
          <a:ext cx="3000000" cy="3000000"/>
        </p:xfrm>
        <a:graphic>
          <a:graphicData uri="http://schemas.openxmlformats.org/drawingml/2006/table">
            <a:tbl>
              <a:tblPr>
                <a:noFill/>
                <a:tableStyleId>{E4BA5BB4-E42F-4BCE-B389-E22E7227084E}</a:tableStyleId>
              </a:tblPr>
              <a:tblGrid>
                <a:gridCol w="1278250"/>
                <a:gridCol w="5469700"/>
              </a:tblGrid>
              <a:tr h="425450">
                <a:tc gridSpan="2">
                  <a:txBody>
                    <a:bodyPr/>
                    <a:lstStyle/>
                    <a:p>
                      <a:pPr indent="0" lvl="0" marL="0" rtl="0" algn="ctr">
                        <a:spcBef>
                          <a:spcPts val="0"/>
                        </a:spcBef>
                        <a:spcAft>
                          <a:spcPts val="0"/>
                        </a:spcAft>
                        <a:buNone/>
                      </a:pPr>
                      <a:r>
                        <a:rPr b="1" lang="ar" sz="1600">
                          <a:latin typeface="Mada"/>
                          <a:ea typeface="Mada"/>
                          <a:cs typeface="Mada"/>
                          <a:sym typeface="Mada"/>
                        </a:rPr>
                        <a:t>Eosinophilic Esophagitis</a:t>
                      </a:r>
                      <a:r>
                        <a:rPr b="1" baseline="30000" lang="ar" sz="1600">
                          <a:latin typeface="Mada"/>
                          <a:ea typeface="Mada"/>
                          <a:cs typeface="Mada"/>
                          <a:sym typeface="Mada"/>
                        </a:rPr>
                        <a:t>1</a:t>
                      </a:r>
                      <a:endParaRPr b="1" baseline="30000" sz="16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B6D7A8"/>
                    </a:solidFill>
                  </a:tcPr>
                </a:tc>
                <a:tc hMerge="1"/>
              </a:tr>
              <a:tr h="1156075">
                <a:tc>
                  <a:txBody>
                    <a:bodyPr/>
                    <a:lstStyle/>
                    <a:p>
                      <a:pPr indent="0" lvl="0" marL="0" rtl="0" algn="ctr">
                        <a:spcBef>
                          <a:spcPts val="0"/>
                        </a:spcBef>
                        <a:spcAft>
                          <a:spcPts val="0"/>
                        </a:spcAft>
                        <a:buNone/>
                      </a:pPr>
                      <a:r>
                        <a:rPr b="1" lang="ar">
                          <a:latin typeface="Mada"/>
                          <a:ea typeface="Mada"/>
                          <a:cs typeface="Mada"/>
                          <a:sym typeface="Mada"/>
                        </a:rPr>
                        <a:t>Overview</a:t>
                      </a:r>
                      <a:endParaRPr b="1">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Chronic inflammation due to</a:t>
                      </a:r>
                      <a:r>
                        <a:rPr b="1" lang="ar" sz="1200">
                          <a:latin typeface="Mada"/>
                          <a:ea typeface="Mada"/>
                          <a:cs typeface="Mada"/>
                          <a:sym typeface="Mada"/>
                        </a:rPr>
                        <a:t> immune-mediated disease</a:t>
                      </a:r>
                      <a:r>
                        <a:rPr lang="ar" sz="1200">
                          <a:latin typeface="Mada"/>
                          <a:ea typeface="Mada"/>
                          <a:cs typeface="Mada"/>
                          <a:sym typeface="Mada"/>
                        </a:rPr>
                        <a:t> resulting in eosinophilic infiltration of esophagus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No malignancy Potential.</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Commonly present with food impaction. Main symptom is dysphagia.</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History of allergies </a:t>
                      </a:r>
                      <a:r>
                        <a:rPr lang="ar" sz="1200">
                          <a:latin typeface="Mada"/>
                          <a:ea typeface="Mada"/>
                          <a:cs typeface="Mada"/>
                          <a:sym typeface="Mada"/>
                        </a:rPr>
                        <a:t>is seen in &gt;50% of these patients.</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1051300">
                <a:tc>
                  <a:txBody>
                    <a:bodyPr/>
                    <a:lstStyle/>
                    <a:p>
                      <a:pPr indent="0" lvl="0" marL="0" rtl="0" algn="ctr">
                        <a:spcBef>
                          <a:spcPts val="0"/>
                        </a:spcBef>
                        <a:spcAft>
                          <a:spcPts val="0"/>
                        </a:spcAft>
                        <a:buNone/>
                      </a:pPr>
                      <a:r>
                        <a:rPr b="1" lang="ar">
                          <a:latin typeface="Mada"/>
                          <a:ea typeface="Mada"/>
                          <a:cs typeface="Mada"/>
                          <a:sym typeface="Mada"/>
                        </a:rPr>
                        <a:t>Diagnosis</a:t>
                      </a:r>
                      <a:endParaRPr b="1" baseline="300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b="1" lang="ar" sz="1200">
                          <a:latin typeface="Mada"/>
                          <a:ea typeface="Mada"/>
                          <a:cs typeface="Mada"/>
                          <a:sym typeface="Mada"/>
                        </a:rPr>
                        <a:t>Endoscopy:</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Can be normal.</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Strictures.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linear furrows.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Trachealization of the esophagus.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u="sng">
                          <a:solidFill>
                            <a:srgbClr val="CC0000"/>
                          </a:solidFill>
                          <a:latin typeface="Mada"/>
                          <a:ea typeface="Mada"/>
                          <a:cs typeface="Mada"/>
                          <a:sym typeface="Mada"/>
                        </a:rPr>
                        <a:t>BIOPSY shows 15 or more eosinophils</a:t>
                      </a:r>
                      <a:r>
                        <a:rPr lang="ar" sz="1200">
                          <a:latin typeface="Mada"/>
                          <a:ea typeface="Mada"/>
                          <a:cs typeface="Mada"/>
                          <a:sym typeface="Mada"/>
                        </a:rPr>
                        <a:t>/hpf on microscopy (from proximal and distal esophagus</a:t>
                      </a:r>
                      <a:r>
                        <a:rPr baseline="30000" lang="ar" sz="1200">
                          <a:latin typeface="Mada"/>
                          <a:ea typeface="Mada"/>
                          <a:cs typeface="Mada"/>
                          <a:sym typeface="Mada"/>
                        </a:rPr>
                        <a:t>2</a:t>
                      </a:r>
                      <a:r>
                        <a:rPr lang="ar" sz="1200">
                          <a:latin typeface="Mada"/>
                          <a:ea typeface="Mada"/>
                          <a:cs typeface="Mada"/>
                          <a:sym typeface="Mada"/>
                        </a:rPr>
                        <a:t>)</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22375">
                <a:tc>
                  <a:txBody>
                    <a:bodyPr/>
                    <a:lstStyle/>
                    <a:p>
                      <a:pPr indent="0" lvl="0" marL="0" rtl="0" algn="ctr">
                        <a:spcBef>
                          <a:spcPts val="0"/>
                        </a:spcBef>
                        <a:spcAft>
                          <a:spcPts val="0"/>
                        </a:spcAft>
                        <a:buNone/>
                      </a:pPr>
                      <a:r>
                        <a:rPr b="1" lang="ar">
                          <a:latin typeface="Mada"/>
                          <a:ea typeface="Mada"/>
                          <a:cs typeface="Mada"/>
                          <a:sym typeface="Mada"/>
                        </a:rPr>
                        <a:t>Treatment</a:t>
                      </a:r>
                      <a:endParaRPr b="1">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a:txBody>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PPI </a:t>
                      </a:r>
                      <a:r>
                        <a:rPr lang="ar" sz="1200">
                          <a:latin typeface="Mada"/>
                          <a:ea typeface="Mada"/>
                          <a:cs typeface="Mada"/>
                          <a:sym typeface="Mada"/>
                        </a:rPr>
                        <a:t>first for 8 weeks then repeat Endoscopy if Eosinophils is still 15 or more:</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b="1" lang="ar" sz="1200">
                          <a:solidFill>
                            <a:srgbClr val="CC0000"/>
                          </a:solidFill>
                          <a:latin typeface="Mada"/>
                          <a:ea typeface="Mada"/>
                          <a:cs typeface="Mada"/>
                          <a:sym typeface="Mada"/>
                        </a:rPr>
                        <a:t>Corticosteroids</a:t>
                      </a:r>
                      <a:r>
                        <a:rPr b="1" baseline="30000" lang="ar" sz="1200">
                          <a:solidFill>
                            <a:srgbClr val="CC0000"/>
                          </a:solidFill>
                          <a:latin typeface="Mada"/>
                          <a:ea typeface="Mada"/>
                          <a:cs typeface="Mada"/>
                          <a:sym typeface="Mada"/>
                        </a:rPr>
                        <a:t>3</a:t>
                      </a:r>
                      <a:r>
                        <a:rPr b="1" lang="ar" sz="1200">
                          <a:solidFill>
                            <a:srgbClr val="CC0000"/>
                          </a:solidFill>
                          <a:latin typeface="Mada"/>
                          <a:ea typeface="Mada"/>
                          <a:cs typeface="Mada"/>
                          <a:sym typeface="Mada"/>
                        </a:rPr>
                        <a:t> </a:t>
                      </a:r>
                      <a:r>
                        <a:rPr lang="ar" sz="1200">
                          <a:latin typeface="Mada"/>
                          <a:ea typeface="Mada"/>
                          <a:cs typeface="Mada"/>
                          <a:sym typeface="Mada"/>
                        </a:rPr>
                        <a:t>(swallowed fluticasone/ budesonide/</a:t>
                      </a:r>
                      <a:r>
                        <a:rPr lang="ar" sz="1200">
                          <a:solidFill>
                            <a:srgbClr val="1C4588"/>
                          </a:solidFill>
                          <a:latin typeface="Mada"/>
                          <a:ea typeface="Mada"/>
                          <a:cs typeface="Mada"/>
                          <a:sym typeface="Mada"/>
                        </a:rPr>
                        <a:t>betamethasone</a:t>
                      </a:r>
                      <a:r>
                        <a:rPr lang="ar" sz="1200">
                          <a:latin typeface="Mada"/>
                          <a:ea typeface="Mada"/>
                          <a:cs typeface="Mada"/>
                          <a:sym typeface="Mada"/>
                        </a:rPr>
                        <a:t>)</a:t>
                      </a:r>
                      <a:r>
                        <a:rPr lang="ar" sz="1200">
                          <a:solidFill>
                            <a:srgbClr val="1C4588"/>
                          </a:solidFill>
                          <a:latin typeface="Mada"/>
                          <a:ea typeface="Mada"/>
                          <a:cs typeface="Mada"/>
                          <a:sym typeface="Mada"/>
                        </a:rPr>
                        <a:t>for 8-12 weeks.</a:t>
                      </a:r>
                      <a:r>
                        <a:rPr lang="ar" sz="1200">
                          <a:latin typeface="Mada"/>
                          <a:ea typeface="Mada"/>
                          <a:cs typeface="Mada"/>
                          <a:sym typeface="Mada"/>
                        </a:rPr>
                        <a:t>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If symptoms persists repeat endoscopy if there’s a ring try dilation.</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ar" sz="1200">
                          <a:solidFill>
                            <a:srgbClr val="1C4588"/>
                          </a:solidFill>
                          <a:latin typeface="Mada"/>
                          <a:ea typeface="Mada"/>
                          <a:cs typeface="Mada"/>
                          <a:sym typeface="Mada"/>
                        </a:rPr>
                        <a:t>Leukotriene inhibitor (montelukast) for refractory symptoms.</a:t>
                      </a:r>
                      <a:endParaRPr b="1"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Elimination diets for children.</a:t>
                      </a:r>
                      <a:endParaRPr sz="1200">
                        <a:solidFill>
                          <a:srgbClr val="1C4588"/>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bl>
          </a:graphicData>
        </a:graphic>
      </p:graphicFrame>
      <p:pic>
        <p:nvPicPr>
          <p:cNvPr id="573" name="Google Shape;573;p38"/>
          <p:cNvPicPr preferRelativeResize="0"/>
          <p:nvPr/>
        </p:nvPicPr>
        <p:blipFill>
          <a:blip r:embed="rId3">
            <a:alphaModFix/>
          </a:blip>
          <a:stretch>
            <a:fillRect/>
          </a:stretch>
        </p:blipFill>
        <p:spPr>
          <a:xfrm>
            <a:off x="5862375" y="6623225"/>
            <a:ext cx="1200975" cy="782930"/>
          </a:xfrm>
          <a:prstGeom prst="rect">
            <a:avLst/>
          </a:prstGeom>
          <a:noFill/>
          <a:ln>
            <a:noFill/>
          </a:ln>
        </p:spPr>
      </p:pic>
      <p:sp>
        <p:nvSpPr>
          <p:cNvPr id="574" name="Google Shape;574;p38"/>
          <p:cNvSpPr txBox="1"/>
          <p:nvPr/>
        </p:nvSpPr>
        <p:spPr>
          <a:xfrm>
            <a:off x="0" y="9818800"/>
            <a:ext cx="7560000" cy="74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 Patients with Eosinophilic esophagitis may present with history of allergies eg: Asthma, allergic rhinitis, food allergies</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2- Biopsy </a:t>
            </a:r>
            <a:r>
              <a:rPr b="1" lang="ar" sz="1000">
                <a:solidFill>
                  <a:srgbClr val="6AA84F"/>
                </a:solidFill>
                <a:latin typeface="Mada"/>
                <a:ea typeface="Mada"/>
                <a:cs typeface="Mada"/>
                <a:sym typeface="Mada"/>
              </a:rPr>
              <a:t>MUST </a:t>
            </a:r>
            <a:r>
              <a:rPr lang="ar" sz="1000">
                <a:solidFill>
                  <a:srgbClr val="6AA84F"/>
                </a:solidFill>
                <a:latin typeface="Mada"/>
                <a:ea typeface="Mada"/>
                <a:cs typeface="Mada"/>
                <a:sym typeface="Mada"/>
              </a:rPr>
              <a:t>be taken from both ends of the esophagus as refluxes may also cause eosinophilia</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3- Corticosteroids are initiated if PPI didn’t work, it has to be swallowed (the patient has to use corticosteroid inhaler(not tablets!) but instead of inhaling the substances he swallows them)</a:t>
            </a:r>
            <a:endParaRPr sz="1000">
              <a:solidFill>
                <a:srgbClr val="6AA84F"/>
              </a:solidFill>
              <a:latin typeface="Mada"/>
              <a:ea typeface="Mada"/>
              <a:cs typeface="Mada"/>
              <a:sym typeface="Mada"/>
            </a:endParaRPr>
          </a:p>
        </p:txBody>
      </p:sp>
      <p:sp>
        <p:nvSpPr>
          <p:cNvPr id="575" name="Google Shape;575;p38"/>
          <p:cNvSpPr txBox="1"/>
          <p:nvPr/>
        </p:nvSpPr>
        <p:spPr>
          <a:xfrm>
            <a:off x="237975" y="4332375"/>
            <a:ext cx="5143800" cy="4383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a:buChar char="◄"/>
            </a:pPr>
            <a:r>
              <a:rPr b="1" lang="ar" sz="2200">
                <a:highlight>
                  <a:schemeClr val="accent5"/>
                </a:highlight>
                <a:latin typeface="Mada"/>
                <a:ea typeface="Mada"/>
                <a:cs typeface="Mada"/>
                <a:sym typeface="Mada"/>
              </a:rPr>
              <a:t>5- Eosinophilic Esophagitis</a:t>
            </a:r>
            <a:endParaRPr b="1" sz="2200">
              <a:highlight>
                <a:schemeClr val="accent5"/>
              </a:highlight>
              <a:latin typeface="Mada"/>
              <a:ea typeface="Mada"/>
              <a:cs typeface="Mada"/>
              <a:sym typeface="Mada"/>
            </a:endParaRPr>
          </a:p>
        </p:txBody>
      </p:sp>
      <p:pic>
        <p:nvPicPr>
          <p:cNvPr id="576" name="Google Shape;576;p38"/>
          <p:cNvPicPr preferRelativeResize="0"/>
          <p:nvPr/>
        </p:nvPicPr>
        <p:blipFill rotWithShape="1">
          <a:blip r:embed="rId4">
            <a:alphaModFix/>
          </a:blip>
          <a:srcRect b="7874" l="3178" r="45972" t="22317"/>
          <a:stretch/>
        </p:blipFill>
        <p:spPr>
          <a:xfrm>
            <a:off x="6419425" y="1971175"/>
            <a:ext cx="728901" cy="8849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39"/>
          <p:cNvSpPr/>
          <p:nvPr/>
        </p:nvSpPr>
        <p:spPr>
          <a:xfrm>
            <a:off x="593850" y="2798975"/>
            <a:ext cx="6372300" cy="3108600"/>
          </a:xfrm>
          <a:prstGeom prst="roundRect">
            <a:avLst>
              <a:gd fmla="val 16667" name="adj"/>
            </a:avLst>
          </a:prstGeom>
          <a:solidFill>
            <a:srgbClr val="F3F3F3">
              <a:alpha val="22350"/>
            </a:srgbClr>
          </a:solidFill>
          <a:ln cap="flat" cmpd="sng" w="19050">
            <a:solidFill>
              <a:srgbClr val="79974F"/>
            </a:solidFill>
            <a:prstDash val="lg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6AA84F"/>
              </a:solidFill>
              <a:latin typeface="Mada"/>
              <a:ea typeface="Mada"/>
              <a:cs typeface="Mada"/>
              <a:sym typeface="Mada"/>
            </a:endParaRPr>
          </a:p>
        </p:txBody>
      </p:sp>
      <p:sp>
        <p:nvSpPr>
          <p:cNvPr id="582" name="Google Shape;582;p39"/>
          <p:cNvSpPr txBox="1"/>
          <p:nvPr/>
        </p:nvSpPr>
        <p:spPr>
          <a:xfrm>
            <a:off x="708025" y="2895950"/>
            <a:ext cx="4869300" cy="2378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ar" sz="1200">
                <a:latin typeface="Mada"/>
                <a:ea typeface="Mada"/>
                <a:cs typeface="Mada"/>
                <a:sym typeface="Mada"/>
              </a:rPr>
              <a:t>Antibiotics: </a:t>
            </a:r>
            <a:r>
              <a:rPr b="1" lang="ar" sz="1200">
                <a:solidFill>
                  <a:srgbClr val="CC0000"/>
                </a:solidFill>
                <a:latin typeface="Mada"/>
                <a:ea typeface="Mada"/>
                <a:cs typeface="Mada"/>
                <a:sym typeface="Mada"/>
              </a:rPr>
              <a:t>(</a:t>
            </a:r>
            <a:r>
              <a:rPr b="1" lang="ar" sz="1200" u="sng">
                <a:solidFill>
                  <a:srgbClr val="CC0000"/>
                </a:solidFill>
                <a:latin typeface="Mada"/>
                <a:ea typeface="Mada"/>
                <a:cs typeface="Mada"/>
                <a:sym typeface="Mada"/>
              </a:rPr>
              <a:t>Tetracycline/Doxycycline</a:t>
            </a:r>
            <a:r>
              <a:rPr b="1" lang="ar" sz="1200">
                <a:solidFill>
                  <a:srgbClr val="CC0000"/>
                </a:solidFill>
                <a:latin typeface="Mada"/>
                <a:ea typeface="Mada"/>
                <a:cs typeface="Mada"/>
                <a:sym typeface="Mada"/>
              </a:rPr>
              <a:t>)</a:t>
            </a:r>
            <a:endParaRPr b="1" sz="1200">
              <a:solidFill>
                <a:srgbClr val="CC0000"/>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A patient taking </a:t>
            </a:r>
            <a:r>
              <a:rPr b="1" lang="ar" sz="1200">
                <a:solidFill>
                  <a:srgbClr val="6AA84F"/>
                </a:solidFill>
                <a:latin typeface="Mada"/>
                <a:ea typeface="Mada"/>
                <a:cs typeface="Mada"/>
                <a:sym typeface="Mada"/>
              </a:rPr>
              <a:t>tetracycline </a:t>
            </a:r>
            <a:r>
              <a:rPr lang="ar" sz="1200">
                <a:solidFill>
                  <a:srgbClr val="6AA84F"/>
                </a:solidFill>
                <a:latin typeface="Mada"/>
                <a:ea typeface="Mada"/>
                <a:cs typeface="Mada"/>
                <a:sym typeface="Mada"/>
              </a:rPr>
              <a:t>for his acne present complaining of acute </a:t>
            </a:r>
            <a:r>
              <a:rPr b="1" lang="ar" sz="1200">
                <a:solidFill>
                  <a:srgbClr val="6AA84F"/>
                </a:solidFill>
                <a:latin typeface="Mada"/>
                <a:ea typeface="Mada"/>
                <a:cs typeface="Mada"/>
                <a:sym typeface="Mada"/>
              </a:rPr>
              <a:t>odynophagia </a:t>
            </a:r>
            <a:r>
              <a:rPr lang="ar" sz="1200">
                <a:solidFill>
                  <a:srgbClr val="6AA84F"/>
                </a:solidFill>
                <a:latin typeface="Mada"/>
                <a:ea typeface="Mada"/>
                <a:cs typeface="Mada"/>
                <a:sym typeface="Mada"/>
              </a:rPr>
              <a:t>for one week, what is the most likely the diagnosis and the cause?</a:t>
            </a:r>
            <a:endParaRPr sz="1200">
              <a:solidFill>
                <a:srgbClr val="6AA84F"/>
              </a:solidFill>
              <a:latin typeface="Mada"/>
              <a:ea typeface="Mada"/>
              <a:cs typeface="Mada"/>
              <a:sym typeface="Mada"/>
            </a:endParaRPr>
          </a:p>
          <a:p>
            <a:pPr indent="0" lvl="0" marL="0" rtl="0" algn="l">
              <a:lnSpc>
                <a:spcPct val="115000"/>
              </a:lnSpc>
              <a:spcBef>
                <a:spcPts val="0"/>
              </a:spcBef>
              <a:spcAft>
                <a:spcPts val="0"/>
              </a:spcAft>
              <a:buNone/>
            </a:pPr>
            <a:r>
              <a:rPr b="1" lang="ar" sz="1200">
                <a:latin typeface="Mada"/>
                <a:ea typeface="Mada"/>
                <a:cs typeface="Mada"/>
                <a:sym typeface="Mada"/>
              </a:rPr>
              <a:t>Bisphosphonate</a:t>
            </a:r>
            <a:r>
              <a:rPr b="1" lang="ar" sz="1200">
                <a:solidFill>
                  <a:schemeClr val="dk1"/>
                </a:solidFill>
                <a:latin typeface="Mada"/>
                <a:ea typeface="Mada"/>
                <a:cs typeface="Mada"/>
                <a:sym typeface="Mada"/>
              </a:rPr>
              <a:t> </a:t>
            </a:r>
            <a:r>
              <a:rPr b="1" lang="ar" sz="1200">
                <a:solidFill>
                  <a:srgbClr val="CC0000"/>
                </a:solidFill>
                <a:latin typeface="Mada"/>
                <a:ea typeface="Mada"/>
                <a:cs typeface="Mada"/>
                <a:sym typeface="Mada"/>
              </a:rPr>
              <a:t>(</a:t>
            </a:r>
            <a:r>
              <a:rPr b="1" lang="ar" sz="1200" u="sng">
                <a:solidFill>
                  <a:srgbClr val="CC0000"/>
                </a:solidFill>
                <a:latin typeface="Mada"/>
                <a:ea typeface="Mada"/>
                <a:cs typeface="Mada"/>
                <a:sym typeface="Mada"/>
              </a:rPr>
              <a:t>alendronate</a:t>
            </a:r>
            <a:r>
              <a:rPr b="1" lang="ar" sz="1200">
                <a:solidFill>
                  <a:srgbClr val="CC0000"/>
                </a:solidFill>
                <a:latin typeface="Mada"/>
                <a:ea typeface="Mada"/>
                <a:cs typeface="Mada"/>
                <a:sym typeface="Mada"/>
              </a:rPr>
              <a:t>)</a:t>
            </a:r>
            <a:endParaRPr b="1" sz="1200">
              <a:solidFill>
                <a:srgbClr val="CC0000"/>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A 50 years old post menopausal woman present with </a:t>
            </a:r>
            <a:r>
              <a:rPr b="1" lang="ar" sz="1200">
                <a:solidFill>
                  <a:srgbClr val="6AA84F"/>
                </a:solidFill>
                <a:latin typeface="Mada"/>
                <a:ea typeface="Mada"/>
                <a:cs typeface="Mada"/>
                <a:sym typeface="Mada"/>
              </a:rPr>
              <a:t>odynophagia </a:t>
            </a:r>
            <a:r>
              <a:rPr lang="ar" sz="1200">
                <a:solidFill>
                  <a:srgbClr val="6AA84F"/>
                </a:solidFill>
                <a:latin typeface="Mada"/>
                <a:ea typeface="Mada"/>
                <a:cs typeface="Mada"/>
                <a:sym typeface="Mada"/>
              </a:rPr>
              <a:t>following </a:t>
            </a:r>
            <a:r>
              <a:rPr b="1" lang="ar" sz="1200">
                <a:solidFill>
                  <a:srgbClr val="6AA84F"/>
                </a:solidFill>
                <a:latin typeface="Mada"/>
                <a:ea typeface="Mada"/>
                <a:cs typeface="Mada"/>
                <a:sym typeface="Mada"/>
              </a:rPr>
              <a:t>bisphosphonate </a:t>
            </a:r>
            <a:r>
              <a:rPr lang="ar" sz="1200">
                <a:solidFill>
                  <a:srgbClr val="6AA84F"/>
                </a:solidFill>
                <a:latin typeface="Mada"/>
                <a:ea typeface="Mada"/>
                <a:cs typeface="Mada"/>
                <a:sym typeface="Mada"/>
              </a:rPr>
              <a:t>therapy for her osteoporosis, what is mostly likely the diagnosis and the cause ?</a:t>
            </a:r>
            <a:endParaRPr sz="1200">
              <a:solidFill>
                <a:srgbClr val="6AA84F"/>
              </a:solidFill>
              <a:latin typeface="Mada"/>
              <a:ea typeface="Mada"/>
              <a:cs typeface="Mada"/>
              <a:sym typeface="Mada"/>
            </a:endParaRPr>
          </a:p>
          <a:p>
            <a:pPr indent="0" lvl="0" marL="0" rtl="0" algn="l">
              <a:lnSpc>
                <a:spcPct val="115000"/>
              </a:lnSpc>
              <a:spcBef>
                <a:spcPts val="0"/>
              </a:spcBef>
              <a:spcAft>
                <a:spcPts val="0"/>
              </a:spcAft>
              <a:buNone/>
            </a:pPr>
            <a:r>
              <a:rPr b="1" lang="ar" sz="1200">
                <a:latin typeface="Mada"/>
                <a:ea typeface="Mada"/>
                <a:cs typeface="Mada"/>
                <a:sym typeface="Mada"/>
              </a:rPr>
              <a:t>Potassium</a:t>
            </a:r>
            <a:r>
              <a:rPr b="1" lang="ar" sz="1200">
                <a:solidFill>
                  <a:schemeClr val="dk1"/>
                </a:solidFill>
                <a:latin typeface="Mada"/>
                <a:ea typeface="Mada"/>
                <a:cs typeface="Mada"/>
                <a:sym typeface="Mada"/>
              </a:rPr>
              <a:t> </a:t>
            </a:r>
            <a:endParaRPr b="1"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A HF patient on lasix and diuretics with hypokalemia using potassium supplements</a:t>
            </a:r>
            <a:endParaRPr sz="1200">
              <a:solidFill>
                <a:srgbClr val="6AA84F"/>
              </a:solidFill>
              <a:latin typeface="Mada"/>
              <a:ea typeface="Mada"/>
              <a:cs typeface="Mada"/>
              <a:sym typeface="Mada"/>
            </a:endParaRPr>
          </a:p>
          <a:p>
            <a:pPr indent="0" lvl="0" marL="0" rtl="0" algn="l">
              <a:lnSpc>
                <a:spcPct val="115000"/>
              </a:lnSpc>
              <a:spcBef>
                <a:spcPts val="0"/>
              </a:spcBef>
              <a:spcAft>
                <a:spcPts val="0"/>
              </a:spcAft>
              <a:buNone/>
            </a:pPr>
            <a:r>
              <a:rPr b="1" lang="ar" sz="1200">
                <a:latin typeface="Mada"/>
                <a:ea typeface="Mada"/>
                <a:cs typeface="Mada"/>
                <a:sym typeface="Mada"/>
              </a:rPr>
              <a:t>Treatment :</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Stop the medication and give them PPI</a:t>
            </a:r>
            <a:endParaRPr sz="1200">
              <a:solidFill>
                <a:srgbClr val="6AA84F"/>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rgbClr val="6AA84F"/>
              </a:solidFill>
              <a:latin typeface="Mada"/>
              <a:ea typeface="Mada"/>
              <a:cs typeface="Mada"/>
              <a:sym typeface="Mada"/>
            </a:endParaRPr>
          </a:p>
        </p:txBody>
      </p:sp>
      <p:cxnSp>
        <p:nvCxnSpPr>
          <p:cNvPr id="583" name="Google Shape;583;p39"/>
          <p:cNvCxnSpPr>
            <a:stCxn id="584" idx="4"/>
            <a:endCxn id="585" idx="0"/>
          </p:cNvCxnSpPr>
          <p:nvPr/>
        </p:nvCxnSpPr>
        <p:spPr>
          <a:xfrm flipH="1" rot="-5400000">
            <a:off x="3246850" y="1974425"/>
            <a:ext cx="153000" cy="999000"/>
          </a:xfrm>
          <a:prstGeom prst="curvedConnector3">
            <a:avLst>
              <a:gd fmla="val 49951" name="adj1"/>
            </a:avLst>
          </a:prstGeom>
          <a:noFill/>
          <a:ln cap="flat" cmpd="sng" w="9525">
            <a:solidFill>
              <a:schemeClr val="dk2"/>
            </a:solidFill>
            <a:prstDash val="solid"/>
            <a:round/>
            <a:headEnd len="med" w="med" type="none"/>
            <a:tailEnd len="med" w="med" type="none"/>
          </a:ln>
        </p:spPr>
      </p:cxnSp>
      <p:sp>
        <p:nvSpPr>
          <p:cNvPr id="586" name="Google Shape;586;p39"/>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587" name="Google Shape;587;p39"/>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ODYNOPHAGIA+/- DYSPHAGIA </a:t>
            </a:r>
            <a:endParaRPr b="1" sz="2600">
              <a:latin typeface="Mada"/>
              <a:ea typeface="Mada"/>
              <a:cs typeface="Mada"/>
              <a:sym typeface="Mada"/>
            </a:endParaRPr>
          </a:p>
        </p:txBody>
      </p:sp>
      <p:sp>
        <p:nvSpPr>
          <p:cNvPr id="588" name="Google Shape;588;p39"/>
          <p:cNvSpPr txBox="1"/>
          <p:nvPr/>
        </p:nvSpPr>
        <p:spPr>
          <a:xfrm>
            <a:off x="0" y="977982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 The comments site for pill induced acute esophagitis is at the aortic constriction of the esophagus as it is considered as the tightest area of the esophagus where pills can get stuck (produce kissing ulcer appearance), for that when you prescribe these medications, advise the pt to drink a lot of water and stay in upright position at least for 30 min after taking the pill.</a:t>
            </a:r>
            <a:endParaRPr sz="1000">
              <a:solidFill>
                <a:srgbClr val="6AA84F"/>
              </a:solidFill>
              <a:latin typeface="Mada"/>
              <a:ea typeface="Mada"/>
              <a:cs typeface="Mada"/>
              <a:sym typeface="Mada"/>
            </a:endParaRPr>
          </a:p>
          <a:p>
            <a:pPr indent="0" lvl="0" marL="0" rtl="0" algn="l">
              <a:spcBef>
                <a:spcPts val="0"/>
              </a:spcBef>
              <a:spcAft>
                <a:spcPts val="0"/>
              </a:spcAft>
              <a:buNone/>
            </a:pPr>
            <a:r>
              <a:t/>
            </a:r>
            <a:endParaRPr sz="1000">
              <a:solidFill>
                <a:srgbClr val="6AA84F"/>
              </a:solidFill>
              <a:latin typeface="Mada"/>
              <a:ea typeface="Mada"/>
              <a:cs typeface="Mada"/>
              <a:sym typeface="Mada"/>
            </a:endParaRPr>
          </a:p>
          <a:p>
            <a:pPr indent="0" lvl="0" marL="0" rtl="0" algn="l">
              <a:spcBef>
                <a:spcPts val="0"/>
              </a:spcBef>
              <a:spcAft>
                <a:spcPts val="0"/>
              </a:spcAft>
              <a:buNone/>
            </a:pPr>
            <a:r>
              <a:t/>
            </a:r>
            <a:endParaRPr sz="1000">
              <a:solidFill>
                <a:srgbClr val="6AA84F"/>
              </a:solidFill>
              <a:latin typeface="Mada"/>
              <a:ea typeface="Mada"/>
              <a:cs typeface="Mada"/>
              <a:sym typeface="Mada"/>
            </a:endParaRPr>
          </a:p>
        </p:txBody>
      </p:sp>
      <p:sp>
        <p:nvSpPr>
          <p:cNvPr id="589" name="Google Shape;589;p39"/>
          <p:cNvSpPr txBox="1"/>
          <p:nvPr/>
        </p:nvSpPr>
        <p:spPr>
          <a:xfrm>
            <a:off x="247500" y="733575"/>
            <a:ext cx="4344300" cy="562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5"/>
                </a:highlight>
                <a:latin typeface="Mada"/>
                <a:ea typeface="Mada"/>
                <a:cs typeface="Mada"/>
                <a:sym typeface="Mada"/>
              </a:rPr>
              <a:t>Acute Esophagitis</a:t>
            </a:r>
            <a:endParaRPr b="1" sz="2200">
              <a:solidFill>
                <a:schemeClr val="dk1"/>
              </a:solidFill>
              <a:highlight>
                <a:schemeClr val="accent5"/>
              </a:highlight>
              <a:latin typeface="Mada"/>
              <a:ea typeface="Mada"/>
              <a:cs typeface="Mada"/>
              <a:sym typeface="Mada"/>
            </a:endParaRPr>
          </a:p>
        </p:txBody>
      </p:sp>
      <p:sp>
        <p:nvSpPr>
          <p:cNvPr id="584" name="Google Shape;584;p39"/>
          <p:cNvSpPr/>
          <p:nvPr/>
        </p:nvSpPr>
        <p:spPr>
          <a:xfrm>
            <a:off x="2414200" y="1530725"/>
            <a:ext cx="819300" cy="866700"/>
          </a:xfrm>
          <a:prstGeom prst="ellipse">
            <a:avLst/>
          </a:prstGeom>
          <a:solidFill>
            <a:srgbClr val="F3F3F3">
              <a:alpha val="22350"/>
            </a:srgbClr>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200">
              <a:latin typeface="Mada"/>
              <a:ea typeface="Mada"/>
              <a:cs typeface="Mada"/>
              <a:sym typeface="Mada"/>
            </a:endParaRPr>
          </a:p>
        </p:txBody>
      </p:sp>
      <p:sp>
        <p:nvSpPr>
          <p:cNvPr id="590" name="Google Shape;590;p39"/>
          <p:cNvSpPr/>
          <p:nvPr/>
        </p:nvSpPr>
        <p:spPr>
          <a:xfrm>
            <a:off x="4471600" y="1514000"/>
            <a:ext cx="819300" cy="866700"/>
          </a:xfrm>
          <a:prstGeom prst="ellipse">
            <a:avLst/>
          </a:prstGeom>
          <a:solidFill>
            <a:srgbClr val="F3F3F3">
              <a:alpha val="22350"/>
            </a:srgbClr>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91" name="Google Shape;591;p39"/>
          <p:cNvCxnSpPr>
            <a:stCxn id="584" idx="4"/>
          </p:cNvCxnSpPr>
          <p:nvPr/>
        </p:nvCxnSpPr>
        <p:spPr>
          <a:xfrm flipH="1" rot="-5400000">
            <a:off x="2823850" y="2397425"/>
            <a:ext cx="600" cy="600"/>
          </a:xfrm>
          <a:prstGeom prst="curvedConnector3">
            <a:avLst>
              <a:gd fmla="val 50000" name="adj1"/>
            </a:avLst>
          </a:prstGeom>
          <a:noFill/>
          <a:ln cap="flat" cmpd="sng" w="9525">
            <a:solidFill>
              <a:srgbClr val="CEA320"/>
            </a:solidFill>
            <a:prstDash val="solid"/>
            <a:round/>
            <a:headEnd len="med" w="med" type="none"/>
            <a:tailEnd len="med" w="med" type="none"/>
          </a:ln>
        </p:spPr>
      </p:cxnSp>
      <p:sp>
        <p:nvSpPr>
          <p:cNvPr id="592" name="Google Shape;592;p39"/>
          <p:cNvSpPr/>
          <p:nvPr/>
        </p:nvSpPr>
        <p:spPr>
          <a:xfrm>
            <a:off x="2597044" y="1219575"/>
            <a:ext cx="453600" cy="432600"/>
          </a:xfrm>
          <a:prstGeom prst="ellipse">
            <a:avLst/>
          </a:prstGeom>
          <a:solidFill>
            <a:schemeClr val="accent4"/>
          </a:solid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2000">
                <a:latin typeface="Mada"/>
                <a:ea typeface="Mada"/>
                <a:cs typeface="Mada"/>
                <a:sym typeface="Mada"/>
              </a:rPr>
              <a:t>1</a:t>
            </a:r>
            <a:endParaRPr b="1" sz="2000">
              <a:latin typeface="Mada"/>
              <a:ea typeface="Mada"/>
              <a:cs typeface="Mada"/>
              <a:sym typeface="Mada"/>
            </a:endParaRPr>
          </a:p>
        </p:txBody>
      </p:sp>
      <p:sp>
        <p:nvSpPr>
          <p:cNvPr id="593" name="Google Shape;593;p39"/>
          <p:cNvSpPr/>
          <p:nvPr/>
        </p:nvSpPr>
        <p:spPr>
          <a:xfrm>
            <a:off x="4654444" y="1215700"/>
            <a:ext cx="453600" cy="432600"/>
          </a:xfrm>
          <a:prstGeom prst="ellipse">
            <a:avLst/>
          </a:prstGeom>
          <a:solidFill>
            <a:schemeClr val="accent4"/>
          </a:solid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2000">
                <a:latin typeface="Mada"/>
                <a:ea typeface="Mada"/>
                <a:cs typeface="Mada"/>
                <a:sym typeface="Mada"/>
              </a:rPr>
              <a:t>2</a:t>
            </a:r>
            <a:endParaRPr b="1" sz="2000">
              <a:latin typeface="Mada"/>
              <a:ea typeface="Mada"/>
              <a:cs typeface="Mada"/>
              <a:sym typeface="Mada"/>
            </a:endParaRPr>
          </a:p>
        </p:txBody>
      </p:sp>
      <p:pic>
        <p:nvPicPr>
          <p:cNvPr id="594" name="Google Shape;594;p39"/>
          <p:cNvPicPr preferRelativeResize="0"/>
          <p:nvPr/>
        </p:nvPicPr>
        <p:blipFill>
          <a:blip r:embed="rId3">
            <a:alphaModFix/>
          </a:blip>
          <a:stretch>
            <a:fillRect/>
          </a:stretch>
        </p:blipFill>
        <p:spPr>
          <a:xfrm>
            <a:off x="2543055" y="1682975"/>
            <a:ext cx="562200" cy="562200"/>
          </a:xfrm>
          <a:prstGeom prst="rect">
            <a:avLst/>
          </a:prstGeom>
          <a:noFill/>
          <a:ln>
            <a:noFill/>
          </a:ln>
        </p:spPr>
      </p:pic>
      <p:sp>
        <p:nvSpPr>
          <p:cNvPr id="585" name="Google Shape;585;p39"/>
          <p:cNvSpPr/>
          <p:nvPr/>
        </p:nvSpPr>
        <p:spPr>
          <a:xfrm>
            <a:off x="2798825" y="2550275"/>
            <a:ext cx="2047800" cy="324900"/>
          </a:xfrm>
          <a:prstGeom prst="roundRect">
            <a:avLst>
              <a:gd fmla="val 16667" name="adj"/>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ar" sz="1500">
                <a:latin typeface="Mada"/>
                <a:ea typeface="Mada"/>
                <a:cs typeface="Mada"/>
                <a:sym typeface="Mada"/>
              </a:rPr>
              <a:t>P</a:t>
            </a:r>
            <a:r>
              <a:rPr b="1" lang="ar" sz="1500">
                <a:latin typeface="Mada"/>
                <a:ea typeface="Mada"/>
                <a:cs typeface="Mada"/>
                <a:sym typeface="Mada"/>
              </a:rPr>
              <a:t>ill-induced</a:t>
            </a:r>
            <a:r>
              <a:rPr b="1" baseline="30000" lang="ar" sz="1500">
                <a:latin typeface="Mada"/>
                <a:ea typeface="Mada"/>
                <a:cs typeface="Mada"/>
                <a:sym typeface="Mada"/>
              </a:rPr>
              <a:t>1</a:t>
            </a:r>
            <a:endParaRPr b="1" baseline="30000" sz="1500">
              <a:latin typeface="Mada"/>
              <a:ea typeface="Mada"/>
              <a:cs typeface="Mada"/>
              <a:sym typeface="Mada"/>
            </a:endParaRPr>
          </a:p>
        </p:txBody>
      </p:sp>
      <p:pic>
        <p:nvPicPr>
          <p:cNvPr id="595" name="Google Shape;595;p39"/>
          <p:cNvPicPr preferRelativeResize="0"/>
          <p:nvPr/>
        </p:nvPicPr>
        <p:blipFill>
          <a:blip r:embed="rId4">
            <a:alphaModFix/>
          </a:blip>
          <a:stretch>
            <a:fillRect/>
          </a:stretch>
        </p:blipFill>
        <p:spPr>
          <a:xfrm>
            <a:off x="4600156" y="1666250"/>
            <a:ext cx="562200" cy="562200"/>
          </a:xfrm>
          <a:prstGeom prst="rect">
            <a:avLst/>
          </a:prstGeom>
          <a:noFill/>
          <a:ln>
            <a:noFill/>
          </a:ln>
        </p:spPr>
      </p:pic>
      <p:cxnSp>
        <p:nvCxnSpPr>
          <p:cNvPr id="596" name="Google Shape;596;p39"/>
          <p:cNvCxnSpPr>
            <a:stCxn id="597" idx="4"/>
          </p:cNvCxnSpPr>
          <p:nvPr/>
        </p:nvCxnSpPr>
        <p:spPr>
          <a:xfrm flipH="1" rot="-5400000">
            <a:off x="2823850" y="7328463"/>
            <a:ext cx="600" cy="600"/>
          </a:xfrm>
          <a:prstGeom prst="curvedConnector3">
            <a:avLst>
              <a:gd fmla="val 50000" name="adj1"/>
            </a:avLst>
          </a:prstGeom>
          <a:noFill/>
          <a:ln cap="flat" cmpd="sng" w="9525">
            <a:solidFill>
              <a:srgbClr val="CEA320"/>
            </a:solidFill>
            <a:prstDash val="solid"/>
            <a:round/>
            <a:headEnd len="med" w="med" type="none"/>
            <a:tailEnd len="med" w="med" type="none"/>
          </a:ln>
        </p:spPr>
      </p:cxnSp>
      <p:cxnSp>
        <p:nvCxnSpPr>
          <p:cNvPr id="598" name="Google Shape;598;p39"/>
          <p:cNvCxnSpPr>
            <a:stCxn id="599" idx="4"/>
            <a:endCxn id="600" idx="0"/>
          </p:cNvCxnSpPr>
          <p:nvPr/>
        </p:nvCxnSpPr>
        <p:spPr>
          <a:xfrm rot="5400000">
            <a:off x="4259950" y="6931638"/>
            <a:ext cx="241200" cy="1001400"/>
          </a:xfrm>
          <a:prstGeom prst="curvedConnector3">
            <a:avLst>
              <a:gd fmla="val 49982" name="adj1"/>
            </a:avLst>
          </a:prstGeom>
          <a:noFill/>
          <a:ln cap="flat" cmpd="sng" w="9525">
            <a:solidFill>
              <a:schemeClr val="dk2"/>
            </a:solidFill>
            <a:prstDash val="solid"/>
            <a:round/>
            <a:headEnd len="med" w="med" type="none"/>
            <a:tailEnd len="med" w="med" type="none"/>
          </a:ln>
        </p:spPr>
      </p:cxnSp>
      <p:pic>
        <p:nvPicPr>
          <p:cNvPr id="601" name="Google Shape;601;p39"/>
          <p:cNvPicPr preferRelativeResize="0"/>
          <p:nvPr/>
        </p:nvPicPr>
        <p:blipFill>
          <a:blip r:embed="rId5">
            <a:alphaModFix/>
          </a:blip>
          <a:stretch>
            <a:fillRect/>
          </a:stretch>
        </p:blipFill>
        <p:spPr>
          <a:xfrm>
            <a:off x="5577400" y="3168225"/>
            <a:ext cx="1291725" cy="757500"/>
          </a:xfrm>
          <a:prstGeom prst="rect">
            <a:avLst/>
          </a:prstGeom>
          <a:noFill/>
          <a:ln>
            <a:noFill/>
          </a:ln>
        </p:spPr>
      </p:pic>
      <p:pic>
        <p:nvPicPr>
          <p:cNvPr id="602" name="Google Shape;602;p39"/>
          <p:cNvPicPr preferRelativeResize="0"/>
          <p:nvPr/>
        </p:nvPicPr>
        <p:blipFill>
          <a:blip r:embed="rId6">
            <a:alphaModFix/>
          </a:blip>
          <a:stretch>
            <a:fillRect/>
          </a:stretch>
        </p:blipFill>
        <p:spPr>
          <a:xfrm>
            <a:off x="5577400" y="4093400"/>
            <a:ext cx="1291726" cy="757500"/>
          </a:xfrm>
          <a:prstGeom prst="rect">
            <a:avLst/>
          </a:prstGeom>
          <a:noFill/>
          <a:ln>
            <a:noFill/>
          </a:ln>
        </p:spPr>
      </p:pic>
      <p:sp>
        <p:nvSpPr>
          <p:cNvPr id="603" name="Google Shape;603;p39"/>
          <p:cNvSpPr/>
          <p:nvPr/>
        </p:nvSpPr>
        <p:spPr>
          <a:xfrm>
            <a:off x="2923675" y="2566925"/>
            <a:ext cx="333000" cy="291600"/>
          </a:xfrm>
          <a:prstGeom prst="star5">
            <a:avLst>
              <a:gd fmla="val 19098" name="adj"/>
              <a:gd fmla="val 105146" name="hf"/>
              <a:gd fmla="val 110557" name="vf"/>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4" name="Google Shape;604;p39"/>
          <p:cNvGrpSpPr/>
          <p:nvPr/>
        </p:nvGrpSpPr>
        <p:grpSpPr>
          <a:xfrm>
            <a:off x="536638" y="6146738"/>
            <a:ext cx="6486725" cy="3448219"/>
            <a:chOff x="536638" y="5954963"/>
            <a:chExt cx="6486725" cy="3448219"/>
          </a:xfrm>
        </p:grpSpPr>
        <p:sp>
          <p:nvSpPr>
            <p:cNvPr id="597" name="Google Shape;597;p39"/>
            <p:cNvSpPr/>
            <p:nvPr/>
          </p:nvSpPr>
          <p:spPr>
            <a:xfrm>
              <a:off x="2414200" y="6269988"/>
              <a:ext cx="819300" cy="866700"/>
            </a:xfrm>
            <a:prstGeom prst="ellipse">
              <a:avLst/>
            </a:prstGeom>
            <a:solidFill>
              <a:srgbClr val="F3F3F3">
                <a:alpha val="22350"/>
              </a:srgbClr>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200">
                <a:latin typeface="Mada"/>
                <a:ea typeface="Mada"/>
                <a:cs typeface="Mada"/>
                <a:sym typeface="Mada"/>
              </a:endParaRPr>
            </a:p>
          </p:txBody>
        </p:sp>
        <p:sp>
          <p:nvSpPr>
            <p:cNvPr id="599" name="Google Shape;599;p39"/>
            <p:cNvSpPr/>
            <p:nvPr/>
          </p:nvSpPr>
          <p:spPr>
            <a:xfrm>
              <a:off x="4471600" y="6253263"/>
              <a:ext cx="819300" cy="866700"/>
            </a:xfrm>
            <a:prstGeom prst="ellipse">
              <a:avLst/>
            </a:prstGeom>
            <a:solidFill>
              <a:srgbClr val="F3F3F3">
                <a:alpha val="22350"/>
              </a:srgbClr>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39"/>
            <p:cNvSpPr/>
            <p:nvPr/>
          </p:nvSpPr>
          <p:spPr>
            <a:xfrm>
              <a:off x="2597044" y="5958838"/>
              <a:ext cx="453600" cy="432600"/>
            </a:xfrm>
            <a:prstGeom prst="ellipse">
              <a:avLst/>
            </a:prstGeom>
            <a:solidFill>
              <a:schemeClr val="accent4"/>
            </a:solid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2000">
                  <a:latin typeface="Mada"/>
                  <a:ea typeface="Mada"/>
                  <a:cs typeface="Mada"/>
                  <a:sym typeface="Mada"/>
                </a:rPr>
                <a:t>1</a:t>
              </a:r>
              <a:endParaRPr b="1" sz="2000">
                <a:latin typeface="Mada"/>
                <a:ea typeface="Mada"/>
                <a:cs typeface="Mada"/>
                <a:sym typeface="Mada"/>
              </a:endParaRPr>
            </a:p>
          </p:txBody>
        </p:sp>
        <p:sp>
          <p:nvSpPr>
            <p:cNvPr id="606" name="Google Shape;606;p39"/>
            <p:cNvSpPr/>
            <p:nvPr/>
          </p:nvSpPr>
          <p:spPr>
            <a:xfrm>
              <a:off x="4654444" y="5954963"/>
              <a:ext cx="453600" cy="432600"/>
            </a:xfrm>
            <a:prstGeom prst="ellipse">
              <a:avLst/>
            </a:prstGeom>
            <a:solidFill>
              <a:schemeClr val="accent4"/>
            </a:solid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2000">
                  <a:latin typeface="Mada"/>
                  <a:ea typeface="Mada"/>
                  <a:cs typeface="Mada"/>
                  <a:sym typeface="Mada"/>
                </a:rPr>
                <a:t>2</a:t>
              </a:r>
              <a:endParaRPr b="1" sz="2000">
                <a:latin typeface="Mada"/>
                <a:ea typeface="Mada"/>
                <a:cs typeface="Mada"/>
                <a:sym typeface="Mada"/>
              </a:endParaRPr>
            </a:p>
          </p:txBody>
        </p:sp>
        <p:pic>
          <p:nvPicPr>
            <p:cNvPr id="607" name="Google Shape;607;p39"/>
            <p:cNvPicPr preferRelativeResize="0"/>
            <p:nvPr/>
          </p:nvPicPr>
          <p:blipFill>
            <a:blip r:embed="rId3">
              <a:alphaModFix/>
            </a:blip>
            <a:stretch>
              <a:fillRect/>
            </a:stretch>
          </p:blipFill>
          <p:spPr>
            <a:xfrm>
              <a:off x="2543055" y="6422238"/>
              <a:ext cx="562200" cy="562200"/>
            </a:xfrm>
            <a:prstGeom prst="rect">
              <a:avLst/>
            </a:prstGeom>
            <a:noFill/>
            <a:ln>
              <a:noFill/>
            </a:ln>
          </p:spPr>
        </p:pic>
        <p:sp>
          <p:nvSpPr>
            <p:cNvPr id="608" name="Google Shape;608;p39"/>
            <p:cNvSpPr/>
            <p:nvPr/>
          </p:nvSpPr>
          <p:spPr>
            <a:xfrm>
              <a:off x="651063" y="7609782"/>
              <a:ext cx="6372300" cy="1793400"/>
            </a:xfrm>
            <a:prstGeom prst="roundRect">
              <a:avLst>
                <a:gd fmla="val 16667" name="adj"/>
              </a:avLst>
            </a:prstGeom>
            <a:solidFill>
              <a:srgbClr val="F3F3F3">
                <a:alpha val="22350"/>
              </a:srgbClr>
            </a:solidFill>
            <a:ln cap="flat" cmpd="sng" w="19050">
              <a:solidFill>
                <a:srgbClr val="79974F"/>
              </a:solidFill>
              <a:prstDash val="lg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6AA84F"/>
                </a:solidFill>
                <a:latin typeface="Mada"/>
                <a:ea typeface="Mada"/>
                <a:cs typeface="Mada"/>
                <a:sym typeface="Mada"/>
              </a:endParaRPr>
            </a:p>
          </p:txBody>
        </p:sp>
        <p:sp>
          <p:nvSpPr>
            <p:cNvPr id="600" name="Google Shape;600;p39"/>
            <p:cNvSpPr/>
            <p:nvPr/>
          </p:nvSpPr>
          <p:spPr>
            <a:xfrm>
              <a:off x="2856038" y="7361075"/>
              <a:ext cx="2047800" cy="324900"/>
            </a:xfrm>
            <a:prstGeom prst="roundRect">
              <a:avLst>
                <a:gd fmla="val 16667" name="adj"/>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500">
                  <a:latin typeface="Mada"/>
                  <a:ea typeface="Mada"/>
                  <a:cs typeface="Mada"/>
                  <a:sym typeface="Mada"/>
                </a:rPr>
                <a:t>Infections</a:t>
              </a:r>
              <a:endParaRPr b="1" sz="1500">
                <a:latin typeface="Mada"/>
                <a:ea typeface="Mada"/>
                <a:cs typeface="Mada"/>
                <a:sym typeface="Mada"/>
              </a:endParaRPr>
            </a:p>
          </p:txBody>
        </p:sp>
        <p:pic>
          <p:nvPicPr>
            <p:cNvPr id="609" name="Google Shape;609;p39"/>
            <p:cNvPicPr preferRelativeResize="0"/>
            <p:nvPr/>
          </p:nvPicPr>
          <p:blipFill>
            <a:blip r:embed="rId4">
              <a:alphaModFix/>
            </a:blip>
            <a:stretch>
              <a:fillRect/>
            </a:stretch>
          </p:blipFill>
          <p:spPr>
            <a:xfrm>
              <a:off x="4600156" y="6405513"/>
              <a:ext cx="562200" cy="562200"/>
            </a:xfrm>
            <a:prstGeom prst="rect">
              <a:avLst/>
            </a:prstGeom>
            <a:noFill/>
            <a:ln>
              <a:noFill/>
            </a:ln>
          </p:spPr>
        </p:pic>
        <p:pic>
          <p:nvPicPr>
            <p:cNvPr id="610" name="Google Shape;610;p39"/>
            <p:cNvPicPr preferRelativeResize="0"/>
            <p:nvPr/>
          </p:nvPicPr>
          <p:blipFill>
            <a:blip r:embed="rId7">
              <a:alphaModFix/>
            </a:blip>
            <a:stretch>
              <a:fillRect/>
            </a:stretch>
          </p:blipFill>
          <p:spPr>
            <a:xfrm>
              <a:off x="5529537" y="8541741"/>
              <a:ext cx="1291723" cy="757496"/>
            </a:xfrm>
            <a:prstGeom prst="rect">
              <a:avLst/>
            </a:prstGeom>
            <a:noFill/>
            <a:ln>
              <a:noFill/>
            </a:ln>
          </p:spPr>
        </p:pic>
        <p:pic>
          <p:nvPicPr>
            <p:cNvPr id="611" name="Google Shape;611;p39"/>
            <p:cNvPicPr preferRelativeResize="0"/>
            <p:nvPr/>
          </p:nvPicPr>
          <p:blipFill>
            <a:blip r:embed="rId8">
              <a:alphaModFix/>
            </a:blip>
            <a:stretch>
              <a:fillRect/>
            </a:stretch>
          </p:blipFill>
          <p:spPr>
            <a:xfrm>
              <a:off x="5529537" y="7685988"/>
              <a:ext cx="1291726" cy="757493"/>
            </a:xfrm>
            <a:prstGeom prst="rect">
              <a:avLst/>
            </a:prstGeom>
            <a:noFill/>
            <a:ln>
              <a:noFill/>
            </a:ln>
          </p:spPr>
        </p:pic>
        <p:sp>
          <p:nvSpPr>
            <p:cNvPr id="612" name="Google Shape;612;p39"/>
            <p:cNvSpPr txBox="1"/>
            <p:nvPr/>
          </p:nvSpPr>
          <p:spPr>
            <a:xfrm>
              <a:off x="536638" y="7783063"/>
              <a:ext cx="4764300" cy="1516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Immunocompromised patients</a:t>
              </a:r>
              <a:endParaRPr b="1" sz="1200">
                <a:solidFill>
                  <a:schemeClr val="dk1"/>
                </a:solidFill>
                <a:latin typeface="Mada"/>
                <a:ea typeface="Mada"/>
                <a:cs typeface="Mada"/>
                <a:sym typeface="Mada"/>
              </a:endParaRPr>
            </a:p>
            <a:p>
              <a:pPr indent="-304800" lvl="1" marL="9144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Patients on corticosteroid therapy are at risk of “Infection induced” acute esophagitis</a:t>
              </a:r>
              <a:r>
                <a:rPr b="1" lang="ar" sz="1200">
                  <a:solidFill>
                    <a:srgbClr val="6AA84F"/>
                  </a:solidFill>
                  <a:latin typeface="Mada"/>
                  <a:ea typeface="Mada"/>
                  <a:cs typeface="Mada"/>
                  <a:sym typeface="Mada"/>
                </a:rPr>
                <a:t> </a:t>
              </a:r>
              <a:endParaRPr b="1" sz="1200">
                <a:solidFill>
                  <a:srgbClr val="6AA84F"/>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Viral</a:t>
              </a:r>
              <a:r>
                <a:rPr b="1" lang="ar" sz="1200">
                  <a:solidFill>
                    <a:schemeClr val="dk1"/>
                  </a:solidFill>
                  <a:latin typeface="Mada"/>
                  <a:ea typeface="Mada"/>
                  <a:cs typeface="Mada"/>
                  <a:sym typeface="Mada"/>
                </a:rPr>
                <a:t> </a:t>
              </a:r>
              <a:r>
                <a:rPr lang="ar" sz="1200">
                  <a:solidFill>
                    <a:schemeClr val="dk1"/>
                  </a:solidFill>
                  <a:latin typeface="Mada"/>
                  <a:ea typeface="Mada"/>
                  <a:cs typeface="Mada"/>
                  <a:sym typeface="Mada"/>
                </a:rPr>
                <a:t>(CMV, HSV) </a:t>
              </a:r>
              <a:endParaRPr sz="1200">
                <a:solidFill>
                  <a:schemeClr val="dk1"/>
                </a:solidFill>
                <a:latin typeface="Mada"/>
                <a:ea typeface="Mada"/>
                <a:cs typeface="Mada"/>
                <a:sym typeface="Mada"/>
              </a:endParaRPr>
            </a:p>
            <a:p>
              <a:pPr indent="-304800" lvl="1" marL="9144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Treatment: antiviral</a:t>
              </a:r>
              <a:endParaRPr sz="1200">
                <a:solidFill>
                  <a:srgbClr val="6AA84F"/>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Candida</a:t>
              </a:r>
              <a:endParaRPr b="1" sz="1200">
                <a:solidFill>
                  <a:schemeClr val="dk1"/>
                </a:solidFill>
                <a:latin typeface="Mada"/>
                <a:ea typeface="Mada"/>
                <a:cs typeface="Mada"/>
                <a:sym typeface="Mada"/>
              </a:endParaRPr>
            </a:p>
            <a:p>
              <a:pPr indent="-304800" lvl="1" marL="9144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Treatment: anti fungal</a:t>
              </a:r>
              <a:endParaRPr sz="1200">
                <a:solidFill>
                  <a:srgbClr val="6AA84F"/>
                </a:solidFill>
                <a:latin typeface="Mada"/>
                <a:ea typeface="Mada"/>
                <a:cs typeface="Mada"/>
                <a:sym typeface="Mada"/>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graphicFrame>
        <p:nvGraphicFramePr>
          <p:cNvPr id="617" name="Google Shape;617;p40"/>
          <p:cNvGraphicFramePr/>
          <p:nvPr/>
        </p:nvGraphicFramePr>
        <p:xfrm>
          <a:off x="89327" y="896454"/>
          <a:ext cx="3000000" cy="3000000"/>
        </p:xfrm>
        <a:graphic>
          <a:graphicData uri="http://schemas.openxmlformats.org/drawingml/2006/table">
            <a:tbl>
              <a:tblPr>
                <a:noFill/>
                <a:tableStyleId>{E4BA5BB4-E42F-4BCE-B389-E22E7227084E}</a:tableStyleId>
              </a:tblPr>
              <a:tblGrid>
                <a:gridCol w="509325"/>
                <a:gridCol w="1309275"/>
                <a:gridCol w="3566700"/>
                <a:gridCol w="1990375"/>
              </a:tblGrid>
              <a:tr h="61675">
                <a:tc gridSpan="4">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GERD</a:t>
                      </a:r>
                      <a:endParaRPr b="1" sz="12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79974F"/>
                    </a:solidFill>
                  </a:tcPr>
                </a:tc>
                <a:tc hMerge="1"/>
                <a:tc hMerge="1"/>
                <a:tc hMerge="1"/>
              </a:tr>
              <a:tr h="59950">
                <a:tc>
                  <a:txBody>
                    <a:bodyPr/>
                    <a:lstStyle/>
                    <a:p>
                      <a:pPr indent="0" lvl="0" marL="0" rtl="0" algn="ctr">
                        <a:spcBef>
                          <a:spcPts val="0"/>
                        </a:spcBef>
                        <a:spcAft>
                          <a:spcPts val="0"/>
                        </a:spcAft>
                        <a:buNone/>
                      </a:pPr>
                      <a:r>
                        <a:rPr b="1" lang="ar" sz="1200">
                          <a:solidFill>
                            <a:srgbClr val="666666"/>
                          </a:solidFill>
                          <a:latin typeface="Mada"/>
                          <a:ea typeface="Mada"/>
                          <a:cs typeface="Mada"/>
                          <a:sym typeface="Mada"/>
                        </a:rPr>
                        <a:t>Sx</a:t>
                      </a:r>
                      <a:endParaRPr b="1" sz="1200">
                        <a:solidFill>
                          <a:srgbClr val="666666"/>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gridSpan="3">
                  <a:txBody>
                    <a:bodyPr/>
                    <a:lstStyle/>
                    <a:p>
                      <a:pPr indent="-292100" lvl="0" marL="457200" rtl="0" algn="l">
                        <a:spcBef>
                          <a:spcPts val="0"/>
                        </a:spcBef>
                        <a:spcAft>
                          <a:spcPts val="0"/>
                        </a:spcAft>
                        <a:buSzPts val="1000"/>
                        <a:buFont typeface="Mada"/>
                        <a:buChar char="●"/>
                      </a:pPr>
                      <a:r>
                        <a:rPr b="1" lang="ar" sz="1000">
                          <a:latin typeface="Mada"/>
                          <a:ea typeface="Mada"/>
                          <a:cs typeface="Mada"/>
                          <a:sym typeface="Mada"/>
                        </a:rPr>
                        <a:t>Typical</a:t>
                      </a:r>
                      <a:r>
                        <a:rPr lang="ar" sz="1000">
                          <a:solidFill>
                            <a:srgbClr val="FF0000"/>
                          </a:solidFill>
                          <a:latin typeface="Mada"/>
                          <a:ea typeface="Mada"/>
                          <a:cs typeface="Mada"/>
                          <a:sym typeface="Mada"/>
                        </a:rPr>
                        <a:t>: heartburn (the major feature), </a:t>
                      </a:r>
                      <a:r>
                        <a:rPr lang="ar" sz="1000">
                          <a:latin typeface="Mada"/>
                          <a:ea typeface="Mada"/>
                          <a:cs typeface="Mada"/>
                          <a:sym typeface="Mada"/>
                        </a:rPr>
                        <a:t>regurgitation</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ar" sz="1000">
                          <a:latin typeface="Mada"/>
                          <a:ea typeface="Mada"/>
                          <a:cs typeface="Mada"/>
                          <a:sym typeface="Mada"/>
                        </a:rPr>
                        <a:t>Atypical</a:t>
                      </a:r>
                      <a:r>
                        <a:rPr lang="ar" sz="1000">
                          <a:latin typeface="Mada"/>
                          <a:ea typeface="Mada"/>
                          <a:cs typeface="Mada"/>
                          <a:sym typeface="Mada"/>
                        </a:rPr>
                        <a:t>: nausea, chest pain,  bloating and belching, globus sensation, early satiety.</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ar" sz="1000">
                          <a:latin typeface="Mada"/>
                          <a:ea typeface="Mada"/>
                          <a:cs typeface="Mada"/>
                          <a:sym typeface="Mada"/>
                        </a:rPr>
                        <a:t>extra-esophageal</a:t>
                      </a:r>
                      <a:r>
                        <a:rPr lang="ar" sz="1000">
                          <a:latin typeface="Mada"/>
                          <a:ea typeface="Mada"/>
                          <a:cs typeface="Mada"/>
                          <a:sym typeface="Mada"/>
                        </a:rPr>
                        <a:t>: sinusitis / recurrent otitis media, cough, asthma, dental erosions, laryngitis.</a:t>
                      </a:r>
                      <a:endParaRPr b="1" sz="1000">
                        <a:solidFill>
                          <a:srgbClr val="FFFFFF"/>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hMerge="1"/>
                <a:tc hMerge="1"/>
              </a:tr>
              <a:tr h="90925">
                <a:tc>
                  <a:txBody>
                    <a:bodyPr/>
                    <a:lstStyle/>
                    <a:p>
                      <a:pPr indent="0" lvl="0" marL="0" rtl="0" algn="ctr">
                        <a:spcBef>
                          <a:spcPts val="0"/>
                        </a:spcBef>
                        <a:spcAft>
                          <a:spcPts val="0"/>
                        </a:spcAft>
                        <a:buNone/>
                      </a:pPr>
                      <a:r>
                        <a:rPr b="1" lang="ar" sz="1200">
                          <a:solidFill>
                            <a:srgbClr val="666666"/>
                          </a:solidFill>
                          <a:latin typeface="Mada"/>
                          <a:ea typeface="Mada"/>
                          <a:cs typeface="Mada"/>
                          <a:sym typeface="Mada"/>
                        </a:rPr>
                        <a:t>Dx</a:t>
                      </a:r>
                      <a:endParaRPr b="1" sz="1200">
                        <a:solidFill>
                          <a:srgbClr val="666666"/>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gridSpan="3">
                  <a:txBody>
                    <a:bodyPr/>
                    <a:lstStyle/>
                    <a:p>
                      <a:pPr indent="-292100" lvl="0" marL="457200" rtl="0" algn="l">
                        <a:spcBef>
                          <a:spcPts val="0"/>
                        </a:spcBef>
                        <a:spcAft>
                          <a:spcPts val="0"/>
                        </a:spcAft>
                        <a:buSzPts val="1000"/>
                        <a:buFont typeface="Mada"/>
                        <a:buChar char="●"/>
                      </a:pPr>
                      <a:r>
                        <a:rPr b="1" lang="ar" sz="1000">
                          <a:latin typeface="Mada"/>
                          <a:ea typeface="Mada"/>
                          <a:cs typeface="Mada"/>
                          <a:sym typeface="Mada"/>
                        </a:rPr>
                        <a:t>clinical</a:t>
                      </a:r>
                      <a:r>
                        <a:rPr lang="ar" sz="1000">
                          <a:latin typeface="Mada"/>
                          <a:ea typeface="Mada"/>
                          <a:cs typeface="Mada"/>
                          <a:sym typeface="Mada"/>
                        </a:rPr>
                        <a:t>: typical symptom presentation, antisecretory responsiveness.</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ar" sz="1000">
                          <a:latin typeface="Mada"/>
                          <a:ea typeface="Mada"/>
                          <a:cs typeface="Mada"/>
                          <a:sym typeface="Mada"/>
                        </a:rPr>
                        <a:t>endoscopy</a:t>
                      </a:r>
                      <a:r>
                        <a:rPr lang="ar" sz="1000">
                          <a:latin typeface="Mada"/>
                          <a:ea typeface="Mada"/>
                          <a:cs typeface="Mada"/>
                          <a:sym typeface="Mada"/>
                        </a:rPr>
                        <a:t>: in case of alarm symptoms, non cardiac chest pain, screening high risk patients for Barrett’s, Pts unresponsive to PPI.</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ar" sz="1000">
                          <a:latin typeface="Mada"/>
                          <a:ea typeface="Mada"/>
                          <a:cs typeface="Mada"/>
                          <a:sym typeface="Mada"/>
                        </a:rPr>
                        <a:t>24h pH monitoring and motility</a:t>
                      </a:r>
                      <a:r>
                        <a:rPr lang="ar" sz="1000">
                          <a:latin typeface="Mada"/>
                          <a:ea typeface="Mada"/>
                          <a:cs typeface="Mada"/>
                          <a:sym typeface="Mada"/>
                        </a:rPr>
                        <a:t>: suspected GERD with normal endoscopy, Persistent symptoms even with PPI.</a:t>
                      </a:r>
                      <a:endParaRPr sz="1000">
                        <a:solidFill>
                          <a:srgbClr val="FFFFFF"/>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hMerge="1"/>
                <a:tc hMerge="1"/>
              </a:tr>
              <a:tr h="61675">
                <a:tc>
                  <a:txBody>
                    <a:bodyPr/>
                    <a:lstStyle/>
                    <a:p>
                      <a:pPr indent="0" lvl="0" marL="0" rtl="0" algn="ctr">
                        <a:spcBef>
                          <a:spcPts val="0"/>
                        </a:spcBef>
                        <a:spcAft>
                          <a:spcPts val="0"/>
                        </a:spcAft>
                        <a:buNone/>
                      </a:pPr>
                      <a:r>
                        <a:rPr b="1" lang="ar" sz="1200">
                          <a:solidFill>
                            <a:srgbClr val="666666"/>
                          </a:solidFill>
                          <a:latin typeface="Mada"/>
                          <a:ea typeface="Mada"/>
                          <a:cs typeface="Mada"/>
                          <a:sym typeface="Mada"/>
                        </a:rPr>
                        <a:t>MGT</a:t>
                      </a:r>
                      <a:endParaRPr b="1" sz="1200">
                        <a:solidFill>
                          <a:srgbClr val="666666"/>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gridSpan="3">
                  <a:txBody>
                    <a:bodyPr/>
                    <a:lstStyle/>
                    <a:p>
                      <a:pPr indent="-292100" lvl="0" marL="457200" rtl="0" algn="l">
                        <a:spcBef>
                          <a:spcPts val="0"/>
                        </a:spcBef>
                        <a:spcAft>
                          <a:spcPts val="0"/>
                        </a:spcAft>
                        <a:buSzPts val="1000"/>
                        <a:buFont typeface="Mada"/>
                        <a:buChar char="●"/>
                      </a:pPr>
                      <a:r>
                        <a:rPr lang="ar" sz="1000">
                          <a:latin typeface="Mada"/>
                          <a:ea typeface="Mada"/>
                          <a:cs typeface="Mada"/>
                          <a:sym typeface="Mada"/>
                        </a:rPr>
                        <a:t>PPI, antacids and alginates, domperidone, H2 receptor antagonist.</a:t>
                      </a:r>
                      <a:endParaRPr b="1" sz="1000">
                        <a:solidFill>
                          <a:srgbClr val="FFFFFF"/>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hMerge="1"/>
                <a:tc hMerge="1"/>
              </a:tr>
            </a:tbl>
          </a:graphicData>
        </a:graphic>
      </p:graphicFrame>
      <p:graphicFrame>
        <p:nvGraphicFramePr>
          <p:cNvPr id="618" name="Google Shape;618;p40"/>
          <p:cNvGraphicFramePr/>
          <p:nvPr/>
        </p:nvGraphicFramePr>
        <p:xfrm>
          <a:off x="89327" y="3774154"/>
          <a:ext cx="3000000" cy="3000000"/>
        </p:xfrm>
        <a:graphic>
          <a:graphicData uri="http://schemas.openxmlformats.org/drawingml/2006/table">
            <a:tbl>
              <a:tblPr>
                <a:noFill/>
                <a:tableStyleId>{E4BA5BB4-E42F-4BCE-B389-E22E7227084E}</a:tableStyleId>
              </a:tblPr>
              <a:tblGrid>
                <a:gridCol w="509325"/>
                <a:gridCol w="2525400"/>
                <a:gridCol w="2350575"/>
                <a:gridCol w="1990375"/>
              </a:tblGrid>
              <a:tr h="299325">
                <a:tc gridSpan="4">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Zenker’s diverticulum</a:t>
                      </a:r>
                      <a:endParaRPr b="1" sz="1200">
                        <a:solidFill>
                          <a:srgbClr val="FFFFFF"/>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79974F"/>
                    </a:solidFill>
                  </a:tcPr>
                </a:tc>
                <a:tc hMerge="1"/>
                <a:tc hMerge="1"/>
                <a:tc hMerge="1"/>
              </a:tr>
              <a:tr h="299325">
                <a:tc>
                  <a:txBody>
                    <a:bodyPr/>
                    <a:lstStyle/>
                    <a:p>
                      <a:pPr indent="0" lvl="0" marL="0" rtl="0" algn="ctr">
                        <a:spcBef>
                          <a:spcPts val="0"/>
                        </a:spcBef>
                        <a:spcAft>
                          <a:spcPts val="0"/>
                        </a:spcAft>
                        <a:buNone/>
                      </a:pPr>
                      <a:r>
                        <a:rPr b="1" lang="ar" sz="1200">
                          <a:solidFill>
                            <a:srgbClr val="666666"/>
                          </a:solidFill>
                          <a:latin typeface="Mada"/>
                          <a:ea typeface="Mada"/>
                          <a:cs typeface="Mada"/>
                          <a:sym typeface="Mada"/>
                        </a:rPr>
                        <a:t>Sx</a:t>
                      </a:r>
                      <a:endParaRPr b="1" sz="1200">
                        <a:solidFill>
                          <a:srgbClr val="666666"/>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gridSpan="3">
                  <a:txBody>
                    <a:bodyPr/>
                    <a:lstStyle/>
                    <a:p>
                      <a:pPr indent="-292100" lvl="0" marL="457200" rtl="0" algn="l">
                        <a:spcBef>
                          <a:spcPts val="0"/>
                        </a:spcBef>
                        <a:spcAft>
                          <a:spcPts val="0"/>
                        </a:spcAft>
                        <a:buSzPts val="1000"/>
                        <a:buFont typeface="Mada"/>
                        <a:buChar char="●"/>
                      </a:pPr>
                      <a:r>
                        <a:rPr lang="ar" sz="1000">
                          <a:latin typeface="Mada"/>
                          <a:ea typeface="Mada"/>
                          <a:cs typeface="Mada"/>
                          <a:sym typeface="Mada"/>
                        </a:rPr>
                        <a:t>oropharyngeal dysphagia symptoms, undigested food on the pillow at night or after meals, Halitosis, Weight loss in late stage</a:t>
                      </a:r>
                      <a:endParaRPr sz="10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hMerge="1"/>
                <a:tc hMerge="1"/>
              </a:tr>
            </a:tbl>
          </a:graphicData>
        </a:graphic>
      </p:graphicFrame>
      <p:graphicFrame>
        <p:nvGraphicFramePr>
          <p:cNvPr id="619" name="Google Shape;619;p40"/>
          <p:cNvGraphicFramePr/>
          <p:nvPr/>
        </p:nvGraphicFramePr>
        <p:xfrm>
          <a:off x="89327" y="4580717"/>
          <a:ext cx="3000000" cy="3000000"/>
        </p:xfrm>
        <a:graphic>
          <a:graphicData uri="http://schemas.openxmlformats.org/drawingml/2006/table">
            <a:tbl>
              <a:tblPr>
                <a:noFill/>
                <a:tableStyleId>{E4BA5BB4-E42F-4BCE-B389-E22E7227084E}</a:tableStyleId>
              </a:tblPr>
              <a:tblGrid>
                <a:gridCol w="509325"/>
                <a:gridCol w="2525400"/>
                <a:gridCol w="2350575"/>
                <a:gridCol w="1990375"/>
              </a:tblGrid>
              <a:tr h="101050">
                <a:tc rowSpan="2">
                  <a:txBody>
                    <a:bodyPr/>
                    <a:lstStyle/>
                    <a:p>
                      <a:pPr indent="0" lvl="0" marL="0" rtl="0" algn="ctr">
                        <a:spcBef>
                          <a:spcPts val="0"/>
                        </a:spcBef>
                        <a:spcAft>
                          <a:spcPts val="0"/>
                        </a:spcAft>
                        <a:buNone/>
                      </a:pPr>
                      <a:r>
                        <a:rPr b="1" lang="ar" sz="1200">
                          <a:solidFill>
                            <a:srgbClr val="666666"/>
                          </a:solidFill>
                          <a:latin typeface="Mada"/>
                          <a:ea typeface="Mada"/>
                          <a:cs typeface="Mada"/>
                          <a:sym typeface="Mada"/>
                        </a:rPr>
                        <a:t>Dx</a:t>
                      </a:r>
                      <a:endParaRPr b="1" sz="1200">
                        <a:solidFill>
                          <a:srgbClr val="666666"/>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gridSpan="3" rowSpan="2">
                  <a:txBody>
                    <a:bodyPr/>
                    <a:lstStyle/>
                    <a:p>
                      <a:pPr indent="-292100" lvl="0" marL="457200" rtl="0" algn="l">
                        <a:spcBef>
                          <a:spcPts val="0"/>
                        </a:spcBef>
                        <a:spcAft>
                          <a:spcPts val="0"/>
                        </a:spcAft>
                        <a:buSzPts val="1000"/>
                        <a:buFont typeface="Mada"/>
                        <a:buChar char="●"/>
                      </a:pPr>
                      <a:r>
                        <a:rPr lang="ar" sz="1000">
                          <a:latin typeface="Mada"/>
                          <a:ea typeface="Mada"/>
                          <a:cs typeface="Mada"/>
                          <a:sym typeface="Mada"/>
                        </a:rPr>
                        <a:t>modified barium swallow, video swallowing testing </a:t>
                      </a:r>
                      <a:endParaRPr sz="10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rowSpan="2" hMerge="1"/>
                <a:tc rowSpan="2" hMerge="1"/>
              </a:tr>
              <a:tr h="158425">
                <a:tc vMerge="1"/>
                <a:tc gridSpan="3" vMerge="1"/>
                <a:tc hMerge="1" vMerge="1"/>
                <a:tc hMerge="1" vMerge="1"/>
              </a:tr>
              <a:tr h="101050">
                <a:tc rowSpan="3">
                  <a:txBody>
                    <a:bodyPr/>
                    <a:lstStyle/>
                    <a:p>
                      <a:pPr indent="0" lvl="0" marL="0" rtl="0" algn="ctr">
                        <a:spcBef>
                          <a:spcPts val="0"/>
                        </a:spcBef>
                        <a:spcAft>
                          <a:spcPts val="0"/>
                        </a:spcAft>
                        <a:buNone/>
                      </a:pPr>
                      <a:r>
                        <a:rPr b="1" lang="ar" sz="1200">
                          <a:solidFill>
                            <a:srgbClr val="666666"/>
                          </a:solidFill>
                          <a:latin typeface="Mada"/>
                          <a:ea typeface="Mada"/>
                          <a:cs typeface="Mada"/>
                          <a:sym typeface="Mada"/>
                        </a:rPr>
                        <a:t>Tx</a:t>
                      </a:r>
                      <a:endParaRPr b="1" sz="1200">
                        <a:solidFill>
                          <a:srgbClr val="666666"/>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gridSpan="3" rowSpan="3">
                  <a:txBody>
                    <a:bodyPr/>
                    <a:lstStyle/>
                    <a:p>
                      <a:pPr indent="-292100" lvl="0" marL="457200" rtl="0" algn="l">
                        <a:spcBef>
                          <a:spcPts val="0"/>
                        </a:spcBef>
                        <a:spcAft>
                          <a:spcPts val="0"/>
                        </a:spcAft>
                        <a:buSzPts val="1000"/>
                        <a:buFont typeface="Mada"/>
                        <a:buChar char="●"/>
                      </a:pPr>
                      <a:r>
                        <a:rPr lang="ar" sz="1000">
                          <a:latin typeface="Mada"/>
                          <a:ea typeface="Mada"/>
                          <a:cs typeface="Mada"/>
                          <a:sym typeface="Mada"/>
                        </a:rPr>
                        <a:t>surgical Either via external approach (through the neck) or endoscopy (more commonly) with stapling of the party wall.</a:t>
                      </a:r>
                      <a:endParaRPr sz="10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rowSpan="3" hMerge="1"/>
                <a:tc rowSpan="3" hMerge="1"/>
              </a:tr>
              <a:tr h="101050">
                <a:tc vMerge="1"/>
                <a:tc gridSpan="3" vMerge="1"/>
                <a:tc hMerge="1" vMerge="1"/>
                <a:tc hMerge="1" vMerge="1"/>
              </a:tr>
              <a:tr h="100000">
                <a:tc vMerge="1"/>
                <a:tc gridSpan="3" vMerge="1"/>
                <a:tc hMerge="1" vMerge="1"/>
                <a:tc hMerge="1" vMerge="1"/>
              </a:tr>
            </a:tbl>
          </a:graphicData>
        </a:graphic>
      </p:graphicFrame>
      <p:graphicFrame>
        <p:nvGraphicFramePr>
          <p:cNvPr id="620" name="Google Shape;620;p40"/>
          <p:cNvGraphicFramePr/>
          <p:nvPr/>
        </p:nvGraphicFramePr>
        <p:xfrm>
          <a:off x="89302" y="5369779"/>
          <a:ext cx="3000000" cy="3000000"/>
        </p:xfrm>
        <a:graphic>
          <a:graphicData uri="http://schemas.openxmlformats.org/drawingml/2006/table">
            <a:tbl>
              <a:tblPr>
                <a:noFill/>
                <a:tableStyleId>{E4BA5BB4-E42F-4BCE-B389-E22E7227084E}</a:tableStyleId>
              </a:tblPr>
              <a:tblGrid>
                <a:gridCol w="509325"/>
                <a:gridCol w="1309275"/>
                <a:gridCol w="3566700"/>
                <a:gridCol w="1990375"/>
              </a:tblGrid>
              <a:tr h="213650">
                <a:tc gridSpan="4">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eosinophilic esophagitis</a:t>
                      </a:r>
                      <a:endParaRPr b="1" sz="12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79974F"/>
                    </a:solidFill>
                  </a:tcPr>
                </a:tc>
                <a:tc hMerge="1"/>
                <a:tc hMerge="1"/>
                <a:tc hMerge="1"/>
              </a:tr>
              <a:tr h="440175">
                <a:tc>
                  <a:txBody>
                    <a:bodyPr/>
                    <a:lstStyle/>
                    <a:p>
                      <a:pPr indent="0" lvl="0" marL="0" rtl="0" algn="ctr">
                        <a:spcBef>
                          <a:spcPts val="0"/>
                        </a:spcBef>
                        <a:spcAft>
                          <a:spcPts val="0"/>
                        </a:spcAft>
                        <a:buNone/>
                      </a:pPr>
                      <a:r>
                        <a:rPr b="1" lang="ar" sz="1200">
                          <a:solidFill>
                            <a:srgbClr val="666666"/>
                          </a:solidFill>
                          <a:latin typeface="Mada"/>
                          <a:ea typeface="Mada"/>
                          <a:cs typeface="Mada"/>
                          <a:sym typeface="Mada"/>
                        </a:rPr>
                        <a:t>Sx</a:t>
                      </a:r>
                      <a:endParaRPr b="1" sz="1200">
                        <a:solidFill>
                          <a:srgbClr val="666666"/>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gridSpan="3">
                  <a:txBody>
                    <a:bodyPr/>
                    <a:lstStyle/>
                    <a:p>
                      <a:pPr indent="-292100" lvl="0" marL="457200" rtl="0" algn="l">
                        <a:spcBef>
                          <a:spcPts val="0"/>
                        </a:spcBef>
                        <a:spcAft>
                          <a:spcPts val="0"/>
                        </a:spcAft>
                        <a:buSzPts val="1000"/>
                        <a:buFont typeface="Mada"/>
                        <a:buChar char="●"/>
                      </a:pPr>
                      <a:r>
                        <a:rPr b="1" lang="ar" sz="1000">
                          <a:latin typeface="Mada"/>
                          <a:ea typeface="Mada"/>
                          <a:cs typeface="Mada"/>
                          <a:sym typeface="Mada"/>
                        </a:rPr>
                        <a:t>dysphagia </a:t>
                      </a:r>
                      <a:r>
                        <a:rPr lang="ar" sz="1000">
                          <a:latin typeface="Mada"/>
                          <a:ea typeface="Mada"/>
                          <a:cs typeface="Mada"/>
                          <a:sym typeface="Mada"/>
                        </a:rPr>
                        <a:t>or food bolus obstruction</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ar" sz="1000">
                          <a:solidFill>
                            <a:schemeClr val="dk1"/>
                          </a:solidFill>
                          <a:latin typeface="Mada"/>
                          <a:ea typeface="Mada"/>
                          <a:cs typeface="Mada"/>
                          <a:sym typeface="Mada"/>
                        </a:rPr>
                        <a:t>chest pain and heartburn</a:t>
                      </a:r>
                      <a:r>
                        <a:rPr lang="ar" sz="1000">
                          <a:solidFill>
                            <a:schemeClr val="dk1"/>
                          </a:solidFill>
                          <a:latin typeface="Mada"/>
                          <a:ea typeface="Mada"/>
                          <a:cs typeface="Mada"/>
                          <a:sym typeface="Mada"/>
                        </a:rPr>
                        <a:t> caused by the eosinophil induced esophageal inflammation</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History of </a:t>
                      </a:r>
                      <a:r>
                        <a:rPr b="1" lang="ar" sz="1000">
                          <a:solidFill>
                            <a:schemeClr val="dk1"/>
                          </a:solidFill>
                          <a:latin typeface="Mada"/>
                          <a:ea typeface="Mada"/>
                          <a:cs typeface="Mada"/>
                          <a:sym typeface="Mada"/>
                        </a:rPr>
                        <a:t>allergy </a:t>
                      </a:r>
                      <a:r>
                        <a:rPr lang="ar" sz="1000">
                          <a:solidFill>
                            <a:schemeClr val="dk1"/>
                          </a:solidFill>
                          <a:latin typeface="Mada"/>
                          <a:ea typeface="Mada"/>
                          <a:cs typeface="Mada"/>
                          <a:sym typeface="Mada"/>
                        </a:rPr>
                        <a:t>seen in &gt;50% of patients.</a:t>
                      </a:r>
                      <a:endParaRPr sz="1000">
                        <a:solidFill>
                          <a:schemeClr val="dk1"/>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hMerge="1"/>
                <a:tc hMerge="1"/>
              </a:tr>
              <a:tr h="213650">
                <a:tc>
                  <a:txBody>
                    <a:bodyPr/>
                    <a:lstStyle/>
                    <a:p>
                      <a:pPr indent="0" lvl="0" marL="0" rtl="0" algn="ctr">
                        <a:spcBef>
                          <a:spcPts val="0"/>
                        </a:spcBef>
                        <a:spcAft>
                          <a:spcPts val="0"/>
                        </a:spcAft>
                        <a:buNone/>
                      </a:pPr>
                      <a:r>
                        <a:rPr b="1" lang="ar" sz="1200">
                          <a:solidFill>
                            <a:srgbClr val="666666"/>
                          </a:solidFill>
                          <a:latin typeface="Mada"/>
                          <a:ea typeface="Mada"/>
                          <a:cs typeface="Mada"/>
                          <a:sym typeface="Mada"/>
                        </a:rPr>
                        <a:t>Dx</a:t>
                      </a:r>
                      <a:endParaRPr b="1" sz="1200">
                        <a:solidFill>
                          <a:srgbClr val="666666"/>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gridSpan="3">
                  <a:txBody>
                    <a:bodyPr/>
                    <a:lstStyle/>
                    <a:p>
                      <a:pPr indent="-292100" lvl="0" marL="457200" rtl="0" algn="l">
                        <a:spcBef>
                          <a:spcPts val="0"/>
                        </a:spcBef>
                        <a:spcAft>
                          <a:spcPts val="0"/>
                        </a:spcAft>
                        <a:buSzPts val="1000"/>
                        <a:buFont typeface="Mada"/>
                        <a:buChar char="●"/>
                      </a:pPr>
                      <a:r>
                        <a:rPr b="1" lang="ar" sz="1000">
                          <a:latin typeface="Mada"/>
                          <a:ea typeface="Mada"/>
                          <a:cs typeface="Mada"/>
                          <a:sym typeface="Mada"/>
                        </a:rPr>
                        <a:t>endoscopy</a:t>
                      </a:r>
                      <a:r>
                        <a:rPr lang="ar" sz="1000">
                          <a:latin typeface="Mada"/>
                          <a:ea typeface="Mada"/>
                          <a:cs typeface="Mada"/>
                          <a:sym typeface="Mada"/>
                        </a:rPr>
                        <a:t>: can be normal / strictures / linear furrows / trachealization of the esophagus</a:t>
                      </a:r>
                      <a:endParaRPr sz="10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hMerge="1"/>
                <a:tc hMerge="1"/>
              </a:tr>
              <a:tr h="440175">
                <a:tc>
                  <a:txBody>
                    <a:bodyPr/>
                    <a:lstStyle/>
                    <a:p>
                      <a:pPr indent="0" lvl="0" marL="0" rtl="0" algn="ctr">
                        <a:spcBef>
                          <a:spcPts val="0"/>
                        </a:spcBef>
                        <a:spcAft>
                          <a:spcPts val="0"/>
                        </a:spcAft>
                        <a:buNone/>
                      </a:pPr>
                      <a:r>
                        <a:rPr b="1" lang="ar" sz="1200">
                          <a:solidFill>
                            <a:srgbClr val="666666"/>
                          </a:solidFill>
                          <a:latin typeface="Mada"/>
                          <a:ea typeface="Mada"/>
                          <a:cs typeface="Mada"/>
                          <a:sym typeface="Mada"/>
                        </a:rPr>
                        <a:t>Tx</a:t>
                      </a:r>
                      <a:endParaRPr b="1" sz="1200">
                        <a:solidFill>
                          <a:srgbClr val="666666"/>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gridSpan="3">
                  <a:txBody>
                    <a:bodyPr/>
                    <a:lstStyle/>
                    <a:p>
                      <a:pPr indent="-292100" lvl="0" marL="457200" rtl="0" algn="l">
                        <a:spcBef>
                          <a:spcPts val="0"/>
                        </a:spcBef>
                        <a:spcAft>
                          <a:spcPts val="0"/>
                        </a:spcAft>
                        <a:buSzPts val="1000"/>
                        <a:buFont typeface="Mada"/>
                        <a:buChar char="●"/>
                      </a:pPr>
                      <a:r>
                        <a:rPr b="1" lang="ar" sz="1000">
                          <a:latin typeface="Mada"/>
                          <a:ea typeface="Mada"/>
                          <a:cs typeface="Mada"/>
                          <a:sym typeface="Mada"/>
                        </a:rPr>
                        <a:t>PPI</a:t>
                      </a:r>
                      <a:r>
                        <a:rPr lang="ar" sz="1000">
                          <a:latin typeface="Mada"/>
                          <a:ea typeface="Mada"/>
                          <a:cs typeface="Mada"/>
                          <a:sym typeface="Mada"/>
                        </a:rPr>
                        <a:t>: used first for 8 weeks then repeat endoscopy.</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ar" sz="1000">
                          <a:solidFill>
                            <a:schemeClr val="dk1"/>
                          </a:solidFill>
                          <a:latin typeface="Mada"/>
                          <a:ea typeface="Mada"/>
                          <a:cs typeface="Mada"/>
                          <a:sym typeface="Mada"/>
                        </a:rPr>
                        <a:t>corticosteroids</a:t>
                      </a:r>
                      <a:r>
                        <a:rPr lang="ar" sz="1000">
                          <a:solidFill>
                            <a:schemeClr val="dk1"/>
                          </a:solidFill>
                          <a:latin typeface="Mada"/>
                          <a:ea typeface="Mada"/>
                          <a:cs typeface="Mada"/>
                          <a:sym typeface="Mada"/>
                        </a:rPr>
                        <a:t>: swallowed fluticasone / budesonide / betamethasone          </a:t>
                      </a:r>
                      <a:endParaRPr sz="1000">
                        <a:solidFill>
                          <a:schemeClr val="dk1"/>
                        </a:solidFill>
                        <a:latin typeface="Mada"/>
                        <a:ea typeface="Mada"/>
                        <a:cs typeface="Mada"/>
                        <a:sym typeface="Mada"/>
                      </a:endParaRPr>
                    </a:p>
                    <a:p>
                      <a:pPr indent="-292100" lvl="0" marL="457200" rtl="0" algn="l">
                        <a:spcBef>
                          <a:spcPts val="0"/>
                        </a:spcBef>
                        <a:spcAft>
                          <a:spcPts val="0"/>
                        </a:spcAft>
                        <a:buSzPts val="1000"/>
                        <a:buFont typeface="Mada"/>
                        <a:buChar char="●"/>
                      </a:pPr>
                      <a:r>
                        <a:rPr b="1" lang="ar" sz="1000">
                          <a:solidFill>
                            <a:schemeClr val="dk1"/>
                          </a:solidFill>
                          <a:latin typeface="Mada"/>
                          <a:ea typeface="Mada"/>
                          <a:cs typeface="Mada"/>
                          <a:sym typeface="Mada"/>
                        </a:rPr>
                        <a:t>montelukast</a:t>
                      </a:r>
                      <a:r>
                        <a:rPr lang="ar" sz="1000">
                          <a:solidFill>
                            <a:schemeClr val="dk1"/>
                          </a:solidFill>
                          <a:latin typeface="Mada"/>
                          <a:ea typeface="Mada"/>
                          <a:cs typeface="Mada"/>
                          <a:sym typeface="Mada"/>
                        </a:rPr>
                        <a:t>: for refractory symptoms</a:t>
                      </a:r>
                      <a:endParaRPr sz="10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hMerge="1"/>
                <a:tc hMerge="1"/>
              </a:tr>
            </a:tbl>
          </a:graphicData>
        </a:graphic>
      </p:graphicFrame>
      <p:graphicFrame>
        <p:nvGraphicFramePr>
          <p:cNvPr id="621" name="Google Shape;621;p40"/>
          <p:cNvGraphicFramePr/>
          <p:nvPr/>
        </p:nvGraphicFramePr>
        <p:xfrm>
          <a:off x="89327" y="2966792"/>
          <a:ext cx="3000000" cy="3000000"/>
        </p:xfrm>
        <a:graphic>
          <a:graphicData uri="http://schemas.openxmlformats.org/drawingml/2006/table">
            <a:tbl>
              <a:tblPr>
                <a:noFill/>
                <a:tableStyleId>{E4BA5BB4-E42F-4BCE-B389-E22E7227084E}</a:tableStyleId>
              </a:tblPr>
              <a:tblGrid>
                <a:gridCol w="509325"/>
                <a:gridCol w="1309275"/>
                <a:gridCol w="3566700"/>
                <a:gridCol w="1990375"/>
              </a:tblGrid>
              <a:tr h="807350">
                <a:tc>
                  <a:txBody>
                    <a:bodyPr/>
                    <a:lstStyle/>
                    <a:p>
                      <a:pPr indent="0" lvl="0" marL="0" rtl="0" algn="ctr">
                        <a:spcBef>
                          <a:spcPts val="0"/>
                        </a:spcBef>
                        <a:spcAft>
                          <a:spcPts val="0"/>
                        </a:spcAft>
                        <a:buNone/>
                      </a:pPr>
                      <a:r>
                        <a:rPr b="1" lang="ar" sz="1200">
                          <a:solidFill>
                            <a:srgbClr val="666666"/>
                          </a:solidFill>
                          <a:latin typeface="Mada"/>
                          <a:ea typeface="Mada"/>
                          <a:cs typeface="Mada"/>
                          <a:sym typeface="Mada"/>
                        </a:rPr>
                        <a:t>Cx</a:t>
                      </a:r>
                      <a:endParaRPr b="1" sz="1200">
                        <a:solidFill>
                          <a:srgbClr val="666666"/>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gridSpan="3">
                  <a:txBody>
                    <a:bodyPr/>
                    <a:lstStyle/>
                    <a:p>
                      <a:pPr indent="-292100" lvl="0" marL="457200" rtl="0" algn="l">
                        <a:spcBef>
                          <a:spcPts val="0"/>
                        </a:spcBef>
                        <a:spcAft>
                          <a:spcPts val="0"/>
                        </a:spcAft>
                        <a:buSzPts val="1000"/>
                        <a:buFont typeface="Mada"/>
                        <a:buChar char="●"/>
                      </a:pPr>
                      <a:r>
                        <a:rPr b="1" lang="ar" sz="1000">
                          <a:latin typeface="Mada"/>
                          <a:ea typeface="Mada"/>
                          <a:cs typeface="Mada"/>
                          <a:sym typeface="Mada"/>
                        </a:rPr>
                        <a:t>peptic strictures</a:t>
                      </a:r>
                      <a:r>
                        <a:rPr lang="ar" sz="1000">
                          <a:latin typeface="Mada"/>
                          <a:ea typeface="Mada"/>
                          <a:cs typeface="Mada"/>
                          <a:sym typeface="Mada"/>
                        </a:rPr>
                        <a:t>: &gt;60, intermittent dysphagia for solids which worsens gradually.</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ar" sz="1000">
                          <a:latin typeface="Mada"/>
                          <a:ea typeface="Mada"/>
                          <a:cs typeface="Mada"/>
                          <a:sym typeface="Mada"/>
                        </a:rPr>
                        <a:t>erosive esophagitis.</a:t>
                      </a:r>
                      <a:endParaRPr b="1" sz="1000">
                        <a:latin typeface="Mada"/>
                        <a:ea typeface="Mada"/>
                        <a:cs typeface="Mada"/>
                        <a:sym typeface="Mada"/>
                      </a:endParaRPr>
                    </a:p>
                    <a:p>
                      <a:pPr indent="-292100" lvl="0" marL="457200" rtl="0" algn="l">
                        <a:spcBef>
                          <a:spcPts val="0"/>
                        </a:spcBef>
                        <a:spcAft>
                          <a:spcPts val="0"/>
                        </a:spcAft>
                        <a:buSzPts val="1000"/>
                        <a:buFont typeface="Mada"/>
                        <a:buChar char="●"/>
                      </a:pPr>
                      <a:r>
                        <a:rPr b="1" lang="ar" sz="1000">
                          <a:latin typeface="Mada"/>
                          <a:ea typeface="Mada"/>
                          <a:cs typeface="Mada"/>
                          <a:sym typeface="Mada"/>
                        </a:rPr>
                        <a:t>Barrett’s esophagus</a:t>
                      </a:r>
                      <a:r>
                        <a:rPr lang="ar" sz="1000">
                          <a:latin typeface="Mada"/>
                          <a:ea typeface="Mada"/>
                          <a:cs typeface="Mada"/>
                          <a:sym typeface="Mada"/>
                        </a:rPr>
                        <a:t>: white men &gt;50, chronic GERD symptoms, Fx history, tobacco, central obesity, Risk for adenocarcinoma.</a:t>
                      </a:r>
                      <a:endParaRPr sz="10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hMerge="1"/>
                <a:tc hMerge="1"/>
              </a:tr>
            </a:tbl>
          </a:graphicData>
        </a:graphic>
      </p:graphicFrame>
      <p:graphicFrame>
        <p:nvGraphicFramePr>
          <p:cNvPr id="622" name="Google Shape;622;p40"/>
          <p:cNvGraphicFramePr/>
          <p:nvPr/>
        </p:nvGraphicFramePr>
        <p:xfrm>
          <a:off x="89325" y="7287737"/>
          <a:ext cx="3000000" cy="3000000"/>
        </p:xfrm>
        <a:graphic>
          <a:graphicData uri="http://schemas.openxmlformats.org/drawingml/2006/table">
            <a:tbl>
              <a:tblPr>
                <a:noFill/>
                <a:tableStyleId>{E4BA5BB4-E42F-4BCE-B389-E22E7227084E}</a:tableStyleId>
              </a:tblPr>
              <a:tblGrid>
                <a:gridCol w="3697200"/>
                <a:gridCol w="3678475"/>
              </a:tblGrid>
              <a:tr h="158250">
                <a:tc gridSpan="2">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Esophageal webs and rings</a:t>
                      </a:r>
                      <a:endParaRPr b="1" sz="12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79974F"/>
                    </a:solidFill>
                  </a:tcPr>
                </a:tc>
                <a:tc hMerge="1"/>
              </a:tr>
              <a:tr h="158250">
                <a:tc>
                  <a:txBody>
                    <a:bodyPr/>
                    <a:lstStyle/>
                    <a:p>
                      <a:pPr indent="0" lvl="0" marL="0" rtl="0" algn="ctr">
                        <a:spcBef>
                          <a:spcPts val="0"/>
                        </a:spcBef>
                        <a:spcAft>
                          <a:spcPts val="0"/>
                        </a:spcAft>
                        <a:buNone/>
                      </a:pPr>
                      <a:r>
                        <a:rPr b="1" lang="ar" sz="1100">
                          <a:latin typeface="Mada"/>
                          <a:ea typeface="Mada"/>
                          <a:cs typeface="Mada"/>
                          <a:sym typeface="Mada"/>
                        </a:rPr>
                        <a:t>Esophageal ring</a:t>
                      </a:r>
                      <a:endParaRPr b="1" sz="11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ar" sz="1100">
                          <a:latin typeface="Mada"/>
                          <a:ea typeface="Mada"/>
                          <a:cs typeface="Mada"/>
                          <a:sym typeface="Mada"/>
                        </a:rPr>
                        <a:t>Esophageal web</a:t>
                      </a:r>
                      <a:endParaRPr b="1" sz="11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EFEFEF"/>
                    </a:solidFill>
                  </a:tcPr>
                </a:tc>
              </a:tr>
              <a:tr h="145000">
                <a:tc>
                  <a:txBody>
                    <a:bodyPr/>
                    <a:lstStyle/>
                    <a:p>
                      <a:pPr indent="0" lvl="0" marL="0" rtl="0" algn="ctr">
                        <a:spcBef>
                          <a:spcPts val="0"/>
                        </a:spcBef>
                        <a:spcAft>
                          <a:spcPts val="0"/>
                        </a:spcAft>
                        <a:buNone/>
                      </a:pPr>
                      <a:r>
                        <a:rPr lang="ar" sz="1000">
                          <a:latin typeface="Mada"/>
                          <a:ea typeface="Mada"/>
                          <a:cs typeface="Mada"/>
                          <a:sym typeface="Mada"/>
                        </a:rPr>
                        <a:t>Common in the lower esophagus (above LES)</a:t>
                      </a:r>
                      <a:endParaRPr sz="10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1000">
                          <a:latin typeface="Mada"/>
                          <a:ea typeface="Mada"/>
                          <a:cs typeface="Mada"/>
                          <a:sym typeface="Mada"/>
                        </a:rPr>
                        <a:t>Usually in upper esophagus (cervical)</a:t>
                      </a:r>
                      <a:endParaRPr sz="10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145000">
                <a:tc>
                  <a:txBody>
                    <a:bodyPr/>
                    <a:lstStyle/>
                    <a:p>
                      <a:pPr indent="0" lvl="0" marL="0" rtl="0" algn="ctr">
                        <a:spcBef>
                          <a:spcPts val="0"/>
                        </a:spcBef>
                        <a:spcAft>
                          <a:spcPts val="0"/>
                        </a:spcAft>
                        <a:buNone/>
                      </a:pPr>
                      <a:r>
                        <a:rPr lang="ar" sz="1000">
                          <a:latin typeface="Mada"/>
                          <a:ea typeface="Mada"/>
                          <a:cs typeface="Mada"/>
                          <a:sym typeface="Mada"/>
                        </a:rPr>
                        <a:t>Connective tissue + muscularis mucosa</a:t>
                      </a:r>
                      <a:endParaRPr sz="10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1000">
                          <a:latin typeface="Mada"/>
                          <a:ea typeface="Mada"/>
                          <a:cs typeface="Mada"/>
                          <a:sym typeface="Mada"/>
                        </a:rPr>
                        <a:t>Thin membrane</a:t>
                      </a:r>
                      <a:endParaRPr sz="10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145000">
                <a:tc>
                  <a:txBody>
                    <a:bodyPr/>
                    <a:lstStyle/>
                    <a:p>
                      <a:pPr indent="0" lvl="0" marL="0" rtl="0" algn="ctr">
                        <a:spcBef>
                          <a:spcPts val="0"/>
                        </a:spcBef>
                        <a:spcAft>
                          <a:spcPts val="0"/>
                        </a:spcAft>
                        <a:buNone/>
                      </a:pPr>
                      <a:r>
                        <a:rPr lang="ar" sz="1000">
                          <a:latin typeface="Mada"/>
                          <a:ea typeface="Mada"/>
                          <a:cs typeface="Mada"/>
                          <a:sym typeface="Mada"/>
                        </a:rPr>
                        <a:t>Caused by ? GERD</a:t>
                      </a:r>
                      <a:endParaRPr sz="10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1000">
                          <a:latin typeface="Mada"/>
                          <a:ea typeface="Mada"/>
                          <a:cs typeface="Mada"/>
                          <a:sym typeface="Mada"/>
                        </a:rPr>
                        <a:t>Unknown cause ?genetic</a:t>
                      </a:r>
                      <a:endParaRPr sz="10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145000">
                <a:tc>
                  <a:txBody>
                    <a:bodyPr/>
                    <a:lstStyle/>
                    <a:p>
                      <a:pPr indent="0" lvl="0" marL="0" rtl="0" algn="ctr">
                        <a:spcBef>
                          <a:spcPts val="0"/>
                        </a:spcBef>
                        <a:spcAft>
                          <a:spcPts val="0"/>
                        </a:spcAft>
                        <a:buNone/>
                      </a:pPr>
                      <a:r>
                        <a:rPr lang="ar" sz="1000">
                          <a:latin typeface="Mada"/>
                          <a:ea typeface="Mada"/>
                          <a:cs typeface="Mada"/>
                          <a:sym typeface="Mada"/>
                        </a:rPr>
                        <a:t>Schatzki’s ring</a:t>
                      </a:r>
                      <a:endParaRPr sz="1000">
                        <a:solidFill>
                          <a:srgbClr val="999999"/>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1000">
                          <a:latin typeface="Mada"/>
                          <a:ea typeface="Mada"/>
                          <a:cs typeface="Mada"/>
                          <a:sym typeface="Mada"/>
                        </a:rPr>
                        <a:t>Plummer vinson syndrome (triad)</a:t>
                      </a:r>
                      <a:endParaRPr sz="10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145000">
                <a:tc>
                  <a:txBody>
                    <a:bodyPr/>
                    <a:lstStyle/>
                    <a:p>
                      <a:pPr indent="0" lvl="0" marL="0" rtl="0" algn="ctr">
                        <a:spcBef>
                          <a:spcPts val="0"/>
                        </a:spcBef>
                        <a:spcAft>
                          <a:spcPts val="0"/>
                        </a:spcAft>
                        <a:buNone/>
                      </a:pPr>
                      <a:r>
                        <a:rPr lang="ar" sz="1000">
                          <a:latin typeface="Mada"/>
                          <a:ea typeface="Mada"/>
                          <a:cs typeface="Mada"/>
                          <a:sym typeface="Mada"/>
                        </a:rPr>
                        <a:t>No cancer risk</a:t>
                      </a:r>
                      <a:endParaRPr sz="10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1000">
                          <a:latin typeface="Mada"/>
                          <a:ea typeface="Mada"/>
                          <a:cs typeface="Mada"/>
                          <a:sym typeface="Mada"/>
                        </a:rPr>
                        <a:t>PVS has increased risk for squamous cell cancer in the esophagus, hypopharynx and oral mucosa.</a:t>
                      </a:r>
                      <a:endParaRPr sz="10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145000">
                <a:tc gridSpan="2">
                  <a:txBody>
                    <a:bodyPr/>
                    <a:lstStyle/>
                    <a:p>
                      <a:pPr indent="0" lvl="0" marL="0" rtl="0" algn="ctr">
                        <a:spcBef>
                          <a:spcPts val="0"/>
                        </a:spcBef>
                        <a:spcAft>
                          <a:spcPts val="0"/>
                        </a:spcAft>
                        <a:buNone/>
                      </a:pPr>
                      <a:r>
                        <a:rPr b="1" lang="ar" sz="1000">
                          <a:latin typeface="Mada"/>
                          <a:ea typeface="Mada"/>
                          <a:cs typeface="Mada"/>
                          <a:sym typeface="Mada"/>
                        </a:rPr>
                        <a:t>Diagnosis:</a:t>
                      </a:r>
                      <a:r>
                        <a:rPr lang="ar" sz="1000">
                          <a:latin typeface="Mada"/>
                          <a:ea typeface="Mada"/>
                          <a:cs typeface="Mada"/>
                          <a:sym typeface="Mada"/>
                        </a:rPr>
                        <a:t> barium, endoscopy</a:t>
                      </a:r>
                      <a:endParaRPr sz="10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D9EAD3"/>
                    </a:solidFill>
                  </a:tcPr>
                </a:tc>
                <a:tc hMerge="1"/>
              </a:tr>
              <a:tr h="145000">
                <a:tc gridSpan="2">
                  <a:txBody>
                    <a:bodyPr/>
                    <a:lstStyle/>
                    <a:p>
                      <a:pPr indent="0" lvl="0" marL="0" rtl="0" algn="ctr">
                        <a:spcBef>
                          <a:spcPts val="0"/>
                        </a:spcBef>
                        <a:spcAft>
                          <a:spcPts val="0"/>
                        </a:spcAft>
                        <a:buNone/>
                      </a:pPr>
                      <a:r>
                        <a:rPr b="1" lang="ar" sz="1000">
                          <a:latin typeface="Mada"/>
                          <a:ea typeface="Mada"/>
                          <a:cs typeface="Mada"/>
                          <a:sym typeface="Mada"/>
                        </a:rPr>
                        <a:t>Treatment:</a:t>
                      </a:r>
                      <a:r>
                        <a:rPr lang="ar" sz="1000">
                          <a:latin typeface="Mada"/>
                          <a:ea typeface="Mada"/>
                          <a:cs typeface="Mada"/>
                          <a:sym typeface="Mada"/>
                        </a:rPr>
                        <a:t> endoscopic dilation if needed (persistent symptoms)</a:t>
                      </a:r>
                      <a:endParaRPr sz="10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D9EAD3"/>
                    </a:solidFill>
                  </a:tcPr>
                </a:tc>
                <a:tc hMerge="1"/>
              </a:tr>
              <a:tr h="145000">
                <a:tc>
                  <a:txBody>
                    <a:bodyPr/>
                    <a:lstStyle/>
                    <a:p>
                      <a:pPr indent="0" lvl="0" marL="0" rtl="0" algn="ctr">
                        <a:spcBef>
                          <a:spcPts val="0"/>
                        </a:spcBef>
                        <a:spcAft>
                          <a:spcPts val="0"/>
                        </a:spcAft>
                        <a:buNone/>
                      </a:pPr>
                      <a:r>
                        <a:rPr lang="ar" sz="1000">
                          <a:latin typeface="Mada"/>
                          <a:ea typeface="Mada"/>
                          <a:cs typeface="Mada"/>
                          <a:sym typeface="Mada"/>
                        </a:rPr>
                        <a:t>PPI daily for GERD</a:t>
                      </a:r>
                      <a:endParaRPr sz="10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1000">
                          <a:latin typeface="Mada"/>
                          <a:ea typeface="Mada"/>
                          <a:cs typeface="Mada"/>
                          <a:sym typeface="Mada"/>
                        </a:rPr>
                        <a:t>Iron replacement therapy if PVS</a:t>
                      </a:r>
                      <a:endParaRPr sz="10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41"/>
          <p:cNvSpPr/>
          <p:nvPr/>
        </p:nvSpPr>
        <p:spPr>
          <a:xfrm>
            <a:off x="3682089" y="9812321"/>
            <a:ext cx="1482000" cy="317700"/>
          </a:xfrm>
          <a:prstGeom prst="roundRect">
            <a:avLst>
              <a:gd fmla="val 16667" name="adj"/>
            </a:avLst>
          </a:prstGeom>
          <a:solidFill>
            <a:srgbClr val="EBEB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ada"/>
              <a:ea typeface="Mada"/>
              <a:cs typeface="Mada"/>
              <a:sym typeface="Mada"/>
            </a:endParaRPr>
          </a:p>
        </p:txBody>
      </p:sp>
      <p:graphicFrame>
        <p:nvGraphicFramePr>
          <p:cNvPr id="628" name="Google Shape;628;p41"/>
          <p:cNvGraphicFramePr/>
          <p:nvPr/>
        </p:nvGraphicFramePr>
        <p:xfrm>
          <a:off x="116914" y="2462617"/>
          <a:ext cx="3000000" cy="3000000"/>
        </p:xfrm>
        <a:graphic>
          <a:graphicData uri="http://schemas.openxmlformats.org/drawingml/2006/table">
            <a:tbl>
              <a:tblPr>
                <a:noFill/>
                <a:tableStyleId>{E4BA5BB4-E42F-4BCE-B389-E22E7227084E}</a:tableStyleId>
              </a:tblPr>
              <a:tblGrid>
                <a:gridCol w="462200"/>
                <a:gridCol w="401550"/>
                <a:gridCol w="4472725"/>
                <a:gridCol w="1989675"/>
              </a:tblGrid>
              <a:tr h="245250">
                <a:tc gridSpan="4">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Achalasia</a:t>
                      </a:r>
                      <a:endParaRPr b="1" sz="1200">
                        <a:solidFill>
                          <a:srgbClr val="FFFFFF"/>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79974F"/>
                    </a:solidFill>
                  </a:tcPr>
                </a:tc>
                <a:tc hMerge="1"/>
                <a:tc hMerge="1"/>
                <a:tc hMerge="1"/>
              </a:tr>
              <a:tr h="295650">
                <a:tc gridSpan="4" rowSpan="3">
                  <a:txBody>
                    <a:bodyPr/>
                    <a:lstStyle/>
                    <a:p>
                      <a:pPr indent="-292100" lvl="0" marL="457200" rtl="0" algn="l">
                        <a:spcBef>
                          <a:spcPts val="0"/>
                        </a:spcBef>
                        <a:spcAft>
                          <a:spcPts val="0"/>
                        </a:spcAft>
                        <a:buSzPts val="1000"/>
                        <a:buFont typeface="Mada"/>
                        <a:buChar char="●"/>
                      </a:pPr>
                      <a:r>
                        <a:rPr b="1" lang="ar" sz="1000">
                          <a:latin typeface="Mada"/>
                          <a:ea typeface="Mada"/>
                          <a:cs typeface="Mada"/>
                          <a:sym typeface="Mada"/>
                        </a:rPr>
                        <a:t>Primary achalasia</a:t>
                      </a:r>
                      <a:r>
                        <a:rPr lang="ar" sz="1000">
                          <a:latin typeface="Mada"/>
                          <a:ea typeface="Mada"/>
                          <a:cs typeface="Mada"/>
                          <a:sym typeface="Mada"/>
                        </a:rPr>
                        <a:t>: Hypertonic LES which fails to relax in response to swallowing waves, and failure of propagated esophageal contraction leading to progressive dilation of the gullet.</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ar" sz="1000">
                          <a:latin typeface="Mada"/>
                          <a:ea typeface="Mada"/>
                          <a:cs typeface="Mada"/>
                          <a:sym typeface="Mada"/>
                        </a:rPr>
                        <a:t>Immune mediated and genetic predisposition.</a:t>
                      </a:r>
                      <a:endParaRPr sz="10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FFFF"/>
                    </a:solidFill>
                  </a:tcPr>
                </a:tc>
                <a:tc rowSpan="3" hMerge="1"/>
                <a:tc rowSpan="3" hMerge="1"/>
                <a:tc rowSpan="3" hMerge="1"/>
              </a:tr>
              <a:tr h="117750">
                <a:tc gridSpan="4" vMerge="1"/>
                <a:tc hMerge="1" vMerge="1"/>
                <a:tc hMerge="1" vMerge="1"/>
                <a:tc hMerge="1" vMerge="1"/>
              </a:tr>
              <a:tr h="91900">
                <a:tc gridSpan="4" vMerge="1"/>
                <a:tc hMerge="1" vMerge="1"/>
                <a:tc hMerge="1" vMerge="1"/>
                <a:tc hMerge="1" vMerge="1"/>
              </a:tr>
              <a:tr h="375275">
                <a:tc>
                  <a:txBody>
                    <a:bodyPr/>
                    <a:lstStyle/>
                    <a:p>
                      <a:pPr indent="0" lvl="0" marL="0" rtl="0" algn="ctr">
                        <a:spcBef>
                          <a:spcPts val="0"/>
                        </a:spcBef>
                        <a:spcAft>
                          <a:spcPts val="0"/>
                        </a:spcAft>
                        <a:buClr>
                          <a:schemeClr val="dk1"/>
                        </a:buClr>
                        <a:buSzPts val="1100"/>
                        <a:buFont typeface="Arial"/>
                        <a:buNone/>
                      </a:pPr>
                      <a:r>
                        <a:rPr b="1" lang="ar" sz="1200">
                          <a:solidFill>
                            <a:srgbClr val="666666"/>
                          </a:solidFill>
                          <a:latin typeface="Mada"/>
                          <a:ea typeface="Mada"/>
                          <a:cs typeface="Mada"/>
                          <a:sym typeface="Mada"/>
                        </a:rPr>
                        <a:t>Sx</a:t>
                      </a:r>
                      <a:endParaRPr b="1" sz="1200">
                        <a:solidFill>
                          <a:srgbClr val="666666"/>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gridSpan="3">
                  <a:txBody>
                    <a:bodyPr/>
                    <a:lstStyle/>
                    <a:p>
                      <a:pPr indent="-292100" lvl="0" marL="457200" rtl="0" algn="l">
                        <a:spcBef>
                          <a:spcPts val="0"/>
                        </a:spcBef>
                        <a:spcAft>
                          <a:spcPts val="0"/>
                        </a:spcAft>
                        <a:buSzPts val="1000"/>
                        <a:buFont typeface="Mada"/>
                        <a:buChar char="●"/>
                      </a:pPr>
                      <a:r>
                        <a:rPr lang="ar" sz="1000">
                          <a:solidFill>
                            <a:schemeClr val="dk1"/>
                          </a:solidFill>
                          <a:latin typeface="Mada"/>
                          <a:ea typeface="Mada"/>
                          <a:cs typeface="Mada"/>
                          <a:sym typeface="Mada"/>
                        </a:rPr>
                        <a:t>dysphagia (develops slowly,initially intermittent, solids and liquids), chest pain( due to esophageal spasm), regurgitation and </a:t>
                      </a:r>
                      <a:r>
                        <a:rPr lang="ar" sz="1000">
                          <a:solidFill>
                            <a:srgbClr val="999999"/>
                          </a:solidFill>
                          <a:latin typeface="Mada"/>
                          <a:ea typeface="Mada"/>
                          <a:cs typeface="Mada"/>
                          <a:sym typeface="Mada"/>
                        </a:rPr>
                        <a:t>pulmonary aspiration</a:t>
                      </a:r>
                      <a:r>
                        <a:rPr lang="ar" sz="1000">
                          <a:solidFill>
                            <a:schemeClr val="dk1"/>
                          </a:solidFill>
                          <a:latin typeface="Mada"/>
                          <a:ea typeface="Mada"/>
                          <a:cs typeface="Mada"/>
                          <a:sym typeface="Mada"/>
                        </a:rPr>
                        <a:t>, heartburn and weight loss.</a:t>
                      </a:r>
                      <a:endParaRPr sz="10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FFFF"/>
                    </a:solidFill>
                  </a:tcPr>
                </a:tc>
                <a:tc hMerge="1"/>
                <a:tc hMerge="1"/>
              </a:tr>
              <a:tr h="117750">
                <a:tc rowSpan="4">
                  <a:txBody>
                    <a:bodyPr/>
                    <a:lstStyle/>
                    <a:p>
                      <a:pPr indent="0" lvl="0" marL="0" rtl="0" algn="ctr">
                        <a:spcBef>
                          <a:spcPts val="0"/>
                        </a:spcBef>
                        <a:spcAft>
                          <a:spcPts val="0"/>
                        </a:spcAft>
                        <a:buNone/>
                      </a:pPr>
                      <a:r>
                        <a:rPr b="1" lang="ar" sz="1200">
                          <a:solidFill>
                            <a:srgbClr val="666666"/>
                          </a:solidFill>
                          <a:latin typeface="Mada"/>
                          <a:ea typeface="Mada"/>
                          <a:cs typeface="Mada"/>
                          <a:sym typeface="Mada"/>
                        </a:rPr>
                        <a:t>Dx</a:t>
                      </a:r>
                      <a:endParaRPr b="1" sz="1200">
                        <a:solidFill>
                          <a:srgbClr val="666666"/>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gridSpan="3" rowSpan="4">
                  <a:txBody>
                    <a:bodyPr/>
                    <a:lstStyle/>
                    <a:p>
                      <a:pPr indent="-292100" lvl="0" marL="457200" rtl="0" algn="l">
                        <a:spcBef>
                          <a:spcPts val="0"/>
                        </a:spcBef>
                        <a:spcAft>
                          <a:spcPts val="0"/>
                        </a:spcAft>
                        <a:buSzPts val="1000"/>
                        <a:buFont typeface="Mada"/>
                        <a:buChar char="●"/>
                      </a:pPr>
                      <a:r>
                        <a:rPr b="1" lang="ar" sz="1000">
                          <a:latin typeface="Mada"/>
                          <a:ea typeface="Mada"/>
                          <a:cs typeface="Mada"/>
                          <a:sym typeface="Mada"/>
                        </a:rPr>
                        <a:t>barium esophagography</a:t>
                      </a:r>
                      <a:r>
                        <a:rPr lang="ar" sz="1000">
                          <a:latin typeface="Mada"/>
                          <a:ea typeface="Mada"/>
                          <a:cs typeface="Mada"/>
                          <a:sym typeface="Mada"/>
                        </a:rPr>
                        <a:t> shows dilatation of the esophagus narrowing into a “beak-like” pattern at the lower end.</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ar" sz="1000">
                          <a:latin typeface="Mada"/>
                          <a:ea typeface="Mada"/>
                          <a:cs typeface="Mada"/>
                          <a:sym typeface="Mada"/>
                        </a:rPr>
                        <a:t>esophageal manometry</a:t>
                      </a:r>
                      <a:r>
                        <a:rPr lang="ar" sz="1000">
                          <a:latin typeface="Mada"/>
                          <a:ea typeface="Mada"/>
                          <a:cs typeface="Mada"/>
                          <a:sym typeface="Mada"/>
                        </a:rPr>
                        <a:t> shows increased LES resting pressure + no/partial relaxation, low amplitude contraction, no propagation.</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ar" sz="1000">
                          <a:latin typeface="Mada"/>
                          <a:ea typeface="Mada"/>
                          <a:cs typeface="Mada"/>
                          <a:sym typeface="Mada"/>
                        </a:rPr>
                        <a:t>endoscopy</a:t>
                      </a:r>
                      <a:r>
                        <a:rPr lang="ar" sz="1000">
                          <a:latin typeface="Mada"/>
                          <a:ea typeface="Mada"/>
                          <a:cs typeface="Mada"/>
                          <a:sym typeface="Mada"/>
                        </a:rPr>
                        <a:t> normal with some resistance at the LES, dilates esophagus and retained saliva, liquid and food in the esophagus.</a:t>
                      </a:r>
                      <a:endParaRPr sz="10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FFFF"/>
                    </a:solidFill>
                  </a:tcPr>
                </a:tc>
                <a:tc rowSpan="4" hMerge="1"/>
                <a:tc rowSpan="4" hMerge="1"/>
              </a:tr>
              <a:tr h="117750">
                <a:tc vMerge="1"/>
                <a:tc gridSpan="3" vMerge="1"/>
                <a:tc hMerge="1" vMerge="1"/>
                <a:tc hMerge="1" vMerge="1"/>
              </a:tr>
              <a:tr h="205500">
                <a:tc vMerge="1"/>
                <a:tc gridSpan="3" vMerge="1"/>
                <a:tc hMerge="1" vMerge="1"/>
                <a:tc hMerge="1" vMerge="1"/>
              </a:tr>
              <a:tr h="454375">
                <a:tc vMerge="1"/>
                <a:tc gridSpan="3" vMerge="1"/>
                <a:tc hMerge="1" vMerge="1"/>
                <a:tc hMerge="1" vMerge="1"/>
              </a:tr>
              <a:tr h="134300">
                <a:tc rowSpan="3">
                  <a:txBody>
                    <a:bodyPr/>
                    <a:lstStyle/>
                    <a:p>
                      <a:pPr indent="0" lvl="0" marL="0" rtl="0" algn="ctr">
                        <a:spcBef>
                          <a:spcPts val="0"/>
                        </a:spcBef>
                        <a:spcAft>
                          <a:spcPts val="0"/>
                        </a:spcAft>
                        <a:buNone/>
                      </a:pPr>
                      <a:r>
                        <a:rPr b="1" lang="ar" sz="1000">
                          <a:solidFill>
                            <a:srgbClr val="666666"/>
                          </a:solidFill>
                          <a:latin typeface="Mada"/>
                          <a:ea typeface="Mada"/>
                          <a:cs typeface="Mada"/>
                          <a:sym typeface="Mada"/>
                        </a:rPr>
                        <a:t>MGT</a:t>
                      </a:r>
                      <a:endParaRPr b="1" sz="1000">
                        <a:solidFill>
                          <a:srgbClr val="666666"/>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gridSpan="3" rowSpan="3">
                  <a:txBody>
                    <a:bodyPr/>
                    <a:lstStyle/>
                    <a:p>
                      <a:pPr indent="-292100" lvl="0" marL="457200" rtl="0" algn="l">
                        <a:spcBef>
                          <a:spcPts val="0"/>
                        </a:spcBef>
                        <a:spcAft>
                          <a:spcPts val="0"/>
                        </a:spcAft>
                        <a:buSzPts val="1000"/>
                        <a:buFont typeface="Mada"/>
                        <a:buChar char="●"/>
                      </a:pPr>
                      <a:r>
                        <a:rPr b="1" lang="ar" sz="1000">
                          <a:latin typeface="Mada"/>
                          <a:ea typeface="Mada"/>
                          <a:cs typeface="Mada"/>
                          <a:sym typeface="Mada"/>
                        </a:rPr>
                        <a:t>drugs:</a:t>
                      </a:r>
                      <a:r>
                        <a:rPr lang="ar" sz="1000">
                          <a:latin typeface="Mada"/>
                          <a:ea typeface="Mada"/>
                          <a:cs typeface="Mada"/>
                          <a:sym typeface="Mada"/>
                        </a:rPr>
                        <a:t> nitroglycerin / calcium channel blocker / antimuscarinic agents.</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ar" sz="1000">
                          <a:latin typeface="Mada"/>
                          <a:ea typeface="Mada"/>
                          <a:cs typeface="Mada"/>
                          <a:sym typeface="Mada"/>
                        </a:rPr>
                        <a:t>endoscopic:</a:t>
                      </a:r>
                      <a:r>
                        <a:rPr lang="ar" sz="1000">
                          <a:latin typeface="Mada"/>
                          <a:ea typeface="Mada"/>
                          <a:cs typeface="Mada"/>
                          <a:sym typeface="Mada"/>
                        </a:rPr>
                        <a:t> forceful pneumatic dilatation / botulinum toxin injection / peroral endoscopic myotomy.</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ar" sz="1000">
                          <a:latin typeface="Mada"/>
                          <a:ea typeface="Mada"/>
                          <a:cs typeface="Mada"/>
                          <a:sym typeface="Mada"/>
                        </a:rPr>
                        <a:t>surgical myotomy (Heller’s operation).</a:t>
                      </a:r>
                      <a:endParaRPr b="1" sz="10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FFFF"/>
                    </a:solidFill>
                  </a:tcPr>
                </a:tc>
                <a:tc rowSpan="3" hMerge="1"/>
                <a:tc rowSpan="3" hMerge="1"/>
              </a:tr>
              <a:tr h="134300">
                <a:tc vMerge="1"/>
                <a:tc gridSpan="3" vMerge="1"/>
                <a:tc hMerge="1" vMerge="1"/>
                <a:tc hMerge="1" vMerge="1"/>
              </a:tr>
              <a:tr h="236700">
                <a:tc vMerge="1"/>
                <a:tc gridSpan="3" vMerge="1"/>
                <a:tc hMerge="1" vMerge="1"/>
                <a:tc hMerge="1" vMerge="1"/>
              </a:tr>
            </a:tbl>
          </a:graphicData>
        </a:graphic>
      </p:graphicFrame>
      <p:graphicFrame>
        <p:nvGraphicFramePr>
          <p:cNvPr id="629" name="Google Shape;629;p41"/>
          <p:cNvGraphicFramePr/>
          <p:nvPr/>
        </p:nvGraphicFramePr>
        <p:xfrm>
          <a:off x="116914" y="5399767"/>
          <a:ext cx="3000000" cy="3000000"/>
        </p:xfrm>
        <a:graphic>
          <a:graphicData uri="http://schemas.openxmlformats.org/drawingml/2006/table">
            <a:tbl>
              <a:tblPr>
                <a:noFill/>
                <a:tableStyleId>{E4BA5BB4-E42F-4BCE-B389-E22E7227084E}</a:tableStyleId>
              </a:tblPr>
              <a:tblGrid>
                <a:gridCol w="462200"/>
                <a:gridCol w="4460250"/>
                <a:gridCol w="2403700"/>
              </a:tblGrid>
              <a:tr h="95425">
                <a:tc gridSpan="3">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Diffuse esophageal spasm (corkscrew esophagus)</a:t>
                      </a:r>
                      <a:endParaRPr b="1" sz="12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79974F"/>
                    </a:solidFill>
                  </a:tcPr>
                </a:tc>
                <a:tc hMerge="1"/>
                <a:tc hMerge="1"/>
              </a:tr>
              <a:tr h="95425">
                <a:tc rowSpan="3">
                  <a:txBody>
                    <a:bodyPr/>
                    <a:lstStyle/>
                    <a:p>
                      <a:pPr indent="0" lvl="0" marL="0" rtl="0" algn="ctr">
                        <a:spcBef>
                          <a:spcPts val="0"/>
                        </a:spcBef>
                        <a:spcAft>
                          <a:spcPts val="0"/>
                        </a:spcAft>
                        <a:buNone/>
                      </a:pPr>
                      <a:r>
                        <a:rPr b="1" lang="ar" sz="1200">
                          <a:solidFill>
                            <a:srgbClr val="666666"/>
                          </a:solidFill>
                          <a:latin typeface="Mada"/>
                          <a:ea typeface="Mada"/>
                          <a:cs typeface="Mada"/>
                          <a:sym typeface="Mada"/>
                        </a:rPr>
                        <a:t>Sx</a:t>
                      </a:r>
                      <a:endParaRPr b="1" sz="1200">
                        <a:solidFill>
                          <a:srgbClr val="666666"/>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gridSpan="2" rowSpan="3">
                  <a:txBody>
                    <a:bodyPr/>
                    <a:lstStyle/>
                    <a:p>
                      <a:pPr indent="-292100" lvl="0" marL="457200" rtl="0" algn="l">
                        <a:spcBef>
                          <a:spcPts val="0"/>
                        </a:spcBef>
                        <a:spcAft>
                          <a:spcPts val="0"/>
                        </a:spcAft>
                        <a:buSzPts val="1000"/>
                        <a:buFont typeface="Mada"/>
                        <a:buChar char="●"/>
                      </a:pPr>
                      <a:r>
                        <a:rPr lang="ar" sz="1000">
                          <a:latin typeface="Mada"/>
                          <a:ea typeface="Mada"/>
                          <a:cs typeface="Mada"/>
                          <a:sym typeface="Mada"/>
                        </a:rPr>
                        <a:t>Episodic </a:t>
                      </a:r>
                      <a:r>
                        <a:rPr lang="ar" sz="1000">
                          <a:solidFill>
                            <a:schemeClr val="dk1"/>
                          </a:solidFill>
                          <a:latin typeface="Mada"/>
                          <a:ea typeface="Mada"/>
                          <a:cs typeface="Mada"/>
                          <a:sym typeface="Mada"/>
                        </a:rPr>
                        <a:t>retrosternal </a:t>
                      </a:r>
                      <a:r>
                        <a:rPr lang="ar" sz="1000">
                          <a:latin typeface="Mada"/>
                          <a:ea typeface="Mada"/>
                          <a:cs typeface="Mada"/>
                          <a:sym typeface="Mada"/>
                        </a:rPr>
                        <a:t>chest pain and (can mimic angina), dysphagia, precipitated by drinking cold liquids.</a:t>
                      </a:r>
                      <a:endParaRPr sz="10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FFFF"/>
                    </a:solidFill>
                  </a:tcPr>
                </a:tc>
                <a:tc rowSpan="3" hMerge="1"/>
              </a:tr>
              <a:tr h="95425">
                <a:tc vMerge="1"/>
                <a:tc gridSpan="2" vMerge="1"/>
                <a:tc hMerge="1" vMerge="1"/>
              </a:tr>
              <a:tr h="95425">
                <a:tc vMerge="1"/>
                <a:tc gridSpan="2" vMerge="1"/>
                <a:tc hMerge="1" vMerge="1"/>
              </a:tr>
              <a:tr h="95425">
                <a:tc>
                  <a:txBody>
                    <a:bodyPr/>
                    <a:lstStyle/>
                    <a:p>
                      <a:pPr indent="0" lvl="0" marL="0" rtl="0" algn="ctr">
                        <a:spcBef>
                          <a:spcPts val="0"/>
                        </a:spcBef>
                        <a:spcAft>
                          <a:spcPts val="0"/>
                        </a:spcAft>
                        <a:buNone/>
                      </a:pPr>
                      <a:r>
                        <a:rPr b="1" lang="ar" sz="1200">
                          <a:solidFill>
                            <a:srgbClr val="666666"/>
                          </a:solidFill>
                          <a:latin typeface="Mada"/>
                          <a:ea typeface="Mada"/>
                          <a:cs typeface="Mada"/>
                          <a:sym typeface="Mada"/>
                        </a:rPr>
                        <a:t>Dx</a:t>
                      </a:r>
                      <a:endParaRPr b="1" sz="1200">
                        <a:solidFill>
                          <a:srgbClr val="666666"/>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gridSpan="2">
                  <a:txBody>
                    <a:bodyPr/>
                    <a:lstStyle/>
                    <a:p>
                      <a:pPr indent="-292100" lvl="0" marL="457200" rtl="0" algn="l">
                        <a:spcBef>
                          <a:spcPts val="0"/>
                        </a:spcBef>
                        <a:spcAft>
                          <a:spcPts val="0"/>
                        </a:spcAft>
                        <a:buSzPts val="1000"/>
                        <a:buFont typeface="Mada"/>
                        <a:buChar char="●"/>
                      </a:pPr>
                      <a:r>
                        <a:rPr b="1" lang="ar" sz="1000">
                          <a:latin typeface="Mada"/>
                          <a:ea typeface="Mada"/>
                          <a:cs typeface="Mada"/>
                          <a:sym typeface="Mada"/>
                        </a:rPr>
                        <a:t>Barium swallow</a:t>
                      </a:r>
                      <a:r>
                        <a:rPr lang="ar" sz="1000">
                          <a:latin typeface="Mada"/>
                          <a:ea typeface="Mada"/>
                          <a:cs typeface="Mada"/>
                          <a:sym typeface="Mada"/>
                        </a:rPr>
                        <a:t>: appearance maybe that of a corkscrew esophagus.</a:t>
                      </a:r>
                      <a:endParaRPr sz="10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FFFF"/>
                    </a:solidFill>
                  </a:tcPr>
                </a:tc>
                <a:tc hMerge="1"/>
              </a:tr>
              <a:tr h="95425">
                <a:tc rowSpan="3">
                  <a:txBody>
                    <a:bodyPr/>
                    <a:lstStyle/>
                    <a:p>
                      <a:pPr indent="0" lvl="0" marL="0" rtl="0" algn="ctr">
                        <a:spcBef>
                          <a:spcPts val="0"/>
                        </a:spcBef>
                        <a:spcAft>
                          <a:spcPts val="0"/>
                        </a:spcAft>
                        <a:buNone/>
                      </a:pPr>
                      <a:r>
                        <a:rPr b="1" lang="ar" sz="1200">
                          <a:solidFill>
                            <a:srgbClr val="666666"/>
                          </a:solidFill>
                          <a:latin typeface="Mada"/>
                          <a:ea typeface="Mada"/>
                          <a:cs typeface="Mada"/>
                          <a:sym typeface="Mada"/>
                        </a:rPr>
                        <a:t>Tx</a:t>
                      </a:r>
                      <a:endParaRPr b="1" sz="1200">
                        <a:solidFill>
                          <a:srgbClr val="666666"/>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gridSpan="2">
                  <a:txBody>
                    <a:bodyPr/>
                    <a:lstStyle/>
                    <a:p>
                      <a:pPr indent="-292100" lvl="0" marL="457200" rtl="0" algn="l">
                        <a:spcBef>
                          <a:spcPts val="0"/>
                        </a:spcBef>
                        <a:spcAft>
                          <a:spcPts val="0"/>
                        </a:spcAft>
                        <a:buSzPts val="1000"/>
                        <a:buFont typeface="Mada"/>
                        <a:buChar char="●"/>
                      </a:pPr>
                      <a:r>
                        <a:rPr lang="ar" sz="1000">
                          <a:latin typeface="Mada"/>
                          <a:ea typeface="Mada"/>
                          <a:cs typeface="Mada"/>
                          <a:sym typeface="Mada"/>
                        </a:rPr>
                        <a:t>PPI when GER is present.</a:t>
                      </a:r>
                      <a:endParaRPr sz="10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hMerge="1"/>
              </a:tr>
              <a:tr h="54425">
                <a:tc vMerge="1"/>
                <a:tc gridSpan="2" rowSpan="2">
                  <a:txBody>
                    <a:bodyPr/>
                    <a:lstStyle/>
                    <a:p>
                      <a:pPr indent="-292100" lvl="0" marL="457200" rtl="0" algn="l">
                        <a:spcBef>
                          <a:spcPts val="0"/>
                        </a:spcBef>
                        <a:spcAft>
                          <a:spcPts val="0"/>
                        </a:spcAft>
                        <a:buSzPts val="1000"/>
                        <a:buFont typeface="Mada"/>
                        <a:buChar char="●"/>
                      </a:pPr>
                      <a:r>
                        <a:rPr lang="ar" sz="1000">
                          <a:latin typeface="Mada"/>
                          <a:ea typeface="Mada"/>
                          <a:cs typeface="Mada"/>
                          <a:sym typeface="Mada"/>
                        </a:rPr>
                        <a:t>Antispasmodics, Nifedipine (CCB) and nitrates.</a:t>
                      </a:r>
                      <a:endParaRPr sz="10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rowSpan="2" hMerge="1"/>
              </a:tr>
              <a:tr h="49350">
                <a:tc vMerge="1"/>
                <a:tc gridSpan="2" vMerge="1"/>
                <a:tc hMerge="1" vMerge="1"/>
              </a:tr>
            </a:tbl>
          </a:graphicData>
        </a:graphic>
      </p:graphicFrame>
      <p:cxnSp>
        <p:nvCxnSpPr>
          <p:cNvPr id="630" name="Google Shape;630;p41"/>
          <p:cNvCxnSpPr>
            <a:stCxn id="631" idx="2"/>
            <a:endCxn id="632" idx="1"/>
          </p:cNvCxnSpPr>
          <p:nvPr/>
        </p:nvCxnSpPr>
        <p:spPr>
          <a:xfrm>
            <a:off x="516557" y="8537955"/>
            <a:ext cx="756300" cy="730500"/>
          </a:xfrm>
          <a:prstGeom prst="bentConnector3">
            <a:avLst>
              <a:gd fmla="val 49999" name="adj1"/>
            </a:avLst>
          </a:prstGeom>
          <a:noFill/>
          <a:ln cap="flat" cmpd="sng" w="9525">
            <a:solidFill>
              <a:srgbClr val="C2C2C2"/>
            </a:solidFill>
            <a:prstDash val="solid"/>
            <a:round/>
            <a:headEnd len="sm" w="sm" type="none"/>
            <a:tailEnd len="sm" w="sm" type="none"/>
          </a:ln>
        </p:spPr>
      </p:cxnSp>
      <p:cxnSp>
        <p:nvCxnSpPr>
          <p:cNvPr id="633" name="Google Shape;633;p41"/>
          <p:cNvCxnSpPr>
            <a:stCxn id="631" idx="2"/>
            <a:endCxn id="634" idx="1"/>
          </p:cNvCxnSpPr>
          <p:nvPr/>
        </p:nvCxnSpPr>
        <p:spPr>
          <a:xfrm flipH="1" rot="10800000">
            <a:off x="516557" y="7973055"/>
            <a:ext cx="756300" cy="564900"/>
          </a:xfrm>
          <a:prstGeom prst="bentConnector3">
            <a:avLst>
              <a:gd fmla="val 49999" name="adj1"/>
            </a:avLst>
          </a:prstGeom>
          <a:noFill/>
          <a:ln cap="flat" cmpd="sng" w="9525">
            <a:solidFill>
              <a:srgbClr val="C2C2C2"/>
            </a:solidFill>
            <a:prstDash val="solid"/>
            <a:round/>
            <a:headEnd len="sm" w="sm" type="none"/>
            <a:tailEnd len="sm" w="sm" type="none"/>
          </a:ln>
        </p:spPr>
      </p:cxnSp>
      <p:grpSp>
        <p:nvGrpSpPr>
          <p:cNvPr id="635" name="Google Shape;635;p41"/>
          <p:cNvGrpSpPr/>
          <p:nvPr/>
        </p:nvGrpSpPr>
        <p:grpSpPr>
          <a:xfrm>
            <a:off x="140413" y="7573300"/>
            <a:ext cx="5045375" cy="2103655"/>
            <a:chOff x="168221" y="3796086"/>
            <a:chExt cx="7078248" cy="3099079"/>
          </a:xfrm>
        </p:grpSpPr>
        <p:sp>
          <p:nvSpPr>
            <p:cNvPr id="636" name="Google Shape;636;p41"/>
            <p:cNvSpPr/>
            <p:nvPr/>
          </p:nvSpPr>
          <p:spPr>
            <a:xfrm>
              <a:off x="5167169" y="5592492"/>
              <a:ext cx="2079300" cy="635100"/>
            </a:xfrm>
            <a:prstGeom prst="roundRect">
              <a:avLst>
                <a:gd fmla="val 16667" name="adj"/>
              </a:avLst>
            </a:prstGeom>
            <a:solidFill>
              <a:srgbClr val="EBEB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Cabin"/>
                <a:ea typeface="Cabin"/>
                <a:cs typeface="Cabin"/>
                <a:sym typeface="Cabin"/>
              </a:endParaRPr>
            </a:p>
          </p:txBody>
        </p:sp>
        <p:grpSp>
          <p:nvGrpSpPr>
            <p:cNvPr id="637" name="Google Shape;637;p41"/>
            <p:cNvGrpSpPr/>
            <p:nvPr/>
          </p:nvGrpSpPr>
          <p:grpSpPr>
            <a:xfrm>
              <a:off x="168221" y="3796086"/>
              <a:ext cx="7077948" cy="3099079"/>
              <a:chOff x="168221" y="3796086"/>
              <a:chExt cx="7077948" cy="3099079"/>
            </a:xfrm>
          </p:grpSpPr>
          <p:sp>
            <p:nvSpPr>
              <p:cNvPr id="638" name="Google Shape;638;p41"/>
              <p:cNvSpPr/>
              <p:nvPr/>
            </p:nvSpPr>
            <p:spPr>
              <a:xfrm>
                <a:off x="5136816" y="6427164"/>
                <a:ext cx="2079300" cy="468000"/>
              </a:xfrm>
              <a:prstGeom prst="roundRect">
                <a:avLst>
                  <a:gd fmla="val 16667" name="adj"/>
                </a:avLst>
              </a:prstGeom>
              <a:solidFill>
                <a:srgbClr val="EBEB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Cabin"/>
                  <a:ea typeface="Cabin"/>
                  <a:cs typeface="Cabin"/>
                  <a:sym typeface="Cabin"/>
                </a:endParaRPr>
              </a:p>
            </p:txBody>
          </p:sp>
          <p:grpSp>
            <p:nvGrpSpPr>
              <p:cNvPr id="639" name="Google Shape;639;p41"/>
              <p:cNvGrpSpPr/>
              <p:nvPr/>
            </p:nvGrpSpPr>
            <p:grpSpPr>
              <a:xfrm>
                <a:off x="168221" y="3796086"/>
                <a:ext cx="7077948" cy="3079794"/>
                <a:chOff x="168221" y="3796086"/>
                <a:chExt cx="7077948" cy="3079794"/>
              </a:xfrm>
            </p:grpSpPr>
            <p:sp>
              <p:nvSpPr>
                <p:cNvPr id="640" name="Google Shape;640;p41"/>
                <p:cNvSpPr/>
                <p:nvPr/>
              </p:nvSpPr>
              <p:spPr>
                <a:xfrm>
                  <a:off x="5083171" y="3821162"/>
                  <a:ext cx="2079300" cy="468000"/>
                </a:xfrm>
                <a:prstGeom prst="roundRect">
                  <a:avLst>
                    <a:gd fmla="val 16667" name="adj"/>
                  </a:avLst>
                </a:prstGeom>
                <a:solidFill>
                  <a:srgbClr val="EBEB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Cabin"/>
                    <a:ea typeface="Cabin"/>
                    <a:cs typeface="Cabin"/>
                    <a:sym typeface="Cabin"/>
                  </a:endParaRPr>
                </a:p>
              </p:txBody>
            </p:sp>
            <p:grpSp>
              <p:nvGrpSpPr>
                <p:cNvPr id="641" name="Google Shape;641;p41"/>
                <p:cNvGrpSpPr/>
                <p:nvPr/>
              </p:nvGrpSpPr>
              <p:grpSpPr>
                <a:xfrm>
                  <a:off x="168221" y="3796086"/>
                  <a:ext cx="7077948" cy="3079794"/>
                  <a:chOff x="168221" y="3796086"/>
                  <a:chExt cx="7077948" cy="3079794"/>
                </a:xfrm>
              </p:grpSpPr>
              <p:sp>
                <p:nvSpPr>
                  <p:cNvPr id="642" name="Google Shape;642;p41"/>
                  <p:cNvSpPr/>
                  <p:nvPr/>
                </p:nvSpPr>
                <p:spPr>
                  <a:xfrm>
                    <a:off x="5083171" y="4489579"/>
                    <a:ext cx="2079300" cy="468000"/>
                  </a:xfrm>
                  <a:prstGeom prst="roundRect">
                    <a:avLst>
                      <a:gd fmla="val 16667" name="adj"/>
                    </a:avLst>
                  </a:prstGeom>
                  <a:solidFill>
                    <a:srgbClr val="EBEB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Cabin"/>
                      <a:ea typeface="Cabin"/>
                      <a:cs typeface="Cabin"/>
                      <a:sym typeface="Cabin"/>
                    </a:endParaRPr>
                  </a:p>
                </p:txBody>
              </p:sp>
              <p:grpSp>
                <p:nvGrpSpPr>
                  <p:cNvPr id="643" name="Google Shape;643;p41"/>
                  <p:cNvGrpSpPr/>
                  <p:nvPr/>
                </p:nvGrpSpPr>
                <p:grpSpPr>
                  <a:xfrm>
                    <a:off x="168221" y="3796086"/>
                    <a:ext cx="7077948" cy="3079794"/>
                    <a:chOff x="168221" y="3796086"/>
                    <a:chExt cx="7077948" cy="3079794"/>
                  </a:xfrm>
                </p:grpSpPr>
                <p:cxnSp>
                  <p:nvCxnSpPr>
                    <p:cNvPr id="644" name="Google Shape;644;p41"/>
                    <p:cNvCxnSpPr>
                      <a:stCxn id="634" idx="3"/>
                      <a:endCxn id="645" idx="1"/>
                    </p:cNvCxnSpPr>
                    <p:nvPr/>
                  </p:nvCxnSpPr>
                  <p:spPr>
                    <a:xfrm flipH="1" rot="10800000">
                      <a:off x="3522723" y="4030201"/>
                      <a:ext cx="1560900" cy="354600"/>
                    </a:xfrm>
                    <a:prstGeom prst="bentConnector3">
                      <a:avLst>
                        <a:gd fmla="val 51403" name="adj1"/>
                      </a:avLst>
                    </a:prstGeom>
                    <a:noFill/>
                    <a:ln cap="flat" cmpd="sng" w="9525">
                      <a:solidFill>
                        <a:srgbClr val="B7B7B7"/>
                      </a:solidFill>
                      <a:prstDash val="solid"/>
                      <a:round/>
                      <a:headEnd len="med" w="med" type="none"/>
                      <a:tailEnd len="med" w="med" type="none"/>
                    </a:ln>
                  </p:spPr>
                </p:cxnSp>
                <p:cxnSp>
                  <p:nvCxnSpPr>
                    <p:cNvPr id="646" name="Google Shape;646;p41"/>
                    <p:cNvCxnSpPr>
                      <a:stCxn id="634" idx="3"/>
                      <a:endCxn id="647" idx="1"/>
                    </p:cNvCxnSpPr>
                    <p:nvPr/>
                  </p:nvCxnSpPr>
                  <p:spPr>
                    <a:xfrm>
                      <a:off x="3522723" y="4384801"/>
                      <a:ext cx="1614000" cy="328800"/>
                    </a:xfrm>
                    <a:prstGeom prst="bentConnector3">
                      <a:avLst>
                        <a:gd fmla="val 50003" name="adj1"/>
                      </a:avLst>
                    </a:prstGeom>
                    <a:noFill/>
                    <a:ln cap="flat" cmpd="sng" w="9525">
                      <a:solidFill>
                        <a:srgbClr val="B7B7B7"/>
                      </a:solidFill>
                      <a:prstDash val="solid"/>
                      <a:round/>
                      <a:headEnd len="med" w="med" type="none"/>
                      <a:tailEnd len="med" w="med" type="none"/>
                    </a:ln>
                  </p:spPr>
                </p:cxnSp>
                <p:grpSp>
                  <p:nvGrpSpPr>
                    <p:cNvPr id="648" name="Google Shape;648;p41"/>
                    <p:cNvGrpSpPr/>
                    <p:nvPr/>
                  </p:nvGrpSpPr>
                  <p:grpSpPr>
                    <a:xfrm>
                      <a:off x="168221" y="3796086"/>
                      <a:ext cx="7077948" cy="3079794"/>
                      <a:chOff x="168221" y="3796086"/>
                      <a:chExt cx="7077948" cy="3079794"/>
                    </a:xfrm>
                  </p:grpSpPr>
                  <p:sp>
                    <p:nvSpPr>
                      <p:cNvPr id="631" name="Google Shape;631;p41"/>
                      <p:cNvSpPr/>
                      <p:nvPr/>
                    </p:nvSpPr>
                    <p:spPr>
                      <a:xfrm rot="-5400000">
                        <a:off x="-694879" y="4953355"/>
                        <a:ext cx="2253900" cy="527700"/>
                      </a:xfrm>
                      <a:prstGeom prst="roundRect">
                        <a:avLst>
                          <a:gd fmla="val 16667" name="adj"/>
                        </a:avLst>
                      </a:prstGeom>
                      <a:solidFill>
                        <a:srgbClr val="79974F"/>
                      </a:solidFill>
                      <a:ln>
                        <a:noFill/>
                      </a:ln>
                    </p:spPr>
                    <p:txBody>
                      <a:bodyPr anchorCtr="0" anchor="t" bIns="68575" lIns="68575" spcFirstLastPara="1" rIns="68575" wrap="square" tIns="68575">
                        <a:noAutofit/>
                      </a:bodyPr>
                      <a:lstStyle/>
                      <a:p>
                        <a:pPr indent="0" lvl="0" marL="0" rtl="0" algn="ctr">
                          <a:spcBef>
                            <a:spcPts val="0"/>
                          </a:spcBef>
                          <a:spcAft>
                            <a:spcPts val="0"/>
                          </a:spcAft>
                          <a:buNone/>
                        </a:pPr>
                        <a:r>
                          <a:rPr lang="ar">
                            <a:solidFill>
                              <a:srgbClr val="FFFFFF"/>
                            </a:solidFill>
                            <a:latin typeface="Mada Medium"/>
                            <a:ea typeface="Mada Medium"/>
                            <a:cs typeface="Mada Medium"/>
                            <a:sym typeface="Mada Medium"/>
                          </a:rPr>
                          <a:t>dysphagia</a:t>
                        </a:r>
                        <a:endParaRPr>
                          <a:solidFill>
                            <a:srgbClr val="FFFFFF"/>
                          </a:solidFill>
                          <a:latin typeface="Mada Medium"/>
                          <a:ea typeface="Mada Medium"/>
                          <a:cs typeface="Mada Medium"/>
                          <a:sym typeface="Mada Medium"/>
                        </a:endParaRPr>
                      </a:p>
                    </p:txBody>
                  </p:sp>
                  <p:sp>
                    <p:nvSpPr>
                      <p:cNvPr id="634" name="Google Shape;634;p41"/>
                      <p:cNvSpPr/>
                      <p:nvPr/>
                    </p:nvSpPr>
                    <p:spPr>
                      <a:xfrm>
                        <a:off x="1756923" y="4160851"/>
                        <a:ext cx="1765800" cy="447900"/>
                      </a:xfrm>
                      <a:prstGeom prst="roundRect">
                        <a:avLst>
                          <a:gd fmla="val 16667" name="adj"/>
                        </a:avLst>
                      </a:prstGeom>
                      <a:solidFill>
                        <a:srgbClr val="A6C26E"/>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rPr lang="ar">
                            <a:solidFill>
                              <a:srgbClr val="FFFFFF"/>
                            </a:solidFill>
                            <a:latin typeface="Mada Medium"/>
                            <a:ea typeface="Mada Medium"/>
                            <a:cs typeface="Mada Medium"/>
                            <a:sym typeface="Mada Medium"/>
                          </a:rPr>
                          <a:t>esophageal</a:t>
                        </a:r>
                        <a:endParaRPr sz="800">
                          <a:solidFill>
                            <a:srgbClr val="FFFFFF"/>
                          </a:solidFill>
                          <a:latin typeface="Mada Medium"/>
                          <a:ea typeface="Mada Medium"/>
                          <a:cs typeface="Mada Medium"/>
                          <a:sym typeface="Mada Medium"/>
                        </a:endParaRPr>
                      </a:p>
                    </p:txBody>
                  </p:sp>
                  <p:sp>
                    <p:nvSpPr>
                      <p:cNvPr id="632" name="Google Shape;632;p41"/>
                      <p:cNvSpPr/>
                      <p:nvPr/>
                    </p:nvSpPr>
                    <p:spPr>
                      <a:xfrm>
                        <a:off x="1756931" y="6043256"/>
                        <a:ext cx="1850400" cy="499800"/>
                      </a:xfrm>
                      <a:prstGeom prst="roundRect">
                        <a:avLst>
                          <a:gd fmla="val 16667" name="adj"/>
                        </a:avLst>
                      </a:prstGeom>
                      <a:solidFill>
                        <a:srgbClr val="A6C26E"/>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None/>
                        </a:pPr>
                        <a:r>
                          <a:rPr lang="ar">
                            <a:solidFill>
                              <a:srgbClr val="FFFFFF"/>
                            </a:solidFill>
                            <a:latin typeface="Mada Medium"/>
                            <a:ea typeface="Mada Medium"/>
                            <a:cs typeface="Mada Medium"/>
                            <a:sym typeface="Mada Medium"/>
                          </a:rPr>
                          <a:t>oropharyngeal</a:t>
                        </a:r>
                        <a:endParaRPr>
                          <a:solidFill>
                            <a:srgbClr val="FFFFFF"/>
                          </a:solidFill>
                          <a:latin typeface="Mada Medium"/>
                          <a:ea typeface="Mada Medium"/>
                          <a:cs typeface="Mada Medium"/>
                          <a:sym typeface="Mada Medium"/>
                        </a:endParaRPr>
                      </a:p>
                    </p:txBody>
                  </p:sp>
                  <p:sp>
                    <p:nvSpPr>
                      <p:cNvPr id="645" name="Google Shape;645;p41"/>
                      <p:cNvSpPr txBox="1"/>
                      <p:nvPr/>
                    </p:nvSpPr>
                    <p:spPr>
                      <a:xfrm>
                        <a:off x="5083502" y="3796086"/>
                        <a:ext cx="2079000" cy="46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ar" sz="1200">
                            <a:latin typeface="Mada Medium"/>
                            <a:ea typeface="Mada Medium"/>
                            <a:cs typeface="Mada Medium"/>
                            <a:sym typeface="Mada Medium"/>
                          </a:rPr>
                          <a:t>functional</a:t>
                        </a:r>
                        <a:endParaRPr>
                          <a:latin typeface="Mada Medium"/>
                          <a:ea typeface="Mada Medium"/>
                          <a:cs typeface="Mada Medium"/>
                          <a:sym typeface="Mada Medium"/>
                        </a:endParaRPr>
                      </a:p>
                    </p:txBody>
                  </p:sp>
                  <p:sp>
                    <p:nvSpPr>
                      <p:cNvPr id="647" name="Google Shape;647;p41"/>
                      <p:cNvSpPr txBox="1"/>
                      <p:nvPr/>
                    </p:nvSpPr>
                    <p:spPr>
                      <a:xfrm>
                        <a:off x="5136813" y="4489589"/>
                        <a:ext cx="2025600" cy="44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Medium"/>
                            <a:ea typeface="Mada Medium"/>
                            <a:cs typeface="Mada Medium"/>
                            <a:sym typeface="Mada Medium"/>
                          </a:rPr>
                          <a:t>anatomical</a:t>
                        </a:r>
                        <a:endParaRPr>
                          <a:latin typeface="Mada Medium"/>
                          <a:ea typeface="Mada Medium"/>
                          <a:cs typeface="Mada Medium"/>
                          <a:sym typeface="Mada Medium"/>
                        </a:endParaRPr>
                      </a:p>
                    </p:txBody>
                  </p:sp>
                  <p:sp>
                    <p:nvSpPr>
                      <p:cNvPr id="649" name="Google Shape;649;p41"/>
                      <p:cNvSpPr txBox="1"/>
                      <p:nvPr/>
                    </p:nvSpPr>
                    <p:spPr>
                      <a:xfrm>
                        <a:off x="5167169" y="5620519"/>
                        <a:ext cx="2079000" cy="607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ar" sz="1200">
                            <a:latin typeface="Mada Medium"/>
                            <a:ea typeface="Mada Medium"/>
                            <a:cs typeface="Mada Medium"/>
                            <a:sym typeface="Mada Medium"/>
                          </a:rPr>
                          <a:t>Zenker’s diverticulum</a:t>
                        </a:r>
                        <a:endParaRPr>
                          <a:latin typeface="Mada Medium"/>
                          <a:ea typeface="Mada Medium"/>
                          <a:cs typeface="Mada Medium"/>
                          <a:sym typeface="Mada Medium"/>
                        </a:endParaRPr>
                      </a:p>
                    </p:txBody>
                  </p:sp>
                  <p:sp>
                    <p:nvSpPr>
                      <p:cNvPr id="650" name="Google Shape;650;p41"/>
                      <p:cNvSpPr txBox="1"/>
                      <p:nvPr/>
                    </p:nvSpPr>
                    <p:spPr>
                      <a:xfrm>
                        <a:off x="5136902" y="6427980"/>
                        <a:ext cx="2079300" cy="44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Medium"/>
                            <a:ea typeface="Mada Medium"/>
                            <a:cs typeface="Mada Medium"/>
                            <a:sym typeface="Mada Medium"/>
                          </a:rPr>
                          <a:t>neurologic</a:t>
                        </a:r>
                        <a:endParaRPr>
                          <a:latin typeface="Mada Medium"/>
                          <a:ea typeface="Mada Medium"/>
                          <a:cs typeface="Mada Medium"/>
                          <a:sym typeface="Mada Medium"/>
                        </a:endParaRPr>
                      </a:p>
                    </p:txBody>
                  </p:sp>
                </p:grpSp>
                <p:cxnSp>
                  <p:nvCxnSpPr>
                    <p:cNvPr id="651" name="Google Shape;651;p41"/>
                    <p:cNvCxnSpPr>
                      <a:stCxn id="632" idx="3"/>
                      <a:endCxn id="649" idx="1"/>
                    </p:cNvCxnSpPr>
                    <p:nvPr/>
                  </p:nvCxnSpPr>
                  <p:spPr>
                    <a:xfrm flipH="1" rot="10800000">
                      <a:off x="3607331" y="5924156"/>
                      <a:ext cx="1559700" cy="369000"/>
                    </a:xfrm>
                    <a:prstGeom prst="bentConnector3">
                      <a:avLst>
                        <a:gd fmla="val 50004" name="adj1"/>
                      </a:avLst>
                    </a:prstGeom>
                    <a:noFill/>
                    <a:ln cap="flat" cmpd="sng" w="9525">
                      <a:solidFill>
                        <a:srgbClr val="B7B7B7"/>
                      </a:solidFill>
                      <a:prstDash val="solid"/>
                      <a:round/>
                      <a:headEnd len="med" w="med" type="none"/>
                      <a:tailEnd len="med" w="med" type="none"/>
                    </a:ln>
                  </p:spPr>
                </p:cxnSp>
                <p:cxnSp>
                  <p:nvCxnSpPr>
                    <p:cNvPr id="652" name="Google Shape;652;p41"/>
                    <p:cNvCxnSpPr>
                      <a:stCxn id="632" idx="3"/>
                      <a:endCxn id="650" idx="1"/>
                    </p:cNvCxnSpPr>
                    <p:nvPr/>
                  </p:nvCxnSpPr>
                  <p:spPr>
                    <a:xfrm>
                      <a:off x="3607331" y="6293156"/>
                      <a:ext cx="1529700" cy="358800"/>
                    </a:xfrm>
                    <a:prstGeom prst="bentConnector3">
                      <a:avLst>
                        <a:gd fmla="val 49996" name="adj1"/>
                      </a:avLst>
                    </a:prstGeom>
                    <a:noFill/>
                    <a:ln cap="flat" cmpd="sng" w="9525">
                      <a:solidFill>
                        <a:srgbClr val="B7B7B7"/>
                      </a:solidFill>
                      <a:prstDash val="solid"/>
                      <a:round/>
                      <a:headEnd len="med" w="med" type="none"/>
                      <a:tailEnd len="med" w="med" type="none"/>
                    </a:ln>
                  </p:spPr>
                </p:cxnSp>
              </p:grpSp>
            </p:grpSp>
          </p:grpSp>
        </p:grpSp>
      </p:grpSp>
      <p:cxnSp>
        <p:nvCxnSpPr>
          <p:cNvPr id="653" name="Google Shape;653;p41"/>
          <p:cNvCxnSpPr/>
          <p:nvPr/>
        </p:nvCxnSpPr>
        <p:spPr>
          <a:xfrm flipH="1" rot="-5400000">
            <a:off x="3177313" y="9457440"/>
            <a:ext cx="492000" cy="565200"/>
          </a:xfrm>
          <a:prstGeom prst="bentConnector3">
            <a:avLst>
              <a:gd fmla="val 99835" name="adj1"/>
            </a:avLst>
          </a:prstGeom>
          <a:noFill/>
          <a:ln cap="flat" cmpd="sng" w="9525">
            <a:solidFill>
              <a:srgbClr val="B7B7B7"/>
            </a:solidFill>
            <a:prstDash val="solid"/>
            <a:round/>
            <a:headEnd len="med" w="med" type="none"/>
            <a:tailEnd len="med" w="med" type="none"/>
          </a:ln>
        </p:spPr>
      </p:cxnSp>
      <p:sp>
        <p:nvSpPr>
          <p:cNvPr id="654" name="Google Shape;654;p41"/>
          <p:cNvSpPr txBox="1"/>
          <p:nvPr/>
        </p:nvSpPr>
        <p:spPr>
          <a:xfrm>
            <a:off x="3634088" y="9843573"/>
            <a:ext cx="1578000" cy="25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Medium"/>
                <a:ea typeface="Mada Medium"/>
                <a:cs typeface="Mada Medium"/>
                <a:sym typeface="Mada Medium"/>
              </a:rPr>
              <a:t>myopathic</a:t>
            </a:r>
            <a:endParaRPr>
              <a:latin typeface="Mada Medium"/>
              <a:ea typeface="Mada Medium"/>
              <a:cs typeface="Mada Medium"/>
              <a:sym typeface="Mada Medium"/>
            </a:endParaRPr>
          </a:p>
        </p:txBody>
      </p:sp>
      <p:sp>
        <p:nvSpPr>
          <p:cNvPr id="655" name="Google Shape;655;p41"/>
          <p:cNvSpPr txBox="1"/>
          <p:nvPr/>
        </p:nvSpPr>
        <p:spPr>
          <a:xfrm>
            <a:off x="5486088" y="7537112"/>
            <a:ext cx="1933500" cy="864600"/>
          </a:xfrm>
          <a:prstGeom prst="rect">
            <a:avLst/>
          </a:prstGeom>
          <a:noFill/>
          <a:ln cap="flat" cmpd="sng" w="9525">
            <a:solidFill>
              <a:srgbClr val="000000"/>
            </a:solidFill>
            <a:prstDash val="lgDash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ar" sz="1200">
                <a:latin typeface="Mada"/>
                <a:ea typeface="Mada"/>
                <a:cs typeface="Mada"/>
                <a:sym typeface="Mada"/>
              </a:rPr>
              <a:t>-achalasia</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-secondary dysphagia</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-esophageal spasm</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-eosinophilic esophagitis</a:t>
            </a:r>
            <a:endParaRPr sz="1200">
              <a:latin typeface="Mada"/>
              <a:ea typeface="Mada"/>
              <a:cs typeface="Mada"/>
              <a:sym typeface="Mada"/>
            </a:endParaRPr>
          </a:p>
        </p:txBody>
      </p:sp>
      <p:cxnSp>
        <p:nvCxnSpPr>
          <p:cNvPr id="656" name="Google Shape;656;p41"/>
          <p:cNvCxnSpPr>
            <a:stCxn id="645" idx="3"/>
            <a:endCxn id="655" idx="1"/>
          </p:cNvCxnSpPr>
          <p:nvPr/>
        </p:nvCxnSpPr>
        <p:spPr>
          <a:xfrm>
            <a:off x="5125936" y="7732139"/>
            <a:ext cx="360300" cy="237300"/>
          </a:xfrm>
          <a:prstGeom prst="straightConnector1">
            <a:avLst/>
          </a:prstGeom>
          <a:noFill/>
          <a:ln cap="flat" cmpd="sng" w="9525">
            <a:solidFill>
              <a:srgbClr val="B7B7B7"/>
            </a:solidFill>
            <a:prstDash val="solid"/>
            <a:round/>
            <a:headEnd len="med" w="med" type="none"/>
            <a:tailEnd len="med" w="med" type="none"/>
          </a:ln>
        </p:spPr>
      </p:cxnSp>
      <p:sp>
        <p:nvSpPr>
          <p:cNvPr id="657" name="Google Shape;657;p41"/>
          <p:cNvSpPr txBox="1"/>
          <p:nvPr/>
        </p:nvSpPr>
        <p:spPr>
          <a:xfrm>
            <a:off x="5486088" y="8537950"/>
            <a:ext cx="1933500" cy="956100"/>
          </a:xfrm>
          <a:prstGeom prst="rect">
            <a:avLst/>
          </a:prstGeom>
          <a:noFill/>
          <a:ln cap="flat" cmpd="sng" w="9525">
            <a:solidFill>
              <a:srgbClr val="000000"/>
            </a:solidFill>
            <a:prstDash val="lgDash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ar" sz="1200">
                <a:latin typeface="Mada"/>
                <a:ea typeface="Mada"/>
                <a:cs typeface="Mada"/>
                <a:sym typeface="Mada"/>
              </a:rPr>
              <a:t>-esophageal stricture</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-esophageal ring</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-esophageal web</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-malignancy</a:t>
            </a:r>
            <a:endParaRPr sz="1200">
              <a:latin typeface="Mada"/>
              <a:ea typeface="Mada"/>
              <a:cs typeface="Mada"/>
              <a:sym typeface="Mada"/>
            </a:endParaRPr>
          </a:p>
        </p:txBody>
      </p:sp>
      <p:cxnSp>
        <p:nvCxnSpPr>
          <p:cNvPr id="658" name="Google Shape;658;p41"/>
          <p:cNvCxnSpPr>
            <a:stCxn id="647" idx="3"/>
            <a:endCxn id="657" idx="1"/>
          </p:cNvCxnSpPr>
          <p:nvPr/>
        </p:nvCxnSpPr>
        <p:spPr>
          <a:xfrm>
            <a:off x="5125873" y="8196067"/>
            <a:ext cx="360300" cy="819900"/>
          </a:xfrm>
          <a:prstGeom prst="straightConnector1">
            <a:avLst/>
          </a:prstGeom>
          <a:noFill/>
          <a:ln cap="flat" cmpd="sng" w="9525">
            <a:solidFill>
              <a:srgbClr val="B7B7B7"/>
            </a:solidFill>
            <a:prstDash val="solid"/>
            <a:round/>
            <a:headEnd len="med" w="med" type="none"/>
            <a:tailEnd len="med" w="med" type="none"/>
          </a:ln>
        </p:spPr>
      </p:cxnSp>
      <p:graphicFrame>
        <p:nvGraphicFramePr>
          <p:cNvPr id="659" name="Google Shape;659;p41"/>
          <p:cNvGraphicFramePr/>
          <p:nvPr/>
        </p:nvGraphicFramePr>
        <p:xfrm>
          <a:off x="116914" y="960367"/>
          <a:ext cx="3000000" cy="3000000"/>
        </p:xfrm>
        <a:graphic>
          <a:graphicData uri="http://schemas.openxmlformats.org/drawingml/2006/table">
            <a:tbl>
              <a:tblPr>
                <a:noFill/>
                <a:tableStyleId>{E4BA5BB4-E42F-4BCE-B389-E22E7227084E}</a:tableStyleId>
              </a:tblPr>
              <a:tblGrid>
                <a:gridCol w="729400"/>
                <a:gridCol w="4193050"/>
                <a:gridCol w="2403700"/>
              </a:tblGrid>
              <a:tr h="95425">
                <a:tc gridSpan="3">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Esophageal strictures</a:t>
                      </a:r>
                      <a:endParaRPr b="1" sz="12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79974F"/>
                    </a:solidFill>
                  </a:tcPr>
                </a:tc>
                <a:tc hMerge="1"/>
                <a:tc hMerge="1"/>
              </a:tr>
              <a:tr h="95425">
                <a:tc rowSpan="3">
                  <a:txBody>
                    <a:bodyPr/>
                    <a:lstStyle/>
                    <a:p>
                      <a:pPr indent="0" lvl="0" marL="0" rtl="0" algn="ctr">
                        <a:spcBef>
                          <a:spcPts val="0"/>
                        </a:spcBef>
                        <a:spcAft>
                          <a:spcPts val="0"/>
                        </a:spcAft>
                        <a:buNone/>
                      </a:pPr>
                      <a:r>
                        <a:rPr b="1" lang="ar" sz="1200">
                          <a:solidFill>
                            <a:srgbClr val="666666"/>
                          </a:solidFill>
                          <a:latin typeface="Mada"/>
                          <a:ea typeface="Mada"/>
                          <a:cs typeface="Mada"/>
                          <a:sym typeface="Mada"/>
                        </a:rPr>
                        <a:t>causes</a:t>
                      </a:r>
                      <a:endParaRPr b="1" sz="1200">
                        <a:solidFill>
                          <a:srgbClr val="666666"/>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gridSpan="2" rowSpan="3">
                  <a:txBody>
                    <a:bodyPr/>
                    <a:lstStyle/>
                    <a:p>
                      <a:pPr indent="-292100" lvl="0" marL="457200" rtl="0" algn="l">
                        <a:spcBef>
                          <a:spcPts val="0"/>
                        </a:spcBef>
                        <a:spcAft>
                          <a:spcPts val="0"/>
                        </a:spcAft>
                        <a:buSzPts val="1000"/>
                        <a:buFont typeface="Mada"/>
                        <a:buChar char="●"/>
                      </a:pPr>
                      <a:r>
                        <a:rPr lang="ar" sz="1000">
                          <a:latin typeface="Mada"/>
                          <a:ea typeface="Mada"/>
                          <a:cs typeface="Mada"/>
                          <a:sym typeface="Mada"/>
                        </a:rPr>
                        <a:t>Benign peptic strictures, malignant strictures, iatrogenic.</a:t>
                      </a:r>
                      <a:endParaRPr sz="10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FFFF"/>
                    </a:solidFill>
                  </a:tcPr>
                </a:tc>
                <a:tc rowSpan="3" hMerge="1"/>
              </a:tr>
              <a:tr h="95425">
                <a:tc vMerge="1"/>
                <a:tc gridSpan="2" vMerge="1"/>
                <a:tc hMerge="1" vMerge="1"/>
              </a:tr>
              <a:tr h="100000">
                <a:tc vMerge="1"/>
                <a:tc gridSpan="2" vMerge="1"/>
                <a:tc hMerge="1" vMerge="1"/>
              </a:tr>
              <a:tr h="95425">
                <a:tc>
                  <a:txBody>
                    <a:bodyPr/>
                    <a:lstStyle/>
                    <a:p>
                      <a:pPr indent="0" lvl="0" marL="0" rtl="0" algn="ctr">
                        <a:spcBef>
                          <a:spcPts val="0"/>
                        </a:spcBef>
                        <a:spcAft>
                          <a:spcPts val="0"/>
                        </a:spcAft>
                        <a:buNone/>
                      </a:pPr>
                      <a:r>
                        <a:rPr b="1" lang="ar" sz="1200">
                          <a:solidFill>
                            <a:srgbClr val="666666"/>
                          </a:solidFill>
                          <a:latin typeface="Mada"/>
                          <a:ea typeface="Mada"/>
                          <a:cs typeface="Mada"/>
                          <a:sym typeface="Mada"/>
                        </a:rPr>
                        <a:t>Dx</a:t>
                      </a:r>
                      <a:endParaRPr b="1" sz="1200">
                        <a:solidFill>
                          <a:srgbClr val="666666"/>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gridSpan="2">
                  <a:txBody>
                    <a:bodyPr/>
                    <a:lstStyle/>
                    <a:p>
                      <a:pPr indent="-292100" lvl="0" marL="457200" rtl="0" algn="l">
                        <a:spcBef>
                          <a:spcPts val="0"/>
                        </a:spcBef>
                        <a:spcAft>
                          <a:spcPts val="0"/>
                        </a:spcAft>
                        <a:buSzPts val="1000"/>
                        <a:buFont typeface="Mada"/>
                        <a:buChar char="●"/>
                      </a:pPr>
                      <a:r>
                        <a:rPr lang="ar" sz="1000">
                          <a:latin typeface="Mada"/>
                          <a:ea typeface="Mada"/>
                          <a:cs typeface="Mada"/>
                          <a:sym typeface="Mada"/>
                        </a:rPr>
                        <a:t>Endoscopy.</a:t>
                      </a:r>
                      <a:endParaRPr sz="10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FFFF"/>
                    </a:solidFill>
                  </a:tcPr>
                </a:tc>
                <a:tc hMerge="1"/>
              </a:tr>
              <a:tr h="95425">
                <a:tc rowSpan="3">
                  <a:txBody>
                    <a:bodyPr/>
                    <a:lstStyle/>
                    <a:p>
                      <a:pPr indent="0" lvl="0" marL="0" rtl="0" algn="ctr">
                        <a:spcBef>
                          <a:spcPts val="0"/>
                        </a:spcBef>
                        <a:spcAft>
                          <a:spcPts val="0"/>
                        </a:spcAft>
                        <a:buNone/>
                      </a:pPr>
                      <a:r>
                        <a:rPr b="1" lang="ar" sz="1200">
                          <a:solidFill>
                            <a:srgbClr val="666666"/>
                          </a:solidFill>
                          <a:latin typeface="Mada"/>
                          <a:ea typeface="Mada"/>
                          <a:cs typeface="Mada"/>
                          <a:sym typeface="Mada"/>
                        </a:rPr>
                        <a:t>Tx</a:t>
                      </a:r>
                      <a:endParaRPr b="1" sz="1200">
                        <a:solidFill>
                          <a:srgbClr val="666666"/>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gridSpan="2" rowSpan="3">
                  <a:txBody>
                    <a:bodyPr/>
                    <a:lstStyle/>
                    <a:p>
                      <a:pPr indent="-292100" lvl="0" marL="457200" rtl="0" algn="l">
                        <a:spcBef>
                          <a:spcPts val="0"/>
                        </a:spcBef>
                        <a:spcAft>
                          <a:spcPts val="0"/>
                        </a:spcAft>
                        <a:buSzPts val="1000"/>
                        <a:buFont typeface="Mada"/>
                        <a:buChar char="●"/>
                      </a:pPr>
                      <a:r>
                        <a:rPr lang="ar" sz="1000">
                          <a:latin typeface="Mada"/>
                          <a:ea typeface="Mada"/>
                          <a:cs typeface="Mada"/>
                          <a:sym typeface="Mada"/>
                        </a:rPr>
                        <a:t>Depends on the cause: 3 months history of dysphagia? most likely secondary to GERD treat it with PPI’s. Didn't work? then its either secondary  to fibrosis &gt; Dilation, or cancer &gt; resection </a:t>
                      </a:r>
                      <a:endParaRPr sz="10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rowSpan="3" hMerge="1"/>
              </a:tr>
              <a:tr h="54425">
                <a:tc vMerge="1"/>
                <a:tc gridSpan="2" vMerge="1"/>
                <a:tc hMerge="1" vMerge="1"/>
              </a:tr>
              <a:tr h="49350">
                <a:tc vMerge="1"/>
                <a:tc gridSpan="2" vMerge="1"/>
                <a:tc hMerge="1" vMerge="1"/>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42"/>
          <p:cNvSpPr/>
          <p:nvPr/>
        </p:nvSpPr>
        <p:spPr>
          <a:xfrm>
            <a:off x="1034725" y="10307950"/>
            <a:ext cx="5760900" cy="3792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lang="ar" sz="1200">
                <a:solidFill>
                  <a:srgbClr val="FFFFFF"/>
                </a:solidFill>
                <a:latin typeface="Cabin"/>
                <a:ea typeface="Cabin"/>
                <a:cs typeface="Cabin"/>
                <a:sym typeface="Cabin"/>
              </a:rPr>
              <a:t>Answers: Q1:B | Q2:C | Q3:B | Q4:B | Q5:A | Q6:B </a:t>
            </a:r>
            <a:endParaRPr sz="1200">
              <a:solidFill>
                <a:srgbClr val="FFFFFF"/>
              </a:solidFill>
              <a:latin typeface="Cabin"/>
              <a:ea typeface="Cabin"/>
              <a:cs typeface="Cabin"/>
              <a:sym typeface="Cabin"/>
            </a:endParaRPr>
          </a:p>
        </p:txBody>
      </p:sp>
      <p:sp>
        <p:nvSpPr>
          <p:cNvPr id="665" name="Google Shape;665;p42"/>
          <p:cNvSpPr txBox="1"/>
          <p:nvPr/>
        </p:nvSpPr>
        <p:spPr>
          <a:xfrm>
            <a:off x="358075" y="1335213"/>
            <a:ext cx="6846300" cy="8689200"/>
          </a:xfrm>
          <a:prstGeom prst="rect">
            <a:avLst/>
          </a:prstGeom>
          <a:noFill/>
          <a:ln>
            <a:noFill/>
          </a:ln>
        </p:spPr>
        <p:txBody>
          <a:bodyPr anchorCtr="0" anchor="ctr"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b="1" lang="ar" sz="1000">
                <a:solidFill>
                  <a:schemeClr val="accent1"/>
                </a:solidFill>
                <a:latin typeface="Mada"/>
                <a:ea typeface="Mada"/>
                <a:cs typeface="Mada"/>
                <a:sym typeface="Mada"/>
              </a:rPr>
              <a:t>Q1:  A 42 y/o male presents for evaluation of heartburn. He denies any dysphagia or weight loss. He has no other medical conditions and is currently not taking any medications. You suspect that he may have GERD. Which of the following describes the role of upper endoscopy in the evaluation of this patient?  </a:t>
            </a:r>
            <a:endParaRPr b="1" sz="1000">
              <a:solidFill>
                <a:schemeClr val="accent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A- He should undergo an Esophagogastroduodenoscopy with biopsy to ensure a more serious condition is not missed</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B- He should undergo an Esophagogastroduodenoscopy only if he has no improvement in his symptoms after an empiric trial of twice daily PPI therapy.</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C- He should undergo ambulatory PH monitoring while on PPI therapy to ensure the medication is working</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D- He should undergo both an Esophagogastroduodenoscopy and ambulatory PH monitoring prior to the initiation of any therapy. </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800">
              <a:solidFill>
                <a:srgbClr val="8B6914"/>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000">
                <a:solidFill>
                  <a:schemeClr val="accent1"/>
                </a:solidFill>
                <a:latin typeface="Mada"/>
                <a:ea typeface="Mada"/>
                <a:cs typeface="Mada"/>
                <a:sym typeface="Mada"/>
              </a:rPr>
              <a:t>Q2: A 45-year-old man is evaluated for a 2-month history of a burning sensation starting in his stomach and radiating into his chest, usually occurring 4 to 5 times weekly. He says that he usually eats dinner late and then goes to sleep. He often wakes up with a sour taste in his mouth. He reports no dysphagia or unintentional weight loss. He takes no medication. On physical examination, vital signs are normal; BMI is 34. The remainder of the examination, including abdominal examination, is unremarkable. What would be the next step in his management?</a:t>
            </a:r>
            <a:endParaRPr b="1" sz="1000">
              <a:solidFill>
                <a:schemeClr val="accent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A- PH testing</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B- Barium esophagography</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C- Empiric trial of proton pump inhibitor</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D- Esophagogastroduodenoscopy</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800">
              <a:solidFill>
                <a:srgbClr val="8B6914"/>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000">
                <a:solidFill>
                  <a:schemeClr val="accent1"/>
                </a:solidFill>
                <a:latin typeface="Mada"/>
                <a:ea typeface="Mada"/>
                <a:cs typeface="Mada"/>
                <a:sym typeface="Mada"/>
              </a:rPr>
              <a:t>Q3: - A 56-year-old woman is evaluated for chest discomfort after meals occurring intermittently over the preceding month. She describes a sensation of heaviness on her chest, and says that she also notices this pain sometimes while walking up stairs. She reports no nausea, dysphagia, or reflux. She has been taking ranitidine with minimal relief of symptoms. She also takes atorvastatin for hyperlipidemia. She smokes half a pack of cigarettes daily. On physical examination, her blood pressure is 140/90 mm Hg and other vital signs are normal; BMI is 34. The remainder of the examination, including abdominal examination, is unremarkable. What is your next step?</a:t>
            </a:r>
            <a:endParaRPr b="1" sz="1000">
              <a:solidFill>
                <a:schemeClr val="accent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A- Barium esophagography</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B- Electrocardiography </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C- Empiric trial of a proton pump inhibitor</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D- Esophagogastroduodenoscopy</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800">
              <a:solidFill>
                <a:schemeClr val="accent1"/>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000">
                <a:solidFill>
                  <a:schemeClr val="accent1"/>
                </a:solidFill>
                <a:latin typeface="Mada"/>
                <a:ea typeface="Mada"/>
                <a:cs typeface="Mada"/>
                <a:sym typeface="Mada"/>
              </a:rPr>
              <a:t>Q4: - A 75-year-old man is evaluated for progressive dysphagia of 8 months' duration for both solids and liquids and the necessity to induce vomiting several times each month to relieve his symptoms. He also has experienced chest pain and heartburn symptoms. He has lost approximately 6 kg (13 lb) of weight over the preceding 3 months and a total of 9 kg (20 lb) since his symptoms began. He has a long history of cigarette and alcohol use. His medical history and review of systems is otherwise negative. He has no travel history outside the northeastern United States. He takes no medication. On physical examination, vital signs are normal; BMI is 23. He appears thin and tired. The remainder of the physical examination is unremarkable. Esophagogastroduodenoscopy findings reveal retained saliva, liquid, and food in the esophagus without mechanical obstruction. Manometry demonstrates incomplete lower esophageal relaxation and aperistalsis. What is the most likely diagnosis? </a:t>
            </a:r>
            <a:endParaRPr b="1" sz="1000">
              <a:solidFill>
                <a:schemeClr val="accent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A- Achalasia </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B- Pseudoachalasia </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C- EOE</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D- Chagas disease</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800">
              <a:solidFill>
                <a:schemeClr val="dk1"/>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000">
                <a:solidFill>
                  <a:schemeClr val="accent1"/>
                </a:solidFill>
                <a:latin typeface="Mada"/>
                <a:ea typeface="Mada"/>
                <a:cs typeface="Mada"/>
                <a:sym typeface="Mada"/>
              </a:rPr>
              <a:t>Q5: A 52-year-old man is evaluated for dysphagia of 3 months' duration. He reports regurgitating undigested food soon after eating solid food, occasional coughing and choking after swallowing, and chronic halitosis. He reports no weight loss or chest pain. He drinks two beers weekly and does not smoke. On physical examination, vital signs are normal; BMI is 25. The remainder of the examination, including abdominal examination, is unremarkable. What is your next step?</a:t>
            </a:r>
            <a:endParaRPr b="1" sz="1000">
              <a:solidFill>
                <a:schemeClr val="accent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A- Barium esophagram</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B- Esophagogastroduodenoscopy</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C- Manometry</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D- PH study</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800">
              <a:solidFill>
                <a:schemeClr val="dk1"/>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000">
                <a:solidFill>
                  <a:schemeClr val="accent1"/>
                </a:solidFill>
                <a:latin typeface="Mada"/>
                <a:ea typeface="Mada"/>
                <a:cs typeface="Mada"/>
                <a:sym typeface="Mada"/>
              </a:rPr>
              <a:t>Q6:  A 25 year old man is evaluated for a sensation of solid food "sticking" several times per week. He reports that he sometimes forces himself to vomit when he feels food "stuck" in the esophagus, but he has never gone to the emergency department. He takes a multivitamin and is generally healthy.On physical examination, vital signs and other findings, including those of an abdominal examination, are unremarkable. Esophagogastroduodenoscopy findings are shown. Biopsies of the esophagus show more than 18 eosinophils/hpf. Which of the following is the most likely diagnosis?</a:t>
            </a:r>
            <a:endParaRPr b="1" sz="1000">
              <a:solidFill>
                <a:schemeClr val="accent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A- Achalasia  </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B-Eosinophilic esophagitis</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C- Gastroesophageal disease</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D- Pill induced esophagitis</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800">
              <a:solidFill>
                <a:schemeClr val="dk1"/>
              </a:solidFill>
              <a:latin typeface="Mada"/>
              <a:ea typeface="Mada"/>
              <a:cs typeface="Mada"/>
              <a:sym typeface="Mada"/>
            </a:endParaRPr>
          </a:p>
          <a:p>
            <a:pPr indent="0" lvl="0" marL="0" rtl="0" algn="l">
              <a:spcBef>
                <a:spcPts val="0"/>
              </a:spcBef>
              <a:spcAft>
                <a:spcPts val="0"/>
              </a:spcAft>
              <a:buNone/>
            </a:pPr>
            <a:r>
              <a:t/>
            </a:r>
            <a:endParaRPr>
              <a:latin typeface="Mada"/>
              <a:ea typeface="Mada"/>
              <a:cs typeface="Mada"/>
              <a:sym typeface="Mada"/>
            </a:endParaRPr>
          </a:p>
        </p:txBody>
      </p:sp>
      <p:sp>
        <p:nvSpPr>
          <p:cNvPr id="666" name="Google Shape;666;p42"/>
          <p:cNvSpPr txBox="1"/>
          <p:nvPr/>
        </p:nvSpPr>
        <p:spPr>
          <a:xfrm>
            <a:off x="4638675" y="259600"/>
            <a:ext cx="1413600" cy="31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600">
                <a:latin typeface="Mada"/>
                <a:ea typeface="Mada"/>
                <a:cs typeface="Mada"/>
                <a:sym typeface="Mada"/>
              </a:rPr>
              <a:t>(Dr’s slides)</a:t>
            </a:r>
            <a:endParaRPr b="1" sz="1600">
              <a:latin typeface="Mada"/>
              <a:ea typeface="Mada"/>
              <a:cs typeface="Mada"/>
              <a:sym typeface="Mad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grpSp>
        <p:nvGrpSpPr>
          <p:cNvPr id="671" name="Google Shape;671;p43"/>
          <p:cNvGrpSpPr/>
          <p:nvPr/>
        </p:nvGrpSpPr>
        <p:grpSpPr>
          <a:xfrm>
            <a:off x="-1767602" y="-1291949"/>
            <a:ext cx="10641954" cy="11644583"/>
            <a:chOff x="-1767602" y="-1291949"/>
            <a:chExt cx="10641954" cy="11644583"/>
          </a:xfrm>
        </p:grpSpPr>
        <p:grpSp>
          <p:nvGrpSpPr>
            <p:cNvPr id="672" name="Google Shape;672;p43"/>
            <p:cNvGrpSpPr/>
            <p:nvPr/>
          </p:nvGrpSpPr>
          <p:grpSpPr>
            <a:xfrm>
              <a:off x="-1767602" y="-1291949"/>
              <a:ext cx="10641954" cy="8822290"/>
              <a:chOff x="-1774523" y="-1292725"/>
              <a:chExt cx="10683620" cy="8827587"/>
            </a:xfrm>
          </p:grpSpPr>
          <p:sp>
            <p:nvSpPr>
              <p:cNvPr id="673" name="Google Shape;673;p43"/>
              <p:cNvSpPr/>
              <p:nvPr/>
            </p:nvSpPr>
            <p:spPr>
              <a:xfrm rot="1034746">
                <a:off x="-1034724" y="-71934"/>
                <a:ext cx="9204022" cy="6386004"/>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674" name="Google Shape;674;p43"/>
              <p:cNvSpPr/>
              <p:nvPr/>
            </p:nvSpPr>
            <p:spPr>
              <a:xfrm>
                <a:off x="5970980" y="3615412"/>
                <a:ext cx="359964" cy="334376"/>
              </a:xfrm>
              <a:custGeom>
                <a:rect b="b" l="l" r="r" t="t"/>
                <a:pathLst>
                  <a:path extrusionOk="0" h="7296" w="7293">
                    <a:moveTo>
                      <a:pt x="4475" y="369"/>
                    </a:moveTo>
                    <a:lnTo>
                      <a:pt x="4475" y="2640"/>
                    </a:lnTo>
                    <a:cubicBezTo>
                      <a:pt x="4475" y="2738"/>
                      <a:pt x="4555" y="2822"/>
                      <a:pt x="4658" y="2822"/>
                    </a:cubicBezTo>
                    <a:lnTo>
                      <a:pt x="6925" y="2822"/>
                    </a:lnTo>
                    <a:lnTo>
                      <a:pt x="6925" y="4475"/>
                    </a:lnTo>
                    <a:lnTo>
                      <a:pt x="4658" y="4475"/>
                    </a:lnTo>
                    <a:cubicBezTo>
                      <a:pt x="4555" y="4475"/>
                      <a:pt x="4475" y="4558"/>
                      <a:pt x="4475" y="4656"/>
                    </a:cubicBezTo>
                    <a:lnTo>
                      <a:pt x="4475" y="6928"/>
                    </a:lnTo>
                    <a:lnTo>
                      <a:pt x="2823" y="6928"/>
                    </a:lnTo>
                    <a:lnTo>
                      <a:pt x="2823" y="4656"/>
                    </a:lnTo>
                    <a:cubicBezTo>
                      <a:pt x="2823" y="4558"/>
                      <a:pt x="2739" y="4475"/>
                      <a:pt x="2637" y="4475"/>
                    </a:cubicBezTo>
                    <a:lnTo>
                      <a:pt x="369" y="4475"/>
                    </a:lnTo>
                    <a:lnTo>
                      <a:pt x="369" y="2822"/>
                    </a:lnTo>
                    <a:lnTo>
                      <a:pt x="2637" y="2822"/>
                    </a:lnTo>
                    <a:cubicBezTo>
                      <a:pt x="2739" y="2822"/>
                      <a:pt x="2823" y="2738"/>
                      <a:pt x="2823" y="2640"/>
                    </a:cubicBezTo>
                    <a:lnTo>
                      <a:pt x="2823" y="369"/>
                    </a:lnTo>
                    <a:close/>
                    <a:moveTo>
                      <a:pt x="2637" y="1"/>
                    </a:moveTo>
                    <a:cubicBezTo>
                      <a:pt x="2535" y="1"/>
                      <a:pt x="2455" y="85"/>
                      <a:pt x="2455" y="186"/>
                    </a:cubicBezTo>
                    <a:lnTo>
                      <a:pt x="2455" y="2454"/>
                    </a:lnTo>
                    <a:lnTo>
                      <a:pt x="187" y="2454"/>
                    </a:lnTo>
                    <a:cubicBezTo>
                      <a:pt x="85" y="2454"/>
                      <a:pt x="1" y="2538"/>
                      <a:pt x="1" y="2640"/>
                    </a:cubicBezTo>
                    <a:lnTo>
                      <a:pt x="1" y="4656"/>
                    </a:lnTo>
                    <a:cubicBezTo>
                      <a:pt x="1" y="4759"/>
                      <a:pt x="85" y="4842"/>
                      <a:pt x="187" y="4842"/>
                    </a:cubicBezTo>
                    <a:lnTo>
                      <a:pt x="2455" y="4842"/>
                    </a:lnTo>
                    <a:lnTo>
                      <a:pt x="2455" y="7110"/>
                    </a:lnTo>
                    <a:cubicBezTo>
                      <a:pt x="2455" y="7212"/>
                      <a:pt x="2535" y="7296"/>
                      <a:pt x="2637" y="7296"/>
                    </a:cubicBezTo>
                    <a:lnTo>
                      <a:pt x="4658" y="7296"/>
                    </a:lnTo>
                    <a:cubicBezTo>
                      <a:pt x="4759" y="7296"/>
                      <a:pt x="4839" y="7212"/>
                      <a:pt x="4839" y="7110"/>
                    </a:cubicBezTo>
                    <a:lnTo>
                      <a:pt x="4839" y="4842"/>
                    </a:lnTo>
                    <a:lnTo>
                      <a:pt x="7111" y="4842"/>
                    </a:lnTo>
                    <a:cubicBezTo>
                      <a:pt x="7213" y="4842"/>
                      <a:pt x="7292" y="4759"/>
                      <a:pt x="7292" y="4656"/>
                    </a:cubicBezTo>
                    <a:lnTo>
                      <a:pt x="7292" y="2640"/>
                    </a:lnTo>
                    <a:cubicBezTo>
                      <a:pt x="7292" y="2538"/>
                      <a:pt x="7213" y="2454"/>
                      <a:pt x="7111" y="2454"/>
                    </a:cubicBezTo>
                    <a:lnTo>
                      <a:pt x="4839" y="2454"/>
                    </a:lnTo>
                    <a:lnTo>
                      <a:pt x="4839" y="186"/>
                    </a:lnTo>
                    <a:cubicBezTo>
                      <a:pt x="4839" y="85"/>
                      <a:pt x="4759" y="1"/>
                      <a:pt x="4658"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nvGrpSpPr>
              <p:cNvPr id="675" name="Google Shape;675;p43"/>
              <p:cNvGrpSpPr/>
              <p:nvPr/>
            </p:nvGrpSpPr>
            <p:grpSpPr>
              <a:xfrm>
                <a:off x="6233909" y="4499366"/>
                <a:ext cx="294716" cy="273655"/>
                <a:chOff x="4786297" y="2980907"/>
                <a:chExt cx="189564" cy="189564"/>
              </a:xfrm>
            </p:grpSpPr>
            <p:sp>
              <p:nvSpPr>
                <p:cNvPr id="676" name="Google Shape;676;p43"/>
                <p:cNvSpPr/>
                <p:nvPr/>
              </p:nvSpPr>
              <p:spPr>
                <a:xfrm>
                  <a:off x="4792203" y="2986812"/>
                  <a:ext cx="177881" cy="177881"/>
                </a:xfrm>
                <a:custGeom>
                  <a:rect b="b" l="l" r="r" t="t"/>
                  <a:pathLst>
                    <a:path extrusionOk="0" h="5603" w="5603">
                      <a:moveTo>
                        <a:pt x="2800" y="0"/>
                      </a:moveTo>
                      <a:cubicBezTo>
                        <a:pt x="1253" y="0"/>
                        <a:pt x="1" y="1252"/>
                        <a:pt x="1" y="2799"/>
                      </a:cubicBezTo>
                      <a:cubicBezTo>
                        <a:pt x="1" y="4347"/>
                        <a:pt x="1253" y="5602"/>
                        <a:pt x="2800" y="5602"/>
                      </a:cubicBezTo>
                      <a:cubicBezTo>
                        <a:pt x="4347" y="5602"/>
                        <a:pt x="5603" y="4347"/>
                        <a:pt x="5603" y="2799"/>
                      </a:cubicBezTo>
                      <a:cubicBezTo>
                        <a:pt x="5603" y="1252"/>
                        <a:pt x="4347" y="0"/>
                        <a:pt x="280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77" name="Google Shape;677;p43"/>
                <p:cNvSpPr/>
                <p:nvPr/>
              </p:nvSpPr>
              <p:spPr>
                <a:xfrm>
                  <a:off x="4786297" y="2980907"/>
                  <a:ext cx="189564" cy="189564"/>
                </a:xfrm>
                <a:custGeom>
                  <a:rect b="b" l="l" r="r" t="t"/>
                  <a:pathLst>
                    <a:path extrusionOk="0" h="5971" w="5971">
                      <a:moveTo>
                        <a:pt x="2986" y="368"/>
                      </a:moveTo>
                      <a:cubicBezTo>
                        <a:pt x="4431" y="368"/>
                        <a:pt x="5607" y="1544"/>
                        <a:pt x="5607" y="2989"/>
                      </a:cubicBezTo>
                      <a:cubicBezTo>
                        <a:pt x="5607" y="4430"/>
                        <a:pt x="4431" y="5606"/>
                        <a:pt x="2986" y="5606"/>
                      </a:cubicBezTo>
                      <a:cubicBezTo>
                        <a:pt x="1545" y="5606"/>
                        <a:pt x="369" y="4430"/>
                        <a:pt x="369" y="2989"/>
                      </a:cubicBezTo>
                      <a:cubicBezTo>
                        <a:pt x="369" y="1544"/>
                        <a:pt x="1545" y="368"/>
                        <a:pt x="2986" y="368"/>
                      </a:cubicBezTo>
                      <a:close/>
                      <a:moveTo>
                        <a:pt x="2986" y="0"/>
                      </a:moveTo>
                      <a:cubicBezTo>
                        <a:pt x="1340" y="0"/>
                        <a:pt x="1" y="1340"/>
                        <a:pt x="1" y="2989"/>
                      </a:cubicBezTo>
                      <a:cubicBezTo>
                        <a:pt x="1" y="4635"/>
                        <a:pt x="1340" y="5971"/>
                        <a:pt x="2986" y="5971"/>
                      </a:cubicBezTo>
                      <a:cubicBezTo>
                        <a:pt x="4635" y="5971"/>
                        <a:pt x="5970" y="4635"/>
                        <a:pt x="5970" y="2989"/>
                      </a:cubicBezTo>
                      <a:cubicBezTo>
                        <a:pt x="5970" y="1340"/>
                        <a:pt x="4635" y="0"/>
                        <a:pt x="298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78" name="Google Shape;678;p43"/>
                <p:cNvSpPr/>
                <p:nvPr/>
              </p:nvSpPr>
              <p:spPr>
                <a:xfrm>
                  <a:off x="4809188" y="3069898"/>
                  <a:ext cx="143784" cy="11715"/>
                </a:xfrm>
                <a:custGeom>
                  <a:rect b="b" l="l" r="r" t="t"/>
                  <a:pathLst>
                    <a:path extrusionOk="0" h="369" w="4529">
                      <a:moveTo>
                        <a:pt x="187" y="1"/>
                      </a:moveTo>
                      <a:cubicBezTo>
                        <a:pt x="84" y="1"/>
                        <a:pt x="1" y="85"/>
                        <a:pt x="1" y="186"/>
                      </a:cubicBezTo>
                      <a:cubicBezTo>
                        <a:pt x="1" y="285"/>
                        <a:pt x="84" y="369"/>
                        <a:pt x="187" y="369"/>
                      </a:cubicBezTo>
                      <a:lnTo>
                        <a:pt x="4347" y="369"/>
                      </a:lnTo>
                      <a:cubicBezTo>
                        <a:pt x="4449" y="369"/>
                        <a:pt x="4529" y="285"/>
                        <a:pt x="4529" y="186"/>
                      </a:cubicBezTo>
                      <a:cubicBezTo>
                        <a:pt x="4529" y="85"/>
                        <a:pt x="4449" y="1"/>
                        <a:pt x="434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679" name="Google Shape;679;p43"/>
              <p:cNvGrpSpPr/>
              <p:nvPr/>
            </p:nvGrpSpPr>
            <p:grpSpPr>
              <a:xfrm>
                <a:off x="6730897" y="2553643"/>
                <a:ext cx="323310" cy="273663"/>
                <a:chOff x="5099945" y="1562040"/>
                <a:chExt cx="215986" cy="196894"/>
              </a:xfrm>
            </p:grpSpPr>
            <p:sp>
              <p:nvSpPr>
                <p:cNvPr id="680" name="Google Shape;680;p43"/>
                <p:cNvSpPr/>
                <p:nvPr/>
              </p:nvSpPr>
              <p:spPr>
                <a:xfrm>
                  <a:off x="5106408" y="1568074"/>
                  <a:ext cx="202928" cy="184825"/>
                </a:xfrm>
                <a:custGeom>
                  <a:rect b="b" l="l" r="r" t="t"/>
                  <a:pathLst>
                    <a:path extrusionOk="0" h="5605" w="6154">
                      <a:moveTo>
                        <a:pt x="3077" y="0"/>
                      </a:moveTo>
                      <a:cubicBezTo>
                        <a:pt x="2360" y="0"/>
                        <a:pt x="1642" y="274"/>
                        <a:pt x="1096" y="822"/>
                      </a:cubicBezTo>
                      <a:cubicBezTo>
                        <a:pt x="1" y="1918"/>
                        <a:pt x="1" y="3690"/>
                        <a:pt x="1096" y="4782"/>
                      </a:cubicBezTo>
                      <a:cubicBezTo>
                        <a:pt x="1642" y="5330"/>
                        <a:pt x="2360" y="5604"/>
                        <a:pt x="3077" y="5604"/>
                      </a:cubicBezTo>
                      <a:cubicBezTo>
                        <a:pt x="3794" y="5604"/>
                        <a:pt x="4511" y="5330"/>
                        <a:pt x="5058" y="4782"/>
                      </a:cubicBezTo>
                      <a:cubicBezTo>
                        <a:pt x="6153" y="3690"/>
                        <a:pt x="6153" y="1918"/>
                        <a:pt x="5058" y="822"/>
                      </a:cubicBezTo>
                      <a:cubicBezTo>
                        <a:pt x="4511" y="274"/>
                        <a:pt x="3794" y="0"/>
                        <a:pt x="3077"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81" name="Google Shape;681;p43"/>
                <p:cNvSpPr/>
                <p:nvPr/>
              </p:nvSpPr>
              <p:spPr>
                <a:xfrm>
                  <a:off x="5099945" y="1562040"/>
                  <a:ext cx="215986" cy="196894"/>
                </a:xfrm>
                <a:custGeom>
                  <a:rect b="b" l="l" r="r" t="t"/>
                  <a:pathLst>
                    <a:path extrusionOk="0" h="5971" w="6550">
                      <a:moveTo>
                        <a:pt x="3273" y="368"/>
                      </a:moveTo>
                      <a:cubicBezTo>
                        <a:pt x="3972" y="368"/>
                        <a:pt x="4631" y="641"/>
                        <a:pt x="5126" y="1136"/>
                      </a:cubicBezTo>
                      <a:cubicBezTo>
                        <a:pt x="6146" y="2156"/>
                        <a:pt x="6146" y="3816"/>
                        <a:pt x="5126" y="4838"/>
                      </a:cubicBezTo>
                      <a:cubicBezTo>
                        <a:pt x="4614" y="5348"/>
                        <a:pt x="3944" y="5603"/>
                        <a:pt x="3273" y="5603"/>
                      </a:cubicBezTo>
                      <a:cubicBezTo>
                        <a:pt x="2603" y="5603"/>
                        <a:pt x="1933" y="5348"/>
                        <a:pt x="1423" y="4838"/>
                      </a:cubicBezTo>
                      <a:cubicBezTo>
                        <a:pt x="401" y="3816"/>
                        <a:pt x="401" y="2156"/>
                        <a:pt x="1423" y="1136"/>
                      </a:cubicBezTo>
                      <a:cubicBezTo>
                        <a:pt x="1915" y="641"/>
                        <a:pt x="2574" y="368"/>
                        <a:pt x="3273" y="368"/>
                      </a:cubicBezTo>
                      <a:close/>
                      <a:moveTo>
                        <a:pt x="3273" y="0"/>
                      </a:moveTo>
                      <a:cubicBezTo>
                        <a:pt x="2476" y="0"/>
                        <a:pt x="1726" y="313"/>
                        <a:pt x="1161" y="874"/>
                      </a:cubicBezTo>
                      <a:cubicBezTo>
                        <a:pt x="0" y="2039"/>
                        <a:pt x="0" y="3932"/>
                        <a:pt x="1161" y="5096"/>
                      </a:cubicBezTo>
                      <a:cubicBezTo>
                        <a:pt x="1744" y="5679"/>
                        <a:pt x="2508" y="5970"/>
                        <a:pt x="3273" y="5970"/>
                      </a:cubicBezTo>
                      <a:cubicBezTo>
                        <a:pt x="4037" y="5970"/>
                        <a:pt x="4802" y="5679"/>
                        <a:pt x="5385" y="5096"/>
                      </a:cubicBezTo>
                      <a:cubicBezTo>
                        <a:pt x="6549" y="3932"/>
                        <a:pt x="6549" y="2039"/>
                        <a:pt x="5385" y="874"/>
                      </a:cubicBezTo>
                      <a:cubicBezTo>
                        <a:pt x="4820" y="313"/>
                        <a:pt x="4071" y="0"/>
                        <a:pt x="3273"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82" name="Google Shape;682;p43"/>
                <p:cNvSpPr/>
                <p:nvPr/>
              </p:nvSpPr>
              <p:spPr>
                <a:xfrm>
                  <a:off x="5152771" y="1605930"/>
                  <a:ext cx="110334" cy="109180"/>
                </a:xfrm>
                <a:custGeom>
                  <a:rect b="b" l="l" r="r" t="t"/>
                  <a:pathLst>
                    <a:path extrusionOk="0" h="3311" w="3346">
                      <a:moveTo>
                        <a:pt x="200" y="1"/>
                      </a:moveTo>
                      <a:cubicBezTo>
                        <a:pt x="153" y="1"/>
                        <a:pt x="106" y="18"/>
                        <a:pt x="70" y="52"/>
                      </a:cubicBezTo>
                      <a:cubicBezTo>
                        <a:pt x="1" y="126"/>
                        <a:pt x="1" y="242"/>
                        <a:pt x="70" y="315"/>
                      </a:cubicBezTo>
                      <a:lnTo>
                        <a:pt x="3015" y="3256"/>
                      </a:lnTo>
                      <a:cubicBezTo>
                        <a:pt x="3050" y="3293"/>
                        <a:pt x="3094" y="3310"/>
                        <a:pt x="3141" y="3310"/>
                      </a:cubicBezTo>
                      <a:cubicBezTo>
                        <a:pt x="3189" y="3310"/>
                        <a:pt x="3237" y="3293"/>
                        <a:pt x="3272" y="3256"/>
                      </a:cubicBezTo>
                      <a:cubicBezTo>
                        <a:pt x="3346" y="3184"/>
                        <a:pt x="3346" y="3067"/>
                        <a:pt x="3272" y="2998"/>
                      </a:cubicBezTo>
                      <a:lnTo>
                        <a:pt x="328" y="52"/>
                      </a:lnTo>
                      <a:cubicBezTo>
                        <a:pt x="293" y="18"/>
                        <a:pt x="247" y="1"/>
                        <a:pt x="20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683" name="Google Shape;683;p43"/>
              <p:cNvGrpSpPr/>
              <p:nvPr/>
            </p:nvGrpSpPr>
            <p:grpSpPr>
              <a:xfrm>
                <a:off x="5510564" y="5207134"/>
                <a:ext cx="460558" cy="192901"/>
                <a:chOff x="5427392" y="3652956"/>
                <a:chExt cx="296236" cy="133625"/>
              </a:xfrm>
            </p:grpSpPr>
            <p:sp>
              <p:nvSpPr>
                <p:cNvPr id="684" name="Google Shape;684;p43"/>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85" name="Google Shape;685;p43"/>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86" name="Google Shape;686;p43"/>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687" name="Google Shape;687;p43"/>
              <p:cNvGrpSpPr/>
              <p:nvPr/>
            </p:nvGrpSpPr>
            <p:grpSpPr>
              <a:xfrm>
                <a:off x="7200498" y="2639841"/>
                <a:ext cx="271715" cy="241528"/>
                <a:chOff x="7456777" y="1936895"/>
                <a:chExt cx="174770" cy="167309"/>
              </a:xfrm>
            </p:grpSpPr>
            <p:sp>
              <p:nvSpPr>
                <p:cNvPr id="688" name="Google Shape;688;p43"/>
                <p:cNvSpPr/>
                <p:nvPr/>
              </p:nvSpPr>
              <p:spPr>
                <a:xfrm>
                  <a:off x="7463158" y="1942705"/>
                  <a:ext cx="162039" cy="155626"/>
                </a:xfrm>
                <a:custGeom>
                  <a:rect b="b" l="l" r="r" t="t"/>
                  <a:pathLst>
                    <a:path extrusionOk="0" h="4902" w="5104">
                      <a:moveTo>
                        <a:pt x="1133" y="1"/>
                      </a:moveTo>
                      <a:cubicBezTo>
                        <a:pt x="868" y="1"/>
                        <a:pt x="605" y="102"/>
                        <a:pt x="405" y="303"/>
                      </a:cubicBezTo>
                      <a:cubicBezTo>
                        <a:pt x="0" y="708"/>
                        <a:pt x="0" y="1359"/>
                        <a:pt x="405" y="1763"/>
                      </a:cubicBezTo>
                      <a:lnTo>
                        <a:pt x="3240" y="4599"/>
                      </a:lnTo>
                      <a:cubicBezTo>
                        <a:pt x="3442" y="4801"/>
                        <a:pt x="3706" y="4902"/>
                        <a:pt x="3970" y="4902"/>
                      </a:cubicBezTo>
                      <a:cubicBezTo>
                        <a:pt x="4234" y="4902"/>
                        <a:pt x="4498" y="4801"/>
                        <a:pt x="4700" y="4599"/>
                      </a:cubicBezTo>
                      <a:cubicBezTo>
                        <a:pt x="5104" y="4198"/>
                        <a:pt x="5104" y="3543"/>
                        <a:pt x="4700" y="3139"/>
                      </a:cubicBezTo>
                      <a:lnTo>
                        <a:pt x="1864" y="303"/>
                      </a:lnTo>
                      <a:cubicBezTo>
                        <a:pt x="1662" y="102"/>
                        <a:pt x="1397" y="1"/>
                        <a:pt x="1133"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89" name="Google Shape;689;p43"/>
                <p:cNvSpPr/>
                <p:nvPr/>
              </p:nvSpPr>
              <p:spPr>
                <a:xfrm>
                  <a:off x="7456777" y="1936895"/>
                  <a:ext cx="174770" cy="167309"/>
                </a:xfrm>
                <a:custGeom>
                  <a:rect b="b" l="l" r="r" t="t"/>
                  <a:pathLst>
                    <a:path extrusionOk="0" h="5270" w="5505">
                      <a:moveTo>
                        <a:pt x="1333" y="367"/>
                      </a:moveTo>
                      <a:cubicBezTo>
                        <a:pt x="1552" y="367"/>
                        <a:pt x="1770" y="450"/>
                        <a:pt x="1934" y="618"/>
                      </a:cubicBezTo>
                      <a:lnTo>
                        <a:pt x="4770" y="3453"/>
                      </a:lnTo>
                      <a:cubicBezTo>
                        <a:pt x="5101" y="3785"/>
                        <a:pt x="5101" y="4324"/>
                        <a:pt x="4770" y="4655"/>
                      </a:cubicBezTo>
                      <a:cubicBezTo>
                        <a:pt x="4612" y="4815"/>
                        <a:pt x="4392" y="4895"/>
                        <a:pt x="4172" y="4895"/>
                      </a:cubicBezTo>
                      <a:cubicBezTo>
                        <a:pt x="3952" y="4895"/>
                        <a:pt x="3732" y="4815"/>
                        <a:pt x="3572" y="4655"/>
                      </a:cubicBezTo>
                      <a:lnTo>
                        <a:pt x="733" y="1815"/>
                      </a:lnTo>
                      <a:cubicBezTo>
                        <a:pt x="402" y="1484"/>
                        <a:pt x="402" y="949"/>
                        <a:pt x="733" y="618"/>
                      </a:cubicBezTo>
                      <a:cubicBezTo>
                        <a:pt x="900" y="450"/>
                        <a:pt x="1115" y="367"/>
                        <a:pt x="1333" y="367"/>
                      </a:cubicBezTo>
                      <a:close/>
                      <a:moveTo>
                        <a:pt x="1334" y="0"/>
                      </a:moveTo>
                      <a:cubicBezTo>
                        <a:pt x="1022" y="0"/>
                        <a:pt x="711" y="119"/>
                        <a:pt x="474" y="355"/>
                      </a:cubicBezTo>
                      <a:cubicBezTo>
                        <a:pt x="1" y="832"/>
                        <a:pt x="1" y="1600"/>
                        <a:pt x="474" y="2077"/>
                      </a:cubicBezTo>
                      <a:lnTo>
                        <a:pt x="3310" y="4913"/>
                      </a:lnTo>
                      <a:cubicBezTo>
                        <a:pt x="3547" y="5150"/>
                        <a:pt x="3860" y="5270"/>
                        <a:pt x="4173" y="5270"/>
                      </a:cubicBezTo>
                      <a:cubicBezTo>
                        <a:pt x="4482" y="5270"/>
                        <a:pt x="4796" y="5150"/>
                        <a:pt x="5032" y="4913"/>
                      </a:cubicBezTo>
                      <a:cubicBezTo>
                        <a:pt x="5505" y="4440"/>
                        <a:pt x="5505" y="3668"/>
                        <a:pt x="5032" y="3195"/>
                      </a:cubicBezTo>
                      <a:lnTo>
                        <a:pt x="2193" y="355"/>
                      </a:lnTo>
                      <a:cubicBezTo>
                        <a:pt x="1956" y="119"/>
                        <a:pt x="1645" y="0"/>
                        <a:pt x="1334"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90" name="Google Shape;690;p43"/>
                <p:cNvSpPr/>
                <p:nvPr/>
              </p:nvSpPr>
              <p:spPr>
                <a:xfrm>
                  <a:off x="7463158" y="1942705"/>
                  <a:ext cx="105084" cy="101878"/>
                </a:xfrm>
                <a:custGeom>
                  <a:rect b="b" l="l" r="r" t="t"/>
                  <a:pathLst>
                    <a:path extrusionOk="0" h="3209" w="3310">
                      <a:moveTo>
                        <a:pt x="1133" y="1"/>
                      </a:moveTo>
                      <a:cubicBezTo>
                        <a:pt x="868" y="1"/>
                        <a:pt x="605" y="102"/>
                        <a:pt x="405" y="303"/>
                      </a:cubicBezTo>
                      <a:cubicBezTo>
                        <a:pt x="0" y="708"/>
                        <a:pt x="0" y="1359"/>
                        <a:pt x="405" y="1763"/>
                      </a:cubicBezTo>
                      <a:lnTo>
                        <a:pt x="1850" y="3208"/>
                      </a:lnTo>
                      <a:lnTo>
                        <a:pt x="3309" y="1748"/>
                      </a:lnTo>
                      <a:lnTo>
                        <a:pt x="1864" y="303"/>
                      </a:lnTo>
                      <a:cubicBezTo>
                        <a:pt x="1662" y="102"/>
                        <a:pt x="1397" y="1"/>
                        <a:pt x="1133" y="1"/>
                      </a:cubicBezTo>
                      <a:close/>
                    </a:path>
                  </a:pathLst>
                </a:custGeom>
                <a:solidFill>
                  <a:srgbClr val="3CC99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91" name="Google Shape;691;p43"/>
                <p:cNvSpPr/>
                <p:nvPr/>
              </p:nvSpPr>
              <p:spPr>
                <a:xfrm>
                  <a:off x="7456777" y="1937244"/>
                  <a:ext cx="117244" cy="113243"/>
                </a:xfrm>
                <a:custGeom>
                  <a:rect b="b" l="l" r="r" t="t"/>
                  <a:pathLst>
                    <a:path extrusionOk="0" h="3567" w="3693">
                      <a:moveTo>
                        <a:pt x="1333" y="356"/>
                      </a:moveTo>
                      <a:cubicBezTo>
                        <a:pt x="1552" y="356"/>
                        <a:pt x="1770" y="439"/>
                        <a:pt x="1934" y="607"/>
                      </a:cubicBezTo>
                      <a:lnTo>
                        <a:pt x="3252" y="1920"/>
                      </a:lnTo>
                      <a:lnTo>
                        <a:pt x="2051" y="3122"/>
                      </a:lnTo>
                      <a:lnTo>
                        <a:pt x="733" y="1804"/>
                      </a:lnTo>
                      <a:cubicBezTo>
                        <a:pt x="402" y="1473"/>
                        <a:pt x="402" y="938"/>
                        <a:pt x="733" y="607"/>
                      </a:cubicBezTo>
                      <a:cubicBezTo>
                        <a:pt x="900" y="439"/>
                        <a:pt x="1115" y="356"/>
                        <a:pt x="1333" y="356"/>
                      </a:cubicBezTo>
                      <a:close/>
                      <a:moveTo>
                        <a:pt x="1334" y="0"/>
                      </a:moveTo>
                      <a:cubicBezTo>
                        <a:pt x="1019" y="0"/>
                        <a:pt x="704" y="115"/>
                        <a:pt x="474" y="344"/>
                      </a:cubicBezTo>
                      <a:cubicBezTo>
                        <a:pt x="1" y="821"/>
                        <a:pt x="1" y="1589"/>
                        <a:pt x="474" y="2066"/>
                      </a:cubicBezTo>
                      <a:lnTo>
                        <a:pt x="1919" y="3511"/>
                      </a:lnTo>
                      <a:cubicBezTo>
                        <a:pt x="1956" y="3548"/>
                        <a:pt x="2003" y="3566"/>
                        <a:pt x="2051" y="3566"/>
                      </a:cubicBezTo>
                      <a:cubicBezTo>
                        <a:pt x="2098" y="3566"/>
                        <a:pt x="2145" y="3548"/>
                        <a:pt x="2182" y="3511"/>
                      </a:cubicBezTo>
                      <a:lnTo>
                        <a:pt x="3641" y="2052"/>
                      </a:lnTo>
                      <a:cubicBezTo>
                        <a:pt x="3674" y="2016"/>
                        <a:pt x="3692" y="1972"/>
                        <a:pt x="3692" y="1920"/>
                      </a:cubicBezTo>
                      <a:cubicBezTo>
                        <a:pt x="3692" y="1873"/>
                        <a:pt x="3674" y="1826"/>
                        <a:pt x="3641" y="1793"/>
                      </a:cubicBezTo>
                      <a:lnTo>
                        <a:pt x="2193" y="344"/>
                      </a:lnTo>
                      <a:cubicBezTo>
                        <a:pt x="1964" y="115"/>
                        <a:pt x="1649" y="0"/>
                        <a:pt x="1334"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692" name="Google Shape;692;p43"/>
              <p:cNvGrpSpPr/>
              <p:nvPr/>
            </p:nvGrpSpPr>
            <p:grpSpPr>
              <a:xfrm>
                <a:off x="6187636" y="5036716"/>
                <a:ext cx="265989" cy="241390"/>
                <a:chOff x="3923092" y="3421606"/>
                <a:chExt cx="171087" cy="167214"/>
              </a:xfrm>
            </p:grpSpPr>
            <p:sp>
              <p:nvSpPr>
                <p:cNvPr id="693" name="Google Shape;693;p43"/>
                <p:cNvSpPr/>
                <p:nvPr/>
              </p:nvSpPr>
              <p:spPr>
                <a:xfrm>
                  <a:off x="3925759" y="3427448"/>
                  <a:ext cx="162071" cy="155626"/>
                </a:xfrm>
                <a:custGeom>
                  <a:rect b="b" l="l" r="r" t="t"/>
                  <a:pathLst>
                    <a:path extrusionOk="0" h="4902" w="5105">
                      <a:moveTo>
                        <a:pt x="1134" y="1"/>
                      </a:moveTo>
                      <a:cubicBezTo>
                        <a:pt x="869" y="1"/>
                        <a:pt x="605" y="101"/>
                        <a:pt x="405" y="303"/>
                      </a:cubicBezTo>
                      <a:cubicBezTo>
                        <a:pt x="1" y="704"/>
                        <a:pt x="1" y="1359"/>
                        <a:pt x="405" y="1763"/>
                      </a:cubicBezTo>
                      <a:lnTo>
                        <a:pt x="3240" y="4599"/>
                      </a:lnTo>
                      <a:cubicBezTo>
                        <a:pt x="3443" y="4801"/>
                        <a:pt x="3707" y="4902"/>
                        <a:pt x="3971" y="4902"/>
                      </a:cubicBezTo>
                      <a:cubicBezTo>
                        <a:pt x="4235" y="4902"/>
                        <a:pt x="4498" y="4801"/>
                        <a:pt x="4700" y="4599"/>
                      </a:cubicBezTo>
                      <a:cubicBezTo>
                        <a:pt x="5105" y="4194"/>
                        <a:pt x="5105" y="3544"/>
                        <a:pt x="4700" y="3139"/>
                      </a:cubicBezTo>
                      <a:lnTo>
                        <a:pt x="1864" y="303"/>
                      </a:lnTo>
                      <a:cubicBezTo>
                        <a:pt x="1663" y="101"/>
                        <a:pt x="1398" y="1"/>
                        <a:pt x="1134" y="1"/>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94" name="Google Shape;694;p43"/>
                <p:cNvSpPr/>
                <p:nvPr/>
              </p:nvSpPr>
              <p:spPr>
                <a:xfrm>
                  <a:off x="3923092" y="3421606"/>
                  <a:ext cx="171087" cy="167214"/>
                </a:xfrm>
                <a:custGeom>
                  <a:rect b="b" l="l" r="r" t="t"/>
                  <a:pathLst>
                    <a:path extrusionOk="0" h="5267" w="5389">
                      <a:moveTo>
                        <a:pt x="1217" y="368"/>
                      </a:moveTo>
                      <a:cubicBezTo>
                        <a:pt x="1436" y="368"/>
                        <a:pt x="1654" y="451"/>
                        <a:pt x="1817" y="615"/>
                      </a:cubicBezTo>
                      <a:lnTo>
                        <a:pt x="4653" y="3454"/>
                      </a:lnTo>
                      <a:cubicBezTo>
                        <a:pt x="4984" y="3782"/>
                        <a:pt x="4984" y="4321"/>
                        <a:pt x="4653" y="4652"/>
                      </a:cubicBezTo>
                      <a:cubicBezTo>
                        <a:pt x="4488" y="4817"/>
                        <a:pt x="4270" y="4900"/>
                        <a:pt x="4053" y="4900"/>
                      </a:cubicBezTo>
                      <a:cubicBezTo>
                        <a:pt x="3835" y="4900"/>
                        <a:pt x="3617" y="4817"/>
                        <a:pt x="3452" y="4652"/>
                      </a:cubicBez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3193" y="4914"/>
                      </a:lnTo>
                      <a:cubicBezTo>
                        <a:pt x="3430" y="5151"/>
                        <a:pt x="3744" y="5267"/>
                        <a:pt x="4053" y="5267"/>
                      </a:cubicBezTo>
                      <a:cubicBezTo>
                        <a:pt x="4366" y="5267"/>
                        <a:pt x="4679" y="5151"/>
                        <a:pt x="4915" y="4914"/>
                      </a:cubicBezTo>
                      <a:cubicBezTo>
                        <a:pt x="5389" y="4437"/>
                        <a:pt x="5389" y="3666"/>
                        <a:pt x="4915" y="3192"/>
                      </a:cubicBezTo>
                      <a:lnTo>
                        <a:pt x="2076" y="356"/>
                      </a:lnTo>
                      <a:cubicBezTo>
                        <a:pt x="1839" y="119"/>
                        <a:pt x="1527" y="0"/>
                        <a:pt x="1215"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95" name="Google Shape;695;p43"/>
                <p:cNvSpPr/>
                <p:nvPr/>
              </p:nvSpPr>
              <p:spPr>
                <a:xfrm>
                  <a:off x="3925759" y="3427448"/>
                  <a:ext cx="105116" cy="101878"/>
                </a:xfrm>
                <a:custGeom>
                  <a:rect b="b" l="l" r="r" t="t"/>
                  <a:pathLst>
                    <a:path extrusionOk="0" h="3209" w="3311">
                      <a:moveTo>
                        <a:pt x="1134" y="1"/>
                      </a:moveTo>
                      <a:cubicBezTo>
                        <a:pt x="869" y="1"/>
                        <a:pt x="605" y="101"/>
                        <a:pt x="405" y="303"/>
                      </a:cubicBezTo>
                      <a:cubicBezTo>
                        <a:pt x="1" y="704"/>
                        <a:pt x="1" y="1359"/>
                        <a:pt x="405" y="1763"/>
                      </a:cubicBezTo>
                      <a:lnTo>
                        <a:pt x="1850" y="3208"/>
                      </a:lnTo>
                      <a:lnTo>
                        <a:pt x="3310" y="1748"/>
                      </a:lnTo>
                      <a:lnTo>
                        <a:pt x="1864" y="303"/>
                      </a:lnTo>
                      <a:cubicBezTo>
                        <a:pt x="1663" y="101"/>
                        <a:pt x="1398" y="1"/>
                        <a:pt x="1134" y="1"/>
                      </a:cubicBezTo>
                      <a:close/>
                    </a:path>
                  </a:pathLst>
                </a:custGeom>
                <a:solidFill>
                  <a:srgbClr val="3CC99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96" name="Google Shape;696;p43"/>
                <p:cNvSpPr/>
                <p:nvPr/>
              </p:nvSpPr>
              <p:spPr>
                <a:xfrm>
                  <a:off x="3923092" y="3421606"/>
                  <a:ext cx="114132" cy="113497"/>
                </a:xfrm>
                <a:custGeom>
                  <a:rect b="b" l="l" r="r" t="t"/>
                  <a:pathLst>
                    <a:path extrusionOk="0" h="3575" w="3595">
                      <a:moveTo>
                        <a:pt x="1217" y="368"/>
                      </a:moveTo>
                      <a:cubicBezTo>
                        <a:pt x="1436" y="368"/>
                        <a:pt x="1654" y="451"/>
                        <a:pt x="1817" y="615"/>
                      </a:cubicBezTo>
                      <a:lnTo>
                        <a:pt x="3136" y="1932"/>
                      </a:lnTo>
                      <a:lnTo>
                        <a:pt x="1934" y="3134"/>
                      </a:ln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1803" y="3523"/>
                      </a:lnTo>
                      <a:cubicBezTo>
                        <a:pt x="1839" y="3556"/>
                        <a:pt x="1883" y="3575"/>
                        <a:pt x="1934" y="3575"/>
                      </a:cubicBezTo>
                      <a:cubicBezTo>
                        <a:pt x="1982" y="3575"/>
                        <a:pt x="2029" y="3556"/>
                        <a:pt x="2062" y="3523"/>
                      </a:cubicBezTo>
                      <a:lnTo>
                        <a:pt x="3525" y="2063"/>
                      </a:lnTo>
                      <a:cubicBezTo>
                        <a:pt x="3594" y="1991"/>
                        <a:pt x="3594" y="1875"/>
                        <a:pt x="3525" y="1801"/>
                      </a:cubicBezTo>
                      <a:lnTo>
                        <a:pt x="2076" y="356"/>
                      </a:lnTo>
                      <a:cubicBezTo>
                        <a:pt x="1839" y="119"/>
                        <a:pt x="1527" y="0"/>
                        <a:pt x="1215"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697" name="Google Shape;697;p43"/>
              <p:cNvGrpSpPr/>
              <p:nvPr/>
            </p:nvGrpSpPr>
            <p:grpSpPr>
              <a:xfrm>
                <a:off x="5801382" y="4601754"/>
                <a:ext cx="120088" cy="295337"/>
                <a:chOff x="6689991" y="3974566"/>
                <a:chExt cx="77242" cy="204583"/>
              </a:xfrm>
            </p:grpSpPr>
            <p:sp>
              <p:nvSpPr>
                <p:cNvPr id="698" name="Google Shape;698;p43"/>
                <p:cNvSpPr/>
                <p:nvPr/>
              </p:nvSpPr>
              <p:spPr>
                <a:xfrm>
                  <a:off x="6695896" y="398037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99" name="Google Shape;699;p43"/>
                <p:cNvSpPr/>
                <p:nvPr/>
              </p:nvSpPr>
              <p:spPr>
                <a:xfrm>
                  <a:off x="6689991" y="3974566"/>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00" name="Google Shape;700;p43"/>
                <p:cNvSpPr/>
                <p:nvPr/>
              </p:nvSpPr>
              <p:spPr>
                <a:xfrm>
                  <a:off x="6695896" y="4075590"/>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01" name="Google Shape;701;p43"/>
                <p:cNvSpPr/>
                <p:nvPr/>
              </p:nvSpPr>
              <p:spPr>
                <a:xfrm>
                  <a:off x="6689991" y="4069811"/>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02" name="Google Shape;702;p43"/>
              <p:cNvGrpSpPr/>
              <p:nvPr/>
            </p:nvGrpSpPr>
            <p:grpSpPr>
              <a:xfrm>
                <a:off x="5193184" y="5104648"/>
                <a:ext cx="120038" cy="295379"/>
                <a:chOff x="4308549" y="4159596"/>
                <a:chExt cx="77210" cy="204613"/>
              </a:xfrm>
            </p:grpSpPr>
            <p:sp>
              <p:nvSpPr>
                <p:cNvPr id="703" name="Google Shape;703;p43"/>
                <p:cNvSpPr/>
                <p:nvPr/>
              </p:nvSpPr>
              <p:spPr>
                <a:xfrm>
                  <a:off x="4314454" y="416540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04" name="Google Shape;704;p43"/>
                <p:cNvSpPr/>
                <p:nvPr/>
              </p:nvSpPr>
              <p:spPr>
                <a:xfrm>
                  <a:off x="4308549" y="4159596"/>
                  <a:ext cx="77210" cy="204613"/>
                </a:xfrm>
                <a:custGeom>
                  <a:rect b="b" l="l" r="r" t="t"/>
                  <a:pathLst>
                    <a:path extrusionOk="0" h="6445" w="2432">
                      <a:moveTo>
                        <a:pt x="1216" y="369"/>
                      </a:moveTo>
                      <a:cubicBezTo>
                        <a:pt x="1685" y="369"/>
                        <a:pt x="2068" y="747"/>
                        <a:pt x="2068" y="1217"/>
                      </a:cubicBezTo>
                      <a:lnTo>
                        <a:pt x="2068" y="5229"/>
                      </a:lnTo>
                      <a:cubicBezTo>
                        <a:pt x="2068" y="5698"/>
                        <a:pt x="1685" y="6076"/>
                        <a:pt x="1216" y="6076"/>
                      </a:cubicBezTo>
                      <a:cubicBezTo>
                        <a:pt x="750" y="6076"/>
                        <a:pt x="368" y="5698"/>
                        <a:pt x="368" y="5229"/>
                      </a:cubicBezTo>
                      <a:lnTo>
                        <a:pt x="368" y="1217"/>
                      </a:lnTo>
                      <a:cubicBezTo>
                        <a:pt x="368" y="747"/>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05" name="Google Shape;705;p43"/>
                <p:cNvSpPr/>
                <p:nvPr/>
              </p:nvSpPr>
              <p:spPr>
                <a:xfrm>
                  <a:off x="4314454" y="4165406"/>
                  <a:ext cx="65527" cy="97814"/>
                </a:xfrm>
                <a:custGeom>
                  <a:rect b="b" l="l" r="r" t="t"/>
                  <a:pathLst>
                    <a:path extrusionOk="0" h="3081" w="2064">
                      <a:moveTo>
                        <a:pt x="1030" y="0"/>
                      </a:moveTo>
                      <a:cubicBezTo>
                        <a:pt x="462" y="0"/>
                        <a:pt x="0" y="463"/>
                        <a:pt x="0" y="1034"/>
                      </a:cubicBezTo>
                      <a:lnTo>
                        <a:pt x="0" y="3080"/>
                      </a:lnTo>
                      <a:lnTo>
                        <a:pt x="2064" y="3080"/>
                      </a:lnTo>
                      <a:lnTo>
                        <a:pt x="2064" y="1034"/>
                      </a:lnTo>
                      <a:cubicBezTo>
                        <a:pt x="2064" y="463"/>
                        <a:pt x="1602" y="0"/>
                        <a:pt x="1030" y="0"/>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06" name="Google Shape;706;p43"/>
                <p:cNvSpPr/>
                <p:nvPr/>
              </p:nvSpPr>
              <p:spPr>
                <a:xfrm>
                  <a:off x="4308549" y="4159596"/>
                  <a:ext cx="77210" cy="109370"/>
                </a:xfrm>
                <a:custGeom>
                  <a:rect b="b" l="l" r="r" t="t"/>
                  <a:pathLst>
                    <a:path extrusionOk="0" h="3445" w="2432">
                      <a:moveTo>
                        <a:pt x="1216" y="369"/>
                      </a:moveTo>
                      <a:cubicBezTo>
                        <a:pt x="1685" y="369"/>
                        <a:pt x="2068" y="747"/>
                        <a:pt x="2068" y="1217"/>
                      </a:cubicBezTo>
                      <a:lnTo>
                        <a:pt x="2068" y="3077"/>
                      </a:lnTo>
                      <a:lnTo>
                        <a:pt x="368" y="3077"/>
                      </a:lnTo>
                      <a:lnTo>
                        <a:pt x="368" y="1217"/>
                      </a:lnTo>
                      <a:cubicBezTo>
                        <a:pt x="368" y="747"/>
                        <a:pt x="750" y="369"/>
                        <a:pt x="1216" y="369"/>
                      </a:cubicBezTo>
                      <a:close/>
                      <a:moveTo>
                        <a:pt x="1216" y="1"/>
                      </a:moveTo>
                      <a:cubicBezTo>
                        <a:pt x="546" y="1"/>
                        <a:pt x="0" y="547"/>
                        <a:pt x="0" y="1217"/>
                      </a:cubicBezTo>
                      <a:lnTo>
                        <a:pt x="0" y="3263"/>
                      </a:lnTo>
                      <a:cubicBezTo>
                        <a:pt x="0" y="3361"/>
                        <a:pt x="84" y="3445"/>
                        <a:pt x="186" y="3445"/>
                      </a:cubicBezTo>
                      <a:lnTo>
                        <a:pt x="2250" y="3445"/>
                      </a:lnTo>
                      <a:cubicBezTo>
                        <a:pt x="2352" y="3445"/>
                        <a:pt x="2432" y="3361"/>
                        <a:pt x="2432" y="3263"/>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07" name="Google Shape;707;p43"/>
              <p:cNvGrpSpPr/>
              <p:nvPr/>
            </p:nvGrpSpPr>
            <p:grpSpPr>
              <a:xfrm>
                <a:off x="6630902" y="3487361"/>
                <a:ext cx="265720" cy="232428"/>
                <a:chOff x="4366946" y="1834186"/>
                <a:chExt cx="177537" cy="173778"/>
              </a:xfrm>
            </p:grpSpPr>
            <p:sp>
              <p:nvSpPr>
                <p:cNvPr id="708" name="Google Shape;708;p43"/>
                <p:cNvSpPr/>
                <p:nvPr/>
              </p:nvSpPr>
              <p:spPr>
                <a:xfrm>
                  <a:off x="4369584" y="1840187"/>
                  <a:ext cx="168304" cy="161676"/>
                </a:xfrm>
                <a:custGeom>
                  <a:rect b="b" l="l" r="r" t="t"/>
                  <a:pathLst>
                    <a:path extrusionOk="0" h="4903" w="5104">
                      <a:moveTo>
                        <a:pt x="1134" y="1"/>
                      </a:moveTo>
                      <a:cubicBezTo>
                        <a:pt x="871" y="1"/>
                        <a:pt x="607" y="102"/>
                        <a:pt x="404" y="304"/>
                      </a:cubicBezTo>
                      <a:cubicBezTo>
                        <a:pt x="1" y="704"/>
                        <a:pt x="1" y="1360"/>
                        <a:pt x="404" y="1764"/>
                      </a:cubicBezTo>
                      <a:lnTo>
                        <a:pt x="3240" y="4600"/>
                      </a:lnTo>
                      <a:cubicBezTo>
                        <a:pt x="3442" y="4802"/>
                        <a:pt x="3707" y="4903"/>
                        <a:pt x="3972" y="4903"/>
                      </a:cubicBezTo>
                      <a:cubicBezTo>
                        <a:pt x="4237" y="4903"/>
                        <a:pt x="4501" y="4802"/>
                        <a:pt x="4704" y="4600"/>
                      </a:cubicBezTo>
                      <a:cubicBezTo>
                        <a:pt x="5104" y="4195"/>
                        <a:pt x="5104" y="3544"/>
                        <a:pt x="4704" y="3140"/>
                      </a:cubicBezTo>
                      <a:lnTo>
                        <a:pt x="1864" y="304"/>
                      </a:lnTo>
                      <a:cubicBezTo>
                        <a:pt x="1662" y="102"/>
                        <a:pt x="1398" y="1"/>
                        <a:pt x="1134" y="1"/>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09" name="Google Shape;709;p43"/>
                <p:cNvSpPr/>
                <p:nvPr/>
              </p:nvSpPr>
              <p:spPr>
                <a:xfrm>
                  <a:off x="4366946" y="1834186"/>
                  <a:ext cx="177537" cy="173778"/>
                </a:xfrm>
                <a:custGeom>
                  <a:rect b="b" l="l" r="r" t="t"/>
                  <a:pathLst>
                    <a:path extrusionOk="0" h="5270" w="5384">
                      <a:moveTo>
                        <a:pt x="1217" y="366"/>
                      </a:moveTo>
                      <a:cubicBezTo>
                        <a:pt x="1431" y="366"/>
                        <a:pt x="1649" y="450"/>
                        <a:pt x="1817" y="614"/>
                      </a:cubicBezTo>
                      <a:lnTo>
                        <a:pt x="4653" y="3453"/>
                      </a:lnTo>
                      <a:cubicBezTo>
                        <a:pt x="4984" y="3784"/>
                        <a:pt x="4984" y="4323"/>
                        <a:pt x="4653" y="4654"/>
                      </a:cubicBezTo>
                      <a:cubicBezTo>
                        <a:pt x="4487" y="4819"/>
                        <a:pt x="4268" y="4901"/>
                        <a:pt x="4050" y="4901"/>
                      </a:cubicBezTo>
                      <a:cubicBezTo>
                        <a:pt x="3833" y="4901"/>
                        <a:pt x="3616" y="4820"/>
                        <a:pt x="3451" y="4654"/>
                      </a:cubicBezTo>
                      <a:lnTo>
                        <a:pt x="616" y="1815"/>
                      </a:lnTo>
                      <a:cubicBezTo>
                        <a:pt x="456" y="1654"/>
                        <a:pt x="365" y="1444"/>
                        <a:pt x="365" y="1214"/>
                      </a:cubicBezTo>
                      <a:cubicBezTo>
                        <a:pt x="365" y="989"/>
                        <a:pt x="456" y="774"/>
                        <a:pt x="616" y="614"/>
                      </a:cubicBezTo>
                      <a:cubicBezTo>
                        <a:pt x="780" y="450"/>
                        <a:pt x="998" y="366"/>
                        <a:pt x="1217" y="366"/>
                      </a:cubicBezTo>
                      <a:close/>
                      <a:moveTo>
                        <a:pt x="1216" y="0"/>
                      </a:moveTo>
                      <a:cubicBezTo>
                        <a:pt x="904" y="0"/>
                        <a:pt x="592" y="118"/>
                        <a:pt x="353" y="355"/>
                      </a:cubicBezTo>
                      <a:cubicBezTo>
                        <a:pt x="125" y="584"/>
                        <a:pt x="0" y="890"/>
                        <a:pt x="0" y="1214"/>
                      </a:cubicBezTo>
                      <a:cubicBezTo>
                        <a:pt x="0" y="1538"/>
                        <a:pt x="125" y="1844"/>
                        <a:pt x="357" y="2074"/>
                      </a:cubicBezTo>
                      <a:lnTo>
                        <a:pt x="3193" y="4913"/>
                      </a:lnTo>
                      <a:cubicBezTo>
                        <a:pt x="3423" y="5142"/>
                        <a:pt x="3728" y="5269"/>
                        <a:pt x="4052" y="5269"/>
                      </a:cubicBezTo>
                      <a:cubicBezTo>
                        <a:pt x="4376" y="5269"/>
                        <a:pt x="4681" y="5142"/>
                        <a:pt x="4911" y="4913"/>
                      </a:cubicBezTo>
                      <a:cubicBezTo>
                        <a:pt x="5384" y="4439"/>
                        <a:pt x="5384" y="3668"/>
                        <a:pt x="4911" y="3191"/>
                      </a:cubicBezTo>
                      <a:lnTo>
                        <a:pt x="2075" y="355"/>
                      </a:lnTo>
                      <a:cubicBezTo>
                        <a:pt x="1839" y="118"/>
                        <a:pt x="1527" y="0"/>
                        <a:pt x="121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10" name="Google Shape;710;p43"/>
                <p:cNvSpPr/>
                <p:nvPr/>
              </p:nvSpPr>
              <p:spPr>
                <a:xfrm>
                  <a:off x="4428774" y="1896080"/>
                  <a:ext cx="109114" cy="105784"/>
                </a:xfrm>
                <a:custGeom>
                  <a:rect b="b" l="l" r="r" t="t"/>
                  <a:pathLst>
                    <a:path extrusionOk="0" h="3208" w="3309">
                      <a:moveTo>
                        <a:pt x="1460" y="0"/>
                      </a:moveTo>
                      <a:lnTo>
                        <a:pt x="0" y="1459"/>
                      </a:lnTo>
                      <a:lnTo>
                        <a:pt x="1445" y="2905"/>
                      </a:lnTo>
                      <a:cubicBezTo>
                        <a:pt x="1647" y="3107"/>
                        <a:pt x="1912" y="3208"/>
                        <a:pt x="2177" y="3208"/>
                      </a:cubicBezTo>
                      <a:cubicBezTo>
                        <a:pt x="2442" y="3208"/>
                        <a:pt x="2706" y="3107"/>
                        <a:pt x="2909" y="2905"/>
                      </a:cubicBezTo>
                      <a:cubicBezTo>
                        <a:pt x="3309" y="2500"/>
                        <a:pt x="3309" y="1849"/>
                        <a:pt x="2909" y="1445"/>
                      </a:cubicBezTo>
                      <a:lnTo>
                        <a:pt x="1460" y="0"/>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11" name="Google Shape;711;p43"/>
                <p:cNvSpPr/>
                <p:nvPr/>
              </p:nvSpPr>
              <p:spPr>
                <a:xfrm>
                  <a:off x="4422179" y="1889914"/>
                  <a:ext cx="122304" cy="118051"/>
                </a:xfrm>
                <a:custGeom>
                  <a:rect b="b" l="l" r="r" t="t"/>
                  <a:pathLst>
                    <a:path extrusionOk="0" h="3580" w="3709">
                      <a:moveTo>
                        <a:pt x="1660" y="445"/>
                      </a:moveTo>
                      <a:lnTo>
                        <a:pt x="2978" y="1763"/>
                      </a:lnTo>
                      <a:cubicBezTo>
                        <a:pt x="3309" y="2094"/>
                        <a:pt x="3309" y="2633"/>
                        <a:pt x="2978" y="2964"/>
                      </a:cubicBezTo>
                      <a:cubicBezTo>
                        <a:pt x="2812" y="3129"/>
                        <a:pt x="2593" y="3211"/>
                        <a:pt x="2375" y="3211"/>
                      </a:cubicBezTo>
                      <a:cubicBezTo>
                        <a:pt x="2158" y="3211"/>
                        <a:pt x="1941" y="3130"/>
                        <a:pt x="1776" y="2964"/>
                      </a:cubicBezTo>
                      <a:lnTo>
                        <a:pt x="459" y="1646"/>
                      </a:lnTo>
                      <a:lnTo>
                        <a:pt x="1660" y="445"/>
                      </a:lnTo>
                      <a:close/>
                      <a:moveTo>
                        <a:pt x="1660" y="1"/>
                      </a:moveTo>
                      <a:cubicBezTo>
                        <a:pt x="1612" y="1"/>
                        <a:pt x="1565" y="23"/>
                        <a:pt x="1533" y="56"/>
                      </a:cubicBezTo>
                      <a:lnTo>
                        <a:pt x="73" y="1515"/>
                      </a:lnTo>
                      <a:cubicBezTo>
                        <a:pt x="0" y="1588"/>
                        <a:pt x="0" y="1705"/>
                        <a:pt x="73" y="1774"/>
                      </a:cubicBezTo>
                      <a:lnTo>
                        <a:pt x="1518" y="3223"/>
                      </a:lnTo>
                      <a:cubicBezTo>
                        <a:pt x="1755" y="3459"/>
                        <a:pt x="2064" y="3579"/>
                        <a:pt x="2377" y="3579"/>
                      </a:cubicBezTo>
                      <a:cubicBezTo>
                        <a:pt x="2690" y="3579"/>
                        <a:pt x="2999" y="3459"/>
                        <a:pt x="3236" y="3223"/>
                      </a:cubicBezTo>
                      <a:cubicBezTo>
                        <a:pt x="3709" y="2749"/>
                        <a:pt x="3709" y="1978"/>
                        <a:pt x="3236" y="1501"/>
                      </a:cubicBezTo>
                      <a:lnTo>
                        <a:pt x="1791" y="56"/>
                      </a:lnTo>
                      <a:cubicBezTo>
                        <a:pt x="1755" y="23"/>
                        <a:pt x="1711" y="1"/>
                        <a:pt x="166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12" name="Google Shape;712;p43"/>
              <p:cNvGrpSpPr/>
              <p:nvPr/>
            </p:nvGrpSpPr>
            <p:grpSpPr>
              <a:xfrm>
                <a:off x="6693933" y="4917802"/>
                <a:ext cx="271715" cy="241530"/>
                <a:chOff x="7373945" y="2491538"/>
                <a:chExt cx="174770" cy="167311"/>
              </a:xfrm>
            </p:grpSpPr>
            <p:sp>
              <p:nvSpPr>
                <p:cNvPr id="713" name="Google Shape;713;p43"/>
                <p:cNvSpPr/>
                <p:nvPr/>
              </p:nvSpPr>
              <p:spPr>
                <a:xfrm>
                  <a:off x="7380295" y="2497317"/>
                  <a:ext cx="162071" cy="155690"/>
                </a:xfrm>
                <a:custGeom>
                  <a:rect b="b" l="l" r="r" t="t"/>
                  <a:pathLst>
                    <a:path extrusionOk="0" h="4904" w="5105">
                      <a:moveTo>
                        <a:pt x="3971" y="1"/>
                      </a:moveTo>
                      <a:cubicBezTo>
                        <a:pt x="3707" y="1"/>
                        <a:pt x="3442" y="102"/>
                        <a:pt x="3240" y="304"/>
                      </a:cubicBezTo>
                      <a:lnTo>
                        <a:pt x="404" y="3143"/>
                      </a:lnTo>
                      <a:cubicBezTo>
                        <a:pt x="0" y="3544"/>
                        <a:pt x="0" y="4199"/>
                        <a:pt x="404" y="4603"/>
                      </a:cubicBezTo>
                      <a:cubicBezTo>
                        <a:pt x="606" y="4803"/>
                        <a:pt x="870" y="4903"/>
                        <a:pt x="1134" y="4903"/>
                      </a:cubicBezTo>
                      <a:cubicBezTo>
                        <a:pt x="1398" y="4903"/>
                        <a:pt x="1662" y="4803"/>
                        <a:pt x="1864" y="4603"/>
                      </a:cubicBezTo>
                      <a:lnTo>
                        <a:pt x="4700" y="1764"/>
                      </a:lnTo>
                      <a:cubicBezTo>
                        <a:pt x="5104" y="1363"/>
                        <a:pt x="5104" y="708"/>
                        <a:pt x="4700" y="304"/>
                      </a:cubicBezTo>
                      <a:cubicBezTo>
                        <a:pt x="4500" y="102"/>
                        <a:pt x="4236" y="1"/>
                        <a:pt x="3971"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14" name="Google Shape;714;p43"/>
                <p:cNvSpPr/>
                <p:nvPr/>
              </p:nvSpPr>
              <p:spPr>
                <a:xfrm>
                  <a:off x="7373945" y="2491538"/>
                  <a:ext cx="174770" cy="167309"/>
                </a:xfrm>
                <a:custGeom>
                  <a:rect b="b" l="l" r="r" t="t"/>
                  <a:pathLst>
                    <a:path extrusionOk="0" h="5270" w="5505">
                      <a:moveTo>
                        <a:pt x="4172" y="370"/>
                      </a:moveTo>
                      <a:cubicBezTo>
                        <a:pt x="4387" y="370"/>
                        <a:pt x="4605" y="449"/>
                        <a:pt x="4772" y="617"/>
                      </a:cubicBezTo>
                      <a:cubicBezTo>
                        <a:pt x="5103" y="948"/>
                        <a:pt x="5103" y="1487"/>
                        <a:pt x="4772" y="1818"/>
                      </a:cubicBezTo>
                      <a:lnTo>
                        <a:pt x="1933" y="4654"/>
                      </a:lnTo>
                      <a:cubicBezTo>
                        <a:pt x="1767" y="4820"/>
                        <a:pt x="1550" y="4903"/>
                        <a:pt x="1333" y="4903"/>
                      </a:cubicBezTo>
                      <a:cubicBezTo>
                        <a:pt x="1116" y="4903"/>
                        <a:pt x="899" y="4820"/>
                        <a:pt x="735" y="4654"/>
                      </a:cubicBezTo>
                      <a:cubicBezTo>
                        <a:pt x="404" y="4323"/>
                        <a:pt x="404" y="3784"/>
                        <a:pt x="735" y="3453"/>
                      </a:cubicBezTo>
                      <a:lnTo>
                        <a:pt x="3571" y="617"/>
                      </a:lnTo>
                      <a:cubicBezTo>
                        <a:pt x="3735" y="449"/>
                        <a:pt x="3954" y="370"/>
                        <a:pt x="4172" y="370"/>
                      </a:cubicBezTo>
                      <a:close/>
                      <a:moveTo>
                        <a:pt x="4170" y="1"/>
                      </a:moveTo>
                      <a:cubicBezTo>
                        <a:pt x="3859" y="1"/>
                        <a:pt x="3547" y="120"/>
                        <a:pt x="3309" y="358"/>
                      </a:cubicBezTo>
                      <a:lnTo>
                        <a:pt x="473" y="3194"/>
                      </a:lnTo>
                      <a:cubicBezTo>
                        <a:pt x="0" y="3668"/>
                        <a:pt x="0" y="4439"/>
                        <a:pt x="473" y="4913"/>
                      </a:cubicBezTo>
                      <a:cubicBezTo>
                        <a:pt x="710" y="5149"/>
                        <a:pt x="1023" y="5269"/>
                        <a:pt x="1333" y="5269"/>
                      </a:cubicBezTo>
                      <a:cubicBezTo>
                        <a:pt x="1645" y="5269"/>
                        <a:pt x="1955" y="5149"/>
                        <a:pt x="2195" y="4913"/>
                      </a:cubicBezTo>
                      <a:lnTo>
                        <a:pt x="5031" y="2077"/>
                      </a:lnTo>
                      <a:cubicBezTo>
                        <a:pt x="5504" y="1603"/>
                        <a:pt x="5504" y="832"/>
                        <a:pt x="5031" y="358"/>
                      </a:cubicBezTo>
                      <a:cubicBezTo>
                        <a:pt x="4792" y="120"/>
                        <a:pt x="4481" y="1"/>
                        <a:pt x="417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15" name="Google Shape;715;p43"/>
                <p:cNvSpPr/>
                <p:nvPr/>
              </p:nvSpPr>
              <p:spPr>
                <a:xfrm>
                  <a:off x="7380295" y="2551098"/>
                  <a:ext cx="105052" cy="101909"/>
                </a:xfrm>
                <a:custGeom>
                  <a:rect b="b" l="l" r="r" t="t"/>
                  <a:pathLst>
                    <a:path extrusionOk="0" h="3210" w="3309">
                      <a:moveTo>
                        <a:pt x="1850" y="1"/>
                      </a:moveTo>
                      <a:lnTo>
                        <a:pt x="404" y="1449"/>
                      </a:lnTo>
                      <a:cubicBezTo>
                        <a:pt x="0" y="1850"/>
                        <a:pt x="0" y="2505"/>
                        <a:pt x="404" y="2909"/>
                      </a:cubicBezTo>
                      <a:cubicBezTo>
                        <a:pt x="606" y="3109"/>
                        <a:pt x="870" y="3209"/>
                        <a:pt x="1134" y="3209"/>
                      </a:cubicBezTo>
                      <a:cubicBezTo>
                        <a:pt x="1398" y="3209"/>
                        <a:pt x="1662" y="3109"/>
                        <a:pt x="1864" y="2909"/>
                      </a:cubicBezTo>
                      <a:lnTo>
                        <a:pt x="3309" y="1460"/>
                      </a:lnTo>
                      <a:lnTo>
                        <a:pt x="1850" y="1"/>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16" name="Google Shape;716;p43"/>
                <p:cNvSpPr/>
                <p:nvPr/>
              </p:nvSpPr>
              <p:spPr>
                <a:xfrm>
                  <a:off x="7373945" y="2545415"/>
                  <a:ext cx="117307" cy="113434"/>
                </a:xfrm>
                <a:custGeom>
                  <a:rect b="b" l="l" r="r" t="t"/>
                  <a:pathLst>
                    <a:path extrusionOk="0" h="3573" w="3695">
                      <a:moveTo>
                        <a:pt x="2050" y="442"/>
                      </a:moveTo>
                      <a:lnTo>
                        <a:pt x="3251" y="1639"/>
                      </a:lnTo>
                      <a:lnTo>
                        <a:pt x="1933" y="2957"/>
                      </a:lnTo>
                      <a:cubicBezTo>
                        <a:pt x="1767" y="3123"/>
                        <a:pt x="1550" y="3206"/>
                        <a:pt x="1333" y="3206"/>
                      </a:cubicBezTo>
                      <a:cubicBezTo>
                        <a:pt x="1116" y="3206"/>
                        <a:pt x="899" y="3123"/>
                        <a:pt x="735" y="2957"/>
                      </a:cubicBezTo>
                      <a:cubicBezTo>
                        <a:pt x="404" y="2626"/>
                        <a:pt x="404" y="2087"/>
                        <a:pt x="735" y="1756"/>
                      </a:cubicBezTo>
                      <a:lnTo>
                        <a:pt x="2050" y="442"/>
                      </a:lnTo>
                      <a:close/>
                      <a:moveTo>
                        <a:pt x="2050" y="1"/>
                      </a:moveTo>
                      <a:cubicBezTo>
                        <a:pt x="2001" y="1"/>
                        <a:pt x="1953" y="18"/>
                        <a:pt x="1919" y="52"/>
                      </a:cubicBezTo>
                      <a:lnTo>
                        <a:pt x="473" y="1497"/>
                      </a:lnTo>
                      <a:cubicBezTo>
                        <a:pt x="0" y="1971"/>
                        <a:pt x="0" y="2742"/>
                        <a:pt x="473" y="3216"/>
                      </a:cubicBezTo>
                      <a:cubicBezTo>
                        <a:pt x="710" y="3452"/>
                        <a:pt x="1023" y="3572"/>
                        <a:pt x="1333" y="3572"/>
                      </a:cubicBezTo>
                      <a:cubicBezTo>
                        <a:pt x="1645" y="3572"/>
                        <a:pt x="1955" y="3452"/>
                        <a:pt x="2195" y="3216"/>
                      </a:cubicBezTo>
                      <a:lnTo>
                        <a:pt x="3640" y="1770"/>
                      </a:lnTo>
                      <a:cubicBezTo>
                        <a:pt x="3673" y="1738"/>
                        <a:pt x="3695" y="1690"/>
                        <a:pt x="3695" y="1639"/>
                      </a:cubicBezTo>
                      <a:cubicBezTo>
                        <a:pt x="3695" y="1592"/>
                        <a:pt x="3673" y="1545"/>
                        <a:pt x="3640" y="1512"/>
                      </a:cubicBezTo>
                      <a:lnTo>
                        <a:pt x="2181" y="52"/>
                      </a:lnTo>
                      <a:cubicBezTo>
                        <a:pt x="2146" y="18"/>
                        <a:pt x="2098" y="1"/>
                        <a:pt x="20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17" name="Google Shape;717;p43"/>
              <p:cNvGrpSpPr/>
              <p:nvPr/>
            </p:nvGrpSpPr>
            <p:grpSpPr>
              <a:xfrm>
                <a:off x="7109737" y="3130115"/>
                <a:ext cx="120088" cy="295337"/>
                <a:chOff x="7089311" y="1211098"/>
                <a:chExt cx="77242" cy="204583"/>
              </a:xfrm>
            </p:grpSpPr>
            <p:sp>
              <p:nvSpPr>
                <p:cNvPr id="718" name="Google Shape;718;p43"/>
                <p:cNvSpPr/>
                <p:nvPr/>
              </p:nvSpPr>
              <p:spPr>
                <a:xfrm>
                  <a:off x="7095216" y="1216908"/>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19" name="Google Shape;719;p43"/>
                <p:cNvSpPr/>
                <p:nvPr/>
              </p:nvSpPr>
              <p:spPr>
                <a:xfrm>
                  <a:off x="7089311" y="1211098"/>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20" name="Google Shape;720;p43"/>
                <p:cNvSpPr/>
                <p:nvPr/>
              </p:nvSpPr>
              <p:spPr>
                <a:xfrm>
                  <a:off x="7095216" y="1312122"/>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21" name="Google Shape;721;p43"/>
                <p:cNvSpPr/>
                <p:nvPr/>
              </p:nvSpPr>
              <p:spPr>
                <a:xfrm>
                  <a:off x="7089311" y="1306343"/>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22" name="Google Shape;722;p43"/>
              <p:cNvGrpSpPr/>
              <p:nvPr/>
            </p:nvGrpSpPr>
            <p:grpSpPr>
              <a:xfrm>
                <a:off x="6390144" y="3813442"/>
                <a:ext cx="1082091" cy="1072938"/>
                <a:chOff x="4332233" y="3324392"/>
                <a:chExt cx="1191206" cy="1180090"/>
              </a:xfrm>
            </p:grpSpPr>
            <p:sp>
              <p:nvSpPr>
                <p:cNvPr id="723" name="Google Shape;723;p43"/>
                <p:cNvSpPr/>
                <p:nvPr/>
              </p:nvSpPr>
              <p:spPr>
                <a:xfrm>
                  <a:off x="4952024" y="4241729"/>
                  <a:ext cx="170992" cy="167214"/>
                </a:xfrm>
                <a:custGeom>
                  <a:rect b="b" l="l" r="r" t="t"/>
                  <a:pathLst>
                    <a:path extrusionOk="0" h="5267" w="5386">
                      <a:moveTo>
                        <a:pt x="1333" y="366"/>
                      </a:moveTo>
                      <a:cubicBezTo>
                        <a:pt x="1552" y="366"/>
                        <a:pt x="1767" y="450"/>
                        <a:pt x="1934" y="614"/>
                      </a:cubicBezTo>
                      <a:lnTo>
                        <a:pt x="4769" y="3453"/>
                      </a:lnTo>
                      <a:cubicBezTo>
                        <a:pt x="5101" y="3781"/>
                        <a:pt x="5101" y="4319"/>
                        <a:pt x="4769" y="4651"/>
                      </a:cubicBezTo>
                      <a:cubicBezTo>
                        <a:pt x="4604" y="4817"/>
                        <a:pt x="4386" y="4900"/>
                        <a:pt x="4169" y="4900"/>
                      </a:cubicBezTo>
                      <a:cubicBezTo>
                        <a:pt x="3952" y="4900"/>
                        <a:pt x="3734" y="4817"/>
                        <a:pt x="3568" y="4651"/>
                      </a:cubicBez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3310" y="4913"/>
                      </a:lnTo>
                      <a:cubicBezTo>
                        <a:pt x="3546" y="5149"/>
                        <a:pt x="3860" y="5266"/>
                        <a:pt x="4169" y="5266"/>
                      </a:cubicBezTo>
                      <a:cubicBezTo>
                        <a:pt x="4482" y="5266"/>
                        <a:pt x="4791" y="5149"/>
                        <a:pt x="5028" y="4913"/>
                      </a:cubicBezTo>
                      <a:cubicBezTo>
                        <a:pt x="5261" y="4680"/>
                        <a:pt x="5385" y="4378"/>
                        <a:pt x="5385" y="4050"/>
                      </a:cubicBezTo>
                      <a:cubicBezTo>
                        <a:pt x="5385" y="3726"/>
                        <a:pt x="5261" y="3420"/>
                        <a:pt x="5028" y="3191"/>
                      </a:cubicBezTo>
                      <a:lnTo>
                        <a:pt x="2192" y="355"/>
                      </a:lnTo>
                      <a:cubicBezTo>
                        <a:pt x="1956" y="119"/>
                        <a:pt x="1644" y="0"/>
                        <a:pt x="1333" y="0"/>
                      </a:cubicBezTo>
                      <a:close/>
                    </a:path>
                  </a:pathLst>
                </a:custGeom>
                <a:solidFill>
                  <a:srgbClr val="2F497E"/>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24" name="Google Shape;724;p43"/>
                <p:cNvSpPr/>
                <p:nvPr/>
              </p:nvSpPr>
              <p:spPr>
                <a:xfrm>
                  <a:off x="4952024" y="4241729"/>
                  <a:ext cx="117815" cy="113466"/>
                </a:xfrm>
                <a:custGeom>
                  <a:rect b="b" l="l" r="r" t="t"/>
                  <a:pathLst>
                    <a:path extrusionOk="0" h="3574" w="3711">
                      <a:moveTo>
                        <a:pt x="1333" y="366"/>
                      </a:moveTo>
                      <a:cubicBezTo>
                        <a:pt x="1552" y="366"/>
                        <a:pt x="1767" y="450"/>
                        <a:pt x="1934" y="614"/>
                      </a:cubicBezTo>
                      <a:lnTo>
                        <a:pt x="3252" y="1932"/>
                      </a:lnTo>
                      <a:lnTo>
                        <a:pt x="2050" y="3133"/>
                      </a:ln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1919" y="3522"/>
                      </a:lnTo>
                      <a:cubicBezTo>
                        <a:pt x="1956" y="3555"/>
                        <a:pt x="2000" y="3573"/>
                        <a:pt x="2050" y="3573"/>
                      </a:cubicBezTo>
                      <a:cubicBezTo>
                        <a:pt x="2098" y="3573"/>
                        <a:pt x="2145" y="3555"/>
                        <a:pt x="2178" y="3522"/>
                      </a:cubicBezTo>
                      <a:lnTo>
                        <a:pt x="3638" y="2059"/>
                      </a:lnTo>
                      <a:cubicBezTo>
                        <a:pt x="3710" y="1990"/>
                        <a:pt x="3710" y="1873"/>
                        <a:pt x="3638" y="1801"/>
                      </a:cubicBezTo>
                      <a:lnTo>
                        <a:pt x="2192" y="355"/>
                      </a:lnTo>
                      <a:cubicBezTo>
                        <a:pt x="1956" y="119"/>
                        <a:pt x="1644" y="0"/>
                        <a:pt x="1333" y="0"/>
                      </a:cubicBezTo>
                      <a:close/>
                    </a:path>
                  </a:pathLst>
                </a:custGeom>
                <a:solidFill>
                  <a:srgbClr val="2F497E"/>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25" name="Google Shape;725;p43"/>
                <p:cNvSpPr/>
                <p:nvPr/>
              </p:nvSpPr>
              <p:spPr>
                <a:xfrm>
                  <a:off x="4429415" y="3468498"/>
                  <a:ext cx="1094019" cy="1030270"/>
                </a:xfrm>
                <a:custGeom>
                  <a:rect b="b" l="l" r="r" t="t"/>
                  <a:pathLst>
                    <a:path extrusionOk="0" h="32452" w="34460">
                      <a:moveTo>
                        <a:pt x="8706" y="0"/>
                      </a:moveTo>
                      <a:cubicBezTo>
                        <a:pt x="7704" y="0"/>
                        <a:pt x="6842" y="241"/>
                        <a:pt x="6262" y="820"/>
                      </a:cubicBezTo>
                      <a:lnTo>
                        <a:pt x="2302" y="4784"/>
                      </a:lnTo>
                      <a:cubicBezTo>
                        <a:pt x="1" y="7085"/>
                        <a:pt x="3037" y="13855"/>
                        <a:pt x="5338" y="16159"/>
                      </a:cubicBezTo>
                      <a:lnTo>
                        <a:pt x="20055" y="30873"/>
                      </a:lnTo>
                      <a:cubicBezTo>
                        <a:pt x="21107" y="31925"/>
                        <a:pt x="22486" y="32451"/>
                        <a:pt x="23865" y="32451"/>
                      </a:cubicBezTo>
                      <a:cubicBezTo>
                        <a:pt x="25244" y="32451"/>
                        <a:pt x="26624" y="31925"/>
                        <a:pt x="27678" y="30873"/>
                      </a:cubicBezTo>
                      <a:lnTo>
                        <a:pt x="32355" y="26196"/>
                      </a:lnTo>
                      <a:cubicBezTo>
                        <a:pt x="34459" y="24092"/>
                        <a:pt x="34459" y="20677"/>
                        <a:pt x="32355" y="18573"/>
                      </a:cubicBezTo>
                      <a:lnTo>
                        <a:pt x="17641" y="3859"/>
                      </a:lnTo>
                      <a:cubicBezTo>
                        <a:pt x="15917" y="2135"/>
                        <a:pt x="11690" y="0"/>
                        <a:pt x="8706"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26" name="Google Shape;726;p43"/>
                <p:cNvSpPr/>
                <p:nvPr/>
              </p:nvSpPr>
              <p:spPr>
                <a:xfrm>
                  <a:off x="4419477" y="3462498"/>
                  <a:ext cx="1093066" cy="1041985"/>
                </a:xfrm>
                <a:custGeom>
                  <a:rect b="b" l="l" r="r" t="t"/>
                  <a:pathLst>
                    <a:path extrusionOk="0" h="32821" w="34430">
                      <a:moveTo>
                        <a:pt x="9025" y="372"/>
                      </a:moveTo>
                      <a:cubicBezTo>
                        <a:pt x="11911" y="372"/>
                        <a:pt x="16072" y="2428"/>
                        <a:pt x="17823" y="4176"/>
                      </a:cubicBezTo>
                      <a:lnTo>
                        <a:pt x="32537" y="18893"/>
                      </a:lnTo>
                      <a:cubicBezTo>
                        <a:pt x="33520" y="19876"/>
                        <a:pt x="34063" y="21183"/>
                        <a:pt x="34063" y="22573"/>
                      </a:cubicBezTo>
                      <a:cubicBezTo>
                        <a:pt x="34063" y="23964"/>
                        <a:pt x="33520" y="25271"/>
                        <a:pt x="32537" y="26254"/>
                      </a:cubicBezTo>
                      <a:lnTo>
                        <a:pt x="27860" y="30931"/>
                      </a:lnTo>
                      <a:cubicBezTo>
                        <a:pt x="26844" y="31947"/>
                        <a:pt x="25511" y="32455"/>
                        <a:pt x="24177" y="32455"/>
                      </a:cubicBezTo>
                      <a:cubicBezTo>
                        <a:pt x="22844" y="32455"/>
                        <a:pt x="21511" y="31947"/>
                        <a:pt x="20495" y="30931"/>
                      </a:cubicBezTo>
                      <a:lnTo>
                        <a:pt x="5782" y="16217"/>
                      </a:lnTo>
                      <a:cubicBezTo>
                        <a:pt x="3452" y="13888"/>
                        <a:pt x="576" y="7270"/>
                        <a:pt x="2746" y="5100"/>
                      </a:cubicBezTo>
                      <a:lnTo>
                        <a:pt x="6706" y="1140"/>
                      </a:lnTo>
                      <a:cubicBezTo>
                        <a:pt x="7249" y="597"/>
                        <a:pt x="8064" y="372"/>
                        <a:pt x="9025" y="372"/>
                      </a:cubicBezTo>
                      <a:close/>
                      <a:moveTo>
                        <a:pt x="9021" y="1"/>
                      </a:moveTo>
                      <a:cubicBezTo>
                        <a:pt x="7978" y="1"/>
                        <a:pt x="7071" y="257"/>
                        <a:pt x="6447" y="881"/>
                      </a:cubicBezTo>
                      <a:lnTo>
                        <a:pt x="2484" y="4842"/>
                      </a:lnTo>
                      <a:cubicBezTo>
                        <a:pt x="1" y="7324"/>
                        <a:pt x="3336" y="14288"/>
                        <a:pt x="5523" y="16476"/>
                      </a:cubicBezTo>
                      <a:lnTo>
                        <a:pt x="20237" y="31193"/>
                      </a:lnTo>
                      <a:cubicBezTo>
                        <a:pt x="21325" y="32278"/>
                        <a:pt x="22752" y="32821"/>
                        <a:pt x="24179" y="32821"/>
                      </a:cubicBezTo>
                      <a:cubicBezTo>
                        <a:pt x="25606" y="32821"/>
                        <a:pt x="27033" y="32278"/>
                        <a:pt x="28117" y="31193"/>
                      </a:cubicBezTo>
                      <a:lnTo>
                        <a:pt x="32799" y="26512"/>
                      </a:lnTo>
                      <a:cubicBezTo>
                        <a:pt x="33851" y="25460"/>
                        <a:pt x="34430" y="24063"/>
                        <a:pt x="34430" y="22573"/>
                      </a:cubicBezTo>
                      <a:cubicBezTo>
                        <a:pt x="34430" y="21084"/>
                        <a:pt x="33851" y="19686"/>
                        <a:pt x="32799" y="18631"/>
                      </a:cubicBezTo>
                      <a:lnTo>
                        <a:pt x="18082" y="3917"/>
                      </a:lnTo>
                      <a:cubicBezTo>
                        <a:pt x="16444" y="2279"/>
                        <a:pt x="12129" y="1"/>
                        <a:pt x="9021"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27" name="Google Shape;727;p43"/>
                <p:cNvSpPr/>
                <p:nvPr/>
              </p:nvSpPr>
              <p:spPr>
                <a:xfrm>
                  <a:off x="4635239" y="3945104"/>
                  <a:ext cx="831689" cy="502309"/>
                </a:xfrm>
                <a:custGeom>
                  <a:rect b="b" l="l" r="r" t="t"/>
                  <a:pathLst>
                    <a:path extrusionOk="0" h="15822" w="26197">
                      <a:moveTo>
                        <a:pt x="1" y="1"/>
                      </a:moveTo>
                      <a:lnTo>
                        <a:pt x="14715" y="14718"/>
                      </a:lnTo>
                      <a:cubicBezTo>
                        <a:pt x="15450" y="15454"/>
                        <a:pt x="16416" y="15821"/>
                        <a:pt x="17381" y="15821"/>
                      </a:cubicBezTo>
                      <a:cubicBezTo>
                        <a:pt x="18347" y="15821"/>
                        <a:pt x="19313" y="15454"/>
                        <a:pt x="20048" y="14718"/>
                      </a:cubicBezTo>
                      <a:lnTo>
                        <a:pt x="24729" y="10037"/>
                      </a:lnTo>
                      <a:cubicBezTo>
                        <a:pt x="26196" y="8570"/>
                        <a:pt x="26196" y="6175"/>
                        <a:pt x="24725" y="4704"/>
                      </a:cubicBezTo>
                      <a:lnTo>
                        <a:pt x="20048" y="26"/>
                      </a:lnTo>
                      <a:lnTo>
                        <a:pt x="1"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28" name="Google Shape;728;p43"/>
                <p:cNvSpPr/>
                <p:nvPr/>
              </p:nvSpPr>
              <p:spPr>
                <a:xfrm>
                  <a:off x="4626826" y="3474276"/>
                  <a:ext cx="874072" cy="838578"/>
                </a:xfrm>
                <a:custGeom>
                  <a:rect b="b" l="l" r="r" t="t"/>
                  <a:pathLst>
                    <a:path extrusionOk="0" h="26414" w="27532">
                      <a:moveTo>
                        <a:pt x="2494" y="1"/>
                      </a:moveTo>
                      <a:cubicBezTo>
                        <a:pt x="1533" y="1"/>
                        <a:pt x="718" y="226"/>
                        <a:pt x="175" y="769"/>
                      </a:cubicBezTo>
                      <a:lnTo>
                        <a:pt x="0" y="943"/>
                      </a:lnTo>
                      <a:lnTo>
                        <a:pt x="13910" y="14849"/>
                      </a:lnTo>
                      <a:lnTo>
                        <a:pt x="20313" y="14856"/>
                      </a:lnTo>
                      <a:lnTo>
                        <a:pt x="24990" y="19534"/>
                      </a:lnTo>
                      <a:cubicBezTo>
                        <a:pt x="26461" y="21005"/>
                        <a:pt x="26461" y="23400"/>
                        <a:pt x="24994" y="24867"/>
                      </a:cubicBezTo>
                      <a:lnTo>
                        <a:pt x="24459" y="25402"/>
                      </a:lnTo>
                      <a:lnTo>
                        <a:pt x="25474" y="26414"/>
                      </a:lnTo>
                      <a:lnTo>
                        <a:pt x="26006" y="25883"/>
                      </a:lnTo>
                      <a:cubicBezTo>
                        <a:pt x="26989" y="24900"/>
                        <a:pt x="27532" y="23593"/>
                        <a:pt x="27532" y="22202"/>
                      </a:cubicBezTo>
                      <a:cubicBezTo>
                        <a:pt x="27532" y="20812"/>
                        <a:pt x="26989" y="19505"/>
                        <a:pt x="26006" y="18522"/>
                      </a:cubicBezTo>
                      <a:lnTo>
                        <a:pt x="11292" y="3805"/>
                      </a:lnTo>
                      <a:cubicBezTo>
                        <a:pt x="9541" y="2057"/>
                        <a:pt x="5380" y="1"/>
                        <a:pt x="2494" y="1"/>
                      </a:cubicBezTo>
                      <a:close/>
                    </a:path>
                  </a:pathLst>
                </a:custGeom>
                <a:solidFill>
                  <a:srgbClr val="D9D9D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29" name="Google Shape;729;p43"/>
                <p:cNvSpPr/>
                <p:nvPr/>
              </p:nvSpPr>
              <p:spPr>
                <a:xfrm>
                  <a:off x="4622762" y="3468498"/>
                  <a:ext cx="900677" cy="848515"/>
                </a:xfrm>
                <a:custGeom>
                  <a:rect b="b" l="l" r="r" t="t"/>
                  <a:pathLst>
                    <a:path extrusionOk="0" h="26727" w="28370">
                      <a:moveTo>
                        <a:pt x="2618" y="1"/>
                      </a:moveTo>
                      <a:cubicBezTo>
                        <a:pt x="1614" y="1"/>
                        <a:pt x="755" y="241"/>
                        <a:pt x="172" y="820"/>
                      </a:cubicBezTo>
                      <a:lnTo>
                        <a:pt x="1" y="994"/>
                      </a:lnTo>
                      <a:lnTo>
                        <a:pt x="128" y="1125"/>
                      </a:lnTo>
                      <a:lnTo>
                        <a:pt x="303" y="951"/>
                      </a:lnTo>
                      <a:cubicBezTo>
                        <a:pt x="846" y="408"/>
                        <a:pt x="1661" y="183"/>
                        <a:pt x="2622" y="183"/>
                      </a:cubicBezTo>
                      <a:cubicBezTo>
                        <a:pt x="5508" y="183"/>
                        <a:pt x="9669" y="2239"/>
                        <a:pt x="11420" y="3987"/>
                      </a:cubicBezTo>
                      <a:lnTo>
                        <a:pt x="26134" y="18704"/>
                      </a:lnTo>
                      <a:cubicBezTo>
                        <a:pt x="27117" y="19687"/>
                        <a:pt x="27660" y="20994"/>
                        <a:pt x="27660" y="22384"/>
                      </a:cubicBezTo>
                      <a:cubicBezTo>
                        <a:pt x="27660" y="23775"/>
                        <a:pt x="27117" y="25082"/>
                        <a:pt x="26134" y="26065"/>
                      </a:cubicBezTo>
                      <a:lnTo>
                        <a:pt x="25602" y="26596"/>
                      </a:lnTo>
                      <a:lnTo>
                        <a:pt x="25733" y="26727"/>
                      </a:lnTo>
                      <a:lnTo>
                        <a:pt x="26265" y="26196"/>
                      </a:lnTo>
                      <a:cubicBezTo>
                        <a:pt x="28369" y="24092"/>
                        <a:pt x="28369" y="20677"/>
                        <a:pt x="26265" y="18573"/>
                      </a:cubicBezTo>
                      <a:lnTo>
                        <a:pt x="11551" y="3859"/>
                      </a:lnTo>
                      <a:cubicBezTo>
                        <a:pt x="9826" y="2134"/>
                        <a:pt x="5600" y="1"/>
                        <a:pt x="2618" y="1"/>
                      </a:cubicBezTo>
                      <a:close/>
                    </a:path>
                  </a:pathLst>
                </a:custGeom>
                <a:solidFill>
                  <a:srgbClr val="2A4271"/>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30" name="Google Shape;730;p43"/>
                <p:cNvSpPr/>
                <p:nvPr/>
              </p:nvSpPr>
              <p:spPr>
                <a:xfrm>
                  <a:off x="5068413" y="3945707"/>
                  <a:ext cx="398526" cy="335063"/>
                </a:xfrm>
                <a:custGeom>
                  <a:rect b="b" l="l" r="r" t="t"/>
                  <a:pathLst>
                    <a:path extrusionOk="0" h="10554" w="12553">
                      <a:moveTo>
                        <a:pt x="1" y="0"/>
                      </a:moveTo>
                      <a:lnTo>
                        <a:pt x="10550" y="10553"/>
                      </a:lnTo>
                      <a:lnTo>
                        <a:pt x="11085" y="10018"/>
                      </a:lnTo>
                      <a:cubicBezTo>
                        <a:pt x="12552" y="8551"/>
                        <a:pt x="12552" y="6156"/>
                        <a:pt x="11081" y="4685"/>
                      </a:cubicBezTo>
                      <a:lnTo>
                        <a:pt x="6404" y="7"/>
                      </a:lnTo>
                      <a:lnTo>
                        <a:pt x="1" y="0"/>
                      </a:lnTo>
                      <a:close/>
                    </a:path>
                  </a:pathLst>
                </a:custGeom>
                <a:solidFill>
                  <a:srgbClr val="D85D7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31" name="Google Shape;731;p43"/>
                <p:cNvSpPr/>
                <p:nvPr/>
              </p:nvSpPr>
              <p:spPr>
                <a:xfrm>
                  <a:off x="4526628" y="3740200"/>
                  <a:ext cx="601552" cy="692508"/>
                </a:xfrm>
                <a:custGeom>
                  <a:rect b="b" l="l" r="r" t="t"/>
                  <a:pathLst>
                    <a:path extrusionOk="0" h="21813" w="18948">
                      <a:moveTo>
                        <a:pt x="1369" y="0"/>
                      </a:moveTo>
                      <a:cubicBezTo>
                        <a:pt x="1238" y="0"/>
                        <a:pt x="1103" y="19"/>
                        <a:pt x="972" y="66"/>
                      </a:cubicBezTo>
                      <a:cubicBezTo>
                        <a:pt x="339" y="284"/>
                        <a:pt x="1" y="976"/>
                        <a:pt x="219" y="1610"/>
                      </a:cubicBezTo>
                      <a:cubicBezTo>
                        <a:pt x="947" y="3725"/>
                        <a:pt x="2039" y="5643"/>
                        <a:pt x="3135" y="6742"/>
                      </a:cubicBezTo>
                      <a:lnTo>
                        <a:pt x="17852" y="21456"/>
                      </a:lnTo>
                      <a:cubicBezTo>
                        <a:pt x="18089" y="21693"/>
                        <a:pt x="18398" y="21813"/>
                        <a:pt x="18707" y="21813"/>
                      </a:cubicBezTo>
                      <a:cubicBezTo>
                        <a:pt x="18791" y="21813"/>
                        <a:pt x="18872" y="21806"/>
                        <a:pt x="18948" y="21788"/>
                      </a:cubicBezTo>
                      <a:cubicBezTo>
                        <a:pt x="18660" y="21623"/>
                        <a:pt x="18383" y="21420"/>
                        <a:pt x="18136" y="21172"/>
                      </a:cubicBezTo>
                      <a:lnTo>
                        <a:pt x="3422" y="6455"/>
                      </a:lnTo>
                      <a:lnTo>
                        <a:pt x="6287" y="6458"/>
                      </a:lnTo>
                      <a:lnTo>
                        <a:pt x="4853" y="5024"/>
                      </a:lnTo>
                      <a:cubicBezTo>
                        <a:pt x="4027" y="4202"/>
                        <a:pt x="3109" y="2549"/>
                        <a:pt x="2516" y="820"/>
                      </a:cubicBezTo>
                      <a:cubicBezTo>
                        <a:pt x="2341" y="314"/>
                        <a:pt x="1871" y="0"/>
                        <a:pt x="1369" y="0"/>
                      </a:cubicBezTo>
                      <a:close/>
                    </a:path>
                  </a:pathLst>
                </a:custGeom>
                <a:solidFill>
                  <a:srgbClr val="B7B7B7"/>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32" name="Google Shape;732;p43"/>
                <p:cNvSpPr/>
                <p:nvPr/>
              </p:nvSpPr>
              <p:spPr>
                <a:xfrm>
                  <a:off x="4635239" y="3945104"/>
                  <a:ext cx="527739" cy="486816"/>
                </a:xfrm>
                <a:custGeom>
                  <a:rect b="b" l="l" r="r" t="t"/>
                  <a:pathLst>
                    <a:path extrusionOk="0" h="15334" w="16623">
                      <a:moveTo>
                        <a:pt x="1" y="1"/>
                      </a:moveTo>
                      <a:lnTo>
                        <a:pt x="14715" y="14718"/>
                      </a:lnTo>
                      <a:cubicBezTo>
                        <a:pt x="14962" y="14966"/>
                        <a:pt x="15239" y="15169"/>
                        <a:pt x="15527" y="15334"/>
                      </a:cubicBezTo>
                      <a:cubicBezTo>
                        <a:pt x="15756" y="15290"/>
                        <a:pt x="15970" y="15177"/>
                        <a:pt x="16145" y="15002"/>
                      </a:cubicBezTo>
                      <a:cubicBezTo>
                        <a:pt x="16619" y="14529"/>
                        <a:pt x="16622" y="13761"/>
                        <a:pt x="16145" y="13287"/>
                      </a:cubicBezTo>
                      <a:lnTo>
                        <a:pt x="2866" y="4"/>
                      </a:lnTo>
                      <a:lnTo>
                        <a:pt x="1" y="1"/>
                      </a:lnTo>
                      <a:close/>
                    </a:path>
                  </a:pathLst>
                </a:custGeom>
                <a:solidFill>
                  <a:srgbClr val="CCCCC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33" name="Google Shape;733;p43"/>
                <p:cNvSpPr/>
                <p:nvPr/>
              </p:nvSpPr>
              <p:spPr>
                <a:xfrm>
                  <a:off x="4332233" y="3324392"/>
                  <a:ext cx="354143" cy="354016"/>
                </a:xfrm>
                <a:custGeom>
                  <a:rect b="b" l="l" r="r" t="t"/>
                  <a:pathLst>
                    <a:path extrusionOk="0" h="11151" w="11155">
                      <a:moveTo>
                        <a:pt x="7607" y="0"/>
                      </a:moveTo>
                      <a:cubicBezTo>
                        <a:pt x="7597" y="0"/>
                        <a:pt x="7587" y="4"/>
                        <a:pt x="7579" y="11"/>
                      </a:cubicBezTo>
                      <a:lnTo>
                        <a:pt x="15" y="7576"/>
                      </a:lnTo>
                      <a:cubicBezTo>
                        <a:pt x="0" y="7590"/>
                        <a:pt x="0" y="7620"/>
                        <a:pt x="15" y="7634"/>
                      </a:cubicBezTo>
                      <a:lnTo>
                        <a:pt x="3532" y="11150"/>
                      </a:lnTo>
                      <a:lnTo>
                        <a:pt x="11154" y="3531"/>
                      </a:lnTo>
                      <a:lnTo>
                        <a:pt x="7638" y="11"/>
                      </a:lnTo>
                      <a:cubicBezTo>
                        <a:pt x="7629" y="4"/>
                        <a:pt x="7618" y="0"/>
                        <a:pt x="7607" y="0"/>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34" name="Google Shape;734;p43"/>
                <p:cNvSpPr/>
                <p:nvPr/>
              </p:nvSpPr>
              <p:spPr>
                <a:xfrm>
                  <a:off x="4510119" y="3341918"/>
                  <a:ext cx="176262" cy="158166"/>
                </a:xfrm>
                <a:custGeom>
                  <a:rect b="b" l="l" r="r" t="t"/>
                  <a:pathLst>
                    <a:path extrusionOk="0" h="4982" w="5552">
                      <a:moveTo>
                        <a:pt x="2004" y="1"/>
                      </a:moveTo>
                      <a:cubicBezTo>
                        <a:pt x="1653" y="1"/>
                        <a:pt x="1301" y="134"/>
                        <a:pt x="1034" y="402"/>
                      </a:cubicBezTo>
                      <a:lnTo>
                        <a:pt x="0" y="1436"/>
                      </a:lnTo>
                      <a:lnTo>
                        <a:pt x="3549" y="4981"/>
                      </a:lnTo>
                      <a:lnTo>
                        <a:pt x="5551" y="2979"/>
                      </a:lnTo>
                      <a:lnTo>
                        <a:pt x="2977" y="402"/>
                      </a:lnTo>
                      <a:cubicBezTo>
                        <a:pt x="2708" y="134"/>
                        <a:pt x="2356" y="1"/>
                        <a:pt x="2004" y="1"/>
                      </a:cubicBezTo>
                      <a:close/>
                    </a:path>
                  </a:pathLst>
                </a:custGeom>
                <a:solidFill>
                  <a:srgbClr val="6194D6"/>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35" name="Google Shape;735;p43"/>
                <p:cNvSpPr/>
                <p:nvPr/>
              </p:nvSpPr>
              <p:spPr>
                <a:xfrm>
                  <a:off x="4339154" y="3336108"/>
                  <a:ext cx="353096" cy="348207"/>
                </a:xfrm>
                <a:custGeom>
                  <a:rect b="b" l="l" r="r" t="t"/>
                  <a:pathLst>
                    <a:path extrusionOk="0" h="10968" w="11122">
                      <a:moveTo>
                        <a:pt x="7391" y="366"/>
                      </a:moveTo>
                      <a:cubicBezTo>
                        <a:pt x="7697" y="366"/>
                        <a:pt x="7998" y="483"/>
                        <a:pt x="8231" y="716"/>
                      </a:cubicBezTo>
                      <a:lnTo>
                        <a:pt x="10678" y="3158"/>
                      </a:lnTo>
                      <a:lnTo>
                        <a:pt x="3314" y="10522"/>
                      </a:lnTo>
                      <a:lnTo>
                        <a:pt x="871" y="8076"/>
                      </a:lnTo>
                      <a:cubicBezTo>
                        <a:pt x="645" y="7851"/>
                        <a:pt x="521" y="7552"/>
                        <a:pt x="521" y="7236"/>
                      </a:cubicBezTo>
                      <a:cubicBezTo>
                        <a:pt x="521" y="6919"/>
                        <a:pt x="645" y="6617"/>
                        <a:pt x="871" y="6394"/>
                      </a:cubicBezTo>
                      <a:lnTo>
                        <a:pt x="6550" y="716"/>
                      </a:lnTo>
                      <a:cubicBezTo>
                        <a:pt x="6779" y="483"/>
                        <a:pt x="7085" y="366"/>
                        <a:pt x="7391" y="366"/>
                      </a:cubicBezTo>
                      <a:close/>
                      <a:moveTo>
                        <a:pt x="7390" y="1"/>
                      </a:moveTo>
                      <a:cubicBezTo>
                        <a:pt x="6991" y="1"/>
                        <a:pt x="6592" y="152"/>
                        <a:pt x="6288" y="454"/>
                      </a:cubicBezTo>
                      <a:lnTo>
                        <a:pt x="609" y="6132"/>
                      </a:lnTo>
                      <a:cubicBezTo>
                        <a:pt x="1" y="6740"/>
                        <a:pt x="1" y="7731"/>
                        <a:pt x="609" y="8335"/>
                      </a:cubicBezTo>
                      <a:lnTo>
                        <a:pt x="3186" y="10912"/>
                      </a:lnTo>
                      <a:cubicBezTo>
                        <a:pt x="3219" y="10945"/>
                        <a:pt x="3266" y="10967"/>
                        <a:pt x="3314" y="10967"/>
                      </a:cubicBezTo>
                      <a:cubicBezTo>
                        <a:pt x="3364" y="10967"/>
                        <a:pt x="3411" y="10945"/>
                        <a:pt x="3445" y="10912"/>
                      </a:cubicBezTo>
                      <a:lnTo>
                        <a:pt x="11067" y="3289"/>
                      </a:lnTo>
                      <a:cubicBezTo>
                        <a:pt x="11100" y="3257"/>
                        <a:pt x="11121" y="3210"/>
                        <a:pt x="11121" y="3158"/>
                      </a:cubicBezTo>
                      <a:cubicBezTo>
                        <a:pt x="11121" y="3111"/>
                        <a:pt x="11100" y="3064"/>
                        <a:pt x="11067" y="3031"/>
                      </a:cubicBezTo>
                      <a:lnTo>
                        <a:pt x="8490" y="454"/>
                      </a:lnTo>
                      <a:cubicBezTo>
                        <a:pt x="8188" y="152"/>
                        <a:pt x="7789" y="1"/>
                        <a:pt x="739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36" name="Google Shape;736;p43"/>
                <p:cNvSpPr/>
                <p:nvPr/>
              </p:nvSpPr>
              <p:spPr>
                <a:xfrm>
                  <a:off x="4446432" y="3439004"/>
                  <a:ext cx="125403" cy="124291"/>
                </a:xfrm>
                <a:custGeom>
                  <a:rect b="b" l="l" r="r" t="t"/>
                  <a:pathLst>
                    <a:path extrusionOk="0" h="3915" w="3950">
                      <a:moveTo>
                        <a:pt x="200" y="0"/>
                      </a:moveTo>
                      <a:cubicBezTo>
                        <a:pt x="153" y="0"/>
                        <a:pt x="105" y="17"/>
                        <a:pt x="69" y="52"/>
                      </a:cubicBezTo>
                      <a:cubicBezTo>
                        <a:pt x="0" y="125"/>
                        <a:pt x="0" y="242"/>
                        <a:pt x="69" y="314"/>
                      </a:cubicBezTo>
                      <a:lnTo>
                        <a:pt x="3619" y="3860"/>
                      </a:lnTo>
                      <a:cubicBezTo>
                        <a:pt x="3651" y="3896"/>
                        <a:pt x="3698" y="3914"/>
                        <a:pt x="3745" y="3914"/>
                      </a:cubicBezTo>
                      <a:cubicBezTo>
                        <a:pt x="3794" y="3914"/>
                        <a:pt x="3841" y="3896"/>
                        <a:pt x="3877" y="3860"/>
                      </a:cubicBezTo>
                      <a:cubicBezTo>
                        <a:pt x="3950" y="3787"/>
                        <a:pt x="3950" y="3671"/>
                        <a:pt x="3877" y="3602"/>
                      </a:cubicBezTo>
                      <a:lnTo>
                        <a:pt x="331" y="52"/>
                      </a:lnTo>
                      <a:cubicBezTo>
                        <a:pt x="295" y="17"/>
                        <a:pt x="248" y="0"/>
                        <a:pt x="200"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37" name="Google Shape;737;p43"/>
                <p:cNvSpPr/>
                <p:nvPr/>
              </p:nvSpPr>
              <p:spPr>
                <a:xfrm>
                  <a:off x="4415223" y="3470117"/>
                  <a:ext cx="125434" cy="124260"/>
                </a:xfrm>
                <a:custGeom>
                  <a:rect b="b" l="l" r="r" t="t"/>
                  <a:pathLst>
                    <a:path extrusionOk="0" h="3914" w="3951">
                      <a:moveTo>
                        <a:pt x="201" y="0"/>
                      </a:moveTo>
                      <a:cubicBezTo>
                        <a:pt x="154" y="0"/>
                        <a:pt x="107" y="19"/>
                        <a:pt x="73" y="55"/>
                      </a:cubicBezTo>
                      <a:cubicBezTo>
                        <a:pt x="0" y="128"/>
                        <a:pt x="0" y="244"/>
                        <a:pt x="73" y="313"/>
                      </a:cubicBezTo>
                      <a:lnTo>
                        <a:pt x="3619" y="3863"/>
                      </a:lnTo>
                      <a:cubicBezTo>
                        <a:pt x="3655" y="3895"/>
                        <a:pt x="3702" y="3914"/>
                        <a:pt x="3750" y="3914"/>
                      </a:cubicBezTo>
                      <a:cubicBezTo>
                        <a:pt x="3797" y="3914"/>
                        <a:pt x="3844" y="3895"/>
                        <a:pt x="3877" y="3863"/>
                      </a:cubicBezTo>
                      <a:cubicBezTo>
                        <a:pt x="3950" y="3790"/>
                        <a:pt x="3950" y="3673"/>
                        <a:pt x="3877" y="3601"/>
                      </a:cubicBezTo>
                      <a:lnTo>
                        <a:pt x="331" y="55"/>
                      </a:lnTo>
                      <a:cubicBezTo>
                        <a:pt x="295" y="19"/>
                        <a:pt x="248"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38" name="Google Shape;738;p43"/>
                <p:cNvSpPr/>
                <p:nvPr/>
              </p:nvSpPr>
              <p:spPr>
                <a:xfrm>
                  <a:off x="4384110" y="3501294"/>
                  <a:ext cx="125434" cy="124291"/>
                </a:xfrm>
                <a:custGeom>
                  <a:rect b="b" l="l" r="r" t="t"/>
                  <a:pathLst>
                    <a:path extrusionOk="0" h="3915" w="3951">
                      <a:moveTo>
                        <a:pt x="201" y="0"/>
                      </a:moveTo>
                      <a:cubicBezTo>
                        <a:pt x="154" y="0"/>
                        <a:pt x="107" y="18"/>
                        <a:pt x="70" y="52"/>
                      </a:cubicBezTo>
                      <a:cubicBezTo>
                        <a:pt x="1" y="126"/>
                        <a:pt x="1" y="242"/>
                        <a:pt x="70" y="314"/>
                      </a:cubicBezTo>
                      <a:lnTo>
                        <a:pt x="3620" y="3860"/>
                      </a:lnTo>
                      <a:cubicBezTo>
                        <a:pt x="3652" y="3896"/>
                        <a:pt x="3699" y="3915"/>
                        <a:pt x="3747" y="3915"/>
                      </a:cubicBezTo>
                      <a:cubicBezTo>
                        <a:pt x="3794" y="3915"/>
                        <a:pt x="3841" y="3896"/>
                        <a:pt x="3878" y="3860"/>
                      </a:cubicBezTo>
                      <a:cubicBezTo>
                        <a:pt x="3951" y="3787"/>
                        <a:pt x="3951" y="3671"/>
                        <a:pt x="3878" y="3602"/>
                      </a:cubicBezTo>
                      <a:lnTo>
                        <a:pt x="332" y="52"/>
                      </a:lnTo>
                      <a:cubicBezTo>
                        <a:pt x="296" y="18"/>
                        <a:pt x="249"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39" name="Google Shape;739;p43"/>
                <p:cNvSpPr/>
                <p:nvPr/>
              </p:nvSpPr>
              <p:spPr>
                <a:xfrm>
                  <a:off x="4352933" y="3532407"/>
                  <a:ext cx="125403" cy="124260"/>
                </a:xfrm>
                <a:custGeom>
                  <a:rect b="b" l="l" r="r" t="t"/>
                  <a:pathLst>
                    <a:path extrusionOk="0" h="3914" w="3950">
                      <a:moveTo>
                        <a:pt x="201" y="1"/>
                      </a:moveTo>
                      <a:cubicBezTo>
                        <a:pt x="154" y="1"/>
                        <a:pt x="108" y="19"/>
                        <a:pt x="73" y="55"/>
                      </a:cubicBezTo>
                      <a:cubicBezTo>
                        <a:pt x="0" y="128"/>
                        <a:pt x="0" y="245"/>
                        <a:pt x="73" y="314"/>
                      </a:cubicBezTo>
                      <a:lnTo>
                        <a:pt x="3619" y="3863"/>
                      </a:lnTo>
                      <a:cubicBezTo>
                        <a:pt x="3655" y="3896"/>
                        <a:pt x="3703" y="3914"/>
                        <a:pt x="3750" y="3914"/>
                      </a:cubicBezTo>
                      <a:cubicBezTo>
                        <a:pt x="3797" y="3914"/>
                        <a:pt x="3844" y="3896"/>
                        <a:pt x="3877" y="3863"/>
                      </a:cubicBezTo>
                      <a:cubicBezTo>
                        <a:pt x="3950" y="3790"/>
                        <a:pt x="3950" y="3674"/>
                        <a:pt x="3877" y="3601"/>
                      </a:cubicBezTo>
                      <a:lnTo>
                        <a:pt x="331" y="55"/>
                      </a:lnTo>
                      <a:cubicBezTo>
                        <a:pt x="295" y="19"/>
                        <a:pt x="248" y="1"/>
                        <a:pt x="201"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40" name="Google Shape;740;p43"/>
                <p:cNvSpPr/>
                <p:nvPr/>
              </p:nvSpPr>
              <p:spPr>
                <a:xfrm>
                  <a:off x="4539803" y="3345537"/>
                  <a:ext cx="125403" cy="124260"/>
                </a:xfrm>
                <a:custGeom>
                  <a:rect b="b" l="l" r="r" t="t"/>
                  <a:pathLst>
                    <a:path extrusionOk="0" h="3914" w="3950">
                      <a:moveTo>
                        <a:pt x="201" y="0"/>
                      </a:moveTo>
                      <a:cubicBezTo>
                        <a:pt x="154" y="0"/>
                        <a:pt x="108" y="19"/>
                        <a:pt x="73" y="55"/>
                      </a:cubicBezTo>
                      <a:cubicBezTo>
                        <a:pt x="1" y="128"/>
                        <a:pt x="1" y="244"/>
                        <a:pt x="73" y="314"/>
                      </a:cubicBezTo>
                      <a:lnTo>
                        <a:pt x="3619" y="3863"/>
                      </a:lnTo>
                      <a:cubicBezTo>
                        <a:pt x="3655" y="3896"/>
                        <a:pt x="3702" y="3913"/>
                        <a:pt x="3750" y="3913"/>
                      </a:cubicBezTo>
                      <a:cubicBezTo>
                        <a:pt x="3797" y="3913"/>
                        <a:pt x="3845" y="3896"/>
                        <a:pt x="3877" y="3863"/>
                      </a:cubicBezTo>
                      <a:cubicBezTo>
                        <a:pt x="3950" y="3790"/>
                        <a:pt x="3950" y="3673"/>
                        <a:pt x="3877" y="3601"/>
                      </a:cubicBezTo>
                      <a:lnTo>
                        <a:pt x="332" y="55"/>
                      </a:lnTo>
                      <a:cubicBezTo>
                        <a:pt x="295" y="19"/>
                        <a:pt x="248"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41" name="Google Shape;741;p43"/>
                <p:cNvSpPr/>
                <p:nvPr/>
              </p:nvSpPr>
              <p:spPr>
                <a:xfrm>
                  <a:off x="4508722" y="3376714"/>
                  <a:ext cx="125434" cy="124291"/>
                </a:xfrm>
                <a:custGeom>
                  <a:rect b="b" l="l" r="r" t="t"/>
                  <a:pathLst>
                    <a:path extrusionOk="0" h="3915" w="3951">
                      <a:moveTo>
                        <a:pt x="200" y="0"/>
                      </a:moveTo>
                      <a:cubicBezTo>
                        <a:pt x="153" y="0"/>
                        <a:pt x="106" y="18"/>
                        <a:pt x="69" y="53"/>
                      </a:cubicBezTo>
                      <a:cubicBezTo>
                        <a:pt x="0" y="125"/>
                        <a:pt x="0" y="241"/>
                        <a:pt x="69" y="315"/>
                      </a:cubicBezTo>
                      <a:lnTo>
                        <a:pt x="3618" y="3860"/>
                      </a:lnTo>
                      <a:cubicBezTo>
                        <a:pt x="3651" y="3897"/>
                        <a:pt x="3699" y="3914"/>
                        <a:pt x="3746" y="3914"/>
                      </a:cubicBezTo>
                      <a:cubicBezTo>
                        <a:pt x="3793" y="3914"/>
                        <a:pt x="3841" y="3897"/>
                        <a:pt x="3877" y="3860"/>
                      </a:cubicBezTo>
                      <a:cubicBezTo>
                        <a:pt x="3950" y="3787"/>
                        <a:pt x="3950" y="3670"/>
                        <a:pt x="3877" y="3601"/>
                      </a:cubicBezTo>
                      <a:lnTo>
                        <a:pt x="331" y="53"/>
                      </a:lnTo>
                      <a:cubicBezTo>
                        <a:pt x="295" y="18"/>
                        <a:pt x="248" y="0"/>
                        <a:pt x="200"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42" name="Google Shape;742;p43"/>
                <p:cNvSpPr/>
                <p:nvPr/>
              </p:nvSpPr>
              <p:spPr>
                <a:xfrm>
                  <a:off x="4477513" y="3407827"/>
                  <a:ext cx="125434" cy="124260"/>
                </a:xfrm>
                <a:custGeom>
                  <a:rect b="b" l="l" r="r" t="t"/>
                  <a:pathLst>
                    <a:path extrusionOk="0" h="3914" w="3951">
                      <a:moveTo>
                        <a:pt x="202" y="0"/>
                      </a:moveTo>
                      <a:cubicBezTo>
                        <a:pt x="156" y="0"/>
                        <a:pt x="109" y="19"/>
                        <a:pt x="73" y="55"/>
                      </a:cubicBezTo>
                      <a:cubicBezTo>
                        <a:pt x="0" y="128"/>
                        <a:pt x="0" y="244"/>
                        <a:pt x="73" y="313"/>
                      </a:cubicBezTo>
                      <a:lnTo>
                        <a:pt x="3618" y="3863"/>
                      </a:lnTo>
                      <a:cubicBezTo>
                        <a:pt x="3655" y="3895"/>
                        <a:pt x="3702" y="3914"/>
                        <a:pt x="3749" y="3914"/>
                      </a:cubicBezTo>
                      <a:cubicBezTo>
                        <a:pt x="3797" y="3914"/>
                        <a:pt x="3845" y="3895"/>
                        <a:pt x="3877" y="3863"/>
                      </a:cubicBezTo>
                      <a:cubicBezTo>
                        <a:pt x="3950" y="3790"/>
                        <a:pt x="3950" y="3673"/>
                        <a:pt x="3877" y="3601"/>
                      </a:cubicBezTo>
                      <a:lnTo>
                        <a:pt x="332" y="55"/>
                      </a:lnTo>
                      <a:cubicBezTo>
                        <a:pt x="295" y="19"/>
                        <a:pt x="249" y="0"/>
                        <a:pt x="202"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43" name="Google Shape;743;p43"/>
                <p:cNvSpPr/>
                <p:nvPr/>
              </p:nvSpPr>
              <p:spPr>
                <a:xfrm>
                  <a:off x="4814522" y="3680799"/>
                  <a:ext cx="493610" cy="493515"/>
                </a:xfrm>
                <a:custGeom>
                  <a:rect b="b" l="l" r="r" t="t"/>
                  <a:pathLst>
                    <a:path extrusionOk="0" h="15545" w="15548">
                      <a:moveTo>
                        <a:pt x="8340" y="1"/>
                      </a:moveTo>
                      <a:lnTo>
                        <a:pt x="0" y="8341"/>
                      </a:lnTo>
                      <a:lnTo>
                        <a:pt x="7208" y="15544"/>
                      </a:lnTo>
                      <a:lnTo>
                        <a:pt x="15548" y="7209"/>
                      </a:lnTo>
                      <a:lnTo>
                        <a:pt x="8340" y="1"/>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44" name="Google Shape;744;p43"/>
                <p:cNvSpPr/>
                <p:nvPr/>
              </p:nvSpPr>
              <p:spPr>
                <a:xfrm>
                  <a:off x="4941420" y="3680799"/>
                  <a:ext cx="366715" cy="366747"/>
                </a:xfrm>
                <a:custGeom>
                  <a:rect b="b" l="l" r="r" t="t"/>
                  <a:pathLst>
                    <a:path extrusionOk="0" h="11552" w="11551">
                      <a:moveTo>
                        <a:pt x="4343" y="1"/>
                      </a:moveTo>
                      <a:lnTo>
                        <a:pt x="0" y="4344"/>
                      </a:lnTo>
                      <a:lnTo>
                        <a:pt x="7208" y="11551"/>
                      </a:lnTo>
                      <a:lnTo>
                        <a:pt x="11551" y="7209"/>
                      </a:lnTo>
                      <a:lnTo>
                        <a:pt x="4343" y="1"/>
                      </a:lnTo>
                      <a:close/>
                    </a:path>
                  </a:pathLst>
                </a:custGeom>
                <a:solidFill>
                  <a:srgbClr val="6194D6"/>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45" name="Google Shape;745;p43"/>
                <p:cNvSpPr/>
                <p:nvPr/>
              </p:nvSpPr>
              <p:spPr>
                <a:xfrm>
                  <a:off x="4808712" y="3675021"/>
                  <a:ext cx="505198" cy="505198"/>
                </a:xfrm>
                <a:custGeom>
                  <a:rect b="b" l="l" r="r" t="t"/>
                  <a:pathLst>
                    <a:path extrusionOk="0" h="15913" w="15913">
                      <a:moveTo>
                        <a:pt x="8523" y="442"/>
                      </a:moveTo>
                      <a:lnTo>
                        <a:pt x="15469" y="7391"/>
                      </a:lnTo>
                      <a:lnTo>
                        <a:pt x="7391" y="15468"/>
                      </a:lnTo>
                      <a:lnTo>
                        <a:pt x="442" y="8523"/>
                      </a:lnTo>
                      <a:lnTo>
                        <a:pt x="8523" y="442"/>
                      </a:lnTo>
                      <a:close/>
                      <a:moveTo>
                        <a:pt x="8523" y="0"/>
                      </a:moveTo>
                      <a:cubicBezTo>
                        <a:pt x="8476" y="0"/>
                        <a:pt x="8428" y="17"/>
                        <a:pt x="8392" y="52"/>
                      </a:cubicBezTo>
                      <a:lnTo>
                        <a:pt x="56" y="8392"/>
                      </a:lnTo>
                      <a:cubicBezTo>
                        <a:pt x="19" y="8424"/>
                        <a:pt x="1" y="8471"/>
                        <a:pt x="1" y="8523"/>
                      </a:cubicBezTo>
                      <a:cubicBezTo>
                        <a:pt x="1" y="8570"/>
                        <a:pt x="19" y="8617"/>
                        <a:pt x="56" y="8649"/>
                      </a:cubicBezTo>
                      <a:lnTo>
                        <a:pt x="7260" y="15857"/>
                      </a:lnTo>
                      <a:cubicBezTo>
                        <a:pt x="7296" y="15894"/>
                        <a:pt x="7344" y="15912"/>
                        <a:pt x="7391" y="15912"/>
                      </a:cubicBezTo>
                      <a:cubicBezTo>
                        <a:pt x="7438" y="15912"/>
                        <a:pt x="7485" y="15894"/>
                        <a:pt x="7522" y="15857"/>
                      </a:cubicBezTo>
                      <a:lnTo>
                        <a:pt x="15857" y="7518"/>
                      </a:lnTo>
                      <a:cubicBezTo>
                        <a:pt x="15894" y="7485"/>
                        <a:pt x="15913" y="7438"/>
                        <a:pt x="15913" y="7391"/>
                      </a:cubicBezTo>
                      <a:cubicBezTo>
                        <a:pt x="15913" y="7339"/>
                        <a:pt x="15894" y="7295"/>
                        <a:pt x="15857" y="7259"/>
                      </a:cubicBezTo>
                      <a:lnTo>
                        <a:pt x="8654" y="52"/>
                      </a:lnTo>
                      <a:cubicBezTo>
                        <a:pt x="8618" y="17"/>
                        <a:pt x="8570" y="0"/>
                        <a:pt x="8523"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400"/>
                </a:p>
              </p:txBody>
            </p:sp>
            <p:sp>
              <p:nvSpPr>
                <p:cNvPr id="746" name="Google Shape;746;p43"/>
                <p:cNvSpPr/>
                <p:nvPr/>
              </p:nvSpPr>
              <p:spPr>
                <a:xfrm>
                  <a:off x="4974343" y="3820619"/>
                  <a:ext cx="200771" cy="200898"/>
                </a:xfrm>
                <a:custGeom>
                  <a:rect b="b" l="l" r="r" t="t"/>
                  <a:pathLst>
                    <a:path extrusionOk="0" h="6328" w="6324">
                      <a:moveTo>
                        <a:pt x="1428" y="1"/>
                      </a:moveTo>
                      <a:lnTo>
                        <a:pt x="0" y="1429"/>
                      </a:lnTo>
                      <a:lnTo>
                        <a:pt x="1734" y="3164"/>
                      </a:lnTo>
                      <a:lnTo>
                        <a:pt x="0" y="4898"/>
                      </a:lnTo>
                      <a:lnTo>
                        <a:pt x="1428" y="6328"/>
                      </a:lnTo>
                      <a:lnTo>
                        <a:pt x="3164" y="4592"/>
                      </a:lnTo>
                      <a:lnTo>
                        <a:pt x="4896" y="6328"/>
                      </a:lnTo>
                      <a:lnTo>
                        <a:pt x="6324" y="4898"/>
                      </a:lnTo>
                      <a:lnTo>
                        <a:pt x="4590" y="3164"/>
                      </a:lnTo>
                      <a:lnTo>
                        <a:pt x="6324" y="1429"/>
                      </a:lnTo>
                      <a:lnTo>
                        <a:pt x="4896" y="1"/>
                      </a:lnTo>
                      <a:lnTo>
                        <a:pt x="3164" y="1738"/>
                      </a:lnTo>
                      <a:lnTo>
                        <a:pt x="1428" y="1"/>
                      </a:ln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47" name="Google Shape;747;p43"/>
                <p:cNvSpPr/>
                <p:nvPr/>
              </p:nvSpPr>
              <p:spPr>
                <a:xfrm>
                  <a:off x="4981518" y="3820619"/>
                  <a:ext cx="193596" cy="193660"/>
                </a:xfrm>
                <a:custGeom>
                  <a:rect b="b" l="l" r="r" t="t"/>
                  <a:pathLst>
                    <a:path extrusionOk="0" h="6100" w="6098">
                      <a:moveTo>
                        <a:pt x="1202" y="1"/>
                      </a:moveTo>
                      <a:lnTo>
                        <a:pt x="1" y="1202"/>
                      </a:lnTo>
                      <a:lnTo>
                        <a:pt x="4897" y="6099"/>
                      </a:lnTo>
                      <a:lnTo>
                        <a:pt x="6098" y="4898"/>
                      </a:lnTo>
                      <a:lnTo>
                        <a:pt x="4364" y="3164"/>
                      </a:lnTo>
                      <a:lnTo>
                        <a:pt x="6098" y="1429"/>
                      </a:lnTo>
                      <a:lnTo>
                        <a:pt x="4670" y="1"/>
                      </a:lnTo>
                      <a:lnTo>
                        <a:pt x="2938" y="1738"/>
                      </a:lnTo>
                      <a:lnTo>
                        <a:pt x="1202" y="1"/>
                      </a:lnTo>
                      <a:close/>
                    </a:path>
                  </a:pathLst>
                </a:custGeom>
                <a:solidFill>
                  <a:srgbClr val="D0E0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48" name="Google Shape;748;p43"/>
                <p:cNvSpPr/>
                <p:nvPr/>
              </p:nvSpPr>
              <p:spPr>
                <a:xfrm>
                  <a:off x="4967993" y="3814872"/>
                  <a:ext cx="213597" cy="212423"/>
                </a:xfrm>
                <a:custGeom>
                  <a:rect b="b" l="l" r="r" t="t"/>
                  <a:pathLst>
                    <a:path extrusionOk="0" h="6691" w="6728">
                      <a:moveTo>
                        <a:pt x="5096" y="441"/>
                      </a:moveTo>
                      <a:lnTo>
                        <a:pt x="6265" y="1610"/>
                      </a:lnTo>
                      <a:lnTo>
                        <a:pt x="4659" y="3214"/>
                      </a:lnTo>
                      <a:cubicBezTo>
                        <a:pt x="4590" y="3288"/>
                        <a:pt x="4590" y="3404"/>
                        <a:pt x="4659" y="3477"/>
                      </a:cubicBezTo>
                      <a:lnTo>
                        <a:pt x="6265" y="5079"/>
                      </a:lnTo>
                      <a:lnTo>
                        <a:pt x="5096" y="6247"/>
                      </a:lnTo>
                      <a:lnTo>
                        <a:pt x="3491" y="4645"/>
                      </a:lnTo>
                      <a:cubicBezTo>
                        <a:pt x="3457" y="4609"/>
                        <a:pt x="3410" y="4590"/>
                        <a:pt x="3363" y="4590"/>
                      </a:cubicBezTo>
                      <a:cubicBezTo>
                        <a:pt x="3316" y="4590"/>
                        <a:pt x="3269" y="4609"/>
                        <a:pt x="3233" y="4645"/>
                      </a:cubicBezTo>
                      <a:lnTo>
                        <a:pt x="1628" y="6247"/>
                      </a:lnTo>
                      <a:lnTo>
                        <a:pt x="459" y="5079"/>
                      </a:lnTo>
                      <a:lnTo>
                        <a:pt x="2065" y="3477"/>
                      </a:lnTo>
                      <a:cubicBezTo>
                        <a:pt x="2137" y="3404"/>
                        <a:pt x="2137" y="3288"/>
                        <a:pt x="2065" y="3214"/>
                      </a:cubicBezTo>
                      <a:lnTo>
                        <a:pt x="459" y="1610"/>
                      </a:lnTo>
                      <a:lnTo>
                        <a:pt x="1628" y="441"/>
                      </a:lnTo>
                      <a:lnTo>
                        <a:pt x="3233" y="2046"/>
                      </a:lnTo>
                      <a:cubicBezTo>
                        <a:pt x="3269" y="2083"/>
                        <a:pt x="3316" y="2101"/>
                        <a:pt x="3363" y="2101"/>
                      </a:cubicBezTo>
                      <a:cubicBezTo>
                        <a:pt x="3410" y="2101"/>
                        <a:pt x="3457" y="2083"/>
                        <a:pt x="3491" y="2046"/>
                      </a:cubicBezTo>
                      <a:lnTo>
                        <a:pt x="5096" y="441"/>
                      </a:lnTo>
                      <a:close/>
                      <a:moveTo>
                        <a:pt x="5096" y="0"/>
                      </a:moveTo>
                      <a:cubicBezTo>
                        <a:pt x="5049" y="0"/>
                        <a:pt x="5002" y="19"/>
                        <a:pt x="4965" y="51"/>
                      </a:cubicBezTo>
                      <a:lnTo>
                        <a:pt x="3364" y="1657"/>
                      </a:lnTo>
                      <a:lnTo>
                        <a:pt x="1759" y="51"/>
                      </a:lnTo>
                      <a:cubicBezTo>
                        <a:pt x="1724" y="18"/>
                        <a:pt x="1676" y="2"/>
                        <a:pt x="1628" y="2"/>
                      </a:cubicBezTo>
                      <a:cubicBezTo>
                        <a:pt x="1580" y="2"/>
                        <a:pt x="1533" y="18"/>
                        <a:pt x="1500" y="51"/>
                      </a:cubicBezTo>
                      <a:lnTo>
                        <a:pt x="69" y="1482"/>
                      </a:lnTo>
                      <a:cubicBezTo>
                        <a:pt x="0" y="1551"/>
                        <a:pt x="0" y="1667"/>
                        <a:pt x="69" y="1741"/>
                      </a:cubicBezTo>
                      <a:lnTo>
                        <a:pt x="1675" y="3345"/>
                      </a:lnTo>
                      <a:lnTo>
                        <a:pt x="69" y="4951"/>
                      </a:lnTo>
                      <a:cubicBezTo>
                        <a:pt x="0" y="5020"/>
                        <a:pt x="0" y="5136"/>
                        <a:pt x="69" y="5210"/>
                      </a:cubicBezTo>
                      <a:lnTo>
                        <a:pt x="1500" y="6637"/>
                      </a:lnTo>
                      <a:cubicBezTo>
                        <a:pt x="1533" y="6673"/>
                        <a:pt x="1580" y="6691"/>
                        <a:pt x="1628" y="6691"/>
                      </a:cubicBezTo>
                      <a:cubicBezTo>
                        <a:pt x="1679" y="6691"/>
                        <a:pt x="1722" y="6673"/>
                        <a:pt x="1759" y="6637"/>
                      </a:cubicBezTo>
                      <a:lnTo>
                        <a:pt x="3364" y="5031"/>
                      </a:lnTo>
                      <a:lnTo>
                        <a:pt x="4965" y="6637"/>
                      </a:lnTo>
                      <a:cubicBezTo>
                        <a:pt x="5002" y="6673"/>
                        <a:pt x="5049" y="6691"/>
                        <a:pt x="5096" y="6691"/>
                      </a:cubicBezTo>
                      <a:cubicBezTo>
                        <a:pt x="5144" y="6691"/>
                        <a:pt x="5191" y="6673"/>
                        <a:pt x="5227" y="6637"/>
                      </a:cubicBezTo>
                      <a:lnTo>
                        <a:pt x="6655" y="5210"/>
                      </a:lnTo>
                      <a:cubicBezTo>
                        <a:pt x="6727" y="5136"/>
                        <a:pt x="6727" y="5020"/>
                        <a:pt x="6655" y="4951"/>
                      </a:cubicBezTo>
                      <a:lnTo>
                        <a:pt x="5049" y="3345"/>
                      </a:lnTo>
                      <a:lnTo>
                        <a:pt x="6655" y="1741"/>
                      </a:lnTo>
                      <a:cubicBezTo>
                        <a:pt x="6727" y="1667"/>
                        <a:pt x="6727" y="1551"/>
                        <a:pt x="6655" y="1482"/>
                      </a:cubicBezTo>
                      <a:lnTo>
                        <a:pt x="5227" y="51"/>
                      </a:lnTo>
                      <a:cubicBezTo>
                        <a:pt x="5191" y="19"/>
                        <a:pt x="5144" y="0"/>
                        <a:pt x="509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49" name="Google Shape;749;p43"/>
              <p:cNvGrpSpPr/>
              <p:nvPr/>
            </p:nvGrpSpPr>
            <p:grpSpPr>
              <a:xfrm>
                <a:off x="7002589" y="3756903"/>
                <a:ext cx="460558" cy="192901"/>
                <a:chOff x="5427392" y="3652956"/>
                <a:chExt cx="296236" cy="133625"/>
              </a:xfrm>
            </p:grpSpPr>
            <p:sp>
              <p:nvSpPr>
                <p:cNvPr id="750" name="Google Shape;750;p43"/>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51" name="Google Shape;751;p43"/>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52" name="Google Shape;752;p43"/>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sp>
          <p:nvSpPr>
            <p:cNvPr id="753" name="Google Shape;753;p43"/>
            <p:cNvSpPr txBox="1"/>
            <p:nvPr/>
          </p:nvSpPr>
          <p:spPr>
            <a:xfrm>
              <a:off x="1984104" y="454113"/>
              <a:ext cx="4140000" cy="10281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b="1" lang="ar" sz="6000">
                  <a:solidFill>
                    <a:schemeClr val="accent1"/>
                  </a:solidFill>
                  <a:latin typeface="Mada"/>
                  <a:ea typeface="Mada"/>
                  <a:cs typeface="Mada"/>
                  <a:sym typeface="Mada"/>
                </a:rPr>
                <a:t>THANKS!!</a:t>
              </a:r>
              <a:endParaRPr b="1" sz="6000">
                <a:solidFill>
                  <a:schemeClr val="accent1"/>
                </a:solidFill>
                <a:latin typeface="Mada"/>
                <a:ea typeface="Mada"/>
                <a:cs typeface="Mada"/>
                <a:sym typeface="Mada"/>
              </a:endParaRPr>
            </a:p>
          </p:txBody>
        </p:sp>
        <p:grpSp>
          <p:nvGrpSpPr>
            <p:cNvPr id="754" name="Google Shape;754;p43"/>
            <p:cNvGrpSpPr/>
            <p:nvPr/>
          </p:nvGrpSpPr>
          <p:grpSpPr>
            <a:xfrm>
              <a:off x="795934" y="1478629"/>
              <a:ext cx="6516287" cy="3661780"/>
              <a:chOff x="799050" y="1513954"/>
              <a:chExt cx="6541800" cy="3663978"/>
            </a:xfrm>
          </p:grpSpPr>
          <p:sp>
            <p:nvSpPr>
              <p:cNvPr id="755" name="Google Shape;755;p43"/>
              <p:cNvSpPr txBox="1"/>
              <p:nvPr/>
            </p:nvSpPr>
            <p:spPr>
              <a:xfrm>
                <a:off x="799050" y="1513954"/>
                <a:ext cx="6541800" cy="10287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3000">
                    <a:latin typeface="Pacifico"/>
                    <a:ea typeface="Pacifico"/>
                    <a:cs typeface="Pacifico"/>
                    <a:sym typeface="Pacifico"/>
                  </a:rPr>
                  <a:t>This lecture was done by:</a:t>
                </a:r>
                <a:endParaRPr sz="3000">
                  <a:latin typeface="Pacifico"/>
                  <a:ea typeface="Pacifico"/>
                  <a:cs typeface="Pacifico"/>
                  <a:sym typeface="Pacifico"/>
                </a:endParaRPr>
              </a:p>
            </p:txBody>
          </p:sp>
          <p:sp>
            <p:nvSpPr>
              <p:cNvPr id="756" name="Google Shape;756;p43"/>
              <p:cNvSpPr txBox="1"/>
              <p:nvPr/>
            </p:nvSpPr>
            <p:spPr>
              <a:xfrm>
                <a:off x="2266941" y="2000318"/>
                <a:ext cx="3026100" cy="477600"/>
              </a:xfrm>
              <a:prstGeom prst="rect">
                <a:avLst/>
              </a:prstGeom>
              <a:noFill/>
              <a:ln>
                <a:noFill/>
              </a:ln>
            </p:spPr>
            <p:txBody>
              <a:bodyPr anchorCtr="0" anchor="t" bIns="91175" lIns="91175" spcFirstLastPara="1" rIns="91175" wrap="square" tIns="91175">
                <a:noAutofit/>
              </a:bodyPr>
              <a:lstStyle/>
              <a:p>
                <a:pPr indent="-342900" lvl="0" marL="457200" rtl="0" algn="ctr">
                  <a:spcBef>
                    <a:spcPts val="0"/>
                  </a:spcBef>
                  <a:spcAft>
                    <a:spcPts val="0"/>
                  </a:spcAft>
                  <a:buSzPts val="1800"/>
                  <a:buFont typeface="Mada"/>
                  <a:buChar char="-"/>
                </a:pPr>
                <a:r>
                  <a:rPr lang="ar" sz="1800">
                    <a:latin typeface="Mada"/>
                    <a:ea typeface="Mada"/>
                    <a:cs typeface="Mada"/>
                    <a:sym typeface="Mada"/>
                  </a:rPr>
                  <a:t>Faisal G Al-Zahrani</a:t>
                </a:r>
                <a:endParaRPr sz="1800">
                  <a:latin typeface="Mada"/>
                  <a:ea typeface="Mada"/>
                  <a:cs typeface="Mada"/>
                  <a:sym typeface="Mada"/>
                </a:endParaRPr>
              </a:p>
              <a:p>
                <a:pPr indent="-342900" lvl="0" marL="457200" rtl="0" algn="ctr">
                  <a:spcBef>
                    <a:spcPts val="0"/>
                  </a:spcBef>
                  <a:spcAft>
                    <a:spcPts val="0"/>
                  </a:spcAft>
                  <a:buSzPts val="1800"/>
                  <a:buFont typeface="Mada"/>
                  <a:buChar char="-"/>
                </a:pPr>
                <a:r>
                  <a:rPr lang="ar" sz="1800">
                    <a:solidFill>
                      <a:schemeClr val="dk1"/>
                    </a:solidFill>
                    <a:latin typeface="Mada"/>
                    <a:ea typeface="Mada"/>
                    <a:cs typeface="Mada"/>
                    <a:sym typeface="Mada"/>
                  </a:rPr>
                  <a:t>Nawaf Albhijan</a:t>
                </a:r>
                <a:endParaRPr sz="1800">
                  <a:solidFill>
                    <a:schemeClr val="dk1"/>
                  </a:solidFill>
                  <a:latin typeface="Mada"/>
                  <a:ea typeface="Mada"/>
                  <a:cs typeface="Mada"/>
                  <a:sym typeface="Mada"/>
                </a:endParaRPr>
              </a:p>
              <a:p>
                <a:pPr indent="-342900" lvl="0" marL="457200" rtl="0" algn="ctr">
                  <a:spcBef>
                    <a:spcPts val="0"/>
                  </a:spcBef>
                  <a:spcAft>
                    <a:spcPts val="0"/>
                  </a:spcAft>
                  <a:buSzPts val="1800"/>
                  <a:buFont typeface="Mada"/>
                  <a:buChar char="-"/>
                </a:pPr>
                <a:r>
                  <a:t/>
                </a:r>
                <a:endParaRPr sz="1800">
                  <a:latin typeface="Mada"/>
                  <a:ea typeface="Mada"/>
                  <a:cs typeface="Mada"/>
                  <a:sym typeface="Mada"/>
                </a:endParaRPr>
              </a:p>
              <a:p>
                <a:pPr indent="0" lvl="0" marL="457200" rtl="0" algn="ctr">
                  <a:spcBef>
                    <a:spcPts val="0"/>
                  </a:spcBef>
                  <a:spcAft>
                    <a:spcPts val="0"/>
                  </a:spcAft>
                  <a:buNone/>
                </a:pPr>
                <a:r>
                  <a:t/>
                </a:r>
                <a:endParaRPr sz="1800">
                  <a:latin typeface="Mada"/>
                  <a:ea typeface="Mada"/>
                  <a:cs typeface="Mada"/>
                  <a:sym typeface="Mada"/>
                </a:endParaRPr>
              </a:p>
              <a:p>
                <a:pPr indent="0" lvl="0" marL="457200" rtl="0" algn="l">
                  <a:spcBef>
                    <a:spcPts val="0"/>
                  </a:spcBef>
                  <a:spcAft>
                    <a:spcPts val="0"/>
                  </a:spcAft>
                  <a:buNone/>
                </a:pPr>
                <a:r>
                  <a:t/>
                </a:r>
                <a:endParaRPr sz="1800">
                  <a:latin typeface="Mada"/>
                  <a:ea typeface="Mada"/>
                  <a:cs typeface="Mada"/>
                  <a:sym typeface="Mada"/>
                </a:endParaRPr>
              </a:p>
            </p:txBody>
          </p:sp>
          <p:sp>
            <p:nvSpPr>
              <p:cNvPr id="757" name="Google Shape;757;p43"/>
              <p:cNvSpPr txBox="1"/>
              <p:nvPr/>
            </p:nvSpPr>
            <p:spPr>
              <a:xfrm>
                <a:off x="1518900" y="2534254"/>
                <a:ext cx="5102100" cy="6396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3000">
                    <a:latin typeface="Pacifico"/>
                    <a:ea typeface="Pacifico"/>
                    <a:cs typeface="Pacifico"/>
                    <a:sym typeface="Pacifico"/>
                  </a:rPr>
                  <a:t>Quiz and summary maker:</a:t>
                </a:r>
                <a:endParaRPr sz="3000">
                  <a:latin typeface="Pacifico"/>
                  <a:ea typeface="Pacifico"/>
                  <a:cs typeface="Pacifico"/>
                  <a:sym typeface="Pacifico"/>
                </a:endParaRPr>
              </a:p>
            </p:txBody>
          </p:sp>
          <p:sp>
            <p:nvSpPr>
              <p:cNvPr id="758" name="Google Shape;758;p43"/>
              <p:cNvSpPr txBox="1"/>
              <p:nvPr/>
            </p:nvSpPr>
            <p:spPr>
              <a:xfrm>
                <a:off x="2266941" y="3115961"/>
                <a:ext cx="3026100" cy="477600"/>
              </a:xfrm>
              <a:prstGeom prst="rect">
                <a:avLst/>
              </a:prstGeom>
              <a:noFill/>
              <a:ln>
                <a:noFill/>
              </a:ln>
            </p:spPr>
            <p:txBody>
              <a:bodyPr anchorCtr="0" anchor="t" bIns="91175" lIns="91175" spcFirstLastPara="1" rIns="91175" wrap="square" tIns="91175">
                <a:noAutofit/>
              </a:bodyPr>
              <a:lstStyle/>
              <a:p>
                <a:pPr indent="-342900" lvl="0" marL="457200" rtl="0" algn="ctr">
                  <a:spcBef>
                    <a:spcPts val="0"/>
                  </a:spcBef>
                  <a:spcAft>
                    <a:spcPts val="0"/>
                  </a:spcAft>
                  <a:buClr>
                    <a:schemeClr val="dk1"/>
                  </a:buClr>
                  <a:buSzPts val="1800"/>
                  <a:buFont typeface="Mada"/>
                  <a:buChar char="-"/>
                </a:pPr>
                <a:r>
                  <a:rPr lang="ar" sz="1800">
                    <a:solidFill>
                      <a:schemeClr val="dk1"/>
                    </a:solidFill>
                    <a:latin typeface="Mada"/>
                    <a:ea typeface="Mada"/>
                    <a:cs typeface="Mada"/>
                    <a:sym typeface="Mada"/>
                  </a:rPr>
                  <a:t>Faisal G Al-Zahrani</a:t>
                </a:r>
                <a:endParaRPr sz="1800">
                  <a:latin typeface="Mada"/>
                  <a:ea typeface="Mada"/>
                  <a:cs typeface="Mada"/>
                  <a:sym typeface="Mada"/>
                </a:endParaRPr>
              </a:p>
              <a:p>
                <a:pPr indent="0" lvl="0" marL="457200" rtl="0" algn="ctr">
                  <a:spcBef>
                    <a:spcPts val="0"/>
                  </a:spcBef>
                  <a:spcAft>
                    <a:spcPts val="0"/>
                  </a:spcAft>
                  <a:buNone/>
                </a:pPr>
                <a:r>
                  <a:t/>
                </a:r>
                <a:endParaRPr sz="1800">
                  <a:latin typeface="Mada"/>
                  <a:ea typeface="Mada"/>
                  <a:cs typeface="Mada"/>
                  <a:sym typeface="Mada"/>
                </a:endParaRPr>
              </a:p>
            </p:txBody>
          </p:sp>
          <p:sp>
            <p:nvSpPr>
              <p:cNvPr id="759" name="Google Shape;759;p43"/>
              <p:cNvSpPr txBox="1"/>
              <p:nvPr/>
            </p:nvSpPr>
            <p:spPr>
              <a:xfrm>
                <a:off x="1518900" y="3685171"/>
                <a:ext cx="5102100" cy="6396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3000">
                    <a:latin typeface="Pacifico"/>
                    <a:ea typeface="Pacifico"/>
                    <a:cs typeface="Pacifico"/>
                    <a:sym typeface="Pacifico"/>
                  </a:rPr>
                  <a:t>Note taker:</a:t>
                </a:r>
                <a:endParaRPr sz="3000">
                  <a:latin typeface="Pacifico"/>
                  <a:ea typeface="Pacifico"/>
                  <a:cs typeface="Pacifico"/>
                  <a:sym typeface="Pacifico"/>
                </a:endParaRPr>
              </a:p>
            </p:txBody>
          </p:sp>
          <p:sp>
            <p:nvSpPr>
              <p:cNvPr id="760" name="Google Shape;760;p43"/>
              <p:cNvSpPr txBox="1"/>
              <p:nvPr/>
            </p:nvSpPr>
            <p:spPr>
              <a:xfrm>
                <a:off x="2281750" y="4266832"/>
                <a:ext cx="3026100" cy="911100"/>
              </a:xfrm>
              <a:prstGeom prst="rect">
                <a:avLst/>
              </a:prstGeom>
              <a:noFill/>
              <a:ln>
                <a:noFill/>
              </a:ln>
            </p:spPr>
            <p:txBody>
              <a:bodyPr anchorCtr="0" anchor="t" bIns="91175" lIns="91175" spcFirstLastPara="1" rIns="91175" wrap="square" tIns="91175">
                <a:noAutofit/>
              </a:bodyPr>
              <a:lstStyle/>
              <a:p>
                <a:pPr indent="-342900" lvl="0" marL="457200" rtl="0" algn="ctr">
                  <a:spcBef>
                    <a:spcPts val="0"/>
                  </a:spcBef>
                  <a:spcAft>
                    <a:spcPts val="0"/>
                  </a:spcAft>
                  <a:buSzPts val="1800"/>
                  <a:buFont typeface="Mada"/>
                  <a:buChar char="-"/>
                </a:pPr>
                <a:r>
                  <a:rPr lang="ar" sz="1800">
                    <a:latin typeface="Mada"/>
                    <a:ea typeface="Mada"/>
                    <a:cs typeface="Mada"/>
                    <a:sym typeface="Mada"/>
                  </a:rPr>
                  <a:t>Khaled Al-harbi</a:t>
                </a:r>
                <a:endParaRPr sz="1800">
                  <a:latin typeface="Mada"/>
                  <a:ea typeface="Mada"/>
                  <a:cs typeface="Mada"/>
                  <a:sym typeface="Mada"/>
                </a:endParaRPr>
              </a:p>
              <a:p>
                <a:pPr indent="0" lvl="0" marL="457200" rtl="0" algn="l">
                  <a:spcBef>
                    <a:spcPts val="0"/>
                  </a:spcBef>
                  <a:spcAft>
                    <a:spcPts val="0"/>
                  </a:spcAft>
                  <a:buNone/>
                </a:pPr>
                <a:r>
                  <a:t/>
                </a:r>
                <a:endParaRPr sz="1800">
                  <a:latin typeface="Mada"/>
                  <a:ea typeface="Mada"/>
                  <a:cs typeface="Mada"/>
                  <a:sym typeface="Mada"/>
                </a:endParaRPr>
              </a:p>
            </p:txBody>
          </p:sp>
        </p:grpSp>
        <p:grpSp>
          <p:nvGrpSpPr>
            <p:cNvPr id="761" name="Google Shape;761;p43"/>
            <p:cNvGrpSpPr/>
            <p:nvPr/>
          </p:nvGrpSpPr>
          <p:grpSpPr>
            <a:xfrm>
              <a:off x="-1679310" y="5750031"/>
              <a:ext cx="10343669" cy="4602603"/>
              <a:chOff x="-1557559" y="5606217"/>
              <a:chExt cx="10384167" cy="4605366"/>
            </a:xfrm>
          </p:grpSpPr>
          <p:sp>
            <p:nvSpPr>
              <p:cNvPr id="762" name="Google Shape;762;p43"/>
              <p:cNvSpPr/>
              <p:nvPr/>
            </p:nvSpPr>
            <p:spPr>
              <a:xfrm rot="844026">
                <a:off x="-1318394" y="6118960"/>
                <a:ext cx="4315373" cy="250202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763" name="Google Shape;763;p43"/>
              <p:cNvSpPr/>
              <p:nvPr/>
            </p:nvSpPr>
            <p:spPr>
              <a:xfrm rot="-9658027">
                <a:off x="4500214" y="6206605"/>
                <a:ext cx="4065076" cy="228373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764" name="Google Shape;764;p43"/>
              <p:cNvSpPr/>
              <p:nvPr/>
            </p:nvSpPr>
            <p:spPr>
              <a:xfrm rot="-10142682">
                <a:off x="2186869" y="8368856"/>
                <a:ext cx="3760268" cy="1499130"/>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765" name="Google Shape;765;p43"/>
              <p:cNvSpPr txBox="1"/>
              <p:nvPr/>
            </p:nvSpPr>
            <p:spPr>
              <a:xfrm>
                <a:off x="136688" y="6779083"/>
                <a:ext cx="2783400" cy="12270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000">
                    <a:latin typeface="Mada"/>
                    <a:ea typeface="Mada"/>
                    <a:cs typeface="Mada"/>
                    <a:sym typeface="Mada"/>
                  </a:rPr>
                  <a:t>Females co-leaders:</a:t>
                </a:r>
                <a:endParaRPr b="1"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Raghad AlKhashan </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Amirah Aldakhilallah</a:t>
                </a:r>
                <a:endParaRPr sz="2000">
                  <a:latin typeface="Mada"/>
                  <a:ea typeface="Mada"/>
                  <a:cs typeface="Mada"/>
                  <a:sym typeface="Mada"/>
                </a:endParaRPr>
              </a:p>
            </p:txBody>
          </p:sp>
          <p:sp>
            <p:nvSpPr>
              <p:cNvPr id="766" name="Google Shape;766;p43"/>
              <p:cNvSpPr txBox="1"/>
              <p:nvPr/>
            </p:nvSpPr>
            <p:spPr>
              <a:xfrm>
                <a:off x="4663425" y="6779086"/>
                <a:ext cx="2783400" cy="16272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000">
                    <a:latin typeface="Mada"/>
                    <a:ea typeface="Mada"/>
                    <a:cs typeface="Mada"/>
                    <a:sym typeface="Mada"/>
                  </a:rPr>
                  <a:t>Males co-leaders:</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Mashal AbaAlkhail</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Nawaf Albhijan</a:t>
                </a:r>
                <a:endParaRPr sz="2000">
                  <a:latin typeface="Mada"/>
                  <a:ea typeface="Mada"/>
                  <a:cs typeface="Mada"/>
                  <a:sym typeface="Mada"/>
                </a:endParaRPr>
              </a:p>
              <a:p>
                <a:pPr indent="0" lvl="0" marL="0" rtl="0" algn="ctr">
                  <a:spcBef>
                    <a:spcPts val="0"/>
                  </a:spcBef>
                  <a:spcAft>
                    <a:spcPts val="0"/>
                  </a:spcAft>
                  <a:buNone/>
                </a:pPr>
                <a:r>
                  <a:t/>
                </a:r>
                <a:endParaRPr sz="2000">
                  <a:latin typeface="Mada"/>
                  <a:ea typeface="Mada"/>
                  <a:cs typeface="Mada"/>
                  <a:sym typeface="Mada"/>
                </a:endParaRPr>
              </a:p>
              <a:p>
                <a:pPr indent="0" lvl="0" marL="0" rtl="0" algn="ctr">
                  <a:spcBef>
                    <a:spcPts val="0"/>
                  </a:spcBef>
                  <a:spcAft>
                    <a:spcPts val="0"/>
                  </a:spcAft>
                  <a:buNone/>
                </a:pPr>
                <a:r>
                  <a:t/>
                </a:r>
                <a:endParaRPr b="1" sz="2000">
                  <a:latin typeface="Mada"/>
                  <a:ea typeface="Mada"/>
                  <a:cs typeface="Mada"/>
                  <a:sym typeface="Mada"/>
                </a:endParaRPr>
              </a:p>
            </p:txBody>
          </p:sp>
          <p:grpSp>
            <p:nvGrpSpPr>
              <p:cNvPr id="767" name="Google Shape;767;p43"/>
              <p:cNvGrpSpPr/>
              <p:nvPr/>
            </p:nvGrpSpPr>
            <p:grpSpPr>
              <a:xfrm>
                <a:off x="1656025" y="8761125"/>
                <a:ext cx="4020900" cy="998700"/>
                <a:chOff x="1656025" y="8761125"/>
                <a:chExt cx="4020900" cy="998700"/>
              </a:xfrm>
            </p:grpSpPr>
            <p:sp>
              <p:nvSpPr>
                <p:cNvPr id="768" name="Google Shape;768;p43"/>
                <p:cNvSpPr txBox="1"/>
                <p:nvPr/>
              </p:nvSpPr>
              <p:spPr>
                <a:xfrm>
                  <a:off x="1656025" y="8761125"/>
                  <a:ext cx="4020900" cy="9987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2000">
                      <a:latin typeface="Pacifico"/>
                      <a:ea typeface="Pacifico"/>
                      <a:cs typeface="Pacifico"/>
                      <a:sym typeface="Pacifico"/>
                    </a:rPr>
                    <a:t>Send us your feedback:</a:t>
                  </a:r>
                  <a:endParaRPr sz="2000">
                    <a:latin typeface="Pacifico"/>
                    <a:ea typeface="Pacifico"/>
                    <a:cs typeface="Pacifico"/>
                    <a:sym typeface="Pacifico"/>
                  </a:endParaRPr>
                </a:p>
                <a:p>
                  <a:pPr indent="0" lvl="0" marL="0" rtl="0" algn="ctr">
                    <a:spcBef>
                      <a:spcPts val="0"/>
                    </a:spcBef>
                    <a:spcAft>
                      <a:spcPts val="0"/>
                    </a:spcAft>
                    <a:buNone/>
                  </a:pPr>
                  <a:r>
                    <a:rPr lang="ar" sz="2000">
                      <a:latin typeface="Pacifico"/>
                      <a:ea typeface="Pacifico"/>
                      <a:cs typeface="Pacifico"/>
                      <a:sym typeface="Pacifico"/>
                    </a:rPr>
                    <a:t>We are all ears!</a:t>
                  </a:r>
                  <a:endParaRPr sz="2000">
                    <a:latin typeface="Pacifico"/>
                    <a:ea typeface="Pacifico"/>
                    <a:cs typeface="Pacifico"/>
                    <a:sym typeface="Pacifico"/>
                  </a:endParaRPr>
                </a:p>
              </p:txBody>
            </p:sp>
            <p:pic>
              <p:nvPicPr>
                <p:cNvPr id="769" name="Google Shape;769;p43">
                  <a:hlinkClick r:id="rId3"/>
                </p:cNvPr>
                <p:cNvPicPr preferRelativeResize="0"/>
                <p:nvPr/>
              </p:nvPicPr>
              <p:blipFill>
                <a:blip r:embed="rId4">
                  <a:alphaModFix/>
                </a:blip>
                <a:stretch>
                  <a:fillRect/>
                </a:stretch>
              </p:blipFill>
              <p:spPr>
                <a:xfrm>
                  <a:off x="5035175" y="8789299"/>
                  <a:ext cx="347000" cy="477591"/>
                </a:xfrm>
                <a:prstGeom prst="rect">
                  <a:avLst/>
                </a:prstGeom>
                <a:noFill/>
                <a:ln>
                  <a:noFill/>
                </a:ln>
              </p:spPr>
            </p:pic>
          </p:grpSp>
        </p:grpSp>
        <p:grpSp>
          <p:nvGrpSpPr>
            <p:cNvPr id="770" name="Google Shape;770;p43"/>
            <p:cNvGrpSpPr/>
            <p:nvPr/>
          </p:nvGrpSpPr>
          <p:grpSpPr>
            <a:xfrm>
              <a:off x="258081" y="3971276"/>
              <a:ext cx="1131856" cy="1357967"/>
              <a:chOff x="876055" y="2338940"/>
              <a:chExt cx="862498" cy="998652"/>
            </a:xfrm>
          </p:grpSpPr>
          <p:grpSp>
            <p:nvGrpSpPr>
              <p:cNvPr id="771" name="Google Shape;771;p43"/>
              <p:cNvGrpSpPr/>
              <p:nvPr/>
            </p:nvGrpSpPr>
            <p:grpSpPr>
              <a:xfrm>
                <a:off x="876055" y="2338940"/>
                <a:ext cx="431131" cy="998652"/>
                <a:chOff x="6094678" y="3600952"/>
                <a:chExt cx="431131" cy="998652"/>
              </a:xfrm>
            </p:grpSpPr>
            <p:sp>
              <p:nvSpPr>
                <p:cNvPr id="772" name="Google Shape;772;p43"/>
                <p:cNvSpPr/>
                <p:nvPr/>
              </p:nvSpPr>
              <p:spPr>
                <a:xfrm>
                  <a:off x="6100456" y="3716294"/>
                  <a:ext cx="419543" cy="877533"/>
                </a:xfrm>
                <a:custGeom>
                  <a:rect b="b" l="l" r="r" t="t"/>
                  <a:pathLst>
                    <a:path extrusionOk="0" h="27641" w="13215">
                      <a:moveTo>
                        <a:pt x="4481" y="0"/>
                      </a:moveTo>
                      <a:cubicBezTo>
                        <a:pt x="2006" y="0"/>
                        <a:pt x="0" y="5268"/>
                        <a:pt x="0" y="7739"/>
                      </a:cubicBezTo>
                      <a:lnTo>
                        <a:pt x="0" y="23545"/>
                      </a:lnTo>
                      <a:cubicBezTo>
                        <a:pt x="0" y="25805"/>
                        <a:pt x="1835" y="27640"/>
                        <a:pt x="4096" y="27640"/>
                      </a:cubicBezTo>
                      <a:lnTo>
                        <a:pt x="9120" y="27640"/>
                      </a:lnTo>
                      <a:cubicBezTo>
                        <a:pt x="11380" y="27640"/>
                        <a:pt x="13214" y="25805"/>
                        <a:pt x="13214" y="23545"/>
                      </a:cubicBezTo>
                      <a:lnTo>
                        <a:pt x="13214" y="7739"/>
                      </a:lnTo>
                      <a:cubicBezTo>
                        <a:pt x="13214" y="5268"/>
                        <a:pt x="11209" y="0"/>
                        <a:pt x="8737"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43"/>
                <p:cNvSpPr/>
                <p:nvPr/>
              </p:nvSpPr>
              <p:spPr>
                <a:xfrm>
                  <a:off x="6111790" y="3719754"/>
                  <a:ext cx="408209" cy="874072"/>
                </a:xfrm>
                <a:custGeom>
                  <a:rect b="b" l="l" r="r" t="t"/>
                  <a:pathLst>
                    <a:path extrusionOk="0" h="27532" w="12858">
                      <a:moveTo>
                        <a:pt x="8992" y="1"/>
                      </a:moveTo>
                      <a:lnTo>
                        <a:pt x="8992" y="22981"/>
                      </a:lnTo>
                      <a:cubicBezTo>
                        <a:pt x="8992" y="24154"/>
                        <a:pt x="8042" y="25100"/>
                        <a:pt x="6873" y="25100"/>
                      </a:cubicBezTo>
                      <a:lnTo>
                        <a:pt x="1" y="25100"/>
                      </a:lnTo>
                      <a:cubicBezTo>
                        <a:pt x="641" y="26531"/>
                        <a:pt x="2071" y="27531"/>
                        <a:pt x="3739" y="27531"/>
                      </a:cubicBezTo>
                      <a:lnTo>
                        <a:pt x="8763" y="27531"/>
                      </a:lnTo>
                      <a:cubicBezTo>
                        <a:pt x="8842" y="27531"/>
                        <a:pt x="8916" y="27517"/>
                        <a:pt x="8992" y="27514"/>
                      </a:cubicBezTo>
                      <a:lnTo>
                        <a:pt x="8992" y="27517"/>
                      </a:lnTo>
                      <a:cubicBezTo>
                        <a:pt x="9054" y="27514"/>
                        <a:pt x="9116" y="27506"/>
                        <a:pt x="9178" y="27499"/>
                      </a:cubicBezTo>
                      <a:cubicBezTo>
                        <a:pt x="9312" y="27484"/>
                        <a:pt x="9443" y="27466"/>
                        <a:pt x="9571" y="27440"/>
                      </a:cubicBezTo>
                      <a:cubicBezTo>
                        <a:pt x="9662" y="27422"/>
                        <a:pt x="9749" y="27404"/>
                        <a:pt x="9836" y="27378"/>
                      </a:cubicBezTo>
                      <a:cubicBezTo>
                        <a:pt x="9920" y="27356"/>
                        <a:pt x="10000" y="27331"/>
                        <a:pt x="10080" y="27306"/>
                      </a:cubicBezTo>
                      <a:cubicBezTo>
                        <a:pt x="10179" y="27273"/>
                        <a:pt x="10273" y="27233"/>
                        <a:pt x="10368" y="27193"/>
                      </a:cubicBezTo>
                      <a:cubicBezTo>
                        <a:pt x="10455" y="27156"/>
                        <a:pt x="10546" y="27116"/>
                        <a:pt x="10630" y="27069"/>
                      </a:cubicBezTo>
                      <a:cubicBezTo>
                        <a:pt x="10732" y="27018"/>
                        <a:pt x="10834" y="26963"/>
                        <a:pt x="10928" y="26902"/>
                      </a:cubicBezTo>
                      <a:cubicBezTo>
                        <a:pt x="10983" y="26869"/>
                        <a:pt x="11034" y="26837"/>
                        <a:pt x="11088" y="26800"/>
                      </a:cubicBezTo>
                      <a:cubicBezTo>
                        <a:pt x="11219" y="26709"/>
                        <a:pt x="11343" y="26614"/>
                        <a:pt x="11463" y="26509"/>
                      </a:cubicBezTo>
                      <a:cubicBezTo>
                        <a:pt x="11481" y="26494"/>
                        <a:pt x="11500" y="26472"/>
                        <a:pt x="11518" y="26457"/>
                      </a:cubicBezTo>
                      <a:cubicBezTo>
                        <a:pt x="11631" y="26352"/>
                        <a:pt x="11737" y="26242"/>
                        <a:pt x="11839" y="26126"/>
                      </a:cubicBezTo>
                      <a:cubicBezTo>
                        <a:pt x="11864" y="26101"/>
                        <a:pt x="11886" y="26076"/>
                        <a:pt x="11908" y="26050"/>
                      </a:cubicBezTo>
                      <a:cubicBezTo>
                        <a:pt x="12024" y="25911"/>
                        <a:pt x="12130" y="25770"/>
                        <a:pt x="12224" y="25617"/>
                      </a:cubicBezTo>
                      <a:lnTo>
                        <a:pt x="12228" y="25613"/>
                      </a:lnTo>
                      <a:cubicBezTo>
                        <a:pt x="12326" y="25456"/>
                        <a:pt x="12410" y="25296"/>
                        <a:pt x="12486" y="25129"/>
                      </a:cubicBezTo>
                      <a:cubicBezTo>
                        <a:pt x="12490" y="25118"/>
                        <a:pt x="12497" y="25111"/>
                        <a:pt x="12501" y="25100"/>
                      </a:cubicBezTo>
                      <a:lnTo>
                        <a:pt x="12497" y="25100"/>
                      </a:lnTo>
                      <a:cubicBezTo>
                        <a:pt x="12726" y="24594"/>
                        <a:pt x="12857" y="24029"/>
                        <a:pt x="12857" y="23436"/>
                      </a:cubicBezTo>
                      <a:lnTo>
                        <a:pt x="12857" y="7630"/>
                      </a:lnTo>
                      <a:cubicBezTo>
                        <a:pt x="12857" y="5366"/>
                        <a:pt x="11176" y="758"/>
                        <a:pt x="8992"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43"/>
                <p:cNvSpPr/>
                <p:nvPr/>
              </p:nvSpPr>
              <p:spPr>
                <a:xfrm>
                  <a:off x="6094678" y="3710389"/>
                  <a:ext cx="431131" cy="889216"/>
                </a:xfrm>
                <a:custGeom>
                  <a:rect b="b" l="l" r="r" t="t"/>
                  <a:pathLst>
                    <a:path extrusionOk="0" h="28009" w="13580">
                      <a:moveTo>
                        <a:pt x="8919" y="368"/>
                      </a:moveTo>
                      <a:cubicBezTo>
                        <a:pt x="11224" y="368"/>
                        <a:pt x="13211" y="5439"/>
                        <a:pt x="13211" y="7925"/>
                      </a:cubicBezTo>
                      <a:lnTo>
                        <a:pt x="13211" y="23731"/>
                      </a:lnTo>
                      <a:cubicBezTo>
                        <a:pt x="13211" y="25887"/>
                        <a:pt x="11460" y="27641"/>
                        <a:pt x="9302" y="27641"/>
                      </a:cubicBezTo>
                      <a:lnTo>
                        <a:pt x="4278" y="27641"/>
                      </a:lnTo>
                      <a:cubicBezTo>
                        <a:pt x="2123" y="27641"/>
                        <a:pt x="369" y="25887"/>
                        <a:pt x="369" y="23731"/>
                      </a:cubicBezTo>
                      <a:lnTo>
                        <a:pt x="369" y="7925"/>
                      </a:lnTo>
                      <a:cubicBezTo>
                        <a:pt x="369" y="5439"/>
                        <a:pt x="2356" y="368"/>
                        <a:pt x="4663" y="368"/>
                      </a:cubicBezTo>
                      <a:close/>
                      <a:moveTo>
                        <a:pt x="4663" y="0"/>
                      </a:moveTo>
                      <a:cubicBezTo>
                        <a:pt x="1970" y="0"/>
                        <a:pt x="1" y="5563"/>
                        <a:pt x="1" y="7925"/>
                      </a:cubicBezTo>
                      <a:lnTo>
                        <a:pt x="1" y="23731"/>
                      </a:lnTo>
                      <a:cubicBezTo>
                        <a:pt x="1" y="26090"/>
                        <a:pt x="1919" y="28009"/>
                        <a:pt x="4278" y="28009"/>
                      </a:cubicBezTo>
                      <a:lnTo>
                        <a:pt x="9302" y="28009"/>
                      </a:lnTo>
                      <a:cubicBezTo>
                        <a:pt x="11660" y="28009"/>
                        <a:pt x="13579" y="26090"/>
                        <a:pt x="13579" y="23731"/>
                      </a:cubicBezTo>
                      <a:lnTo>
                        <a:pt x="13579" y="7925"/>
                      </a:lnTo>
                      <a:cubicBezTo>
                        <a:pt x="13579" y="5563"/>
                        <a:pt x="11609" y="0"/>
                        <a:pt x="891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43"/>
                <p:cNvSpPr/>
                <p:nvPr/>
              </p:nvSpPr>
              <p:spPr>
                <a:xfrm>
                  <a:off x="6141253" y="3606730"/>
                  <a:ext cx="337952" cy="157309"/>
                </a:xfrm>
                <a:custGeom>
                  <a:rect b="b" l="l" r="r" t="t"/>
                  <a:pathLst>
                    <a:path extrusionOk="0" h="4955" w="10645">
                      <a:moveTo>
                        <a:pt x="1795" y="0"/>
                      </a:moveTo>
                      <a:cubicBezTo>
                        <a:pt x="805" y="0"/>
                        <a:pt x="1" y="805"/>
                        <a:pt x="1" y="1795"/>
                      </a:cubicBezTo>
                      <a:lnTo>
                        <a:pt x="1" y="3171"/>
                      </a:lnTo>
                      <a:cubicBezTo>
                        <a:pt x="1" y="4157"/>
                        <a:pt x="798" y="4955"/>
                        <a:pt x="1785" y="4955"/>
                      </a:cubicBezTo>
                      <a:lnTo>
                        <a:pt x="8865" y="4955"/>
                      </a:lnTo>
                      <a:cubicBezTo>
                        <a:pt x="9848" y="4955"/>
                        <a:pt x="10644" y="4157"/>
                        <a:pt x="10644" y="3171"/>
                      </a:cubicBezTo>
                      <a:lnTo>
                        <a:pt x="10644" y="1795"/>
                      </a:lnTo>
                      <a:cubicBezTo>
                        <a:pt x="10644" y="805"/>
                        <a:pt x="9844" y="0"/>
                        <a:pt x="8850" y="0"/>
                      </a:cubicBez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43"/>
                <p:cNvSpPr/>
                <p:nvPr/>
              </p:nvSpPr>
              <p:spPr>
                <a:xfrm>
                  <a:off x="6397239" y="3606730"/>
                  <a:ext cx="81972" cy="157309"/>
                </a:xfrm>
                <a:custGeom>
                  <a:rect b="b" l="l" r="r" t="t"/>
                  <a:pathLst>
                    <a:path extrusionOk="0" h="4955" w="2582">
                      <a:moveTo>
                        <a:pt x="1" y="0"/>
                      </a:moveTo>
                      <a:lnTo>
                        <a:pt x="1" y="4955"/>
                      </a:lnTo>
                      <a:lnTo>
                        <a:pt x="1632" y="4955"/>
                      </a:lnTo>
                      <a:cubicBezTo>
                        <a:pt x="2156" y="4955"/>
                        <a:pt x="2581" y="4529"/>
                        <a:pt x="2581" y="4004"/>
                      </a:cubicBezTo>
                      <a:lnTo>
                        <a:pt x="2581" y="1358"/>
                      </a:lnTo>
                      <a:cubicBezTo>
                        <a:pt x="2581" y="608"/>
                        <a:pt x="1978" y="0"/>
                        <a:pt x="1227" y="0"/>
                      </a:cubicBez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43"/>
                <p:cNvSpPr/>
                <p:nvPr/>
              </p:nvSpPr>
              <p:spPr>
                <a:xfrm>
                  <a:off x="6304439" y="3600952"/>
                  <a:ext cx="11715" cy="168992"/>
                </a:xfrm>
                <a:custGeom>
                  <a:rect b="b" l="l" r="r" t="t"/>
                  <a:pathLst>
                    <a:path extrusionOk="0" h="5323" w="369">
                      <a:moveTo>
                        <a:pt x="183" y="1"/>
                      </a:moveTo>
                      <a:cubicBezTo>
                        <a:pt x="81" y="1"/>
                        <a:pt x="0" y="80"/>
                        <a:pt x="0" y="182"/>
                      </a:cubicBezTo>
                      <a:lnTo>
                        <a:pt x="0" y="5137"/>
                      </a:lnTo>
                      <a:cubicBezTo>
                        <a:pt x="0" y="5238"/>
                        <a:pt x="81" y="5322"/>
                        <a:pt x="183" y="5322"/>
                      </a:cubicBezTo>
                      <a:cubicBezTo>
                        <a:pt x="284" y="5322"/>
                        <a:pt x="368" y="5238"/>
                        <a:pt x="368" y="5137"/>
                      </a:cubicBezTo>
                      <a:lnTo>
                        <a:pt x="368" y="182"/>
                      </a:lnTo>
                      <a:cubicBezTo>
                        <a:pt x="368" y="80"/>
                        <a:pt x="284"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43"/>
                <p:cNvSpPr/>
                <p:nvPr/>
              </p:nvSpPr>
              <p:spPr>
                <a:xfrm>
                  <a:off x="6260880" y="3600952"/>
                  <a:ext cx="11683" cy="168992"/>
                </a:xfrm>
                <a:custGeom>
                  <a:rect b="b" l="l" r="r" t="t"/>
                  <a:pathLst>
                    <a:path extrusionOk="0" h="5323" w="368">
                      <a:moveTo>
                        <a:pt x="186" y="1"/>
                      </a:moveTo>
                      <a:cubicBezTo>
                        <a:pt x="84" y="1"/>
                        <a:pt x="1" y="80"/>
                        <a:pt x="1" y="182"/>
                      </a:cubicBezTo>
                      <a:lnTo>
                        <a:pt x="1" y="5137"/>
                      </a:lnTo>
                      <a:cubicBezTo>
                        <a:pt x="1" y="5238"/>
                        <a:pt x="84" y="5322"/>
                        <a:pt x="186" y="5322"/>
                      </a:cubicBezTo>
                      <a:cubicBezTo>
                        <a:pt x="285" y="5322"/>
                        <a:pt x="368" y="5238"/>
                        <a:pt x="368" y="5137"/>
                      </a:cubicBezTo>
                      <a:lnTo>
                        <a:pt x="368" y="182"/>
                      </a:lnTo>
                      <a:cubicBezTo>
                        <a:pt x="368" y="80"/>
                        <a:pt x="285"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43"/>
                <p:cNvSpPr/>
                <p:nvPr/>
              </p:nvSpPr>
              <p:spPr>
                <a:xfrm>
                  <a:off x="6217417" y="3600952"/>
                  <a:ext cx="11715" cy="168992"/>
                </a:xfrm>
                <a:custGeom>
                  <a:rect b="b" l="l" r="r" t="t"/>
                  <a:pathLst>
                    <a:path extrusionOk="0" h="5323" w="369">
                      <a:moveTo>
                        <a:pt x="182" y="1"/>
                      </a:moveTo>
                      <a:cubicBezTo>
                        <a:pt x="81" y="1"/>
                        <a:pt x="1" y="80"/>
                        <a:pt x="1" y="182"/>
                      </a:cubicBezTo>
                      <a:lnTo>
                        <a:pt x="1" y="5137"/>
                      </a:lnTo>
                      <a:cubicBezTo>
                        <a:pt x="1" y="5238"/>
                        <a:pt x="81" y="5322"/>
                        <a:pt x="182" y="5322"/>
                      </a:cubicBezTo>
                      <a:cubicBezTo>
                        <a:pt x="285" y="5322"/>
                        <a:pt x="368" y="5238"/>
                        <a:pt x="368" y="5137"/>
                      </a:cubicBezTo>
                      <a:lnTo>
                        <a:pt x="368" y="182"/>
                      </a:lnTo>
                      <a:cubicBezTo>
                        <a:pt x="368" y="80"/>
                        <a:pt x="285"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43"/>
                <p:cNvSpPr/>
                <p:nvPr/>
              </p:nvSpPr>
              <p:spPr>
                <a:xfrm>
                  <a:off x="6173858" y="3600952"/>
                  <a:ext cx="11683" cy="168992"/>
                </a:xfrm>
                <a:custGeom>
                  <a:rect b="b" l="l" r="r" t="t"/>
                  <a:pathLst>
                    <a:path extrusionOk="0" h="5323" w="368">
                      <a:moveTo>
                        <a:pt x="186" y="1"/>
                      </a:moveTo>
                      <a:cubicBezTo>
                        <a:pt x="84" y="1"/>
                        <a:pt x="0" y="80"/>
                        <a:pt x="0" y="182"/>
                      </a:cubicBezTo>
                      <a:lnTo>
                        <a:pt x="0" y="5137"/>
                      </a:lnTo>
                      <a:cubicBezTo>
                        <a:pt x="0" y="5238"/>
                        <a:pt x="84" y="5322"/>
                        <a:pt x="186" y="5322"/>
                      </a:cubicBezTo>
                      <a:cubicBezTo>
                        <a:pt x="288" y="5322"/>
                        <a:pt x="368" y="5238"/>
                        <a:pt x="368" y="5137"/>
                      </a:cubicBezTo>
                      <a:lnTo>
                        <a:pt x="368" y="182"/>
                      </a:lnTo>
                      <a:cubicBezTo>
                        <a:pt x="368" y="80"/>
                        <a:pt x="288"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43"/>
                <p:cNvSpPr/>
                <p:nvPr/>
              </p:nvSpPr>
              <p:spPr>
                <a:xfrm>
                  <a:off x="6434925" y="3600952"/>
                  <a:ext cx="11683" cy="168992"/>
                </a:xfrm>
                <a:custGeom>
                  <a:rect b="b" l="l" r="r" t="t"/>
                  <a:pathLst>
                    <a:path extrusionOk="0" h="5323" w="368">
                      <a:moveTo>
                        <a:pt x="183" y="1"/>
                      </a:moveTo>
                      <a:cubicBezTo>
                        <a:pt x="84" y="1"/>
                        <a:pt x="1" y="80"/>
                        <a:pt x="1" y="182"/>
                      </a:cubicBezTo>
                      <a:lnTo>
                        <a:pt x="1" y="5137"/>
                      </a:lnTo>
                      <a:cubicBezTo>
                        <a:pt x="1" y="5238"/>
                        <a:pt x="84" y="5322"/>
                        <a:pt x="183" y="5322"/>
                      </a:cubicBezTo>
                      <a:cubicBezTo>
                        <a:pt x="285" y="5322"/>
                        <a:pt x="368" y="5238"/>
                        <a:pt x="368" y="5137"/>
                      </a:cubicBezTo>
                      <a:lnTo>
                        <a:pt x="368" y="182"/>
                      </a:lnTo>
                      <a:cubicBezTo>
                        <a:pt x="368"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43"/>
                <p:cNvSpPr/>
                <p:nvPr/>
              </p:nvSpPr>
              <p:spPr>
                <a:xfrm>
                  <a:off x="6391461" y="3600952"/>
                  <a:ext cx="11620" cy="168992"/>
                </a:xfrm>
                <a:custGeom>
                  <a:rect b="b" l="l" r="r" t="t"/>
                  <a:pathLst>
                    <a:path extrusionOk="0" h="5323" w="366">
                      <a:moveTo>
                        <a:pt x="183" y="1"/>
                      </a:moveTo>
                      <a:cubicBezTo>
                        <a:pt x="81" y="1"/>
                        <a:pt x="1" y="80"/>
                        <a:pt x="1" y="182"/>
                      </a:cubicBezTo>
                      <a:lnTo>
                        <a:pt x="1" y="5137"/>
                      </a:lnTo>
                      <a:cubicBezTo>
                        <a:pt x="1" y="5238"/>
                        <a:pt x="81" y="5322"/>
                        <a:pt x="183" y="5322"/>
                      </a:cubicBezTo>
                      <a:cubicBezTo>
                        <a:pt x="285" y="5322"/>
                        <a:pt x="365" y="5238"/>
                        <a:pt x="365" y="5137"/>
                      </a:cubicBezTo>
                      <a:lnTo>
                        <a:pt x="365" y="182"/>
                      </a:lnTo>
                      <a:cubicBezTo>
                        <a:pt x="365"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43"/>
                <p:cNvSpPr/>
                <p:nvPr/>
              </p:nvSpPr>
              <p:spPr>
                <a:xfrm>
                  <a:off x="6347903" y="3600952"/>
                  <a:ext cx="11715" cy="168992"/>
                </a:xfrm>
                <a:custGeom>
                  <a:rect b="b" l="l" r="r" t="t"/>
                  <a:pathLst>
                    <a:path extrusionOk="0" h="5323" w="369">
                      <a:moveTo>
                        <a:pt x="186" y="1"/>
                      </a:moveTo>
                      <a:cubicBezTo>
                        <a:pt x="84" y="1"/>
                        <a:pt x="0" y="80"/>
                        <a:pt x="0" y="182"/>
                      </a:cubicBezTo>
                      <a:lnTo>
                        <a:pt x="0" y="5137"/>
                      </a:lnTo>
                      <a:cubicBezTo>
                        <a:pt x="0" y="5238"/>
                        <a:pt x="84" y="5322"/>
                        <a:pt x="186" y="5322"/>
                      </a:cubicBezTo>
                      <a:cubicBezTo>
                        <a:pt x="284" y="5322"/>
                        <a:pt x="368" y="5238"/>
                        <a:pt x="368" y="5137"/>
                      </a:cubicBezTo>
                      <a:lnTo>
                        <a:pt x="368" y="182"/>
                      </a:lnTo>
                      <a:cubicBezTo>
                        <a:pt x="368" y="80"/>
                        <a:pt x="284"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43"/>
                <p:cNvSpPr/>
                <p:nvPr/>
              </p:nvSpPr>
              <p:spPr>
                <a:xfrm>
                  <a:off x="6135379" y="3600952"/>
                  <a:ext cx="349730" cy="168992"/>
                </a:xfrm>
                <a:custGeom>
                  <a:rect b="b" l="l" r="r" t="t"/>
                  <a:pathLst>
                    <a:path extrusionOk="0" h="5323" w="11016">
                      <a:moveTo>
                        <a:pt x="9475" y="368"/>
                      </a:moveTo>
                      <a:cubicBezTo>
                        <a:pt x="10120" y="368"/>
                        <a:pt x="10648" y="892"/>
                        <a:pt x="10648" y="1540"/>
                      </a:cubicBezTo>
                      <a:lnTo>
                        <a:pt x="10648" y="4186"/>
                      </a:lnTo>
                      <a:cubicBezTo>
                        <a:pt x="10648" y="4609"/>
                        <a:pt x="10302" y="4954"/>
                        <a:pt x="9880" y="4954"/>
                      </a:cubicBezTo>
                      <a:lnTo>
                        <a:pt x="1136" y="4954"/>
                      </a:lnTo>
                      <a:cubicBezTo>
                        <a:pt x="713" y="4954"/>
                        <a:pt x="367" y="4609"/>
                        <a:pt x="367" y="4186"/>
                      </a:cubicBezTo>
                      <a:lnTo>
                        <a:pt x="367" y="1540"/>
                      </a:lnTo>
                      <a:cubicBezTo>
                        <a:pt x="367" y="892"/>
                        <a:pt x="896" y="368"/>
                        <a:pt x="1543" y="368"/>
                      </a:cubicBezTo>
                      <a:close/>
                      <a:moveTo>
                        <a:pt x="1543" y="1"/>
                      </a:moveTo>
                      <a:cubicBezTo>
                        <a:pt x="691" y="1"/>
                        <a:pt x="0" y="692"/>
                        <a:pt x="0" y="1540"/>
                      </a:cubicBezTo>
                      <a:lnTo>
                        <a:pt x="0" y="4186"/>
                      </a:lnTo>
                      <a:cubicBezTo>
                        <a:pt x="0" y="4813"/>
                        <a:pt x="510" y="5322"/>
                        <a:pt x="1136" y="5322"/>
                      </a:cubicBezTo>
                      <a:lnTo>
                        <a:pt x="9880" y="5322"/>
                      </a:lnTo>
                      <a:cubicBezTo>
                        <a:pt x="10506" y="5322"/>
                        <a:pt x="11015" y="4813"/>
                        <a:pt x="11015" y="4186"/>
                      </a:cubicBezTo>
                      <a:lnTo>
                        <a:pt x="11015" y="1540"/>
                      </a:lnTo>
                      <a:cubicBezTo>
                        <a:pt x="11015" y="692"/>
                        <a:pt x="10323" y="1"/>
                        <a:pt x="947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43"/>
                <p:cNvSpPr/>
                <p:nvPr/>
              </p:nvSpPr>
              <p:spPr>
                <a:xfrm>
                  <a:off x="6100456" y="3979329"/>
                  <a:ext cx="149912" cy="470847"/>
                </a:xfrm>
                <a:custGeom>
                  <a:rect b="b" l="l" r="r" t="t"/>
                  <a:pathLst>
                    <a:path extrusionOk="0" h="14831" w="4722">
                      <a:moveTo>
                        <a:pt x="0" y="0"/>
                      </a:moveTo>
                      <a:lnTo>
                        <a:pt x="0" y="14830"/>
                      </a:lnTo>
                      <a:lnTo>
                        <a:pt x="4722" y="14830"/>
                      </a:lnTo>
                      <a:lnTo>
                        <a:pt x="4722"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43"/>
                <p:cNvSpPr/>
                <p:nvPr/>
              </p:nvSpPr>
              <p:spPr>
                <a:xfrm>
                  <a:off x="6094678" y="3973424"/>
                  <a:ext cx="161595" cy="482657"/>
                </a:xfrm>
                <a:custGeom>
                  <a:rect b="b" l="l" r="r" t="t"/>
                  <a:pathLst>
                    <a:path extrusionOk="0" h="15203" w="5090">
                      <a:moveTo>
                        <a:pt x="4722" y="369"/>
                      </a:moveTo>
                      <a:lnTo>
                        <a:pt x="4722" y="14835"/>
                      </a:lnTo>
                      <a:lnTo>
                        <a:pt x="369" y="14835"/>
                      </a:lnTo>
                      <a:lnTo>
                        <a:pt x="369" y="369"/>
                      </a:lnTo>
                      <a:close/>
                      <a:moveTo>
                        <a:pt x="182" y="1"/>
                      </a:moveTo>
                      <a:cubicBezTo>
                        <a:pt x="85" y="1"/>
                        <a:pt x="1" y="85"/>
                        <a:pt x="1" y="186"/>
                      </a:cubicBezTo>
                      <a:lnTo>
                        <a:pt x="1" y="15016"/>
                      </a:lnTo>
                      <a:cubicBezTo>
                        <a:pt x="1" y="15119"/>
                        <a:pt x="85" y="15202"/>
                        <a:pt x="182" y="15202"/>
                      </a:cubicBezTo>
                      <a:lnTo>
                        <a:pt x="4904" y="15202"/>
                      </a:lnTo>
                      <a:cubicBezTo>
                        <a:pt x="5006" y="15202"/>
                        <a:pt x="5090" y="15119"/>
                        <a:pt x="5090" y="15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43"/>
                <p:cNvSpPr/>
                <p:nvPr/>
              </p:nvSpPr>
              <p:spPr>
                <a:xfrm>
                  <a:off x="6100456" y="3979329"/>
                  <a:ext cx="149912" cy="121625"/>
                </a:xfrm>
                <a:custGeom>
                  <a:rect b="b" l="l" r="r" t="t"/>
                  <a:pathLst>
                    <a:path extrusionOk="0" h="3831" w="4722">
                      <a:moveTo>
                        <a:pt x="0" y="0"/>
                      </a:moveTo>
                      <a:lnTo>
                        <a:pt x="0" y="3830"/>
                      </a:lnTo>
                      <a:lnTo>
                        <a:pt x="4722" y="3830"/>
                      </a:lnTo>
                      <a:lnTo>
                        <a:pt x="4722" y="0"/>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43"/>
                <p:cNvSpPr/>
                <p:nvPr/>
              </p:nvSpPr>
              <p:spPr>
                <a:xfrm>
                  <a:off x="6094678" y="3973424"/>
                  <a:ext cx="161595" cy="133403"/>
                </a:xfrm>
                <a:custGeom>
                  <a:rect b="b" l="l" r="r" t="t"/>
                  <a:pathLst>
                    <a:path extrusionOk="0" h="4202" w="5090">
                      <a:moveTo>
                        <a:pt x="4722" y="369"/>
                      </a:moveTo>
                      <a:lnTo>
                        <a:pt x="4722" y="3834"/>
                      </a:lnTo>
                      <a:lnTo>
                        <a:pt x="369" y="3834"/>
                      </a:lnTo>
                      <a:lnTo>
                        <a:pt x="369" y="369"/>
                      </a:lnTo>
                      <a:close/>
                      <a:moveTo>
                        <a:pt x="182" y="1"/>
                      </a:moveTo>
                      <a:cubicBezTo>
                        <a:pt x="85" y="1"/>
                        <a:pt x="1" y="85"/>
                        <a:pt x="1" y="186"/>
                      </a:cubicBezTo>
                      <a:lnTo>
                        <a:pt x="1" y="4016"/>
                      </a:lnTo>
                      <a:cubicBezTo>
                        <a:pt x="1" y="4118"/>
                        <a:pt x="85" y="4201"/>
                        <a:pt x="182" y="4201"/>
                      </a:cubicBezTo>
                      <a:lnTo>
                        <a:pt x="4904" y="4201"/>
                      </a:lnTo>
                      <a:cubicBezTo>
                        <a:pt x="5006" y="4201"/>
                        <a:pt x="5090" y="4118"/>
                        <a:pt x="5090" y="4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9" name="Google Shape;789;p43"/>
              <p:cNvGrpSpPr/>
              <p:nvPr/>
            </p:nvGrpSpPr>
            <p:grpSpPr>
              <a:xfrm>
                <a:off x="1396606" y="2521080"/>
                <a:ext cx="341947" cy="634395"/>
                <a:chOff x="5257252" y="2296731"/>
                <a:chExt cx="543549" cy="1048934"/>
              </a:xfrm>
            </p:grpSpPr>
            <p:sp>
              <p:nvSpPr>
                <p:cNvPr id="790" name="Google Shape;790;p43"/>
                <p:cNvSpPr/>
                <p:nvPr/>
              </p:nvSpPr>
              <p:spPr>
                <a:xfrm>
                  <a:off x="5291675" y="2427700"/>
                  <a:ext cx="477900" cy="912000"/>
                </a:xfrm>
                <a:prstGeom prst="roundRect">
                  <a:avLst>
                    <a:gd fmla="val 16667" name="adj"/>
                  </a:avLst>
                </a:prstGeom>
                <a:solidFill>
                  <a:srgbClr val="F3F3F3"/>
                </a:solidFill>
                <a:ln cap="flat" cmpd="sng" w="9525">
                  <a:solidFill>
                    <a:srgbClr val="8AAC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43"/>
                <p:cNvSpPr/>
                <p:nvPr/>
              </p:nvSpPr>
              <p:spPr>
                <a:xfrm>
                  <a:off x="5364720" y="2583799"/>
                  <a:ext cx="192930" cy="65559"/>
                </a:xfrm>
                <a:custGeom>
                  <a:rect b="b" l="l" r="r" t="t"/>
                  <a:pathLst>
                    <a:path extrusionOk="0" h="2065" w="6077">
                      <a:moveTo>
                        <a:pt x="1035" y="1"/>
                      </a:moveTo>
                      <a:cubicBezTo>
                        <a:pt x="463" y="1"/>
                        <a:pt x="1" y="463"/>
                        <a:pt x="1" y="1031"/>
                      </a:cubicBezTo>
                      <a:cubicBezTo>
                        <a:pt x="1" y="1602"/>
                        <a:pt x="463" y="2064"/>
                        <a:pt x="1035" y="2064"/>
                      </a:cubicBezTo>
                      <a:lnTo>
                        <a:pt x="5046" y="2064"/>
                      </a:lnTo>
                      <a:cubicBezTo>
                        <a:pt x="5614" y="2064"/>
                        <a:pt x="6076" y="1602"/>
                        <a:pt x="6076" y="1031"/>
                      </a:cubicBezTo>
                      <a:cubicBezTo>
                        <a:pt x="6076" y="463"/>
                        <a:pt x="5614" y="1"/>
                        <a:pt x="5046"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43"/>
                <p:cNvSpPr/>
                <p:nvPr/>
              </p:nvSpPr>
              <p:spPr>
                <a:xfrm>
                  <a:off x="5358974" y="2577894"/>
                  <a:ext cx="204581" cy="77273"/>
                </a:xfrm>
                <a:custGeom>
                  <a:rect b="b" l="l" r="r" t="t"/>
                  <a:pathLst>
                    <a:path extrusionOk="0" h="2434" w="6444">
                      <a:moveTo>
                        <a:pt x="5227" y="369"/>
                      </a:moveTo>
                      <a:cubicBezTo>
                        <a:pt x="5694" y="369"/>
                        <a:pt x="6076" y="751"/>
                        <a:pt x="6076" y="1217"/>
                      </a:cubicBezTo>
                      <a:cubicBezTo>
                        <a:pt x="6076" y="1686"/>
                        <a:pt x="5694" y="2065"/>
                        <a:pt x="5227" y="2065"/>
                      </a:cubicBez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5227" y="2433"/>
                      </a:lnTo>
                      <a:cubicBezTo>
                        <a:pt x="5897" y="2433"/>
                        <a:pt x="6443" y="1887"/>
                        <a:pt x="6443" y="1217"/>
                      </a:cubicBezTo>
                      <a:cubicBezTo>
                        <a:pt x="6443" y="547"/>
                        <a:pt x="5897" y="1"/>
                        <a:pt x="522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43"/>
                <p:cNvSpPr/>
                <p:nvPr/>
              </p:nvSpPr>
              <p:spPr>
                <a:xfrm>
                  <a:off x="5364720" y="2583799"/>
                  <a:ext cx="97814" cy="65559"/>
                </a:xfrm>
                <a:custGeom>
                  <a:rect b="b" l="l" r="r" t="t"/>
                  <a:pathLst>
                    <a:path extrusionOk="0" h="2065" w="3081">
                      <a:moveTo>
                        <a:pt x="1035" y="1"/>
                      </a:moveTo>
                      <a:cubicBezTo>
                        <a:pt x="463" y="1"/>
                        <a:pt x="1" y="463"/>
                        <a:pt x="1" y="1031"/>
                      </a:cubicBezTo>
                      <a:cubicBezTo>
                        <a:pt x="1" y="1602"/>
                        <a:pt x="463" y="2064"/>
                        <a:pt x="1035" y="2064"/>
                      </a:cubicBezTo>
                      <a:lnTo>
                        <a:pt x="3081" y="2064"/>
                      </a:lnTo>
                      <a:lnTo>
                        <a:pt x="3081" y="1"/>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43"/>
                <p:cNvSpPr/>
                <p:nvPr/>
              </p:nvSpPr>
              <p:spPr>
                <a:xfrm>
                  <a:off x="5358974" y="2577894"/>
                  <a:ext cx="109370" cy="77273"/>
                </a:xfrm>
                <a:custGeom>
                  <a:rect b="b" l="l" r="r" t="t"/>
                  <a:pathLst>
                    <a:path extrusionOk="0" h="2434" w="3445">
                      <a:moveTo>
                        <a:pt x="3076" y="369"/>
                      </a:moveTo>
                      <a:lnTo>
                        <a:pt x="3076" y="2065"/>
                      </a:ln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3262" y="2433"/>
                      </a:lnTo>
                      <a:cubicBezTo>
                        <a:pt x="3360" y="2433"/>
                        <a:pt x="3444" y="2353"/>
                        <a:pt x="3444" y="2250"/>
                      </a:cubicBezTo>
                      <a:lnTo>
                        <a:pt x="3444" y="187"/>
                      </a:lnTo>
                      <a:cubicBezTo>
                        <a:pt x="3444" y="85"/>
                        <a:pt x="3360" y="1"/>
                        <a:pt x="326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43"/>
                <p:cNvSpPr/>
                <p:nvPr/>
              </p:nvSpPr>
              <p:spPr>
                <a:xfrm>
                  <a:off x="5448060" y="2955667"/>
                  <a:ext cx="162071" cy="155658"/>
                </a:xfrm>
                <a:custGeom>
                  <a:rect b="b" l="l" r="r" t="t"/>
                  <a:pathLst>
                    <a:path extrusionOk="0" h="4903" w="5105">
                      <a:moveTo>
                        <a:pt x="1133" y="1"/>
                      </a:moveTo>
                      <a:cubicBezTo>
                        <a:pt x="868" y="1"/>
                        <a:pt x="603" y="102"/>
                        <a:pt x="401" y="304"/>
                      </a:cubicBezTo>
                      <a:cubicBezTo>
                        <a:pt x="0" y="708"/>
                        <a:pt x="0" y="1360"/>
                        <a:pt x="401" y="1764"/>
                      </a:cubicBezTo>
                      <a:lnTo>
                        <a:pt x="3241" y="4600"/>
                      </a:lnTo>
                      <a:cubicBezTo>
                        <a:pt x="3443" y="4802"/>
                        <a:pt x="3706" y="4903"/>
                        <a:pt x="3970" y="4903"/>
                      </a:cubicBezTo>
                      <a:cubicBezTo>
                        <a:pt x="4234" y="4903"/>
                        <a:pt x="4498" y="4802"/>
                        <a:pt x="4701" y="4600"/>
                      </a:cubicBezTo>
                      <a:cubicBezTo>
                        <a:pt x="5104" y="4199"/>
                        <a:pt x="5104" y="3544"/>
                        <a:pt x="4701" y="3140"/>
                      </a:cubicBezTo>
                      <a:lnTo>
                        <a:pt x="1865" y="304"/>
                      </a:lnTo>
                      <a:cubicBezTo>
                        <a:pt x="1662" y="102"/>
                        <a:pt x="1398" y="1"/>
                        <a:pt x="1133"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43"/>
                <p:cNvSpPr/>
                <p:nvPr/>
              </p:nvSpPr>
              <p:spPr>
                <a:xfrm>
                  <a:off x="5441710" y="2949857"/>
                  <a:ext cx="174770" cy="167341"/>
                </a:xfrm>
                <a:custGeom>
                  <a:rect b="b" l="l" r="r" t="t"/>
                  <a:pathLst>
                    <a:path extrusionOk="0" h="5271" w="5505">
                      <a:moveTo>
                        <a:pt x="1333" y="367"/>
                      </a:moveTo>
                      <a:cubicBezTo>
                        <a:pt x="1551" y="367"/>
                        <a:pt x="1766" y="450"/>
                        <a:pt x="1934" y="618"/>
                      </a:cubicBezTo>
                      <a:lnTo>
                        <a:pt x="4770" y="3454"/>
                      </a:lnTo>
                      <a:cubicBezTo>
                        <a:pt x="5101" y="3785"/>
                        <a:pt x="5101" y="4324"/>
                        <a:pt x="4770" y="4655"/>
                      </a:cubicBezTo>
                      <a:cubicBezTo>
                        <a:pt x="4604" y="4821"/>
                        <a:pt x="4386" y="4904"/>
                        <a:pt x="4169" y="4904"/>
                      </a:cubicBezTo>
                      <a:cubicBezTo>
                        <a:pt x="3952" y="4904"/>
                        <a:pt x="3736" y="4821"/>
                        <a:pt x="3572" y="4655"/>
                      </a:cubicBezTo>
                      <a:lnTo>
                        <a:pt x="732" y="1816"/>
                      </a:lnTo>
                      <a:cubicBezTo>
                        <a:pt x="401" y="1488"/>
                        <a:pt x="401" y="949"/>
                        <a:pt x="732" y="618"/>
                      </a:cubicBezTo>
                      <a:cubicBezTo>
                        <a:pt x="899" y="450"/>
                        <a:pt x="1114" y="367"/>
                        <a:pt x="1333" y="367"/>
                      </a:cubicBezTo>
                      <a:close/>
                      <a:moveTo>
                        <a:pt x="1333" y="1"/>
                      </a:moveTo>
                      <a:cubicBezTo>
                        <a:pt x="1022" y="1"/>
                        <a:pt x="711" y="119"/>
                        <a:pt x="474" y="356"/>
                      </a:cubicBezTo>
                      <a:cubicBezTo>
                        <a:pt x="0" y="833"/>
                        <a:pt x="0" y="1601"/>
                        <a:pt x="474" y="2078"/>
                      </a:cubicBezTo>
                      <a:lnTo>
                        <a:pt x="3310" y="4914"/>
                      </a:lnTo>
                      <a:cubicBezTo>
                        <a:pt x="3546" y="5150"/>
                        <a:pt x="3859" y="5270"/>
                        <a:pt x="4168" y="5270"/>
                      </a:cubicBezTo>
                      <a:cubicBezTo>
                        <a:pt x="4481" y="5270"/>
                        <a:pt x="4791" y="5150"/>
                        <a:pt x="5032" y="4914"/>
                      </a:cubicBezTo>
                      <a:cubicBezTo>
                        <a:pt x="5504" y="4440"/>
                        <a:pt x="5504" y="3669"/>
                        <a:pt x="5032" y="3195"/>
                      </a:cubicBezTo>
                      <a:lnTo>
                        <a:pt x="2192" y="356"/>
                      </a:lnTo>
                      <a:cubicBezTo>
                        <a:pt x="1956" y="119"/>
                        <a:pt x="1644" y="1"/>
                        <a:pt x="133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43"/>
                <p:cNvSpPr/>
                <p:nvPr/>
              </p:nvSpPr>
              <p:spPr>
                <a:xfrm>
                  <a:off x="5505048" y="3009481"/>
                  <a:ext cx="105084" cy="101846"/>
                </a:xfrm>
                <a:custGeom>
                  <a:rect b="b" l="l" r="r" t="t"/>
                  <a:pathLst>
                    <a:path extrusionOk="0" h="3208" w="3310">
                      <a:moveTo>
                        <a:pt x="1460" y="0"/>
                      </a:moveTo>
                      <a:lnTo>
                        <a:pt x="1" y="1459"/>
                      </a:lnTo>
                      <a:lnTo>
                        <a:pt x="1446" y="2905"/>
                      </a:lnTo>
                      <a:cubicBezTo>
                        <a:pt x="1648" y="3107"/>
                        <a:pt x="1911" y="3208"/>
                        <a:pt x="2175" y="3208"/>
                      </a:cubicBezTo>
                      <a:cubicBezTo>
                        <a:pt x="2439" y="3208"/>
                        <a:pt x="2703" y="3107"/>
                        <a:pt x="2906" y="2905"/>
                      </a:cubicBezTo>
                      <a:cubicBezTo>
                        <a:pt x="3309" y="2504"/>
                        <a:pt x="3309" y="1849"/>
                        <a:pt x="2906" y="1445"/>
                      </a:cubicBezTo>
                      <a:lnTo>
                        <a:pt x="1460"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43"/>
                <p:cNvSpPr/>
                <p:nvPr/>
              </p:nvSpPr>
              <p:spPr>
                <a:xfrm>
                  <a:off x="5499143" y="3003671"/>
                  <a:ext cx="117339" cy="113529"/>
                </a:xfrm>
                <a:custGeom>
                  <a:rect b="b" l="l" r="r" t="t"/>
                  <a:pathLst>
                    <a:path extrusionOk="0" h="3576" w="3696">
                      <a:moveTo>
                        <a:pt x="1646" y="441"/>
                      </a:moveTo>
                      <a:lnTo>
                        <a:pt x="2961" y="1759"/>
                      </a:lnTo>
                      <a:cubicBezTo>
                        <a:pt x="3292" y="2090"/>
                        <a:pt x="3292" y="2629"/>
                        <a:pt x="2961" y="2960"/>
                      </a:cubicBezTo>
                      <a:cubicBezTo>
                        <a:pt x="2795" y="3126"/>
                        <a:pt x="2577" y="3209"/>
                        <a:pt x="2360" y="3209"/>
                      </a:cubicBezTo>
                      <a:cubicBezTo>
                        <a:pt x="2143" y="3209"/>
                        <a:pt x="1927" y="3126"/>
                        <a:pt x="1763" y="2960"/>
                      </a:cubicBezTo>
                      <a:lnTo>
                        <a:pt x="444" y="1642"/>
                      </a:lnTo>
                      <a:lnTo>
                        <a:pt x="1646" y="441"/>
                      </a:lnTo>
                      <a:close/>
                      <a:moveTo>
                        <a:pt x="1646" y="0"/>
                      </a:moveTo>
                      <a:cubicBezTo>
                        <a:pt x="1595" y="0"/>
                        <a:pt x="1551" y="19"/>
                        <a:pt x="1515" y="52"/>
                      </a:cubicBezTo>
                      <a:lnTo>
                        <a:pt x="56" y="1511"/>
                      </a:lnTo>
                      <a:cubicBezTo>
                        <a:pt x="19" y="1548"/>
                        <a:pt x="1" y="1595"/>
                        <a:pt x="1" y="1642"/>
                      </a:cubicBezTo>
                      <a:cubicBezTo>
                        <a:pt x="1" y="1690"/>
                        <a:pt x="19" y="1737"/>
                        <a:pt x="56" y="1773"/>
                      </a:cubicBezTo>
                      <a:lnTo>
                        <a:pt x="1501" y="3219"/>
                      </a:lnTo>
                      <a:cubicBezTo>
                        <a:pt x="1737" y="3455"/>
                        <a:pt x="2050" y="3575"/>
                        <a:pt x="2359" y="3575"/>
                      </a:cubicBezTo>
                      <a:cubicBezTo>
                        <a:pt x="2672" y="3575"/>
                        <a:pt x="2982" y="3455"/>
                        <a:pt x="3223" y="3219"/>
                      </a:cubicBezTo>
                      <a:cubicBezTo>
                        <a:pt x="3695" y="2745"/>
                        <a:pt x="3695" y="1974"/>
                        <a:pt x="3223" y="1500"/>
                      </a:cubicBezTo>
                      <a:lnTo>
                        <a:pt x="1773" y="52"/>
                      </a:lnTo>
                      <a:cubicBezTo>
                        <a:pt x="1741" y="19"/>
                        <a:pt x="1694" y="0"/>
                        <a:pt x="1646"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43"/>
                <p:cNvSpPr/>
                <p:nvPr/>
              </p:nvSpPr>
              <p:spPr>
                <a:xfrm>
                  <a:off x="5391071" y="3085740"/>
                  <a:ext cx="65590" cy="193025"/>
                </a:xfrm>
                <a:custGeom>
                  <a:rect b="b" l="l" r="r" t="t"/>
                  <a:pathLst>
                    <a:path extrusionOk="0" h="6080" w="2066">
                      <a:moveTo>
                        <a:pt x="1031" y="1"/>
                      </a:moveTo>
                      <a:cubicBezTo>
                        <a:pt x="463" y="1"/>
                        <a:pt x="1" y="463"/>
                        <a:pt x="1" y="1034"/>
                      </a:cubicBezTo>
                      <a:lnTo>
                        <a:pt x="1" y="5046"/>
                      </a:lnTo>
                      <a:cubicBezTo>
                        <a:pt x="1" y="5617"/>
                        <a:pt x="463" y="6079"/>
                        <a:pt x="1031" y="6079"/>
                      </a:cubicBezTo>
                      <a:cubicBezTo>
                        <a:pt x="1603" y="6079"/>
                        <a:pt x="2065" y="5617"/>
                        <a:pt x="2065" y="5046"/>
                      </a:cubicBezTo>
                      <a:lnTo>
                        <a:pt x="2065" y="1034"/>
                      </a:lnTo>
                      <a:cubicBezTo>
                        <a:pt x="2065" y="463"/>
                        <a:pt x="1603" y="1"/>
                        <a:pt x="1031"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43"/>
                <p:cNvSpPr/>
                <p:nvPr/>
              </p:nvSpPr>
              <p:spPr>
                <a:xfrm>
                  <a:off x="5385198" y="3079930"/>
                  <a:ext cx="77242" cy="204613"/>
                </a:xfrm>
                <a:custGeom>
                  <a:rect b="b" l="l" r="r" t="t"/>
                  <a:pathLst>
                    <a:path extrusionOk="0" h="6445" w="2433">
                      <a:moveTo>
                        <a:pt x="1216" y="369"/>
                      </a:moveTo>
                      <a:cubicBezTo>
                        <a:pt x="1686" y="369"/>
                        <a:pt x="2064" y="747"/>
                        <a:pt x="2064" y="1217"/>
                      </a:cubicBezTo>
                      <a:lnTo>
                        <a:pt x="2064" y="5229"/>
                      </a:lnTo>
                      <a:cubicBezTo>
                        <a:pt x="2064" y="5698"/>
                        <a:pt x="1686" y="6076"/>
                        <a:pt x="1216" y="6076"/>
                      </a:cubicBezTo>
                      <a:cubicBezTo>
                        <a:pt x="750" y="6076"/>
                        <a:pt x="368" y="5698"/>
                        <a:pt x="368" y="5229"/>
                      </a:cubicBezTo>
                      <a:lnTo>
                        <a:pt x="368" y="1217"/>
                      </a:lnTo>
                      <a:cubicBezTo>
                        <a:pt x="368" y="747"/>
                        <a:pt x="750" y="369"/>
                        <a:pt x="1216" y="369"/>
                      </a:cubicBezTo>
                      <a:close/>
                      <a:moveTo>
                        <a:pt x="1216" y="1"/>
                      </a:moveTo>
                      <a:cubicBezTo>
                        <a:pt x="547" y="1"/>
                        <a:pt x="1" y="547"/>
                        <a:pt x="1" y="1217"/>
                      </a:cubicBezTo>
                      <a:lnTo>
                        <a:pt x="1" y="5229"/>
                      </a:lnTo>
                      <a:cubicBezTo>
                        <a:pt x="1" y="5898"/>
                        <a:pt x="547" y="6444"/>
                        <a:pt x="1216" y="6444"/>
                      </a:cubicBezTo>
                      <a:cubicBezTo>
                        <a:pt x="1886" y="6444"/>
                        <a:pt x="2432" y="5898"/>
                        <a:pt x="2432" y="5229"/>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43"/>
                <p:cNvSpPr/>
                <p:nvPr/>
              </p:nvSpPr>
              <p:spPr>
                <a:xfrm>
                  <a:off x="5391071" y="3085740"/>
                  <a:ext cx="65590" cy="97814"/>
                </a:xfrm>
                <a:custGeom>
                  <a:rect b="b" l="l" r="r" t="t"/>
                  <a:pathLst>
                    <a:path extrusionOk="0" h="3081" w="2066">
                      <a:moveTo>
                        <a:pt x="1031" y="1"/>
                      </a:moveTo>
                      <a:cubicBezTo>
                        <a:pt x="463" y="1"/>
                        <a:pt x="1" y="463"/>
                        <a:pt x="1" y="1034"/>
                      </a:cubicBezTo>
                      <a:lnTo>
                        <a:pt x="1" y="3080"/>
                      </a:lnTo>
                      <a:lnTo>
                        <a:pt x="2065" y="3080"/>
                      </a:lnTo>
                      <a:lnTo>
                        <a:pt x="2065" y="1034"/>
                      </a:lnTo>
                      <a:cubicBezTo>
                        <a:pt x="2065" y="463"/>
                        <a:pt x="1603" y="1"/>
                        <a:pt x="103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43"/>
                <p:cNvSpPr/>
                <p:nvPr/>
              </p:nvSpPr>
              <p:spPr>
                <a:xfrm>
                  <a:off x="5385198" y="3079930"/>
                  <a:ext cx="77242" cy="109370"/>
                </a:xfrm>
                <a:custGeom>
                  <a:rect b="b" l="l" r="r" t="t"/>
                  <a:pathLst>
                    <a:path extrusionOk="0" h="3445" w="2433">
                      <a:moveTo>
                        <a:pt x="1216" y="369"/>
                      </a:moveTo>
                      <a:cubicBezTo>
                        <a:pt x="1686" y="369"/>
                        <a:pt x="2064" y="747"/>
                        <a:pt x="2064" y="1217"/>
                      </a:cubicBezTo>
                      <a:lnTo>
                        <a:pt x="2064" y="3077"/>
                      </a:lnTo>
                      <a:lnTo>
                        <a:pt x="368" y="3077"/>
                      </a:lnTo>
                      <a:lnTo>
                        <a:pt x="368" y="1217"/>
                      </a:lnTo>
                      <a:cubicBezTo>
                        <a:pt x="368" y="747"/>
                        <a:pt x="750" y="369"/>
                        <a:pt x="1216" y="369"/>
                      </a:cubicBezTo>
                      <a:close/>
                      <a:moveTo>
                        <a:pt x="1216" y="1"/>
                      </a:moveTo>
                      <a:cubicBezTo>
                        <a:pt x="547" y="1"/>
                        <a:pt x="1" y="547"/>
                        <a:pt x="1" y="1217"/>
                      </a:cubicBezTo>
                      <a:lnTo>
                        <a:pt x="1" y="3263"/>
                      </a:lnTo>
                      <a:cubicBezTo>
                        <a:pt x="1" y="3365"/>
                        <a:pt x="85" y="3445"/>
                        <a:pt x="186" y="3445"/>
                      </a:cubicBezTo>
                      <a:lnTo>
                        <a:pt x="2250" y="3445"/>
                      </a:lnTo>
                      <a:cubicBezTo>
                        <a:pt x="2352" y="3445"/>
                        <a:pt x="2432" y="3365"/>
                        <a:pt x="2432" y="3263"/>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43"/>
                <p:cNvSpPr/>
                <p:nvPr/>
              </p:nvSpPr>
              <p:spPr>
                <a:xfrm>
                  <a:off x="5657472" y="2918363"/>
                  <a:ext cx="65559" cy="193057"/>
                </a:xfrm>
                <a:custGeom>
                  <a:rect b="b" l="l" r="r" t="t"/>
                  <a:pathLst>
                    <a:path extrusionOk="0" h="6081" w="2065">
                      <a:moveTo>
                        <a:pt x="1035" y="1"/>
                      </a:moveTo>
                      <a:cubicBezTo>
                        <a:pt x="463" y="1"/>
                        <a:pt x="0" y="463"/>
                        <a:pt x="0" y="1035"/>
                      </a:cubicBezTo>
                      <a:lnTo>
                        <a:pt x="0" y="5046"/>
                      </a:lnTo>
                      <a:cubicBezTo>
                        <a:pt x="0" y="5618"/>
                        <a:pt x="463" y="6081"/>
                        <a:pt x="1035" y="6081"/>
                      </a:cubicBezTo>
                      <a:cubicBezTo>
                        <a:pt x="1603" y="6081"/>
                        <a:pt x="2065" y="5618"/>
                        <a:pt x="2065" y="5046"/>
                      </a:cubicBezTo>
                      <a:lnTo>
                        <a:pt x="2065" y="1035"/>
                      </a:lnTo>
                      <a:cubicBezTo>
                        <a:pt x="2065" y="463"/>
                        <a:pt x="1603" y="1"/>
                        <a:pt x="1035"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43"/>
                <p:cNvSpPr/>
                <p:nvPr/>
              </p:nvSpPr>
              <p:spPr>
                <a:xfrm>
                  <a:off x="5651693" y="2912617"/>
                  <a:ext cx="77242" cy="204581"/>
                </a:xfrm>
                <a:custGeom>
                  <a:rect b="b" l="l" r="r" t="t"/>
                  <a:pathLst>
                    <a:path extrusionOk="0" h="6444" w="2433">
                      <a:moveTo>
                        <a:pt x="1217" y="365"/>
                      </a:moveTo>
                      <a:cubicBezTo>
                        <a:pt x="1686" y="365"/>
                        <a:pt x="2065" y="746"/>
                        <a:pt x="2065" y="1216"/>
                      </a:cubicBezTo>
                      <a:lnTo>
                        <a:pt x="2065" y="5227"/>
                      </a:lnTo>
                      <a:cubicBezTo>
                        <a:pt x="2065" y="5697"/>
                        <a:pt x="1686" y="6076"/>
                        <a:pt x="1217" y="6076"/>
                      </a:cubicBezTo>
                      <a:cubicBezTo>
                        <a:pt x="747" y="6076"/>
                        <a:pt x="369" y="5697"/>
                        <a:pt x="369" y="5227"/>
                      </a:cubicBezTo>
                      <a:lnTo>
                        <a:pt x="369" y="1216"/>
                      </a:lnTo>
                      <a:cubicBezTo>
                        <a:pt x="369" y="746"/>
                        <a:pt x="747" y="365"/>
                        <a:pt x="1217" y="365"/>
                      </a:cubicBezTo>
                      <a:close/>
                      <a:moveTo>
                        <a:pt x="1217" y="0"/>
                      </a:moveTo>
                      <a:cubicBezTo>
                        <a:pt x="547" y="0"/>
                        <a:pt x="1" y="546"/>
                        <a:pt x="1" y="1216"/>
                      </a:cubicBezTo>
                      <a:lnTo>
                        <a:pt x="1" y="5227"/>
                      </a:lnTo>
                      <a:cubicBezTo>
                        <a:pt x="1" y="5897"/>
                        <a:pt x="547" y="6443"/>
                        <a:pt x="1217" y="6443"/>
                      </a:cubicBezTo>
                      <a:cubicBezTo>
                        <a:pt x="1886" y="6443"/>
                        <a:pt x="2432" y="5897"/>
                        <a:pt x="2432" y="5227"/>
                      </a:cubicBezTo>
                      <a:lnTo>
                        <a:pt x="2432" y="1216"/>
                      </a:lnTo>
                      <a:cubicBezTo>
                        <a:pt x="2432" y="546"/>
                        <a:pt x="1886" y="0"/>
                        <a:pt x="121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43"/>
                <p:cNvSpPr/>
                <p:nvPr/>
              </p:nvSpPr>
              <p:spPr>
                <a:xfrm>
                  <a:off x="5657472" y="3013640"/>
                  <a:ext cx="65559" cy="97782"/>
                </a:xfrm>
                <a:custGeom>
                  <a:rect b="b" l="l" r="r" t="t"/>
                  <a:pathLst>
                    <a:path extrusionOk="0" h="3080" w="2065">
                      <a:moveTo>
                        <a:pt x="0" y="0"/>
                      </a:moveTo>
                      <a:lnTo>
                        <a:pt x="0" y="2045"/>
                      </a:lnTo>
                      <a:cubicBezTo>
                        <a:pt x="0" y="2617"/>
                        <a:pt x="463" y="3080"/>
                        <a:pt x="1035" y="3080"/>
                      </a:cubicBezTo>
                      <a:cubicBezTo>
                        <a:pt x="1603" y="3080"/>
                        <a:pt x="2065" y="2617"/>
                        <a:pt x="2065" y="2045"/>
                      </a:cubicBezTo>
                      <a:lnTo>
                        <a:pt x="2065"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43"/>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43"/>
                <p:cNvSpPr/>
                <p:nvPr/>
              </p:nvSpPr>
              <p:spPr>
                <a:xfrm>
                  <a:off x="5549654" y="2616468"/>
                  <a:ext cx="162071" cy="155690"/>
                </a:xfrm>
                <a:custGeom>
                  <a:rect b="b" l="l" r="r" t="t"/>
                  <a:pathLst>
                    <a:path extrusionOk="0" h="4904" w="5105">
                      <a:moveTo>
                        <a:pt x="3970" y="1"/>
                      </a:moveTo>
                      <a:cubicBezTo>
                        <a:pt x="3706" y="1"/>
                        <a:pt x="3442" y="102"/>
                        <a:pt x="3240" y="304"/>
                      </a:cubicBezTo>
                      <a:lnTo>
                        <a:pt x="401" y="3144"/>
                      </a:lnTo>
                      <a:cubicBezTo>
                        <a:pt x="1" y="3544"/>
                        <a:pt x="1" y="4199"/>
                        <a:pt x="401" y="4603"/>
                      </a:cubicBezTo>
                      <a:cubicBezTo>
                        <a:pt x="603" y="4804"/>
                        <a:pt x="868" y="4904"/>
                        <a:pt x="1133" y="4904"/>
                      </a:cubicBezTo>
                      <a:cubicBezTo>
                        <a:pt x="1398" y="4904"/>
                        <a:pt x="1662" y="4804"/>
                        <a:pt x="1864" y="4603"/>
                      </a:cubicBezTo>
                      <a:lnTo>
                        <a:pt x="4700" y="1764"/>
                      </a:lnTo>
                      <a:cubicBezTo>
                        <a:pt x="5104" y="1363"/>
                        <a:pt x="5104" y="708"/>
                        <a:pt x="4700" y="304"/>
                      </a:cubicBezTo>
                      <a:cubicBezTo>
                        <a:pt x="4498" y="102"/>
                        <a:pt x="4234" y="1"/>
                        <a:pt x="3970"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43"/>
                <p:cNvSpPr/>
                <p:nvPr/>
              </p:nvSpPr>
              <p:spPr>
                <a:xfrm>
                  <a:off x="5546987" y="2610690"/>
                  <a:ext cx="171087" cy="167309"/>
                </a:xfrm>
                <a:custGeom>
                  <a:rect b="b" l="l" r="r" t="t"/>
                  <a:pathLst>
                    <a:path extrusionOk="0" h="5270" w="5389">
                      <a:moveTo>
                        <a:pt x="4052" y="377"/>
                      </a:moveTo>
                      <a:cubicBezTo>
                        <a:pt x="4272" y="377"/>
                        <a:pt x="4493" y="457"/>
                        <a:pt x="4653" y="617"/>
                      </a:cubicBezTo>
                      <a:cubicBezTo>
                        <a:pt x="4984" y="948"/>
                        <a:pt x="4984" y="1487"/>
                        <a:pt x="4653" y="1819"/>
                      </a:cubicBezTo>
                      <a:lnTo>
                        <a:pt x="1817" y="4654"/>
                      </a:lnTo>
                      <a:cubicBezTo>
                        <a:pt x="1651" y="4820"/>
                        <a:pt x="1434" y="4903"/>
                        <a:pt x="1216" y="4903"/>
                      </a:cubicBezTo>
                      <a:cubicBezTo>
                        <a:pt x="999" y="4903"/>
                        <a:pt x="781" y="4820"/>
                        <a:pt x="616" y="4654"/>
                      </a:cubicBezTo>
                      <a:cubicBezTo>
                        <a:pt x="456" y="4494"/>
                        <a:pt x="368" y="4283"/>
                        <a:pt x="368" y="4053"/>
                      </a:cubicBezTo>
                      <a:cubicBezTo>
                        <a:pt x="368" y="3828"/>
                        <a:pt x="456" y="3613"/>
                        <a:pt x="616" y="3453"/>
                      </a:cubicBezTo>
                      <a:lnTo>
                        <a:pt x="3452" y="617"/>
                      </a:lnTo>
                      <a:cubicBezTo>
                        <a:pt x="3612" y="457"/>
                        <a:pt x="3832" y="377"/>
                        <a:pt x="4052" y="377"/>
                      </a:cubicBezTo>
                      <a:close/>
                      <a:moveTo>
                        <a:pt x="4053" y="1"/>
                      </a:moveTo>
                      <a:cubicBezTo>
                        <a:pt x="3741" y="1"/>
                        <a:pt x="3430" y="120"/>
                        <a:pt x="3193" y="359"/>
                      </a:cubicBezTo>
                      <a:lnTo>
                        <a:pt x="357" y="3195"/>
                      </a:lnTo>
                      <a:cubicBezTo>
                        <a:pt x="128" y="3423"/>
                        <a:pt x="1" y="3729"/>
                        <a:pt x="1" y="4053"/>
                      </a:cubicBezTo>
                      <a:cubicBezTo>
                        <a:pt x="1" y="4378"/>
                        <a:pt x="128" y="4683"/>
                        <a:pt x="357" y="4912"/>
                      </a:cubicBezTo>
                      <a:cubicBezTo>
                        <a:pt x="594" y="5149"/>
                        <a:pt x="903" y="5270"/>
                        <a:pt x="1217" y="5270"/>
                      </a:cubicBezTo>
                      <a:cubicBezTo>
                        <a:pt x="1530" y="5270"/>
                        <a:pt x="1839" y="5149"/>
                        <a:pt x="2076" y="4912"/>
                      </a:cubicBezTo>
                      <a:lnTo>
                        <a:pt x="4915" y="2077"/>
                      </a:lnTo>
                      <a:cubicBezTo>
                        <a:pt x="5388" y="1604"/>
                        <a:pt x="5388" y="832"/>
                        <a:pt x="4915" y="359"/>
                      </a:cubicBezTo>
                      <a:cubicBezTo>
                        <a:pt x="4676" y="120"/>
                        <a:pt x="4364" y="1"/>
                        <a:pt x="405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43"/>
                <p:cNvSpPr/>
                <p:nvPr/>
              </p:nvSpPr>
              <p:spPr>
                <a:xfrm>
                  <a:off x="5606516" y="2616468"/>
                  <a:ext cx="105211" cy="102005"/>
                </a:xfrm>
                <a:custGeom>
                  <a:rect b="b" l="l" r="r" t="t"/>
                  <a:pathLst>
                    <a:path extrusionOk="0" h="3213" w="3314">
                      <a:moveTo>
                        <a:pt x="2179" y="1"/>
                      </a:moveTo>
                      <a:cubicBezTo>
                        <a:pt x="1915" y="1"/>
                        <a:pt x="1651" y="102"/>
                        <a:pt x="1449" y="304"/>
                      </a:cubicBezTo>
                      <a:lnTo>
                        <a:pt x="1" y="1753"/>
                      </a:lnTo>
                      <a:lnTo>
                        <a:pt x="1464" y="3213"/>
                      </a:lnTo>
                      <a:lnTo>
                        <a:pt x="2909" y="1764"/>
                      </a:lnTo>
                      <a:cubicBezTo>
                        <a:pt x="3313" y="1363"/>
                        <a:pt x="3313" y="708"/>
                        <a:pt x="2909" y="304"/>
                      </a:cubicBezTo>
                      <a:cubicBezTo>
                        <a:pt x="2707" y="102"/>
                        <a:pt x="2443" y="1"/>
                        <a:pt x="2179" y="1"/>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43"/>
                <p:cNvSpPr/>
                <p:nvPr/>
              </p:nvSpPr>
              <p:spPr>
                <a:xfrm>
                  <a:off x="5600166" y="2610690"/>
                  <a:ext cx="117910" cy="113561"/>
                </a:xfrm>
                <a:custGeom>
                  <a:rect b="b" l="l" r="r" t="t"/>
                  <a:pathLst>
                    <a:path extrusionOk="0" h="3577" w="3714">
                      <a:moveTo>
                        <a:pt x="2377" y="369"/>
                      </a:moveTo>
                      <a:cubicBezTo>
                        <a:pt x="2595" y="369"/>
                        <a:pt x="2812" y="452"/>
                        <a:pt x="2978" y="617"/>
                      </a:cubicBezTo>
                      <a:cubicBezTo>
                        <a:pt x="3309" y="948"/>
                        <a:pt x="3309" y="1487"/>
                        <a:pt x="2978" y="1819"/>
                      </a:cubicBezTo>
                      <a:lnTo>
                        <a:pt x="1664" y="3133"/>
                      </a:lnTo>
                      <a:lnTo>
                        <a:pt x="463" y="1935"/>
                      </a:lnTo>
                      <a:lnTo>
                        <a:pt x="1777" y="617"/>
                      </a:lnTo>
                      <a:cubicBezTo>
                        <a:pt x="1942" y="452"/>
                        <a:pt x="2160" y="369"/>
                        <a:pt x="2377" y="369"/>
                      </a:cubicBezTo>
                      <a:close/>
                      <a:moveTo>
                        <a:pt x="2379" y="1"/>
                      </a:moveTo>
                      <a:cubicBezTo>
                        <a:pt x="2068" y="1"/>
                        <a:pt x="1756" y="120"/>
                        <a:pt x="1518" y="359"/>
                      </a:cubicBezTo>
                      <a:lnTo>
                        <a:pt x="73" y="1804"/>
                      </a:lnTo>
                      <a:cubicBezTo>
                        <a:pt x="0" y="1876"/>
                        <a:pt x="0" y="1993"/>
                        <a:pt x="73" y="2062"/>
                      </a:cubicBezTo>
                      <a:lnTo>
                        <a:pt x="1533" y="3522"/>
                      </a:lnTo>
                      <a:cubicBezTo>
                        <a:pt x="1570" y="3558"/>
                        <a:pt x="1617" y="3576"/>
                        <a:pt x="1664" y="3576"/>
                      </a:cubicBezTo>
                      <a:cubicBezTo>
                        <a:pt x="1708" y="3576"/>
                        <a:pt x="1755" y="3558"/>
                        <a:pt x="1791" y="3522"/>
                      </a:cubicBezTo>
                      <a:lnTo>
                        <a:pt x="3240" y="2077"/>
                      </a:lnTo>
                      <a:cubicBezTo>
                        <a:pt x="3713" y="1604"/>
                        <a:pt x="3713" y="832"/>
                        <a:pt x="3240" y="359"/>
                      </a:cubicBezTo>
                      <a:cubicBezTo>
                        <a:pt x="3001" y="120"/>
                        <a:pt x="2690" y="1"/>
                        <a:pt x="2379"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43"/>
                <p:cNvSpPr/>
                <p:nvPr/>
              </p:nvSpPr>
              <p:spPr>
                <a:xfrm>
                  <a:off x="5538669" y="3140379"/>
                  <a:ext cx="162071" cy="155626"/>
                </a:xfrm>
                <a:custGeom>
                  <a:rect b="b" l="l" r="r" t="t"/>
                  <a:pathLst>
                    <a:path extrusionOk="0" h="4902" w="5105">
                      <a:moveTo>
                        <a:pt x="3970" y="0"/>
                      </a:moveTo>
                      <a:cubicBezTo>
                        <a:pt x="3706" y="0"/>
                        <a:pt x="3442" y="101"/>
                        <a:pt x="3240" y="303"/>
                      </a:cubicBezTo>
                      <a:lnTo>
                        <a:pt x="401" y="3139"/>
                      </a:lnTo>
                      <a:cubicBezTo>
                        <a:pt x="1" y="3543"/>
                        <a:pt x="1" y="4199"/>
                        <a:pt x="401" y="4599"/>
                      </a:cubicBezTo>
                      <a:cubicBezTo>
                        <a:pt x="603" y="4800"/>
                        <a:pt x="868" y="4901"/>
                        <a:pt x="1133" y="4901"/>
                      </a:cubicBezTo>
                      <a:cubicBezTo>
                        <a:pt x="1398" y="4901"/>
                        <a:pt x="1662" y="4800"/>
                        <a:pt x="1864" y="4599"/>
                      </a:cubicBezTo>
                      <a:lnTo>
                        <a:pt x="4700" y="1763"/>
                      </a:lnTo>
                      <a:cubicBezTo>
                        <a:pt x="5104" y="1359"/>
                        <a:pt x="5104" y="707"/>
                        <a:pt x="4700" y="303"/>
                      </a:cubicBezTo>
                      <a:cubicBezTo>
                        <a:pt x="4498" y="101"/>
                        <a:pt x="4234" y="0"/>
                        <a:pt x="3970"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43"/>
                <p:cNvSpPr/>
                <p:nvPr/>
              </p:nvSpPr>
              <p:spPr>
                <a:xfrm>
                  <a:off x="5532224" y="3134569"/>
                  <a:ext cx="174865" cy="167309"/>
                </a:xfrm>
                <a:custGeom>
                  <a:rect b="b" l="l" r="r" t="t"/>
                  <a:pathLst>
                    <a:path extrusionOk="0" h="5270" w="5508">
                      <a:moveTo>
                        <a:pt x="4172" y="366"/>
                      </a:moveTo>
                      <a:cubicBezTo>
                        <a:pt x="4390" y="366"/>
                        <a:pt x="4609" y="450"/>
                        <a:pt x="4772" y="617"/>
                      </a:cubicBezTo>
                      <a:cubicBezTo>
                        <a:pt x="5103" y="945"/>
                        <a:pt x="5103" y="1484"/>
                        <a:pt x="4772" y="1815"/>
                      </a:cubicBezTo>
                      <a:lnTo>
                        <a:pt x="1936" y="4654"/>
                      </a:lnTo>
                      <a:cubicBezTo>
                        <a:pt x="1776" y="4814"/>
                        <a:pt x="1556" y="4895"/>
                        <a:pt x="1336" y="4895"/>
                      </a:cubicBezTo>
                      <a:cubicBezTo>
                        <a:pt x="1115" y="4895"/>
                        <a:pt x="895" y="4814"/>
                        <a:pt x="735" y="4654"/>
                      </a:cubicBezTo>
                      <a:cubicBezTo>
                        <a:pt x="404" y="4323"/>
                        <a:pt x="404" y="3784"/>
                        <a:pt x="735" y="3453"/>
                      </a:cubicBezTo>
                      <a:lnTo>
                        <a:pt x="3571" y="617"/>
                      </a:lnTo>
                      <a:cubicBezTo>
                        <a:pt x="3738" y="450"/>
                        <a:pt x="3957" y="366"/>
                        <a:pt x="4172" y="366"/>
                      </a:cubicBezTo>
                      <a:close/>
                      <a:moveTo>
                        <a:pt x="4172" y="0"/>
                      </a:moveTo>
                      <a:cubicBezTo>
                        <a:pt x="3860" y="0"/>
                        <a:pt x="3549" y="119"/>
                        <a:pt x="3312" y="355"/>
                      </a:cubicBezTo>
                      <a:lnTo>
                        <a:pt x="477" y="3194"/>
                      </a:lnTo>
                      <a:cubicBezTo>
                        <a:pt x="0" y="3668"/>
                        <a:pt x="0" y="4439"/>
                        <a:pt x="477" y="4913"/>
                      </a:cubicBezTo>
                      <a:cubicBezTo>
                        <a:pt x="713" y="5149"/>
                        <a:pt x="1023" y="5269"/>
                        <a:pt x="1336" y="5269"/>
                      </a:cubicBezTo>
                      <a:cubicBezTo>
                        <a:pt x="1645" y="5269"/>
                        <a:pt x="1958" y="5149"/>
                        <a:pt x="2195" y="4913"/>
                      </a:cubicBezTo>
                      <a:lnTo>
                        <a:pt x="5034" y="2077"/>
                      </a:lnTo>
                      <a:cubicBezTo>
                        <a:pt x="5508" y="1600"/>
                        <a:pt x="5508" y="832"/>
                        <a:pt x="5034" y="355"/>
                      </a:cubicBezTo>
                      <a:cubicBezTo>
                        <a:pt x="4795" y="119"/>
                        <a:pt x="4483" y="0"/>
                        <a:pt x="4172"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43"/>
                <p:cNvSpPr/>
                <p:nvPr/>
              </p:nvSpPr>
              <p:spPr>
                <a:xfrm>
                  <a:off x="5595531" y="3140379"/>
                  <a:ext cx="105211" cy="101846"/>
                </a:xfrm>
                <a:custGeom>
                  <a:rect b="b" l="l" r="r" t="t"/>
                  <a:pathLst>
                    <a:path extrusionOk="0" h="3208" w="3314">
                      <a:moveTo>
                        <a:pt x="2179" y="0"/>
                      </a:moveTo>
                      <a:cubicBezTo>
                        <a:pt x="1915" y="0"/>
                        <a:pt x="1651" y="101"/>
                        <a:pt x="1449" y="303"/>
                      </a:cubicBezTo>
                      <a:lnTo>
                        <a:pt x="1" y="1748"/>
                      </a:lnTo>
                      <a:lnTo>
                        <a:pt x="1464" y="3208"/>
                      </a:lnTo>
                      <a:lnTo>
                        <a:pt x="2909" y="1763"/>
                      </a:lnTo>
                      <a:cubicBezTo>
                        <a:pt x="3313" y="1359"/>
                        <a:pt x="3313" y="707"/>
                        <a:pt x="2909" y="303"/>
                      </a:cubicBezTo>
                      <a:cubicBezTo>
                        <a:pt x="2707" y="101"/>
                        <a:pt x="2443" y="0"/>
                        <a:pt x="2179" y="0"/>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43"/>
                <p:cNvSpPr/>
                <p:nvPr/>
              </p:nvSpPr>
              <p:spPr>
                <a:xfrm>
                  <a:off x="5589752" y="3134569"/>
                  <a:ext cx="117339" cy="113561"/>
                </a:xfrm>
                <a:custGeom>
                  <a:rect b="b" l="l" r="r" t="t"/>
                  <a:pathLst>
                    <a:path extrusionOk="0" h="3577" w="3696">
                      <a:moveTo>
                        <a:pt x="2359" y="369"/>
                      </a:moveTo>
                      <a:cubicBezTo>
                        <a:pt x="2577" y="369"/>
                        <a:pt x="2794" y="451"/>
                        <a:pt x="2960" y="617"/>
                      </a:cubicBezTo>
                      <a:cubicBezTo>
                        <a:pt x="3291" y="945"/>
                        <a:pt x="3291" y="1484"/>
                        <a:pt x="2960" y="1815"/>
                      </a:cubicBezTo>
                      <a:lnTo>
                        <a:pt x="1646" y="3132"/>
                      </a:lnTo>
                      <a:lnTo>
                        <a:pt x="445" y="1931"/>
                      </a:lnTo>
                      <a:lnTo>
                        <a:pt x="1759" y="617"/>
                      </a:lnTo>
                      <a:cubicBezTo>
                        <a:pt x="1924" y="451"/>
                        <a:pt x="2142" y="369"/>
                        <a:pt x="2359" y="369"/>
                      </a:cubicBezTo>
                      <a:close/>
                      <a:moveTo>
                        <a:pt x="2360" y="0"/>
                      </a:moveTo>
                      <a:cubicBezTo>
                        <a:pt x="2048" y="0"/>
                        <a:pt x="1737" y="119"/>
                        <a:pt x="1500" y="355"/>
                      </a:cubicBezTo>
                      <a:lnTo>
                        <a:pt x="55" y="1804"/>
                      </a:lnTo>
                      <a:cubicBezTo>
                        <a:pt x="19" y="1837"/>
                        <a:pt x="1" y="1884"/>
                        <a:pt x="1" y="1931"/>
                      </a:cubicBezTo>
                      <a:cubicBezTo>
                        <a:pt x="1" y="1982"/>
                        <a:pt x="19" y="2030"/>
                        <a:pt x="55" y="2062"/>
                      </a:cubicBezTo>
                      <a:lnTo>
                        <a:pt x="1515" y="3522"/>
                      </a:lnTo>
                      <a:cubicBezTo>
                        <a:pt x="1552" y="3559"/>
                        <a:pt x="1599" y="3577"/>
                        <a:pt x="1646" y="3577"/>
                      </a:cubicBezTo>
                      <a:cubicBezTo>
                        <a:pt x="1690" y="3577"/>
                        <a:pt x="1737" y="3559"/>
                        <a:pt x="1773" y="3522"/>
                      </a:cubicBezTo>
                      <a:lnTo>
                        <a:pt x="3222" y="2077"/>
                      </a:lnTo>
                      <a:cubicBezTo>
                        <a:pt x="3696" y="1600"/>
                        <a:pt x="3696" y="832"/>
                        <a:pt x="3222" y="355"/>
                      </a:cubicBezTo>
                      <a:cubicBezTo>
                        <a:pt x="2983" y="119"/>
                        <a:pt x="2671" y="0"/>
                        <a:pt x="236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43"/>
                <p:cNvSpPr/>
                <p:nvPr/>
              </p:nvSpPr>
              <p:spPr>
                <a:xfrm>
                  <a:off x="5630675" y="2485200"/>
                  <a:ext cx="131403" cy="231653"/>
                </a:xfrm>
                <a:custGeom>
                  <a:rect b="b" l="l" r="r" t="t"/>
                  <a:pathLst>
                    <a:path extrusionOk="0" h="7423" w="4139">
                      <a:moveTo>
                        <a:pt x="0" y="0"/>
                      </a:moveTo>
                      <a:lnTo>
                        <a:pt x="0" y="4994"/>
                      </a:lnTo>
                      <a:lnTo>
                        <a:pt x="557" y="4438"/>
                      </a:lnTo>
                      <a:cubicBezTo>
                        <a:pt x="557" y="4434"/>
                        <a:pt x="560" y="4434"/>
                        <a:pt x="560" y="4434"/>
                      </a:cubicBezTo>
                      <a:cubicBezTo>
                        <a:pt x="565" y="4431"/>
                        <a:pt x="565" y="4426"/>
                        <a:pt x="568" y="4426"/>
                      </a:cubicBezTo>
                      <a:lnTo>
                        <a:pt x="568" y="4423"/>
                      </a:lnTo>
                      <a:lnTo>
                        <a:pt x="572" y="4423"/>
                      </a:lnTo>
                      <a:cubicBezTo>
                        <a:pt x="809" y="4194"/>
                        <a:pt x="1114" y="4081"/>
                        <a:pt x="1417" y="4081"/>
                      </a:cubicBezTo>
                      <a:cubicBezTo>
                        <a:pt x="1726" y="4081"/>
                        <a:pt x="2032" y="4197"/>
                        <a:pt x="2268" y="4426"/>
                      </a:cubicBezTo>
                      <a:cubicBezTo>
                        <a:pt x="2272" y="4431"/>
                        <a:pt x="2272" y="4431"/>
                        <a:pt x="2275" y="4434"/>
                      </a:cubicBezTo>
                      <a:lnTo>
                        <a:pt x="2279" y="4438"/>
                      </a:lnTo>
                      <a:cubicBezTo>
                        <a:pt x="2516" y="4674"/>
                        <a:pt x="2632" y="4984"/>
                        <a:pt x="2632" y="5296"/>
                      </a:cubicBezTo>
                      <a:cubicBezTo>
                        <a:pt x="2632" y="5606"/>
                        <a:pt x="2516" y="5919"/>
                        <a:pt x="2279" y="6156"/>
                      </a:cubicBezTo>
                      <a:lnTo>
                        <a:pt x="1009" y="7423"/>
                      </a:lnTo>
                      <a:lnTo>
                        <a:pt x="4139" y="7423"/>
                      </a:lnTo>
                      <a:lnTo>
                        <a:pt x="4139" y="2454"/>
                      </a:lnTo>
                      <a:cubicBezTo>
                        <a:pt x="3764" y="1293"/>
                        <a:pt x="2847" y="375"/>
                        <a:pt x="1689"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43"/>
                <p:cNvSpPr/>
                <p:nvPr/>
              </p:nvSpPr>
              <p:spPr>
                <a:xfrm>
                  <a:off x="5630676" y="2704348"/>
                  <a:ext cx="12509" cy="12509"/>
                </a:xfrm>
                <a:custGeom>
                  <a:rect b="b" l="l" r="r" t="t"/>
                  <a:pathLst>
                    <a:path extrusionOk="0" h="394" w="394">
                      <a:moveTo>
                        <a:pt x="0" y="1"/>
                      </a:moveTo>
                      <a:lnTo>
                        <a:pt x="0" y="394"/>
                      </a:lnTo>
                      <a:lnTo>
                        <a:pt x="394" y="394"/>
                      </a:lnTo>
                      <a:lnTo>
                        <a:pt x="0"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43"/>
                <p:cNvSpPr/>
                <p:nvPr/>
              </p:nvSpPr>
              <p:spPr>
                <a:xfrm>
                  <a:off x="5630676" y="2610753"/>
                  <a:ext cx="72353" cy="29017"/>
                </a:xfrm>
                <a:custGeom>
                  <a:rect b="b" l="l" r="r" t="t"/>
                  <a:pathLst>
                    <a:path extrusionOk="0" h="914" w="2279">
                      <a:moveTo>
                        <a:pt x="557" y="357"/>
                      </a:moveTo>
                      <a:lnTo>
                        <a:pt x="0" y="913"/>
                      </a:lnTo>
                      <a:lnTo>
                        <a:pt x="0" y="913"/>
                      </a:lnTo>
                      <a:lnTo>
                        <a:pt x="557" y="357"/>
                      </a:lnTo>
                      <a:close/>
                      <a:moveTo>
                        <a:pt x="2275" y="353"/>
                      </a:moveTo>
                      <a:lnTo>
                        <a:pt x="2279" y="357"/>
                      </a:lnTo>
                      <a:lnTo>
                        <a:pt x="2275" y="353"/>
                      </a:lnTo>
                      <a:close/>
                      <a:moveTo>
                        <a:pt x="568" y="345"/>
                      </a:moveTo>
                      <a:cubicBezTo>
                        <a:pt x="565" y="345"/>
                        <a:pt x="565" y="350"/>
                        <a:pt x="560" y="353"/>
                      </a:cubicBezTo>
                      <a:cubicBezTo>
                        <a:pt x="565" y="350"/>
                        <a:pt x="565" y="345"/>
                        <a:pt x="568" y="345"/>
                      </a:cubicBezTo>
                      <a:close/>
                      <a:moveTo>
                        <a:pt x="572" y="342"/>
                      </a:moveTo>
                      <a:lnTo>
                        <a:pt x="568" y="342"/>
                      </a:lnTo>
                      <a:lnTo>
                        <a:pt x="572" y="342"/>
                      </a:lnTo>
                      <a:close/>
                      <a:moveTo>
                        <a:pt x="1417" y="0"/>
                      </a:moveTo>
                      <a:lnTo>
                        <a:pt x="1417" y="0"/>
                      </a:lnTo>
                      <a:cubicBezTo>
                        <a:pt x="1726" y="0"/>
                        <a:pt x="2032" y="116"/>
                        <a:pt x="2268" y="345"/>
                      </a:cubicBezTo>
                      <a:cubicBezTo>
                        <a:pt x="2032" y="116"/>
                        <a:pt x="1726" y="0"/>
                        <a:pt x="1417" y="0"/>
                      </a:cubicBez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43"/>
                <p:cNvSpPr/>
                <p:nvPr/>
              </p:nvSpPr>
              <p:spPr>
                <a:xfrm>
                  <a:off x="5630676" y="2622405"/>
                  <a:ext cx="74543" cy="87750"/>
                </a:xfrm>
                <a:custGeom>
                  <a:rect b="b" l="l" r="r" t="t"/>
                  <a:pathLst>
                    <a:path extrusionOk="0" h="2764" w="2348">
                      <a:moveTo>
                        <a:pt x="1417" y="0"/>
                      </a:moveTo>
                      <a:cubicBezTo>
                        <a:pt x="1202" y="0"/>
                        <a:pt x="983" y="81"/>
                        <a:pt x="816" y="248"/>
                      </a:cubicBezTo>
                      <a:lnTo>
                        <a:pt x="0" y="1067"/>
                      </a:lnTo>
                      <a:lnTo>
                        <a:pt x="0" y="2061"/>
                      </a:lnTo>
                      <a:lnTo>
                        <a:pt x="703" y="2764"/>
                      </a:lnTo>
                      <a:lnTo>
                        <a:pt x="2017" y="1450"/>
                      </a:lnTo>
                      <a:cubicBezTo>
                        <a:pt x="2348" y="1118"/>
                        <a:pt x="2348" y="579"/>
                        <a:pt x="2017" y="248"/>
                      </a:cubicBezTo>
                      <a:cubicBezTo>
                        <a:pt x="1853" y="81"/>
                        <a:pt x="1635" y="0"/>
                        <a:pt x="1417"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43"/>
                <p:cNvSpPr/>
                <p:nvPr/>
              </p:nvSpPr>
              <p:spPr>
                <a:xfrm>
                  <a:off x="5630676" y="2610753"/>
                  <a:ext cx="83559" cy="106100"/>
                </a:xfrm>
                <a:custGeom>
                  <a:rect b="b" l="l" r="r" t="t"/>
                  <a:pathLst>
                    <a:path extrusionOk="0" h="3342" w="2632">
                      <a:moveTo>
                        <a:pt x="1417" y="0"/>
                      </a:moveTo>
                      <a:cubicBezTo>
                        <a:pt x="1114" y="0"/>
                        <a:pt x="809" y="113"/>
                        <a:pt x="572" y="342"/>
                      </a:cubicBezTo>
                      <a:lnTo>
                        <a:pt x="568" y="342"/>
                      </a:lnTo>
                      <a:lnTo>
                        <a:pt x="568" y="345"/>
                      </a:lnTo>
                      <a:cubicBezTo>
                        <a:pt x="565" y="345"/>
                        <a:pt x="565" y="350"/>
                        <a:pt x="560" y="353"/>
                      </a:cubicBezTo>
                      <a:cubicBezTo>
                        <a:pt x="560" y="353"/>
                        <a:pt x="557" y="353"/>
                        <a:pt x="557" y="357"/>
                      </a:cubicBezTo>
                      <a:lnTo>
                        <a:pt x="0" y="913"/>
                      </a:lnTo>
                      <a:lnTo>
                        <a:pt x="0" y="1434"/>
                      </a:lnTo>
                      <a:lnTo>
                        <a:pt x="816" y="615"/>
                      </a:lnTo>
                      <a:cubicBezTo>
                        <a:pt x="983" y="448"/>
                        <a:pt x="1202" y="367"/>
                        <a:pt x="1417" y="367"/>
                      </a:cubicBezTo>
                      <a:cubicBezTo>
                        <a:pt x="1635" y="367"/>
                        <a:pt x="1853" y="448"/>
                        <a:pt x="2017" y="615"/>
                      </a:cubicBezTo>
                      <a:cubicBezTo>
                        <a:pt x="2348" y="946"/>
                        <a:pt x="2348" y="1485"/>
                        <a:pt x="2017" y="1817"/>
                      </a:cubicBezTo>
                      <a:lnTo>
                        <a:pt x="703" y="3131"/>
                      </a:lnTo>
                      <a:lnTo>
                        <a:pt x="0" y="2428"/>
                      </a:lnTo>
                      <a:lnTo>
                        <a:pt x="0" y="2949"/>
                      </a:lnTo>
                      <a:lnTo>
                        <a:pt x="394" y="3342"/>
                      </a:lnTo>
                      <a:lnTo>
                        <a:pt x="1009" y="3342"/>
                      </a:lnTo>
                      <a:lnTo>
                        <a:pt x="2279" y="2075"/>
                      </a:lnTo>
                      <a:cubicBezTo>
                        <a:pt x="2516" y="1838"/>
                        <a:pt x="2632" y="1525"/>
                        <a:pt x="2632" y="1215"/>
                      </a:cubicBezTo>
                      <a:cubicBezTo>
                        <a:pt x="2632" y="903"/>
                        <a:pt x="2516" y="593"/>
                        <a:pt x="2279" y="357"/>
                      </a:cubicBezTo>
                      <a:lnTo>
                        <a:pt x="2275" y="353"/>
                      </a:lnTo>
                      <a:cubicBezTo>
                        <a:pt x="2272" y="350"/>
                        <a:pt x="2272" y="350"/>
                        <a:pt x="2268" y="345"/>
                      </a:cubicBezTo>
                      <a:cubicBezTo>
                        <a:pt x="2032" y="116"/>
                        <a:pt x="1726" y="0"/>
                        <a:pt x="141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43"/>
                <p:cNvSpPr/>
                <p:nvPr/>
              </p:nvSpPr>
              <p:spPr>
                <a:xfrm>
                  <a:off x="5630688" y="2992810"/>
                  <a:ext cx="131403" cy="352855"/>
                </a:xfrm>
                <a:custGeom>
                  <a:rect b="b" l="l" r="r" t="t"/>
                  <a:pathLst>
                    <a:path extrusionOk="0" h="10813" w="4139">
                      <a:moveTo>
                        <a:pt x="0" y="1"/>
                      </a:moveTo>
                      <a:lnTo>
                        <a:pt x="0" y="5035"/>
                      </a:lnTo>
                      <a:lnTo>
                        <a:pt x="211" y="4820"/>
                      </a:lnTo>
                      <a:cubicBezTo>
                        <a:pt x="448" y="4583"/>
                        <a:pt x="761" y="4467"/>
                        <a:pt x="1071" y="4467"/>
                      </a:cubicBezTo>
                      <a:cubicBezTo>
                        <a:pt x="1383" y="4467"/>
                        <a:pt x="1693" y="4583"/>
                        <a:pt x="1933" y="4820"/>
                      </a:cubicBezTo>
                      <a:cubicBezTo>
                        <a:pt x="2170" y="5057"/>
                        <a:pt x="2286" y="5369"/>
                        <a:pt x="2286" y="5680"/>
                      </a:cubicBezTo>
                      <a:cubicBezTo>
                        <a:pt x="2286" y="5992"/>
                        <a:pt x="2170" y="6302"/>
                        <a:pt x="1933" y="6542"/>
                      </a:cubicBezTo>
                      <a:lnTo>
                        <a:pt x="0" y="8475"/>
                      </a:lnTo>
                      <a:lnTo>
                        <a:pt x="0" y="10812"/>
                      </a:lnTo>
                      <a:lnTo>
                        <a:pt x="1362" y="10812"/>
                      </a:lnTo>
                      <a:cubicBezTo>
                        <a:pt x="1464" y="10812"/>
                        <a:pt x="1565" y="10808"/>
                        <a:pt x="1664" y="10797"/>
                      </a:cubicBezTo>
                      <a:cubicBezTo>
                        <a:pt x="2821" y="10408"/>
                        <a:pt x="3735" y="9494"/>
                        <a:pt x="4125" y="8336"/>
                      </a:cubicBezTo>
                      <a:cubicBezTo>
                        <a:pt x="4135" y="8238"/>
                        <a:pt x="4139" y="8136"/>
                        <a:pt x="4139" y="8034"/>
                      </a:cubicBezTo>
                      <a:lnTo>
                        <a:pt x="4139" y="1"/>
                      </a:lnTo>
                      <a:lnTo>
                        <a:pt x="3094" y="1"/>
                      </a:lnTo>
                      <a:lnTo>
                        <a:pt x="3094" y="656"/>
                      </a:lnTo>
                      <a:lnTo>
                        <a:pt x="3094" y="2701"/>
                      </a:lnTo>
                      <a:cubicBezTo>
                        <a:pt x="3094" y="3371"/>
                        <a:pt x="2548" y="3917"/>
                        <a:pt x="1879" y="3917"/>
                      </a:cubicBezTo>
                      <a:cubicBezTo>
                        <a:pt x="1209" y="3917"/>
                        <a:pt x="663" y="3371"/>
                        <a:pt x="663" y="2701"/>
                      </a:cubicBezTo>
                      <a:lnTo>
                        <a:pt x="663"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43"/>
                <p:cNvSpPr/>
                <p:nvPr/>
              </p:nvSpPr>
              <p:spPr>
                <a:xfrm>
                  <a:off x="5663377" y="2992813"/>
                  <a:ext cx="53907" cy="15048"/>
                </a:xfrm>
                <a:custGeom>
                  <a:rect b="b" l="l" r="r" t="t"/>
                  <a:pathLst>
                    <a:path extrusionOk="0" h="474" w="1698">
                      <a:moveTo>
                        <a:pt x="1" y="1"/>
                      </a:moveTo>
                      <a:lnTo>
                        <a:pt x="1" y="473"/>
                      </a:lnTo>
                      <a:lnTo>
                        <a:pt x="1697" y="473"/>
                      </a:lnTo>
                      <a:lnTo>
                        <a:pt x="1697"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43"/>
                <p:cNvSpPr/>
                <p:nvPr/>
              </p:nvSpPr>
              <p:spPr>
                <a:xfrm>
                  <a:off x="5651693" y="2992813"/>
                  <a:ext cx="77242" cy="20858"/>
                </a:xfrm>
                <a:custGeom>
                  <a:rect b="b" l="l" r="r" t="t"/>
                  <a:pathLst>
                    <a:path extrusionOk="0" h="657" w="2433">
                      <a:moveTo>
                        <a:pt x="1" y="1"/>
                      </a:moveTo>
                      <a:lnTo>
                        <a:pt x="1" y="656"/>
                      </a:lnTo>
                      <a:cubicBezTo>
                        <a:pt x="1" y="554"/>
                        <a:pt x="81" y="473"/>
                        <a:pt x="182" y="473"/>
                      </a:cubicBezTo>
                      <a:lnTo>
                        <a:pt x="369" y="473"/>
                      </a:lnTo>
                      <a:lnTo>
                        <a:pt x="369" y="1"/>
                      </a:lnTo>
                      <a:close/>
                      <a:moveTo>
                        <a:pt x="2065" y="1"/>
                      </a:moveTo>
                      <a:lnTo>
                        <a:pt x="2065" y="473"/>
                      </a:lnTo>
                      <a:lnTo>
                        <a:pt x="2247" y="473"/>
                      </a:lnTo>
                      <a:cubicBezTo>
                        <a:pt x="2349" y="473"/>
                        <a:pt x="2432" y="554"/>
                        <a:pt x="2432" y="656"/>
                      </a:cubicBezTo>
                      <a:lnTo>
                        <a:pt x="2432"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43"/>
                <p:cNvSpPr/>
                <p:nvPr/>
              </p:nvSpPr>
              <p:spPr>
                <a:xfrm>
                  <a:off x="5663377" y="3019386"/>
                  <a:ext cx="53907" cy="86131"/>
                </a:xfrm>
                <a:custGeom>
                  <a:rect b="b" l="l" r="r" t="t"/>
                  <a:pathLst>
                    <a:path extrusionOk="0" h="2713" w="1698">
                      <a:moveTo>
                        <a:pt x="1" y="1"/>
                      </a:moveTo>
                      <a:lnTo>
                        <a:pt x="1" y="1864"/>
                      </a:lnTo>
                      <a:cubicBezTo>
                        <a:pt x="1" y="2334"/>
                        <a:pt x="379" y="2713"/>
                        <a:pt x="849" y="2713"/>
                      </a:cubicBezTo>
                      <a:cubicBezTo>
                        <a:pt x="1318" y="2713"/>
                        <a:pt x="1697" y="2334"/>
                        <a:pt x="1697" y="1864"/>
                      </a:cubicBezTo>
                      <a:lnTo>
                        <a:pt x="169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43"/>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43"/>
                <p:cNvSpPr/>
                <p:nvPr/>
              </p:nvSpPr>
              <p:spPr>
                <a:xfrm>
                  <a:off x="5630676" y="3239212"/>
                  <a:ext cx="3016" cy="6159"/>
                </a:xfrm>
                <a:custGeom>
                  <a:rect b="b" l="l" r="r" t="t"/>
                  <a:pathLst>
                    <a:path extrusionOk="0" h="194" w="95">
                      <a:moveTo>
                        <a:pt x="0" y="0"/>
                      </a:moveTo>
                      <a:lnTo>
                        <a:pt x="0" y="194"/>
                      </a:lnTo>
                      <a:lnTo>
                        <a:pt x="95" y="95"/>
                      </a:lnTo>
                      <a:lnTo>
                        <a:pt x="0" y="0"/>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43"/>
                <p:cNvSpPr/>
                <p:nvPr/>
              </p:nvSpPr>
              <p:spPr>
                <a:xfrm>
                  <a:off x="5630676" y="3200479"/>
                  <a:ext cx="61368" cy="61431"/>
                </a:xfrm>
                <a:custGeom>
                  <a:rect b="b" l="l" r="r" t="t"/>
                  <a:pathLst>
                    <a:path extrusionOk="0" h="1935" w="1933">
                      <a:moveTo>
                        <a:pt x="1933" y="1"/>
                      </a:moveTo>
                      <a:lnTo>
                        <a:pt x="484" y="1446"/>
                      </a:lnTo>
                      <a:cubicBezTo>
                        <a:pt x="448" y="1483"/>
                        <a:pt x="401" y="1501"/>
                        <a:pt x="357" y="1501"/>
                      </a:cubicBezTo>
                      <a:cubicBezTo>
                        <a:pt x="310" y="1501"/>
                        <a:pt x="263" y="1483"/>
                        <a:pt x="226" y="1446"/>
                      </a:cubicBezTo>
                      <a:lnTo>
                        <a:pt x="95" y="1315"/>
                      </a:lnTo>
                      <a:lnTo>
                        <a:pt x="0" y="1414"/>
                      </a:lnTo>
                      <a:lnTo>
                        <a:pt x="0" y="1934"/>
                      </a:lnTo>
                      <a:lnTo>
                        <a:pt x="1933" y="1"/>
                      </a:ln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43"/>
                <p:cNvSpPr/>
                <p:nvPr/>
              </p:nvSpPr>
              <p:spPr>
                <a:xfrm>
                  <a:off x="5630676" y="3146189"/>
                  <a:ext cx="63558" cy="87845"/>
                </a:xfrm>
                <a:custGeom>
                  <a:rect b="b" l="l" r="r" t="t"/>
                  <a:pathLst>
                    <a:path extrusionOk="0" h="2767" w="2002">
                      <a:moveTo>
                        <a:pt x="1071" y="0"/>
                      </a:moveTo>
                      <a:cubicBezTo>
                        <a:pt x="852" y="0"/>
                        <a:pt x="637" y="84"/>
                        <a:pt x="470" y="251"/>
                      </a:cubicBezTo>
                      <a:lnTo>
                        <a:pt x="0" y="721"/>
                      </a:lnTo>
                      <a:lnTo>
                        <a:pt x="0" y="2410"/>
                      </a:lnTo>
                      <a:lnTo>
                        <a:pt x="357" y="2766"/>
                      </a:lnTo>
                      <a:lnTo>
                        <a:pt x="1671" y="1449"/>
                      </a:lnTo>
                      <a:cubicBezTo>
                        <a:pt x="2002" y="1118"/>
                        <a:pt x="2002" y="579"/>
                        <a:pt x="1671" y="251"/>
                      </a:cubicBezTo>
                      <a:cubicBezTo>
                        <a:pt x="1508" y="84"/>
                        <a:pt x="1289" y="0"/>
                        <a:pt x="1071"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43"/>
                <p:cNvSpPr/>
                <p:nvPr/>
              </p:nvSpPr>
              <p:spPr>
                <a:xfrm>
                  <a:off x="5630676" y="3134601"/>
                  <a:ext cx="72575" cy="113529"/>
                </a:xfrm>
                <a:custGeom>
                  <a:rect b="b" l="l" r="r" t="t"/>
                  <a:pathLst>
                    <a:path extrusionOk="0" h="3576" w="2286">
                      <a:moveTo>
                        <a:pt x="1071" y="1"/>
                      </a:moveTo>
                      <a:cubicBezTo>
                        <a:pt x="761" y="1"/>
                        <a:pt x="448" y="117"/>
                        <a:pt x="211" y="354"/>
                      </a:cubicBezTo>
                      <a:lnTo>
                        <a:pt x="0" y="569"/>
                      </a:lnTo>
                      <a:lnTo>
                        <a:pt x="0" y="1086"/>
                      </a:lnTo>
                      <a:lnTo>
                        <a:pt x="470" y="616"/>
                      </a:lnTo>
                      <a:cubicBezTo>
                        <a:pt x="637" y="449"/>
                        <a:pt x="852" y="365"/>
                        <a:pt x="1071" y="365"/>
                      </a:cubicBezTo>
                      <a:cubicBezTo>
                        <a:pt x="1289" y="365"/>
                        <a:pt x="1508" y="449"/>
                        <a:pt x="1671" y="616"/>
                      </a:cubicBezTo>
                      <a:cubicBezTo>
                        <a:pt x="2002" y="944"/>
                        <a:pt x="2002" y="1483"/>
                        <a:pt x="1671" y="1814"/>
                      </a:cubicBezTo>
                      <a:lnTo>
                        <a:pt x="357" y="3131"/>
                      </a:lnTo>
                      <a:lnTo>
                        <a:pt x="0" y="2775"/>
                      </a:lnTo>
                      <a:lnTo>
                        <a:pt x="0" y="3295"/>
                      </a:lnTo>
                      <a:lnTo>
                        <a:pt x="95" y="3390"/>
                      </a:lnTo>
                      <a:lnTo>
                        <a:pt x="226" y="3521"/>
                      </a:lnTo>
                      <a:cubicBezTo>
                        <a:pt x="263" y="3558"/>
                        <a:pt x="310" y="3576"/>
                        <a:pt x="357" y="3576"/>
                      </a:cubicBezTo>
                      <a:cubicBezTo>
                        <a:pt x="401" y="3576"/>
                        <a:pt x="448" y="3558"/>
                        <a:pt x="484" y="3521"/>
                      </a:cubicBezTo>
                      <a:lnTo>
                        <a:pt x="1933" y="2076"/>
                      </a:lnTo>
                      <a:cubicBezTo>
                        <a:pt x="2170" y="1836"/>
                        <a:pt x="2286" y="1526"/>
                        <a:pt x="2286" y="1214"/>
                      </a:cubicBezTo>
                      <a:cubicBezTo>
                        <a:pt x="2286" y="903"/>
                        <a:pt x="2170" y="591"/>
                        <a:pt x="1933" y="354"/>
                      </a:cubicBezTo>
                      <a:cubicBezTo>
                        <a:pt x="1693" y="117"/>
                        <a:pt x="1383" y="1"/>
                        <a:pt x="1071"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43"/>
                <p:cNvSpPr/>
                <p:nvPr/>
              </p:nvSpPr>
              <p:spPr>
                <a:xfrm>
                  <a:off x="5284313" y="2475386"/>
                  <a:ext cx="489451" cy="870278"/>
                </a:xfrm>
                <a:custGeom>
                  <a:rect b="b" l="l" r="r" t="t"/>
                  <a:pathLst>
                    <a:path extrusionOk="0" h="27663" w="15417">
                      <a:moveTo>
                        <a:pt x="15049" y="368"/>
                      </a:moveTo>
                      <a:lnTo>
                        <a:pt x="15049" y="24517"/>
                      </a:lnTo>
                      <a:cubicBezTo>
                        <a:pt x="15049" y="26050"/>
                        <a:pt x="13804" y="27295"/>
                        <a:pt x="12272" y="27295"/>
                      </a:cubicBezTo>
                      <a:lnTo>
                        <a:pt x="3145" y="27295"/>
                      </a:lnTo>
                      <a:cubicBezTo>
                        <a:pt x="1617" y="27295"/>
                        <a:pt x="368" y="26050"/>
                        <a:pt x="368" y="24517"/>
                      </a:cubicBezTo>
                      <a:lnTo>
                        <a:pt x="368" y="368"/>
                      </a:lnTo>
                      <a:close/>
                      <a:moveTo>
                        <a:pt x="186" y="1"/>
                      </a:moveTo>
                      <a:cubicBezTo>
                        <a:pt x="84" y="1"/>
                        <a:pt x="0" y="84"/>
                        <a:pt x="0" y="186"/>
                      </a:cubicBezTo>
                      <a:lnTo>
                        <a:pt x="0" y="24517"/>
                      </a:lnTo>
                      <a:cubicBezTo>
                        <a:pt x="0" y="26250"/>
                        <a:pt x="1413" y="27662"/>
                        <a:pt x="3145" y="27662"/>
                      </a:cubicBezTo>
                      <a:lnTo>
                        <a:pt x="12272" y="27662"/>
                      </a:lnTo>
                      <a:cubicBezTo>
                        <a:pt x="14004" y="27662"/>
                        <a:pt x="15417" y="26250"/>
                        <a:pt x="15417" y="24517"/>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43"/>
                <p:cNvSpPr/>
                <p:nvPr/>
              </p:nvSpPr>
              <p:spPr>
                <a:xfrm>
                  <a:off x="5284080" y="2302604"/>
                  <a:ext cx="490054" cy="130863"/>
                </a:xfrm>
                <a:custGeom>
                  <a:rect b="b" l="l" r="r" t="t"/>
                  <a:pathLst>
                    <a:path extrusionOk="0" h="4122" w="15436">
                      <a:moveTo>
                        <a:pt x="1351" y="1"/>
                      </a:moveTo>
                      <a:cubicBezTo>
                        <a:pt x="605" y="1"/>
                        <a:pt x="0" y="605"/>
                        <a:pt x="0" y="1352"/>
                      </a:cubicBezTo>
                      <a:lnTo>
                        <a:pt x="0" y="4122"/>
                      </a:lnTo>
                      <a:lnTo>
                        <a:pt x="15435" y="4122"/>
                      </a:lnTo>
                      <a:lnTo>
                        <a:pt x="15435" y="1352"/>
                      </a:lnTo>
                      <a:cubicBezTo>
                        <a:pt x="15435" y="605"/>
                        <a:pt x="14827" y="1"/>
                        <a:pt x="1408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43"/>
                <p:cNvSpPr/>
                <p:nvPr/>
              </p:nvSpPr>
              <p:spPr>
                <a:xfrm>
                  <a:off x="5630676" y="2302604"/>
                  <a:ext cx="143467" cy="130863"/>
                </a:xfrm>
                <a:custGeom>
                  <a:rect b="b" l="l" r="r" t="t"/>
                  <a:pathLst>
                    <a:path extrusionOk="0" h="4122" w="4519">
                      <a:moveTo>
                        <a:pt x="0" y="1"/>
                      </a:moveTo>
                      <a:lnTo>
                        <a:pt x="0" y="4122"/>
                      </a:lnTo>
                      <a:lnTo>
                        <a:pt x="4518" y="4122"/>
                      </a:lnTo>
                      <a:lnTo>
                        <a:pt x="4518" y="1188"/>
                      </a:lnTo>
                      <a:cubicBezTo>
                        <a:pt x="4518" y="533"/>
                        <a:pt x="3986" y="1"/>
                        <a:pt x="3331"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43"/>
                <p:cNvSpPr/>
                <p:nvPr/>
              </p:nvSpPr>
              <p:spPr>
                <a:xfrm>
                  <a:off x="5523208" y="2296731"/>
                  <a:ext cx="11683" cy="142515"/>
                </a:xfrm>
                <a:custGeom>
                  <a:rect b="b" l="l" r="r" t="t"/>
                  <a:pathLst>
                    <a:path extrusionOk="0" h="4489" w="368">
                      <a:moveTo>
                        <a:pt x="185" y="1"/>
                      </a:moveTo>
                      <a:cubicBezTo>
                        <a:pt x="84" y="1"/>
                        <a:pt x="0" y="84"/>
                        <a:pt x="0" y="186"/>
                      </a:cubicBezTo>
                      <a:lnTo>
                        <a:pt x="0" y="4307"/>
                      </a:lnTo>
                      <a:cubicBezTo>
                        <a:pt x="0" y="4409"/>
                        <a:pt x="84" y="4489"/>
                        <a:pt x="185" y="4489"/>
                      </a:cubicBezTo>
                      <a:cubicBezTo>
                        <a:pt x="288" y="4489"/>
                        <a:pt x="368" y="4409"/>
                        <a:pt x="368" y="4307"/>
                      </a:cubicBezTo>
                      <a:lnTo>
                        <a:pt x="368" y="186"/>
                      </a:lnTo>
                      <a:cubicBezTo>
                        <a:pt x="368" y="84"/>
                        <a:pt x="288" y="1"/>
                        <a:pt x="18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43"/>
                <p:cNvSpPr/>
                <p:nvPr/>
              </p:nvSpPr>
              <p:spPr>
                <a:xfrm>
                  <a:off x="5479141" y="2296731"/>
                  <a:ext cx="11715" cy="142515"/>
                </a:xfrm>
                <a:custGeom>
                  <a:rect b="b" l="l" r="r" t="t"/>
                  <a:pathLst>
                    <a:path extrusionOk="0" h="4489" w="369">
                      <a:moveTo>
                        <a:pt x="187" y="1"/>
                      </a:moveTo>
                      <a:cubicBezTo>
                        <a:pt x="85" y="1"/>
                        <a:pt x="1" y="84"/>
                        <a:pt x="1" y="186"/>
                      </a:cubicBezTo>
                      <a:lnTo>
                        <a:pt x="1" y="4307"/>
                      </a:lnTo>
                      <a:cubicBezTo>
                        <a:pt x="1" y="4409"/>
                        <a:pt x="85" y="4489"/>
                        <a:pt x="187" y="4489"/>
                      </a:cubicBezTo>
                      <a:cubicBezTo>
                        <a:pt x="285" y="4489"/>
                        <a:pt x="369" y="4409"/>
                        <a:pt x="369" y="4307"/>
                      </a:cubicBezTo>
                      <a:lnTo>
                        <a:pt x="369" y="186"/>
                      </a:lnTo>
                      <a:cubicBezTo>
                        <a:pt x="369" y="84"/>
                        <a:pt x="285"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43"/>
                <p:cNvSpPr/>
                <p:nvPr/>
              </p:nvSpPr>
              <p:spPr>
                <a:xfrm>
                  <a:off x="5435138" y="2296731"/>
                  <a:ext cx="11715" cy="142515"/>
                </a:xfrm>
                <a:custGeom>
                  <a:rect b="b" l="l" r="r" t="t"/>
                  <a:pathLst>
                    <a:path extrusionOk="0" h="4489" w="369">
                      <a:moveTo>
                        <a:pt x="182" y="1"/>
                      </a:moveTo>
                      <a:cubicBezTo>
                        <a:pt x="84" y="1"/>
                        <a:pt x="0" y="84"/>
                        <a:pt x="0" y="186"/>
                      </a:cubicBezTo>
                      <a:lnTo>
                        <a:pt x="0" y="4307"/>
                      </a:lnTo>
                      <a:cubicBezTo>
                        <a:pt x="0" y="4409"/>
                        <a:pt x="84"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43"/>
                <p:cNvSpPr/>
                <p:nvPr/>
              </p:nvSpPr>
              <p:spPr>
                <a:xfrm>
                  <a:off x="5391071" y="2296731"/>
                  <a:ext cx="11715" cy="142515"/>
                </a:xfrm>
                <a:custGeom>
                  <a:rect b="b" l="l" r="r" t="t"/>
                  <a:pathLst>
                    <a:path extrusionOk="0" h="4489" w="369">
                      <a:moveTo>
                        <a:pt x="183" y="1"/>
                      </a:moveTo>
                      <a:cubicBezTo>
                        <a:pt x="85" y="1"/>
                        <a:pt x="1" y="84"/>
                        <a:pt x="1" y="186"/>
                      </a:cubicBezTo>
                      <a:lnTo>
                        <a:pt x="1" y="4307"/>
                      </a:lnTo>
                      <a:cubicBezTo>
                        <a:pt x="1" y="4409"/>
                        <a:pt x="85" y="4489"/>
                        <a:pt x="183" y="4489"/>
                      </a:cubicBezTo>
                      <a:cubicBezTo>
                        <a:pt x="285" y="4489"/>
                        <a:pt x="369" y="4409"/>
                        <a:pt x="369" y="4307"/>
                      </a:cubicBezTo>
                      <a:lnTo>
                        <a:pt x="369" y="186"/>
                      </a:lnTo>
                      <a:cubicBezTo>
                        <a:pt x="369"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43"/>
                <p:cNvSpPr/>
                <p:nvPr/>
              </p:nvSpPr>
              <p:spPr>
                <a:xfrm>
                  <a:off x="5347068" y="2296731"/>
                  <a:ext cx="11715" cy="142515"/>
                </a:xfrm>
                <a:custGeom>
                  <a:rect b="b" l="l" r="r" t="t"/>
                  <a:pathLst>
                    <a:path extrusionOk="0" h="4489" w="369">
                      <a:moveTo>
                        <a:pt x="182" y="1"/>
                      </a:moveTo>
                      <a:cubicBezTo>
                        <a:pt x="80" y="1"/>
                        <a:pt x="0" y="84"/>
                        <a:pt x="0" y="186"/>
                      </a:cubicBezTo>
                      <a:lnTo>
                        <a:pt x="0" y="4307"/>
                      </a:lnTo>
                      <a:cubicBezTo>
                        <a:pt x="0" y="4409"/>
                        <a:pt x="80"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43"/>
                <p:cNvSpPr/>
                <p:nvPr/>
              </p:nvSpPr>
              <p:spPr>
                <a:xfrm>
                  <a:off x="5303033" y="2299048"/>
                  <a:ext cx="11588" cy="140197"/>
                </a:xfrm>
                <a:custGeom>
                  <a:rect b="b" l="l" r="r" t="t"/>
                  <a:pathLst>
                    <a:path extrusionOk="0" h="4416" w="365">
                      <a:moveTo>
                        <a:pt x="183" y="0"/>
                      </a:moveTo>
                      <a:cubicBezTo>
                        <a:pt x="80" y="0"/>
                        <a:pt x="0" y="84"/>
                        <a:pt x="0" y="182"/>
                      </a:cubicBezTo>
                      <a:lnTo>
                        <a:pt x="0" y="4234"/>
                      </a:lnTo>
                      <a:cubicBezTo>
                        <a:pt x="0" y="4336"/>
                        <a:pt x="80" y="4416"/>
                        <a:pt x="183" y="4416"/>
                      </a:cubicBezTo>
                      <a:cubicBezTo>
                        <a:pt x="284" y="4416"/>
                        <a:pt x="364" y="4336"/>
                        <a:pt x="364" y="4234"/>
                      </a:cubicBezTo>
                      <a:lnTo>
                        <a:pt x="364" y="182"/>
                      </a:lnTo>
                      <a:cubicBezTo>
                        <a:pt x="364" y="84"/>
                        <a:pt x="284" y="0"/>
                        <a:pt x="183"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43"/>
                <p:cNvSpPr/>
                <p:nvPr/>
              </p:nvSpPr>
              <p:spPr>
                <a:xfrm>
                  <a:off x="5655376" y="2296731"/>
                  <a:ext cx="11620" cy="142515"/>
                </a:xfrm>
                <a:custGeom>
                  <a:rect b="b" l="l" r="r" t="t"/>
                  <a:pathLst>
                    <a:path extrusionOk="0" h="4489" w="366">
                      <a:moveTo>
                        <a:pt x="183" y="1"/>
                      </a:moveTo>
                      <a:cubicBezTo>
                        <a:pt x="81" y="1"/>
                        <a:pt x="1" y="84"/>
                        <a:pt x="1" y="186"/>
                      </a:cubicBezTo>
                      <a:lnTo>
                        <a:pt x="1" y="4307"/>
                      </a:lnTo>
                      <a:cubicBezTo>
                        <a:pt x="1" y="4409"/>
                        <a:pt x="81" y="4489"/>
                        <a:pt x="183" y="4489"/>
                      </a:cubicBezTo>
                      <a:cubicBezTo>
                        <a:pt x="285" y="4489"/>
                        <a:pt x="365" y="4409"/>
                        <a:pt x="365" y="4307"/>
                      </a:cubicBezTo>
                      <a:lnTo>
                        <a:pt x="365" y="186"/>
                      </a:lnTo>
                      <a:cubicBezTo>
                        <a:pt x="365"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43"/>
                <p:cNvSpPr/>
                <p:nvPr/>
              </p:nvSpPr>
              <p:spPr>
                <a:xfrm>
                  <a:off x="5611373" y="2296731"/>
                  <a:ext cx="11588" cy="142515"/>
                </a:xfrm>
                <a:custGeom>
                  <a:rect b="b" l="l" r="r" t="t"/>
                  <a:pathLst>
                    <a:path extrusionOk="0" h="4489" w="365">
                      <a:moveTo>
                        <a:pt x="182" y="1"/>
                      </a:moveTo>
                      <a:cubicBezTo>
                        <a:pt x="81" y="1"/>
                        <a:pt x="0" y="84"/>
                        <a:pt x="0" y="186"/>
                      </a:cubicBezTo>
                      <a:lnTo>
                        <a:pt x="0" y="4307"/>
                      </a:lnTo>
                      <a:cubicBezTo>
                        <a:pt x="0" y="4409"/>
                        <a:pt x="81" y="4489"/>
                        <a:pt x="182" y="4489"/>
                      </a:cubicBezTo>
                      <a:cubicBezTo>
                        <a:pt x="284" y="4489"/>
                        <a:pt x="365" y="4409"/>
                        <a:pt x="365" y="4307"/>
                      </a:cubicBezTo>
                      <a:lnTo>
                        <a:pt x="365" y="186"/>
                      </a:lnTo>
                      <a:cubicBezTo>
                        <a:pt x="365"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43"/>
                <p:cNvSpPr/>
                <p:nvPr/>
              </p:nvSpPr>
              <p:spPr>
                <a:xfrm>
                  <a:off x="5567211" y="2296731"/>
                  <a:ext cx="11715" cy="142515"/>
                </a:xfrm>
                <a:custGeom>
                  <a:rect b="b" l="l" r="r" t="t"/>
                  <a:pathLst>
                    <a:path extrusionOk="0" h="4489" w="369">
                      <a:moveTo>
                        <a:pt x="187" y="1"/>
                      </a:moveTo>
                      <a:cubicBezTo>
                        <a:pt x="84" y="1"/>
                        <a:pt x="1" y="84"/>
                        <a:pt x="1" y="186"/>
                      </a:cubicBezTo>
                      <a:lnTo>
                        <a:pt x="1" y="4307"/>
                      </a:lnTo>
                      <a:cubicBezTo>
                        <a:pt x="1" y="4409"/>
                        <a:pt x="84" y="4489"/>
                        <a:pt x="187" y="4489"/>
                      </a:cubicBezTo>
                      <a:cubicBezTo>
                        <a:pt x="288" y="4489"/>
                        <a:pt x="368" y="4409"/>
                        <a:pt x="368" y="4307"/>
                      </a:cubicBezTo>
                      <a:lnTo>
                        <a:pt x="368" y="186"/>
                      </a:lnTo>
                      <a:cubicBezTo>
                        <a:pt x="368" y="84"/>
                        <a:pt x="288"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43"/>
                <p:cNvSpPr/>
                <p:nvPr/>
              </p:nvSpPr>
              <p:spPr>
                <a:xfrm>
                  <a:off x="5743446" y="2298699"/>
                  <a:ext cx="11715" cy="140546"/>
                </a:xfrm>
                <a:custGeom>
                  <a:rect b="b" l="l" r="r" t="t"/>
                  <a:pathLst>
                    <a:path extrusionOk="0" h="4427" w="369">
                      <a:moveTo>
                        <a:pt x="183" y="1"/>
                      </a:moveTo>
                      <a:cubicBezTo>
                        <a:pt x="81" y="1"/>
                        <a:pt x="1" y="80"/>
                        <a:pt x="1" y="182"/>
                      </a:cubicBezTo>
                      <a:lnTo>
                        <a:pt x="1" y="4245"/>
                      </a:lnTo>
                      <a:cubicBezTo>
                        <a:pt x="1" y="4347"/>
                        <a:pt x="81" y="4427"/>
                        <a:pt x="183" y="4427"/>
                      </a:cubicBezTo>
                      <a:cubicBezTo>
                        <a:pt x="285" y="4427"/>
                        <a:pt x="369" y="4347"/>
                        <a:pt x="369" y="4245"/>
                      </a:cubicBezTo>
                      <a:lnTo>
                        <a:pt x="369" y="182"/>
                      </a:lnTo>
                      <a:cubicBezTo>
                        <a:pt x="369"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43"/>
                <p:cNvSpPr/>
                <p:nvPr/>
              </p:nvSpPr>
              <p:spPr>
                <a:xfrm>
                  <a:off x="5699443" y="2296731"/>
                  <a:ext cx="11715" cy="142515"/>
                </a:xfrm>
                <a:custGeom>
                  <a:rect b="b" l="l" r="r" t="t"/>
                  <a:pathLst>
                    <a:path extrusionOk="0" h="4489" w="369">
                      <a:moveTo>
                        <a:pt x="182" y="1"/>
                      </a:moveTo>
                      <a:cubicBezTo>
                        <a:pt x="81" y="1"/>
                        <a:pt x="0" y="84"/>
                        <a:pt x="0" y="186"/>
                      </a:cubicBezTo>
                      <a:lnTo>
                        <a:pt x="0" y="4307"/>
                      </a:lnTo>
                      <a:cubicBezTo>
                        <a:pt x="0" y="4409"/>
                        <a:pt x="81"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43"/>
                <p:cNvSpPr/>
                <p:nvPr/>
              </p:nvSpPr>
              <p:spPr>
                <a:xfrm>
                  <a:off x="5263062" y="2433439"/>
                  <a:ext cx="531961" cy="41970"/>
                </a:xfrm>
                <a:custGeom>
                  <a:rect b="b" l="l" r="r" t="t"/>
                  <a:pathLst>
                    <a:path extrusionOk="0" h="1322" w="16756">
                      <a:moveTo>
                        <a:pt x="662" y="1"/>
                      </a:moveTo>
                      <a:cubicBezTo>
                        <a:pt x="298" y="1"/>
                        <a:pt x="0" y="295"/>
                        <a:pt x="0" y="660"/>
                      </a:cubicBezTo>
                      <a:cubicBezTo>
                        <a:pt x="0" y="1027"/>
                        <a:pt x="298" y="1322"/>
                        <a:pt x="662" y="1322"/>
                      </a:cubicBezTo>
                      <a:lnTo>
                        <a:pt x="16097" y="1322"/>
                      </a:lnTo>
                      <a:cubicBezTo>
                        <a:pt x="16461" y="1322"/>
                        <a:pt x="16756" y="1027"/>
                        <a:pt x="16756" y="660"/>
                      </a:cubicBezTo>
                      <a:cubicBezTo>
                        <a:pt x="16756" y="295"/>
                        <a:pt x="16461" y="1"/>
                        <a:pt x="16097"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43"/>
                <p:cNvSpPr/>
                <p:nvPr/>
              </p:nvSpPr>
              <p:spPr>
                <a:xfrm>
                  <a:off x="5630676" y="2433439"/>
                  <a:ext cx="164357" cy="41970"/>
                </a:xfrm>
                <a:custGeom>
                  <a:rect b="b" l="l" r="r" t="t"/>
                  <a:pathLst>
                    <a:path extrusionOk="0" h="1322" w="5177">
                      <a:moveTo>
                        <a:pt x="0" y="1"/>
                      </a:moveTo>
                      <a:lnTo>
                        <a:pt x="0" y="1322"/>
                      </a:lnTo>
                      <a:lnTo>
                        <a:pt x="4518" y="1322"/>
                      </a:lnTo>
                      <a:cubicBezTo>
                        <a:pt x="4882" y="1322"/>
                        <a:pt x="5177" y="1027"/>
                        <a:pt x="5177" y="660"/>
                      </a:cubicBezTo>
                      <a:cubicBezTo>
                        <a:pt x="5177" y="295"/>
                        <a:pt x="4882" y="1"/>
                        <a:pt x="4518"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43"/>
                <p:cNvSpPr/>
                <p:nvPr/>
              </p:nvSpPr>
              <p:spPr>
                <a:xfrm>
                  <a:off x="5257252" y="2427693"/>
                  <a:ext cx="543549" cy="53526"/>
                </a:xfrm>
                <a:custGeom>
                  <a:rect b="b" l="l" r="r" t="t"/>
                  <a:pathLst>
                    <a:path extrusionOk="0" h="1686" w="17121">
                      <a:moveTo>
                        <a:pt x="16280" y="364"/>
                      </a:moveTo>
                      <a:cubicBezTo>
                        <a:pt x="16542" y="364"/>
                        <a:pt x="16756" y="578"/>
                        <a:pt x="16756" y="841"/>
                      </a:cubicBezTo>
                      <a:cubicBezTo>
                        <a:pt x="16756" y="1106"/>
                        <a:pt x="16542" y="1318"/>
                        <a:pt x="16280" y="1318"/>
                      </a:cubicBezTo>
                      <a:lnTo>
                        <a:pt x="845" y="1318"/>
                      </a:lnTo>
                      <a:cubicBezTo>
                        <a:pt x="580" y="1318"/>
                        <a:pt x="368" y="1106"/>
                        <a:pt x="368" y="841"/>
                      </a:cubicBezTo>
                      <a:cubicBezTo>
                        <a:pt x="368" y="578"/>
                        <a:pt x="580" y="364"/>
                        <a:pt x="845" y="364"/>
                      </a:cubicBezTo>
                      <a:close/>
                      <a:moveTo>
                        <a:pt x="845" y="0"/>
                      </a:moveTo>
                      <a:cubicBezTo>
                        <a:pt x="380" y="0"/>
                        <a:pt x="1" y="378"/>
                        <a:pt x="1" y="841"/>
                      </a:cubicBezTo>
                      <a:cubicBezTo>
                        <a:pt x="1" y="1306"/>
                        <a:pt x="380" y="1685"/>
                        <a:pt x="845" y="1685"/>
                      </a:cubicBezTo>
                      <a:lnTo>
                        <a:pt x="16280" y="1685"/>
                      </a:lnTo>
                      <a:cubicBezTo>
                        <a:pt x="16746" y="1685"/>
                        <a:pt x="17121" y="1306"/>
                        <a:pt x="17121" y="841"/>
                      </a:cubicBezTo>
                      <a:cubicBezTo>
                        <a:pt x="17121" y="378"/>
                        <a:pt x="16746" y="0"/>
                        <a:pt x="1628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43"/>
                <p:cNvSpPr/>
                <p:nvPr/>
              </p:nvSpPr>
              <p:spPr>
                <a:xfrm>
                  <a:off x="5278174" y="2296731"/>
                  <a:ext cx="501706" cy="142515"/>
                </a:xfrm>
                <a:custGeom>
                  <a:rect b="b" l="l" r="r" t="t"/>
                  <a:pathLst>
                    <a:path extrusionOk="0" h="4489" w="15803">
                      <a:moveTo>
                        <a:pt x="14434" y="368"/>
                      </a:moveTo>
                      <a:cubicBezTo>
                        <a:pt x="14988" y="368"/>
                        <a:pt x="15435" y="819"/>
                        <a:pt x="15435" y="1373"/>
                      </a:cubicBezTo>
                      <a:lnTo>
                        <a:pt x="15435" y="4125"/>
                      </a:lnTo>
                      <a:lnTo>
                        <a:pt x="368" y="4125"/>
                      </a:lnTo>
                      <a:lnTo>
                        <a:pt x="368" y="1373"/>
                      </a:lnTo>
                      <a:cubicBezTo>
                        <a:pt x="368" y="819"/>
                        <a:pt x="820" y="368"/>
                        <a:pt x="1373" y="368"/>
                      </a:cubicBezTo>
                      <a:close/>
                      <a:moveTo>
                        <a:pt x="1373" y="1"/>
                      </a:moveTo>
                      <a:cubicBezTo>
                        <a:pt x="616" y="1"/>
                        <a:pt x="0" y="616"/>
                        <a:pt x="0" y="1373"/>
                      </a:cubicBezTo>
                      <a:lnTo>
                        <a:pt x="0" y="4307"/>
                      </a:lnTo>
                      <a:cubicBezTo>
                        <a:pt x="0" y="4409"/>
                        <a:pt x="84" y="4489"/>
                        <a:pt x="186" y="4489"/>
                      </a:cubicBezTo>
                      <a:lnTo>
                        <a:pt x="15621" y="4489"/>
                      </a:lnTo>
                      <a:cubicBezTo>
                        <a:pt x="15722" y="4489"/>
                        <a:pt x="15803" y="4409"/>
                        <a:pt x="15803" y="4307"/>
                      </a:cubicBezTo>
                      <a:lnTo>
                        <a:pt x="15803" y="1373"/>
                      </a:lnTo>
                      <a:cubicBezTo>
                        <a:pt x="15803" y="616"/>
                        <a:pt x="15188" y="1"/>
                        <a:pt x="1443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43"/>
                <p:cNvSpPr/>
                <p:nvPr/>
              </p:nvSpPr>
              <p:spPr>
                <a:xfrm>
                  <a:off x="5290207" y="2722730"/>
                  <a:ext cx="477800" cy="264330"/>
                </a:xfrm>
                <a:custGeom>
                  <a:rect b="b" l="l" r="r" t="t"/>
                  <a:pathLst>
                    <a:path extrusionOk="0" h="8326" w="15050">
                      <a:moveTo>
                        <a:pt x="0" y="0"/>
                      </a:moveTo>
                      <a:lnTo>
                        <a:pt x="0" y="8325"/>
                      </a:lnTo>
                      <a:lnTo>
                        <a:pt x="15049" y="8325"/>
                      </a:lnTo>
                      <a:lnTo>
                        <a:pt x="15049"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43"/>
                <p:cNvSpPr/>
                <p:nvPr/>
              </p:nvSpPr>
              <p:spPr>
                <a:xfrm>
                  <a:off x="5284302" y="2716825"/>
                  <a:ext cx="489451" cy="276013"/>
                </a:xfrm>
                <a:custGeom>
                  <a:rect b="b" l="l" r="r" t="t"/>
                  <a:pathLst>
                    <a:path extrusionOk="0" h="8694" w="15417">
                      <a:moveTo>
                        <a:pt x="15049" y="368"/>
                      </a:moveTo>
                      <a:lnTo>
                        <a:pt x="15049" y="8326"/>
                      </a:lnTo>
                      <a:lnTo>
                        <a:pt x="368" y="8326"/>
                      </a:lnTo>
                      <a:lnTo>
                        <a:pt x="368" y="368"/>
                      </a:lnTo>
                      <a:close/>
                      <a:moveTo>
                        <a:pt x="186" y="1"/>
                      </a:moveTo>
                      <a:cubicBezTo>
                        <a:pt x="84" y="1"/>
                        <a:pt x="0" y="84"/>
                        <a:pt x="0" y="186"/>
                      </a:cubicBezTo>
                      <a:lnTo>
                        <a:pt x="0" y="8511"/>
                      </a:lnTo>
                      <a:cubicBezTo>
                        <a:pt x="0" y="8610"/>
                        <a:pt x="84" y="8694"/>
                        <a:pt x="186" y="8694"/>
                      </a:cubicBezTo>
                      <a:lnTo>
                        <a:pt x="15235" y="8694"/>
                      </a:lnTo>
                      <a:cubicBezTo>
                        <a:pt x="15333" y="8694"/>
                        <a:pt x="15417" y="8610"/>
                        <a:pt x="15417" y="8511"/>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43"/>
                <p:cNvSpPr/>
                <p:nvPr/>
              </p:nvSpPr>
              <p:spPr>
                <a:xfrm>
                  <a:off x="5625225" y="2729025"/>
                  <a:ext cx="137350" cy="251882"/>
                </a:xfrm>
                <a:custGeom>
                  <a:rect b="b" l="l" r="r" t="t"/>
                  <a:pathLst>
                    <a:path extrusionOk="0" h="8326" w="4326">
                      <a:moveTo>
                        <a:pt x="0" y="0"/>
                      </a:moveTo>
                      <a:lnTo>
                        <a:pt x="0" y="8325"/>
                      </a:lnTo>
                      <a:lnTo>
                        <a:pt x="4325" y="8325"/>
                      </a:lnTo>
                      <a:lnTo>
                        <a:pt x="4325" y="0"/>
                      </a:ln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43"/>
                <p:cNvSpPr/>
                <p:nvPr/>
              </p:nvSpPr>
              <p:spPr>
                <a:xfrm>
                  <a:off x="5377801" y="2778988"/>
                  <a:ext cx="302458" cy="60035"/>
                </a:xfrm>
                <a:custGeom>
                  <a:rect b="b" l="l" r="r" t="t"/>
                  <a:pathLst>
                    <a:path extrusionOk="0" h="1891" w="9527">
                      <a:moveTo>
                        <a:pt x="0" y="1"/>
                      </a:moveTo>
                      <a:lnTo>
                        <a:pt x="0" y="1891"/>
                      </a:lnTo>
                      <a:lnTo>
                        <a:pt x="9527" y="1891"/>
                      </a:lnTo>
                      <a:lnTo>
                        <a:pt x="952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43"/>
                <p:cNvSpPr/>
                <p:nvPr/>
              </p:nvSpPr>
              <p:spPr>
                <a:xfrm>
                  <a:off x="5372022" y="2773241"/>
                  <a:ext cx="314046" cy="71559"/>
                </a:xfrm>
                <a:custGeom>
                  <a:rect b="b" l="l" r="r" t="t"/>
                  <a:pathLst>
                    <a:path extrusionOk="0" h="2254" w="9892">
                      <a:moveTo>
                        <a:pt x="9527" y="368"/>
                      </a:moveTo>
                      <a:lnTo>
                        <a:pt x="9527" y="1889"/>
                      </a:lnTo>
                      <a:lnTo>
                        <a:pt x="369" y="1889"/>
                      </a:lnTo>
                      <a:lnTo>
                        <a:pt x="369" y="368"/>
                      </a:lnTo>
                      <a:close/>
                      <a:moveTo>
                        <a:pt x="182" y="0"/>
                      </a:moveTo>
                      <a:cubicBezTo>
                        <a:pt x="85" y="0"/>
                        <a:pt x="1" y="80"/>
                        <a:pt x="1" y="182"/>
                      </a:cubicBezTo>
                      <a:lnTo>
                        <a:pt x="1" y="2072"/>
                      </a:lnTo>
                      <a:cubicBezTo>
                        <a:pt x="1" y="2173"/>
                        <a:pt x="85" y="2253"/>
                        <a:pt x="182" y="2253"/>
                      </a:cubicBezTo>
                      <a:lnTo>
                        <a:pt x="9709" y="2253"/>
                      </a:lnTo>
                      <a:cubicBezTo>
                        <a:pt x="9811" y="2253"/>
                        <a:pt x="9891" y="2173"/>
                        <a:pt x="9891" y="2072"/>
                      </a:cubicBezTo>
                      <a:lnTo>
                        <a:pt x="9891" y="182"/>
                      </a:lnTo>
                      <a:cubicBezTo>
                        <a:pt x="9891" y="80"/>
                        <a:pt x="9811" y="0"/>
                        <a:pt x="970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43"/>
                <p:cNvSpPr/>
                <p:nvPr/>
              </p:nvSpPr>
              <p:spPr>
                <a:xfrm>
                  <a:off x="5396881" y="3189272"/>
                  <a:ext cx="8921" cy="73559"/>
                </a:xfrm>
                <a:custGeom>
                  <a:rect b="b" l="l" r="r" t="t"/>
                  <a:pathLst>
                    <a:path extrusionOk="0" h="2317" w="281">
                      <a:moveTo>
                        <a:pt x="0" y="1"/>
                      </a:moveTo>
                      <a:lnTo>
                        <a:pt x="0" y="1785"/>
                      </a:lnTo>
                      <a:cubicBezTo>
                        <a:pt x="0" y="1985"/>
                        <a:pt x="70" y="2170"/>
                        <a:pt x="186" y="2316"/>
                      </a:cubicBezTo>
                      <a:cubicBezTo>
                        <a:pt x="248" y="2170"/>
                        <a:pt x="280" y="2014"/>
                        <a:pt x="280" y="1846"/>
                      </a:cubicBezTo>
                      <a:lnTo>
                        <a:pt x="280" y="1"/>
                      </a:lnTo>
                      <a:close/>
                    </a:path>
                  </a:pathLst>
                </a:custGeom>
                <a:solidFill>
                  <a:srgbClr val="FBFC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43"/>
                <p:cNvSpPr/>
                <p:nvPr/>
              </p:nvSpPr>
              <p:spPr>
                <a:xfrm>
                  <a:off x="5383706" y="2784893"/>
                  <a:ext cx="22096" cy="48320"/>
                </a:xfrm>
                <a:custGeom>
                  <a:rect b="b" l="l" r="r" t="t"/>
                  <a:pathLst>
                    <a:path extrusionOk="0" h="1522" w="696">
                      <a:moveTo>
                        <a:pt x="1" y="1"/>
                      </a:moveTo>
                      <a:lnTo>
                        <a:pt x="1" y="1522"/>
                      </a:lnTo>
                      <a:lnTo>
                        <a:pt x="695" y="1522"/>
                      </a:lnTo>
                      <a:lnTo>
                        <a:pt x="695" y="1"/>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43"/>
                <p:cNvSpPr/>
                <p:nvPr/>
              </p:nvSpPr>
              <p:spPr>
                <a:xfrm>
                  <a:off x="5372022" y="2773241"/>
                  <a:ext cx="33779" cy="71559"/>
                </a:xfrm>
                <a:custGeom>
                  <a:rect b="b" l="l" r="r" t="t"/>
                  <a:pathLst>
                    <a:path extrusionOk="0" h="2254" w="1064">
                      <a:moveTo>
                        <a:pt x="182" y="0"/>
                      </a:moveTo>
                      <a:cubicBezTo>
                        <a:pt x="85" y="0"/>
                        <a:pt x="1" y="80"/>
                        <a:pt x="1" y="182"/>
                      </a:cubicBezTo>
                      <a:lnTo>
                        <a:pt x="1" y="2072"/>
                      </a:lnTo>
                      <a:cubicBezTo>
                        <a:pt x="1" y="2173"/>
                        <a:pt x="85" y="2253"/>
                        <a:pt x="182" y="2253"/>
                      </a:cubicBezTo>
                      <a:lnTo>
                        <a:pt x="1063" y="2253"/>
                      </a:lnTo>
                      <a:lnTo>
                        <a:pt x="1063" y="1889"/>
                      </a:lnTo>
                      <a:lnTo>
                        <a:pt x="369" y="1889"/>
                      </a:lnTo>
                      <a:lnTo>
                        <a:pt x="369" y="368"/>
                      </a:lnTo>
                      <a:lnTo>
                        <a:pt x="1063" y="368"/>
                      </a:lnTo>
                      <a:lnTo>
                        <a:pt x="1063" y="0"/>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43"/>
                <p:cNvSpPr/>
                <p:nvPr/>
              </p:nvSpPr>
              <p:spPr>
                <a:xfrm>
                  <a:off x="5358974" y="2577894"/>
                  <a:ext cx="46828" cy="77273"/>
                </a:xfrm>
                <a:custGeom>
                  <a:rect b="b" l="l" r="r" t="t"/>
                  <a:pathLst>
                    <a:path extrusionOk="0" h="2434" w="1475">
                      <a:moveTo>
                        <a:pt x="1216" y="1"/>
                      </a:moveTo>
                      <a:cubicBezTo>
                        <a:pt x="543" y="1"/>
                        <a:pt x="0" y="547"/>
                        <a:pt x="0" y="1217"/>
                      </a:cubicBezTo>
                      <a:cubicBezTo>
                        <a:pt x="0" y="1887"/>
                        <a:pt x="543" y="2433"/>
                        <a:pt x="1216" y="2433"/>
                      </a:cubicBezTo>
                      <a:lnTo>
                        <a:pt x="1474" y="2433"/>
                      </a:lnTo>
                      <a:lnTo>
                        <a:pt x="1474" y="2065"/>
                      </a:lnTo>
                      <a:lnTo>
                        <a:pt x="1216" y="2065"/>
                      </a:lnTo>
                      <a:cubicBezTo>
                        <a:pt x="746" y="2065"/>
                        <a:pt x="365" y="1686"/>
                        <a:pt x="365" y="1217"/>
                      </a:cubicBezTo>
                      <a:cubicBezTo>
                        <a:pt x="365" y="751"/>
                        <a:pt x="746" y="369"/>
                        <a:pt x="1216" y="369"/>
                      </a:cubicBezTo>
                      <a:lnTo>
                        <a:pt x="1474" y="369"/>
                      </a:lnTo>
                      <a:lnTo>
                        <a:pt x="1474"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856" name="Google Shape;856;p43">
            <a:hlinkClick r:id="rId5"/>
          </p:cNvPr>
          <p:cNvSpPr txBox="1"/>
          <p:nvPr/>
        </p:nvSpPr>
        <p:spPr>
          <a:xfrm>
            <a:off x="4899750" y="8942725"/>
            <a:ext cx="331800" cy="42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43">
            <a:hlinkClick r:id="rId6"/>
          </p:cNvPr>
          <p:cNvSpPr txBox="1"/>
          <p:nvPr/>
        </p:nvSpPr>
        <p:spPr>
          <a:xfrm>
            <a:off x="4886325" y="8953500"/>
            <a:ext cx="331800" cy="42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29"/>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208" name="Google Shape;208;p29"/>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latin typeface="Mada"/>
                <a:ea typeface="Mada"/>
                <a:cs typeface="Mada"/>
                <a:sym typeface="Mada"/>
              </a:rPr>
              <a:t>Introduction</a:t>
            </a:r>
            <a:r>
              <a:rPr b="1" lang="ar" sz="2600">
                <a:solidFill>
                  <a:srgbClr val="999999"/>
                </a:solidFill>
                <a:latin typeface="Mada"/>
                <a:ea typeface="Mada"/>
                <a:cs typeface="Mada"/>
                <a:sym typeface="Mada"/>
              </a:rPr>
              <a:t> </a:t>
            </a:r>
            <a:endParaRPr b="1" sz="2600">
              <a:solidFill>
                <a:srgbClr val="999999"/>
              </a:solidFill>
              <a:latin typeface="Mada"/>
              <a:ea typeface="Mada"/>
              <a:cs typeface="Mada"/>
              <a:sym typeface="Mada"/>
            </a:endParaRPr>
          </a:p>
          <a:p>
            <a:pPr indent="0" lvl="0" marL="0" rtl="0" algn="ctr">
              <a:spcBef>
                <a:spcPts val="0"/>
              </a:spcBef>
              <a:spcAft>
                <a:spcPts val="0"/>
              </a:spcAft>
              <a:buNone/>
            </a:pPr>
            <a:r>
              <a:t/>
            </a:r>
            <a:endParaRPr b="1" sz="2600">
              <a:solidFill>
                <a:schemeClr val="accent1"/>
              </a:solidFill>
              <a:latin typeface="Alegreya"/>
              <a:ea typeface="Alegreya"/>
              <a:cs typeface="Alegreya"/>
              <a:sym typeface="Alegreya"/>
            </a:endParaRPr>
          </a:p>
        </p:txBody>
      </p:sp>
      <p:sp>
        <p:nvSpPr>
          <p:cNvPr id="209" name="Google Shape;209;p29"/>
          <p:cNvSpPr txBox="1"/>
          <p:nvPr/>
        </p:nvSpPr>
        <p:spPr>
          <a:xfrm>
            <a:off x="247500" y="904850"/>
            <a:ext cx="5590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D9EAD3"/>
                </a:highlight>
                <a:latin typeface="Mada"/>
                <a:ea typeface="Mada"/>
                <a:cs typeface="Mada"/>
                <a:sym typeface="Mada"/>
              </a:rPr>
              <a:t>Anatomy of the esophagus</a:t>
            </a:r>
            <a:endParaRPr b="1" sz="2200">
              <a:highlight>
                <a:srgbClr val="D9EAD3"/>
              </a:highlight>
              <a:latin typeface="Mada"/>
              <a:ea typeface="Mada"/>
              <a:cs typeface="Mada"/>
              <a:sym typeface="Mada"/>
            </a:endParaRPr>
          </a:p>
        </p:txBody>
      </p:sp>
      <p:sp>
        <p:nvSpPr>
          <p:cNvPr id="210" name="Google Shape;210;p29"/>
          <p:cNvSpPr txBox="1"/>
          <p:nvPr/>
        </p:nvSpPr>
        <p:spPr>
          <a:xfrm>
            <a:off x="247475" y="1347075"/>
            <a:ext cx="5429400" cy="21381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Muscular tube 20-25 cm long, located between the pharynx and the stomach.</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it has an </a:t>
            </a:r>
            <a:r>
              <a:rPr b="1" lang="ar" sz="1200">
                <a:latin typeface="Mada"/>
                <a:ea typeface="Mada"/>
                <a:cs typeface="Mada"/>
                <a:sym typeface="Mada"/>
              </a:rPr>
              <a:t>UES &amp; LES </a:t>
            </a:r>
            <a:r>
              <a:rPr lang="ar" sz="1200">
                <a:latin typeface="Mada"/>
                <a:ea typeface="Mada"/>
                <a:cs typeface="Mada"/>
                <a:sym typeface="Mada"/>
              </a:rPr>
              <a:t>that help empty food between swallows while preventing regurgitation of stomach contents</a:t>
            </a:r>
            <a:endParaRPr sz="1200">
              <a:solidFill>
                <a:srgbClr val="999999"/>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The oesophagus is lined by</a:t>
            </a:r>
            <a:r>
              <a:rPr b="1" lang="ar" sz="1200">
                <a:solidFill>
                  <a:srgbClr val="1C4588"/>
                </a:solidFill>
                <a:latin typeface="Mada"/>
                <a:ea typeface="Mada"/>
                <a:cs typeface="Mada"/>
                <a:sym typeface="Mada"/>
              </a:rPr>
              <a:t> stratified squamous epithelium</a:t>
            </a:r>
            <a:r>
              <a:rPr lang="ar" sz="1200">
                <a:solidFill>
                  <a:srgbClr val="1C4588"/>
                </a:solidFill>
                <a:latin typeface="Mada"/>
                <a:ea typeface="Mada"/>
                <a:cs typeface="Mada"/>
                <a:sym typeface="Mada"/>
              </a:rPr>
              <a:t>, which extends distally to the squamocolumnar junction where the oesophagus joins the stomach.</a:t>
            </a:r>
            <a:endParaRPr sz="1200">
              <a:solidFill>
                <a:srgbClr val="1C4588"/>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striated muscles make up the proximal ⅓.</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smooth muscles make up the distal ⅔.</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how long does it take a bolus to pass the entire esophagus?</a:t>
            </a:r>
            <a:endParaRPr b="1" sz="1200">
              <a:latin typeface="Mada"/>
              <a:ea typeface="Mada"/>
              <a:cs typeface="Mada"/>
              <a:sym typeface="Mada"/>
            </a:endParaRPr>
          </a:p>
          <a:p>
            <a:pPr indent="-304800" lvl="1" marL="9144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about 7-10 seconds.</a:t>
            </a:r>
            <a:endParaRPr b="1" sz="1200">
              <a:solidFill>
                <a:srgbClr val="6AA84F"/>
              </a:solidFill>
              <a:latin typeface="Mada"/>
              <a:ea typeface="Mada"/>
              <a:cs typeface="Mada"/>
              <a:sym typeface="Mada"/>
            </a:endParaRPr>
          </a:p>
          <a:p>
            <a:pPr indent="0" lvl="0" marL="457200" rtl="0" algn="l">
              <a:spcBef>
                <a:spcPts val="0"/>
              </a:spcBef>
              <a:spcAft>
                <a:spcPts val="0"/>
              </a:spcAft>
              <a:buNone/>
            </a:pPr>
            <a:r>
              <a:t/>
            </a:r>
            <a:endParaRPr sz="1200">
              <a:solidFill>
                <a:srgbClr val="CCCCCC"/>
              </a:solidFill>
              <a:latin typeface="Mada"/>
              <a:ea typeface="Mada"/>
              <a:cs typeface="Mada"/>
              <a:sym typeface="Mada"/>
            </a:endParaRPr>
          </a:p>
        </p:txBody>
      </p:sp>
      <p:sp>
        <p:nvSpPr>
          <p:cNvPr id="211" name="Google Shape;211;p29"/>
          <p:cNvSpPr txBox="1"/>
          <p:nvPr/>
        </p:nvSpPr>
        <p:spPr>
          <a:xfrm>
            <a:off x="247500" y="3485150"/>
            <a:ext cx="51819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D9EAD3"/>
                </a:highlight>
                <a:latin typeface="Mada"/>
                <a:ea typeface="Mada"/>
                <a:cs typeface="Mada"/>
                <a:sym typeface="Mada"/>
              </a:rPr>
              <a:t>Esophageal </a:t>
            </a:r>
            <a:r>
              <a:rPr b="1" lang="ar" sz="2200">
                <a:highlight>
                  <a:srgbClr val="D9EAD3"/>
                </a:highlight>
                <a:latin typeface="Mada"/>
                <a:ea typeface="Mada"/>
                <a:cs typeface="Mada"/>
                <a:sym typeface="Mada"/>
              </a:rPr>
              <a:t>sphincters</a:t>
            </a:r>
            <a:endParaRPr b="1" sz="2200">
              <a:highlight>
                <a:srgbClr val="D9EAD3"/>
              </a:highlight>
              <a:latin typeface="Mada"/>
              <a:ea typeface="Mada"/>
              <a:cs typeface="Mada"/>
              <a:sym typeface="Mada"/>
            </a:endParaRPr>
          </a:p>
        </p:txBody>
      </p:sp>
      <p:sp>
        <p:nvSpPr>
          <p:cNvPr id="212" name="Google Shape;212;p29"/>
          <p:cNvSpPr/>
          <p:nvPr/>
        </p:nvSpPr>
        <p:spPr>
          <a:xfrm>
            <a:off x="2986664" y="4020585"/>
            <a:ext cx="1068900" cy="860100"/>
          </a:xfrm>
          <a:prstGeom prst="ellipse">
            <a:avLst/>
          </a:prstGeom>
          <a:solidFill>
            <a:srgbClr val="A6C26E"/>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2300">
                <a:solidFill>
                  <a:srgbClr val="FFFFFF"/>
                </a:solidFill>
                <a:latin typeface="Exo"/>
                <a:ea typeface="Exo"/>
                <a:cs typeface="Exo"/>
                <a:sym typeface="Exo"/>
              </a:rPr>
              <a:t>VS</a:t>
            </a:r>
            <a:endParaRPr b="1" sz="2300">
              <a:solidFill>
                <a:srgbClr val="FFFFFF"/>
              </a:solidFill>
              <a:latin typeface="Exo"/>
              <a:ea typeface="Exo"/>
              <a:cs typeface="Exo"/>
              <a:sym typeface="Exo"/>
            </a:endParaRPr>
          </a:p>
        </p:txBody>
      </p:sp>
      <p:cxnSp>
        <p:nvCxnSpPr>
          <p:cNvPr id="213" name="Google Shape;213;p29"/>
          <p:cNvCxnSpPr/>
          <p:nvPr/>
        </p:nvCxnSpPr>
        <p:spPr>
          <a:xfrm>
            <a:off x="4055564" y="4481335"/>
            <a:ext cx="2964300" cy="14400"/>
          </a:xfrm>
          <a:prstGeom prst="straightConnector1">
            <a:avLst/>
          </a:prstGeom>
          <a:noFill/>
          <a:ln cap="flat" cmpd="sng" w="19050">
            <a:solidFill>
              <a:srgbClr val="B7B7B7"/>
            </a:solidFill>
            <a:prstDash val="solid"/>
            <a:round/>
            <a:headEnd len="med" w="med" type="none"/>
            <a:tailEnd len="med" w="med" type="oval"/>
          </a:ln>
        </p:spPr>
      </p:cxnSp>
      <p:cxnSp>
        <p:nvCxnSpPr>
          <p:cNvPr id="214" name="Google Shape;214;p29"/>
          <p:cNvCxnSpPr/>
          <p:nvPr/>
        </p:nvCxnSpPr>
        <p:spPr>
          <a:xfrm>
            <a:off x="447650" y="4467225"/>
            <a:ext cx="2538900" cy="16200"/>
          </a:xfrm>
          <a:prstGeom prst="straightConnector1">
            <a:avLst/>
          </a:prstGeom>
          <a:noFill/>
          <a:ln cap="flat" cmpd="sng" w="19050">
            <a:solidFill>
              <a:srgbClr val="B7B7B7"/>
            </a:solidFill>
            <a:prstDash val="solid"/>
            <a:round/>
            <a:headEnd len="med" w="med" type="oval"/>
            <a:tailEnd len="med" w="med" type="none"/>
          </a:ln>
        </p:spPr>
      </p:cxnSp>
      <p:sp>
        <p:nvSpPr>
          <p:cNvPr id="215" name="Google Shape;215;p29"/>
          <p:cNvSpPr txBox="1"/>
          <p:nvPr/>
        </p:nvSpPr>
        <p:spPr>
          <a:xfrm>
            <a:off x="4593026" y="4148900"/>
            <a:ext cx="2147700" cy="25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solidFill>
                  <a:schemeClr val="dk1"/>
                </a:solidFill>
                <a:latin typeface="Mada"/>
                <a:ea typeface="Mada"/>
                <a:cs typeface="Mada"/>
                <a:sym typeface="Mada"/>
              </a:rPr>
              <a:t>Lower esophageal sphincter</a:t>
            </a:r>
            <a:endParaRPr b="1" sz="1200">
              <a:solidFill>
                <a:schemeClr val="dk1"/>
              </a:solidFill>
              <a:latin typeface="Mada"/>
              <a:ea typeface="Mada"/>
              <a:cs typeface="Mada"/>
              <a:sym typeface="Mada"/>
            </a:endParaRPr>
          </a:p>
        </p:txBody>
      </p:sp>
      <p:sp>
        <p:nvSpPr>
          <p:cNvPr id="216" name="Google Shape;216;p29"/>
          <p:cNvSpPr txBox="1"/>
          <p:nvPr/>
        </p:nvSpPr>
        <p:spPr>
          <a:xfrm>
            <a:off x="643250" y="4148896"/>
            <a:ext cx="2147700" cy="31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solidFill>
                  <a:schemeClr val="dk1"/>
                </a:solidFill>
                <a:latin typeface="Mada"/>
                <a:ea typeface="Mada"/>
                <a:cs typeface="Mada"/>
                <a:sym typeface="Mada"/>
              </a:rPr>
              <a:t>Upper esophageal sphincter</a:t>
            </a:r>
            <a:endParaRPr b="1" sz="1200">
              <a:solidFill>
                <a:schemeClr val="dk1"/>
              </a:solidFill>
              <a:latin typeface="Mada"/>
              <a:ea typeface="Mada"/>
              <a:cs typeface="Mada"/>
              <a:sym typeface="Mada"/>
            </a:endParaRPr>
          </a:p>
        </p:txBody>
      </p:sp>
      <p:sp>
        <p:nvSpPr>
          <p:cNvPr id="217" name="Google Shape;217;p29"/>
          <p:cNvSpPr txBox="1"/>
          <p:nvPr/>
        </p:nvSpPr>
        <p:spPr>
          <a:xfrm>
            <a:off x="3886175" y="4467225"/>
            <a:ext cx="3133800" cy="2449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A physiological sphincter comprised of </a:t>
            </a:r>
            <a:r>
              <a:rPr b="1" lang="ar" sz="1200">
                <a:latin typeface="Mada"/>
                <a:ea typeface="Mada"/>
                <a:cs typeface="Mada"/>
                <a:sym typeface="Mada"/>
              </a:rPr>
              <a:t>smooth muscles</a:t>
            </a:r>
            <a:r>
              <a:rPr lang="ar" sz="1200">
                <a:latin typeface="Mada"/>
                <a:ea typeface="Mada"/>
                <a:cs typeface="Mada"/>
                <a:sym typeface="Mada"/>
              </a:rPr>
              <a:t>.</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Normally located within the diaphragmatic hiatus with ⅔ in the abdominal cavity and ⅓ in the thoracic cavity.</a:t>
            </a:r>
            <a:r>
              <a:rPr b="1" lang="ar" sz="1200">
                <a:latin typeface="Mada"/>
                <a:ea typeface="Mada"/>
                <a:cs typeface="Mada"/>
                <a:sym typeface="Mada"/>
              </a:rPr>
              <a:t> </a:t>
            </a:r>
            <a:r>
              <a:rPr b="1" lang="ar" sz="1200">
                <a:latin typeface="Mada"/>
                <a:ea typeface="Mada"/>
                <a:cs typeface="Mada"/>
                <a:sym typeface="Mada"/>
              </a:rPr>
              <a:t>Can be displaced proximally by hiatus hernia</a:t>
            </a:r>
            <a:r>
              <a:rPr lang="ar" sz="1200">
                <a:latin typeface="Mada"/>
                <a:ea typeface="Mada"/>
                <a:cs typeface="Mada"/>
                <a:sym typeface="Mada"/>
              </a:rPr>
              <a:t> (discussed later)</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It maintains a high pressure zone between stomach and esophagus </a:t>
            </a:r>
            <a:r>
              <a:rPr b="1" lang="ar" sz="1200">
                <a:solidFill>
                  <a:srgbClr val="CC0000"/>
                </a:solidFill>
                <a:latin typeface="Mada"/>
                <a:ea typeface="Mada"/>
                <a:cs typeface="Mada"/>
                <a:sym typeface="Mada"/>
              </a:rPr>
              <a:t>(barrier to reflux)</a:t>
            </a:r>
            <a:endParaRPr b="1" sz="1200">
              <a:solidFill>
                <a:srgbClr val="CC0000"/>
              </a:solidFill>
              <a:latin typeface="Mada"/>
              <a:ea typeface="Mada"/>
              <a:cs typeface="Mada"/>
              <a:sym typeface="Mada"/>
            </a:endParaRPr>
          </a:p>
        </p:txBody>
      </p:sp>
      <p:sp>
        <p:nvSpPr>
          <p:cNvPr id="218" name="Google Shape;218;p29"/>
          <p:cNvSpPr txBox="1"/>
          <p:nvPr/>
        </p:nvSpPr>
        <p:spPr>
          <a:xfrm>
            <a:off x="447650" y="4507200"/>
            <a:ext cx="2685300" cy="21381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highlight>
                  <a:srgbClr val="FFFFFF"/>
                </a:highlight>
                <a:latin typeface="Mada"/>
                <a:ea typeface="Mada"/>
                <a:cs typeface="Mada"/>
                <a:sym typeface="Mada"/>
              </a:rPr>
              <a:t>Functions to prevent </a:t>
            </a:r>
            <a:r>
              <a:rPr b="1" lang="ar" sz="1200">
                <a:highlight>
                  <a:srgbClr val="FFFFFF"/>
                </a:highlight>
                <a:latin typeface="Mada"/>
                <a:ea typeface="Mada"/>
                <a:cs typeface="Mada"/>
                <a:sym typeface="Mada"/>
              </a:rPr>
              <a:t>regurgitation</a:t>
            </a:r>
            <a:r>
              <a:rPr lang="ar" sz="1200">
                <a:highlight>
                  <a:srgbClr val="FFFFFF"/>
                </a:highlight>
                <a:latin typeface="Mada"/>
                <a:ea typeface="Mada"/>
                <a:cs typeface="Mada"/>
                <a:sym typeface="Mada"/>
              </a:rPr>
              <a:t> into oral cavity and larynx </a:t>
            </a:r>
            <a:endParaRPr sz="1200">
              <a:highlight>
                <a:srgbClr val="FFFFFF"/>
              </a:highlight>
              <a:latin typeface="Mada"/>
              <a:ea typeface="Mada"/>
              <a:cs typeface="Mada"/>
              <a:sym typeface="Mada"/>
            </a:endParaRPr>
          </a:p>
          <a:p>
            <a:pPr indent="-304800" lvl="0" marL="457200" rtl="0" algn="l">
              <a:spcBef>
                <a:spcPts val="0"/>
              </a:spcBef>
              <a:spcAft>
                <a:spcPts val="0"/>
              </a:spcAft>
              <a:buSzPts val="1200"/>
              <a:buFont typeface="Mada"/>
              <a:buChar char="-"/>
            </a:pPr>
            <a:r>
              <a:rPr lang="ar" sz="1200">
                <a:highlight>
                  <a:srgbClr val="FFFFFF"/>
                </a:highlight>
                <a:latin typeface="Mada"/>
                <a:ea typeface="Mada"/>
                <a:cs typeface="Mada"/>
                <a:sym typeface="Mada"/>
              </a:rPr>
              <a:t>Restricts airflow into the esophagus during inspiration.</a:t>
            </a:r>
            <a:endParaRPr sz="1200">
              <a:highlight>
                <a:srgbClr val="FFFFFF"/>
              </a:highlight>
              <a:latin typeface="Mada"/>
              <a:ea typeface="Mada"/>
              <a:cs typeface="Mada"/>
              <a:sym typeface="Mada"/>
            </a:endParaRPr>
          </a:p>
          <a:p>
            <a:pPr indent="-304800" lvl="0" marL="457200" rtl="0" algn="l">
              <a:spcBef>
                <a:spcPts val="0"/>
              </a:spcBef>
              <a:spcAft>
                <a:spcPts val="0"/>
              </a:spcAft>
              <a:buSzPts val="1200"/>
              <a:buFont typeface="Mada"/>
              <a:buChar char="-"/>
            </a:pPr>
            <a:r>
              <a:rPr lang="ar" sz="1200">
                <a:highlight>
                  <a:srgbClr val="FFFFFF"/>
                </a:highlight>
                <a:latin typeface="Mada"/>
                <a:ea typeface="Mada"/>
                <a:cs typeface="Mada"/>
                <a:sym typeface="Mada"/>
              </a:rPr>
              <a:t>Composed of </a:t>
            </a:r>
            <a:r>
              <a:rPr b="1" lang="ar" sz="1200">
                <a:highlight>
                  <a:srgbClr val="FFFFFF"/>
                </a:highlight>
                <a:latin typeface="Mada"/>
                <a:ea typeface="Mada"/>
                <a:cs typeface="Mada"/>
                <a:sym typeface="Mada"/>
              </a:rPr>
              <a:t>striated muscles</a:t>
            </a:r>
            <a:r>
              <a:rPr lang="ar" sz="1200">
                <a:highlight>
                  <a:srgbClr val="FFFFFF"/>
                </a:highlight>
                <a:latin typeface="Mada"/>
                <a:ea typeface="Mada"/>
                <a:cs typeface="Mada"/>
                <a:sym typeface="Mada"/>
              </a:rPr>
              <a:t> and </a:t>
            </a:r>
            <a:r>
              <a:rPr lang="ar" sz="1200">
                <a:solidFill>
                  <a:srgbClr val="999999"/>
                </a:solidFill>
                <a:highlight>
                  <a:schemeClr val="lt1"/>
                </a:highlight>
                <a:latin typeface="Mada"/>
                <a:ea typeface="Mada"/>
                <a:cs typeface="Mada"/>
                <a:sym typeface="Mada"/>
              </a:rPr>
              <a:t>are under conscious control, used when breathing, eating, belching, and vomiting.</a:t>
            </a:r>
            <a:endParaRPr sz="1200">
              <a:highlight>
                <a:srgbClr val="FFFFFF"/>
              </a:highlight>
              <a:latin typeface="Mada"/>
              <a:ea typeface="Mada"/>
              <a:cs typeface="Mada"/>
              <a:sym typeface="Mada"/>
            </a:endParaRPr>
          </a:p>
        </p:txBody>
      </p:sp>
      <p:sp>
        <p:nvSpPr>
          <p:cNvPr id="219" name="Google Shape;219;p29"/>
          <p:cNvSpPr txBox="1"/>
          <p:nvPr/>
        </p:nvSpPr>
        <p:spPr>
          <a:xfrm>
            <a:off x="260300" y="6645300"/>
            <a:ext cx="5590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D9EAD3"/>
                </a:highlight>
                <a:latin typeface="Mada"/>
                <a:ea typeface="Mada"/>
                <a:cs typeface="Mada"/>
                <a:sym typeface="Mada"/>
              </a:rPr>
              <a:t>Physiology of swallowing</a:t>
            </a:r>
            <a:endParaRPr b="1" sz="2200">
              <a:highlight>
                <a:srgbClr val="D9EAD3"/>
              </a:highlight>
              <a:latin typeface="Mada"/>
              <a:ea typeface="Mada"/>
              <a:cs typeface="Mada"/>
              <a:sym typeface="Mada"/>
            </a:endParaRPr>
          </a:p>
        </p:txBody>
      </p:sp>
      <p:pic>
        <p:nvPicPr>
          <p:cNvPr id="220" name="Google Shape;220;p29"/>
          <p:cNvPicPr preferRelativeResize="0"/>
          <p:nvPr/>
        </p:nvPicPr>
        <p:blipFill>
          <a:blip r:embed="rId3">
            <a:alphaModFix/>
          </a:blip>
          <a:stretch>
            <a:fillRect/>
          </a:stretch>
        </p:blipFill>
        <p:spPr>
          <a:xfrm>
            <a:off x="5676901" y="1221486"/>
            <a:ext cx="1623900" cy="2268116"/>
          </a:xfrm>
          <a:prstGeom prst="rect">
            <a:avLst/>
          </a:prstGeom>
          <a:noFill/>
          <a:ln>
            <a:noFill/>
          </a:ln>
        </p:spPr>
      </p:pic>
      <p:grpSp>
        <p:nvGrpSpPr>
          <p:cNvPr id="221" name="Google Shape;221;p29"/>
          <p:cNvGrpSpPr/>
          <p:nvPr/>
        </p:nvGrpSpPr>
        <p:grpSpPr>
          <a:xfrm>
            <a:off x="260291" y="7159975"/>
            <a:ext cx="7039417" cy="1690806"/>
            <a:chOff x="187185" y="3653983"/>
            <a:chExt cx="7031682" cy="2549467"/>
          </a:xfrm>
        </p:grpSpPr>
        <p:sp>
          <p:nvSpPr>
            <p:cNvPr id="222" name="Google Shape;222;p29"/>
            <p:cNvSpPr txBox="1"/>
            <p:nvPr/>
          </p:nvSpPr>
          <p:spPr>
            <a:xfrm>
              <a:off x="354929" y="4347950"/>
              <a:ext cx="1712100" cy="18555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ar" sz="1200">
                  <a:solidFill>
                    <a:schemeClr val="dk1"/>
                  </a:solidFill>
                  <a:latin typeface="Mada"/>
                  <a:ea typeface="Mada"/>
                  <a:cs typeface="Mada"/>
                  <a:sym typeface="Mada"/>
                </a:rPr>
                <a:t>UES opens </a:t>
              </a:r>
              <a:r>
                <a:rPr lang="ar" sz="1200">
                  <a:latin typeface="Mada"/>
                  <a:ea typeface="Mada"/>
                  <a:cs typeface="Mada"/>
                  <a:sym typeface="Mada"/>
                </a:rPr>
                <a:t>and </a:t>
              </a:r>
              <a:r>
                <a:rPr lang="ar" sz="1200">
                  <a:solidFill>
                    <a:schemeClr val="dk1"/>
                  </a:solidFill>
                  <a:latin typeface="Mada"/>
                  <a:ea typeface="Mada"/>
                  <a:cs typeface="Mada"/>
                  <a:sym typeface="Mada"/>
                </a:rPr>
                <a:t>bolus is introduced into the esophagus.</a:t>
              </a:r>
              <a:r>
                <a:rPr lang="ar" sz="1200">
                  <a:solidFill>
                    <a:srgbClr val="3F3F3F"/>
                  </a:solidFill>
                  <a:latin typeface="Mada Medium"/>
                  <a:ea typeface="Mada Medium"/>
                  <a:cs typeface="Mada Medium"/>
                  <a:sym typeface="Mada Medium"/>
                </a:rPr>
                <a:t> </a:t>
              </a:r>
              <a:r>
                <a:rPr lang="ar" sz="1200">
                  <a:solidFill>
                    <a:schemeClr val="dk1"/>
                  </a:solidFill>
                  <a:latin typeface="Mada"/>
                  <a:ea typeface="Mada"/>
                  <a:cs typeface="Mada"/>
                  <a:sym typeface="Mada"/>
                </a:rPr>
                <a:t>esophagus distends causing a contraction proximal to distal. propagating sequence.</a:t>
              </a:r>
              <a:endParaRPr>
                <a:latin typeface="Mada Medium"/>
                <a:ea typeface="Mada Medium"/>
                <a:cs typeface="Mada Medium"/>
                <a:sym typeface="Mada Medium"/>
              </a:endParaRPr>
            </a:p>
          </p:txBody>
        </p:sp>
        <p:sp>
          <p:nvSpPr>
            <p:cNvPr id="223" name="Google Shape;223;p29"/>
            <p:cNvSpPr txBox="1"/>
            <p:nvPr/>
          </p:nvSpPr>
          <p:spPr>
            <a:xfrm>
              <a:off x="2072205" y="4347950"/>
              <a:ext cx="1712100" cy="1777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ar" sz="1200">
                  <a:solidFill>
                    <a:schemeClr val="dk1"/>
                  </a:solidFill>
                  <a:latin typeface="Mada"/>
                  <a:ea typeface="Mada"/>
                  <a:cs typeface="Mada"/>
                  <a:sym typeface="Mada"/>
                </a:rPr>
                <a:t>Primary peristalsis:</a:t>
              </a:r>
              <a:r>
                <a:rPr lang="ar" sz="1200">
                  <a:solidFill>
                    <a:schemeClr val="dk1"/>
                  </a:solidFill>
                  <a:latin typeface="Mada"/>
                  <a:ea typeface="Mada"/>
                  <a:cs typeface="Mada"/>
                  <a:sym typeface="Mada"/>
                </a:rPr>
                <a:t> </a:t>
              </a:r>
              <a:r>
                <a:rPr lang="ar" sz="1200">
                  <a:solidFill>
                    <a:schemeClr val="dk1"/>
                  </a:solidFill>
                  <a:latin typeface="Mada"/>
                  <a:ea typeface="Mada"/>
                  <a:cs typeface="Mada"/>
                  <a:sym typeface="Mada"/>
                </a:rPr>
                <a:t>initiated in the pharynx </a:t>
              </a:r>
              <a:r>
                <a:rPr b="1" lang="ar" sz="1200">
                  <a:solidFill>
                    <a:schemeClr val="dk1"/>
                  </a:solidFill>
                  <a:latin typeface="Mada"/>
                  <a:ea typeface="Mada"/>
                  <a:cs typeface="Mada"/>
                  <a:sym typeface="Mada"/>
                </a:rPr>
                <a:t>by a swallow</a:t>
              </a:r>
              <a:r>
                <a:rPr lang="ar" sz="1200">
                  <a:solidFill>
                    <a:schemeClr val="dk1"/>
                  </a:solidFill>
                  <a:latin typeface="Mada"/>
                  <a:ea typeface="Mada"/>
                  <a:cs typeface="Mada"/>
                  <a:sym typeface="Mada"/>
                </a:rPr>
                <a:t>. the waves are slow moving and sweep the entire length of the esophagus.</a:t>
              </a:r>
              <a:r>
                <a:rPr lang="ar" sz="1200">
                  <a:solidFill>
                    <a:srgbClr val="3F3F3F"/>
                  </a:solidFill>
                  <a:latin typeface="Mada Medium"/>
                  <a:ea typeface="Mada Medium"/>
                  <a:cs typeface="Mada Medium"/>
                  <a:sym typeface="Mada Medium"/>
                </a:rPr>
                <a:t> </a:t>
              </a:r>
              <a:endParaRPr>
                <a:latin typeface="Mada Medium"/>
                <a:ea typeface="Mada Medium"/>
                <a:cs typeface="Mada Medium"/>
                <a:sym typeface="Mada Medium"/>
              </a:endParaRPr>
            </a:p>
          </p:txBody>
        </p:sp>
        <p:sp>
          <p:nvSpPr>
            <p:cNvPr id="224" name="Google Shape;224;p29"/>
            <p:cNvSpPr txBox="1"/>
            <p:nvPr/>
          </p:nvSpPr>
          <p:spPr>
            <a:xfrm>
              <a:off x="3789482" y="4347949"/>
              <a:ext cx="1712100" cy="1777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ar" sz="1200">
                  <a:latin typeface="Mada"/>
                  <a:ea typeface="Mada"/>
                  <a:cs typeface="Mada"/>
                  <a:sym typeface="Mada"/>
                </a:rPr>
                <a:t>Secondary peristalsis: </a:t>
              </a:r>
              <a:r>
                <a:rPr lang="ar" sz="1200">
                  <a:solidFill>
                    <a:schemeClr val="dk1"/>
                  </a:solidFill>
                  <a:latin typeface="Mada"/>
                  <a:ea typeface="Mada"/>
                  <a:cs typeface="Mada"/>
                  <a:sym typeface="Mada"/>
                </a:rPr>
                <a:t>initiated </a:t>
              </a:r>
              <a:r>
                <a:rPr b="1" lang="ar" sz="1200">
                  <a:solidFill>
                    <a:schemeClr val="dk1"/>
                  </a:solidFill>
                  <a:latin typeface="Mada"/>
                  <a:ea typeface="Mada"/>
                  <a:cs typeface="Mada"/>
                  <a:sym typeface="Mada"/>
                </a:rPr>
                <a:t>by esophageal distention </a:t>
              </a:r>
              <a:r>
                <a:rPr lang="ar" sz="1200">
                  <a:solidFill>
                    <a:schemeClr val="dk1"/>
                  </a:solidFill>
                  <a:latin typeface="Mada"/>
                  <a:ea typeface="Mada"/>
                  <a:cs typeface="Mada"/>
                  <a:sym typeface="Mada"/>
                </a:rPr>
                <a:t>by food. these waves are important to remove all the food from the esophagus if it has not been totally cleared by primary peristalsis</a:t>
              </a:r>
              <a:endParaRPr sz="1200">
                <a:solidFill>
                  <a:schemeClr val="dk1"/>
                </a:solidFill>
                <a:latin typeface="Mada"/>
                <a:ea typeface="Mada"/>
                <a:cs typeface="Mada"/>
                <a:sym typeface="Mada"/>
              </a:endParaRPr>
            </a:p>
            <a:p>
              <a:pPr indent="0" lvl="0" marL="0" marR="0" rtl="0" algn="l">
                <a:spcBef>
                  <a:spcPts val="0"/>
                </a:spcBef>
                <a:spcAft>
                  <a:spcPts val="0"/>
                </a:spcAft>
                <a:buNone/>
              </a:pPr>
              <a:r>
                <a:rPr b="1" lang="ar" sz="1200">
                  <a:solidFill>
                    <a:srgbClr val="3F3F3F"/>
                  </a:solidFill>
                  <a:latin typeface="Mada"/>
                  <a:ea typeface="Mada"/>
                  <a:cs typeface="Mada"/>
                  <a:sym typeface="Mada"/>
                </a:rPr>
                <a:t> </a:t>
              </a:r>
              <a:r>
                <a:rPr lang="ar" sz="1200">
                  <a:solidFill>
                    <a:srgbClr val="3F3F3F"/>
                  </a:solidFill>
                  <a:latin typeface="Mada Medium"/>
                  <a:ea typeface="Mada Medium"/>
                  <a:cs typeface="Mada Medium"/>
                  <a:sym typeface="Mada Medium"/>
                </a:rPr>
                <a:t> </a:t>
              </a:r>
              <a:endParaRPr>
                <a:latin typeface="Mada Medium"/>
                <a:ea typeface="Mada Medium"/>
                <a:cs typeface="Mada Medium"/>
                <a:sym typeface="Mada Medium"/>
              </a:endParaRPr>
            </a:p>
          </p:txBody>
        </p:sp>
        <p:sp>
          <p:nvSpPr>
            <p:cNvPr id="225" name="Google Shape;225;p29"/>
            <p:cNvSpPr txBox="1"/>
            <p:nvPr/>
          </p:nvSpPr>
          <p:spPr>
            <a:xfrm>
              <a:off x="5506768" y="4347918"/>
              <a:ext cx="1712100" cy="1567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ar" sz="1200">
                  <a:latin typeface="Mada Medium"/>
                  <a:ea typeface="Mada Medium"/>
                  <a:cs typeface="Mada Medium"/>
                  <a:sym typeface="Mada Medium"/>
                </a:rPr>
                <a:t>LES open at the end of swallowing to allow the food to pass to the stomach</a:t>
              </a:r>
              <a:r>
                <a:rPr lang="ar" sz="1200">
                  <a:latin typeface="Mada Medium"/>
                  <a:ea typeface="Mada Medium"/>
                  <a:cs typeface="Mada Medium"/>
                  <a:sym typeface="Mada Medium"/>
                </a:rPr>
                <a:t> </a:t>
              </a:r>
              <a:endParaRPr>
                <a:latin typeface="Mada Medium"/>
                <a:ea typeface="Mada Medium"/>
                <a:cs typeface="Mada Medium"/>
                <a:sym typeface="Mada Medium"/>
              </a:endParaRPr>
            </a:p>
          </p:txBody>
        </p:sp>
        <p:grpSp>
          <p:nvGrpSpPr>
            <p:cNvPr id="226" name="Google Shape;226;p29"/>
            <p:cNvGrpSpPr/>
            <p:nvPr/>
          </p:nvGrpSpPr>
          <p:grpSpPr>
            <a:xfrm>
              <a:off x="187185" y="3653983"/>
              <a:ext cx="6975600" cy="647798"/>
              <a:chOff x="187185" y="3653983"/>
              <a:chExt cx="6975600" cy="647798"/>
            </a:xfrm>
          </p:grpSpPr>
          <p:cxnSp>
            <p:nvCxnSpPr>
              <p:cNvPr id="227" name="Google Shape;227;p29"/>
              <p:cNvCxnSpPr/>
              <p:nvPr/>
            </p:nvCxnSpPr>
            <p:spPr>
              <a:xfrm>
                <a:off x="187185" y="3997566"/>
                <a:ext cx="6975600" cy="0"/>
              </a:xfrm>
              <a:prstGeom prst="straightConnector1">
                <a:avLst/>
              </a:prstGeom>
              <a:noFill/>
              <a:ln cap="flat" cmpd="sng" w="25400">
                <a:solidFill>
                  <a:srgbClr val="576868"/>
                </a:solidFill>
                <a:prstDash val="dot"/>
                <a:round/>
                <a:headEnd len="med" w="med" type="oval"/>
                <a:tailEnd len="med" w="med" type="oval"/>
              </a:ln>
            </p:spPr>
          </p:cxnSp>
          <p:grpSp>
            <p:nvGrpSpPr>
              <p:cNvPr id="228" name="Google Shape;228;p29"/>
              <p:cNvGrpSpPr/>
              <p:nvPr/>
            </p:nvGrpSpPr>
            <p:grpSpPr>
              <a:xfrm>
                <a:off x="766027" y="3654005"/>
                <a:ext cx="866052" cy="647777"/>
                <a:chOff x="1835696" y="2517293"/>
                <a:chExt cx="792000" cy="792000"/>
              </a:xfrm>
            </p:grpSpPr>
            <p:sp>
              <p:nvSpPr>
                <p:cNvPr id="229" name="Google Shape;229;p29"/>
                <p:cNvSpPr/>
                <p:nvPr/>
              </p:nvSpPr>
              <p:spPr>
                <a:xfrm>
                  <a:off x="1835696" y="2517293"/>
                  <a:ext cx="792000" cy="792000"/>
                </a:xfrm>
                <a:prstGeom prst="diamond">
                  <a:avLst/>
                </a:prstGeom>
                <a:solidFill>
                  <a:srgbClr val="FFFFFF"/>
                </a:solidFill>
                <a:ln cap="flat" cmpd="sng" w="38100">
                  <a:solidFill>
                    <a:srgbClr val="7997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30" name="Google Shape;230;p29"/>
                <p:cNvSpPr/>
                <p:nvPr/>
              </p:nvSpPr>
              <p:spPr>
                <a:xfrm>
                  <a:off x="1901658" y="2583255"/>
                  <a:ext cx="660300" cy="660300"/>
                </a:xfrm>
                <a:prstGeom prst="diamond">
                  <a:avLst/>
                </a:prstGeom>
                <a:solidFill>
                  <a:srgbClr val="7997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grpSp>
            <p:nvGrpSpPr>
              <p:cNvPr id="231" name="Google Shape;231;p29"/>
              <p:cNvGrpSpPr/>
              <p:nvPr/>
            </p:nvGrpSpPr>
            <p:grpSpPr>
              <a:xfrm>
                <a:off x="2413815" y="3654005"/>
                <a:ext cx="866052" cy="647777"/>
                <a:chOff x="1835696" y="2517293"/>
                <a:chExt cx="792000" cy="792000"/>
              </a:xfrm>
            </p:grpSpPr>
            <p:sp>
              <p:nvSpPr>
                <p:cNvPr id="232" name="Google Shape;232;p29"/>
                <p:cNvSpPr/>
                <p:nvPr/>
              </p:nvSpPr>
              <p:spPr>
                <a:xfrm>
                  <a:off x="1835696" y="2517293"/>
                  <a:ext cx="792000" cy="792000"/>
                </a:xfrm>
                <a:prstGeom prst="diamond">
                  <a:avLst/>
                </a:prstGeom>
                <a:solidFill>
                  <a:srgbClr val="FFFFFF"/>
                </a:solidFill>
                <a:ln cap="flat" cmpd="sng" w="38100">
                  <a:solidFill>
                    <a:srgbClr val="A6C26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33" name="Google Shape;233;p29"/>
                <p:cNvSpPr/>
                <p:nvPr/>
              </p:nvSpPr>
              <p:spPr>
                <a:xfrm>
                  <a:off x="1901658" y="2583255"/>
                  <a:ext cx="660300" cy="660300"/>
                </a:xfrm>
                <a:prstGeom prst="diamond">
                  <a:avLst/>
                </a:prstGeom>
                <a:solidFill>
                  <a:srgbClr val="A6C2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grpSp>
            <p:nvGrpSpPr>
              <p:cNvPr id="234" name="Google Shape;234;p29"/>
              <p:cNvGrpSpPr/>
              <p:nvPr/>
            </p:nvGrpSpPr>
            <p:grpSpPr>
              <a:xfrm>
                <a:off x="5720944" y="3653983"/>
                <a:ext cx="866052" cy="647777"/>
                <a:chOff x="5680238" y="2133281"/>
                <a:chExt cx="792000" cy="792000"/>
              </a:xfrm>
            </p:grpSpPr>
            <p:sp>
              <p:nvSpPr>
                <p:cNvPr id="235" name="Google Shape;235;p29"/>
                <p:cNvSpPr/>
                <p:nvPr/>
              </p:nvSpPr>
              <p:spPr>
                <a:xfrm>
                  <a:off x="5680238" y="2133281"/>
                  <a:ext cx="792000" cy="792000"/>
                </a:xfrm>
                <a:prstGeom prst="diamond">
                  <a:avLst/>
                </a:prstGeom>
                <a:solidFill>
                  <a:srgbClr val="FFFFFF"/>
                </a:solidFill>
                <a:ln cap="flat" cmpd="sng" w="38100">
                  <a:solidFill>
                    <a:srgbClr val="D9EAD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36" name="Google Shape;236;p29"/>
                <p:cNvSpPr/>
                <p:nvPr/>
              </p:nvSpPr>
              <p:spPr>
                <a:xfrm>
                  <a:off x="5746200" y="2199243"/>
                  <a:ext cx="660300" cy="660300"/>
                </a:xfrm>
                <a:prstGeom prst="diamond">
                  <a:avLst/>
                </a:prstGeom>
                <a:solidFill>
                  <a:srgbClr val="D9EA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grpSp>
            <p:nvGrpSpPr>
              <p:cNvPr id="237" name="Google Shape;237;p29"/>
              <p:cNvGrpSpPr/>
              <p:nvPr/>
            </p:nvGrpSpPr>
            <p:grpSpPr>
              <a:xfrm>
                <a:off x="4067388" y="3653983"/>
                <a:ext cx="866052" cy="647777"/>
                <a:chOff x="4168070" y="2133281"/>
                <a:chExt cx="792000" cy="792000"/>
              </a:xfrm>
            </p:grpSpPr>
            <p:sp>
              <p:nvSpPr>
                <p:cNvPr id="238" name="Google Shape;238;p29"/>
                <p:cNvSpPr/>
                <p:nvPr/>
              </p:nvSpPr>
              <p:spPr>
                <a:xfrm>
                  <a:off x="4168070" y="2133281"/>
                  <a:ext cx="792000" cy="792000"/>
                </a:xfrm>
                <a:prstGeom prst="diamond">
                  <a:avLst/>
                </a:prstGeom>
                <a:solidFill>
                  <a:srgbClr val="FFFFFF"/>
                </a:solidFill>
                <a:ln cap="flat" cmpd="sng" w="38100">
                  <a:solidFill>
                    <a:srgbClr val="CDDDA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39" name="Google Shape;239;p29"/>
                <p:cNvSpPr/>
                <p:nvPr/>
              </p:nvSpPr>
              <p:spPr>
                <a:xfrm>
                  <a:off x="4234032" y="2199243"/>
                  <a:ext cx="660300" cy="660300"/>
                </a:xfrm>
                <a:prstGeom prst="diamond">
                  <a:avLst/>
                </a:prstGeom>
                <a:solidFill>
                  <a:srgbClr val="CDDDAD"/>
                </a:solidFill>
                <a:ln cap="flat" cmpd="sng" w="9525">
                  <a:solidFill>
                    <a:srgbClr val="EEEEE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grpSp>
      </p:grpSp>
      <p:pic>
        <p:nvPicPr>
          <p:cNvPr id="240" name="Google Shape;240;p29"/>
          <p:cNvPicPr preferRelativeResize="0"/>
          <p:nvPr/>
        </p:nvPicPr>
        <p:blipFill>
          <a:blip r:embed="rId4">
            <a:alphaModFix/>
          </a:blip>
          <a:stretch>
            <a:fillRect/>
          </a:stretch>
        </p:blipFill>
        <p:spPr>
          <a:xfrm>
            <a:off x="5676900" y="8453750"/>
            <a:ext cx="1623899" cy="120400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0"/>
          <p:cNvSpPr/>
          <p:nvPr/>
        </p:nvSpPr>
        <p:spPr>
          <a:xfrm>
            <a:off x="-27100" y="9716300"/>
            <a:ext cx="7737900" cy="122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30"/>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sp>
        <p:nvSpPr>
          <p:cNvPr id="247" name="Google Shape;247;p30"/>
          <p:cNvSpPr txBox="1"/>
          <p:nvPr/>
        </p:nvSpPr>
        <p:spPr>
          <a:xfrm>
            <a:off x="0" y="0"/>
            <a:ext cx="7226700" cy="56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solidFill>
                  <a:schemeClr val="dk1"/>
                </a:solidFill>
                <a:latin typeface="Mada"/>
                <a:ea typeface="Mada"/>
                <a:cs typeface="Mada"/>
                <a:sym typeface="Mada"/>
              </a:rPr>
              <a:t>GASTROESOPHAGEAL REFLUX DISEASE (GERD)</a:t>
            </a:r>
            <a:endParaRPr b="1" sz="2600">
              <a:solidFill>
                <a:schemeClr val="dk1"/>
              </a:solidFill>
              <a:latin typeface="Alegreya"/>
              <a:ea typeface="Alegreya"/>
              <a:cs typeface="Alegreya"/>
              <a:sym typeface="Alegreya"/>
            </a:endParaRPr>
          </a:p>
        </p:txBody>
      </p:sp>
      <p:sp>
        <p:nvSpPr>
          <p:cNvPr id="248" name="Google Shape;248;p30"/>
          <p:cNvSpPr txBox="1"/>
          <p:nvPr/>
        </p:nvSpPr>
        <p:spPr>
          <a:xfrm>
            <a:off x="240100" y="763650"/>
            <a:ext cx="5362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Introduction </a:t>
            </a:r>
            <a:endParaRPr b="1" sz="2200">
              <a:highlight>
                <a:schemeClr val="accent5"/>
              </a:highlight>
              <a:latin typeface="Mada"/>
              <a:ea typeface="Mada"/>
              <a:cs typeface="Mada"/>
              <a:sym typeface="Mada"/>
            </a:endParaRPr>
          </a:p>
        </p:txBody>
      </p:sp>
      <p:sp>
        <p:nvSpPr>
          <p:cNvPr id="249" name="Google Shape;249;p30"/>
          <p:cNvSpPr txBox="1"/>
          <p:nvPr/>
        </p:nvSpPr>
        <p:spPr>
          <a:xfrm>
            <a:off x="-7807425" y="8954675"/>
            <a:ext cx="1379100" cy="45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200">
              <a:solidFill>
                <a:srgbClr val="CC0000"/>
              </a:solidFill>
              <a:highlight>
                <a:schemeClr val="accent5"/>
              </a:highlight>
              <a:latin typeface="Alegreya Regular"/>
              <a:ea typeface="Alegreya Regular"/>
              <a:cs typeface="Alegreya Regular"/>
              <a:sym typeface="Alegreya Regular"/>
            </a:endParaRPr>
          </a:p>
        </p:txBody>
      </p:sp>
      <p:sp>
        <p:nvSpPr>
          <p:cNvPr id="250" name="Google Shape;250;p30"/>
          <p:cNvSpPr txBox="1"/>
          <p:nvPr/>
        </p:nvSpPr>
        <p:spPr>
          <a:xfrm>
            <a:off x="240100" y="1138050"/>
            <a:ext cx="7132500" cy="15627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Symptoms or complications resulting from the</a:t>
            </a:r>
            <a:r>
              <a:rPr b="1" lang="ar" sz="1200">
                <a:latin typeface="Mada"/>
                <a:ea typeface="Mada"/>
                <a:cs typeface="Mada"/>
                <a:sym typeface="Mada"/>
              </a:rPr>
              <a:t> reflux of gastric contents</a:t>
            </a:r>
            <a:r>
              <a:rPr lang="ar" sz="1200">
                <a:latin typeface="Mada"/>
                <a:ea typeface="Mada"/>
                <a:cs typeface="Mada"/>
                <a:sym typeface="Mada"/>
              </a:rPr>
              <a:t> into esophagus or beyond, into the oral cavity (including larynx) or lung</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rgbClr val="CC0000"/>
                </a:solidFill>
                <a:latin typeface="Mada"/>
                <a:ea typeface="Mada"/>
                <a:cs typeface="Mada"/>
                <a:sym typeface="Mada"/>
              </a:rPr>
              <a:t>Transient lower esophageal sphincter relaxations (TLESRs</a:t>
            </a:r>
            <a:r>
              <a:rPr b="1" baseline="30000" lang="ar" sz="1200">
                <a:solidFill>
                  <a:srgbClr val="CC0000"/>
                </a:solidFill>
                <a:latin typeface="Mada"/>
                <a:ea typeface="Mada"/>
                <a:cs typeface="Mada"/>
                <a:sym typeface="Mada"/>
              </a:rPr>
              <a:t>1</a:t>
            </a:r>
            <a:r>
              <a:rPr b="1" lang="ar" sz="1200">
                <a:solidFill>
                  <a:srgbClr val="CC0000"/>
                </a:solidFill>
                <a:latin typeface="Mada"/>
                <a:ea typeface="Mada"/>
                <a:cs typeface="Mada"/>
                <a:sym typeface="Mada"/>
              </a:rPr>
              <a:t>)</a:t>
            </a:r>
            <a:r>
              <a:rPr lang="ar" sz="1200">
                <a:latin typeface="Mada"/>
                <a:ea typeface="Mada"/>
                <a:cs typeface="Mada"/>
                <a:sym typeface="Mada"/>
              </a:rPr>
              <a:t> </a:t>
            </a:r>
            <a:r>
              <a:rPr lang="ar" sz="1200">
                <a:solidFill>
                  <a:srgbClr val="1C4588"/>
                </a:solidFill>
                <a:latin typeface="Mada"/>
                <a:ea typeface="Mada"/>
                <a:cs typeface="Mada"/>
                <a:sym typeface="Mada"/>
              </a:rPr>
              <a:t>are part of </a:t>
            </a:r>
            <a:r>
              <a:rPr b="1" lang="ar" sz="1200">
                <a:solidFill>
                  <a:srgbClr val="1C4588"/>
                </a:solidFill>
                <a:latin typeface="Mada"/>
                <a:ea typeface="Mada"/>
                <a:cs typeface="Mada"/>
                <a:sym typeface="Mada"/>
              </a:rPr>
              <a:t>normal physiology,</a:t>
            </a:r>
            <a:r>
              <a:rPr lang="ar" sz="1200">
                <a:solidFill>
                  <a:srgbClr val="1C4588"/>
                </a:solidFill>
                <a:latin typeface="Mada"/>
                <a:ea typeface="Mada"/>
                <a:cs typeface="Mada"/>
                <a:sym typeface="Mada"/>
              </a:rPr>
              <a:t> but occur more frequently in patients with GERD, allowing gastric acid to flow back into the oesophagus.</a:t>
            </a:r>
            <a:endParaRPr sz="1200">
              <a:solidFill>
                <a:srgbClr val="1C4588"/>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Prevalence in Saudi Arabia</a:t>
            </a:r>
            <a:r>
              <a:rPr lang="ar" sz="1200">
                <a:solidFill>
                  <a:srgbClr val="6AA84F"/>
                </a:solidFill>
                <a:latin typeface="Mada"/>
                <a:ea typeface="Mada"/>
                <a:cs typeface="Mada"/>
                <a:sym typeface="Mada"/>
              </a:rPr>
              <a:t> </a:t>
            </a:r>
            <a:r>
              <a:rPr b="1" lang="ar" sz="1200">
                <a:solidFill>
                  <a:srgbClr val="6AA84F"/>
                </a:solidFill>
                <a:latin typeface="Mada"/>
                <a:ea typeface="Mada"/>
                <a:cs typeface="Mada"/>
                <a:sym typeface="Mada"/>
              </a:rPr>
              <a:t>is 30%-40%</a:t>
            </a:r>
            <a:r>
              <a:rPr lang="ar" sz="1200">
                <a:solidFill>
                  <a:srgbClr val="6AA84F"/>
                </a:solidFill>
                <a:latin typeface="Mada"/>
                <a:ea typeface="Mada"/>
                <a:cs typeface="Mada"/>
                <a:sym typeface="Mada"/>
              </a:rPr>
              <a:t>.</a:t>
            </a:r>
            <a:endParaRPr sz="1200">
              <a:solidFill>
                <a:srgbClr val="6AA84F"/>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What causes GERD?</a:t>
            </a:r>
            <a:endParaRPr b="1" sz="1200">
              <a:solidFill>
                <a:srgbClr val="CC0000"/>
              </a:solidFill>
              <a:latin typeface="Mada"/>
              <a:ea typeface="Mada"/>
              <a:cs typeface="Mada"/>
              <a:sym typeface="Mada"/>
            </a:endParaRPr>
          </a:p>
          <a:p>
            <a:pPr indent="-304800" lvl="1" marL="9144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Hiatal hernia</a:t>
            </a:r>
            <a:endParaRPr b="1" sz="1200">
              <a:solidFill>
                <a:srgbClr val="6AA84F"/>
              </a:solidFill>
              <a:latin typeface="Mada"/>
              <a:ea typeface="Mada"/>
              <a:cs typeface="Mada"/>
              <a:sym typeface="Mada"/>
            </a:endParaRPr>
          </a:p>
          <a:p>
            <a:pPr indent="-304800" lvl="1" marL="9144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Hypotensive LES</a:t>
            </a:r>
            <a:endParaRPr b="1" sz="1200">
              <a:solidFill>
                <a:srgbClr val="6AA84F"/>
              </a:solidFill>
              <a:latin typeface="Mada"/>
              <a:ea typeface="Mada"/>
              <a:cs typeface="Mada"/>
              <a:sym typeface="Mada"/>
            </a:endParaRPr>
          </a:p>
          <a:p>
            <a:pPr indent="-304800" lvl="1" marL="9144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Increase Intra-abdominal pressure (eg: Pregnancy, obesity)</a:t>
            </a:r>
            <a:endParaRPr b="1" sz="1200">
              <a:solidFill>
                <a:srgbClr val="6AA84F"/>
              </a:solidFill>
              <a:latin typeface="Mada"/>
              <a:ea typeface="Mada"/>
              <a:cs typeface="Mada"/>
              <a:sym typeface="Mada"/>
            </a:endParaRPr>
          </a:p>
        </p:txBody>
      </p:sp>
      <p:sp>
        <p:nvSpPr>
          <p:cNvPr id="251" name="Google Shape;251;p30"/>
          <p:cNvSpPr txBox="1"/>
          <p:nvPr/>
        </p:nvSpPr>
        <p:spPr>
          <a:xfrm>
            <a:off x="240100" y="2907450"/>
            <a:ext cx="5362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1C4588"/>
              </a:buClr>
              <a:buSzPts val="2200"/>
              <a:buFont typeface="Mada"/>
              <a:buChar char="◄"/>
            </a:pPr>
            <a:r>
              <a:rPr b="1" lang="ar" sz="2200">
                <a:solidFill>
                  <a:srgbClr val="1C4588"/>
                </a:solidFill>
                <a:highlight>
                  <a:schemeClr val="accent5"/>
                </a:highlight>
                <a:latin typeface="Mada"/>
                <a:ea typeface="Mada"/>
                <a:cs typeface="Mada"/>
                <a:sym typeface="Mada"/>
              </a:rPr>
              <a:t>Factors associated with GERD</a:t>
            </a:r>
            <a:endParaRPr b="1" sz="2200">
              <a:solidFill>
                <a:srgbClr val="1C4588"/>
              </a:solidFill>
              <a:highlight>
                <a:schemeClr val="accent5"/>
              </a:highlight>
              <a:latin typeface="Mada"/>
              <a:ea typeface="Mada"/>
              <a:cs typeface="Mada"/>
              <a:sym typeface="Mada"/>
            </a:endParaRPr>
          </a:p>
        </p:txBody>
      </p:sp>
      <p:grpSp>
        <p:nvGrpSpPr>
          <p:cNvPr id="252" name="Google Shape;252;p30"/>
          <p:cNvGrpSpPr/>
          <p:nvPr/>
        </p:nvGrpSpPr>
        <p:grpSpPr>
          <a:xfrm>
            <a:off x="195480" y="3407078"/>
            <a:ext cx="7425069" cy="1338607"/>
            <a:chOff x="131428" y="4599728"/>
            <a:chExt cx="7425069" cy="1338607"/>
          </a:xfrm>
        </p:grpSpPr>
        <p:grpSp>
          <p:nvGrpSpPr>
            <p:cNvPr id="253" name="Google Shape;253;p30"/>
            <p:cNvGrpSpPr/>
            <p:nvPr/>
          </p:nvGrpSpPr>
          <p:grpSpPr>
            <a:xfrm>
              <a:off x="131428" y="4599757"/>
              <a:ext cx="472559" cy="564927"/>
              <a:chOff x="219906" y="1323528"/>
              <a:chExt cx="502455" cy="736349"/>
            </a:xfrm>
          </p:grpSpPr>
          <p:grpSp>
            <p:nvGrpSpPr>
              <p:cNvPr id="254" name="Google Shape;254;p30"/>
              <p:cNvGrpSpPr/>
              <p:nvPr/>
            </p:nvGrpSpPr>
            <p:grpSpPr>
              <a:xfrm>
                <a:off x="219906" y="1323528"/>
                <a:ext cx="502455" cy="736349"/>
                <a:chOff x="4041649" y="2093297"/>
                <a:chExt cx="1060704" cy="1429526"/>
              </a:xfrm>
            </p:grpSpPr>
            <p:sp>
              <p:nvSpPr>
                <p:cNvPr id="255" name="Google Shape;255;p30"/>
                <p:cNvSpPr/>
                <p:nvPr/>
              </p:nvSpPr>
              <p:spPr>
                <a:xfrm rot="10800000">
                  <a:off x="4041649" y="2093297"/>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7997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Medium"/>
                    <a:ea typeface="Mada Medium"/>
                    <a:cs typeface="Mada Medium"/>
                    <a:sym typeface="Mada Medium"/>
                  </a:endParaRPr>
                </a:p>
              </p:txBody>
            </p:sp>
            <p:sp>
              <p:nvSpPr>
                <p:cNvPr id="256" name="Google Shape;256;p30"/>
                <p:cNvSpPr/>
                <p:nvPr/>
              </p:nvSpPr>
              <p:spPr>
                <a:xfrm>
                  <a:off x="4115403" y="2146337"/>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Medium"/>
                    <a:ea typeface="Mada Medium"/>
                    <a:cs typeface="Mada Medium"/>
                    <a:sym typeface="Mada Medium"/>
                  </a:endParaRPr>
                </a:p>
              </p:txBody>
            </p:sp>
          </p:grpSp>
          <p:sp>
            <p:nvSpPr>
              <p:cNvPr id="257" name="Google Shape;257;p30"/>
              <p:cNvSpPr txBox="1"/>
              <p:nvPr/>
            </p:nvSpPr>
            <p:spPr>
              <a:xfrm>
                <a:off x="281109" y="1367603"/>
                <a:ext cx="270600" cy="319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ar" sz="1700">
                    <a:solidFill>
                      <a:srgbClr val="999999"/>
                    </a:solidFill>
                    <a:latin typeface="Mada Medium"/>
                    <a:ea typeface="Mada Medium"/>
                    <a:cs typeface="Mada Medium"/>
                    <a:sym typeface="Mada Medium"/>
                  </a:rPr>
                  <a:t>1</a:t>
                </a:r>
                <a:endParaRPr sz="1700">
                  <a:solidFill>
                    <a:srgbClr val="999999"/>
                  </a:solidFill>
                  <a:latin typeface="Mada Medium"/>
                  <a:ea typeface="Mada Medium"/>
                  <a:cs typeface="Mada Medium"/>
                  <a:sym typeface="Mada Medium"/>
                </a:endParaRPr>
              </a:p>
            </p:txBody>
          </p:sp>
        </p:grpSp>
        <p:grpSp>
          <p:nvGrpSpPr>
            <p:cNvPr id="258" name="Google Shape;258;p30"/>
            <p:cNvGrpSpPr/>
            <p:nvPr/>
          </p:nvGrpSpPr>
          <p:grpSpPr>
            <a:xfrm>
              <a:off x="2598816" y="4601312"/>
              <a:ext cx="472559" cy="564927"/>
              <a:chOff x="219906" y="1323528"/>
              <a:chExt cx="502455" cy="736349"/>
            </a:xfrm>
          </p:grpSpPr>
          <p:grpSp>
            <p:nvGrpSpPr>
              <p:cNvPr id="259" name="Google Shape;259;p30"/>
              <p:cNvGrpSpPr/>
              <p:nvPr/>
            </p:nvGrpSpPr>
            <p:grpSpPr>
              <a:xfrm>
                <a:off x="219906" y="1323528"/>
                <a:ext cx="502455" cy="736349"/>
                <a:chOff x="4041649" y="2093297"/>
                <a:chExt cx="1060704" cy="1429526"/>
              </a:xfrm>
            </p:grpSpPr>
            <p:sp>
              <p:nvSpPr>
                <p:cNvPr id="260" name="Google Shape;260;p30"/>
                <p:cNvSpPr/>
                <p:nvPr/>
              </p:nvSpPr>
              <p:spPr>
                <a:xfrm rot="10800000">
                  <a:off x="4041649" y="2093297"/>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6C2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Medium"/>
                    <a:ea typeface="Mada Medium"/>
                    <a:cs typeface="Mada Medium"/>
                    <a:sym typeface="Mada Medium"/>
                  </a:endParaRPr>
                </a:p>
              </p:txBody>
            </p:sp>
            <p:sp>
              <p:nvSpPr>
                <p:cNvPr id="261" name="Google Shape;261;p30"/>
                <p:cNvSpPr/>
                <p:nvPr/>
              </p:nvSpPr>
              <p:spPr>
                <a:xfrm>
                  <a:off x="4115403" y="2146337"/>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Medium"/>
                    <a:ea typeface="Mada Medium"/>
                    <a:cs typeface="Mada Medium"/>
                    <a:sym typeface="Mada Medium"/>
                  </a:endParaRPr>
                </a:p>
              </p:txBody>
            </p:sp>
          </p:grpSp>
          <p:sp>
            <p:nvSpPr>
              <p:cNvPr id="262" name="Google Shape;262;p30"/>
              <p:cNvSpPr txBox="1"/>
              <p:nvPr/>
            </p:nvSpPr>
            <p:spPr>
              <a:xfrm>
                <a:off x="279218" y="1350864"/>
                <a:ext cx="288600" cy="295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ar" sz="1700">
                    <a:solidFill>
                      <a:srgbClr val="999999"/>
                    </a:solidFill>
                    <a:latin typeface="Mada Medium"/>
                    <a:ea typeface="Mada Medium"/>
                    <a:cs typeface="Mada Medium"/>
                    <a:sym typeface="Mada Medium"/>
                  </a:rPr>
                  <a:t>2</a:t>
                </a:r>
                <a:endParaRPr sz="1700">
                  <a:solidFill>
                    <a:srgbClr val="999999"/>
                  </a:solidFill>
                  <a:latin typeface="Mada Medium"/>
                  <a:ea typeface="Mada Medium"/>
                  <a:cs typeface="Mada Medium"/>
                  <a:sym typeface="Mada Medium"/>
                </a:endParaRPr>
              </a:p>
            </p:txBody>
          </p:sp>
        </p:grpSp>
        <p:grpSp>
          <p:nvGrpSpPr>
            <p:cNvPr id="263" name="Google Shape;263;p30"/>
            <p:cNvGrpSpPr/>
            <p:nvPr/>
          </p:nvGrpSpPr>
          <p:grpSpPr>
            <a:xfrm>
              <a:off x="5180410" y="4651573"/>
              <a:ext cx="472559" cy="564927"/>
              <a:chOff x="219906" y="1323528"/>
              <a:chExt cx="502455" cy="736349"/>
            </a:xfrm>
          </p:grpSpPr>
          <p:grpSp>
            <p:nvGrpSpPr>
              <p:cNvPr id="264" name="Google Shape;264;p30"/>
              <p:cNvGrpSpPr/>
              <p:nvPr/>
            </p:nvGrpSpPr>
            <p:grpSpPr>
              <a:xfrm>
                <a:off x="219906" y="1323528"/>
                <a:ext cx="502455" cy="736349"/>
                <a:chOff x="4041649" y="2093297"/>
                <a:chExt cx="1060704" cy="1429526"/>
              </a:xfrm>
            </p:grpSpPr>
            <p:sp>
              <p:nvSpPr>
                <p:cNvPr id="265" name="Google Shape;265;p30"/>
                <p:cNvSpPr/>
                <p:nvPr/>
              </p:nvSpPr>
              <p:spPr>
                <a:xfrm rot="10800000">
                  <a:off x="4041649" y="2093297"/>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CDDD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Medium"/>
                    <a:ea typeface="Mada Medium"/>
                    <a:cs typeface="Mada Medium"/>
                    <a:sym typeface="Mada Medium"/>
                  </a:endParaRPr>
                </a:p>
              </p:txBody>
            </p:sp>
            <p:sp>
              <p:nvSpPr>
                <p:cNvPr id="266" name="Google Shape;266;p30"/>
                <p:cNvSpPr/>
                <p:nvPr/>
              </p:nvSpPr>
              <p:spPr>
                <a:xfrm>
                  <a:off x="4115403" y="2146337"/>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Medium"/>
                    <a:ea typeface="Mada Medium"/>
                    <a:cs typeface="Mada Medium"/>
                    <a:sym typeface="Mada Medium"/>
                  </a:endParaRPr>
                </a:p>
              </p:txBody>
            </p:sp>
          </p:grpSp>
          <p:sp>
            <p:nvSpPr>
              <p:cNvPr id="267" name="Google Shape;267;p30"/>
              <p:cNvSpPr txBox="1"/>
              <p:nvPr/>
            </p:nvSpPr>
            <p:spPr>
              <a:xfrm>
                <a:off x="289816" y="1367608"/>
                <a:ext cx="325500" cy="295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ar" sz="1700">
                    <a:solidFill>
                      <a:srgbClr val="999999"/>
                    </a:solidFill>
                    <a:latin typeface="Mada Medium"/>
                    <a:ea typeface="Mada Medium"/>
                    <a:cs typeface="Mada Medium"/>
                    <a:sym typeface="Mada Medium"/>
                  </a:rPr>
                  <a:t>3</a:t>
                </a:r>
                <a:endParaRPr sz="1700">
                  <a:solidFill>
                    <a:srgbClr val="999999"/>
                  </a:solidFill>
                  <a:latin typeface="Mada Medium"/>
                  <a:ea typeface="Mada Medium"/>
                  <a:cs typeface="Mada Medium"/>
                  <a:sym typeface="Mada Medium"/>
                </a:endParaRPr>
              </a:p>
            </p:txBody>
          </p:sp>
        </p:grpSp>
        <p:grpSp>
          <p:nvGrpSpPr>
            <p:cNvPr id="268" name="Google Shape;268;p30"/>
            <p:cNvGrpSpPr/>
            <p:nvPr/>
          </p:nvGrpSpPr>
          <p:grpSpPr>
            <a:xfrm>
              <a:off x="131428" y="5371852"/>
              <a:ext cx="472559" cy="564927"/>
              <a:chOff x="219906" y="727595"/>
              <a:chExt cx="502455" cy="736349"/>
            </a:xfrm>
          </p:grpSpPr>
          <p:grpSp>
            <p:nvGrpSpPr>
              <p:cNvPr id="269" name="Google Shape;269;p30"/>
              <p:cNvGrpSpPr/>
              <p:nvPr/>
            </p:nvGrpSpPr>
            <p:grpSpPr>
              <a:xfrm>
                <a:off x="219906" y="727595"/>
                <a:ext cx="502455" cy="736349"/>
                <a:chOff x="4041649" y="936369"/>
                <a:chExt cx="1060704" cy="1429526"/>
              </a:xfrm>
            </p:grpSpPr>
            <p:sp>
              <p:nvSpPr>
                <p:cNvPr id="270" name="Google Shape;270;p30"/>
                <p:cNvSpPr/>
                <p:nvPr/>
              </p:nvSpPr>
              <p:spPr>
                <a:xfrm rot="10800000">
                  <a:off x="4041649" y="936369"/>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7997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Medium"/>
                    <a:ea typeface="Mada Medium"/>
                    <a:cs typeface="Mada Medium"/>
                    <a:sym typeface="Mada Medium"/>
                  </a:endParaRPr>
                </a:p>
              </p:txBody>
            </p:sp>
            <p:sp>
              <p:nvSpPr>
                <p:cNvPr id="271" name="Google Shape;271;p30"/>
                <p:cNvSpPr/>
                <p:nvPr/>
              </p:nvSpPr>
              <p:spPr>
                <a:xfrm>
                  <a:off x="4115403" y="989410"/>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Medium"/>
                    <a:ea typeface="Mada Medium"/>
                    <a:cs typeface="Mada Medium"/>
                    <a:sym typeface="Mada Medium"/>
                  </a:endParaRPr>
                </a:p>
              </p:txBody>
            </p:sp>
          </p:grpSp>
          <p:sp>
            <p:nvSpPr>
              <p:cNvPr id="272" name="Google Shape;272;p30"/>
              <p:cNvSpPr txBox="1"/>
              <p:nvPr/>
            </p:nvSpPr>
            <p:spPr>
              <a:xfrm>
                <a:off x="279204" y="754915"/>
                <a:ext cx="298800" cy="295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ar" sz="1700">
                    <a:solidFill>
                      <a:srgbClr val="999999"/>
                    </a:solidFill>
                    <a:latin typeface="Mada Medium"/>
                    <a:ea typeface="Mada Medium"/>
                    <a:cs typeface="Mada Medium"/>
                    <a:sym typeface="Mada Medium"/>
                  </a:rPr>
                  <a:t>4</a:t>
                </a:r>
                <a:endParaRPr sz="1700">
                  <a:solidFill>
                    <a:srgbClr val="999999"/>
                  </a:solidFill>
                  <a:latin typeface="Mada Medium"/>
                  <a:ea typeface="Mada Medium"/>
                  <a:cs typeface="Mada Medium"/>
                  <a:sym typeface="Mada Medium"/>
                </a:endParaRPr>
              </a:p>
            </p:txBody>
          </p:sp>
        </p:grpSp>
        <p:grpSp>
          <p:nvGrpSpPr>
            <p:cNvPr id="273" name="Google Shape;273;p30"/>
            <p:cNvGrpSpPr/>
            <p:nvPr/>
          </p:nvGrpSpPr>
          <p:grpSpPr>
            <a:xfrm>
              <a:off x="2598804" y="5373407"/>
              <a:ext cx="472559" cy="564927"/>
              <a:chOff x="219906" y="727595"/>
              <a:chExt cx="502455" cy="736349"/>
            </a:xfrm>
          </p:grpSpPr>
          <p:grpSp>
            <p:nvGrpSpPr>
              <p:cNvPr id="274" name="Google Shape;274;p30"/>
              <p:cNvGrpSpPr/>
              <p:nvPr/>
            </p:nvGrpSpPr>
            <p:grpSpPr>
              <a:xfrm>
                <a:off x="219906" y="727595"/>
                <a:ext cx="502455" cy="736349"/>
                <a:chOff x="4041649" y="936369"/>
                <a:chExt cx="1060704" cy="1429526"/>
              </a:xfrm>
            </p:grpSpPr>
            <p:sp>
              <p:nvSpPr>
                <p:cNvPr id="275" name="Google Shape;275;p30"/>
                <p:cNvSpPr/>
                <p:nvPr/>
              </p:nvSpPr>
              <p:spPr>
                <a:xfrm rot="10800000">
                  <a:off x="4041649" y="936369"/>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6C2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Medium"/>
                    <a:ea typeface="Mada Medium"/>
                    <a:cs typeface="Mada Medium"/>
                    <a:sym typeface="Mada Medium"/>
                  </a:endParaRPr>
                </a:p>
              </p:txBody>
            </p:sp>
            <p:sp>
              <p:nvSpPr>
                <p:cNvPr id="276" name="Google Shape;276;p30"/>
                <p:cNvSpPr/>
                <p:nvPr/>
              </p:nvSpPr>
              <p:spPr>
                <a:xfrm>
                  <a:off x="4115403" y="989410"/>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Medium"/>
                    <a:ea typeface="Mada Medium"/>
                    <a:cs typeface="Mada Medium"/>
                    <a:sym typeface="Mada Medium"/>
                  </a:endParaRPr>
                </a:p>
              </p:txBody>
            </p:sp>
          </p:grpSp>
          <p:sp>
            <p:nvSpPr>
              <p:cNvPr id="277" name="Google Shape;277;p30"/>
              <p:cNvSpPr txBox="1"/>
              <p:nvPr/>
            </p:nvSpPr>
            <p:spPr>
              <a:xfrm>
                <a:off x="283248" y="754931"/>
                <a:ext cx="288600" cy="295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ar" sz="1700">
                    <a:solidFill>
                      <a:srgbClr val="999999"/>
                    </a:solidFill>
                    <a:latin typeface="Mada Medium"/>
                    <a:ea typeface="Mada Medium"/>
                    <a:cs typeface="Mada Medium"/>
                    <a:sym typeface="Mada Medium"/>
                  </a:rPr>
                  <a:t>5</a:t>
                </a:r>
                <a:endParaRPr sz="1700">
                  <a:solidFill>
                    <a:srgbClr val="999999"/>
                  </a:solidFill>
                  <a:latin typeface="Mada Medium"/>
                  <a:ea typeface="Mada Medium"/>
                  <a:cs typeface="Mada Medium"/>
                  <a:sym typeface="Mada Medium"/>
                </a:endParaRPr>
              </a:p>
            </p:txBody>
          </p:sp>
        </p:grpSp>
        <p:grpSp>
          <p:nvGrpSpPr>
            <p:cNvPr id="278" name="Google Shape;278;p30"/>
            <p:cNvGrpSpPr/>
            <p:nvPr/>
          </p:nvGrpSpPr>
          <p:grpSpPr>
            <a:xfrm>
              <a:off x="5201993" y="5323134"/>
              <a:ext cx="472559" cy="564927"/>
              <a:chOff x="219906" y="727595"/>
              <a:chExt cx="502455" cy="736349"/>
            </a:xfrm>
          </p:grpSpPr>
          <p:grpSp>
            <p:nvGrpSpPr>
              <p:cNvPr id="279" name="Google Shape;279;p30"/>
              <p:cNvGrpSpPr/>
              <p:nvPr/>
            </p:nvGrpSpPr>
            <p:grpSpPr>
              <a:xfrm>
                <a:off x="219906" y="727595"/>
                <a:ext cx="502455" cy="736349"/>
                <a:chOff x="4041649" y="936369"/>
                <a:chExt cx="1060704" cy="1429526"/>
              </a:xfrm>
            </p:grpSpPr>
            <p:sp>
              <p:nvSpPr>
                <p:cNvPr id="280" name="Google Shape;280;p30"/>
                <p:cNvSpPr/>
                <p:nvPr/>
              </p:nvSpPr>
              <p:spPr>
                <a:xfrm rot="10800000">
                  <a:off x="4041649" y="936369"/>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CDDD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Medium"/>
                    <a:ea typeface="Mada Medium"/>
                    <a:cs typeface="Mada Medium"/>
                    <a:sym typeface="Mada Medium"/>
                  </a:endParaRPr>
                </a:p>
              </p:txBody>
            </p:sp>
            <p:sp>
              <p:nvSpPr>
                <p:cNvPr id="281" name="Google Shape;281;p30"/>
                <p:cNvSpPr/>
                <p:nvPr/>
              </p:nvSpPr>
              <p:spPr>
                <a:xfrm>
                  <a:off x="4115403" y="989410"/>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Medium"/>
                    <a:ea typeface="Mada Medium"/>
                    <a:cs typeface="Mada Medium"/>
                    <a:sym typeface="Mada Medium"/>
                  </a:endParaRPr>
                </a:p>
              </p:txBody>
            </p:sp>
          </p:grpSp>
          <p:sp>
            <p:nvSpPr>
              <p:cNvPr id="282" name="Google Shape;282;p30"/>
              <p:cNvSpPr txBox="1"/>
              <p:nvPr/>
            </p:nvSpPr>
            <p:spPr>
              <a:xfrm>
                <a:off x="291246" y="771682"/>
                <a:ext cx="255600" cy="2436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ar" sz="1700">
                    <a:solidFill>
                      <a:srgbClr val="999999"/>
                    </a:solidFill>
                    <a:latin typeface="Mada Medium"/>
                    <a:ea typeface="Mada Medium"/>
                    <a:cs typeface="Mada Medium"/>
                    <a:sym typeface="Mada Medium"/>
                  </a:rPr>
                  <a:t>6</a:t>
                </a:r>
                <a:endParaRPr sz="1700">
                  <a:solidFill>
                    <a:srgbClr val="999999"/>
                  </a:solidFill>
                  <a:latin typeface="Mada Medium"/>
                  <a:ea typeface="Mada Medium"/>
                  <a:cs typeface="Mada Medium"/>
                  <a:sym typeface="Mada Medium"/>
                </a:endParaRPr>
              </a:p>
            </p:txBody>
          </p:sp>
        </p:grpSp>
        <p:grpSp>
          <p:nvGrpSpPr>
            <p:cNvPr id="283" name="Google Shape;283;p30"/>
            <p:cNvGrpSpPr/>
            <p:nvPr/>
          </p:nvGrpSpPr>
          <p:grpSpPr>
            <a:xfrm>
              <a:off x="604022" y="4599728"/>
              <a:ext cx="6952475" cy="983905"/>
              <a:chOff x="604022" y="4599728"/>
              <a:chExt cx="6952475" cy="983905"/>
            </a:xfrm>
          </p:grpSpPr>
          <p:sp>
            <p:nvSpPr>
              <p:cNvPr id="284" name="Google Shape;284;p30"/>
              <p:cNvSpPr txBox="1"/>
              <p:nvPr/>
            </p:nvSpPr>
            <p:spPr>
              <a:xfrm>
                <a:off x="604034" y="4675961"/>
                <a:ext cx="1958100" cy="225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ar" sz="1200" u="sng">
                    <a:solidFill>
                      <a:srgbClr val="CC0000"/>
                    </a:solidFill>
                    <a:latin typeface="Mada"/>
                    <a:ea typeface="Mada"/>
                    <a:cs typeface="Mada"/>
                    <a:sym typeface="Mada"/>
                  </a:rPr>
                  <a:t>Pregnancy or obesity</a:t>
                </a:r>
                <a:endParaRPr b="1" sz="1200" u="sng">
                  <a:solidFill>
                    <a:srgbClr val="CC0000"/>
                  </a:solidFill>
                  <a:latin typeface="Mada"/>
                  <a:ea typeface="Mada"/>
                  <a:cs typeface="Mada"/>
                  <a:sym typeface="Mada"/>
                </a:endParaRPr>
              </a:p>
            </p:txBody>
          </p:sp>
          <p:sp>
            <p:nvSpPr>
              <p:cNvPr id="285" name="Google Shape;285;p30"/>
              <p:cNvSpPr txBox="1"/>
              <p:nvPr/>
            </p:nvSpPr>
            <p:spPr>
              <a:xfrm>
                <a:off x="604022" y="5358333"/>
                <a:ext cx="1958100" cy="225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ar" sz="1200">
                    <a:solidFill>
                      <a:srgbClr val="1C4588"/>
                    </a:solidFill>
                    <a:latin typeface="Mada Medium"/>
                    <a:ea typeface="Mada Medium"/>
                    <a:cs typeface="Mada Medium"/>
                    <a:sym typeface="Mada Medium"/>
                  </a:rPr>
                  <a:t> Drugs – antimuscarinic, calcium-channel blockers, nitrates</a:t>
                </a:r>
                <a:endParaRPr sz="1200">
                  <a:solidFill>
                    <a:srgbClr val="1C4588"/>
                  </a:solidFill>
                  <a:latin typeface="Mada Medium"/>
                  <a:ea typeface="Mada Medium"/>
                  <a:cs typeface="Mada Medium"/>
                  <a:sym typeface="Mada Medium"/>
                </a:endParaRPr>
              </a:p>
            </p:txBody>
          </p:sp>
          <p:sp>
            <p:nvSpPr>
              <p:cNvPr id="286" name="Google Shape;286;p30"/>
              <p:cNvSpPr txBox="1"/>
              <p:nvPr/>
            </p:nvSpPr>
            <p:spPr>
              <a:xfrm>
                <a:off x="3071423" y="4599728"/>
                <a:ext cx="1958100" cy="616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ar" sz="1200">
                    <a:solidFill>
                      <a:srgbClr val="1C4588"/>
                    </a:solidFill>
                    <a:latin typeface="Mada Medium"/>
                    <a:ea typeface="Mada Medium"/>
                    <a:cs typeface="Mada Medium"/>
                    <a:sym typeface="Mada Medium"/>
                  </a:rPr>
                  <a:t>Fat, chocolate, coffee or alcohol ingestion, Large meals </a:t>
                </a:r>
                <a:endParaRPr sz="1200">
                  <a:solidFill>
                    <a:srgbClr val="1C4588"/>
                  </a:solidFill>
                  <a:latin typeface="Mada Medium"/>
                  <a:ea typeface="Mada Medium"/>
                  <a:cs typeface="Mada Medium"/>
                  <a:sym typeface="Mada Medium"/>
                </a:endParaRPr>
              </a:p>
            </p:txBody>
          </p:sp>
          <p:sp>
            <p:nvSpPr>
              <p:cNvPr id="287" name="Google Shape;287;p30"/>
              <p:cNvSpPr txBox="1"/>
              <p:nvPr/>
            </p:nvSpPr>
            <p:spPr>
              <a:xfrm>
                <a:off x="3071424" y="5358322"/>
                <a:ext cx="1958100" cy="225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ar" sz="1200">
                    <a:solidFill>
                      <a:srgbClr val="1C4588"/>
                    </a:solidFill>
                    <a:latin typeface="Mada"/>
                    <a:ea typeface="Mada"/>
                    <a:cs typeface="Mada"/>
                    <a:sym typeface="Mada"/>
                  </a:rPr>
                  <a:t>Hiatus hernia,</a:t>
                </a:r>
                <a:r>
                  <a:rPr lang="ar" sz="1200">
                    <a:solidFill>
                      <a:srgbClr val="1C4588"/>
                    </a:solidFill>
                    <a:latin typeface="Mada Medium"/>
                    <a:ea typeface="Mada Medium"/>
                    <a:cs typeface="Mada Medium"/>
                    <a:sym typeface="Mada Medium"/>
                  </a:rPr>
                  <a:t> Systemic sclerosis</a:t>
                </a:r>
                <a:endParaRPr sz="1200">
                  <a:solidFill>
                    <a:srgbClr val="1C4588"/>
                  </a:solidFill>
                  <a:latin typeface="Mada Medium"/>
                  <a:ea typeface="Mada Medium"/>
                  <a:cs typeface="Mada Medium"/>
                  <a:sym typeface="Mada Medium"/>
                </a:endParaRPr>
              </a:p>
            </p:txBody>
          </p:sp>
          <p:sp>
            <p:nvSpPr>
              <p:cNvPr id="288" name="Google Shape;288;p30"/>
              <p:cNvSpPr txBox="1"/>
              <p:nvPr/>
            </p:nvSpPr>
            <p:spPr>
              <a:xfrm>
                <a:off x="5598397" y="4599761"/>
                <a:ext cx="1958100" cy="225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ar" sz="1200">
                    <a:solidFill>
                      <a:srgbClr val="1C4588"/>
                    </a:solidFill>
                    <a:latin typeface="Mada"/>
                    <a:ea typeface="Mada"/>
                    <a:cs typeface="Mada"/>
                    <a:sym typeface="Mada"/>
                  </a:rPr>
                  <a:t> Cigarette smoking</a:t>
                </a:r>
                <a:endParaRPr b="1" sz="1200">
                  <a:solidFill>
                    <a:srgbClr val="1C4588"/>
                  </a:solidFill>
                  <a:latin typeface="Mada"/>
                  <a:ea typeface="Mada"/>
                  <a:cs typeface="Mada"/>
                  <a:sym typeface="Mada"/>
                </a:endParaRPr>
              </a:p>
            </p:txBody>
          </p:sp>
          <p:sp>
            <p:nvSpPr>
              <p:cNvPr id="289" name="Google Shape;289;p30"/>
              <p:cNvSpPr txBox="1"/>
              <p:nvPr/>
            </p:nvSpPr>
            <p:spPr>
              <a:xfrm>
                <a:off x="5598386" y="5284651"/>
                <a:ext cx="1958100" cy="225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ar" sz="1200">
                    <a:solidFill>
                      <a:srgbClr val="1C4588"/>
                    </a:solidFill>
                    <a:latin typeface="Mada Medium"/>
                    <a:ea typeface="Mada Medium"/>
                    <a:cs typeface="Mada Medium"/>
                    <a:sym typeface="Mada Medium"/>
                  </a:rPr>
                  <a:t> Treatment for achalasia </a:t>
                </a:r>
                <a:endParaRPr sz="1200">
                  <a:solidFill>
                    <a:srgbClr val="1C4588"/>
                  </a:solidFill>
                  <a:latin typeface="Mada Medium"/>
                  <a:ea typeface="Mada Medium"/>
                  <a:cs typeface="Mada Medium"/>
                  <a:sym typeface="Mada Medium"/>
                </a:endParaRPr>
              </a:p>
            </p:txBody>
          </p:sp>
        </p:grpSp>
      </p:grpSp>
      <p:sp>
        <p:nvSpPr>
          <p:cNvPr id="290" name="Google Shape;290;p30"/>
          <p:cNvSpPr txBox="1"/>
          <p:nvPr/>
        </p:nvSpPr>
        <p:spPr>
          <a:xfrm>
            <a:off x="240100" y="4863050"/>
            <a:ext cx="4093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5"/>
                </a:highlight>
                <a:latin typeface="Mada"/>
                <a:ea typeface="Mada"/>
                <a:cs typeface="Mada"/>
                <a:sym typeface="Mada"/>
              </a:rPr>
              <a:t>SYMPTOMS OF GERD</a:t>
            </a:r>
            <a:endParaRPr/>
          </a:p>
        </p:txBody>
      </p:sp>
      <p:graphicFrame>
        <p:nvGraphicFramePr>
          <p:cNvPr id="291" name="Google Shape;291;p30"/>
          <p:cNvGraphicFramePr/>
          <p:nvPr/>
        </p:nvGraphicFramePr>
        <p:xfrm>
          <a:off x="205425" y="5375738"/>
          <a:ext cx="3000000" cy="3000000"/>
        </p:xfrm>
        <a:graphic>
          <a:graphicData uri="http://schemas.openxmlformats.org/drawingml/2006/table">
            <a:tbl>
              <a:tblPr>
                <a:noFill/>
                <a:tableStyleId>{E4BA5BB4-E42F-4BCE-B389-E22E7227084E}</a:tableStyleId>
              </a:tblPr>
              <a:tblGrid>
                <a:gridCol w="1527900"/>
                <a:gridCol w="5604600"/>
              </a:tblGrid>
              <a:tr h="381000">
                <a:tc>
                  <a:txBody>
                    <a:bodyPr/>
                    <a:lstStyle/>
                    <a:p>
                      <a:pPr indent="0" lvl="0" marL="0" rtl="0" algn="ctr">
                        <a:spcBef>
                          <a:spcPts val="0"/>
                        </a:spcBef>
                        <a:spcAft>
                          <a:spcPts val="0"/>
                        </a:spcAft>
                        <a:buNone/>
                      </a:pPr>
                      <a:r>
                        <a:rPr b="1" lang="ar">
                          <a:latin typeface="Mada"/>
                          <a:ea typeface="Mada"/>
                          <a:cs typeface="Mada"/>
                          <a:sym typeface="Mada"/>
                        </a:rPr>
                        <a:t>Typical</a:t>
                      </a:r>
                      <a:endParaRPr b="1">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B6D7A8"/>
                    </a:solidFill>
                  </a:tcPr>
                </a:tc>
                <a:tc>
                  <a:txBody>
                    <a:bodyPr/>
                    <a:lstStyle/>
                    <a:p>
                      <a:pPr indent="-304800" lvl="0" marL="457200" rtl="0" algn="l">
                        <a:spcBef>
                          <a:spcPts val="0"/>
                        </a:spcBef>
                        <a:spcAft>
                          <a:spcPts val="0"/>
                        </a:spcAft>
                        <a:buSzPts val="1200"/>
                        <a:buFont typeface="Mada"/>
                        <a:buChar char="●"/>
                      </a:pPr>
                      <a:r>
                        <a:rPr b="1" lang="ar" sz="1200" u="sng">
                          <a:solidFill>
                            <a:srgbClr val="CC0000"/>
                          </a:solidFill>
                          <a:latin typeface="Mada"/>
                          <a:ea typeface="Mada"/>
                          <a:cs typeface="Mada"/>
                          <a:sym typeface="Mada"/>
                        </a:rPr>
                        <a:t>Heartburn</a:t>
                      </a:r>
                      <a:r>
                        <a:rPr b="1" lang="ar" sz="1200">
                          <a:solidFill>
                            <a:srgbClr val="CC0000"/>
                          </a:solidFill>
                          <a:latin typeface="Mada"/>
                          <a:ea typeface="Mada"/>
                          <a:cs typeface="Mada"/>
                          <a:sym typeface="Mada"/>
                        </a:rPr>
                        <a:t> </a:t>
                      </a:r>
                      <a:r>
                        <a:rPr b="1" lang="ar" sz="1200">
                          <a:solidFill>
                            <a:srgbClr val="1C4588"/>
                          </a:solidFill>
                          <a:latin typeface="Mada"/>
                          <a:ea typeface="Mada"/>
                          <a:cs typeface="Mada"/>
                          <a:sym typeface="Mada"/>
                        </a:rPr>
                        <a:t> is the major feature</a:t>
                      </a:r>
                      <a:r>
                        <a:rPr lang="ar" sz="1200">
                          <a:solidFill>
                            <a:srgbClr val="1C4588"/>
                          </a:solidFill>
                          <a:latin typeface="Mada"/>
                          <a:ea typeface="Mada"/>
                          <a:cs typeface="Mada"/>
                          <a:sym typeface="Mada"/>
                        </a:rPr>
                        <a:t>. This is a burning chest pain that is </a:t>
                      </a:r>
                      <a:r>
                        <a:rPr b="1" lang="ar" sz="1200">
                          <a:solidFill>
                            <a:srgbClr val="1C4588"/>
                          </a:solidFill>
                          <a:latin typeface="Mada"/>
                          <a:ea typeface="Mada"/>
                          <a:cs typeface="Mada"/>
                          <a:sym typeface="Mada"/>
                        </a:rPr>
                        <a:t>aggravated by bending, stooping and lying down</a:t>
                      </a:r>
                      <a:r>
                        <a:rPr lang="ar" sz="1200">
                          <a:solidFill>
                            <a:srgbClr val="1C4588"/>
                          </a:solidFill>
                          <a:latin typeface="Mada"/>
                          <a:ea typeface="Mada"/>
                          <a:cs typeface="Mada"/>
                          <a:sym typeface="Mada"/>
                        </a:rPr>
                        <a:t>, all of which promote acid exposure.</a:t>
                      </a:r>
                      <a:endParaRPr sz="1200">
                        <a:solidFill>
                          <a:srgbClr val="1C4588"/>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u="sng">
                          <a:solidFill>
                            <a:srgbClr val="CC0000"/>
                          </a:solidFill>
                          <a:latin typeface="Mada"/>
                          <a:ea typeface="Mada"/>
                          <a:cs typeface="Mada"/>
                          <a:sym typeface="Mada"/>
                        </a:rPr>
                        <a:t>Regurgitation</a:t>
                      </a:r>
                      <a:r>
                        <a:rPr b="1" lang="ar" sz="1200">
                          <a:solidFill>
                            <a:srgbClr val="CC0000"/>
                          </a:solidFill>
                          <a:latin typeface="Mada"/>
                          <a:ea typeface="Mada"/>
                          <a:cs typeface="Mada"/>
                          <a:sym typeface="Mada"/>
                        </a:rPr>
                        <a:t> </a:t>
                      </a:r>
                      <a:r>
                        <a:rPr lang="ar" sz="1200">
                          <a:solidFill>
                            <a:srgbClr val="1C4588"/>
                          </a:solidFill>
                          <a:latin typeface="Mada"/>
                          <a:ea typeface="Mada"/>
                          <a:cs typeface="Mada"/>
                          <a:sym typeface="Mada"/>
                        </a:rPr>
                        <a:t>of food and acid into the mouth occurs, </a:t>
                      </a:r>
                      <a:r>
                        <a:rPr b="1" lang="ar" sz="1200">
                          <a:solidFill>
                            <a:srgbClr val="1C4588"/>
                          </a:solidFill>
                          <a:latin typeface="Mada"/>
                          <a:ea typeface="Mada"/>
                          <a:cs typeface="Mada"/>
                          <a:sym typeface="Mada"/>
                        </a:rPr>
                        <a:t>particularly on bending or lying flat.</a:t>
                      </a:r>
                      <a:r>
                        <a:rPr lang="ar" sz="1200">
                          <a:solidFill>
                            <a:srgbClr val="1C4588"/>
                          </a:solidFill>
                          <a:latin typeface="Mada"/>
                          <a:ea typeface="Mada"/>
                          <a:cs typeface="Mada"/>
                          <a:sym typeface="Mada"/>
                        </a:rPr>
                        <a:t> This can lead to excess salivation in the mouth, commonly known as </a:t>
                      </a:r>
                      <a:r>
                        <a:rPr b="1" lang="ar" sz="1200">
                          <a:solidFill>
                            <a:srgbClr val="1C4588"/>
                          </a:solidFill>
                          <a:latin typeface="Mada"/>
                          <a:ea typeface="Mada"/>
                          <a:cs typeface="Mada"/>
                          <a:sym typeface="Mada"/>
                        </a:rPr>
                        <a:t>water-brash.</a:t>
                      </a:r>
                      <a:endParaRPr b="1" sz="1200">
                        <a:solidFill>
                          <a:srgbClr val="1C4588"/>
                        </a:solidFill>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ar">
                          <a:latin typeface="Mada"/>
                          <a:ea typeface="Mada"/>
                          <a:cs typeface="Mada"/>
                          <a:sym typeface="Mada"/>
                        </a:rPr>
                        <a:t>Atypical</a:t>
                      </a:r>
                      <a:endParaRPr b="1">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rPr b="1" lang="ar" sz="1200">
                          <a:latin typeface="Mada"/>
                          <a:ea typeface="Mada"/>
                          <a:cs typeface="Mada"/>
                          <a:sym typeface="Mada"/>
                        </a:rPr>
                        <a:t>Chest pain</a:t>
                      </a:r>
                      <a:r>
                        <a:rPr lang="ar" sz="1200">
                          <a:latin typeface="Mada"/>
                          <a:ea typeface="Mada"/>
                          <a:cs typeface="Mada"/>
                          <a:sym typeface="Mada"/>
                        </a:rPr>
                        <a:t>, Early satiety, Nausea, Bloating, belching and </a:t>
                      </a:r>
                      <a:r>
                        <a:rPr b="1" lang="ar" sz="1200">
                          <a:latin typeface="Mada"/>
                          <a:ea typeface="Mada"/>
                          <a:cs typeface="Mada"/>
                          <a:sym typeface="Mada"/>
                        </a:rPr>
                        <a:t>Globus sensation</a:t>
                      </a:r>
                      <a:r>
                        <a:rPr b="1" baseline="30000" lang="ar" sz="1200">
                          <a:latin typeface="Mada"/>
                          <a:ea typeface="Mada"/>
                          <a:cs typeface="Mada"/>
                          <a:sym typeface="Mada"/>
                        </a:rPr>
                        <a:t>3</a:t>
                      </a:r>
                      <a:endParaRPr b="1" baseline="30000" sz="12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ar">
                          <a:latin typeface="Mada"/>
                          <a:ea typeface="Mada"/>
                          <a:cs typeface="Mada"/>
                          <a:sym typeface="Mada"/>
                        </a:rPr>
                        <a:t>Extra Esophageal</a:t>
                      </a:r>
                      <a:endParaRPr b="1">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rPr lang="ar" sz="1200">
                          <a:latin typeface="Mada"/>
                          <a:ea typeface="Mada"/>
                          <a:cs typeface="Mada"/>
                          <a:sym typeface="Mada"/>
                        </a:rPr>
                        <a:t>Cough, Asthma, Laryngitis, Sinusitis/recurrent otitis media, Dental erosions</a:t>
                      </a:r>
                      <a:endParaRPr sz="12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bl>
          </a:graphicData>
        </a:graphic>
      </p:graphicFrame>
      <p:sp>
        <p:nvSpPr>
          <p:cNvPr id="292" name="Google Shape;292;p30"/>
          <p:cNvSpPr/>
          <p:nvPr/>
        </p:nvSpPr>
        <p:spPr>
          <a:xfrm>
            <a:off x="1835730" y="5433448"/>
            <a:ext cx="333000" cy="291600"/>
          </a:xfrm>
          <a:prstGeom prst="star5">
            <a:avLst>
              <a:gd fmla="val 19098" name="adj"/>
              <a:gd fmla="val 105146" name="hf"/>
              <a:gd fmla="val 110557" name="vf"/>
            </a:avLst>
          </a:prstGeom>
          <a:solidFill>
            <a:srgbClr val="E0AD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0"/>
          <p:cNvSpPr txBox="1"/>
          <p:nvPr/>
        </p:nvSpPr>
        <p:spPr>
          <a:xfrm>
            <a:off x="-14350" y="10085050"/>
            <a:ext cx="7703100" cy="96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6AA84F"/>
                </a:solidFill>
                <a:latin typeface="Mada"/>
                <a:ea typeface="Mada"/>
                <a:cs typeface="Mada"/>
                <a:sym typeface="Mada"/>
              </a:rPr>
              <a:t>1- In TLESR the LES sphincter relax 3-6 time every hour </a:t>
            </a:r>
            <a:r>
              <a:rPr lang="ar" sz="800">
                <a:solidFill>
                  <a:srgbClr val="6AA84F"/>
                </a:solidFill>
                <a:latin typeface="Mada"/>
                <a:ea typeface="Mada"/>
                <a:cs typeface="Mada"/>
                <a:sym typeface="Mada"/>
              </a:rPr>
              <a:t>for 3-10 sec</a:t>
            </a:r>
            <a:r>
              <a:rPr lang="ar" sz="800">
                <a:solidFill>
                  <a:srgbClr val="6AA84F"/>
                </a:solidFill>
                <a:latin typeface="Mada"/>
                <a:ea typeface="Mada"/>
                <a:cs typeface="Mada"/>
                <a:sym typeface="Mada"/>
              </a:rPr>
              <a:t> to allow gases to go out of the stomach, otherwise bloating will occur (Considered as a protective mechanism)</a:t>
            </a:r>
            <a:endParaRPr sz="800">
              <a:solidFill>
                <a:srgbClr val="6AA84F"/>
              </a:solidFill>
              <a:latin typeface="Mada"/>
              <a:ea typeface="Mada"/>
              <a:cs typeface="Mada"/>
              <a:sym typeface="Mada"/>
            </a:endParaRPr>
          </a:p>
          <a:p>
            <a:pPr indent="0" lvl="0" marL="0" rtl="0" algn="l">
              <a:spcBef>
                <a:spcPts val="0"/>
              </a:spcBef>
              <a:spcAft>
                <a:spcPts val="0"/>
              </a:spcAft>
              <a:buNone/>
            </a:pPr>
            <a:r>
              <a:rPr lang="ar" sz="800">
                <a:solidFill>
                  <a:srgbClr val="6AA84F"/>
                </a:solidFill>
                <a:latin typeface="Mada"/>
                <a:ea typeface="Mada"/>
                <a:cs typeface="Mada"/>
                <a:sym typeface="Mada"/>
              </a:rPr>
              <a:t>2- All patient with chest pain must undergo cardiac evaluation first (ECG) before doing any GI evaluation. Even if they present with very suggestive signs and symptoms of GERD</a:t>
            </a:r>
            <a:endParaRPr sz="800">
              <a:solidFill>
                <a:srgbClr val="6AA84F"/>
              </a:solidFill>
              <a:latin typeface="Mada"/>
              <a:ea typeface="Mada"/>
              <a:cs typeface="Mada"/>
              <a:sym typeface="Mada"/>
            </a:endParaRPr>
          </a:p>
          <a:p>
            <a:pPr indent="0" lvl="0" marL="0" rtl="0" algn="l">
              <a:spcBef>
                <a:spcPts val="0"/>
              </a:spcBef>
              <a:spcAft>
                <a:spcPts val="0"/>
              </a:spcAft>
              <a:buNone/>
            </a:pPr>
            <a:r>
              <a:rPr lang="ar" sz="800">
                <a:solidFill>
                  <a:srgbClr val="6AA84F"/>
                </a:solidFill>
                <a:latin typeface="Mada"/>
                <a:ea typeface="Mada"/>
                <a:cs typeface="Mada"/>
                <a:sym typeface="Mada"/>
              </a:rPr>
              <a:t>3- Very common, pt words “I feel something is </a:t>
            </a:r>
            <a:r>
              <a:rPr lang="ar" sz="800">
                <a:solidFill>
                  <a:srgbClr val="6AA84F"/>
                </a:solidFill>
                <a:latin typeface="Mada"/>
                <a:ea typeface="Mada"/>
                <a:cs typeface="Mada"/>
                <a:sym typeface="Mada"/>
              </a:rPr>
              <a:t>stuck</a:t>
            </a:r>
            <a:r>
              <a:rPr lang="ar" sz="800">
                <a:solidFill>
                  <a:srgbClr val="6AA84F"/>
                </a:solidFill>
                <a:latin typeface="Mada"/>
                <a:ea typeface="Mada"/>
                <a:cs typeface="Mada"/>
                <a:sym typeface="Mada"/>
              </a:rPr>
              <a:t> in my throat, and isn’t relieved by eating or drinking” . It’s a sensation caused by the irritation of the esophagus.</a:t>
            </a:r>
            <a:endParaRPr sz="800">
              <a:solidFill>
                <a:srgbClr val="6AA84F"/>
              </a:solidFill>
              <a:latin typeface="Mada"/>
              <a:ea typeface="Mada"/>
              <a:cs typeface="Mada"/>
              <a:sym typeface="Mada"/>
            </a:endParaRPr>
          </a:p>
        </p:txBody>
      </p:sp>
      <p:cxnSp>
        <p:nvCxnSpPr>
          <p:cNvPr id="294" name="Google Shape;294;p30"/>
          <p:cNvCxnSpPr/>
          <p:nvPr/>
        </p:nvCxnSpPr>
        <p:spPr>
          <a:xfrm rot="10800000">
            <a:off x="8900" y="10078250"/>
            <a:ext cx="7612800" cy="0"/>
          </a:xfrm>
          <a:prstGeom prst="straightConnector1">
            <a:avLst/>
          </a:prstGeom>
          <a:noFill/>
          <a:ln cap="flat" cmpd="sng" w="28575">
            <a:solidFill>
              <a:schemeClr val="accent3"/>
            </a:solidFill>
            <a:prstDash val="dot"/>
            <a:round/>
            <a:headEnd len="med" w="med" type="none"/>
            <a:tailEnd len="med" w="med" type="none"/>
          </a:ln>
        </p:spPr>
      </p:cxnSp>
      <p:sp>
        <p:nvSpPr>
          <p:cNvPr id="295" name="Google Shape;295;p30"/>
          <p:cNvSpPr txBox="1"/>
          <p:nvPr/>
        </p:nvSpPr>
        <p:spPr>
          <a:xfrm>
            <a:off x="193000" y="7631200"/>
            <a:ext cx="7226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1C4588"/>
              </a:buClr>
              <a:buSzPts val="2200"/>
              <a:buFont typeface="Mada"/>
              <a:buChar char="◄"/>
            </a:pPr>
            <a:r>
              <a:rPr b="1" lang="ar" sz="2200">
                <a:solidFill>
                  <a:srgbClr val="1C4588"/>
                </a:solidFill>
                <a:highlight>
                  <a:schemeClr val="accent5"/>
                </a:highlight>
                <a:latin typeface="Mada"/>
                <a:ea typeface="Mada"/>
                <a:cs typeface="Mada"/>
                <a:sym typeface="Mada"/>
              </a:rPr>
              <a:t> Classic features of GERD and cardiac ischaemic pain</a:t>
            </a:r>
            <a:endParaRPr>
              <a:solidFill>
                <a:srgbClr val="1C4588"/>
              </a:solidFill>
            </a:endParaRPr>
          </a:p>
        </p:txBody>
      </p:sp>
      <p:sp>
        <p:nvSpPr>
          <p:cNvPr id="296" name="Google Shape;296;p30"/>
          <p:cNvSpPr txBox="1"/>
          <p:nvPr/>
        </p:nvSpPr>
        <p:spPr>
          <a:xfrm>
            <a:off x="193000" y="8081800"/>
            <a:ext cx="7132500" cy="562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CC0000"/>
              </a:buClr>
              <a:buSzPts val="1200"/>
              <a:buFont typeface="Mada"/>
              <a:buChar char="●"/>
            </a:pPr>
            <a:r>
              <a:rPr b="1" lang="ar" sz="1200" u="sng">
                <a:solidFill>
                  <a:srgbClr val="CC0000"/>
                </a:solidFill>
                <a:latin typeface="Mada"/>
                <a:ea typeface="Mada"/>
                <a:cs typeface="Mada"/>
                <a:sym typeface="Mada"/>
              </a:rPr>
              <a:t> A cardiac cause should be excluded in patients with chest pain before starting GI evaluation</a:t>
            </a:r>
            <a:r>
              <a:rPr b="1" baseline="30000" lang="ar" sz="1200" u="sng">
                <a:solidFill>
                  <a:srgbClr val="CC0000"/>
                </a:solidFill>
                <a:latin typeface="Mada"/>
                <a:ea typeface="Mada"/>
                <a:cs typeface="Mada"/>
                <a:sym typeface="Mada"/>
              </a:rPr>
              <a:t>2</a:t>
            </a:r>
            <a:r>
              <a:rPr b="1" lang="ar" sz="1200" u="sng">
                <a:solidFill>
                  <a:srgbClr val="CC0000"/>
                </a:solidFill>
                <a:latin typeface="Mada"/>
                <a:ea typeface="Mada"/>
                <a:cs typeface="Mada"/>
                <a:sym typeface="Mada"/>
              </a:rPr>
              <a:t>.</a:t>
            </a:r>
            <a:endParaRPr b="1" sz="1200" u="sng">
              <a:solidFill>
                <a:srgbClr val="CC0000"/>
              </a:solidFill>
              <a:latin typeface="Mada"/>
              <a:ea typeface="Mada"/>
              <a:cs typeface="Mada"/>
              <a:sym typeface="Mada"/>
            </a:endParaRPr>
          </a:p>
        </p:txBody>
      </p:sp>
      <p:graphicFrame>
        <p:nvGraphicFramePr>
          <p:cNvPr id="297" name="Google Shape;297;p30"/>
          <p:cNvGraphicFramePr/>
          <p:nvPr/>
        </p:nvGraphicFramePr>
        <p:xfrm>
          <a:off x="205400" y="8494175"/>
          <a:ext cx="3000000" cy="3000000"/>
        </p:xfrm>
        <a:graphic>
          <a:graphicData uri="http://schemas.openxmlformats.org/drawingml/2006/table">
            <a:tbl>
              <a:tblPr>
                <a:noFill/>
                <a:tableStyleId>{E4BA5BB4-E42F-4BCE-B389-E22E7227084E}</a:tableStyleId>
              </a:tblPr>
              <a:tblGrid>
                <a:gridCol w="3566250"/>
                <a:gridCol w="3566250"/>
              </a:tblGrid>
              <a:tr h="243950">
                <a:tc>
                  <a:txBody>
                    <a:bodyPr/>
                    <a:lstStyle/>
                    <a:p>
                      <a:pPr indent="0" lvl="0" marL="0" rtl="0" algn="ctr">
                        <a:spcBef>
                          <a:spcPts val="0"/>
                        </a:spcBef>
                        <a:spcAft>
                          <a:spcPts val="0"/>
                        </a:spcAft>
                        <a:buNone/>
                      </a:pPr>
                      <a:r>
                        <a:rPr b="1" lang="ar">
                          <a:solidFill>
                            <a:srgbClr val="1C4588"/>
                          </a:solidFill>
                          <a:latin typeface="Mada"/>
                          <a:ea typeface="Mada"/>
                          <a:cs typeface="Mada"/>
                          <a:sym typeface="Mada"/>
                        </a:rPr>
                        <a:t>Reflux Pain</a:t>
                      </a:r>
                      <a:endParaRPr b="1">
                        <a:solidFill>
                          <a:srgbClr val="1C4588"/>
                        </a:solidFill>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B6D7A8"/>
                    </a:solidFill>
                  </a:tcPr>
                </a:tc>
                <a:tc>
                  <a:txBody>
                    <a:bodyPr/>
                    <a:lstStyle/>
                    <a:p>
                      <a:pPr indent="0" lvl="0" marL="0" rtl="0" algn="ctr">
                        <a:spcBef>
                          <a:spcPts val="0"/>
                        </a:spcBef>
                        <a:spcAft>
                          <a:spcPts val="0"/>
                        </a:spcAft>
                        <a:buNone/>
                      </a:pPr>
                      <a:r>
                        <a:rPr b="1" lang="ar">
                          <a:solidFill>
                            <a:srgbClr val="1C4588"/>
                          </a:solidFill>
                          <a:latin typeface="Mada"/>
                          <a:ea typeface="Mada"/>
                          <a:cs typeface="Mada"/>
                          <a:sym typeface="Mada"/>
                        </a:rPr>
                        <a:t>Cardiac Ischaemia Pain</a:t>
                      </a:r>
                      <a:endParaRPr b="1">
                        <a:solidFill>
                          <a:srgbClr val="1C4588"/>
                        </a:solidFill>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B6D7A8"/>
                    </a:solidFill>
                  </a:tcPr>
                </a:tc>
              </a:tr>
              <a:tr h="225175">
                <a:tc>
                  <a:txBody>
                    <a:bodyPr/>
                    <a:lstStyle/>
                    <a:p>
                      <a:pPr indent="0" lvl="0" marL="0" rtl="0" algn="l">
                        <a:spcBef>
                          <a:spcPts val="0"/>
                        </a:spcBef>
                        <a:spcAft>
                          <a:spcPts val="0"/>
                        </a:spcAft>
                        <a:buNone/>
                      </a:pPr>
                      <a:r>
                        <a:rPr lang="ar" sz="1200">
                          <a:solidFill>
                            <a:srgbClr val="1C4588"/>
                          </a:solidFill>
                          <a:latin typeface="Mada"/>
                          <a:ea typeface="Mada"/>
                          <a:cs typeface="Mada"/>
                          <a:sym typeface="Mada"/>
                        </a:rPr>
                        <a:t>Rarely </a:t>
                      </a:r>
                      <a:r>
                        <a:rPr lang="ar" sz="1200">
                          <a:solidFill>
                            <a:srgbClr val="1C4588"/>
                          </a:solidFill>
                          <a:latin typeface="Mada"/>
                          <a:ea typeface="Mada"/>
                          <a:cs typeface="Mada"/>
                          <a:sym typeface="Mada"/>
                        </a:rPr>
                        <a:t>radiates to the arms</a:t>
                      </a:r>
                      <a:endParaRPr sz="1200">
                        <a:solidFill>
                          <a:srgbClr val="1C4588"/>
                        </a:solidFill>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ar" sz="1200">
                          <a:solidFill>
                            <a:srgbClr val="1C4588"/>
                          </a:solidFill>
                          <a:latin typeface="Mada"/>
                          <a:ea typeface="Mada"/>
                          <a:cs typeface="Mada"/>
                          <a:sym typeface="Mada"/>
                        </a:rPr>
                        <a:t>Gripping or crushing,  Radiates to neck or left arm</a:t>
                      </a:r>
                      <a:endParaRPr sz="1200">
                        <a:solidFill>
                          <a:srgbClr val="1C4588"/>
                        </a:solidFill>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225175">
                <a:tc>
                  <a:txBody>
                    <a:bodyPr/>
                    <a:lstStyle/>
                    <a:p>
                      <a:pPr indent="0" lvl="0" marL="0" rtl="0" algn="l">
                        <a:spcBef>
                          <a:spcPts val="0"/>
                        </a:spcBef>
                        <a:spcAft>
                          <a:spcPts val="0"/>
                        </a:spcAft>
                        <a:buNone/>
                      </a:pPr>
                      <a:r>
                        <a:rPr lang="ar" sz="1200">
                          <a:solidFill>
                            <a:srgbClr val="1C4588"/>
                          </a:solidFill>
                          <a:latin typeface="Mada"/>
                          <a:ea typeface="Mada"/>
                          <a:cs typeface="Mada"/>
                          <a:sym typeface="Mada"/>
                        </a:rPr>
                        <a:t>Worse with </a:t>
                      </a:r>
                      <a:r>
                        <a:rPr b="1" lang="ar" sz="1200">
                          <a:solidFill>
                            <a:srgbClr val="1C4588"/>
                          </a:solidFill>
                          <a:latin typeface="Mada"/>
                          <a:ea typeface="Mada"/>
                          <a:cs typeface="Mada"/>
                          <a:sym typeface="Mada"/>
                        </a:rPr>
                        <a:t>spicy food, hot drinks or alcohol</a:t>
                      </a:r>
                      <a:endParaRPr b="1" sz="1200">
                        <a:solidFill>
                          <a:srgbClr val="1C4588"/>
                        </a:solidFill>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ar" sz="1200">
                          <a:solidFill>
                            <a:srgbClr val="1C4588"/>
                          </a:solidFill>
                          <a:latin typeface="Mada"/>
                          <a:ea typeface="Mada"/>
                          <a:cs typeface="Mada"/>
                          <a:sym typeface="Mada"/>
                        </a:rPr>
                        <a:t>Worse with exercise</a:t>
                      </a:r>
                      <a:endParaRPr sz="1200">
                        <a:solidFill>
                          <a:srgbClr val="1C4588"/>
                        </a:solidFill>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225175">
                <a:tc>
                  <a:txBody>
                    <a:bodyPr/>
                    <a:lstStyle/>
                    <a:p>
                      <a:pPr indent="0" lvl="0" marL="0" rtl="0" algn="l">
                        <a:spcBef>
                          <a:spcPts val="0"/>
                        </a:spcBef>
                        <a:spcAft>
                          <a:spcPts val="0"/>
                        </a:spcAft>
                        <a:buNone/>
                      </a:pPr>
                      <a:r>
                        <a:rPr lang="ar" sz="1200">
                          <a:solidFill>
                            <a:srgbClr val="1C4588"/>
                          </a:solidFill>
                          <a:latin typeface="Mada"/>
                          <a:ea typeface="Mada"/>
                          <a:cs typeface="Mada"/>
                          <a:sym typeface="Mada"/>
                        </a:rPr>
                        <a:t>Relieved by </a:t>
                      </a:r>
                      <a:r>
                        <a:rPr b="1" lang="ar" sz="1200">
                          <a:solidFill>
                            <a:srgbClr val="1C4588"/>
                          </a:solidFill>
                          <a:latin typeface="Mada"/>
                          <a:ea typeface="Mada"/>
                          <a:cs typeface="Mada"/>
                          <a:sym typeface="Mada"/>
                        </a:rPr>
                        <a:t>antacids</a:t>
                      </a:r>
                      <a:endParaRPr b="1" sz="1200">
                        <a:solidFill>
                          <a:srgbClr val="1C4588"/>
                        </a:solidFill>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ar" sz="1200">
                          <a:solidFill>
                            <a:srgbClr val="1C4588"/>
                          </a:solidFill>
                          <a:latin typeface="Mada"/>
                          <a:ea typeface="Mada"/>
                          <a:cs typeface="Mada"/>
                          <a:sym typeface="Mada"/>
                        </a:rPr>
                        <a:t> Accompanied by dyspnoea </a:t>
                      </a:r>
                      <a:endParaRPr sz="1200">
                        <a:solidFill>
                          <a:srgbClr val="1C4588"/>
                        </a:solidFill>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bl>
          </a:graphicData>
        </a:graphic>
      </p:graphicFrame>
      <p:sp>
        <p:nvSpPr>
          <p:cNvPr id="298" name="Google Shape;298;p30"/>
          <p:cNvSpPr/>
          <p:nvPr/>
        </p:nvSpPr>
        <p:spPr>
          <a:xfrm>
            <a:off x="330275" y="8104088"/>
            <a:ext cx="333000" cy="291600"/>
          </a:xfrm>
          <a:prstGeom prst="star5">
            <a:avLst>
              <a:gd fmla="val 19098" name="adj"/>
              <a:gd fmla="val 105146" name="hf"/>
              <a:gd fmla="val 110557" name="vf"/>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31"/>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sp>
        <p:nvSpPr>
          <p:cNvPr id="304" name="Google Shape;304;p31"/>
          <p:cNvSpPr txBox="1"/>
          <p:nvPr/>
        </p:nvSpPr>
        <p:spPr>
          <a:xfrm>
            <a:off x="-76200" y="0"/>
            <a:ext cx="7467600" cy="45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solidFill>
                  <a:schemeClr val="dk1"/>
                </a:solidFill>
                <a:latin typeface="Mada"/>
                <a:ea typeface="Mada"/>
                <a:cs typeface="Mada"/>
                <a:sym typeface="Mada"/>
              </a:rPr>
              <a:t>GASTROESOPHAGEAL REFLUX DISEASE (GERD)</a:t>
            </a:r>
            <a:endParaRPr b="1" sz="2600">
              <a:solidFill>
                <a:schemeClr val="dk1"/>
              </a:solidFill>
              <a:latin typeface="Mada"/>
              <a:ea typeface="Mada"/>
              <a:cs typeface="Mada"/>
              <a:sym typeface="Mada"/>
            </a:endParaRPr>
          </a:p>
        </p:txBody>
      </p:sp>
      <p:sp>
        <p:nvSpPr>
          <p:cNvPr id="305" name="Google Shape;305;p31"/>
          <p:cNvSpPr txBox="1"/>
          <p:nvPr/>
        </p:nvSpPr>
        <p:spPr>
          <a:xfrm>
            <a:off x="168575" y="987525"/>
            <a:ext cx="4248300" cy="4575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5"/>
                </a:highlight>
                <a:latin typeface="Mada"/>
                <a:ea typeface="Mada"/>
                <a:cs typeface="Mada"/>
                <a:sym typeface="Mada"/>
              </a:rPr>
              <a:t>HOW TO DIAGNOSE GERD?</a:t>
            </a:r>
            <a:endParaRPr>
              <a:latin typeface="Mada"/>
              <a:ea typeface="Mada"/>
              <a:cs typeface="Mada"/>
              <a:sym typeface="Mada"/>
            </a:endParaRPr>
          </a:p>
        </p:txBody>
      </p:sp>
      <p:sp>
        <p:nvSpPr>
          <p:cNvPr id="306" name="Google Shape;306;p31"/>
          <p:cNvSpPr txBox="1"/>
          <p:nvPr/>
        </p:nvSpPr>
        <p:spPr>
          <a:xfrm>
            <a:off x="168600" y="1445025"/>
            <a:ext cx="7222800" cy="8001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solidFill>
                  <a:srgbClr val="1C4588"/>
                </a:solidFill>
                <a:latin typeface="Mada"/>
                <a:ea typeface="Mada"/>
                <a:cs typeface="Mada"/>
                <a:sym typeface="Mada"/>
              </a:rPr>
              <a:t>The </a:t>
            </a:r>
            <a:r>
              <a:rPr lang="ar" sz="1200">
                <a:solidFill>
                  <a:srgbClr val="1C4588"/>
                </a:solidFill>
                <a:latin typeface="Mada"/>
                <a:ea typeface="Mada"/>
                <a:cs typeface="Mada"/>
                <a:sym typeface="Mada"/>
              </a:rPr>
              <a:t>clinical diagnosis</a:t>
            </a:r>
            <a:r>
              <a:rPr lang="ar" sz="1200">
                <a:solidFill>
                  <a:srgbClr val="1C4588"/>
                </a:solidFill>
                <a:latin typeface="Mada"/>
                <a:ea typeface="Mada"/>
                <a:cs typeface="Mada"/>
                <a:sym typeface="Mada"/>
              </a:rPr>
              <a:t> can usually be made </a:t>
            </a:r>
            <a:r>
              <a:rPr b="1" lang="ar" sz="1200">
                <a:solidFill>
                  <a:srgbClr val="1C4588"/>
                </a:solidFill>
                <a:latin typeface="Mada"/>
                <a:ea typeface="Mada"/>
                <a:cs typeface="Mada"/>
                <a:sym typeface="Mada"/>
              </a:rPr>
              <a:t>without investigation</a:t>
            </a:r>
            <a:r>
              <a:rPr lang="ar" sz="1200">
                <a:solidFill>
                  <a:srgbClr val="1C4588"/>
                </a:solidFill>
                <a:latin typeface="Mada"/>
                <a:ea typeface="Mada"/>
                <a:cs typeface="Mada"/>
                <a:sym typeface="Mada"/>
              </a:rPr>
              <a:t> </a:t>
            </a:r>
            <a:r>
              <a:rPr lang="ar" sz="1200">
                <a:latin typeface="Mada"/>
                <a:ea typeface="Mada"/>
                <a:cs typeface="Mada"/>
                <a:sym typeface="Mada"/>
              </a:rPr>
              <a:t>and is often made using mainly:</a:t>
            </a:r>
            <a:endParaRPr sz="1200">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Typical symptom presentation. </a:t>
            </a:r>
            <a:endParaRPr b="1" sz="1200">
              <a:solidFill>
                <a:srgbClr val="CC0000"/>
              </a:solidFill>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Antisecretory responsiveness.</a:t>
            </a:r>
            <a:r>
              <a:rPr b="1" lang="ar" sz="1200">
                <a:solidFill>
                  <a:srgbClr val="6AA84F"/>
                </a:solidFill>
                <a:latin typeface="Mada"/>
                <a:ea typeface="Mada"/>
                <a:cs typeface="Mada"/>
                <a:sym typeface="Mada"/>
              </a:rPr>
              <a:t> (</a:t>
            </a:r>
            <a:r>
              <a:rPr b="1" lang="ar" sz="1200">
                <a:solidFill>
                  <a:srgbClr val="6AA84F"/>
                </a:solidFill>
                <a:latin typeface="Mada"/>
                <a:ea typeface="Mada"/>
                <a:cs typeface="Mada"/>
                <a:sym typeface="Mada"/>
              </a:rPr>
              <a:t>PPI </a:t>
            </a:r>
            <a:r>
              <a:rPr b="1" lang="ar" sz="1200">
                <a:solidFill>
                  <a:srgbClr val="6AA84F"/>
                </a:solidFill>
                <a:latin typeface="Mada"/>
                <a:ea typeface="Mada"/>
                <a:cs typeface="Mada"/>
                <a:sym typeface="Mada"/>
              </a:rPr>
              <a:t>responsive</a:t>
            </a:r>
            <a:r>
              <a:rPr b="1" lang="ar" sz="1200">
                <a:solidFill>
                  <a:srgbClr val="6AA84F"/>
                </a:solidFill>
                <a:latin typeface="Mada"/>
                <a:ea typeface="Mada"/>
                <a:cs typeface="Mada"/>
                <a:sym typeface="Mada"/>
              </a:rPr>
              <a:t>)</a:t>
            </a:r>
            <a:endParaRPr b="1" sz="1200">
              <a:solidFill>
                <a:srgbClr val="6AA84F"/>
              </a:solidFill>
              <a:latin typeface="Mada"/>
              <a:ea typeface="Mada"/>
              <a:cs typeface="Mada"/>
              <a:sym typeface="Mada"/>
            </a:endParaRPr>
          </a:p>
          <a:p>
            <a:pPr indent="-304800" lvl="0" marL="457200" rtl="0" algn="l">
              <a:lnSpc>
                <a:spcPct val="115000"/>
              </a:lnSpc>
              <a:spcBef>
                <a:spcPts val="1000"/>
              </a:spcBef>
              <a:spcAft>
                <a:spcPts val="0"/>
              </a:spcAft>
              <a:buClr>
                <a:schemeClr val="dk1"/>
              </a:buClr>
              <a:buSzPts val="1200"/>
              <a:buFont typeface="Mada"/>
              <a:buChar char="●"/>
            </a:pPr>
            <a:r>
              <a:rPr b="1" lang="ar" sz="1200">
                <a:solidFill>
                  <a:schemeClr val="dk1"/>
                </a:solidFill>
                <a:latin typeface="Mada"/>
                <a:ea typeface="Mada"/>
                <a:cs typeface="Mada"/>
                <a:sym typeface="Mada"/>
              </a:rPr>
              <a:t>In some cases you will need to go further with: </a:t>
            </a:r>
            <a:endParaRPr b="1" sz="1200">
              <a:latin typeface="Mada"/>
              <a:ea typeface="Mada"/>
              <a:cs typeface="Mada"/>
              <a:sym typeface="Mada"/>
            </a:endParaRPr>
          </a:p>
        </p:txBody>
      </p:sp>
      <p:sp>
        <p:nvSpPr>
          <p:cNvPr id="307" name="Google Shape;307;p31"/>
          <p:cNvSpPr txBox="1"/>
          <p:nvPr/>
        </p:nvSpPr>
        <p:spPr>
          <a:xfrm>
            <a:off x="252925" y="4622498"/>
            <a:ext cx="4484400" cy="4575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5"/>
                </a:highlight>
                <a:latin typeface="Mada"/>
                <a:ea typeface="Mada"/>
                <a:cs typeface="Mada"/>
                <a:sym typeface="Mada"/>
              </a:rPr>
              <a:t>MANAGEMENT OF GERD  </a:t>
            </a:r>
            <a:endParaRPr>
              <a:solidFill>
                <a:schemeClr val="dk1"/>
              </a:solidFill>
              <a:latin typeface="Mada"/>
              <a:ea typeface="Mada"/>
              <a:cs typeface="Mada"/>
              <a:sym typeface="Mada"/>
            </a:endParaRPr>
          </a:p>
        </p:txBody>
      </p:sp>
      <p:sp>
        <p:nvSpPr>
          <p:cNvPr id="308" name="Google Shape;308;p31"/>
          <p:cNvSpPr/>
          <p:nvPr/>
        </p:nvSpPr>
        <p:spPr>
          <a:xfrm>
            <a:off x="169600" y="2823275"/>
            <a:ext cx="4437900" cy="1799100"/>
          </a:xfrm>
          <a:prstGeom prst="roundRect">
            <a:avLst>
              <a:gd fmla="val 16667" name="adj"/>
            </a:avLst>
          </a:prstGeom>
          <a:noFill/>
          <a:ln cap="flat" cmpd="sng" w="19050">
            <a:solidFill>
              <a:srgbClr val="D9EAD3"/>
            </a:solidFill>
            <a:prstDash val="lg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indications for endoscopy in suspected GERD:</a:t>
            </a:r>
            <a:endParaRPr b="1" sz="1200">
              <a:latin typeface="Mada"/>
              <a:ea typeface="Mada"/>
              <a:cs typeface="Mada"/>
              <a:sym typeface="Mada"/>
            </a:endParaRPr>
          </a:p>
          <a:p>
            <a:pPr indent="-198600" lvl="0" marL="172800" rtl="0" algn="l">
              <a:spcBef>
                <a:spcPts val="0"/>
              </a:spcBef>
              <a:spcAft>
                <a:spcPts val="0"/>
              </a:spcAft>
              <a:buClr>
                <a:srgbClr val="CC0000"/>
              </a:buClr>
              <a:buSzPts val="1200"/>
              <a:buFont typeface="Mada"/>
              <a:buAutoNum type="arabicPeriod"/>
            </a:pPr>
            <a:r>
              <a:rPr b="1" lang="ar" sz="1200">
                <a:solidFill>
                  <a:srgbClr val="CC0000"/>
                </a:solidFill>
                <a:latin typeface="Mada"/>
                <a:ea typeface="Mada"/>
                <a:cs typeface="Mada"/>
                <a:sym typeface="Mada"/>
              </a:rPr>
              <a:t>Alarm symptoms, like?</a:t>
            </a:r>
            <a:endParaRPr b="1" sz="1200">
              <a:solidFill>
                <a:srgbClr val="CC0000"/>
              </a:solidFill>
              <a:latin typeface="Mada"/>
              <a:ea typeface="Mada"/>
              <a:cs typeface="Mada"/>
              <a:sym typeface="Mada"/>
            </a:endParaRPr>
          </a:p>
          <a:p>
            <a:pPr indent="-198600" lvl="1" marL="450000" rtl="0" algn="l">
              <a:spcBef>
                <a:spcPts val="0"/>
              </a:spcBef>
              <a:spcAft>
                <a:spcPts val="0"/>
              </a:spcAft>
              <a:buClr>
                <a:srgbClr val="CC0000"/>
              </a:buClr>
              <a:buSzPts val="1200"/>
              <a:buFont typeface="Mada"/>
              <a:buChar char="○"/>
            </a:pPr>
            <a:r>
              <a:rPr lang="ar" sz="1200">
                <a:solidFill>
                  <a:srgbClr val="6AA84F"/>
                </a:solidFill>
                <a:latin typeface="Mada"/>
                <a:ea typeface="Mada"/>
                <a:cs typeface="Mada"/>
                <a:sym typeface="Mada"/>
              </a:rPr>
              <a:t>Dysphagia, Weight loss, Positive family or personal history of esophageal malignancy</a:t>
            </a:r>
            <a:endParaRPr sz="1200">
              <a:solidFill>
                <a:srgbClr val="6AA84F"/>
              </a:solidFill>
              <a:latin typeface="Mada"/>
              <a:ea typeface="Mada"/>
              <a:cs typeface="Mada"/>
              <a:sym typeface="Mada"/>
            </a:endParaRPr>
          </a:p>
          <a:p>
            <a:pPr indent="-198600" lvl="1" marL="450000" rtl="0" algn="l">
              <a:spcBef>
                <a:spcPts val="0"/>
              </a:spcBef>
              <a:spcAft>
                <a:spcPts val="0"/>
              </a:spcAft>
              <a:buClr>
                <a:srgbClr val="CC0000"/>
              </a:buClr>
              <a:buSzPts val="1200"/>
              <a:buFont typeface="Mada"/>
              <a:buChar char="○"/>
            </a:pPr>
            <a:r>
              <a:rPr lang="ar" sz="1200">
                <a:solidFill>
                  <a:srgbClr val="6AA84F"/>
                </a:solidFill>
                <a:latin typeface="Mada"/>
                <a:ea typeface="Mada"/>
                <a:cs typeface="Mada"/>
                <a:sym typeface="Mada"/>
              </a:rPr>
              <a:t>Hematemesis, Melena, Anemia.</a:t>
            </a:r>
            <a:endParaRPr b="1" sz="1200">
              <a:solidFill>
                <a:srgbClr val="CC0000"/>
              </a:solidFill>
              <a:latin typeface="Mada"/>
              <a:ea typeface="Mada"/>
              <a:cs typeface="Mada"/>
              <a:sym typeface="Mada"/>
            </a:endParaRPr>
          </a:p>
          <a:p>
            <a:pPr indent="-198600" lvl="0" marL="172800" rtl="0" algn="l">
              <a:spcBef>
                <a:spcPts val="0"/>
              </a:spcBef>
              <a:spcAft>
                <a:spcPts val="0"/>
              </a:spcAft>
              <a:buSzPts val="1200"/>
              <a:buFont typeface="Mada"/>
              <a:buAutoNum type="arabicPeriod"/>
            </a:pPr>
            <a:r>
              <a:rPr b="1" lang="ar" sz="1200">
                <a:latin typeface="Mada"/>
                <a:ea typeface="Mada"/>
                <a:cs typeface="Mada"/>
                <a:sym typeface="Mada"/>
              </a:rPr>
              <a:t>Non-Cardiac chest pain</a:t>
            </a:r>
            <a:endParaRPr b="1" sz="1200">
              <a:latin typeface="Mada"/>
              <a:ea typeface="Mada"/>
              <a:cs typeface="Mada"/>
              <a:sym typeface="Mada"/>
            </a:endParaRPr>
          </a:p>
          <a:p>
            <a:pPr indent="-198600" lvl="0" marL="172800" rtl="0" algn="l">
              <a:spcBef>
                <a:spcPts val="0"/>
              </a:spcBef>
              <a:spcAft>
                <a:spcPts val="0"/>
              </a:spcAft>
              <a:buSzPts val="1200"/>
              <a:buFont typeface="Mada"/>
              <a:buAutoNum type="arabicPeriod"/>
            </a:pPr>
            <a:r>
              <a:rPr lang="ar" sz="1200">
                <a:latin typeface="Mada"/>
                <a:ea typeface="Mada"/>
                <a:cs typeface="Mada"/>
                <a:sym typeface="Mada"/>
              </a:rPr>
              <a:t>Screening </a:t>
            </a:r>
            <a:r>
              <a:rPr b="1" lang="ar" sz="1200">
                <a:latin typeface="Mada"/>
                <a:ea typeface="Mada"/>
                <a:cs typeface="Mada"/>
                <a:sym typeface="Mada"/>
              </a:rPr>
              <a:t>high risk patients for Barrett’s:</a:t>
            </a:r>
            <a:r>
              <a:rPr lang="ar" sz="1200">
                <a:latin typeface="Mada"/>
                <a:ea typeface="Mada"/>
                <a:cs typeface="Mada"/>
                <a:sym typeface="Mada"/>
              </a:rPr>
              <a:t> overweight, white males, older than 50, chronic GERD, smokers, </a:t>
            </a:r>
            <a:r>
              <a:rPr lang="ar" sz="1200">
                <a:solidFill>
                  <a:srgbClr val="6AA84F"/>
                </a:solidFill>
                <a:latin typeface="Mada"/>
                <a:ea typeface="Mada"/>
                <a:cs typeface="Mada"/>
                <a:sym typeface="Mada"/>
              </a:rPr>
              <a:t>Family history</a:t>
            </a:r>
            <a:endParaRPr sz="1200">
              <a:solidFill>
                <a:srgbClr val="6AA84F"/>
              </a:solidFill>
              <a:latin typeface="Mada"/>
              <a:ea typeface="Mada"/>
              <a:cs typeface="Mada"/>
              <a:sym typeface="Mada"/>
            </a:endParaRPr>
          </a:p>
          <a:p>
            <a:pPr indent="-198600" lvl="0" marL="172800" rtl="0" algn="l">
              <a:spcBef>
                <a:spcPts val="0"/>
              </a:spcBef>
              <a:spcAft>
                <a:spcPts val="0"/>
              </a:spcAft>
              <a:buSzPts val="1200"/>
              <a:buFont typeface="Mada"/>
              <a:buAutoNum type="arabicPeriod"/>
            </a:pPr>
            <a:r>
              <a:rPr lang="ar" sz="1200">
                <a:latin typeface="Mada"/>
                <a:ea typeface="Mada"/>
                <a:cs typeface="Mada"/>
                <a:sym typeface="Mada"/>
              </a:rPr>
              <a:t>Patients that are</a:t>
            </a:r>
            <a:r>
              <a:rPr b="1" lang="ar" sz="1200">
                <a:latin typeface="Mada"/>
                <a:ea typeface="Mada"/>
                <a:cs typeface="Mada"/>
                <a:sym typeface="Mada"/>
              </a:rPr>
              <a:t> unresponsive to PPI</a:t>
            </a:r>
            <a:endParaRPr b="1" sz="1200">
              <a:latin typeface="Mada"/>
              <a:ea typeface="Mada"/>
              <a:cs typeface="Mada"/>
              <a:sym typeface="Mada"/>
            </a:endParaRPr>
          </a:p>
        </p:txBody>
      </p:sp>
      <p:sp>
        <p:nvSpPr>
          <p:cNvPr id="309" name="Google Shape;309;p31"/>
          <p:cNvSpPr/>
          <p:nvPr/>
        </p:nvSpPr>
        <p:spPr>
          <a:xfrm>
            <a:off x="405325" y="2467774"/>
            <a:ext cx="2061300" cy="374700"/>
          </a:xfrm>
          <a:prstGeom prst="round2SameRect">
            <a:avLst>
              <a:gd fmla="val 16667" name="adj1"/>
              <a:gd fmla="val 0" name="adj2"/>
            </a:avLst>
          </a:prstGeom>
          <a:solidFill>
            <a:srgbClr val="A6C26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ar" sz="1200">
                <a:solidFill>
                  <a:srgbClr val="FFFFFF"/>
                </a:solidFill>
                <a:latin typeface="Mada"/>
                <a:ea typeface="Mada"/>
                <a:cs typeface="Mada"/>
                <a:sym typeface="Mada"/>
              </a:rPr>
              <a:t>Endoscopy</a:t>
            </a:r>
            <a:endParaRPr b="1" sz="1200">
              <a:solidFill>
                <a:srgbClr val="FFFFFF"/>
              </a:solidFill>
              <a:latin typeface="Mada"/>
              <a:ea typeface="Mada"/>
              <a:cs typeface="Mada"/>
              <a:sym typeface="Mada"/>
            </a:endParaRPr>
          </a:p>
        </p:txBody>
      </p:sp>
      <p:pic>
        <p:nvPicPr>
          <p:cNvPr id="310" name="Google Shape;310;p31"/>
          <p:cNvPicPr preferRelativeResize="0"/>
          <p:nvPr/>
        </p:nvPicPr>
        <p:blipFill>
          <a:blip r:embed="rId3">
            <a:alphaModFix/>
          </a:blip>
          <a:stretch>
            <a:fillRect/>
          </a:stretch>
        </p:blipFill>
        <p:spPr>
          <a:xfrm>
            <a:off x="473750" y="2485225"/>
            <a:ext cx="257550" cy="257550"/>
          </a:xfrm>
          <a:prstGeom prst="rect">
            <a:avLst/>
          </a:prstGeom>
          <a:noFill/>
          <a:ln>
            <a:noFill/>
          </a:ln>
        </p:spPr>
      </p:pic>
      <p:grpSp>
        <p:nvGrpSpPr>
          <p:cNvPr id="311" name="Google Shape;311;p31"/>
          <p:cNvGrpSpPr/>
          <p:nvPr/>
        </p:nvGrpSpPr>
        <p:grpSpPr>
          <a:xfrm>
            <a:off x="4824275" y="2491350"/>
            <a:ext cx="2567100" cy="2130920"/>
            <a:chOff x="4119175" y="2467763"/>
            <a:chExt cx="2567100" cy="2130920"/>
          </a:xfrm>
        </p:grpSpPr>
        <p:sp>
          <p:nvSpPr>
            <p:cNvPr id="312" name="Google Shape;312;p31"/>
            <p:cNvSpPr/>
            <p:nvPr/>
          </p:nvSpPr>
          <p:spPr>
            <a:xfrm>
              <a:off x="4119175" y="2823283"/>
              <a:ext cx="2567100" cy="1775400"/>
            </a:xfrm>
            <a:prstGeom prst="roundRect">
              <a:avLst>
                <a:gd fmla="val 16667" name="adj"/>
              </a:avLst>
            </a:prstGeom>
            <a:noFill/>
            <a:ln cap="flat" cmpd="sng" w="19050">
              <a:solidFill>
                <a:srgbClr val="D9EAD3"/>
              </a:solidFill>
              <a:prstDash val="lgDash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Indications for ambulatory PH monitoring:</a:t>
              </a:r>
              <a:endParaRPr b="1" sz="1200">
                <a:latin typeface="Mada"/>
                <a:ea typeface="Mada"/>
                <a:cs typeface="Mada"/>
                <a:sym typeface="Mada"/>
              </a:endParaRPr>
            </a:p>
            <a:p>
              <a:pPr indent="-234599" lvl="0" marL="280799" rtl="0" algn="l">
                <a:spcBef>
                  <a:spcPts val="1000"/>
                </a:spcBef>
                <a:spcAft>
                  <a:spcPts val="0"/>
                </a:spcAft>
                <a:buSzPts val="1200"/>
                <a:buFont typeface="Mada"/>
                <a:buAutoNum type="arabicPeriod"/>
              </a:pPr>
              <a:r>
                <a:rPr lang="ar" sz="1200">
                  <a:latin typeface="Mada"/>
                  <a:ea typeface="Mada"/>
                  <a:cs typeface="Mada"/>
                  <a:sym typeface="Mada"/>
                </a:rPr>
                <a:t>Suspected GERD with </a:t>
              </a:r>
              <a:r>
                <a:rPr b="1" lang="ar" sz="1200">
                  <a:latin typeface="Mada"/>
                  <a:ea typeface="Mada"/>
                  <a:cs typeface="Mada"/>
                  <a:sym typeface="Mada"/>
                </a:rPr>
                <a:t>normal Endoscopy</a:t>
              </a:r>
              <a:r>
                <a:rPr lang="ar" sz="1200">
                  <a:latin typeface="Mada"/>
                  <a:ea typeface="Mada"/>
                  <a:cs typeface="Mada"/>
                  <a:sym typeface="Mada"/>
                </a:rPr>
                <a:t> (</a:t>
              </a:r>
              <a:r>
                <a:rPr lang="ar" sz="1200">
                  <a:latin typeface="Mada"/>
                  <a:ea typeface="Mada"/>
                  <a:cs typeface="Mada"/>
                  <a:sym typeface="Mada"/>
                </a:rPr>
                <a:t>to confirm GERD</a:t>
              </a:r>
              <a:r>
                <a:rPr lang="ar" sz="1200">
                  <a:latin typeface="Mada"/>
                  <a:ea typeface="Mada"/>
                  <a:cs typeface="Mada"/>
                  <a:sym typeface="Mada"/>
                </a:rPr>
                <a:t>)</a:t>
              </a:r>
              <a:endParaRPr sz="1200">
                <a:latin typeface="Mada"/>
                <a:ea typeface="Mada"/>
                <a:cs typeface="Mada"/>
                <a:sym typeface="Mada"/>
              </a:endParaRPr>
            </a:p>
            <a:p>
              <a:pPr indent="-234599" lvl="0" marL="280799" rtl="0" algn="l">
                <a:spcBef>
                  <a:spcPts val="0"/>
                </a:spcBef>
                <a:spcAft>
                  <a:spcPts val="0"/>
                </a:spcAft>
                <a:buSzPts val="1200"/>
                <a:buFont typeface="Mada"/>
                <a:buAutoNum type="arabicPeriod"/>
              </a:pPr>
              <a:r>
                <a:rPr lang="ar" sz="1200">
                  <a:latin typeface="Mada"/>
                  <a:ea typeface="Mada"/>
                  <a:cs typeface="Mada"/>
                  <a:sym typeface="Mada"/>
                </a:rPr>
                <a:t>Persistent symptoms even with PPI</a:t>
              </a:r>
              <a:r>
                <a:rPr baseline="30000" lang="ar" sz="1200">
                  <a:latin typeface="Mada"/>
                  <a:ea typeface="Mada"/>
                  <a:cs typeface="Mada"/>
                  <a:sym typeface="Mada"/>
                </a:rPr>
                <a:t>1</a:t>
              </a:r>
              <a:r>
                <a:rPr lang="ar" sz="1200">
                  <a:latin typeface="Mada"/>
                  <a:ea typeface="Mada"/>
                  <a:cs typeface="Mada"/>
                  <a:sym typeface="Mada"/>
                </a:rPr>
                <a:t> </a:t>
              </a:r>
              <a:r>
                <a:rPr lang="ar" sz="1200">
                  <a:latin typeface="Mada"/>
                  <a:ea typeface="Mada"/>
                  <a:cs typeface="Mada"/>
                  <a:sym typeface="Mada"/>
                </a:rPr>
                <a:t>(To R/o other causes)</a:t>
              </a:r>
              <a:endParaRPr sz="1200">
                <a:latin typeface="Mada"/>
                <a:ea typeface="Mada"/>
                <a:cs typeface="Mada"/>
                <a:sym typeface="Mada"/>
              </a:endParaRPr>
            </a:p>
          </p:txBody>
        </p:sp>
        <p:sp>
          <p:nvSpPr>
            <p:cNvPr id="313" name="Google Shape;313;p31"/>
            <p:cNvSpPr/>
            <p:nvPr/>
          </p:nvSpPr>
          <p:spPr>
            <a:xfrm>
              <a:off x="4417975" y="2467763"/>
              <a:ext cx="1969500" cy="374700"/>
            </a:xfrm>
            <a:prstGeom prst="round2SameRect">
              <a:avLst>
                <a:gd fmla="val 16667" name="adj1"/>
                <a:gd fmla="val 0" name="adj2"/>
              </a:avLst>
            </a:prstGeom>
            <a:solidFill>
              <a:srgbClr val="A6C26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chemeClr val="lt1"/>
                  </a:solidFill>
                  <a:latin typeface="Mada"/>
                  <a:ea typeface="Mada"/>
                  <a:cs typeface="Mada"/>
                  <a:sym typeface="Mada"/>
                </a:rPr>
                <a:t>Ambulatory reflux monitoring (PH study)</a:t>
              </a:r>
              <a:endParaRPr b="1" sz="1200">
                <a:solidFill>
                  <a:srgbClr val="FFFFFF"/>
                </a:solidFill>
                <a:latin typeface="Mada"/>
                <a:ea typeface="Mada"/>
                <a:cs typeface="Mada"/>
                <a:sym typeface="Mada"/>
              </a:endParaRPr>
            </a:p>
          </p:txBody>
        </p:sp>
        <p:pic>
          <p:nvPicPr>
            <p:cNvPr id="314" name="Google Shape;314;p31"/>
            <p:cNvPicPr preferRelativeResize="0"/>
            <p:nvPr/>
          </p:nvPicPr>
          <p:blipFill>
            <a:blip r:embed="rId4">
              <a:alphaModFix/>
            </a:blip>
            <a:stretch>
              <a:fillRect/>
            </a:stretch>
          </p:blipFill>
          <p:spPr>
            <a:xfrm>
              <a:off x="4322450" y="2485225"/>
              <a:ext cx="257550" cy="257550"/>
            </a:xfrm>
            <a:prstGeom prst="rect">
              <a:avLst/>
            </a:prstGeom>
            <a:noFill/>
            <a:ln>
              <a:noFill/>
            </a:ln>
          </p:spPr>
        </p:pic>
      </p:grpSp>
      <p:graphicFrame>
        <p:nvGraphicFramePr>
          <p:cNvPr id="315" name="Google Shape;315;p31"/>
          <p:cNvGraphicFramePr/>
          <p:nvPr/>
        </p:nvGraphicFramePr>
        <p:xfrm>
          <a:off x="252925" y="5185250"/>
          <a:ext cx="3000000" cy="3000000"/>
        </p:xfrm>
        <a:graphic>
          <a:graphicData uri="http://schemas.openxmlformats.org/drawingml/2006/table">
            <a:tbl>
              <a:tblPr>
                <a:noFill/>
                <a:tableStyleId>{E4BA5BB4-E42F-4BCE-B389-E22E7227084E}</a:tableStyleId>
              </a:tblPr>
              <a:tblGrid>
                <a:gridCol w="1308325"/>
                <a:gridCol w="5830150"/>
              </a:tblGrid>
              <a:tr h="297475">
                <a:tc>
                  <a:txBody>
                    <a:bodyPr/>
                    <a:lstStyle/>
                    <a:p>
                      <a:pPr indent="0" lvl="0" marL="0" rtl="0" algn="ctr">
                        <a:spcBef>
                          <a:spcPts val="0"/>
                        </a:spcBef>
                        <a:spcAft>
                          <a:spcPts val="0"/>
                        </a:spcAft>
                        <a:buNone/>
                      </a:pPr>
                      <a:r>
                        <a:rPr b="1" lang="ar">
                          <a:latin typeface="Mada"/>
                          <a:ea typeface="Mada"/>
                          <a:cs typeface="Mada"/>
                          <a:sym typeface="Mada"/>
                        </a:rPr>
                        <a:t>Lifestyle changes</a:t>
                      </a:r>
                      <a:endParaRPr b="1">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EAD3"/>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Weight loss, Head of bed elevation at night, Smoking Cessation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Avoidance of meals 2-3 hours before bedtime for patients with nocturnal GERD.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Culprits</a:t>
                      </a:r>
                      <a:r>
                        <a:rPr lang="ar" sz="1200">
                          <a:latin typeface="Mada"/>
                          <a:ea typeface="Mada"/>
                          <a:cs typeface="Mada"/>
                          <a:sym typeface="Mada"/>
                        </a:rPr>
                        <a:t>: fatty foods, caffeine, chocolate, ETOH, spicy foods, carbonated beverages, peppermints</a:t>
                      </a:r>
                      <a:endParaRPr sz="12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436950">
                <a:tc>
                  <a:txBody>
                    <a:bodyPr/>
                    <a:lstStyle/>
                    <a:p>
                      <a:pPr indent="0" lvl="0" marL="0" rtl="0" algn="ctr">
                        <a:spcBef>
                          <a:spcPts val="0"/>
                        </a:spcBef>
                        <a:spcAft>
                          <a:spcPts val="0"/>
                        </a:spcAft>
                        <a:buNone/>
                      </a:pPr>
                      <a:r>
                        <a:rPr b="1" lang="ar">
                          <a:latin typeface="Mada"/>
                          <a:ea typeface="Mada"/>
                          <a:cs typeface="Mada"/>
                          <a:sym typeface="Mada"/>
                        </a:rPr>
                        <a:t>Medical </a:t>
                      </a:r>
                      <a:endParaRPr b="1">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EAD3"/>
                    </a:solidFill>
                  </a:tcPr>
                </a:tc>
                <a:tc>
                  <a:txBody>
                    <a:bodyPr/>
                    <a:lstStyle/>
                    <a:p>
                      <a:pPr indent="-304800" lvl="0" marL="457200" rtl="0" algn="l">
                        <a:spcBef>
                          <a:spcPts val="0"/>
                        </a:spcBef>
                        <a:spcAft>
                          <a:spcPts val="0"/>
                        </a:spcAft>
                        <a:buSzPts val="1200"/>
                        <a:buChar char="●"/>
                      </a:pPr>
                      <a:r>
                        <a:rPr b="1" lang="ar" sz="1200">
                          <a:solidFill>
                            <a:srgbClr val="6AA84F"/>
                          </a:solidFill>
                          <a:latin typeface="Mada"/>
                          <a:ea typeface="Mada"/>
                          <a:cs typeface="Mada"/>
                          <a:sym typeface="Mada"/>
                        </a:rPr>
                        <a:t>Proton pump inhibitors (PPIs</a:t>
                      </a:r>
                      <a:r>
                        <a:rPr lang="ar" sz="1200">
                          <a:solidFill>
                            <a:srgbClr val="6AA84F"/>
                          </a:solidFill>
                          <a:latin typeface="Mada"/>
                          <a:ea typeface="Mada"/>
                          <a:cs typeface="Mada"/>
                          <a:sym typeface="Mada"/>
                        </a:rPr>
                        <a:t>) are the most commonly used medications</a:t>
                      </a:r>
                      <a:r>
                        <a:rPr lang="ar" sz="1200">
                          <a:solidFill>
                            <a:srgbClr val="1C4588"/>
                          </a:solidFill>
                          <a:latin typeface="Mada"/>
                          <a:ea typeface="Mada"/>
                          <a:cs typeface="Mada"/>
                          <a:sym typeface="Mada"/>
                        </a:rPr>
                        <a:t>, </a:t>
                      </a:r>
                      <a:r>
                        <a:rPr lang="ar" sz="1200">
                          <a:solidFill>
                            <a:srgbClr val="1C4588"/>
                          </a:solidFill>
                          <a:latin typeface="Mada Medium"/>
                          <a:ea typeface="Mada Medium"/>
                          <a:cs typeface="Mada Medium"/>
                          <a:sym typeface="Mada Medium"/>
                        </a:rPr>
                        <a:t>usually effective in resolving symptoms and healing esophagitis.</a:t>
                      </a:r>
                      <a:endParaRPr sz="1200">
                        <a:solidFill>
                          <a:srgbClr val="1C4588"/>
                        </a:solidFill>
                        <a:latin typeface="Mada Medium"/>
                        <a:ea typeface="Mada Medium"/>
                        <a:cs typeface="Mada Medium"/>
                        <a:sym typeface="Mada Medium"/>
                      </a:endParaRPr>
                    </a:p>
                    <a:p>
                      <a:pPr indent="-304800" lvl="0" marL="457200" rtl="0" algn="l">
                        <a:spcBef>
                          <a:spcPts val="0"/>
                        </a:spcBef>
                        <a:spcAft>
                          <a:spcPts val="0"/>
                        </a:spcAft>
                        <a:buClr>
                          <a:srgbClr val="1C4588"/>
                        </a:buClr>
                        <a:buSzPts val="1200"/>
                        <a:buFont typeface="Mada Medium"/>
                        <a:buChar char="●"/>
                      </a:pPr>
                      <a:r>
                        <a:rPr b="1" lang="ar" sz="1200">
                          <a:solidFill>
                            <a:srgbClr val="1C4588"/>
                          </a:solidFill>
                          <a:latin typeface="Mada"/>
                          <a:ea typeface="Mada"/>
                          <a:cs typeface="Mada"/>
                          <a:sym typeface="Mada"/>
                        </a:rPr>
                        <a:t>domperidone</a:t>
                      </a:r>
                      <a:r>
                        <a:rPr lang="ar" sz="1200">
                          <a:solidFill>
                            <a:srgbClr val="1C4588"/>
                          </a:solidFill>
                          <a:latin typeface="Mada Medium"/>
                          <a:ea typeface="Mada Medium"/>
                          <a:cs typeface="Mada Medium"/>
                          <a:sym typeface="Mada Medium"/>
                        </a:rPr>
                        <a:t>, when dysmotility features are prominent, can be helpful.</a:t>
                      </a:r>
                      <a:endParaRPr sz="1200">
                        <a:solidFill>
                          <a:srgbClr val="1C4588"/>
                        </a:solidFill>
                        <a:latin typeface="Mada Medium"/>
                        <a:ea typeface="Mada Medium"/>
                        <a:cs typeface="Mada Medium"/>
                        <a:sym typeface="Mada Medium"/>
                      </a:endParaRPr>
                    </a:p>
                    <a:p>
                      <a:pPr indent="-304800" lvl="0" marL="457200" rtl="0" algn="l">
                        <a:spcBef>
                          <a:spcPts val="0"/>
                        </a:spcBef>
                        <a:spcAft>
                          <a:spcPts val="0"/>
                        </a:spcAft>
                        <a:buClr>
                          <a:srgbClr val="1C4588"/>
                        </a:buClr>
                        <a:buSzPts val="1200"/>
                        <a:buFont typeface="Mada Medium"/>
                        <a:buChar char="●"/>
                      </a:pPr>
                      <a:r>
                        <a:rPr b="1" lang="ar" sz="1200">
                          <a:solidFill>
                            <a:srgbClr val="1C4588"/>
                          </a:solidFill>
                          <a:latin typeface="Mada"/>
                          <a:ea typeface="Mada"/>
                          <a:cs typeface="Mada"/>
                          <a:sym typeface="Mada"/>
                        </a:rPr>
                        <a:t>antacids </a:t>
                      </a:r>
                      <a:r>
                        <a:rPr lang="ar" sz="1200">
                          <a:solidFill>
                            <a:srgbClr val="1C4588"/>
                          </a:solidFill>
                          <a:latin typeface="Mada Medium"/>
                          <a:ea typeface="Mada Medium"/>
                          <a:cs typeface="Mada Medium"/>
                          <a:sym typeface="Mada Medium"/>
                        </a:rPr>
                        <a:t>and </a:t>
                      </a:r>
                      <a:r>
                        <a:rPr b="1" lang="ar" sz="1200">
                          <a:solidFill>
                            <a:srgbClr val="1C4588"/>
                          </a:solidFill>
                          <a:latin typeface="Mada"/>
                          <a:ea typeface="Mada"/>
                          <a:cs typeface="Mada"/>
                          <a:sym typeface="Mada"/>
                        </a:rPr>
                        <a:t>alginates </a:t>
                      </a:r>
                      <a:r>
                        <a:rPr lang="ar" sz="1200">
                          <a:solidFill>
                            <a:srgbClr val="1C4588"/>
                          </a:solidFill>
                          <a:latin typeface="Mada Medium"/>
                          <a:ea typeface="Mada Medium"/>
                          <a:cs typeface="Mada Medium"/>
                          <a:sym typeface="Mada Medium"/>
                        </a:rPr>
                        <a:t>can also provide symptomatic benefit.</a:t>
                      </a:r>
                      <a:endParaRPr sz="1200">
                        <a:solidFill>
                          <a:srgbClr val="1C4588"/>
                        </a:solidFill>
                        <a:latin typeface="Mada Medium"/>
                        <a:ea typeface="Mada Medium"/>
                        <a:cs typeface="Mada Medium"/>
                        <a:sym typeface="Mada Medium"/>
                      </a:endParaRPr>
                    </a:p>
                    <a:p>
                      <a:pPr indent="-304800" lvl="0" marL="457200" rtl="0" algn="l">
                        <a:spcBef>
                          <a:spcPts val="0"/>
                        </a:spcBef>
                        <a:spcAft>
                          <a:spcPts val="0"/>
                        </a:spcAft>
                        <a:buClr>
                          <a:srgbClr val="1C4588"/>
                        </a:buClr>
                        <a:buSzPts val="1200"/>
                        <a:buFont typeface="Mada Medium"/>
                        <a:buChar char="●"/>
                      </a:pPr>
                      <a:r>
                        <a:rPr b="1" lang="ar" sz="1200">
                          <a:solidFill>
                            <a:srgbClr val="1C4588"/>
                          </a:solidFill>
                          <a:latin typeface="Mada"/>
                          <a:ea typeface="Mada"/>
                          <a:cs typeface="Mada"/>
                          <a:sym typeface="Mada"/>
                        </a:rPr>
                        <a:t>H2-receptor antagonist</a:t>
                      </a:r>
                      <a:r>
                        <a:rPr lang="ar" sz="1200">
                          <a:solidFill>
                            <a:srgbClr val="1C4588"/>
                          </a:solidFill>
                          <a:latin typeface="Mada Medium"/>
                          <a:ea typeface="Mada Medium"/>
                          <a:cs typeface="Mada Medium"/>
                          <a:sym typeface="Mada Medium"/>
                        </a:rPr>
                        <a:t> drugs, helpful in resolving symptoms without healing esophagitis.</a:t>
                      </a:r>
                      <a:endParaRPr sz="1200">
                        <a:solidFill>
                          <a:srgbClr val="1C4588"/>
                        </a:solidFill>
                        <a:latin typeface="Mada Medium"/>
                        <a:ea typeface="Mada Medium"/>
                        <a:cs typeface="Mada Medium"/>
                        <a:sym typeface="Mada Medium"/>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242975">
                <a:tc>
                  <a:txBody>
                    <a:bodyPr/>
                    <a:lstStyle/>
                    <a:p>
                      <a:pPr indent="0" lvl="0" marL="0" rtl="0" algn="ctr">
                        <a:spcBef>
                          <a:spcPts val="0"/>
                        </a:spcBef>
                        <a:spcAft>
                          <a:spcPts val="0"/>
                        </a:spcAft>
                        <a:buNone/>
                      </a:pPr>
                      <a:r>
                        <a:rPr b="1" lang="ar">
                          <a:latin typeface="Mada"/>
                          <a:ea typeface="Mada"/>
                          <a:cs typeface="Mada"/>
                          <a:sym typeface="Mada"/>
                        </a:rPr>
                        <a:t>Surgical </a:t>
                      </a:r>
                      <a:endParaRPr b="1">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EAD3"/>
                    </a:solidFill>
                  </a:tcPr>
                </a:tc>
                <a:tc>
                  <a:txBody>
                    <a:bodyPr/>
                    <a:lstStyle/>
                    <a:p>
                      <a:pPr indent="-304800" lvl="0" marL="4572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Fundoplication</a:t>
                      </a:r>
                      <a:r>
                        <a:rPr b="1" baseline="30000" lang="ar" sz="1200">
                          <a:solidFill>
                            <a:srgbClr val="6AA84F"/>
                          </a:solidFill>
                          <a:latin typeface="Mada"/>
                          <a:ea typeface="Mada"/>
                          <a:cs typeface="Mada"/>
                          <a:sym typeface="Mada"/>
                        </a:rPr>
                        <a:t>2</a:t>
                      </a:r>
                      <a:r>
                        <a:rPr lang="ar" sz="1200">
                          <a:solidFill>
                            <a:srgbClr val="6AA84F"/>
                          </a:solidFill>
                          <a:latin typeface="Mada"/>
                          <a:ea typeface="Mada"/>
                          <a:cs typeface="Mada"/>
                          <a:sym typeface="Mada"/>
                        </a:rPr>
                        <a:t>, which can treat both hiatal hernia and GERD, the Indications for Fundoplication are:</a:t>
                      </a:r>
                      <a:endParaRPr sz="1200">
                        <a:solidFill>
                          <a:srgbClr val="6AA84F"/>
                        </a:solidFill>
                        <a:latin typeface="Mada"/>
                        <a:ea typeface="Mada"/>
                        <a:cs typeface="Mada"/>
                        <a:sym typeface="Mada"/>
                      </a:endParaRPr>
                    </a:p>
                    <a:p>
                      <a:pPr indent="-304800" lvl="1" marL="9144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Persistence reflex even with PPI’s</a:t>
                      </a:r>
                      <a:endParaRPr b="1" sz="1200">
                        <a:solidFill>
                          <a:srgbClr val="6AA84F"/>
                        </a:solidFill>
                        <a:latin typeface="Mada"/>
                        <a:ea typeface="Mada"/>
                        <a:cs typeface="Mada"/>
                        <a:sym typeface="Mada"/>
                      </a:endParaRPr>
                    </a:p>
                    <a:p>
                      <a:pPr indent="-304800" lvl="1" marL="9144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Barrett’s esophagus</a:t>
                      </a:r>
                      <a:endParaRPr b="1" sz="1200">
                        <a:solidFill>
                          <a:srgbClr val="6AA84F"/>
                        </a:solidFill>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bl>
          </a:graphicData>
        </a:graphic>
      </p:graphicFrame>
      <p:sp>
        <p:nvSpPr>
          <p:cNvPr id="316" name="Google Shape;316;p31"/>
          <p:cNvSpPr txBox="1"/>
          <p:nvPr/>
        </p:nvSpPr>
        <p:spPr>
          <a:xfrm>
            <a:off x="50275" y="10032400"/>
            <a:ext cx="7425000" cy="88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  Patients with functional esophagitis: the esophagus is hypersensitive and gets irritated from anything, not necessarily acid. We monitor the pH to know the nature of the reflux causing the irritation</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2-Patients undergoing Fundoplication must be evaluated first by endoscopy to make sure they have a reflux. If normal, do PH monitoring.</a:t>
            </a:r>
            <a:endParaRPr sz="1000">
              <a:solidFill>
                <a:srgbClr val="6AA84F"/>
              </a:solidFill>
              <a:latin typeface="Mada"/>
              <a:ea typeface="Mada"/>
              <a:cs typeface="Mada"/>
              <a:sym typeface="Mada"/>
            </a:endParaRPr>
          </a:p>
        </p:txBody>
      </p:sp>
      <p:sp>
        <p:nvSpPr>
          <p:cNvPr id="317" name="Google Shape;317;p31"/>
          <p:cNvSpPr/>
          <p:nvPr/>
        </p:nvSpPr>
        <p:spPr>
          <a:xfrm>
            <a:off x="1676998" y="6134042"/>
            <a:ext cx="333000" cy="291600"/>
          </a:xfrm>
          <a:prstGeom prst="star5">
            <a:avLst>
              <a:gd fmla="val 19098" name="adj"/>
              <a:gd fmla="val 105146" name="hf"/>
              <a:gd fmla="val 110557" name="vf"/>
            </a:avLst>
          </a:prstGeom>
          <a:solidFill>
            <a:srgbClr val="E0AD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31"/>
          <p:cNvSpPr/>
          <p:nvPr/>
        </p:nvSpPr>
        <p:spPr>
          <a:xfrm>
            <a:off x="-27100" y="9716300"/>
            <a:ext cx="7737900" cy="122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19" name="Google Shape;319;p31"/>
          <p:cNvCxnSpPr/>
          <p:nvPr/>
        </p:nvCxnSpPr>
        <p:spPr>
          <a:xfrm rot="10800000">
            <a:off x="8900" y="10078250"/>
            <a:ext cx="7612800" cy="0"/>
          </a:xfrm>
          <a:prstGeom prst="straightConnector1">
            <a:avLst/>
          </a:prstGeom>
          <a:noFill/>
          <a:ln cap="flat" cmpd="sng" w="28575">
            <a:solidFill>
              <a:schemeClr val="accent3"/>
            </a:solidFill>
            <a:prstDash val="dot"/>
            <a:round/>
            <a:headEnd len="med" w="med" type="none"/>
            <a:tailEnd len="med" w="med" type="none"/>
          </a:ln>
        </p:spPr>
      </p:cxnSp>
      <p:pic>
        <p:nvPicPr>
          <p:cNvPr id="320" name="Google Shape;320;p31"/>
          <p:cNvPicPr preferRelativeResize="0"/>
          <p:nvPr/>
        </p:nvPicPr>
        <p:blipFill>
          <a:blip r:embed="rId5">
            <a:alphaModFix/>
          </a:blip>
          <a:stretch>
            <a:fillRect/>
          </a:stretch>
        </p:blipFill>
        <p:spPr>
          <a:xfrm>
            <a:off x="2852802" y="8306350"/>
            <a:ext cx="1854395" cy="17260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32"/>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sp>
        <p:nvSpPr>
          <p:cNvPr id="326" name="Google Shape;326;p32"/>
          <p:cNvSpPr txBox="1"/>
          <p:nvPr/>
        </p:nvSpPr>
        <p:spPr>
          <a:xfrm>
            <a:off x="152401" y="0"/>
            <a:ext cx="7013700" cy="56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solidFill>
                  <a:schemeClr val="dk1"/>
                </a:solidFill>
                <a:latin typeface="Mada"/>
                <a:ea typeface="Mada"/>
                <a:cs typeface="Mada"/>
                <a:sym typeface="Mada"/>
              </a:rPr>
              <a:t>GASTROESOPHAGEAL REFLUX DISEASE (GERD)</a:t>
            </a:r>
            <a:endParaRPr b="1" sz="2600">
              <a:solidFill>
                <a:schemeClr val="dk1"/>
              </a:solidFill>
              <a:latin typeface="Mada"/>
              <a:ea typeface="Mada"/>
              <a:cs typeface="Mada"/>
              <a:sym typeface="Mada"/>
            </a:endParaRPr>
          </a:p>
          <a:p>
            <a:pPr indent="0" lvl="0" marL="0" rtl="0" algn="l">
              <a:spcBef>
                <a:spcPts val="0"/>
              </a:spcBef>
              <a:spcAft>
                <a:spcPts val="0"/>
              </a:spcAft>
              <a:buNone/>
            </a:pPr>
            <a:r>
              <a:t/>
            </a:r>
            <a:endParaRPr/>
          </a:p>
        </p:txBody>
      </p:sp>
      <p:sp>
        <p:nvSpPr>
          <p:cNvPr id="327" name="Google Shape;327;p32"/>
          <p:cNvSpPr txBox="1"/>
          <p:nvPr/>
        </p:nvSpPr>
        <p:spPr>
          <a:xfrm>
            <a:off x="171450" y="809625"/>
            <a:ext cx="5711700" cy="562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5"/>
                </a:highlight>
                <a:latin typeface="Mada"/>
                <a:ea typeface="Mada"/>
                <a:cs typeface="Mada"/>
                <a:sym typeface="Mada"/>
              </a:rPr>
              <a:t>Complications</a:t>
            </a:r>
            <a:endParaRPr b="1" sz="2200">
              <a:solidFill>
                <a:schemeClr val="dk1"/>
              </a:solidFill>
              <a:highlight>
                <a:schemeClr val="accent5"/>
              </a:highlight>
              <a:latin typeface="Mada"/>
              <a:ea typeface="Mada"/>
              <a:cs typeface="Mada"/>
              <a:sym typeface="Mada"/>
            </a:endParaRPr>
          </a:p>
        </p:txBody>
      </p:sp>
      <p:pic>
        <p:nvPicPr>
          <p:cNvPr id="328" name="Google Shape;328;p32"/>
          <p:cNvPicPr preferRelativeResize="0"/>
          <p:nvPr/>
        </p:nvPicPr>
        <p:blipFill>
          <a:blip r:embed="rId3">
            <a:alphaModFix/>
          </a:blip>
          <a:stretch>
            <a:fillRect/>
          </a:stretch>
        </p:blipFill>
        <p:spPr>
          <a:xfrm>
            <a:off x="-7504825" y="7102675"/>
            <a:ext cx="1008851" cy="1005769"/>
          </a:xfrm>
          <a:prstGeom prst="rect">
            <a:avLst/>
          </a:prstGeom>
          <a:noFill/>
          <a:ln>
            <a:noFill/>
          </a:ln>
        </p:spPr>
      </p:pic>
      <p:grpSp>
        <p:nvGrpSpPr>
          <p:cNvPr id="329" name="Google Shape;329;p32"/>
          <p:cNvGrpSpPr/>
          <p:nvPr/>
        </p:nvGrpSpPr>
        <p:grpSpPr>
          <a:xfrm>
            <a:off x="243114" y="7752543"/>
            <a:ext cx="7073772" cy="1731132"/>
            <a:chOff x="335402" y="7904943"/>
            <a:chExt cx="7073772" cy="1731132"/>
          </a:xfrm>
        </p:grpSpPr>
        <p:sp>
          <p:nvSpPr>
            <p:cNvPr id="330" name="Google Shape;330;p32"/>
            <p:cNvSpPr/>
            <p:nvPr/>
          </p:nvSpPr>
          <p:spPr>
            <a:xfrm>
              <a:off x="574273" y="8009775"/>
              <a:ext cx="6834900" cy="1626300"/>
            </a:xfrm>
            <a:prstGeom prst="roundRect">
              <a:avLst>
                <a:gd fmla="val 16667" name="adj"/>
              </a:avLst>
            </a:prstGeom>
            <a:noFill/>
            <a:ln cap="flat" cmpd="sng" w="19050">
              <a:solidFill>
                <a:srgbClr val="D9EAD3"/>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32"/>
            <p:cNvSpPr/>
            <p:nvPr/>
          </p:nvSpPr>
          <p:spPr>
            <a:xfrm>
              <a:off x="335402" y="7904943"/>
              <a:ext cx="733500" cy="577200"/>
            </a:xfrm>
            <a:prstGeom prst="ellipse">
              <a:avLst/>
            </a:prstGeom>
            <a:solidFill>
              <a:srgbClr val="CDDD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Alegreya"/>
                <a:ea typeface="Alegreya"/>
                <a:cs typeface="Alegreya"/>
                <a:sym typeface="Alegreya"/>
              </a:endParaRPr>
            </a:p>
          </p:txBody>
        </p:sp>
        <p:sp>
          <p:nvSpPr>
            <p:cNvPr id="332" name="Google Shape;332;p32"/>
            <p:cNvSpPr/>
            <p:nvPr/>
          </p:nvSpPr>
          <p:spPr>
            <a:xfrm>
              <a:off x="479507" y="8018350"/>
              <a:ext cx="445200" cy="350400"/>
            </a:xfrm>
            <a:prstGeom prst="ellipse">
              <a:avLst/>
            </a:prstGeom>
            <a:solidFill>
              <a:srgbClr val="A6C2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Alegreya"/>
                <a:ea typeface="Alegreya"/>
                <a:cs typeface="Alegreya"/>
                <a:sym typeface="Alegreya"/>
              </a:endParaRPr>
            </a:p>
          </p:txBody>
        </p:sp>
        <p:sp>
          <p:nvSpPr>
            <p:cNvPr id="333" name="Google Shape;333;p32"/>
            <p:cNvSpPr/>
            <p:nvPr/>
          </p:nvSpPr>
          <p:spPr>
            <a:xfrm flipH="1">
              <a:off x="437995" y="8124505"/>
              <a:ext cx="528300" cy="1329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600">
                  <a:solidFill>
                    <a:srgbClr val="FFFFFF"/>
                  </a:solidFill>
                  <a:latin typeface="Alegreya"/>
                  <a:ea typeface="Alegreya"/>
                  <a:cs typeface="Alegreya"/>
                  <a:sym typeface="Alegreya"/>
                </a:rPr>
                <a:t>03</a:t>
              </a:r>
              <a:endParaRPr i="0" sz="1600" u="none" cap="none" strike="noStrike">
                <a:solidFill>
                  <a:srgbClr val="FFFFFF"/>
                </a:solidFill>
                <a:latin typeface="Alegreya"/>
                <a:ea typeface="Alegreya"/>
                <a:cs typeface="Alegreya"/>
                <a:sym typeface="Alegreya"/>
              </a:endParaRPr>
            </a:p>
          </p:txBody>
        </p:sp>
        <p:sp>
          <p:nvSpPr>
            <p:cNvPr id="334" name="Google Shape;334;p32"/>
            <p:cNvSpPr txBox="1"/>
            <p:nvPr/>
          </p:nvSpPr>
          <p:spPr>
            <a:xfrm>
              <a:off x="1068898" y="8009775"/>
              <a:ext cx="4911300" cy="133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a:latin typeface="Mada"/>
                  <a:ea typeface="Mada"/>
                  <a:cs typeface="Mada"/>
                  <a:sym typeface="Mada"/>
                </a:rPr>
                <a:t>Peptic Stricture:</a:t>
              </a:r>
              <a:endParaRPr b="1">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They usually occur in patients </a:t>
              </a:r>
              <a:r>
                <a:rPr b="1" lang="ar" sz="1200">
                  <a:solidFill>
                    <a:srgbClr val="1C4588"/>
                  </a:solidFill>
                  <a:latin typeface="Mada"/>
                  <a:ea typeface="Mada"/>
                  <a:cs typeface="Mada"/>
                  <a:sym typeface="Mada"/>
                </a:rPr>
                <a:t>over the age of 60 </a:t>
              </a:r>
              <a:r>
                <a:rPr lang="ar" sz="1200">
                  <a:solidFill>
                    <a:srgbClr val="1C4588"/>
                  </a:solidFill>
                  <a:latin typeface="Mada"/>
                  <a:ea typeface="Mada"/>
                  <a:cs typeface="Mada"/>
                  <a:sym typeface="Mada"/>
                </a:rPr>
                <a:t>and present with </a:t>
              </a:r>
              <a:r>
                <a:rPr b="1" lang="ar" sz="1200">
                  <a:solidFill>
                    <a:srgbClr val="1C4588"/>
                  </a:solidFill>
                  <a:latin typeface="Mada"/>
                  <a:ea typeface="Mada"/>
                  <a:cs typeface="Mada"/>
                  <a:sym typeface="Mada"/>
                </a:rPr>
                <a:t>intermittent dysphagia for solids</a:t>
              </a:r>
              <a:r>
                <a:rPr lang="ar" sz="1200">
                  <a:solidFill>
                    <a:srgbClr val="1C4588"/>
                  </a:solidFill>
                  <a:latin typeface="Mada"/>
                  <a:ea typeface="Mada"/>
                  <a:cs typeface="Mada"/>
                  <a:sym typeface="Mada"/>
                </a:rPr>
                <a:t>, which worsens gradually over a long period.</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Mild cases may respond to </a:t>
              </a:r>
              <a:r>
                <a:rPr b="1" lang="ar" sz="1200">
                  <a:solidFill>
                    <a:srgbClr val="1C4588"/>
                  </a:solidFill>
                  <a:latin typeface="Mada"/>
                  <a:ea typeface="Mada"/>
                  <a:cs typeface="Mada"/>
                  <a:sym typeface="Mada"/>
                </a:rPr>
                <a:t>PPIs alone</a:t>
              </a:r>
              <a:r>
                <a:rPr lang="ar" sz="1200">
                  <a:solidFill>
                    <a:srgbClr val="1C4588"/>
                  </a:solidFill>
                  <a:latin typeface="Mada"/>
                  <a:ea typeface="Mada"/>
                  <a:cs typeface="Mada"/>
                  <a:sym typeface="Mada"/>
                </a:rPr>
                <a:t>.</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More severe cases need </a:t>
              </a:r>
              <a:r>
                <a:rPr b="1" lang="ar" sz="1200">
                  <a:solidFill>
                    <a:srgbClr val="1C4588"/>
                  </a:solidFill>
                  <a:latin typeface="Mada"/>
                  <a:ea typeface="Mada"/>
                  <a:cs typeface="Mada"/>
                  <a:sym typeface="Mada"/>
                </a:rPr>
                <a:t>endoscopic dilation</a:t>
              </a:r>
              <a:r>
                <a:rPr lang="ar" sz="1200">
                  <a:solidFill>
                    <a:srgbClr val="1C4588"/>
                  </a:solidFill>
                  <a:latin typeface="Mada"/>
                  <a:ea typeface="Mada"/>
                  <a:cs typeface="Mada"/>
                  <a:sym typeface="Mada"/>
                </a:rPr>
                <a:t> and </a:t>
              </a:r>
              <a:r>
                <a:rPr b="1" lang="ar" sz="1200">
                  <a:solidFill>
                    <a:srgbClr val="1C4588"/>
                  </a:solidFill>
                  <a:latin typeface="Mada"/>
                  <a:ea typeface="Mada"/>
                  <a:cs typeface="Mada"/>
                  <a:sym typeface="Mada"/>
                </a:rPr>
                <a:t>long-term PPI therapy</a:t>
              </a:r>
              <a:r>
                <a:rPr lang="ar" sz="1200">
                  <a:solidFill>
                    <a:srgbClr val="1C4588"/>
                  </a:solidFill>
                  <a:latin typeface="Mada"/>
                  <a:ea typeface="Mada"/>
                  <a:cs typeface="Mada"/>
                  <a:sym typeface="Mada"/>
                </a:rPr>
                <a:t>.</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ar" sz="1200">
                  <a:solidFill>
                    <a:srgbClr val="1C4588"/>
                  </a:solidFill>
                  <a:latin typeface="Mada"/>
                  <a:ea typeface="Mada"/>
                  <a:cs typeface="Mada"/>
                  <a:sym typeface="Mada"/>
                </a:rPr>
                <a:t>Surgery </a:t>
              </a:r>
              <a:r>
                <a:rPr lang="ar" sz="1200">
                  <a:solidFill>
                    <a:srgbClr val="1C4588"/>
                  </a:solidFill>
                  <a:latin typeface="Mada"/>
                  <a:ea typeface="Mada"/>
                  <a:cs typeface="Mada"/>
                  <a:sym typeface="Mada"/>
                </a:rPr>
                <a:t>is required if medical treatment fails.</a:t>
              </a:r>
              <a:endParaRPr sz="1200">
                <a:solidFill>
                  <a:srgbClr val="1C4588"/>
                </a:solidFill>
                <a:latin typeface="Mada"/>
                <a:ea typeface="Mada"/>
                <a:cs typeface="Mada"/>
                <a:sym typeface="Mada"/>
              </a:endParaRPr>
            </a:p>
          </p:txBody>
        </p:sp>
        <p:pic>
          <p:nvPicPr>
            <p:cNvPr id="335" name="Google Shape;335;p32"/>
            <p:cNvPicPr preferRelativeResize="0"/>
            <p:nvPr/>
          </p:nvPicPr>
          <p:blipFill>
            <a:blip r:embed="rId4">
              <a:alphaModFix/>
            </a:blip>
            <a:stretch>
              <a:fillRect/>
            </a:stretch>
          </p:blipFill>
          <p:spPr>
            <a:xfrm>
              <a:off x="5979598" y="8353100"/>
              <a:ext cx="1354949" cy="888301"/>
            </a:xfrm>
            <a:prstGeom prst="rect">
              <a:avLst/>
            </a:prstGeom>
            <a:noFill/>
            <a:ln>
              <a:noFill/>
            </a:ln>
          </p:spPr>
        </p:pic>
      </p:grpSp>
      <p:grpSp>
        <p:nvGrpSpPr>
          <p:cNvPr id="336" name="Google Shape;336;p32"/>
          <p:cNvGrpSpPr/>
          <p:nvPr/>
        </p:nvGrpSpPr>
        <p:grpSpPr>
          <a:xfrm>
            <a:off x="243116" y="1494618"/>
            <a:ext cx="7073768" cy="1519332"/>
            <a:chOff x="150827" y="1647018"/>
            <a:chExt cx="7073768" cy="1519332"/>
          </a:xfrm>
        </p:grpSpPr>
        <p:sp>
          <p:nvSpPr>
            <p:cNvPr id="337" name="Google Shape;337;p32"/>
            <p:cNvSpPr/>
            <p:nvPr/>
          </p:nvSpPr>
          <p:spPr>
            <a:xfrm>
              <a:off x="389695" y="1763997"/>
              <a:ext cx="6834900" cy="1161600"/>
            </a:xfrm>
            <a:prstGeom prst="roundRect">
              <a:avLst>
                <a:gd fmla="val 16667" name="adj"/>
              </a:avLst>
            </a:prstGeom>
            <a:noFill/>
            <a:ln cap="flat" cmpd="sng" w="19050">
              <a:solidFill>
                <a:srgbClr val="D9EAD3"/>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32"/>
            <p:cNvSpPr/>
            <p:nvPr/>
          </p:nvSpPr>
          <p:spPr>
            <a:xfrm>
              <a:off x="150827" y="1647018"/>
              <a:ext cx="733500" cy="577200"/>
            </a:xfrm>
            <a:prstGeom prst="ellipse">
              <a:avLst/>
            </a:prstGeom>
            <a:solidFill>
              <a:srgbClr val="CDDD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Alegreya"/>
                <a:ea typeface="Alegreya"/>
                <a:cs typeface="Alegreya"/>
                <a:sym typeface="Alegreya"/>
              </a:endParaRPr>
            </a:p>
          </p:txBody>
        </p:sp>
        <p:sp>
          <p:nvSpPr>
            <p:cNvPr id="339" name="Google Shape;339;p32"/>
            <p:cNvSpPr/>
            <p:nvPr/>
          </p:nvSpPr>
          <p:spPr>
            <a:xfrm>
              <a:off x="294932" y="1760425"/>
              <a:ext cx="445200" cy="350400"/>
            </a:xfrm>
            <a:prstGeom prst="ellipse">
              <a:avLst/>
            </a:prstGeom>
            <a:solidFill>
              <a:srgbClr val="A6C2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Alegreya"/>
                <a:ea typeface="Alegreya"/>
                <a:cs typeface="Alegreya"/>
                <a:sym typeface="Alegreya"/>
              </a:endParaRPr>
            </a:p>
          </p:txBody>
        </p:sp>
        <p:sp>
          <p:nvSpPr>
            <p:cNvPr id="340" name="Google Shape;340;p32"/>
            <p:cNvSpPr/>
            <p:nvPr/>
          </p:nvSpPr>
          <p:spPr>
            <a:xfrm flipH="1">
              <a:off x="253420" y="1866580"/>
              <a:ext cx="528300" cy="1329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600">
                  <a:solidFill>
                    <a:srgbClr val="FFFFFF"/>
                  </a:solidFill>
                  <a:latin typeface="Alegreya"/>
                  <a:ea typeface="Alegreya"/>
                  <a:cs typeface="Alegreya"/>
                  <a:sym typeface="Alegreya"/>
                </a:rPr>
                <a:t>01</a:t>
              </a:r>
              <a:endParaRPr i="0" sz="1600" u="none" cap="none" strike="noStrike">
                <a:solidFill>
                  <a:srgbClr val="FFFFFF"/>
                </a:solidFill>
                <a:latin typeface="Alegreya"/>
                <a:ea typeface="Alegreya"/>
                <a:cs typeface="Alegreya"/>
                <a:sym typeface="Alegreya"/>
              </a:endParaRPr>
            </a:p>
          </p:txBody>
        </p:sp>
        <p:sp>
          <p:nvSpPr>
            <p:cNvPr id="341" name="Google Shape;341;p32"/>
            <p:cNvSpPr txBox="1"/>
            <p:nvPr/>
          </p:nvSpPr>
          <p:spPr>
            <a:xfrm>
              <a:off x="884323" y="1828050"/>
              <a:ext cx="4911300" cy="133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a:latin typeface="Mada"/>
                  <a:ea typeface="Mada"/>
                  <a:cs typeface="Mada"/>
                  <a:sym typeface="Mada"/>
                </a:rPr>
                <a:t>Erosive Esophagitis:</a:t>
              </a:r>
              <a:endParaRPr b="1">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AKA Ulcerative esophagitis, if left untreated it will lead to </a:t>
              </a:r>
              <a:r>
                <a:rPr b="1" lang="ar" sz="1200">
                  <a:solidFill>
                    <a:srgbClr val="6AA84F"/>
                  </a:solidFill>
                  <a:latin typeface="Mada"/>
                  <a:ea typeface="Mada"/>
                  <a:cs typeface="Mada"/>
                  <a:sym typeface="Mada"/>
                </a:rPr>
                <a:t>Barrett’s Esophagus</a:t>
              </a:r>
              <a:r>
                <a:rPr lang="ar" sz="1200">
                  <a:solidFill>
                    <a:srgbClr val="6AA84F"/>
                  </a:solidFill>
                  <a:latin typeface="Mada"/>
                  <a:ea typeface="Mada"/>
                  <a:cs typeface="Mada"/>
                  <a:sym typeface="Mada"/>
                </a:rPr>
                <a:t>.</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Treatment </a:t>
              </a:r>
              <a:r>
                <a:rPr lang="ar" sz="1200">
                  <a:solidFill>
                    <a:srgbClr val="6AA84F"/>
                  </a:solidFill>
                  <a:latin typeface="Mada"/>
                  <a:ea typeface="Mada"/>
                  <a:cs typeface="Mada"/>
                  <a:sym typeface="Mada"/>
                </a:rPr>
                <a:t>: proton pump inhibitors (PPIs)</a:t>
              </a:r>
              <a:endParaRPr sz="1200">
                <a:solidFill>
                  <a:srgbClr val="6AA84F"/>
                </a:solidFill>
                <a:latin typeface="Mada"/>
                <a:ea typeface="Mada"/>
                <a:cs typeface="Mada"/>
                <a:sym typeface="Mada"/>
              </a:endParaRPr>
            </a:p>
          </p:txBody>
        </p:sp>
        <p:pic>
          <p:nvPicPr>
            <p:cNvPr id="342" name="Google Shape;342;p32"/>
            <p:cNvPicPr preferRelativeResize="0"/>
            <p:nvPr/>
          </p:nvPicPr>
          <p:blipFill>
            <a:blip r:embed="rId5">
              <a:alphaModFix/>
            </a:blip>
            <a:stretch>
              <a:fillRect/>
            </a:stretch>
          </p:blipFill>
          <p:spPr>
            <a:xfrm>
              <a:off x="5795023" y="1910200"/>
              <a:ext cx="1354950" cy="888300"/>
            </a:xfrm>
            <a:prstGeom prst="rect">
              <a:avLst/>
            </a:prstGeom>
            <a:noFill/>
            <a:ln>
              <a:noFill/>
            </a:ln>
          </p:spPr>
        </p:pic>
      </p:grpSp>
      <p:grpSp>
        <p:nvGrpSpPr>
          <p:cNvPr id="343" name="Google Shape;343;p32"/>
          <p:cNvGrpSpPr/>
          <p:nvPr/>
        </p:nvGrpSpPr>
        <p:grpSpPr>
          <a:xfrm>
            <a:off x="277177" y="2980318"/>
            <a:ext cx="7005647" cy="4560532"/>
            <a:chOff x="267502" y="3132718"/>
            <a:chExt cx="7005647" cy="4560532"/>
          </a:xfrm>
        </p:grpSpPr>
        <p:sp>
          <p:nvSpPr>
            <p:cNvPr id="344" name="Google Shape;344;p32"/>
            <p:cNvSpPr/>
            <p:nvPr/>
          </p:nvSpPr>
          <p:spPr>
            <a:xfrm>
              <a:off x="438248" y="3225650"/>
              <a:ext cx="6834900" cy="4467600"/>
            </a:xfrm>
            <a:prstGeom prst="roundRect">
              <a:avLst>
                <a:gd fmla="val 16667" name="adj"/>
              </a:avLst>
            </a:prstGeom>
            <a:noFill/>
            <a:ln cap="flat" cmpd="sng" w="19050">
              <a:solidFill>
                <a:srgbClr val="D9EAD3"/>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5" name="Google Shape;345;p32"/>
            <p:cNvGrpSpPr/>
            <p:nvPr/>
          </p:nvGrpSpPr>
          <p:grpSpPr>
            <a:xfrm>
              <a:off x="710624" y="5266222"/>
              <a:ext cx="6339848" cy="2220583"/>
              <a:chOff x="127584" y="1839679"/>
              <a:chExt cx="7460400" cy="2781291"/>
            </a:xfrm>
          </p:grpSpPr>
          <p:cxnSp>
            <p:nvCxnSpPr>
              <p:cNvPr id="346" name="Google Shape;346;p32"/>
              <p:cNvCxnSpPr/>
              <p:nvPr/>
            </p:nvCxnSpPr>
            <p:spPr>
              <a:xfrm>
                <a:off x="127584" y="3284586"/>
                <a:ext cx="7460400" cy="0"/>
              </a:xfrm>
              <a:prstGeom prst="straightConnector1">
                <a:avLst/>
              </a:prstGeom>
              <a:noFill/>
              <a:ln cap="flat" cmpd="sng" w="63500">
                <a:solidFill>
                  <a:srgbClr val="B7B7B7"/>
                </a:solidFill>
                <a:prstDash val="solid"/>
                <a:miter lim="800000"/>
                <a:headEnd len="med" w="med" type="oval"/>
                <a:tailEnd len="med" w="med" type="triangle"/>
              </a:ln>
            </p:spPr>
          </p:cxnSp>
          <p:grpSp>
            <p:nvGrpSpPr>
              <p:cNvPr id="347" name="Google Shape;347;p32"/>
              <p:cNvGrpSpPr/>
              <p:nvPr/>
            </p:nvGrpSpPr>
            <p:grpSpPr>
              <a:xfrm>
                <a:off x="410737" y="1839679"/>
                <a:ext cx="6893856" cy="2781291"/>
                <a:chOff x="410737" y="1839679"/>
                <a:chExt cx="6893856" cy="2781291"/>
              </a:xfrm>
            </p:grpSpPr>
            <p:sp>
              <p:nvSpPr>
                <p:cNvPr id="348" name="Google Shape;348;p32"/>
                <p:cNvSpPr/>
                <p:nvPr/>
              </p:nvSpPr>
              <p:spPr>
                <a:xfrm rot="-5400000">
                  <a:off x="991065" y="3421752"/>
                  <a:ext cx="369600" cy="350400"/>
                </a:xfrm>
                <a:prstGeom prst="rightArrow">
                  <a:avLst>
                    <a:gd fmla="val 50000" name="adj1"/>
                    <a:gd fmla="val 54388" name="adj2"/>
                  </a:avLst>
                </a:prstGeom>
                <a:solidFill>
                  <a:srgbClr val="7997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349" name="Google Shape;349;p32"/>
                <p:cNvSpPr/>
                <p:nvPr/>
              </p:nvSpPr>
              <p:spPr>
                <a:xfrm>
                  <a:off x="410737" y="3646270"/>
                  <a:ext cx="1525200" cy="974700"/>
                </a:xfrm>
                <a:prstGeom prst="roundRect">
                  <a:avLst>
                    <a:gd fmla="val 16667" name="adj"/>
                  </a:avLst>
                </a:prstGeom>
                <a:solidFill>
                  <a:srgbClr val="FFFFFF"/>
                </a:solidFill>
                <a:ln cap="flat" cmpd="sng" w="63500">
                  <a:solidFill>
                    <a:srgbClr val="79974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nvGrpSpPr>
                <p:cNvPr id="350" name="Google Shape;350;p32"/>
                <p:cNvGrpSpPr/>
                <p:nvPr/>
              </p:nvGrpSpPr>
              <p:grpSpPr>
                <a:xfrm>
                  <a:off x="460802" y="1839679"/>
                  <a:ext cx="6843791" cy="2781291"/>
                  <a:chOff x="460802" y="1839679"/>
                  <a:chExt cx="6843791" cy="2781291"/>
                </a:xfrm>
              </p:grpSpPr>
              <p:sp>
                <p:nvSpPr>
                  <p:cNvPr id="351" name="Google Shape;351;p32"/>
                  <p:cNvSpPr/>
                  <p:nvPr/>
                </p:nvSpPr>
                <p:spPr>
                  <a:xfrm>
                    <a:off x="869078" y="3161378"/>
                    <a:ext cx="607800" cy="217500"/>
                  </a:xfrm>
                  <a:prstGeom prst="rect">
                    <a:avLst/>
                  </a:prstGeom>
                  <a:solidFill>
                    <a:srgbClr val="7997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a:solidFill>
                          <a:srgbClr val="FFFFFF"/>
                        </a:solidFill>
                        <a:latin typeface="Alegreya"/>
                        <a:ea typeface="Alegreya"/>
                        <a:cs typeface="Alegreya"/>
                        <a:sym typeface="Alegreya"/>
                      </a:rPr>
                      <a:t>01</a:t>
                    </a:r>
                    <a:endParaRPr i="0" u="none" cap="none" strike="noStrike">
                      <a:solidFill>
                        <a:srgbClr val="FFFFFF"/>
                      </a:solidFill>
                      <a:latin typeface="Alegreya"/>
                      <a:ea typeface="Alegreya"/>
                      <a:cs typeface="Alegreya"/>
                      <a:sym typeface="Alegreya"/>
                    </a:endParaRPr>
                  </a:p>
                </p:txBody>
              </p:sp>
              <p:sp>
                <p:nvSpPr>
                  <p:cNvPr id="352" name="Google Shape;352;p32"/>
                  <p:cNvSpPr txBox="1"/>
                  <p:nvPr/>
                </p:nvSpPr>
                <p:spPr>
                  <a:xfrm>
                    <a:off x="2203394" y="3154558"/>
                    <a:ext cx="616800" cy="217500"/>
                  </a:xfrm>
                  <a:prstGeom prst="rect">
                    <a:avLst/>
                  </a:prstGeom>
                  <a:solidFill>
                    <a:srgbClr val="A6C2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a:solidFill>
                          <a:srgbClr val="FFFFFF"/>
                        </a:solidFill>
                        <a:latin typeface="Alegreya"/>
                        <a:ea typeface="Alegreya"/>
                        <a:cs typeface="Alegreya"/>
                        <a:sym typeface="Alegreya"/>
                      </a:rPr>
                      <a:t>02</a:t>
                    </a:r>
                    <a:endParaRPr b="1" i="0" u="none" cap="none" strike="noStrike">
                      <a:solidFill>
                        <a:srgbClr val="FFFFFF"/>
                      </a:solidFill>
                      <a:latin typeface="Alegreya"/>
                      <a:ea typeface="Alegreya"/>
                      <a:cs typeface="Alegreya"/>
                      <a:sym typeface="Alegreya"/>
                    </a:endParaRPr>
                  </a:p>
                </p:txBody>
              </p:sp>
              <p:grpSp>
                <p:nvGrpSpPr>
                  <p:cNvPr id="353" name="Google Shape;353;p32"/>
                  <p:cNvGrpSpPr/>
                  <p:nvPr/>
                </p:nvGrpSpPr>
                <p:grpSpPr>
                  <a:xfrm>
                    <a:off x="460802" y="1839679"/>
                    <a:ext cx="6843791" cy="2781291"/>
                    <a:chOff x="430302" y="1843941"/>
                    <a:chExt cx="6843791" cy="2781291"/>
                  </a:xfrm>
                </p:grpSpPr>
                <p:sp>
                  <p:nvSpPr>
                    <p:cNvPr id="354" name="Google Shape;354;p32"/>
                    <p:cNvSpPr/>
                    <p:nvPr/>
                  </p:nvSpPr>
                  <p:spPr>
                    <a:xfrm rot="-5400000">
                      <a:off x="3642378" y="3421752"/>
                      <a:ext cx="369600" cy="350400"/>
                    </a:xfrm>
                    <a:prstGeom prst="rightArrow">
                      <a:avLst>
                        <a:gd fmla="val 50000" name="adj1"/>
                        <a:gd fmla="val 54388" name="adj2"/>
                      </a:avLst>
                    </a:prstGeom>
                    <a:solidFill>
                      <a:srgbClr val="7997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355" name="Google Shape;355;p32"/>
                    <p:cNvSpPr/>
                    <p:nvPr/>
                  </p:nvSpPr>
                  <p:spPr>
                    <a:xfrm>
                      <a:off x="3064675" y="3650533"/>
                      <a:ext cx="1525200" cy="974700"/>
                    </a:xfrm>
                    <a:prstGeom prst="roundRect">
                      <a:avLst>
                        <a:gd fmla="val 16667" name="adj"/>
                      </a:avLst>
                    </a:prstGeom>
                    <a:solidFill>
                      <a:srgbClr val="FFFFFF"/>
                    </a:solidFill>
                    <a:ln cap="flat" cmpd="sng" w="63500">
                      <a:solidFill>
                        <a:srgbClr val="79974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356" name="Google Shape;356;p32"/>
                    <p:cNvSpPr/>
                    <p:nvPr/>
                  </p:nvSpPr>
                  <p:spPr>
                    <a:xfrm rot="5400000">
                      <a:off x="2299899" y="2754266"/>
                      <a:ext cx="369600" cy="350400"/>
                    </a:xfrm>
                    <a:prstGeom prst="rightArrow">
                      <a:avLst>
                        <a:gd fmla="val 50000" name="adj1"/>
                        <a:gd fmla="val 54388" name="adj2"/>
                      </a:avLst>
                    </a:prstGeom>
                    <a:solidFill>
                      <a:srgbClr val="A6C2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357" name="Google Shape;357;p32"/>
                    <p:cNvSpPr/>
                    <p:nvPr/>
                  </p:nvSpPr>
                  <p:spPr>
                    <a:xfrm rot="10800000">
                      <a:off x="1721999" y="1901484"/>
                      <a:ext cx="1525200" cy="974400"/>
                    </a:xfrm>
                    <a:prstGeom prst="roundRect">
                      <a:avLst>
                        <a:gd fmla="val 16667" name="adj"/>
                      </a:avLst>
                    </a:prstGeom>
                    <a:solidFill>
                      <a:srgbClr val="FFFFFF"/>
                    </a:solidFill>
                    <a:ln cap="flat" cmpd="sng" w="63500">
                      <a:solidFill>
                        <a:srgbClr val="A6C26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nvGrpSpPr>
                    <p:cNvPr id="358" name="Google Shape;358;p32"/>
                    <p:cNvGrpSpPr/>
                    <p:nvPr/>
                  </p:nvGrpSpPr>
                  <p:grpSpPr>
                    <a:xfrm>
                      <a:off x="430302" y="1843941"/>
                      <a:ext cx="6843791" cy="2781291"/>
                      <a:chOff x="430302" y="1843941"/>
                      <a:chExt cx="6843791" cy="2781291"/>
                    </a:xfrm>
                  </p:grpSpPr>
                  <p:sp>
                    <p:nvSpPr>
                      <p:cNvPr id="359" name="Google Shape;359;p32"/>
                      <p:cNvSpPr txBox="1"/>
                      <p:nvPr/>
                    </p:nvSpPr>
                    <p:spPr>
                      <a:xfrm>
                        <a:off x="4859384" y="3158820"/>
                        <a:ext cx="616800" cy="217500"/>
                      </a:xfrm>
                      <a:prstGeom prst="rect">
                        <a:avLst/>
                      </a:prstGeom>
                      <a:solidFill>
                        <a:srgbClr val="A6C2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a:solidFill>
                              <a:srgbClr val="FFFFFF"/>
                            </a:solidFill>
                            <a:latin typeface="Alegreya"/>
                            <a:ea typeface="Alegreya"/>
                            <a:cs typeface="Alegreya"/>
                            <a:sym typeface="Alegreya"/>
                          </a:rPr>
                          <a:t>04</a:t>
                        </a:r>
                        <a:endParaRPr b="1" i="0" u="none" cap="none" strike="noStrike">
                          <a:solidFill>
                            <a:srgbClr val="FFFFFF"/>
                          </a:solidFill>
                          <a:latin typeface="Alegreya"/>
                          <a:ea typeface="Alegreya"/>
                          <a:cs typeface="Alegreya"/>
                          <a:sym typeface="Alegreya"/>
                        </a:endParaRPr>
                      </a:p>
                    </p:txBody>
                  </p:sp>
                  <p:sp>
                    <p:nvSpPr>
                      <p:cNvPr id="360" name="Google Shape;360;p32"/>
                      <p:cNvSpPr txBox="1"/>
                      <p:nvPr/>
                    </p:nvSpPr>
                    <p:spPr>
                      <a:xfrm>
                        <a:off x="6202630" y="3165641"/>
                        <a:ext cx="616800" cy="217500"/>
                      </a:xfrm>
                      <a:prstGeom prst="rect">
                        <a:avLst/>
                      </a:prstGeom>
                      <a:solidFill>
                        <a:srgbClr val="7997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a:solidFill>
                              <a:srgbClr val="FFFFFF"/>
                            </a:solidFill>
                            <a:latin typeface="Alegreya"/>
                            <a:ea typeface="Alegreya"/>
                            <a:cs typeface="Alegreya"/>
                            <a:sym typeface="Alegreya"/>
                          </a:rPr>
                          <a:t>05</a:t>
                        </a:r>
                        <a:endParaRPr b="1" i="0" u="none" cap="none" strike="noStrike">
                          <a:solidFill>
                            <a:srgbClr val="FFFFFF"/>
                          </a:solidFill>
                          <a:latin typeface="Alegreya"/>
                          <a:ea typeface="Alegreya"/>
                          <a:cs typeface="Alegreya"/>
                          <a:sym typeface="Alegreya"/>
                        </a:endParaRPr>
                      </a:p>
                    </p:txBody>
                  </p:sp>
                  <p:sp>
                    <p:nvSpPr>
                      <p:cNvPr id="361" name="Google Shape;361;p32"/>
                      <p:cNvSpPr txBox="1"/>
                      <p:nvPr/>
                    </p:nvSpPr>
                    <p:spPr>
                      <a:xfrm>
                        <a:off x="3516139" y="3158820"/>
                        <a:ext cx="616800" cy="217500"/>
                      </a:xfrm>
                      <a:prstGeom prst="rect">
                        <a:avLst/>
                      </a:prstGeom>
                      <a:solidFill>
                        <a:srgbClr val="7997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a:solidFill>
                              <a:srgbClr val="FFFFFF"/>
                            </a:solidFill>
                            <a:latin typeface="Alegreya"/>
                            <a:ea typeface="Alegreya"/>
                            <a:cs typeface="Alegreya"/>
                            <a:sym typeface="Alegreya"/>
                          </a:rPr>
                          <a:t>03</a:t>
                        </a:r>
                        <a:endParaRPr b="1" i="0" u="none" cap="none" strike="noStrike">
                          <a:solidFill>
                            <a:srgbClr val="FFFFFF"/>
                          </a:solidFill>
                          <a:latin typeface="Alegreya"/>
                          <a:ea typeface="Alegreya"/>
                          <a:cs typeface="Alegreya"/>
                          <a:sym typeface="Alegreya"/>
                        </a:endParaRPr>
                      </a:p>
                    </p:txBody>
                  </p:sp>
                  <p:grpSp>
                    <p:nvGrpSpPr>
                      <p:cNvPr id="362" name="Google Shape;362;p32"/>
                      <p:cNvGrpSpPr/>
                      <p:nvPr/>
                    </p:nvGrpSpPr>
                    <p:grpSpPr>
                      <a:xfrm>
                        <a:off x="430302" y="1843941"/>
                        <a:ext cx="6843791" cy="2781291"/>
                        <a:chOff x="430302" y="1843941"/>
                        <a:chExt cx="6843791" cy="2781291"/>
                      </a:xfrm>
                    </p:grpSpPr>
                    <p:sp>
                      <p:nvSpPr>
                        <p:cNvPr id="363" name="Google Shape;363;p32"/>
                        <p:cNvSpPr/>
                        <p:nvPr/>
                      </p:nvSpPr>
                      <p:spPr>
                        <a:xfrm rot="-5400000">
                          <a:off x="6326595" y="3421752"/>
                          <a:ext cx="369600" cy="350400"/>
                        </a:xfrm>
                        <a:prstGeom prst="rightArrow">
                          <a:avLst>
                            <a:gd fmla="val 50000" name="adj1"/>
                            <a:gd fmla="val 54388" name="adj2"/>
                          </a:avLst>
                        </a:prstGeom>
                        <a:solidFill>
                          <a:srgbClr val="7997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364" name="Google Shape;364;p32"/>
                        <p:cNvSpPr/>
                        <p:nvPr/>
                      </p:nvSpPr>
                      <p:spPr>
                        <a:xfrm>
                          <a:off x="5748893" y="3650533"/>
                          <a:ext cx="1525200" cy="974700"/>
                        </a:xfrm>
                        <a:prstGeom prst="roundRect">
                          <a:avLst>
                            <a:gd fmla="val 16667" name="adj"/>
                          </a:avLst>
                        </a:prstGeom>
                        <a:solidFill>
                          <a:srgbClr val="FFFFFF"/>
                        </a:solidFill>
                        <a:ln cap="flat" cmpd="sng" w="63500">
                          <a:solidFill>
                            <a:srgbClr val="79974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nvGrpSpPr>
                        <p:cNvPr id="365" name="Google Shape;365;p32"/>
                        <p:cNvGrpSpPr/>
                        <p:nvPr/>
                      </p:nvGrpSpPr>
                      <p:grpSpPr>
                        <a:xfrm rot="10800000">
                          <a:off x="4406193" y="1889424"/>
                          <a:ext cx="1525223" cy="1212661"/>
                          <a:chOff x="735226" y="4050810"/>
                          <a:chExt cx="2108700" cy="1890352"/>
                        </a:xfrm>
                      </p:grpSpPr>
                      <p:sp>
                        <p:nvSpPr>
                          <p:cNvPr id="366" name="Google Shape;366;p32"/>
                          <p:cNvSpPr/>
                          <p:nvPr/>
                        </p:nvSpPr>
                        <p:spPr>
                          <a:xfrm rot="-5400000">
                            <a:off x="1501450" y="4096560"/>
                            <a:ext cx="576000" cy="484500"/>
                          </a:xfrm>
                          <a:prstGeom prst="rightArrow">
                            <a:avLst>
                              <a:gd fmla="val 50000" name="adj1"/>
                              <a:gd fmla="val 54388" name="adj2"/>
                            </a:avLst>
                          </a:prstGeom>
                          <a:solidFill>
                            <a:srgbClr val="A6C26E"/>
                          </a:solidFill>
                          <a:ln cap="flat" cmpd="sng" w="9525">
                            <a:solidFill>
                              <a:srgbClr val="A6C26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367" name="Google Shape;367;p32"/>
                          <p:cNvSpPr/>
                          <p:nvPr/>
                        </p:nvSpPr>
                        <p:spPr>
                          <a:xfrm>
                            <a:off x="735226" y="4422262"/>
                            <a:ext cx="2108700" cy="1518900"/>
                          </a:xfrm>
                          <a:prstGeom prst="roundRect">
                            <a:avLst>
                              <a:gd fmla="val 16667" name="adj"/>
                            </a:avLst>
                          </a:prstGeom>
                          <a:solidFill>
                            <a:srgbClr val="FFFFFF"/>
                          </a:solidFill>
                          <a:ln cap="flat" cmpd="sng" w="63500">
                            <a:solidFill>
                              <a:srgbClr val="A6C26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grpSp>
                      <p:nvGrpSpPr>
                        <p:cNvPr id="368" name="Google Shape;368;p32"/>
                        <p:cNvGrpSpPr/>
                        <p:nvPr/>
                      </p:nvGrpSpPr>
                      <p:grpSpPr>
                        <a:xfrm>
                          <a:off x="430302" y="1843941"/>
                          <a:ext cx="6843732" cy="2464611"/>
                          <a:chOff x="430302" y="1843941"/>
                          <a:chExt cx="6843732" cy="2464611"/>
                        </a:xfrm>
                      </p:grpSpPr>
                      <p:sp>
                        <p:nvSpPr>
                          <p:cNvPr id="369" name="Google Shape;369;p32"/>
                          <p:cNvSpPr txBox="1"/>
                          <p:nvPr/>
                        </p:nvSpPr>
                        <p:spPr>
                          <a:xfrm>
                            <a:off x="5749134" y="3637688"/>
                            <a:ext cx="1524900" cy="414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ar" sz="1100">
                                <a:solidFill>
                                  <a:srgbClr val="3F3F3F"/>
                                </a:solidFill>
                                <a:latin typeface="Mada"/>
                                <a:ea typeface="Mada"/>
                                <a:cs typeface="Mada"/>
                                <a:sym typeface="Mada"/>
                              </a:rPr>
                              <a:t>Adenocarcinoma </a:t>
                            </a:r>
                            <a:r>
                              <a:rPr b="1" baseline="30000" lang="ar" sz="1100">
                                <a:solidFill>
                                  <a:srgbClr val="3F3F3F"/>
                                </a:solidFill>
                                <a:latin typeface="Mada"/>
                                <a:ea typeface="Mada"/>
                                <a:cs typeface="Mada"/>
                                <a:sym typeface="Mada"/>
                              </a:rPr>
                              <a:t>2</a:t>
                            </a:r>
                            <a:r>
                              <a:rPr b="1" lang="ar" sz="1100">
                                <a:solidFill>
                                  <a:srgbClr val="3F3F3F"/>
                                </a:solidFill>
                                <a:latin typeface="Mada"/>
                                <a:ea typeface="Mada"/>
                                <a:cs typeface="Mada"/>
                                <a:sym typeface="Mada"/>
                              </a:rPr>
                              <a:t> </a:t>
                            </a:r>
                            <a:endParaRPr b="1" i="0" sz="1100" u="none" cap="none" strike="noStrike">
                              <a:solidFill>
                                <a:srgbClr val="3F3F3F"/>
                              </a:solidFill>
                              <a:latin typeface="Mada"/>
                              <a:ea typeface="Mada"/>
                              <a:cs typeface="Mada"/>
                              <a:sym typeface="Mada"/>
                            </a:endParaRPr>
                          </a:p>
                        </p:txBody>
                      </p:sp>
                      <p:sp>
                        <p:nvSpPr>
                          <p:cNvPr id="370" name="Google Shape;370;p32"/>
                          <p:cNvSpPr txBox="1"/>
                          <p:nvPr/>
                        </p:nvSpPr>
                        <p:spPr>
                          <a:xfrm>
                            <a:off x="1709408" y="1843941"/>
                            <a:ext cx="1524900" cy="414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ar" sz="1100">
                                <a:solidFill>
                                  <a:srgbClr val="3F3F3F"/>
                                </a:solidFill>
                                <a:latin typeface="Mada"/>
                                <a:ea typeface="Mada"/>
                                <a:cs typeface="Mada"/>
                                <a:sym typeface="Mada"/>
                              </a:rPr>
                              <a:t>Metaplasia</a:t>
                            </a:r>
                            <a:r>
                              <a:rPr b="1" baseline="30000" lang="ar" sz="1100">
                                <a:solidFill>
                                  <a:srgbClr val="3F3F3F"/>
                                </a:solidFill>
                                <a:latin typeface="Mada"/>
                                <a:ea typeface="Mada"/>
                                <a:cs typeface="Mada"/>
                                <a:sym typeface="Mada"/>
                              </a:rPr>
                              <a:t>1</a:t>
                            </a:r>
                            <a:r>
                              <a:rPr b="1" lang="ar" sz="1100">
                                <a:solidFill>
                                  <a:srgbClr val="3F3F3F"/>
                                </a:solidFill>
                                <a:latin typeface="Mada"/>
                                <a:ea typeface="Mada"/>
                                <a:cs typeface="Mada"/>
                                <a:sym typeface="Mada"/>
                              </a:rPr>
                              <a:t> (Barrett’s)</a:t>
                            </a:r>
                            <a:endParaRPr b="1" i="0" sz="1100" u="none" cap="none" strike="noStrike">
                              <a:solidFill>
                                <a:srgbClr val="3F3F3F"/>
                              </a:solidFill>
                              <a:latin typeface="Mada"/>
                              <a:ea typeface="Mada"/>
                              <a:cs typeface="Mada"/>
                              <a:sym typeface="Mada"/>
                            </a:endParaRPr>
                          </a:p>
                        </p:txBody>
                      </p:sp>
                      <p:sp>
                        <p:nvSpPr>
                          <p:cNvPr id="371" name="Google Shape;371;p32"/>
                          <p:cNvSpPr txBox="1"/>
                          <p:nvPr/>
                        </p:nvSpPr>
                        <p:spPr>
                          <a:xfrm>
                            <a:off x="430302" y="3677917"/>
                            <a:ext cx="1475100" cy="414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ar" sz="1100">
                                <a:solidFill>
                                  <a:srgbClr val="3F3F3F"/>
                                </a:solidFill>
                                <a:latin typeface="Mada"/>
                                <a:ea typeface="Mada"/>
                                <a:cs typeface="Mada"/>
                                <a:sym typeface="Mada"/>
                              </a:rPr>
                              <a:t>GERD</a:t>
                            </a:r>
                            <a:endParaRPr b="1" i="0" sz="1100" u="none" cap="none" strike="noStrike">
                              <a:solidFill>
                                <a:srgbClr val="3F3F3F"/>
                              </a:solidFill>
                              <a:latin typeface="Mada"/>
                              <a:ea typeface="Mada"/>
                              <a:cs typeface="Mada"/>
                              <a:sym typeface="Mada"/>
                            </a:endParaRPr>
                          </a:p>
                        </p:txBody>
                      </p:sp>
                      <p:sp>
                        <p:nvSpPr>
                          <p:cNvPr id="372" name="Google Shape;372;p32"/>
                          <p:cNvSpPr txBox="1"/>
                          <p:nvPr/>
                        </p:nvSpPr>
                        <p:spPr>
                          <a:xfrm>
                            <a:off x="4405353" y="2015851"/>
                            <a:ext cx="1524900" cy="709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SzPts val="1100"/>
                              <a:buFont typeface="Arial"/>
                              <a:buNone/>
                            </a:pPr>
                            <a:r>
                              <a:rPr b="1" lang="ar" sz="1100">
                                <a:solidFill>
                                  <a:srgbClr val="3F3F3F"/>
                                </a:solidFill>
                                <a:latin typeface="Mada"/>
                                <a:ea typeface="Mada"/>
                                <a:cs typeface="Mada"/>
                                <a:sym typeface="Mada"/>
                              </a:rPr>
                              <a:t>High Grade dysplasia</a:t>
                            </a:r>
                            <a:endParaRPr b="1" sz="1100">
                              <a:solidFill>
                                <a:srgbClr val="3F3F3F"/>
                              </a:solidFill>
                              <a:latin typeface="Mada"/>
                              <a:ea typeface="Mada"/>
                              <a:cs typeface="Mada"/>
                              <a:sym typeface="Mada"/>
                            </a:endParaRPr>
                          </a:p>
                          <a:p>
                            <a:pPr indent="0" lvl="0" marL="0" marR="0" rtl="0" algn="ctr">
                              <a:spcBef>
                                <a:spcPts val="0"/>
                              </a:spcBef>
                              <a:spcAft>
                                <a:spcPts val="0"/>
                              </a:spcAft>
                              <a:buSzPts val="1100"/>
                              <a:buNone/>
                            </a:pPr>
                            <a:r>
                              <a:rPr b="1" lang="ar" sz="1100">
                                <a:solidFill>
                                  <a:srgbClr val="3F3F3F"/>
                                </a:solidFill>
                                <a:latin typeface="Mada"/>
                                <a:ea typeface="Mada"/>
                                <a:cs typeface="Mada"/>
                                <a:sym typeface="Mada"/>
                              </a:rPr>
                              <a:t>(HGD)</a:t>
                            </a:r>
                            <a:endParaRPr b="1" sz="1100">
                              <a:solidFill>
                                <a:srgbClr val="3F3F3F"/>
                              </a:solidFill>
                              <a:latin typeface="Mada"/>
                              <a:ea typeface="Mada"/>
                              <a:cs typeface="Mada"/>
                              <a:sym typeface="Mada"/>
                            </a:endParaRPr>
                          </a:p>
                        </p:txBody>
                      </p:sp>
                      <p:sp>
                        <p:nvSpPr>
                          <p:cNvPr id="373" name="Google Shape;373;p32"/>
                          <p:cNvSpPr txBox="1"/>
                          <p:nvPr/>
                        </p:nvSpPr>
                        <p:spPr>
                          <a:xfrm>
                            <a:off x="3101843" y="3893952"/>
                            <a:ext cx="1475100" cy="414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ar" sz="1100">
                                <a:solidFill>
                                  <a:srgbClr val="3F3F3F"/>
                                </a:solidFill>
                                <a:latin typeface="Mada"/>
                                <a:ea typeface="Mada"/>
                                <a:cs typeface="Mada"/>
                                <a:sym typeface="Mada"/>
                              </a:rPr>
                              <a:t>Low Grade dysplasia (LGD)</a:t>
                            </a:r>
                            <a:endParaRPr b="1" i="0" sz="1100" u="none" cap="none" strike="noStrike">
                              <a:solidFill>
                                <a:srgbClr val="3F3F3F"/>
                              </a:solidFill>
                              <a:latin typeface="Mada"/>
                              <a:ea typeface="Mada"/>
                              <a:cs typeface="Mada"/>
                              <a:sym typeface="Mada"/>
                            </a:endParaRPr>
                          </a:p>
                        </p:txBody>
                      </p:sp>
                    </p:grpSp>
                  </p:grpSp>
                </p:grpSp>
              </p:grpSp>
            </p:grpSp>
          </p:grpSp>
        </p:grpSp>
        <p:pic>
          <p:nvPicPr>
            <p:cNvPr id="374" name="Google Shape;374;p32"/>
            <p:cNvPicPr preferRelativeResize="0"/>
            <p:nvPr/>
          </p:nvPicPr>
          <p:blipFill>
            <a:blip r:embed="rId6">
              <a:alphaModFix/>
            </a:blip>
            <a:stretch>
              <a:fillRect/>
            </a:stretch>
          </p:blipFill>
          <p:spPr>
            <a:xfrm>
              <a:off x="1311082" y="6972892"/>
              <a:ext cx="557412" cy="449019"/>
            </a:xfrm>
            <a:prstGeom prst="rect">
              <a:avLst/>
            </a:prstGeom>
            <a:noFill/>
            <a:ln>
              <a:noFill/>
            </a:ln>
          </p:spPr>
        </p:pic>
        <p:pic>
          <p:nvPicPr>
            <p:cNvPr id="375" name="Google Shape;375;p32"/>
            <p:cNvPicPr preferRelativeResize="0"/>
            <p:nvPr/>
          </p:nvPicPr>
          <p:blipFill>
            <a:blip r:embed="rId7">
              <a:alphaModFix/>
            </a:blip>
            <a:stretch>
              <a:fillRect/>
            </a:stretch>
          </p:blipFill>
          <p:spPr>
            <a:xfrm>
              <a:off x="2434301" y="5679203"/>
              <a:ext cx="589243" cy="367099"/>
            </a:xfrm>
            <a:prstGeom prst="rect">
              <a:avLst/>
            </a:prstGeom>
            <a:noFill/>
            <a:ln>
              <a:noFill/>
            </a:ln>
          </p:spPr>
        </p:pic>
        <p:pic>
          <p:nvPicPr>
            <p:cNvPr id="376" name="Google Shape;376;p32"/>
            <p:cNvPicPr preferRelativeResize="0"/>
            <p:nvPr/>
          </p:nvPicPr>
          <p:blipFill>
            <a:blip r:embed="rId8">
              <a:alphaModFix/>
            </a:blip>
            <a:stretch>
              <a:fillRect/>
            </a:stretch>
          </p:blipFill>
          <p:spPr>
            <a:xfrm>
              <a:off x="5912257" y="6956875"/>
              <a:ext cx="518421" cy="431586"/>
            </a:xfrm>
            <a:prstGeom prst="rect">
              <a:avLst/>
            </a:prstGeom>
            <a:noFill/>
            <a:ln>
              <a:noFill/>
            </a:ln>
          </p:spPr>
        </p:pic>
        <p:sp>
          <p:nvSpPr>
            <p:cNvPr id="377" name="Google Shape;377;p32"/>
            <p:cNvSpPr/>
            <p:nvPr/>
          </p:nvSpPr>
          <p:spPr>
            <a:xfrm>
              <a:off x="267502" y="3132718"/>
              <a:ext cx="733500" cy="577200"/>
            </a:xfrm>
            <a:prstGeom prst="ellipse">
              <a:avLst/>
            </a:prstGeom>
            <a:solidFill>
              <a:srgbClr val="CDDD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Alegreya"/>
                <a:ea typeface="Alegreya"/>
                <a:cs typeface="Alegreya"/>
                <a:sym typeface="Alegreya"/>
              </a:endParaRPr>
            </a:p>
          </p:txBody>
        </p:sp>
        <p:sp>
          <p:nvSpPr>
            <p:cNvPr id="378" name="Google Shape;378;p32"/>
            <p:cNvSpPr/>
            <p:nvPr/>
          </p:nvSpPr>
          <p:spPr>
            <a:xfrm>
              <a:off x="411607" y="3246125"/>
              <a:ext cx="445200" cy="350400"/>
            </a:xfrm>
            <a:prstGeom prst="ellipse">
              <a:avLst/>
            </a:prstGeom>
            <a:solidFill>
              <a:srgbClr val="A6C2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Alegreya"/>
                <a:ea typeface="Alegreya"/>
                <a:cs typeface="Alegreya"/>
                <a:sym typeface="Alegreya"/>
              </a:endParaRPr>
            </a:p>
          </p:txBody>
        </p:sp>
        <p:sp>
          <p:nvSpPr>
            <p:cNvPr id="379" name="Google Shape;379;p32"/>
            <p:cNvSpPr/>
            <p:nvPr/>
          </p:nvSpPr>
          <p:spPr>
            <a:xfrm flipH="1">
              <a:off x="370095" y="3352280"/>
              <a:ext cx="528300" cy="1329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600">
                  <a:solidFill>
                    <a:srgbClr val="FFFFFF"/>
                  </a:solidFill>
                  <a:latin typeface="Alegreya"/>
                  <a:ea typeface="Alegreya"/>
                  <a:cs typeface="Alegreya"/>
                  <a:sym typeface="Alegreya"/>
                </a:rPr>
                <a:t>02</a:t>
              </a:r>
              <a:endParaRPr i="0" sz="1600" u="none" cap="none" strike="noStrike">
                <a:solidFill>
                  <a:srgbClr val="FFFFFF"/>
                </a:solidFill>
                <a:latin typeface="Alegreya"/>
                <a:ea typeface="Alegreya"/>
                <a:cs typeface="Alegreya"/>
                <a:sym typeface="Alegreya"/>
              </a:endParaRPr>
            </a:p>
          </p:txBody>
        </p:sp>
        <p:sp>
          <p:nvSpPr>
            <p:cNvPr id="380" name="Google Shape;380;p32"/>
            <p:cNvSpPr txBox="1"/>
            <p:nvPr/>
          </p:nvSpPr>
          <p:spPr>
            <a:xfrm>
              <a:off x="1000998" y="3237700"/>
              <a:ext cx="6265800" cy="193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a:latin typeface="Mada"/>
                  <a:ea typeface="Mada"/>
                  <a:cs typeface="Mada"/>
                  <a:sym typeface="Mada"/>
                </a:rPr>
                <a:t>Barrett’s Esophagus: </a:t>
              </a:r>
              <a:endParaRPr b="1">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Metaplastic </a:t>
              </a:r>
              <a:r>
                <a:rPr lang="ar" sz="1200">
                  <a:solidFill>
                    <a:schemeClr val="dk1"/>
                  </a:solidFill>
                  <a:latin typeface="Mada"/>
                  <a:ea typeface="Mada"/>
                  <a:cs typeface="Mada"/>
                  <a:sym typeface="Mada"/>
                </a:rPr>
                <a:t>columnar epithelium (gastric and intestinal) replaces the stratified squamous epithelium in the distal esophagus, it’s More common in Men.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Risk Factors for Barrett’s :</a:t>
              </a:r>
              <a:endParaRPr b="1"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Chronic (&gt;5 years) GERD symptoms, Advancing age (&gt;50 years).</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Male gender, Caucasian race, Family history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Tobacco usage</a:t>
              </a:r>
              <a:r>
                <a:rPr lang="ar" sz="1200">
                  <a:solidFill>
                    <a:schemeClr val="dk1"/>
                  </a:solidFill>
                  <a:latin typeface="Mada"/>
                  <a:ea typeface="Mada"/>
                  <a:cs typeface="Mada"/>
                  <a:sym typeface="Mada"/>
                </a:rPr>
                <a:t>, Central obesity.</a:t>
              </a:r>
              <a:endParaRPr sz="1200">
                <a:solidFill>
                  <a:schemeClr val="dk1"/>
                </a:solidFill>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Alcohol doesn’t increase risk of Barrett’s</a:t>
              </a:r>
              <a:endParaRPr b="1" sz="1200">
                <a:solidFill>
                  <a:srgbClr val="CC0000"/>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The risk of </a:t>
              </a:r>
              <a:r>
                <a:rPr b="1" lang="ar" sz="1200">
                  <a:solidFill>
                    <a:srgbClr val="1C4588"/>
                  </a:solidFill>
                  <a:latin typeface="Mada"/>
                  <a:ea typeface="Mada"/>
                  <a:cs typeface="Mada"/>
                  <a:sym typeface="Mada"/>
                </a:rPr>
                <a:t>cancer </a:t>
              </a:r>
              <a:r>
                <a:rPr lang="ar" sz="1200">
                  <a:solidFill>
                    <a:srgbClr val="1C4588"/>
                  </a:solidFill>
                  <a:latin typeface="Mada"/>
                  <a:ea typeface="Mada"/>
                  <a:cs typeface="Mada"/>
                  <a:sym typeface="Mada"/>
                </a:rPr>
                <a:t>seems to relate to the </a:t>
              </a:r>
              <a:r>
                <a:rPr b="1" lang="ar" sz="1200">
                  <a:solidFill>
                    <a:srgbClr val="1C4588"/>
                  </a:solidFill>
                  <a:latin typeface="Mada"/>
                  <a:ea typeface="Mada"/>
                  <a:cs typeface="Mada"/>
                  <a:sym typeface="Mada"/>
                </a:rPr>
                <a:t>severity and duration of reflux</a:t>
              </a:r>
              <a:r>
                <a:rPr lang="ar" sz="1200">
                  <a:solidFill>
                    <a:srgbClr val="1C4588"/>
                  </a:solidFill>
                  <a:latin typeface="Mada"/>
                  <a:ea typeface="Mada"/>
                  <a:cs typeface="Mada"/>
                  <a:sym typeface="Mada"/>
                </a:rPr>
                <a:t> rather than the presence of Barrett’s oesophagus per se.</a:t>
              </a:r>
              <a:endParaRPr b="1" sz="1200">
                <a:solidFill>
                  <a:srgbClr val="CC0000"/>
                </a:solidFill>
                <a:latin typeface="Mada"/>
                <a:ea typeface="Mada"/>
                <a:cs typeface="Mada"/>
                <a:sym typeface="Mada"/>
              </a:endParaRPr>
            </a:p>
          </p:txBody>
        </p:sp>
      </p:grpSp>
      <p:sp>
        <p:nvSpPr>
          <p:cNvPr id="381" name="Google Shape;381;p32"/>
          <p:cNvSpPr txBox="1"/>
          <p:nvPr/>
        </p:nvSpPr>
        <p:spPr>
          <a:xfrm>
            <a:off x="50275" y="9803800"/>
            <a:ext cx="7425000" cy="88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 PPi’s have the capability to stop the progression of Barretts’s metaplasia to dysplasia, But has no benefit once patients develop dysplasia (even low grade).</a:t>
            </a:r>
            <a:endParaRPr sz="1000">
              <a:solidFill>
                <a:srgbClr val="6AA84F"/>
              </a:solidFill>
              <a:latin typeface="Mada"/>
              <a:ea typeface="Mada"/>
              <a:cs typeface="Mada"/>
              <a:sym typeface="Mada"/>
            </a:endParaRPr>
          </a:p>
          <a:p>
            <a:pPr indent="0" lvl="0" marL="0" rtl="0" algn="l">
              <a:spcBef>
                <a:spcPts val="0"/>
              </a:spcBef>
              <a:spcAft>
                <a:spcPts val="0"/>
              </a:spcAft>
              <a:buNone/>
            </a:pPr>
            <a:r>
              <a:rPr b="1" lang="ar" sz="1000">
                <a:solidFill>
                  <a:srgbClr val="CC0000"/>
                </a:solidFill>
                <a:latin typeface="Mada"/>
                <a:ea typeface="Mada"/>
                <a:cs typeface="Mada"/>
                <a:sym typeface="Mada"/>
              </a:rPr>
              <a:t>2- A patient has cancer in the lower esophagus, what is the most likely type ? Adenocarcinoma</a:t>
            </a:r>
            <a:endParaRPr b="1" sz="1000">
              <a:solidFill>
                <a:srgbClr val="CC0000"/>
              </a:solidFill>
              <a:latin typeface="Mada"/>
              <a:ea typeface="Mada"/>
              <a:cs typeface="Mada"/>
              <a:sym typeface="Mada"/>
            </a:endParaRPr>
          </a:p>
          <a:p>
            <a:pPr indent="0" lvl="0" marL="0" rtl="0" algn="l">
              <a:spcBef>
                <a:spcPts val="0"/>
              </a:spcBef>
              <a:spcAft>
                <a:spcPts val="0"/>
              </a:spcAft>
              <a:buNone/>
            </a:pPr>
            <a:r>
              <a:rPr b="1" lang="ar" sz="1000">
                <a:solidFill>
                  <a:srgbClr val="CC0000"/>
                </a:solidFill>
                <a:latin typeface="Mada"/>
                <a:ea typeface="Mada"/>
                <a:cs typeface="Mada"/>
                <a:sym typeface="Mada"/>
              </a:rPr>
              <a:t>What is the most likely risk factor ? Barrett’s esophagus secondary to GERD</a:t>
            </a:r>
            <a:endParaRPr b="1" sz="1000">
              <a:solidFill>
                <a:srgbClr val="CC0000"/>
              </a:solidFill>
              <a:latin typeface="Mada"/>
              <a:ea typeface="Mada"/>
              <a:cs typeface="Mada"/>
              <a:sym typeface="Mad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33"/>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387" name="Google Shape;387;p33"/>
          <p:cNvSpPr txBox="1"/>
          <p:nvPr/>
        </p:nvSpPr>
        <p:spPr>
          <a:xfrm>
            <a:off x="1355300" y="7620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solidFill>
                  <a:schemeClr val="dk1"/>
                </a:solidFill>
                <a:latin typeface="Mada"/>
                <a:ea typeface="Mada"/>
                <a:cs typeface="Mada"/>
                <a:sym typeface="Mada"/>
              </a:rPr>
              <a:t>DYSPHAGIA</a:t>
            </a:r>
            <a:endParaRPr b="1" sz="2600">
              <a:solidFill>
                <a:schemeClr val="dk1"/>
              </a:solidFill>
              <a:latin typeface="Mada"/>
              <a:ea typeface="Mada"/>
              <a:cs typeface="Mada"/>
              <a:sym typeface="Mada"/>
            </a:endParaRPr>
          </a:p>
        </p:txBody>
      </p:sp>
      <p:sp>
        <p:nvSpPr>
          <p:cNvPr id="388" name="Google Shape;388;p33"/>
          <p:cNvSpPr txBox="1"/>
          <p:nvPr/>
        </p:nvSpPr>
        <p:spPr>
          <a:xfrm>
            <a:off x="-7924800" y="13685550"/>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p>
        </p:txBody>
      </p:sp>
      <p:sp>
        <p:nvSpPr>
          <p:cNvPr id="389" name="Google Shape;389;p33"/>
          <p:cNvSpPr txBox="1"/>
          <p:nvPr/>
        </p:nvSpPr>
        <p:spPr>
          <a:xfrm>
            <a:off x="-6102150" y="5811488"/>
            <a:ext cx="381000" cy="32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1200">
              <a:latin typeface="Mada"/>
              <a:ea typeface="Mada"/>
              <a:cs typeface="Mada"/>
              <a:sym typeface="Mada"/>
            </a:endParaRPr>
          </a:p>
        </p:txBody>
      </p:sp>
      <p:sp>
        <p:nvSpPr>
          <p:cNvPr id="390" name="Google Shape;390;p33"/>
          <p:cNvSpPr txBox="1"/>
          <p:nvPr/>
        </p:nvSpPr>
        <p:spPr>
          <a:xfrm>
            <a:off x="5291175" y="6044050"/>
            <a:ext cx="381000" cy="32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    </a:t>
            </a:r>
            <a:endParaRPr b="1" sz="1200">
              <a:latin typeface="Mada"/>
              <a:ea typeface="Mada"/>
              <a:cs typeface="Mada"/>
              <a:sym typeface="Mada"/>
            </a:endParaRPr>
          </a:p>
        </p:txBody>
      </p:sp>
      <p:sp>
        <p:nvSpPr>
          <p:cNvPr id="391" name="Google Shape;391;p33"/>
          <p:cNvSpPr txBox="1"/>
          <p:nvPr/>
        </p:nvSpPr>
        <p:spPr>
          <a:xfrm>
            <a:off x="266550" y="714525"/>
            <a:ext cx="5362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Introduction</a:t>
            </a:r>
            <a:endParaRPr b="1" sz="2200">
              <a:highlight>
                <a:schemeClr val="accent5"/>
              </a:highlight>
              <a:latin typeface="Mada"/>
              <a:ea typeface="Mada"/>
              <a:cs typeface="Mada"/>
              <a:sym typeface="Mada"/>
            </a:endParaRPr>
          </a:p>
        </p:txBody>
      </p:sp>
      <p:sp>
        <p:nvSpPr>
          <p:cNvPr id="392" name="Google Shape;392;p33"/>
          <p:cNvSpPr txBox="1"/>
          <p:nvPr/>
        </p:nvSpPr>
        <p:spPr>
          <a:xfrm>
            <a:off x="275850" y="1088925"/>
            <a:ext cx="7008300" cy="10299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Subjective sensation of difficulty or abnormality of swallowing.</a:t>
            </a:r>
            <a:endParaRPr sz="1200">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Oropharyngeal vs Esophageal dysphagia</a:t>
            </a:r>
            <a:r>
              <a:rPr b="1" baseline="30000" lang="ar" sz="1200">
                <a:solidFill>
                  <a:srgbClr val="CC0000"/>
                </a:solidFill>
                <a:latin typeface="Mada"/>
                <a:ea typeface="Mada"/>
                <a:cs typeface="Mada"/>
                <a:sym typeface="Mada"/>
              </a:rPr>
              <a:t>1</a:t>
            </a:r>
            <a:r>
              <a:rPr b="1" lang="ar" sz="1200">
                <a:solidFill>
                  <a:srgbClr val="CC0000"/>
                </a:solidFill>
                <a:latin typeface="Mada"/>
                <a:ea typeface="Mada"/>
                <a:cs typeface="Mada"/>
                <a:sym typeface="Mada"/>
              </a:rPr>
              <a:t>.</a:t>
            </a:r>
            <a:endParaRPr sz="1200">
              <a:latin typeface="Mada"/>
              <a:ea typeface="Mada"/>
              <a:cs typeface="Mada"/>
              <a:sym typeface="Mada"/>
            </a:endParaRPr>
          </a:p>
        </p:txBody>
      </p:sp>
      <p:sp>
        <p:nvSpPr>
          <p:cNvPr id="393" name="Google Shape;393;p33"/>
          <p:cNvSpPr txBox="1"/>
          <p:nvPr/>
        </p:nvSpPr>
        <p:spPr>
          <a:xfrm>
            <a:off x="253500" y="5691038"/>
            <a:ext cx="6562800" cy="5238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5"/>
                </a:highlight>
                <a:latin typeface="Mada"/>
                <a:ea typeface="Mada"/>
                <a:cs typeface="Mada"/>
                <a:sym typeface="Mada"/>
              </a:rPr>
              <a:t>HISTORY TAKING IN DYSPHAGIA</a:t>
            </a:r>
            <a:endParaRPr b="1" sz="2200">
              <a:solidFill>
                <a:schemeClr val="dk1"/>
              </a:solidFill>
              <a:highlight>
                <a:schemeClr val="accent5"/>
              </a:highlight>
              <a:latin typeface="Mada"/>
              <a:ea typeface="Mada"/>
              <a:cs typeface="Mada"/>
              <a:sym typeface="Mada"/>
            </a:endParaRPr>
          </a:p>
        </p:txBody>
      </p:sp>
      <p:grpSp>
        <p:nvGrpSpPr>
          <p:cNvPr id="394" name="Google Shape;394;p33"/>
          <p:cNvGrpSpPr/>
          <p:nvPr/>
        </p:nvGrpSpPr>
        <p:grpSpPr>
          <a:xfrm>
            <a:off x="25809" y="6250182"/>
            <a:ext cx="7430441" cy="2107168"/>
            <a:chOff x="25809" y="5640582"/>
            <a:chExt cx="7430441" cy="2107168"/>
          </a:xfrm>
        </p:grpSpPr>
        <p:sp>
          <p:nvSpPr>
            <p:cNvPr id="395" name="Google Shape;395;p33"/>
            <p:cNvSpPr/>
            <p:nvPr/>
          </p:nvSpPr>
          <p:spPr>
            <a:xfrm>
              <a:off x="3481288" y="6530143"/>
              <a:ext cx="483900" cy="380100"/>
            </a:xfrm>
            <a:prstGeom prst="ellipse">
              <a:avLst/>
            </a:prstGeom>
            <a:solidFill>
              <a:srgbClr val="7997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200">
                  <a:solidFill>
                    <a:srgbClr val="FFFFFF"/>
                  </a:solidFill>
                  <a:latin typeface="Alegreya"/>
                  <a:ea typeface="Alegreya"/>
                  <a:cs typeface="Alegreya"/>
                  <a:sym typeface="Alegreya"/>
                </a:rPr>
                <a:t>04</a:t>
              </a:r>
              <a:endParaRPr b="1" i="0" sz="1200" u="none" cap="none" strike="noStrike">
                <a:solidFill>
                  <a:srgbClr val="FFFFFF"/>
                </a:solidFill>
                <a:latin typeface="Alegreya"/>
                <a:ea typeface="Alegreya"/>
                <a:cs typeface="Alegreya"/>
                <a:sym typeface="Alegreya"/>
              </a:endParaRPr>
            </a:p>
          </p:txBody>
        </p:sp>
        <p:cxnSp>
          <p:nvCxnSpPr>
            <p:cNvPr id="396" name="Google Shape;396;p33"/>
            <p:cNvCxnSpPr/>
            <p:nvPr/>
          </p:nvCxnSpPr>
          <p:spPr>
            <a:xfrm flipH="1" rot="10800000">
              <a:off x="3723238" y="5835946"/>
              <a:ext cx="7200" cy="683700"/>
            </a:xfrm>
            <a:prstGeom prst="straightConnector1">
              <a:avLst/>
            </a:prstGeom>
            <a:noFill/>
            <a:ln cap="flat" cmpd="sng" w="25400">
              <a:solidFill>
                <a:srgbClr val="79974F"/>
              </a:solidFill>
              <a:prstDash val="solid"/>
              <a:miter lim="800000"/>
              <a:headEnd len="sm" w="sm" type="none"/>
              <a:tailEnd len="med" w="med" type="stealth"/>
            </a:ln>
          </p:spPr>
        </p:cxnSp>
        <p:grpSp>
          <p:nvGrpSpPr>
            <p:cNvPr id="397" name="Google Shape;397;p33"/>
            <p:cNvGrpSpPr/>
            <p:nvPr/>
          </p:nvGrpSpPr>
          <p:grpSpPr>
            <a:xfrm>
              <a:off x="25809" y="5640582"/>
              <a:ext cx="7430441" cy="2107168"/>
              <a:chOff x="25809" y="5640582"/>
              <a:chExt cx="7430441" cy="2107168"/>
            </a:xfrm>
          </p:grpSpPr>
          <p:grpSp>
            <p:nvGrpSpPr>
              <p:cNvPr id="398" name="Google Shape;398;p33"/>
              <p:cNvGrpSpPr/>
              <p:nvPr/>
            </p:nvGrpSpPr>
            <p:grpSpPr>
              <a:xfrm>
                <a:off x="63915" y="5640582"/>
                <a:ext cx="7360500" cy="1271592"/>
                <a:chOff x="63915" y="5640582"/>
                <a:chExt cx="7360500" cy="1271592"/>
              </a:xfrm>
            </p:grpSpPr>
            <p:sp>
              <p:nvSpPr>
                <p:cNvPr id="399" name="Google Shape;399;p33"/>
                <p:cNvSpPr/>
                <p:nvPr/>
              </p:nvSpPr>
              <p:spPr>
                <a:xfrm>
                  <a:off x="6630105" y="5996956"/>
                  <a:ext cx="483900" cy="380100"/>
                </a:xfrm>
                <a:prstGeom prst="ellipse">
                  <a:avLst/>
                </a:prstGeom>
                <a:solidFill>
                  <a:srgbClr val="7997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200">
                      <a:solidFill>
                        <a:srgbClr val="FFFFFF"/>
                      </a:solidFill>
                      <a:latin typeface="Alegreya"/>
                      <a:ea typeface="Alegreya"/>
                      <a:cs typeface="Alegreya"/>
                      <a:sym typeface="Alegreya"/>
                    </a:rPr>
                    <a:t>07</a:t>
                  </a:r>
                  <a:endParaRPr b="1" i="0" sz="1200" u="none" cap="none" strike="noStrike">
                    <a:solidFill>
                      <a:srgbClr val="FFFFFF"/>
                    </a:solidFill>
                    <a:latin typeface="Alegreya"/>
                    <a:ea typeface="Alegreya"/>
                    <a:cs typeface="Alegreya"/>
                    <a:sym typeface="Alegreya"/>
                  </a:endParaRPr>
                </a:p>
              </p:txBody>
            </p:sp>
            <p:cxnSp>
              <p:nvCxnSpPr>
                <p:cNvPr id="400" name="Google Shape;400;p33"/>
                <p:cNvCxnSpPr/>
                <p:nvPr/>
              </p:nvCxnSpPr>
              <p:spPr>
                <a:xfrm rot="10800000">
                  <a:off x="6870446" y="5840956"/>
                  <a:ext cx="3300" cy="156000"/>
                </a:xfrm>
                <a:prstGeom prst="straightConnector1">
                  <a:avLst/>
                </a:prstGeom>
                <a:noFill/>
                <a:ln cap="flat" cmpd="sng" w="25400">
                  <a:solidFill>
                    <a:srgbClr val="79974F"/>
                  </a:solidFill>
                  <a:prstDash val="solid"/>
                  <a:miter lim="800000"/>
                  <a:headEnd len="sm" w="sm" type="none"/>
                  <a:tailEnd len="med" w="med" type="stealth"/>
                </a:ln>
              </p:spPr>
            </p:cxnSp>
            <p:sp>
              <p:nvSpPr>
                <p:cNvPr id="401" name="Google Shape;401;p33"/>
                <p:cNvSpPr/>
                <p:nvPr/>
              </p:nvSpPr>
              <p:spPr>
                <a:xfrm>
                  <a:off x="5580498" y="6528212"/>
                  <a:ext cx="483900" cy="380100"/>
                </a:xfrm>
                <a:prstGeom prst="ellipse">
                  <a:avLst/>
                </a:prstGeom>
                <a:solidFill>
                  <a:srgbClr val="A6C2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200">
                      <a:solidFill>
                        <a:srgbClr val="FFFFFF"/>
                      </a:solidFill>
                      <a:latin typeface="Alegreya"/>
                      <a:ea typeface="Alegreya"/>
                      <a:cs typeface="Alegreya"/>
                      <a:sym typeface="Alegreya"/>
                    </a:rPr>
                    <a:t>06</a:t>
                  </a:r>
                  <a:endParaRPr b="1" i="0" sz="1200" u="none" cap="none" strike="noStrike">
                    <a:solidFill>
                      <a:srgbClr val="FFFFFF"/>
                    </a:solidFill>
                    <a:latin typeface="Alegreya"/>
                    <a:ea typeface="Alegreya"/>
                    <a:cs typeface="Alegreya"/>
                    <a:sym typeface="Alegreya"/>
                  </a:endParaRPr>
                </a:p>
              </p:txBody>
            </p:sp>
            <p:cxnSp>
              <p:nvCxnSpPr>
                <p:cNvPr id="402" name="Google Shape;402;p33"/>
                <p:cNvCxnSpPr/>
                <p:nvPr/>
              </p:nvCxnSpPr>
              <p:spPr>
                <a:xfrm rot="10800000">
                  <a:off x="5820650" y="5835518"/>
                  <a:ext cx="1800" cy="682800"/>
                </a:xfrm>
                <a:prstGeom prst="straightConnector1">
                  <a:avLst/>
                </a:prstGeom>
                <a:noFill/>
                <a:ln cap="flat" cmpd="sng" w="25400">
                  <a:solidFill>
                    <a:srgbClr val="A6C26E"/>
                  </a:solidFill>
                  <a:prstDash val="solid"/>
                  <a:miter lim="800000"/>
                  <a:headEnd len="sm" w="sm" type="none"/>
                  <a:tailEnd len="med" w="med" type="stealth"/>
                </a:ln>
              </p:spPr>
            </p:cxnSp>
            <p:sp>
              <p:nvSpPr>
                <p:cNvPr id="403" name="Google Shape;403;p33"/>
                <p:cNvSpPr/>
                <p:nvPr/>
              </p:nvSpPr>
              <p:spPr>
                <a:xfrm>
                  <a:off x="4530893" y="5996313"/>
                  <a:ext cx="483900" cy="380100"/>
                </a:xfrm>
                <a:prstGeom prst="ellipse">
                  <a:avLst/>
                </a:prstGeom>
                <a:solidFill>
                  <a:srgbClr val="CDDD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200">
                      <a:solidFill>
                        <a:srgbClr val="FFFFFF"/>
                      </a:solidFill>
                      <a:latin typeface="Alegreya"/>
                      <a:ea typeface="Alegreya"/>
                      <a:cs typeface="Alegreya"/>
                      <a:sym typeface="Alegreya"/>
                    </a:rPr>
                    <a:t>05</a:t>
                  </a:r>
                  <a:endParaRPr b="1" i="0" sz="1200" u="none" cap="none" strike="noStrike">
                    <a:solidFill>
                      <a:srgbClr val="FFFFFF"/>
                    </a:solidFill>
                    <a:latin typeface="Alegreya"/>
                    <a:ea typeface="Alegreya"/>
                    <a:cs typeface="Alegreya"/>
                    <a:sym typeface="Alegreya"/>
                  </a:endParaRPr>
                </a:p>
              </p:txBody>
            </p:sp>
            <p:cxnSp>
              <p:nvCxnSpPr>
                <p:cNvPr id="404" name="Google Shape;404;p33"/>
                <p:cNvCxnSpPr>
                  <a:stCxn id="403" idx="0"/>
                </p:cNvCxnSpPr>
                <p:nvPr/>
              </p:nvCxnSpPr>
              <p:spPr>
                <a:xfrm flipH="1" rot="10800000">
                  <a:off x="4772843" y="5831013"/>
                  <a:ext cx="5700" cy="165300"/>
                </a:xfrm>
                <a:prstGeom prst="straightConnector1">
                  <a:avLst/>
                </a:prstGeom>
                <a:noFill/>
                <a:ln cap="flat" cmpd="sng" w="25400">
                  <a:solidFill>
                    <a:srgbClr val="CDDDAD"/>
                  </a:solidFill>
                  <a:prstDash val="solid"/>
                  <a:miter lim="800000"/>
                  <a:headEnd len="sm" w="sm" type="none"/>
                  <a:tailEnd len="med" w="med" type="stealth"/>
                </a:ln>
              </p:spPr>
            </p:cxnSp>
            <p:grpSp>
              <p:nvGrpSpPr>
                <p:cNvPr id="405" name="Google Shape;405;p33"/>
                <p:cNvGrpSpPr/>
                <p:nvPr/>
              </p:nvGrpSpPr>
              <p:grpSpPr>
                <a:xfrm>
                  <a:off x="63915" y="5640582"/>
                  <a:ext cx="7360500" cy="1271592"/>
                  <a:chOff x="63915" y="5640582"/>
                  <a:chExt cx="7360500" cy="1271592"/>
                </a:xfrm>
              </p:grpSpPr>
              <p:grpSp>
                <p:nvGrpSpPr>
                  <p:cNvPr id="406" name="Google Shape;406;p33"/>
                  <p:cNvGrpSpPr/>
                  <p:nvPr/>
                </p:nvGrpSpPr>
                <p:grpSpPr>
                  <a:xfrm>
                    <a:off x="63915" y="5640582"/>
                    <a:ext cx="7360500" cy="160200"/>
                    <a:chOff x="63915" y="5640582"/>
                    <a:chExt cx="7360500" cy="160200"/>
                  </a:xfrm>
                </p:grpSpPr>
                <p:cxnSp>
                  <p:nvCxnSpPr>
                    <p:cNvPr id="407" name="Google Shape;407;p33"/>
                    <p:cNvCxnSpPr/>
                    <p:nvPr/>
                  </p:nvCxnSpPr>
                  <p:spPr>
                    <a:xfrm>
                      <a:off x="63915" y="5720979"/>
                      <a:ext cx="7360500" cy="0"/>
                    </a:xfrm>
                    <a:prstGeom prst="straightConnector1">
                      <a:avLst/>
                    </a:prstGeom>
                    <a:noFill/>
                    <a:ln cap="flat" cmpd="sng" w="38100">
                      <a:solidFill>
                        <a:srgbClr val="D9D9D9"/>
                      </a:solidFill>
                      <a:prstDash val="solid"/>
                      <a:miter lim="800000"/>
                      <a:headEnd len="sm" w="sm" type="none"/>
                      <a:tailEnd len="med" w="med" type="none"/>
                    </a:ln>
                  </p:spPr>
                </p:cxnSp>
                <p:sp>
                  <p:nvSpPr>
                    <p:cNvPr id="408" name="Google Shape;408;p33"/>
                    <p:cNvSpPr/>
                    <p:nvPr/>
                  </p:nvSpPr>
                  <p:spPr>
                    <a:xfrm>
                      <a:off x="3621405" y="5640582"/>
                      <a:ext cx="203400" cy="160200"/>
                    </a:xfrm>
                    <a:prstGeom prst="ellipse">
                      <a:avLst/>
                    </a:prstGeom>
                    <a:solidFill>
                      <a:srgbClr val="7997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409" name="Google Shape;409;p33"/>
                    <p:cNvSpPr/>
                    <p:nvPr/>
                  </p:nvSpPr>
                  <p:spPr>
                    <a:xfrm>
                      <a:off x="472590" y="5640582"/>
                      <a:ext cx="203400" cy="160200"/>
                    </a:xfrm>
                    <a:prstGeom prst="ellipse">
                      <a:avLst/>
                    </a:prstGeom>
                    <a:solidFill>
                      <a:srgbClr val="7997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nvGrpSpPr>
                    <p:cNvPr id="410" name="Google Shape;410;p33"/>
                    <p:cNvGrpSpPr/>
                    <p:nvPr/>
                  </p:nvGrpSpPr>
                  <p:grpSpPr>
                    <a:xfrm>
                      <a:off x="1522195" y="5640582"/>
                      <a:ext cx="5451427" cy="160200"/>
                      <a:chOff x="1522195" y="5640582"/>
                      <a:chExt cx="5451427" cy="160200"/>
                    </a:xfrm>
                  </p:grpSpPr>
                  <p:sp>
                    <p:nvSpPr>
                      <p:cNvPr id="411" name="Google Shape;411;p33"/>
                      <p:cNvSpPr/>
                      <p:nvPr/>
                    </p:nvSpPr>
                    <p:spPr>
                      <a:xfrm>
                        <a:off x="4671011" y="5640582"/>
                        <a:ext cx="203400" cy="160200"/>
                      </a:xfrm>
                      <a:prstGeom prst="ellipse">
                        <a:avLst/>
                      </a:prstGeom>
                      <a:solidFill>
                        <a:srgbClr val="CDDD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412" name="Google Shape;412;p33"/>
                      <p:cNvSpPr/>
                      <p:nvPr/>
                    </p:nvSpPr>
                    <p:spPr>
                      <a:xfrm>
                        <a:off x="5720615" y="5640582"/>
                        <a:ext cx="203400" cy="160200"/>
                      </a:xfrm>
                      <a:prstGeom prst="ellipse">
                        <a:avLst/>
                      </a:prstGeom>
                      <a:solidFill>
                        <a:srgbClr val="A6C2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413" name="Google Shape;413;p33"/>
                      <p:cNvSpPr/>
                      <p:nvPr/>
                    </p:nvSpPr>
                    <p:spPr>
                      <a:xfrm>
                        <a:off x="6770222" y="5640582"/>
                        <a:ext cx="203400" cy="160200"/>
                      </a:xfrm>
                      <a:prstGeom prst="ellipse">
                        <a:avLst/>
                      </a:prstGeom>
                      <a:solidFill>
                        <a:srgbClr val="7997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3F3F3F"/>
                          </a:solidFill>
                          <a:latin typeface="Arial"/>
                          <a:ea typeface="Arial"/>
                          <a:cs typeface="Arial"/>
                          <a:sym typeface="Arial"/>
                        </a:endParaRPr>
                      </a:p>
                    </p:txBody>
                  </p:sp>
                  <p:sp>
                    <p:nvSpPr>
                      <p:cNvPr id="414" name="Google Shape;414;p33"/>
                      <p:cNvSpPr/>
                      <p:nvPr/>
                    </p:nvSpPr>
                    <p:spPr>
                      <a:xfrm>
                        <a:off x="1522195" y="5640582"/>
                        <a:ext cx="203400" cy="160200"/>
                      </a:xfrm>
                      <a:prstGeom prst="ellipse">
                        <a:avLst/>
                      </a:prstGeom>
                      <a:solidFill>
                        <a:srgbClr val="CDDD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415" name="Google Shape;415;p33"/>
                      <p:cNvSpPr/>
                      <p:nvPr/>
                    </p:nvSpPr>
                    <p:spPr>
                      <a:xfrm>
                        <a:off x="2571800" y="5640582"/>
                        <a:ext cx="203400" cy="160200"/>
                      </a:xfrm>
                      <a:prstGeom prst="ellipse">
                        <a:avLst/>
                      </a:prstGeom>
                      <a:solidFill>
                        <a:srgbClr val="A6C2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grpSp>
              <p:sp>
                <p:nvSpPr>
                  <p:cNvPr id="416" name="Google Shape;416;p33"/>
                  <p:cNvSpPr/>
                  <p:nvPr/>
                </p:nvSpPr>
                <p:spPr>
                  <a:xfrm>
                    <a:off x="332473" y="5995025"/>
                    <a:ext cx="483900" cy="380100"/>
                  </a:xfrm>
                  <a:prstGeom prst="ellipse">
                    <a:avLst/>
                  </a:prstGeom>
                  <a:solidFill>
                    <a:srgbClr val="7997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200">
                        <a:solidFill>
                          <a:srgbClr val="FFFFFF"/>
                        </a:solidFill>
                        <a:latin typeface="Alegreya"/>
                        <a:ea typeface="Alegreya"/>
                        <a:cs typeface="Alegreya"/>
                        <a:sym typeface="Alegreya"/>
                      </a:rPr>
                      <a:t>01</a:t>
                    </a:r>
                    <a:endParaRPr b="1" i="0" sz="1200" u="none" cap="none" strike="noStrike">
                      <a:solidFill>
                        <a:srgbClr val="FFFFFF"/>
                      </a:solidFill>
                      <a:latin typeface="Alegreya"/>
                      <a:ea typeface="Alegreya"/>
                      <a:cs typeface="Alegreya"/>
                      <a:sym typeface="Alegreya"/>
                    </a:endParaRPr>
                  </a:p>
                </p:txBody>
              </p:sp>
              <p:cxnSp>
                <p:nvCxnSpPr>
                  <p:cNvPr id="417" name="Google Shape;417;p33"/>
                  <p:cNvCxnSpPr/>
                  <p:nvPr/>
                </p:nvCxnSpPr>
                <p:spPr>
                  <a:xfrm rot="10800000">
                    <a:off x="574455" y="5836925"/>
                    <a:ext cx="0" cy="158100"/>
                  </a:xfrm>
                  <a:prstGeom prst="straightConnector1">
                    <a:avLst/>
                  </a:prstGeom>
                  <a:noFill/>
                  <a:ln cap="flat" cmpd="sng" w="25400">
                    <a:solidFill>
                      <a:srgbClr val="79974F"/>
                    </a:solidFill>
                    <a:prstDash val="solid"/>
                    <a:miter lim="800000"/>
                    <a:headEnd len="sm" w="sm" type="none"/>
                    <a:tailEnd len="med" w="med" type="stealth"/>
                  </a:ln>
                </p:spPr>
              </p:cxnSp>
              <p:sp>
                <p:nvSpPr>
                  <p:cNvPr id="418" name="Google Shape;418;p33"/>
                  <p:cNvSpPr/>
                  <p:nvPr/>
                </p:nvSpPr>
                <p:spPr>
                  <a:xfrm>
                    <a:off x="2431683" y="5995669"/>
                    <a:ext cx="483900" cy="380100"/>
                  </a:xfrm>
                  <a:prstGeom prst="ellipse">
                    <a:avLst/>
                  </a:prstGeom>
                  <a:solidFill>
                    <a:srgbClr val="A6C2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200">
                        <a:solidFill>
                          <a:srgbClr val="FFFFFF"/>
                        </a:solidFill>
                        <a:latin typeface="Alegreya"/>
                        <a:ea typeface="Alegreya"/>
                        <a:cs typeface="Alegreya"/>
                        <a:sym typeface="Alegreya"/>
                      </a:rPr>
                      <a:t>03</a:t>
                    </a:r>
                    <a:endParaRPr b="1" i="0" sz="1200" u="none" cap="none" strike="noStrike">
                      <a:solidFill>
                        <a:srgbClr val="FFFFFF"/>
                      </a:solidFill>
                      <a:latin typeface="Alegreya"/>
                      <a:ea typeface="Alegreya"/>
                      <a:cs typeface="Alegreya"/>
                      <a:sym typeface="Alegreya"/>
                    </a:endParaRPr>
                  </a:p>
                </p:txBody>
              </p:sp>
              <p:cxnSp>
                <p:nvCxnSpPr>
                  <p:cNvPr id="419" name="Google Shape;419;p33"/>
                  <p:cNvCxnSpPr>
                    <a:stCxn id="418" idx="0"/>
                  </p:cNvCxnSpPr>
                  <p:nvPr/>
                </p:nvCxnSpPr>
                <p:spPr>
                  <a:xfrm rot="10800000">
                    <a:off x="2673633" y="5832769"/>
                    <a:ext cx="0" cy="162900"/>
                  </a:xfrm>
                  <a:prstGeom prst="straightConnector1">
                    <a:avLst/>
                  </a:prstGeom>
                  <a:noFill/>
                  <a:ln cap="flat" cmpd="sng" w="25400">
                    <a:solidFill>
                      <a:srgbClr val="A6C26E"/>
                    </a:solidFill>
                    <a:prstDash val="solid"/>
                    <a:miter lim="800000"/>
                    <a:headEnd len="sm" w="sm" type="none"/>
                    <a:tailEnd len="med" w="med" type="stealth"/>
                  </a:ln>
                </p:spPr>
              </p:cxnSp>
              <p:sp>
                <p:nvSpPr>
                  <p:cNvPr id="420" name="Google Shape;420;p33"/>
                  <p:cNvSpPr/>
                  <p:nvPr/>
                </p:nvSpPr>
                <p:spPr>
                  <a:xfrm>
                    <a:off x="1382078" y="6532073"/>
                    <a:ext cx="483900" cy="380100"/>
                  </a:xfrm>
                  <a:prstGeom prst="ellipse">
                    <a:avLst/>
                  </a:prstGeom>
                  <a:solidFill>
                    <a:srgbClr val="CDDD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200">
                        <a:solidFill>
                          <a:srgbClr val="FFFFFF"/>
                        </a:solidFill>
                        <a:latin typeface="Alegreya"/>
                        <a:ea typeface="Alegreya"/>
                        <a:cs typeface="Alegreya"/>
                        <a:sym typeface="Alegreya"/>
                      </a:rPr>
                      <a:t>02</a:t>
                    </a:r>
                    <a:endParaRPr b="1" i="0" sz="1200" u="none" cap="none" strike="noStrike">
                      <a:solidFill>
                        <a:srgbClr val="FFFFFF"/>
                      </a:solidFill>
                      <a:latin typeface="Alegreya"/>
                      <a:ea typeface="Alegreya"/>
                      <a:cs typeface="Alegreya"/>
                      <a:sym typeface="Alegreya"/>
                    </a:endParaRPr>
                  </a:p>
                </p:txBody>
              </p:sp>
              <p:cxnSp>
                <p:nvCxnSpPr>
                  <p:cNvPr id="421" name="Google Shape;421;p33"/>
                  <p:cNvCxnSpPr/>
                  <p:nvPr/>
                </p:nvCxnSpPr>
                <p:spPr>
                  <a:xfrm rot="10800000">
                    <a:off x="1624025" y="5824374"/>
                    <a:ext cx="0" cy="696600"/>
                  </a:xfrm>
                  <a:prstGeom prst="straightConnector1">
                    <a:avLst/>
                  </a:prstGeom>
                  <a:noFill/>
                  <a:ln cap="flat" cmpd="sng" w="25400">
                    <a:solidFill>
                      <a:srgbClr val="CDDDAD"/>
                    </a:solidFill>
                    <a:prstDash val="solid"/>
                    <a:miter lim="800000"/>
                    <a:headEnd len="sm" w="sm" type="none"/>
                    <a:tailEnd len="med" w="med" type="stealth"/>
                  </a:ln>
                </p:spPr>
              </p:cxnSp>
            </p:grpSp>
          </p:grpSp>
          <p:sp>
            <p:nvSpPr>
              <p:cNvPr id="422" name="Google Shape;422;p33"/>
              <p:cNvSpPr txBox="1"/>
              <p:nvPr/>
            </p:nvSpPr>
            <p:spPr>
              <a:xfrm>
                <a:off x="25809" y="6452526"/>
                <a:ext cx="1097100" cy="170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Font typeface="Arial"/>
                  <a:buNone/>
                </a:pPr>
                <a:r>
                  <a:rPr lang="ar" sz="1200">
                    <a:latin typeface="Mada"/>
                    <a:ea typeface="Mada"/>
                    <a:cs typeface="Mada"/>
                    <a:sym typeface="Mada"/>
                  </a:rPr>
                  <a:t>Onset</a:t>
                </a:r>
                <a:endParaRPr i="0" sz="1200" u="none" cap="none" strike="noStrike">
                  <a:latin typeface="Mada"/>
                  <a:ea typeface="Mada"/>
                  <a:cs typeface="Mada"/>
                  <a:sym typeface="Mada"/>
                </a:endParaRPr>
              </a:p>
            </p:txBody>
          </p:sp>
          <p:sp>
            <p:nvSpPr>
              <p:cNvPr id="423" name="Google Shape;423;p33"/>
              <p:cNvSpPr txBox="1"/>
              <p:nvPr/>
            </p:nvSpPr>
            <p:spPr>
              <a:xfrm>
                <a:off x="2081275" y="6453200"/>
                <a:ext cx="1234200" cy="696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100"/>
                  <a:buFont typeface="Arial"/>
                  <a:buNone/>
                </a:pPr>
                <a:r>
                  <a:rPr lang="ar" sz="1200">
                    <a:solidFill>
                      <a:srgbClr val="CC0000"/>
                    </a:solidFill>
                    <a:latin typeface="Mada"/>
                    <a:ea typeface="Mada"/>
                    <a:cs typeface="Mada"/>
                    <a:sym typeface="Mada"/>
                  </a:rPr>
                  <a:t>Duration (weeks/months vs years)</a:t>
                </a:r>
                <a:endParaRPr sz="1200">
                  <a:solidFill>
                    <a:srgbClr val="CC0000"/>
                  </a:solidFill>
                  <a:latin typeface="Mada"/>
                  <a:ea typeface="Mada"/>
                  <a:cs typeface="Mada"/>
                  <a:sym typeface="Mada"/>
                </a:endParaRPr>
              </a:p>
              <a:p>
                <a:pPr indent="0" lvl="0" marL="0" marR="0" rtl="0" algn="ctr">
                  <a:spcBef>
                    <a:spcPts val="0"/>
                  </a:spcBef>
                  <a:spcAft>
                    <a:spcPts val="0"/>
                  </a:spcAft>
                  <a:buClr>
                    <a:schemeClr val="dk1"/>
                  </a:buClr>
                  <a:buSzPts val="1100"/>
                  <a:buFont typeface="Arial"/>
                  <a:buNone/>
                </a:pPr>
                <a:r>
                  <a:t/>
                </a:r>
                <a:endParaRPr sz="1200">
                  <a:latin typeface="Mada"/>
                  <a:ea typeface="Mada"/>
                  <a:cs typeface="Mada"/>
                  <a:sym typeface="Mada"/>
                </a:endParaRPr>
              </a:p>
              <a:p>
                <a:pPr indent="0" lvl="0" marL="0" marR="0" rtl="0" algn="ctr">
                  <a:spcBef>
                    <a:spcPts val="0"/>
                  </a:spcBef>
                  <a:spcAft>
                    <a:spcPts val="0"/>
                  </a:spcAft>
                  <a:buNone/>
                </a:pPr>
                <a:r>
                  <a:t/>
                </a:r>
                <a:endParaRPr sz="1200">
                  <a:latin typeface="Mada"/>
                  <a:ea typeface="Mada"/>
                  <a:cs typeface="Mada"/>
                  <a:sym typeface="Mada"/>
                </a:endParaRPr>
              </a:p>
            </p:txBody>
          </p:sp>
          <p:sp>
            <p:nvSpPr>
              <p:cNvPr id="424" name="Google Shape;424;p33"/>
              <p:cNvSpPr txBox="1"/>
              <p:nvPr/>
            </p:nvSpPr>
            <p:spPr>
              <a:xfrm>
                <a:off x="4227175" y="6460274"/>
                <a:ext cx="1097100" cy="523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100"/>
                  <a:buFont typeface="Arial"/>
                  <a:buNone/>
                </a:pPr>
                <a:r>
                  <a:rPr lang="ar" sz="1200">
                    <a:latin typeface="Mada"/>
                    <a:ea typeface="Mada"/>
                    <a:cs typeface="Mada"/>
                    <a:sym typeface="Mada"/>
                  </a:rPr>
                  <a:t> Stable vs progressive</a:t>
                </a:r>
                <a:endParaRPr sz="1200">
                  <a:latin typeface="Mada"/>
                  <a:ea typeface="Mada"/>
                  <a:cs typeface="Mada"/>
                  <a:sym typeface="Mada"/>
                </a:endParaRPr>
              </a:p>
              <a:p>
                <a:pPr indent="0" lvl="0" marL="0" marR="0" rtl="0" algn="ctr">
                  <a:spcBef>
                    <a:spcPts val="0"/>
                  </a:spcBef>
                  <a:spcAft>
                    <a:spcPts val="0"/>
                  </a:spcAft>
                  <a:buClr>
                    <a:schemeClr val="dk1"/>
                  </a:buClr>
                  <a:buSzPts val="1100"/>
                  <a:buFont typeface="Arial"/>
                  <a:buNone/>
                </a:pPr>
                <a:r>
                  <a:t/>
                </a:r>
                <a:endParaRPr sz="1200">
                  <a:latin typeface="Mada"/>
                  <a:ea typeface="Mada"/>
                  <a:cs typeface="Mada"/>
                  <a:sym typeface="Mada"/>
                </a:endParaRPr>
              </a:p>
              <a:p>
                <a:pPr indent="0" lvl="0" marL="0" marR="0" rtl="0" algn="ctr">
                  <a:spcBef>
                    <a:spcPts val="0"/>
                  </a:spcBef>
                  <a:spcAft>
                    <a:spcPts val="0"/>
                  </a:spcAft>
                  <a:buNone/>
                </a:pPr>
                <a:r>
                  <a:t/>
                </a:r>
                <a:endParaRPr sz="1200">
                  <a:latin typeface="Mada"/>
                  <a:ea typeface="Mada"/>
                  <a:cs typeface="Mada"/>
                  <a:sym typeface="Mada"/>
                </a:endParaRPr>
              </a:p>
            </p:txBody>
          </p:sp>
          <p:sp>
            <p:nvSpPr>
              <p:cNvPr id="425" name="Google Shape;425;p33"/>
              <p:cNvSpPr txBox="1"/>
              <p:nvPr/>
            </p:nvSpPr>
            <p:spPr>
              <a:xfrm>
                <a:off x="6323450" y="6454425"/>
                <a:ext cx="1132800" cy="1125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SzPts val="1100"/>
                  <a:buNone/>
                </a:pPr>
                <a:r>
                  <a:rPr lang="ar" sz="1200">
                    <a:latin typeface="Mada"/>
                    <a:ea typeface="Mada"/>
                    <a:cs typeface="Mada"/>
                    <a:sym typeface="Mada"/>
                  </a:rPr>
                  <a:t>Associated symptoms (weight loss, anemia/blood in stool …)</a:t>
                </a:r>
                <a:endParaRPr sz="1200">
                  <a:latin typeface="Mada"/>
                  <a:ea typeface="Mada"/>
                  <a:cs typeface="Mada"/>
                  <a:sym typeface="Mada"/>
                </a:endParaRPr>
              </a:p>
              <a:p>
                <a:pPr indent="0" lvl="0" marL="0" marR="0" rtl="0" algn="ctr">
                  <a:spcBef>
                    <a:spcPts val="0"/>
                  </a:spcBef>
                  <a:spcAft>
                    <a:spcPts val="0"/>
                  </a:spcAft>
                  <a:buSzPts val="1100"/>
                  <a:buNone/>
                </a:pPr>
                <a:r>
                  <a:t/>
                </a:r>
                <a:endParaRPr sz="1200">
                  <a:latin typeface="Mada"/>
                  <a:ea typeface="Mada"/>
                  <a:cs typeface="Mada"/>
                  <a:sym typeface="Mada"/>
                </a:endParaRPr>
              </a:p>
              <a:p>
                <a:pPr indent="0" lvl="0" marL="0" marR="0" rtl="0" algn="ctr">
                  <a:spcBef>
                    <a:spcPts val="0"/>
                  </a:spcBef>
                  <a:spcAft>
                    <a:spcPts val="0"/>
                  </a:spcAft>
                  <a:buSzPts val="1100"/>
                  <a:buNone/>
                </a:pPr>
                <a:r>
                  <a:t/>
                </a:r>
                <a:endParaRPr sz="1200">
                  <a:latin typeface="Mada"/>
                  <a:ea typeface="Mada"/>
                  <a:cs typeface="Mada"/>
                  <a:sym typeface="Mada"/>
                </a:endParaRPr>
              </a:p>
            </p:txBody>
          </p:sp>
          <p:sp>
            <p:nvSpPr>
              <p:cNvPr id="426" name="Google Shape;426;p33"/>
              <p:cNvSpPr txBox="1"/>
              <p:nvPr/>
            </p:nvSpPr>
            <p:spPr>
              <a:xfrm>
                <a:off x="1056750" y="6985725"/>
                <a:ext cx="1097100" cy="523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100"/>
                  <a:buFont typeface="Arial"/>
                  <a:buNone/>
                </a:pPr>
                <a:r>
                  <a:rPr lang="ar" sz="1200">
                    <a:latin typeface="Mada"/>
                    <a:ea typeface="Mada"/>
                    <a:cs typeface="Mada"/>
                    <a:sym typeface="Mada"/>
                  </a:rPr>
                  <a:t>Intermittent vs persistent</a:t>
                </a:r>
                <a:endParaRPr sz="1200">
                  <a:latin typeface="Mada"/>
                  <a:ea typeface="Mada"/>
                  <a:cs typeface="Mada"/>
                  <a:sym typeface="Mada"/>
                </a:endParaRPr>
              </a:p>
              <a:p>
                <a:pPr indent="0" lvl="0" marL="0" marR="0" rtl="0" algn="ctr">
                  <a:spcBef>
                    <a:spcPts val="0"/>
                  </a:spcBef>
                  <a:spcAft>
                    <a:spcPts val="0"/>
                  </a:spcAft>
                  <a:buClr>
                    <a:schemeClr val="dk1"/>
                  </a:buClr>
                  <a:buSzPts val="1100"/>
                  <a:buFont typeface="Arial"/>
                  <a:buNone/>
                </a:pPr>
                <a:r>
                  <a:t/>
                </a:r>
                <a:endParaRPr sz="1200">
                  <a:latin typeface="Mada"/>
                  <a:ea typeface="Mada"/>
                  <a:cs typeface="Mada"/>
                  <a:sym typeface="Mada"/>
                </a:endParaRPr>
              </a:p>
              <a:p>
                <a:pPr indent="0" lvl="0" marL="0" marR="0" rtl="0" algn="ctr">
                  <a:spcBef>
                    <a:spcPts val="0"/>
                  </a:spcBef>
                  <a:spcAft>
                    <a:spcPts val="0"/>
                  </a:spcAft>
                  <a:buNone/>
                </a:pPr>
                <a:r>
                  <a:t/>
                </a:r>
                <a:endParaRPr sz="1200">
                  <a:latin typeface="Mada"/>
                  <a:ea typeface="Mada"/>
                  <a:cs typeface="Mada"/>
                  <a:sym typeface="Mada"/>
                </a:endParaRPr>
              </a:p>
            </p:txBody>
          </p:sp>
          <p:sp>
            <p:nvSpPr>
              <p:cNvPr id="427" name="Google Shape;427;p33"/>
              <p:cNvSpPr txBox="1"/>
              <p:nvPr/>
            </p:nvSpPr>
            <p:spPr>
              <a:xfrm>
                <a:off x="3175825" y="6985750"/>
                <a:ext cx="1234200" cy="762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100"/>
                  <a:buFont typeface="Arial"/>
                  <a:buNone/>
                </a:pPr>
                <a:r>
                  <a:rPr lang="ar" sz="1200">
                    <a:latin typeface="Mada"/>
                    <a:ea typeface="Mada"/>
                    <a:cs typeface="Mada"/>
                    <a:sym typeface="Mada"/>
                  </a:rPr>
                  <a:t>Solids vs Solids + liquids</a:t>
                </a:r>
                <a:endParaRPr sz="1200">
                  <a:latin typeface="Mada"/>
                  <a:ea typeface="Mada"/>
                  <a:cs typeface="Mada"/>
                  <a:sym typeface="Mada"/>
                </a:endParaRPr>
              </a:p>
              <a:p>
                <a:pPr indent="0" lvl="0" marL="0" marR="0" rtl="0" algn="ctr">
                  <a:spcBef>
                    <a:spcPts val="0"/>
                  </a:spcBef>
                  <a:spcAft>
                    <a:spcPts val="0"/>
                  </a:spcAft>
                  <a:buClr>
                    <a:schemeClr val="dk1"/>
                  </a:buClr>
                  <a:buSzPts val="1100"/>
                  <a:buFont typeface="Arial"/>
                  <a:buNone/>
                </a:pPr>
                <a:r>
                  <a:t/>
                </a:r>
                <a:endParaRPr sz="1200">
                  <a:latin typeface="Mada"/>
                  <a:ea typeface="Mada"/>
                  <a:cs typeface="Mada"/>
                  <a:sym typeface="Mada"/>
                </a:endParaRPr>
              </a:p>
              <a:p>
                <a:pPr indent="0" lvl="0" marL="0" marR="0" rtl="0" algn="ctr">
                  <a:spcBef>
                    <a:spcPts val="0"/>
                  </a:spcBef>
                  <a:spcAft>
                    <a:spcPts val="0"/>
                  </a:spcAft>
                  <a:buNone/>
                </a:pPr>
                <a:r>
                  <a:t/>
                </a:r>
                <a:endParaRPr sz="1200">
                  <a:latin typeface="Mada"/>
                  <a:ea typeface="Mada"/>
                  <a:cs typeface="Mada"/>
                  <a:sym typeface="Mada"/>
                </a:endParaRPr>
              </a:p>
            </p:txBody>
          </p:sp>
          <p:sp>
            <p:nvSpPr>
              <p:cNvPr id="428" name="Google Shape;428;p33"/>
              <p:cNvSpPr txBox="1"/>
              <p:nvPr/>
            </p:nvSpPr>
            <p:spPr>
              <a:xfrm>
                <a:off x="5255169" y="6985715"/>
                <a:ext cx="1097100" cy="170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SzPts val="1100"/>
                  <a:buNone/>
                </a:pPr>
                <a:r>
                  <a:rPr lang="ar" sz="1200">
                    <a:latin typeface="Mada"/>
                    <a:ea typeface="Mada"/>
                    <a:cs typeface="Mada"/>
                    <a:sym typeface="Mada"/>
                  </a:rPr>
                  <a:t>Regurgitation</a:t>
                </a:r>
                <a:endParaRPr sz="1200">
                  <a:latin typeface="Mada"/>
                  <a:ea typeface="Mada"/>
                  <a:cs typeface="Mada"/>
                  <a:sym typeface="Mada"/>
                </a:endParaRPr>
              </a:p>
            </p:txBody>
          </p:sp>
        </p:grpSp>
      </p:grpSp>
      <p:grpSp>
        <p:nvGrpSpPr>
          <p:cNvPr id="429" name="Google Shape;429;p33"/>
          <p:cNvGrpSpPr/>
          <p:nvPr/>
        </p:nvGrpSpPr>
        <p:grpSpPr>
          <a:xfrm>
            <a:off x="329115" y="8112744"/>
            <a:ext cx="6792000" cy="1567826"/>
            <a:chOff x="383953" y="7226394"/>
            <a:chExt cx="6792000" cy="1567826"/>
          </a:xfrm>
        </p:grpSpPr>
        <p:sp>
          <p:nvSpPr>
            <p:cNvPr id="430" name="Google Shape;430;p33"/>
            <p:cNvSpPr/>
            <p:nvPr/>
          </p:nvSpPr>
          <p:spPr>
            <a:xfrm>
              <a:off x="2684500" y="7619175"/>
              <a:ext cx="2227200" cy="735300"/>
            </a:xfrm>
            <a:prstGeom prst="roundRect">
              <a:avLst>
                <a:gd fmla="val 16667" name="adj"/>
              </a:avLst>
            </a:prstGeom>
            <a:solidFill>
              <a:srgbClr val="D9EAD3"/>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ar" sz="1600">
                  <a:latin typeface="Mada"/>
                  <a:ea typeface="Mada"/>
                  <a:cs typeface="Mada"/>
                  <a:sym typeface="Mada"/>
                </a:rPr>
                <a:t>CARDINAL SIGNS FOR DYSPHAGIA</a:t>
              </a:r>
              <a:endParaRPr b="1" sz="1600">
                <a:latin typeface="Mada"/>
                <a:ea typeface="Mada"/>
                <a:cs typeface="Mada"/>
                <a:sym typeface="Mada"/>
              </a:endParaRPr>
            </a:p>
          </p:txBody>
        </p:sp>
        <p:sp>
          <p:nvSpPr>
            <p:cNvPr id="431" name="Google Shape;431;p33"/>
            <p:cNvSpPr/>
            <p:nvPr/>
          </p:nvSpPr>
          <p:spPr>
            <a:xfrm>
              <a:off x="5423953" y="7226394"/>
              <a:ext cx="1752000" cy="565200"/>
            </a:xfrm>
            <a:prstGeom prst="roundRect">
              <a:avLst>
                <a:gd fmla="val 16667" name="adj"/>
              </a:avLst>
            </a:prstGeom>
            <a:noFill/>
            <a:ln cap="flat" cmpd="sng" w="19050">
              <a:solidFill>
                <a:srgbClr val="D9EAD3"/>
              </a:solidFill>
              <a:prstDash val="lgDashDot"/>
              <a:round/>
              <a:headEnd len="sm" w="sm" type="none"/>
              <a:tailEnd len="sm" w="sm" type="none"/>
            </a:ln>
          </p:spPr>
          <p:txBody>
            <a:bodyPr anchorCtr="0" anchor="ctr" bIns="121950" lIns="121950" spcFirstLastPara="1" rIns="121950" wrap="square" tIns="121950">
              <a:noAutofit/>
            </a:bodyPr>
            <a:lstStyle/>
            <a:p>
              <a:pPr indent="0" lvl="0" marL="0" rtl="0" algn="ctr">
                <a:lnSpc>
                  <a:spcPct val="115000"/>
                </a:lnSpc>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Solid vs both solid and liquid</a:t>
              </a:r>
              <a:endParaRPr b="1" sz="1200">
                <a:latin typeface="Mada"/>
                <a:ea typeface="Mada"/>
                <a:cs typeface="Mada"/>
                <a:sym typeface="Mada"/>
              </a:endParaRPr>
            </a:p>
          </p:txBody>
        </p:sp>
        <p:sp>
          <p:nvSpPr>
            <p:cNvPr id="432" name="Google Shape;432;p33"/>
            <p:cNvSpPr/>
            <p:nvPr/>
          </p:nvSpPr>
          <p:spPr>
            <a:xfrm>
              <a:off x="5423953" y="8229020"/>
              <a:ext cx="1752000" cy="565200"/>
            </a:xfrm>
            <a:prstGeom prst="roundRect">
              <a:avLst>
                <a:gd fmla="val 16667" name="adj"/>
              </a:avLst>
            </a:prstGeom>
            <a:noFill/>
            <a:ln cap="flat" cmpd="sng" w="19050">
              <a:solidFill>
                <a:srgbClr val="D9EAD3"/>
              </a:solidFill>
              <a:prstDash val="lgDashDot"/>
              <a:round/>
              <a:headEnd len="sm" w="sm" type="none"/>
              <a:tailEnd len="sm" w="sm" type="none"/>
            </a:ln>
          </p:spPr>
          <p:txBody>
            <a:bodyPr anchorCtr="0" anchor="ctr" bIns="121950" lIns="121950" spcFirstLastPara="1" rIns="121950" wrap="square" tIns="121950">
              <a:noAutofit/>
            </a:bodyPr>
            <a:lstStyle/>
            <a:p>
              <a:pPr indent="0" lvl="0" marL="0" rtl="0" algn="ctr">
                <a:lnSpc>
                  <a:spcPct val="115000"/>
                </a:lnSpc>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Important associated symptoms</a:t>
              </a:r>
              <a:endParaRPr b="1" sz="1200">
                <a:latin typeface="Mada"/>
                <a:ea typeface="Mada"/>
                <a:cs typeface="Mada"/>
                <a:sym typeface="Mada"/>
              </a:endParaRPr>
            </a:p>
          </p:txBody>
        </p:sp>
        <p:sp>
          <p:nvSpPr>
            <p:cNvPr id="433" name="Google Shape;433;p33"/>
            <p:cNvSpPr/>
            <p:nvPr/>
          </p:nvSpPr>
          <p:spPr>
            <a:xfrm>
              <a:off x="383953" y="7270407"/>
              <a:ext cx="1752000" cy="565200"/>
            </a:xfrm>
            <a:prstGeom prst="roundRect">
              <a:avLst>
                <a:gd fmla="val 16667" name="adj"/>
              </a:avLst>
            </a:prstGeom>
            <a:noFill/>
            <a:ln cap="flat" cmpd="sng" w="19050">
              <a:solidFill>
                <a:srgbClr val="D9EAD3"/>
              </a:solidFill>
              <a:prstDash val="lgDashDot"/>
              <a:round/>
              <a:headEnd len="sm" w="sm" type="none"/>
              <a:tailEnd len="sm" w="sm" type="none"/>
            </a:ln>
          </p:spPr>
          <p:txBody>
            <a:bodyPr anchorCtr="0" anchor="ctr" bIns="121950" lIns="121950" spcFirstLastPara="1" rIns="121950" wrap="square" tIns="121950">
              <a:noAutofit/>
            </a:bodyPr>
            <a:lstStyle/>
            <a:p>
              <a:pPr indent="0" lvl="0" marL="0" rtl="0" algn="ctr">
                <a:lnSpc>
                  <a:spcPct val="115000"/>
                </a:lnSpc>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Oropharyngeal or esophageal</a:t>
              </a:r>
              <a:endParaRPr b="1" sz="1200">
                <a:latin typeface="Mada"/>
                <a:ea typeface="Mada"/>
                <a:cs typeface="Mada"/>
                <a:sym typeface="Mada"/>
              </a:endParaRPr>
            </a:p>
          </p:txBody>
        </p:sp>
        <p:sp>
          <p:nvSpPr>
            <p:cNvPr id="434" name="Google Shape;434;p33"/>
            <p:cNvSpPr/>
            <p:nvPr/>
          </p:nvSpPr>
          <p:spPr>
            <a:xfrm>
              <a:off x="383953" y="8206191"/>
              <a:ext cx="1752000" cy="565200"/>
            </a:xfrm>
            <a:prstGeom prst="roundRect">
              <a:avLst>
                <a:gd fmla="val 16667" name="adj"/>
              </a:avLst>
            </a:prstGeom>
            <a:noFill/>
            <a:ln cap="flat" cmpd="sng" w="19050">
              <a:solidFill>
                <a:srgbClr val="D9EAD3"/>
              </a:solidFill>
              <a:prstDash val="lgDashDot"/>
              <a:round/>
              <a:headEnd len="sm" w="sm" type="none"/>
              <a:tailEnd len="sm" w="sm" type="none"/>
            </a:ln>
          </p:spPr>
          <p:txBody>
            <a:bodyPr anchorCtr="0" anchor="ctr" bIns="121950" lIns="121950" spcFirstLastPara="1" rIns="121950" wrap="square" tIns="121950">
              <a:noAutofit/>
            </a:bodyPr>
            <a:lstStyle/>
            <a:p>
              <a:pPr indent="0" lvl="0" marL="0" rtl="0" algn="ctr">
                <a:lnSpc>
                  <a:spcPct val="115000"/>
                </a:lnSpc>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Persistent vs intermittent</a:t>
              </a:r>
              <a:endParaRPr b="1" sz="1200">
                <a:latin typeface="Mada"/>
                <a:ea typeface="Mada"/>
                <a:cs typeface="Mada"/>
                <a:sym typeface="Mada"/>
              </a:endParaRPr>
            </a:p>
          </p:txBody>
        </p:sp>
      </p:grpSp>
      <p:cxnSp>
        <p:nvCxnSpPr>
          <p:cNvPr id="435" name="Google Shape;435;p33"/>
          <p:cNvCxnSpPr>
            <a:stCxn id="430" idx="3"/>
            <a:endCxn id="431" idx="1"/>
          </p:cNvCxnSpPr>
          <p:nvPr/>
        </p:nvCxnSpPr>
        <p:spPr>
          <a:xfrm flipH="1" rot="10800000">
            <a:off x="4856863" y="8395275"/>
            <a:ext cx="512400" cy="477900"/>
          </a:xfrm>
          <a:prstGeom prst="bentConnector3">
            <a:avLst>
              <a:gd fmla="val 49986" name="adj1"/>
            </a:avLst>
          </a:prstGeom>
          <a:noFill/>
          <a:ln cap="flat" cmpd="sng" w="9525">
            <a:solidFill>
              <a:srgbClr val="999999"/>
            </a:solidFill>
            <a:prstDash val="solid"/>
            <a:round/>
            <a:headEnd len="med" w="med" type="none"/>
            <a:tailEnd len="med" w="med" type="stealth"/>
          </a:ln>
        </p:spPr>
      </p:cxnSp>
      <p:cxnSp>
        <p:nvCxnSpPr>
          <p:cNvPr id="436" name="Google Shape;436;p33"/>
          <p:cNvCxnSpPr>
            <a:stCxn id="430" idx="3"/>
            <a:endCxn id="432" idx="1"/>
          </p:cNvCxnSpPr>
          <p:nvPr/>
        </p:nvCxnSpPr>
        <p:spPr>
          <a:xfrm>
            <a:off x="4856863" y="8873175"/>
            <a:ext cx="512400" cy="524700"/>
          </a:xfrm>
          <a:prstGeom prst="bentConnector3">
            <a:avLst>
              <a:gd fmla="val 49986" name="adj1"/>
            </a:avLst>
          </a:prstGeom>
          <a:noFill/>
          <a:ln cap="flat" cmpd="sng" w="9525">
            <a:solidFill>
              <a:srgbClr val="999999"/>
            </a:solidFill>
            <a:prstDash val="solid"/>
            <a:round/>
            <a:headEnd len="med" w="med" type="none"/>
            <a:tailEnd len="med" w="med" type="stealth"/>
          </a:ln>
        </p:spPr>
      </p:cxnSp>
      <p:cxnSp>
        <p:nvCxnSpPr>
          <p:cNvPr id="437" name="Google Shape;437;p33"/>
          <p:cNvCxnSpPr>
            <a:stCxn id="430" idx="1"/>
            <a:endCxn id="433" idx="3"/>
          </p:cNvCxnSpPr>
          <p:nvPr/>
        </p:nvCxnSpPr>
        <p:spPr>
          <a:xfrm rot="10800000">
            <a:off x="2081263" y="8439375"/>
            <a:ext cx="548400" cy="433800"/>
          </a:xfrm>
          <a:prstGeom prst="bentConnector3">
            <a:avLst>
              <a:gd fmla="val 50013" name="adj1"/>
            </a:avLst>
          </a:prstGeom>
          <a:noFill/>
          <a:ln cap="flat" cmpd="sng" w="9525">
            <a:solidFill>
              <a:srgbClr val="999999"/>
            </a:solidFill>
            <a:prstDash val="solid"/>
            <a:round/>
            <a:headEnd len="med" w="med" type="none"/>
            <a:tailEnd len="med" w="med" type="stealth"/>
          </a:ln>
        </p:spPr>
      </p:cxnSp>
      <p:cxnSp>
        <p:nvCxnSpPr>
          <p:cNvPr id="438" name="Google Shape;438;p33"/>
          <p:cNvCxnSpPr>
            <a:stCxn id="430" idx="1"/>
            <a:endCxn id="434" idx="3"/>
          </p:cNvCxnSpPr>
          <p:nvPr/>
        </p:nvCxnSpPr>
        <p:spPr>
          <a:xfrm flipH="1">
            <a:off x="2081263" y="8873175"/>
            <a:ext cx="548400" cy="501900"/>
          </a:xfrm>
          <a:prstGeom prst="bentConnector3">
            <a:avLst>
              <a:gd fmla="val 50013" name="adj1"/>
            </a:avLst>
          </a:prstGeom>
          <a:noFill/>
          <a:ln cap="flat" cmpd="sng" w="9525">
            <a:solidFill>
              <a:srgbClr val="999999"/>
            </a:solidFill>
            <a:prstDash val="solid"/>
            <a:round/>
            <a:headEnd len="med" w="med" type="none"/>
            <a:tailEnd len="med" w="med" type="stealth"/>
          </a:ln>
        </p:spPr>
      </p:cxnSp>
      <p:sp>
        <p:nvSpPr>
          <p:cNvPr id="439" name="Google Shape;439;p33"/>
          <p:cNvSpPr txBox="1"/>
          <p:nvPr/>
        </p:nvSpPr>
        <p:spPr>
          <a:xfrm>
            <a:off x="50275" y="9803800"/>
            <a:ext cx="7425000" cy="88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 it’s very imp to differentiate between them.</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2-In esophageal dysphagia, function refers to the “movement” While anatomy refers to obstruction caused by cancer/strictures</a:t>
            </a:r>
            <a:endParaRPr sz="1000">
              <a:solidFill>
                <a:srgbClr val="6AA84F"/>
              </a:solidFill>
              <a:latin typeface="Mada"/>
              <a:ea typeface="Mada"/>
              <a:cs typeface="Mada"/>
              <a:sym typeface="Mada"/>
            </a:endParaRPr>
          </a:p>
          <a:p>
            <a:pPr indent="0" lvl="0" marL="0" rtl="0" algn="l">
              <a:spcBef>
                <a:spcPts val="0"/>
              </a:spcBef>
              <a:spcAft>
                <a:spcPts val="0"/>
              </a:spcAft>
              <a:buNone/>
            </a:pPr>
            <a:r>
              <a:t/>
            </a:r>
            <a:endParaRPr sz="1000">
              <a:solidFill>
                <a:srgbClr val="6AA84F"/>
              </a:solidFill>
              <a:latin typeface="Mada"/>
              <a:ea typeface="Mada"/>
              <a:cs typeface="Mada"/>
              <a:sym typeface="Mada"/>
            </a:endParaRPr>
          </a:p>
        </p:txBody>
      </p:sp>
      <p:graphicFrame>
        <p:nvGraphicFramePr>
          <p:cNvPr id="440" name="Google Shape;440;p33"/>
          <p:cNvGraphicFramePr/>
          <p:nvPr/>
        </p:nvGraphicFramePr>
        <p:xfrm>
          <a:off x="85688" y="1702950"/>
          <a:ext cx="3000000" cy="3000000"/>
        </p:xfrm>
        <a:graphic>
          <a:graphicData uri="http://schemas.openxmlformats.org/drawingml/2006/table">
            <a:tbl>
              <a:tblPr>
                <a:noFill/>
                <a:tableStyleId>{E4BA5BB4-E42F-4BCE-B389-E22E7227084E}</a:tableStyleId>
              </a:tblPr>
              <a:tblGrid>
                <a:gridCol w="3705275"/>
                <a:gridCol w="1760050"/>
                <a:gridCol w="1923300"/>
              </a:tblGrid>
              <a:tr h="295175">
                <a:tc>
                  <a:txBody>
                    <a:bodyPr/>
                    <a:lstStyle/>
                    <a:p>
                      <a:pPr indent="0" lvl="0" marL="0" rtl="0" algn="ctr">
                        <a:spcBef>
                          <a:spcPts val="0"/>
                        </a:spcBef>
                        <a:spcAft>
                          <a:spcPts val="0"/>
                        </a:spcAft>
                        <a:buNone/>
                      </a:pPr>
                      <a:r>
                        <a:rPr b="1" lang="ar" sz="1100">
                          <a:latin typeface="Mada"/>
                          <a:ea typeface="Mada"/>
                          <a:cs typeface="Mada"/>
                          <a:sym typeface="Mada"/>
                        </a:rPr>
                        <a:t>Oropharyngeal Dysphagia</a:t>
                      </a:r>
                      <a:endParaRPr b="1" sz="1100">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B6D7A8"/>
                    </a:solidFill>
                  </a:tcPr>
                </a:tc>
                <a:tc gridSpan="2">
                  <a:txBody>
                    <a:bodyPr/>
                    <a:lstStyle/>
                    <a:p>
                      <a:pPr indent="0" lvl="0" marL="0" rtl="0" algn="ctr">
                        <a:spcBef>
                          <a:spcPts val="0"/>
                        </a:spcBef>
                        <a:spcAft>
                          <a:spcPts val="0"/>
                        </a:spcAft>
                        <a:buNone/>
                      </a:pPr>
                      <a:r>
                        <a:rPr b="1" lang="ar" sz="1100">
                          <a:latin typeface="Mada"/>
                          <a:ea typeface="Mada"/>
                          <a:cs typeface="Mada"/>
                          <a:sym typeface="Mada"/>
                        </a:rPr>
                        <a:t>Esophageal Dysphagia </a:t>
                      </a:r>
                      <a:r>
                        <a:rPr b="1" baseline="30000" lang="ar" sz="1100">
                          <a:latin typeface="Mada"/>
                          <a:ea typeface="Mada"/>
                          <a:cs typeface="Mada"/>
                          <a:sym typeface="Mada"/>
                        </a:rPr>
                        <a:t>2</a:t>
                      </a:r>
                      <a:endParaRPr b="1" baseline="30000" sz="1100">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B6D7A8"/>
                    </a:solidFill>
                  </a:tcPr>
                </a:tc>
                <a:tc hMerge="1"/>
              </a:tr>
              <a:tr h="295175">
                <a:tc gridSpan="3">
                  <a:txBody>
                    <a:bodyPr/>
                    <a:lstStyle/>
                    <a:p>
                      <a:pPr indent="0" lvl="0" marL="0" rtl="0" algn="ctr">
                        <a:spcBef>
                          <a:spcPts val="0"/>
                        </a:spcBef>
                        <a:spcAft>
                          <a:spcPts val="0"/>
                        </a:spcAft>
                        <a:buNone/>
                      </a:pPr>
                      <a:r>
                        <a:rPr b="1" lang="ar" sz="1100">
                          <a:solidFill>
                            <a:srgbClr val="CC0000"/>
                          </a:solidFill>
                          <a:latin typeface="Mada"/>
                          <a:ea typeface="Mada"/>
                          <a:cs typeface="Mada"/>
                          <a:sym typeface="Mada"/>
                        </a:rPr>
                        <a:t>Recurrent Pneumonia (Aspiration)</a:t>
                      </a:r>
                      <a:endParaRPr b="1" sz="1100">
                        <a:solidFill>
                          <a:srgbClr val="CC0000"/>
                        </a:solidFill>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EAD3">
                        <a:alpha val="65920"/>
                      </a:srgbClr>
                    </a:solidFill>
                  </a:tcPr>
                </a:tc>
                <a:tc hMerge="1"/>
                <a:tc hMerge="1"/>
              </a:tr>
              <a:tr h="295175">
                <a:tc gridSpan="3">
                  <a:txBody>
                    <a:bodyPr/>
                    <a:lstStyle/>
                    <a:p>
                      <a:pPr indent="0" lvl="0" marL="0" rtl="0" algn="ctr">
                        <a:spcBef>
                          <a:spcPts val="0"/>
                        </a:spcBef>
                        <a:spcAft>
                          <a:spcPts val="0"/>
                        </a:spcAft>
                        <a:buNone/>
                      </a:pPr>
                      <a:r>
                        <a:rPr b="1" lang="ar" sz="1100">
                          <a:solidFill>
                            <a:srgbClr val="CC0000"/>
                          </a:solidFill>
                          <a:latin typeface="Mada"/>
                          <a:ea typeface="Mada"/>
                          <a:cs typeface="Mada"/>
                          <a:sym typeface="Mada"/>
                        </a:rPr>
                        <a:t>Weight loss </a:t>
                      </a:r>
                      <a:endParaRPr b="1" sz="1100">
                        <a:solidFill>
                          <a:srgbClr val="CC0000"/>
                        </a:solidFill>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EAD3">
                        <a:alpha val="65920"/>
                      </a:srgbClr>
                    </a:solidFill>
                  </a:tcPr>
                </a:tc>
                <a:tc hMerge="1"/>
                <a:tc hMerge="1"/>
              </a:tr>
              <a:tr h="295175">
                <a:tc>
                  <a:txBody>
                    <a:bodyPr/>
                    <a:lstStyle/>
                    <a:p>
                      <a:pPr indent="0" lvl="0" marL="0" rtl="0" algn="ctr">
                        <a:spcBef>
                          <a:spcPts val="0"/>
                        </a:spcBef>
                        <a:spcAft>
                          <a:spcPts val="0"/>
                        </a:spcAft>
                        <a:buNone/>
                      </a:pPr>
                      <a:r>
                        <a:rPr b="1" lang="ar" sz="1100">
                          <a:latin typeface="Mada"/>
                          <a:ea typeface="Mada"/>
                          <a:cs typeface="Mada"/>
                          <a:sym typeface="Mada"/>
                        </a:rPr>
                        <a:t>Coughing or choking with swallowing.</a:t>
                      </a:r>
                      <a:endParaRPr b="1" sz="1100">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gridSpan="2">
                  <a:txBody>
                    <a:bodyPr/>
                    <a:lstStyle/>
                    <a:p>
                      <a:pPr indent="0" lvl="0" marL="0" rtl="0" algn="ctr">
                        <a:spcBef>
                          <a:spcPts val="0"/>
                        </a:spcBef>
                        <a:spcAft>
                          <a:spcPts val="0"/>
                        </a:spcAft>
                        <a:buNone/>
                      </a:pPr>
                      <a:r>
                        <a:rPr b="1" lang="ar" sz="1100">
                          <a:solidFill>
                            <a:srgbClr val="CC0000"/>
                          </a:solidFill>
                          <a:latin typeface="Mada"/>
                          <a:ea typeface="Mada"/>
                          <a:cs typeface="Mada"/>
                          <a:sym typeface="Mada"/>
                        </a:rPr>
                        <a:t>Usually no problem with initiation of swallowing.</a:t>
                      </a:r>
                      <a:endParaRPr b="1" sz="1100">
                        <a:solidFill>
                          <a:srgbClr val="CC0000"/>
                        </a:solidFill>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hMerge="1"/>
              </a:tr>
              <a:tr h="295175">
                <a:tc>
                  <a:txBody>
                    <a:bodyPr/>
                    <a:lstStyle/>
                    <a:p>
                      <a:pPr indent="0" lvl="0" marL="0" rtl="0" algn="ctr">
                        <a:spcBef>
                          <a:spcPts val="0"/>
                        </a:spcBef>
                        <a:spcAft>
                          <a:spcPts val="0"/>
                        </a:spcAft>
                        <a:buNone/>
                      </a:pPr>
                      <a:r>
                        <a:rPr b="1" lang="ar" sz="1100">
                          <a:solidFill>
                            <a:srgbClr val="CC0000"/>
                          </a:solidFill>
                          <a:latin typeface="Mada"/>
                          <a:ea typeface="Mada"/>
                          <a:cs typeface="Mada"/>
                          <a:sym typeface="Mada"/>
                        </a:rPr>
                        <a:t>Difficulty initiating swallowing.</a:t>
                      </a:r>
                      <a:endParaRPr b="1" sz="1100">
                        <a:solidFill>
                          <a:srgbClr val="CC0000"/>
                        </a:solidFill>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gridSpan="2">
                  <a:txBody>
                    <a:bodyPr/>
                    <a:lstStyle/>
                    <a:p>
                      <a:pPr indent="0" lvl="0" marL="0" rtl="0" algn="ctr">
                        <a:spcBef>
                          <a:spcPts val="0"/>
                        </a:spcBef>
                        <a:spcAft>
                          <a:spcPts val="0"/>
                        </a:spcAft>
                        <a:buNone/>
                      </a:pPr>
                      <a:r>
                        <a:rPr lang="ar" sz="1100">
                          <a:latin typeface="Mada"/>
                          <a:ea typeface="Mada"/>
                          <a:cs typeface="Mada"/>
                          <a:sym typeface="Mada"/>
                        </a:rPr>
                        <a:t>Sensation of food getting </a:t>
                      </a:r>
                      <a:r>
                        <a:rPr b="1" lang="ar" sz="1100">
                          <a:latin typeface="Mada"/>
                          <a:ea typeface="Mada"/>
                          <a:cs typeface="Mada"/>
                          <a:sym typeface="Mada"/>
                        </a:rPr>
                        <a:t>S</a:t>
                      </a:r>
                      <a:r>
                        <a:rPr b="1" lang="ar" sz="1100">
                          <a:latin typeface="Mada"/>
                          <a:ea typeface="Mada"/>
                          <a:cs typeface="Mada"/>
                          <a:sym typeface="Mada"/>
                        </a:rPr>
                        <a:t>tuck in the chest.</a:t>
                      </a:r>
                      <a:endParaRPr b="1" sz="1100">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hMerge="1"/>
              </a:tr>
              <a:tr h="295175">
                <a:tc>
                  <a:txBody>
                    <a:bodyPr/>
                    <a:lstStyle/>
                    <a:p>
                      <a:pPr indent="0" lvl="0" marL="0" rtl="0" algn="ctr">
                        <a:spcBef>
                          <a:spcPts val="0"/>
                        </a:spcBef>
                        <a:spcAft>
                          <a:spcPts val="0"/>
                        </a:spcAft>
                        <a:buNone/>
                      </a:pPr>
                      <a:r>
                        <a:rPr lang="ar" sz="1100">
                          <a:latin typeface="Mada"/>
                          <a:ea typeface="Mada"/>
                          <a:cs typeface="Mada"/>
                          <a:sym typeface="Mada"/>
                        </a:rPr>
                        <a:t>Change in </a:t>
                      </a:r>
                      <a:r>
                        <a:rPr b="1" lang="ar" sz="1100">
                          <a:latin typeface="Mada"/>
                          <a:ea typeface="Mada"/>
                          <a:cs typeface="Mada"/>
                          <a:sym typeface="Mada"/>
                        </a:rPr>
                        <a:t>V</a:t>
                      </a:r>
                      <a:r>
                        <a:rPr b="1" lang="ar" sz="1100">
                          <a:latin typeface="Mada"/>
                          <a:ea typeface="Mada"/>
                          <a:cs typeface="Mada"/>
                          <a:sym typeface="Mada"/>
                        </a:rPr>
                        <a:t>oice </a:t>
                      </a:r>
                      <a:r>
                        <a:rPr lang="ar" sz="1100">
                          <a:latin typeface="Mada"/>
                          <a:ea typeface="Mada"/>
                          <a:cs typeface="Mada"/>
                          <a:sym typeface="Mada"/>
                        </a:rPr>
                        <a:t>or </a:t>
                      </a:r>
                      <a:r>
                        <a:rPr b="1" lang="ar" sz="1100">
                          <a:latin typeface="Mada"/>
                          <a:ea typeface="Mada"/>
                          <a:cs typeface="Mada"/>
                          <a:sym typeface="Mada"/>
                        </a:rPr>
                        <a:t>S</a:t>
                      </a:r>
                      <a:r>
                        <a:rPr b="1" lang="ar" sz="1100">
                          <a:latin typeface="Mada"/>
                          <a:ea typeface="Mada"/>
                          <a:cs typeface="Mada"/>
                          <a:sym typeface="Mada"/>
                        </a:rPr>
                        <a:t>peech</a:t>
                      </a:r>
                      <a:endParaRPr b="1" sz="1100">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gridSpan="2">
                  <a:txBody>
                    <a:bodyPr/>
                    <a:lstStyle/>
                    <a:p>
                      <a:pPr indent="0" lvl="0" marL="0" rtl="0" algn="ctr">
                        <a:spcBef>
                          <a:spcPts val="0"/>
                        </a:spcBef>
                        <a:spcAft>
                          <a:spcPts val="0"/>
                        </a:spcAft>
                        <a:buNone/>
                      </a:pPr>
                      <a:r>
                        <a:rPr lang="ar" sz="1100">
                          <a:latin typeface="Mada"/>
                          <a:ea typeface="Mada"/>
                          <a:cs typeface="Mada"/>
                          <a:sym typeface="Mada"/>
                        </a:rPr>
                        <a:t>Can have </a:t>
                      </a:r>
                      <a:r>
                        <a:rPr b="1" lang="ar" sz="1100">
                          <a:latin typeface="Mada"/>
                          <a:ea typeface="Mada"/>
                          <a:cs typeface="Mada"/>
                          <a:sym typeface="Mada"/>
                        </a:rPr>
                        <a:t>P</a:t>
                      </a:r>
                      <a:r>
                        <a:rPr b="1" lang="ar" sz="1100">
                          <a:latin typeface="Mada"/>
                          <a:ea typeface="Mada"/>
                          <a:cs typeface="Mada"/>
                          <a:sym typeface="Mada"/>
                        </a:rPr>
                        <a:t>ain in the chest</a:t>
                      </a:r>
                      <a:r>
                        <a:rPr lang="ar" sz="1100">
                          <a:latin typeface="Mada"/>
                          <a:ea typeface="Mada"/>
                          <a:cs typeface="Mada"/>
                          <a:sym typeface="Mada"/>
                        </a:rPr>
                        <a:t> from food bolus.</a:t>
                      </a:r>
                      <a:endParaRPr sz="1100">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hMerge="1"/>
              </a:tr>
              <a:tr h="295175">
                <a:tc>
                  <a:txBody>
                    <a:bodyPr/>
                    <a:lstStyle/>
                    <a:p>
                      <a:pPr indent="0" lvl="0" marL="0" rtl="0" algn="ctr">
                        <a:spcBef>
                          <a:spcPts val="0"/>
                        </a:spcBef>
                        <a:spcAft>
                          <a:spcPts val="0"/>
                        </a:spcAft>
                        <a:buNone/>
                      </a:pPr>
                      <a:r>
                        <a:rPr b="1" lang="ar" sz="1100">
                          <a:latin typeface="Mada"/>
                          <a:ea typeface="Mada"/>
                          <a:cs typeface="Mada"/>
                          <a:sym typeface="Mada"/>
                        </a:rPr>
                        <a:t>Nasal </a:t>
                      </a:r>
                      <a:r>
                        <a:rPr lang="ar" sz="1100">
                          <a:latin typeface="Mada"/>
                          <a:ea typeface="Mada"/>
                          <a:cs typeface="Mada"/>
                          <a:sym typeface="Mada"/>
                        </a:rPr>
                        <a:t>regurgitation.</a:t>
                      </a:r>
                      <a:endParaRPr sz="1100">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gridSpan="2">
                  <a:txBody>
                    <a:bodyPr/>
                    <a:lstStyle/>
                    <a:p>
                      <a:pPr indent="0" lvl="0" marL="0" rtl="0" algn="ctr">
                        <a:spcBef>
                          <a:spcPts val="0"/>
                        </a:spcBef>
                        <a:spcAft>
                          <a:spcPts val="0"/>
                        </a:spcAft>
                        <a:buNone/>
                      </a:pPr>
                      <a:r>
                        <a:rPr b="1" lang="ar" sz="1100">
                          <a:latin typeface="Mada"/>
                          <a:ea typeface="Mada"/>
                          <a:cs typeface="Mada"/>
                          <a:sym typeface="Mada"/>
                        </a:rPr>
                        <a:t>Oral </a:t>
                      </a:r>
                      <a:r>
                        <a:rPr lang="ar" sz="1100">
                          <a:latin typeface="Mada"/>
                          <a:ea typeface="Mada"/>
                          <a:cs typeface="Mada"/>
                          <a:sym typeface="Mada"/>
                        </a:rPr>
                        <a:t>or </a:t>
                      </a:r>
                      <a:r>
                        <a:rPr b="1" lang="ar" sz="1100">
                          <a:latin typeface="Mada"/>
                          <a:ea typeface="Mada"/>
                          <a:cs typeface="Mada"/>
                          <a:sym typeface="Mada"/>
                        </a:rPr>
                        <a:t>P</a:t>
                      </a:r>
                      <a:r>
                        <a:rPr b="1" lang="ar" sz="1100">
                          <a:latin typeface="Mada"/>
                          <a:ea typeface="Mada"/>
                          <a:cs typeface="Mada"/>
                          <a:sym typeface="Mada"/>
                        </a:rPr>
                        <a:t>haryngeal </a:t>
                      </a:r>
                      <a:r>
                        <a:rPr lang="ar" sz="1100">
                          <a:latin typeface="Mada"/>
                          <a:ea typeface="Mada"/>
                          <a:cs typeface="Mada"/>
                          <a:sym typeface="Mada"/>
                        </a:rPr>
                        <a:t>regurgitation.</a:t>
                      </a:r>
                      <a:endParaRPr sz="1100">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hMerge="1"/>
              </a:tr>
              <a:tr h="295175">
                <a:tc>
                  <a:txBody>
                    <a:bodyPr/>
                    <a:lstStyle/>
                    <a:p>
                      <a:pPr indent="0" lvl="0" marL="0" rtl="0" algn="ctr">
                        <a:spcBef>
                          <a:spcPts val="0"/>
                        </a:spcBef>
                        <a:spcAft>
                          <a:spcPts val="0"/>
                        </a:spcAft>
                        <a:buNone/>
                      </a:pPr>
                      <a:r>
                        <a:rPr lang="ar" sz="1100">
                          <a:latin typeface="Mada"/>
                          <a:ea typeface="Mada"/>
                          <a:cs typeface="Mada"/>
                          <a:sym typeface="Mada"/>
                        </a:rPr>
                        <a:t>S</a:t>
                      </a:r>
                      <a:r>
                        <a:rPr lang="ar" sz="1100">
                          <a:latin typeface="Mada"/>
                          <a:ea typeface="Mada"/>
                          <a:cs typeface="Mada"/>
                          <a:sym typeface="Mada"/>
                        </a:rPr>
                        <a:t>ystemic </a:t>
                      </a:r>
                      <a:r>
                        <a:rPr b="1" lang="ar" sz="1100">
                          <a:latin typeface="Mada"/>
                          <a:ea typeface="Mada"/>
                          <a:cs typeface="Mada"/>
                          <a:sym typeface="Mada"/>
                        </a:rPr>
                        <a:t>N</a:t>
                      </a:r>
                      <a:r>
                        <a:rPr b="1" lang="ar" sz="1100">
                          <a:latin typeface="Mada"/>
                          <a:ea typeface="Mada"/>
                          <a:cs typeface="Mada"/>
                          <a:sym typeface="Mada"/>
                        </a:rPr>
                        <a:t>eurologic </a:t>
                      </a:r>
                      <a:r>
                        <a:rPr lang="ar" sz="1100">
                          <a:solidFill>
                            <a:srgbClr val="6AA84F"/>
                          </a:solidFill>
                          <a:latin typeface="Mada"/>
                          <a:ea typeface="Mada"/>
                          <a:cs typeface="Mada"/>
                          <a:sym typeface="Mada"/>
                        </a:rPr>
                        <a:t>(Such as Stroke)</a:t>
                      </a:r>
                      <a:r>
                        <a:rPr lang="ar" sz="1100">
                          <a:latin typeface="Mada"/>
                          <a:ea typeface="Mada"/>
                          <a:cs typeface="Mada"/>
                          <a:sym typeface="Mada"/>
                        </a:rPr>
                        <a:t> </a:t>
                      </a:r>
                      <a:r>
                        <a:rPr lang="ar" sz="1100">
                          <a:latin typeface="Mada"/>
                          <a:ea typeface="Mada"/>
                          <a:cs typeface="Mada"/>
                          <a:sym typeface="Mada"/>
                        </a:rPr>
                        <a:t>or </a:t>
                      </a:r>
                      <a:r>
                        <a:rPr b="1" lang="ar" sz="1100">
                          <a:latin typeface="Mada"/>
                          <a:ea typeface="Mada"/>
                          <a:cs typeface="Mada"/>
                          <a:sym typeface="Mada"/>
                        </a:rPr>
                        <a:t>M</a:t>
                      </a:r>
                      <a:r>
                        <a:rPr b="1" lang="ar" sz="1100">
                          <a:latin typeface="Mada"/>
                          <a:ea typeface="Mada"/>
                          <a:cs typeface="Mada"/>
                          <a:sym typeface="Mada"/>
                        </a:rPr>
                        <a:t>yopathic</a:t>
                      </a:r>
                      <a:r>
                        <a:rPr baseline="30000" lang="ar" sz="1100">
                          <a:solidFill>
                            <a:schemeClr val="dk1"/>
                          </a:solidFill>
                          <a:latin typeface="Mada"/>
                          <a:ea typeface="Mada"/>
                          <a:cs typeface="Mada"/>
                          <a:sym typeface="Mada"/>
                        </a:rPr>
                        <a:t> </a:t>
                      </a:r>
                      <a:r>
                        <a:rPr lang="ar" sz="1100">
                          <a:solidFill>
                            <a:srgbClr val="6AA84F"/>
                          </a:solidFill>
                          <a:latin typeface="Mada"/>
                          <a:ea typeface="Mada"/>
                          <a:cs typeface="Mada"/>
                          <a:sym typeface="Mada"/>
                        </a:rPr>
                        <a:t>(Such as dermatomyositis)</a:t>
                      </a:r>
                      <a:r>
                        <a:rPr lang="ar" sz="1100">
                          <a:latin typeface="Mada"/>
                          <a:ea typeface="Mada"/>
                          <a:cs typeface="Mada"/>
                          <a:sym typeface="Mada"/>
                        </a:rPr>
                        <a:t> S</a:t>
                      </a:r>
                      <a:r>
                        <a:rPr lang="ar" sz="1100">
                          <a:latin typeface="Mada"/>
                          <a:ea typeface="Mada"/>
                          <a:cs typeface="Mada"/>
                          <a:sym typeface="Mada"/>
                        </a:rPr>
                        <a:t>yndromes.</a:t>
                      </a:r>
                      <a:endParaRPr sz="1100">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tcPr>
                </a:tc>
                <a:tc gridSpan="2" rowSpan="2">
                  <a:txBody>
                    <a:bodyPr/>
                    <a:lstStyle/>
                    <a:p>
                      <a:pPr indent="0" lvl="0" marL="0" rtl="0" algn="ctr">
                        <a:spcBef>
                          <a:spcPts val="0"/>
                        </a:spcBef>
                        <a:spcAft>
                          <a:spcPts val="0"/>
                        </a:spcAft>
                        <a:buNone/>
                      </a:pPr>
                      <a:r>
                        <a:rPr b="1" lang="ar" sz="1100">
                          <a:solidFill>
                            <a:srgbClr val="D85D73"/>
                          </a:solidFill>
                          <a:latin typeface="Mada"/>
                          <a:ea typeface="Mada"/>
                          <a:cs typeface="Mada"/>
                          <a:sym typeface="Mada"/>
                        </a:rPr>
                        <a:t>Functional</a:t>
                      </a:r>
                      <a:r>
                        <a:rPr b="1" lang="ar" sz="1100">
                          <a:latin typeface="Mada"/>
                          <a:ea typeface="Mada"/>
                          <a:cs typeface="Mada"/>
                          <a:sym typeface="Mada"/>
                        </a:rPr>
                        <a:t> </a:t>
                      </a:r>
                      <a:r>
                        <a:rPr lang="ar" sz="1100">
                          <a:latin typeface="Mada"/>
                          <a:ea typeface="Mada"/>
                          <a:cs typeface="Mada"/>
                          <a:sym typeface="Mada"/>
                        </a:rPr>
                        <a:t>or </a:t>
                      </a:r>
                      <a:r>
                        <a:rPr b="1" lang="ar" sz="1100">
                          <a:solidFill>
                            <a:srgbClr val="76A5AF"/>
                          </a:solidFill>
                          <a:latin typeface="Mada"/>
                          <a:ea typeface="Mada"/>
                          <a:cs typeface="Mada"/>
                          <a:sym typeface="Mada"/>
                        </a:rPr>
                        <a:t>Anatomical</a:t>
                      </a:r>
                      <a:r>
                        <a:rPr b="1" lang="ar" sz="1100">
                          <a:latin typeface="Mada"/>
                          <a:ea typeface="Mada"/>
                          <a:cs typeface="Mada"/>
                          <a:sym typeface="Mada"/>
                        </a:rPr>
                        <a:t> </a:t>
                      </a:r>
                      <a:r>
                        <a:rPr lang="ar" sz="1100">
                          <a:latin typeface="Mada"/>
                          <a:ea typeface="Mada"/>
                          <a:cs typeface="Mada"/>
                          <a:sym typeface="Mada"/>
                        </a:rPr>
                        <a:t>abnormalities in the esophagus</a:t>
                      </a:r>
                      <a:endParaRPr sz="1100">
                        <a:latin typeface="Mada"/>
                        <a:ea typeface="Mada"/>
                        <a:cs typeface="Mada"/>
                        <a:sym typeface="Mada"/>
                      </a:endParaRPr>
                    </a:p>
                    <a:p>
                      <a:pPr indent="0" lvl="0" marL="0" rtl="0" algn="l">
                        <a:spcBef>
                          <a:spcPts val="0"/>
                        </a:spcBef>
                        <a:spcAft>
                          <a:spcPts val="0"/>
                        </a:spcAft>
                        <a:buNone/>
                      </a:pPr>
                      <a:r>
                        <a:t/>
                      </a:r>
                      <a:endParaRPr b="1" sz="1100">
                        <a:solidFill>
                          <a:srgbClr val="D85D73"/>
                        </a:solidFill>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rowSpan="2" hMerge="1"/>
              </a:tr>
              <a:tr h="866525">
                <a:tc>
                  <a:txBody>
                    <a:bodyPr/>
                    <a:lstStyle/>
                    <a:p>
                      <a:pPr indent="0" lvl="0" marL="0" rtl="0" algn="ctr">
                        <a:spcBef>
                          <a:spcPts val="0"/>
                        </a:spcBef>
                        <a:spcAft>
                          <a:spcPts val="0"/>
                        </a:spcAft>
                        <a:buNone/>
                      </a:pPr>
                      <a:r>
                        <a:t/>
                      </a:r>
                      <a:endParaRPr sz="1100">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tcPr>
                </a:tc>
                <a:tc gridSpan="2" vMerge="1"/>
                <a:tc hMerge="1" vMerge="1"/>
              </a:tr>
            </a:tbl>
          </a:graphicData>
        </a:graphic>
      </p:graphicFrame>
      <p:pic>
        <p:nvPicPr>
          <p:cNvPr id="441" name="Google Shape;441;p33"/>
          <p:cNvPicPr preferRelativeResize="0"/>
          <p:nvPr/>
        </p:nvPicPr>
        <p:blipFill>
          <a:blip r:embed="rId3">
            <a:alphaModFix/>
          </a:blip>
          <a:stretch>
            <a:fillRect/>
          </a:stretch>
        </p:blipFill>
        <p:spPr>
          <a:xfrm>
            <a:off x="-1477700" y="2016075"/>
            <a:ext cx="1248173" cy="849825"/>
          </a:xfrm>
          <a:prstGeom prst="rect">
            <a:avLst/>
          </a:prstGeom>
          <a:noFill/>
          <a:ln>
            <a:noFill/>
          </a:ln>
        </p:spPr>
      </p:pic>
      <p:sp>
        <p:nvSpPr>
          <p:cNvPr id="442" name="Google Shape;442;p33"/>
          <p:cNvSpPr/>
          <p:nvPr/>
        </p:nvSpPr>
        <p:spPr>
          <a:xfrm>
            <a:off x="85700" y="1702950"/>
            <a:ext cx="399900" cy="354300"/>
          </a:xfrm>
          <a:prstGeom prst="star5">
            <a:avLst>
              <a:gd fmla="val 19098" name="adj"/>
              <a:gd fmla="val 105146" name="hf"/>
              <a:gd fmla="val 110557" name="vf"/>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443" name="Google Shape;443;p33"/>
          <p:cNvGraphicFramePr/>
          <p:nvPr/>
        </p:nvGraphicFramePr>
        <p:xfrm>
          <a:off x="9883288" y="3474450"/>
          <a:ext cx="3000000" cy="3000000"/>
        </p:xfrm>
        <a:graphic>
          <a:graphicData uri="http://schemas.openxmlformats.org/drawingml/2006/table">
            <a:tbl>
              <a:tblPr>
                <a:noFill/>
                <a:tableStyleId>{E4BA5BB4-E42F-4BCE-B389-E22E7227084E}</a:tableStyleId>
              </a:tblPr>
              <a:tblGrid>
                <a:gridCol w="2234350"/>
                <a:gridCol w="1923300"/>
              </a:tblGrid>
              <a:tr h="295175">
                <a:tc gridSpan="2">
                  <a:txBody>
                    <a:bodyPr/>
                    <a:lstStyle/>
                    <a:p>
                      <a:pPr indent="0" lvl="0" marL="0" rtl="0" algn="ctr">
                        <a:spcBef>
                          <a:spcPts val="0"/>
                        </a:spcBef>
                        <a:spcAft>
                          <a:spcPts val="0"/>
                        </a:spcAft>
                        <a:buNone/>
                      </a:pPr>
                      <a:r>
                        <a:rPr lang="ar" sz="1100">
                          <a:latin typeface="Mada"/>
                          <a:ea typeface="Mada"/>
                          <a:cs typeface="Mada"/>
                          <a:sym typeface="Mada"/>
                        </a:rPr>
                        <a:t>Intrinsic </a:t>
                      </a:r>
                      <a:r>
                        <a:rPr b="1" lang="ar" sz="1100">
                          <a:solidFill>
                            <a:srgbClr val="D85D73"/>
                          </a:solidFill>
                          <a:latin typeface="Mada"/>
                          <a:ea typeface="Mada"/>
                          <a:cs typeface="Mada"/>
                          <a:sym typeface="Mada"/>
                        </a:rPr>
                        <a:t>Functional</a:t>
                      </a:r>
                      <a:r>
                        <a:rPr b="1" lang="ar" sz="1100">
                          <a:latin typeface="Mada"/>
                          <a:ea typeface="Mada"/>
                          <a:cs typeface="Mada"/>
                          <a:sym typeface="Mada"/>
                        </a:rPr>
                        <a:t> </a:t>
                      </a:r>
                      <a:r>
                        <a:rPr lang="ar" sz="1100">
                          <a:latin typeface="Mada"/>
                          <a:ea typeface="Mada"/>
                          <a:cs typeface="Mada"/>
                          <a:sym typeface="Mada"/>
                        </a:rPr>
                        <a:t>or </a:t>
                      </a:r>
                      <a:r>
                        <a:rPr b="1" lang="ar" sz="1100">
                          <a:solidFill>
                            <a:srgbClr val="76A5AF"/>
                          </a:solidFill>
                          <a:latin typeface="Mada"/>
                          <a:ea typeface="Mada"/>
                          <a:cs typeface="Mada"/>
                          <a:sym typeface="Mada"/>
                        </a:rPr>
                        <a:t>Anatomical</a:t>
                      </a:r>
                      <a:r>
                        <a:rPr b="1" lang="ar" sz="1100">
                          <a:latin typeface="Mada"/>
                          <a:ea typeface="Mada"/>
                          <a:cs typeface="Mada"/>
                          <a:sym typeface="Mada"/>
                        </a:rPr>
                        <a:t> </a:t>
                      </a:r>
                      <a:r>
                        <a:rPr lang="ar" sz="1100">
                          <a:latin typeface="Mada"/>
                          <a:ea typeface="Mada"/>
                          <a:cs typeface="Mada"/>
                          <a:sym typeface="Mada"/>
                        </a:rPr>
                        <a:t>abnormalities in the esophagus</a:t>
                      </a:r>
                      <a:endParaRPr sz="1100">
                        <a:latin typeface="Mada"/>
                        <a:ea typeface="Mada"/>
                        <a:cs typeface="Mada"/>
                        <a:sym typeface="Mada"/>
                      </a:endParaRPr>
                    </a:p>
                  </a:txBody>
                  <a:tcPr marT="91425" marB="91425" marR="91425" marL="91425" anchor="ctr">
                    <a:lnB cap="flat" cmpd="sng" w="9525">
                      <a:solidFill>
                        <a:srgbClr val="9E9E9E">
                          <a:alpha val="0"/>
                        </a:srgbClr>
                      </a:solidFill>
                      <a:prstDash val="solid"/>
                      <a:round/>
                      <a:headEnd len="sm" w="sm" type="none"/>
                      <a:tailEnd len="sm" w="sm" type="none"/>
                    </a:lnB>
                  </a:tcPr>
                </a:tc>
                <a:tc hMerge="1"/>
              </a:tr>
              <a:tr h="866525">
                <a:tc>
                  <a:txBody>
                    <a:bodyPr/>
                    <a:lstStyle/>
                    <a:p>
                      <a:pPr indent="0" lvl="0" marL="0" rtl="0" algn="ctr">
                        <a:spcBef>
                          <a:spcPts val="0"/>
                        </a:spcBef>
                        <a:spcAft>
                          <a:spcPts val="0"/>
                        </a:spcAft>
                        <a:buNone/>
                      </a:pPr>
                      <a:r>
                        <a:rPr b="1" lang="ar" sz="1100">
                          <a:solidFill>
                            <a:srgbClr val="D85D73"/>
                          </a:solidFill>
                          <a:latin typeface="Mada"/>
                          <a:ea typeface="Mada"/>
                          <a:cs typeface="Mada"/>
                          <a:sym typeface="Mada"/>
                        </a:rPr>
                        <a:t>Functional causes:</a:t>
                      </a:r>
                      <a:endParaRPr b="1" sz="1100">
                        <a:solidFill>
                          <a:schemeClr val="dk1"/>
                        </a:solidFill>
                        <a:latin typeface="Mada"/>
                        <a:ea typeface="Mada"/>
                        <a:cs typeface="Mada"/>
                        <a:sym typeface="Mada"/>
                      </a:endParaRPr>
                    </a:p>
                    <a:p>
                      <a:pPr indent="-156250" lvl="0" marL="1728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Achalasia.</a:t>
                      </a:r>
                      <a:endParaRPr sz="1100">
                        <a:solidFill>
                          <a:schemeClr val="dk1"/>
                        </a:solidFill>
                        <a:latin typeface="Mada"/>
                        <a:ea typeface="Mada"/>
                        <a:cs typeface="Mada"/>
                        <a:sym typeface="Mada"/>
                      </a:endParaRPr>
                    </a:p>
                    <a:p>
                      <a:pPr indent="-156250" lvl="0" marL="1728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Secondary dysphagia.</a:t>
                      </a:r>
                      <a:endParaRPr sz="1100">
                        <a:solidFill>
                          <a:schemeClr val="dk1"/>
                        </a:solidFill>
                        <a:latin typeface="Mada"/>
                        <a:ea typeface="Mada"/>
                        <a:cs typeface="Mada"/>
                        <a:sym typeface="Mada"/>
                      </a:endParaRPr>
                    </a:p>
                    <a:p>
                      <a:pPr indent="-156250" lvl="0" marL="1728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Esophageal spasm.</a:t>
                      </a:r>
                      <a:endParaRPr sz="1100">
                        <a:solidFill>
                          <a:schemeClr val="dk1"/>
                        </a:solidFill>
                        <a:latin typeface="Mada"/>
                        <a:ea typeface="Mada"/>
                        <a:cs typeface="Mada"/>
                        <a:sym typeface="Mada"/>
                      </a:endParaRPr>
                    </a:p>
                    <a:p>
                      <a:pPr indent="-156250" lvl="0" marL="1728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Eosinophilic esophagitis.</a:t>
                      </a:r>
                      <a:endParaRPr b="1" sz="1100">
                        <a:solidFill>
                          <a:schemeClr val="dk1"/>
                        </a:solidFill>
                        <a:latin typeface="Mada"/>
                        <a:ea typeface="Mada"/>
                        <a:cs typeface="Mada"/>
                        <a:sym typeface="Mada"/>
                      </a:endParaRPr>
                    </a:p>
                  </a:txBody>
                  <a:tcPr marT="91425" marB="91425" marR="91425" marL="91425" anchor="ctr">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tcPr>
                </a:tc>
                <a:tc>
                  <a:txBody>
                    <a:bodyPr/>
                    <a:lstStyle/>
                    <a:p>
                      <a:pPr indent="0" lvl="0" marL="0" rtl="0" algn="ctr">
                        <a:spcBef>
                          <a:spcPts val="0"/>
                        </a:spcBef>
                        <a:spcAft>
                          <a:spcPts val="0"/>
                        </a:spcAft>
                        <a:buNone/>
                      </a:pPr>
                      <a:r>
                        <a:rPr b="1" lang="ar" sz="1100">
                          <a:solidFill>
                            <a:srgbClr val="76A5AF"/>
                          </a:solidFill>
                          <a:latin typeface="Mada"/>
                          <a:ea typeface="Mada"/>
                          <a:cs typeface="Mada"/>
                          <a:sym typeface="Mada"/>
                        </a:rPr>
                        <a:t>Anatomical causes:</a:t>
                      </a:r>
                      <a:endParaRPr b="1" sz="1100">
                        <a:solidFill>
                          <a:srgbClr val="76A5AF"/>
                        </a:solidFill>
                        <a:latin typeface="Mada"/>
                        <a:ea typeface="Mada"/>
                        <a:cs typeface="Mada"/>
                        <a:sym typeface="Mada"/>
                      </a:endParaRPr>
                    </a:p>
                    <a:p>
                      <a:pPr indent="-192250" lvl="0" marL="208799"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Esophageal strictures</a:t>
                      </a:r>
                      <a:endParaRPr sz="1100">
                        <a:solidFill>
                          <a:schemeClr val="dk1"/>
                        </a:solidFill>
                        <a:latin typeface="Mada"/>
                        <a:ea typeface="Mada"/>
                        <a:cs typeface="Mada"/>
                        <a:sym typeface="Mada"/>
                      </a:endParaRPr>
                    </a:p>
                    <a:p>
                      <a:pPr indent="-192250" lvl="0" marL="208799"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Esophageal ring.</a:t>
                      </a:r>
                      <a:endParaRPr sz="1100">
                        <a:solidFill>
                          <a:schemeClr val="dk1"/>
                        </a:solidFill>
                        <a:latin typeface="Mada"/>
                        <a:ea typeface="Mada"/>
                        <a:cs typeface="Mada"/>
                        <a:sym typeface="Mada"/>
                      </a:endParaRPr>
                    </a:p>
                    <a:p>
                      <a:pPr indent="-192250" lvl="0" marL="208799"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Esophageal web.</a:t>
                      </a:r>
                      <a:endParaRPr sz="1100">
                        <a:solidFill>
                          <a:schemeClr val="dk1"/>
                        </a:solidFill>
                        <a:latin typeface="Mada"/>
                        <a:ea typeface="Mada"/>
                        <a:cs typeface="Mada"/>
                        <a:sym typeface="Mada"/>
                      </a:endParaRPr>
                    </a:p>
                    <a:p>
                      <a:pPr indent="-192250" lvl="0" marL="208799"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Malignancy.</a:t>
                      </a:r>
                      <a:endParaRPr sz="1100">
                        <a:latin typeface="Mada"/>
                        <a:ea typeface="Mada"/>
                        <a:cs typeface="Mada"/>
                        <a:sym typeface="Mada"/>
                      </a:endParaRPr>
                    </a:p>
                  </a:txBody>
                  <a:tcPr marT="91425" marB="91425" marR="91425" marL="91425" anchor="ctr">
                    <a:lnL cap="flat" cmpd="sng" w="9525">
                      <a:solidFill>
                        <a:srgbClr val="9E9E9E">
                          <a:alpha val="0"/>
                        </a:srgbClr>
                      </a:solidFill>
                      <a:prstDash val="solid"/>
                      <a:round/>
                      <a:headEnd len="sm" w="sm" type="none"/>
                      <a:tailEnd len="sm" w="sm" type="none"/>
                    </a:lnL>
                    <a:lnT cap="flat" cmpd="sng" w="9525">
                      <a:solidFill>
                        <a:srgbClr val="9E9E9E">
                          <a:alpha val="0"/>
                        </a:srgbClr>
                      </a:solidFill>
                      <a:prstDash val="solid"/>
                      <a:round/>
                      <a:headEnd len="sm" w="sm" type="none"/>
                      <a:tailEnd len="sm" w="sm" type="none"/>
                    </a:lnT>
                  </a:tcPr>
                </a:tc>
              </a:tr>
            </a:tbl>
          </a:graphicData>
        </a:graphic>
      </p:graphicFrame>
      <p:sp>
        <p:nvSpPr>
          <p:cNvPr id="444" name="Google Shape;444;p33"/>
          <p:cNvSpPr txBox="1"/>
          <p:nvPr/>
        </p:nvSpPr>
        <p:spPr>
          <a:xfrm>
            <a:off x="5742600" y="4459350"/>
            <a:ext cx="1817400" cy="115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100">
                <a:solidFill>
                  <a:srgbClr val="76A5AF"/>
                </a:solidFill>
                <a:latin typeface="Mada"/>
                <a:ea typeface="Mada"/>
                <a:cs typeface="Mada"/>
                <a:sym typeface="Mada"/>
              </a:rPr>
              <a:t>Anatomical causes:</a:t>
            </a:r>
            <a:endParaRPr b="1" sz="1100">
              <a:solidFill>
                <a:srgbClr val="76A5AF"/>
              </a:solidFill>
              <a:latin typeface="Mada"/>
              <a:ea typeface="Mada"/>
              <a:cs typeface="Mada"/>
              <a:sym typeface="Mada"/>
            </a:endParaRPr>
          </a:p>
          <a:p>
            <a:pPr indent="-192250" lvl="0" marL="208799"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Esophageal strictures</a:t>
            </a:r>
            <a:endParaRPr sz="1100">
              <a:solidFill>
                <a:schemeClr val="dk1"/>
              </a:solidFill>
              <a:latin typeface="Mada"/>
              <a:ea typeface="Mada"/>
              <a:cs typeface="Mada"/>
              <a:sym typeface="Mada"/>
            </a:endParaRPr>
          </a:p>
          <a:p>
            <a:pPr indent="-192250" lvl="0" marL="208799"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Esophageal ring.</a:t>
            </a:r>
            <a:endParaRPr sz="1100">
              <a:solidFill>
                <a:schemeClr val="dk1"/>
              </a:solidFill>
              <a:latin typeface="Mada"/>
              <a:ea typeface="Mada"/>
              <a:cs typeface="Mada"/>
              <a:sym typeface="Mada"/>
            </a:endParaRPr>
          </a:p>
          <a:p>
            <a:pPr indent="-192250" lvl="0" marL="208799"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Esophageal web.</a:t>
            </a:r>
            <a:endParaRPr sz="1100">
              <a:solidFill>
                <a:schemeClr val="dk1"/>
              </a:solidFill>
              <a:latin typeface="Mada"/>
              <a:ea typeface="Mada"/>
              <a:cs typeface="Mada"/>
              <a:sym typeface="Mada"/>
            </a:endParaRPr>
          </a:p>
          <a:p>
            <a:pPr indent="-192250" lvl="0" marL="208799"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Malignancy.</a:t>
            </a:r>
            <a:endParaRPr sz="1100">
              <a:solidFill>
                <a:schemeClr val="dk1"/>
              </a:solidFill>
              <a:latin typeface="Mada"/>
              <a:ea typeface="Mada"/>
              <a:cs typeface="Mada"/>
              <a:sym typeface="Mada"/>
            </a:endParaRPr>
          </a:p>
        </p:txBody>
      </p:sp>
      <p:sp>
        <p:nvSpPr>
          <p:cNvPr id="445" name="Google Shape;445;p33"/>
          <p:cNvSpPr txBox="1"/>
          <p:nvPr/>
        </p:nvSpPr>
        <p:spPr>
          <a:xfrm>
            <a:off x="3867175" y="4449750"/>
            <a:ext cx="1920900" cy="115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100">
                <a:solidFill>
                  <a:srgbClr val="D85D73"/>
                </a:solidFill>
                <a:latin typeface="Mada"/>
                <a:ea typeface="Mada"/>
                <a:cs typeface="Mada"/>
                <a:sym typeface="Mada"/>
              </a:rPr>
              <a:t>Functional causes:</a:t>
            </a:r>
            <a:endParaRPr b="1" sz="1100">
              <a:solidFill>
                <a:schemeClr val="dk1"/>
              </a:solidFill>
              <a:latin typeface="Mada"/>
              <a:ea typeface="Mada"/>
              <a:cs typeface="Mada"/>
              <a:sym typeface="Mada"/>
            </a:endParaRPr>
          </a:p>
          <a:p>
            <a:pPr indent="-156250" lvl="0" marL="1728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Achalasia.</a:t>
            </a:r>
            <a:endParaRPr sz="1100">
              <a:solidFill>
                <a:schemeClr val="dk1"/>
              </a:solidFill>
              <a:latin typeface="Mada"/>
              <a:ea typeface="Mada"/>
              <a:cs typeface="Mada"/>
              <a:sym typeface="Mada"/>
            </a:endParaRPr>
          </a:p>
          <a:p>
            <a:pPr indent="-156250" lvl="0" marL="1728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Secondary dysphagia.</a:t>
            </a:r>
            <a:endParaRPr sz="1100">
              <a:solidFill>
                <a:schemeClr val="dk1"/>
              </a:solidFill>
              <a:latin typeface="Mada"/>
              <a:ea typeface="Mada"/>
              <a:cs typeface="Mada"/>
              <a:sym typeface="Mada"/>
            </a:endParaRPr>
          </a:p>
          <a:p>
            <a:pPr indent="-156250" lvl="0" marL="1728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Esophageal spasm.</a:t>
            </a:r>
            <a:endParaRPr sz="1100">
              <a:solidFill>
                <a:schemeClr val="dk1"/>
              </a:solidFill>
              <a:latin typeface="Mada"/>
              <a:ea typeface="Mada"/>
              <a:cs typeface="Mada"/>
              <a:sym typeface="Mada"/>
            </a:endParaRPr>
          </a:p>
          <a:p>
            <a:pPr indent="-156250" lvl="0" marL="1728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Eosinophilic esophagitis.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34"/>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sp>
        <p:nvSpPr>
          <p:cNvPr id="451" name="Google Shape;451;p34"/>
          <p:cNvSpPr txBox="1"/>
          <p:nvPr/>
        </p:nvSpPr>
        <p:spPr>
          <a:xfrm>
            <a:off x="160675" y="1131350"/>
            <a:ext cx="7399200" cy="562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5"/>
                </a:highlight>
                <a:latin typeface="Mada"/>
                <a:ea typeface="Mada"/>
                <a:cs typeface="Mada"/>
                <a:sym typeface="Mada"/>
              </a:rPr>
              <a:t>Zenker’s diverticulum</a:t>
            </a:r>
            <a:endParaRPr b="1" sz="2200">
              <a:solidFill>
                <a:schemeClr val="dk1"/>
              </a:solidFill>
              <a:highlight>
                <a:schemeClr val="accent5"/>
              </a:highlight>
              <a:latin typeface="Mada"/>
              <a:ea typeface="Mada"/>
              <a:cs typeface="Mada"/>
              <a:sym typeface="Mada"/>
            </a:endParaRPr>
          </a:p>
        </p:txBody>
      </p:sp>
      <p:sp>
        <p:nvSpPr>
          <p:cNvPr id="452" name="Google Shape;452;p34"/>
          <p:cNvSpPr/>
          <p:nvPr/>
        </p:nvSpPr>
        <p:spPr>
          <a:xfrm>
            <a:off x="215400" y="5599600"/>
            <a:ext cx="7129200" cy="2317500"/>
          </a:xfrm>
          <a:prstGeom prst="roundRect">
            <a:avLst>
              <a:gd fmla="val 16667" name="adj"/>
            </a:avLst>
          </a:prstGeom>
          <a:noFill/>
          <a:ln cap="flat" cmpd="sng" w="19050">
            <a:solidFill>
              <a:srgbClr val="B6D7A8"/>
            </a:solidFill>
            <a:prstDash val="lgDash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b="1" u="sng">
              <a:latin typeface="Mada"/>
              <a:ea typeface="Mada"/>
              <a:cs typeface="Mada"/>
              <a:sym typeface="Mada"/>
            </a:endParaRPr>
          </a:p>
          <a:p>
            <a:pPr indent="0" lvl="0" marL="0" rtl="0" algn="l">
              <a:spcBef>
                <a:spcPts val="0"/>
              </a:spcBef>
              <a:spcAft>
                <a:spcPts val="0"/>
              </a:spcAft>
              <a:buNone/>
            </a:pPr>
            <a:r>
              <a:t/>
            </a:r>
            <a:endParaRPr b="1" u="sng">
              <a:latin typeface="Mada"/>
              <a:ea typeface="Mada"/>
              <a:cs typeface="Mada"/>
              <a:sym typeface="Mada"/>
            </a:endParaRPr>
          </a:p>
          <a:p>
            <a:pPr indent="0" lvl="0" marL="0" rtl="0" algn="l">
              <a:spcBef>
                <a:spcPts val="0"/>
              </a:spcBef>
              <a:spcAft>
                <a:spcPts val="0"/>
              </a:spcAft>
              <a:buNone/>
            </a:pPr>
            <a:r>
              <a:t/>
            </a:r>
            <a:endParaRPr b="1" u="sng">
              <a:latin typeface="Mada"/>
              <a:ea typeface="Mada"/>
              <a:cs typeface="Mada"/>
              <a:sym typeface="Mada"/>
            </a:endParaRPr>
          </a:p>
          <a:p>
            <a:pPr indent="0" lvl="0" marL="0" rtl="0" algn="l">
              <a:spcBef>
                <a:spcPts val="0"/>
              </a:spcBef>
              <a:spcAft>
                <a:spcPts val="0"/>
              </a:spcAft>
              <a:buNone/>
            </a:pPr>
            <a:r>
              <a:t/>
            </a:r>
            <a:endParaRPr b="1" u="sng">
              <a:latin typeface="Mada"/>
              <a:ea typeface="Mada"/>
              <a:cs typeface="Mada"/>
              <a:sym typeface="Mada"/>
            </a:endParaRPr>
          </a:p>
          <a:p>
            <a:pPr indent="0" lvl="0" marL="0" rtl="0" algn="l">
              <a:spcBef>
                <a:spcPts val="0"/>
              </a:spcBef>
              <a:spcAft>
                <a:spcPts val="0"/>
              </a:spcAft>
              <a:buNone/>
            </a:pPr>
            <a:r>
              <a:t/>
            </a:r>
            <a:endParaRPr b="1" u="sng">
              <a:latin typeface="Mada"/>
              <a:ea typeface="Mada"/>
              <a:cs typeface="Mada"/>
              <a:sym typeface="Mada"/>
            </a:endParaRPr>
          </a:p>
          <a:p>
            <a:pPr indent="0" lvl="0" marL="0" rtl="0" algn="l">
              <a:spcBef>
                <a:spcPts val="0"/>
              </a:spcBef>
              <a:spcAft>
                <a:spcPts val="0"/>
              </a:spcAft>
              <a:buNone/>
            </a:pPr>
            <a:r>
              <a:t/>
            </a:r>
            <a:endParaRPr b="1" u="sng">
              <a:latin typeface="Mada"/>
              <a:ea typeface="Mada"/>
              <a:cs typeface="Mada"/>
              <a:sym typeface="Mada"/>
            </a:endParaRPr>
          </a:p>
          <a:p>
            <a:pPr indent="-330200" lvl="0" marL="457200" rtl="0" algn="l">
              <a:spcBef>
                <a:spcPts val="0"/>
              </a:spcBef>
              <a:spcAft>
                <a:spcPts val="0"/>
              </a:spcAft>
              <a:buSzPts val="1600"/>
              <a:buFont typeface="Mada"/>
              <a:buChar char="●"/>
            </a:pPr>
            <a:r>
              <a:rPr b="1" lang="ar" sz="1600" u="sng">
                <a:latin typeface="Mada"/>
                <a:ea typeface="Mada"/>
                <a:cs typeface="Mada"/>
                <a:sym typeface="Mada"/>
              </a:rPr>
              <a:t>Treatment:</a:t>
            </a:r>
            <a:endParaRPr b="1" sz="1600" u="sng">
              <a:latin typeface="Mada"/>
              <a:ea typeface="Mada"/>
              <a:cs typeface="Mada"/>
              <a:sym typeface="Mada"/>
            </a:endParaRPr>
          </a:p>
          <a:p>
            <a:pPr indent="-304800" lvl="1" marL="914400" rtl="0" algn="l">
              <a:spcBef>
                <a:spcPts val="0"/>
              </a:spcBef>
              <a:spcAft>
                <a:spcPts val="0"/>
              </a:spcAft>
              <a:buSzPts val="1200"/>
              <a:buFont typeface="Mada"/>
              <a:buChar char="○"/>
            </a:pPr>
            <a:r>
              <a:rPr b="1" lang="ar" sz="1200">
                <a:latin typeface="Mada"/>
                <a:ea typeface="Mada"/>
                <a:cs typeface="Mada"/>
                <a:sym typeface="Mada"/>
              </a:rPr>
              <a:t>Surgical</a:t>
            </a:r>
            <a:r>
              <a:rPr lang="ar" sz="1200">
                <a:solidFill>
                  <a:srgbClr val="1C4588"/>
                </a:solidFill>
                <a:latin typeface="Mada"/>
                <a:ea typeface="Mada"/>
                <a:cs typeface="Mada"/>
                <a:sym typeface="Mada"/>
              </a:rPr>
              <a:t>, either via an external approach through the neck where the pouch is excised or, </a:t>
            </a:r>
            <a:r>
              <a:rPr b="1" lang="ar" sz="1200">
                <a:solidFill>
                  <a:srgbClr val="1C4588"/>
                </a:solidFill>
                <a:latin typeface="Mada"/>
                <a:ea typeface="Mada"/>
                <a:cs typeface="Mada"/>
                <a:sym typeface="Mada"/>
              </a:rPr>
              <a:t>more commonly, via endoscopy with stapling of the party wall</a:t>
            </a:r>
            <a:endParaRPr b="1" sz="1200">
              <a:latin typeface="Mada"/>
              <a:ea typeface="Mada"/>
              <a:cs typeface="Mada"/>
              <a:sym typeface="Mada"/>
            </a:endParaRPr>
          </a:p>
        </p:txBody>
      </p:sp>
      <p:sp>
        <p:nvSpPr>
          <p:cNvPr id="453" name="Google Shape;453;p34"/>
          <p:cNvSpPr txBox="1"/>
          <p:nvPr/>
        </p:nvSpPr>
        <p:spPr>
          <a:xfrm>
            <a:off x="1643700" y="41100"/>
            <a:ext cx="4272600" cy="56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Oropharyngeal Dysphagia</a:t>
            </a:r>
            <a:endParaRPr b="1" sz="2600">
              <a:solidFill>
                <a:schemeClr val="dk1"/>
              </a:solidFill>
              <a:latin typeface="Mada"/>
              <a:ea typeface="Mada"/>
              <a:cs typeface="Mada"/>
              <a:sym typeface="Mada"/>
            </a:endParaRPr>
          </a:p>
        </p:txBody>
      </p:sp>
      <p:pic>
        <p:nvPicPr>
          <p:cNvPr id="454" name="Google Shape;454;p34"/>
          <p:cNvPicPr preferRelativeResize="0"/>
          <p:nvPr/>
        </p:nvPicPr>
        <p:blipFill>
          <a:blip r:embed="rId3">
            <a:alphaModFix/>
          </a:blip>
          <a:stretch>
            <a:fillRect/>
          </a:stretch>
        </p:blipFill>
        <p:spPr>
          <a:xfrm>
            <a:off x="6202850" y="5747402"/>
            <a:ext cx="986600" cy="1268825"/>
          </a:xfrm>
          <a:prstGeom prst="rect">
            <a:avLst/>
          </a:prstGeom>
          <a:noFill/>
          <a:ln>
            <a:noFill/>
          </a:ln>
        </p:spPr>
      </p:pic>
      <p:graphicFrame>
        <p:nvGraphicFramePr>
          <p:cNvPr id="455" name="Google Shape;455;p34"/>
          <p:cNvGraphicFramePr/>
          <p:nvPr/>
        </p:nvGraphicFramePr>
        <p:xfrm>
          <a:off x="160675" y="1926425"/>
          <a:ext cx="3000000" cy="3000000"/>
        </p:xfrm>
        <a:graphic>
          <a:graphicData uri="http://schemas.openxmlformats.org/drawingml/2006/table">
            <a:tbl>
              <a:tblPr>
                <a:noFill/>
                <a:tableStyleId>{E4BA5BB4-E42F-4BCE-B389-E22E7227084E}</a:tableStyleId>
              </a:tblPr>
              <a:tblGrid>
                <a:gridCol w="1684250"/>
                <a:gridCol w="5444950"/>
              </a:tblGrid>
              <a:tr h="713925">
                <a:tc>
                  <a:txBody>
                    <a:bodyPr/>
                    <a:lstStyle/>
                    <a:p>
                      <a:pPr indent="0" lvl="0" marL="0" rtl="0" algn="ctr">
                        <a:spcBef>
                          <a:spcPts val="0"/>
                        </a:spcBef>
                        <a:spcAft>
                          <a:spcPts val="0"/>
                        </a:spcAft>
                        <a:buNone/>
                      </a:pPr>
                      <a:r>
                        <a:rPr b="1" lang="ar">
                          <a:solidFill>
                            <a:schemeClr val="dk1"/>
                          </a:solidFill>
                          <a:latin typeface="Mada"/>
                          <a:ea typeface="Mada"/>
                          <a:cs typeface="Mada"/>
                          <a:sym typeface="Mada"/>
                        </a:rPr>
                        <a:t>I</a:t>
                      </a:r>
                      <a:r>
                        <a:rPr b="1" lang="ar">
                          <a:solidFill>
                            <a:schemeClr val="dk1"/>
                          </a:solidFill>
                          <a:latin typeface="Mada"/>
                          <a:ea typeface="Mada"/>
                          <a:cs typeface="Mada"/>
                          <a:sym typeface="Mada"/>
                        </a:rPr>
                        <a:t>ntroduction</a:t>
                      </a:r>
                      <a:endParaRPr b="1">
                        <a:solidFill>
                          <a:schemeClr val="dk1"/>
                        </a:solidFill>
                        <a:latin typeface="Mada"/>
                        <a:ea typeface="Mada"/>
                        <a:cs typeface="Mada"/>
                        <a:sym typeface="Mada"/>
                      </a:endParaRPr>
                    </a:p>
                    <a:p>
                      <a:pPr indent="0" lvl="0" marL="0" rtl="0" algn="ctr">
                        <a:spcBef>
                          <a:spcPts val="0"/>
                        </a:spcBef>
                        <a:spcAft>
                          <a:spcPts val="0"/>
                        </a:spcAft>
                        <a:buNone/>
                      </a:pPr>
                      <a:r>
                        <a:t/>
                      </a:r>
                      <a:endParaRPr b="1">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EAD3"/>
                    </a:solidFill>
                  </a:tcPr>
                </a:tc>
                <a:tc>
                  <a:txBody>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AKA </a:t>
                      </a:r>
                      <a:r>
                        <a:rPr b="1" lang="ar" sz="1200">
                          <a:solidFill>
                            <a:schemeClr val="dk1"/>
                          </a:solidFill>
                          <a:latin typeface="Mada"/>
                          <a:ea typeface="Mada"/>
                          <a:cs typeface="Mada"/>
                          <a:sym typeface="Mada"/>
                        </a:rPr>
                        <a:t>cricopharyngeal diverticulum</a:t>
                      </a:r>
                      <a:r>
                        <a:rPr lang="ar" sz="1200">
                          <a:solidFill>
                            <a:schemeClr val="dk1"/>
                          </a:solidFill>
                          <a:latin typeface="Mada"/>
                          <a:ea typeface="Mada"/>
                          <a:cs typeface="Mada"/>
                          <a:sym typeface="Mada"/>
                        </a:rPr>
                        <a:t>, Sac like, outpouching of the mucosa and submucosa in the area of </a:t>
                      </a:r>
                      <a:r>
                        <a:rPr b="1" lang="ar" sz="1200">
                          <a:solidFill>
                            <a:schemeClr val="dk1"/>
                          </a:solidFill>
                          <a:latin typeface="Mada"/>
                          <a:ea typeface="Mada"/>
                          <a:cs typeface="Mada"/>
                          <a:sym typeface="Mada"/>
                        </a:rPr>
                        <a:t>muscular weakness</a:t>
                      </a:r>
                      <a:r>
                        <a:rPr lang="ar" sz="1200">
                          <a:solidFill>
                            <a:schemeClr val="dk1"/>
                          </a:solidFill>
                          <a:latin typeface="Mada"/>
                          <a:ea typeface="Mada"/>
                          <a:cs typeface="Mada"/>
                          <a:sym typeface="Mada"/>
                        </a:rPr>
                        <a:t> in the hypopharynx between the inferior constrictor and cricopharyngeus muscle </a:t>
                      </a:r>
                      <a:r>
                        <a:rPr b="1" lang="ar" sz="1200">
                          <a:solidFill>
                            <a:schemeClr val="dk1"/>
                          </a:solidFill>
                          <a:latin typeface="Mada"/>
                          <a:ea typeface="Mada"/>
                          <a:cs typeface="Mada"/>
                          <a:sym typeface="Mada"/>
                        </a:rPr>
                        <a:t>above the UES.</a:t>
                      </a:r>
                      <a:endParaRPr b="1" sz="1200">
                        <a:solidFill>
                          <a:schemeClr val="dk1"/>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An area of weakness known as</a:t>
                      </a:r>
                      <a:r>
                        <a:rPr b="1" lang="ar" sz="1200">
                          <a:solidFill>
                            <a:srgbClr val="1C4588"/>
                          </a:solidFill>
                          <a:latin typeface="Mada"/>
                          <a:ea typeface="Mada"/>
                          <a:cs typeface="Mada"/>
                          <a:sym typeface="Mada"/>
                        </a:rPr>
                        <a:t> Killian’s dehiscence </a:t>
                      </a:r>
                      <a:r>
                        <a:rPr lang="ar" sz="1200">
                          <a:solidFill>
                            <a:srgbClr val="1C4588"/>
                          </a:solidFill>
                          <a:latin typeface="Mada"/>
                          <a:ea typeface="Mada"/>
                          <a:cs typeface="Mada"/>
                          <a:sym typeface="Mada"/>
                        </a:rPr>
                        <a:t>allows a pulsion diverticulum to form.</a:t>
                      </a:r>
                      <a:endParaRPr sz="12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396200">
                <a:tc>
                  <a:txBody>
                    <a:bodyPr/>
                    <a:lstStyle/>
                    <a:p>
                      <a:pPr indent="0" lvl="0" marL="0" rtl="0" algn="ctr">
                        <a:spcBef>
                          <a:spcPts val="0"/>
                        </a:spcBef>
                        <a:spcAft>
                          <a:spcPts val="0"/>
                        </a:spcAft>
                        <a:buNone/>
                      </a:pPr>
                      <a:r>
                        <a:rPr b="1" lang="ar">
                          <a:solidFill>
                            <a:schemeClr val="dk1"/>
                          </a:solidFill>
                          <a:latin typeface="Mada"/>
                          <a:ea typeface="Mada"/>
                          <a:cs typeface="Mada"/>
                          <a:sym typeface="Mada"/>
                        </a:rPr>
                        <a:t>Cause</a:t>
                      </a:r>
                      <a:endParaRPr b="1">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EAD3"/>
                    </a:solidFill>
                  </a:tcPr>
                </a:tc>
                <a:tc>
                  <a:txBody>
                    <a:bodyPr/>
                    <a:lstStyle/>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Hypertensive / noncompliance of the Upper esophageal sphincter</a:t>
                      </a:r>
                      <a:endParaRPr b="1" sz="1200">
                        <a:solidFill>
                          <a:srgbClr val="CC0000"/>
                        </a:solidFill>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ar">
                          <a:latin typeface="Mada"/>
                          <a:ea typeface="Mada"/>
                          <a:cs typeface="Mada"/>
                          <a:sym typeface="Mada"/>
                        </a:rPr>
                        <a:t>Symptoms</a:t>
                      </a:r>
                      <a:r>
                        <a:rPr b="1" baseline="30000" lang="ar">
                          <a:latin typeface="Mada"/>
                          <a:ea typeface="Mada"/>
                          <a:cs typeface="Mada"/>
                          <a:sym typeface="Mada"/>
                        </a:rPr>
                        <a:t>2</a:t>
                      </a:r>
                      <a:r>
                        <a:rPr b="1" lang="ar">
                          <a:latin typeface="Mada"/>
                          <a:ea typeface="Mada"/>
                          <a:cs typeface="Mada"/>
                          <a:sym typeface="Mada"/>
                        </a:rPr>
                        <a:t> </a:t>
                      </a:r>
                      <a:endParaRPr b="1">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EAD3"/>
                    </a:solidFill>
                  </a:tcPr>
                </a:tc>
                <a:tc>
                  <a:txBody>
                    <a:bodyPr/>
                    <a:lstStyle/>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O</a:t>
                      </a:r>
                      <a:r>
                        <a:rPr b="1" lang="ar" sz="1200">
                          <a:solidFill>
                            <a:srgbClr val="CC0000"/>
                          </a:solidFill>
                          <a:latin typeface="Mada"/>
                          <a:ea typeface="Mada"/>
                          <a:cs typeface="Mada"/>
                          <a:sym typeface="Mada"/>
                        </a:rPr>
                        <a:t>ropharyngeal dysphagia symptoms.</a:t>
                      </a:r>
                      <a:endParaRPr b="1" sz="1200">
                        <a:solidFill>
                          <a:srgbClr val="CC0000"/>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Food undigested on the pillow at night or after meals.</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u="sng">
                          <a:solidFill>
                            <a:srgbClr val="CC0000"/>
                          </a:solidFill>
                          <a:latin typeface="Mada"/>
                          <a:ea typeface="Mada"/>
                          <a:cs typeface="Mada"/>
                          <a:sym typeface="Mada"/>
                        </a:rPr>
                        <a:t>Halitosis</a:t>
                      </a:r>
                      <a:r>
                        <a:rPr b="1" baseline="30000" lang="ar" sz="1200" u="sng">
                          <a:solidFill>
                            <a:srgbClr val="CC0000"/>
                          </a:solidFill>
                          <a:latin typeface="Mada"/>
                          <a:ea typeface="Mada"/>
                          <a:cs typeface="Mada"/>
                          <a:sym typeface="Mada"/>
                        </a:rPr>
                        <a:t>1</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Weight Loss</a:t>
                      </a:r>
                      <a:r>
                        <a:rPr lang="ar" sz="1200">
                          <a:solidFill>
                            <a:schemeClr val="dk1"/>
                          </a:solidFill>
                          <a:latin typeface="Mada"/>
                          <a:ea typeface="Mada"/>
                          <a:cs typeface="Mada"/>
                          <a:sym typeface="Mada"/>
                        </a:rPr>
                        <a:t> happens in late stages (the diverticulum becomes big &amp; obstructs the esophagus)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rgbClr val="1C4588"/>
                          </a:solidFill>
                          <a:latin typeface="Mada"/>
                          <a:ea typeface="Mada"/>
                          <a:cs typeface="Mada"/>
                          <a:sym typeface="Mada"/>
                        </a:rPr>
                        <a:t>Occasionally, patients present with </a:t>
                      </a:r>
                      <a:r>
                        <a:rPr b="1" lang="ar" sz="1200">
                          <a:solidFill>
                            <a:srgbClr val="1C4588"/>
                          </a:solidFill>
                          <a:latin typeface="Mada"/>
                          <a:ea typeface="Mada"/>
                          <a:cs typeface="Mada"/>
                          <a:sym typeface="Mada"/>
                        </a:rPr>
                        <a:t>recurrent pneumonia</a:t>
                      </a:r>
                      <a:r>
                        <a:rPr lang="ar" sz="1200">
                          <a:solidFill>
                            <a:srgbClr val="1C4588"/>
                          </a:solidFill>
                          <a:latin typeface="Mada"/>
                          <a:ea typeface="Mada"/>
                          <a:cs typeface="Mada"/>
                          <a:sym typeface="Mada"/>
                        </a:rPr>
                        <a:t> following aspiration of food into the trachea.</a:t>
                      </a:r>
                      <a:endParaRPr sz="1200">
                        <a:solidFill>
                          <a:srgbClr val="1C4588"/>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rgbClr val="1C4588"/>
                          </a:solidFill>
                          <a:latin typeface="Mada"/>
                          <a:ea typeface="Mada"/>
                          <a:cs typeface="Mada"/>
                          <a:sym typeface="Mada"/>
                        </a:rPr>
                        <a:t>They may also complain that a</a:t>
                      </a:r>
                      <a:r>
                        <a:rPr b="1" lang="ar" sz="1200">
                          <a:solidFill>
                            <a:srgbClr val="1C4588"/>
                          </a:solidFill>
                          <a:latin typeface="Mada"/>
                          <a:ea typeface="Mada"/>
                          <a:cs typeface="Mada"/>
                          <a:sym typeface="Mada"/>
                        </a:rPr>
                        <a:t> gurgling sound</a:t>
                      </a:r>
                      <a:r>
                        <a:rPr lang="ar" sz="1200">
                          <a:solidFill>
                            <a:srgbClr val="1C4588"/>
                          </a:solidFill>
                          <a:latin typeface="Mada"/>
                          <a:ea typeface="Mada"/>
                          <a:cs typeface="Mada"/>
                          <a:sym typeface="Mada"/>
                        </a:rPr>
                        <a:t> is heard in the neck following a swallow as liquid and food collect in the pouch.</a:t>
                      </a:r>
                      <a:endParaRPr sz="1200">
                        <a:solidFill>
                          <a:schemeClr val="dk1"/>
                        </a:solidFill>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bl>
          </a:graphicData>
        </a:graphic>
      </p:graphicFrame>
      <p:sp>
        <p:nvSpPr>
          <p:cNvPr id="456" name="Google Shape;456;p34"/>
          <p:cNvSpPr txBox="1"/>
          <p:nvPr/>
        </p:nvSpPr>
        <p:spPr>
          <a:xfrm>
            <a:off x="351950" y="5658275"/>
            <a:ext cx="5850900" cy="12687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Font typeface="Mada"/>
              <a:buChar char="●"/>
            </a:pPr>
            <a:r>
              <a:rPr b="1" lang="ar" sz="1600" u="sng">
                <a:solidFill>
                  <a:schemeClr val="dk1"/>
                </a:solidFill>
                <a:latin typeface="Mada"/>
                <a:ea typeface="Mada"/>
                <a:cs typeface="Mada"/>
                <a:sym typeface="Mada"/>
              </a:rPr>
              <a:t>Diagnosis:</a:t>
            </a:r>
            <a:endParaRPr sz="1600">
              <a:solidFill>
                <a:schemeClr val="dk1"/>
              </a:solidFill>
              <a:latin typeface="Mada"/>
              <a:ea typeface="Mada"/>
              <a:cs typeface="Mada"/>
              <a:sym typeface="Mada"/>
            </a:endParaRPr>
          </a:p>
          <a:p>
            <a:pPr indent="-330200" lvl="1" marL="914400" rtl="0" algn="l">
              <a:spcBef>
                <a:spcPts val="0"/>
              </a:spcBef>
              <a:spcAft>
                <a:spcPts val="0"/>
              </a:spcAft>
              <a:buClr>
                <a:schemeClr val="dk1"/>
              </a:buClr>
              <a:buSzPts val="1600"/>
              <a:buFont typeface="Mada"/>
              <a:buChar char="○"/>
            </a:pPr>
            <a:r>
              <a:rPr b="1" lang="ar" sz="1200">
                <a:solidFill>
                  <a:schemeClr val="dk1"/>
                </a:solidFill>
                <a:latin typeface="Mada"/>
                <a:ea typeface="Mada"/>
                <a:cs typeface="Mada"/>
                <a:sym typeface="Mada"/>
              </a:rPr>
              <a:t>Video swallow testing </a:t>
            </a:r>
            <a:endParaRPr b="1" sz="1200">
              <a:solidFill>
                <a:schemeClr val="dk1"/>
              </a:solidFill>
              <a:latin typeface="Mada"/>
              <a:ea typeface="Mada"/>
              <a:cs typeface="Mada"/>
              <a:sym typeface="Mada"/>
            </a:endParaRPr>
          </a:p>
          <a:p>
            <a:pPr indent="-330200" lvl="1" marL="914400" rtl="0" algn="l">
              <a:spcBef>
                <a:spcPts val="0"/>
              </a:spcBef>
              <a:spcAft>
                <a:spcPts val="0"/>
              </a:spcAft>
              <a:buClr>
                <a:schemeClr val="dk1"/>
              </a:buClr>
              <a:buSzPts val="1600"/>
              <a:buFont typeface="Mada"/>
              <a:buChar char="○"/>
            </a:pPr>
            <a:r>
              <a:rPr b="1" lang="ar" sz="1200">
                <a:solidFill>
                  <a:srgbClr val="CC0000"/>
                </a:solidFill>
                <a:latin typeface="Mada"/>
                <a:ea typeface="Mada"/>
                <a:cs typeface="Mada"/>
                <a:sym typeface="Mada"/>
              </a:rPr>
              <a:t>Modified barium swallow.</a:t>
            </a:r>
            <a:r>
              <a:rPr lang="ar" sz="1200">
                <a:solidFill>
                  <a:schemeClr val="dk1"/>
                </a:solidFill>
                <a:latin typeface="Mada"/>
                <a:ea typeface="Mada"/>
                <a:cs typeface="Mada"/>
                <a:sym typeface="Mada"/>
              </a:rPr>
              <a:t> </a:t>
            </a:r>
            <a:endParaRPr b="1" sz="1200">
              <a:solidFill>
                <a:srgbClr val="1C4588"/>
              </a:solidFill>
              <a:latin typeface="Mada"/>
              <a:ea typeface="Mada"/>
              <a:cs typeface="Mada"/>
              <a:sym typeface="Mada"/>
            </a:endParaRPr>
          </a:p>
          <a:p>
            <a:pPr indent="-330200" lvl="1" marL="914400" rtl="0" algn="l">
              <a:spcBef>
                <a:spcPts val="0"/>
              </a:spcBef>
              <a:spcAft>
                <a:spcPts val="0"/>
              </a:spcAft>
              <a:buClr>
                <a:schemeClr val="dk1"/>
              </a:buClr>
              <a:buSzPts val="1600"/>
              <a:buFont typeface="Mada"/>
              <a:buChar char="○"/>
            </a:pPr>
            <a:r>
              <a:rPr b="1" lang="ar" sz="1200">
                <a:solidFill>
                  <a:srgbClr val="1C4588"/>
                </a:solidFill>
                <a:latin typeface="Mada"/>
                <a:ea typeface="Mada"/>
                <a:cs typeface="Mada"/>
                <a:sym typeface="Mada"/>
              </a:rPr>
              <a:t>Endoscopy may be hazardous</a:t>
            </a:r>
            <a:r>
              <a:rPr lang="ar" sz="1200">
                <a:solidFill>
                  <a:srgbClr val="1C4588"/>
                </a:solidFill>
                <a:latin typeface="Mada"/>
                <a:ea typeface="Mada"/>
                <a:cs typeface="Mada"/>
                <a:sym typeface="Mada"/>
              </a:rPr>
              <a:t>, since the instrument may enter and perforate the pouch.</a:t>
            </a:r>
            <a:endParaRPr sz="1200">
              <a:solidFill>
                <a:srgbClr val="1C4588"/>
              </a:solidFill>
              <a:latin typeface="Mada"/>
              <a:ea typeface="Mada"/>
              <a:cs typeface="Mada"/>
              <a:sym typeface="Mada"/>
            </a:endParaRPr>
          </a:p>
          <a:p>
            <a:pPr indent="0" lvl="0" marL="457200" rtl="0" algn="l">
              <a:spcBef>
                <a:spcPts val="0"/>
              </a:spcBef>
              <a:spcAft>
                <a:spcPts val="0"/>
              </a:spcAft>
              <a:buNone/>
            </a:pPr>
            <a:r>
              <a:t/>
            </a:r>
            <a:endParaRPr sz="1200">
              <a:solidFill>
                <a:srgbClr val="1C4588"/>
              </a:solidFill>
              <a:latin typeface="Mada"/>
              <a:ea typeface="Mada"/>
              <a:cs typeface="Mada"/>
              <a:sym typeface="Mada"/>
            </a:endParaRPr>
          </a:p>
        </p:txBody>
      </p:sp>
      <p:pic>
        <p:nvPicPr>
          <p:cNvPr id="457" name="Google Shape;457;p34"/>
          <p:cNvPicPr preferRelativeResize="0"/>
          <p:nvPr/>
        </p:nvPicPr>
        <p:blipFill>
          <a:blip r:embed="rId4">
            <a:alphaModFix/>
          </a:blip>
          <a:stretch>
            <a:fillRect/>
          </a:stretch>
        </p:blipFill>
        <p:spPr>
          <a:xfrm>
            <a:off x="4994882" y="8224662"/>
            <a:ext cx="1710568" cy="1250686"/>
          </a:xfrm>
          <a:prstGeom prst="rect">
            <a:avLst/>
          </a:prstGeom>
          <a:noFill/>
          <a:ln>
            <a:noFill/>
          </a:ln>
        </p:spPr>
      </p:pic>
      <p:pic>
        <p:nvPicPr>
          <p:cNvPr id="458" name="Google Shape;458;p34"/>
          <p:cNvPicPr preferRelativeResize="0"/>
          <p:nvPr/>
        </p:nvPicPr>
        <p:blipFill>
          <a:blip r:embed="rId5">
            <a:alphaModFix/>
          </a:blip>
          <a:stretch>
            <a:fillRect/>
          </a:stretch>
        </p:blipFill>
        <p:spPr>
          <a:xfrm>
            <a:off x="854550" y="8206647"/>
            <a:ext cx="1710568" cy="1248307"/>
          </a:xfrm>
          <a:prstGeom prst="rect">
            <a:avLst/>
          </a:prstGeom>
          <a:noFill/>
          <a:ln>
            <a:noFill/>
          </a:ln>
        </p:spPr>
      </p:pic>
      <p:sp>
        <p:nvSpPr>
          <p:cNvPr id="459" name="Google Shape;459;p34"/>
          <p:cNvSpPr txBox="1"/>
          <p:nvPr/>
        </p:nvSpPr>
        <p:spPr>
          <a:xfrm>
            <a:off x="50275" y="9803800"/>
            <a:ext cx="7425000" cy="88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1-Halitosis is considered as a “</a:t>
            </a:r>
            <a:r>
              <a:rPr b="1" lang="ar" sz="1000">
                <a:solidFill>
                  <a:srgbClr val="6AA84F"/>
                </a:solidFill>
                <a:latin typeface="Mada"/>
                <a:ea typeface="Mada"/>
                <a:cs typeface="Mada"/>
                <a:sym typeface="Mada"/>
              </a:rPr>
              <a:t>characteristic feature</a:t>
            </a:r>
            <a:r>
              <a:rPr lang="ar" sz="1000">
                <a:solidFill>
                  <a:srgbClr val="6AA84F"/>
                </a:solidFill>
                <a:latin typeface="Mada"/>
                <a:ea typeface="Mada"/>
                <a:cs typeface="Mada"/>
                <a:sym typeface="Mada"/>
              </a:rPr>
              <a:t>” of Zenker’s diverticulum that every physician must keep an eye on secondary to retention of undigested food.</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2- In late stages of </a:t>
            </a:r>
            <a:r>
              <a:rPr lang="ar" sz="1000">
                <a:solidFill>
                  <a:srgbClr val="6AA84F"/>
                </a:solidFill>
                <a:latin typeface="Mada"/>
                <a:ea typeface="Mada"/>
                <a:cs typeface="Mada"/>
                <a:sym typeface="Mada"/>
              </a:rPr>
              <a:t>zenker's</a:t>
            </a:r>
            <a:r>
              <a:rPr lang="ar" sz="1000">
                <a:solidFill>
                  <a:srgbClr val="6AA84F"/>
                </a:solidFill>
                <a:latin typeface="Mada"/>
                <a:ea typeface="Mada"/>
                <a:cs typeface="Mada"/>
                <a:sym typeface="Mada"/>
              </a:rPr>
              <a:t> diverticulum, Patients may present with symptoms of both oropharyngeal and esophageal dysphagia as it begins to obstructs the esophagus.</a:t>
            </a:r>
            <a:endParaRPr sz="1000">
              <a:solidFill>
                <a:srgbClr val="6AA84F"/>
              </a:solidFill>
              <a:latin typeface="Mada"/>
              <a:ea typeface="Mada"/>
              <a:cs typeface="Mada"/>
              <a:sym typeface="Mada"/>
            </a:endParaRPr>
          </a:p>
          <a:p>
            <a:pPr indent="0" lvl="0" marL="0" rtl="0" algn="l">
              <a:spcBef>
                <a:spcPts val="0"/>
              </a:spcBef>
              <a:spcAft>
                <a:spcPts val="0"/>
              </a:spcAft>
              <a:buNone/>
            </a:pPr>
            <a:r>
              <a:t/>
            </a:r>
            <a:endParaRPr sz="1000">
              <a:solidFill>
                <a:srgbClr val="6AA84F"/>
              </a:solidFill>
              <a:latin typeface="Mada"/>
              <a:ea typeface="Mada"/>
              <a:cs typeface="Mada"/>
              <a:sym typeface="Mada"/>
            </a:endParaRPr>
          </a:p>
          <a:p>
            <a:pPr indent="0" lvl="0" marL="0" rtl="0" algn="l">
              <a:spcBef>
                <a:spcPts val="0"/>
              </a:spcBef>
              <a:spcAft>
                <a:spcPts val="0"/>
              </a:spcAft>
              <a:buNone/>
            </a:pPr>
            <a:r>
              <a:t/>
            </a:r>
            <a:endParaRPr sz="1000">
              <a:solidFill>
                <a:srgbClr val="6AA84F"/>
              </a:solidFill>
              <a:latin typeface="Mada"/>
              <a:ea typeface="Mada"/>
              <a:cs typeface="Mada"/>
              <a:sym typeface="Mada"/>
            </a:endParaRPr>
          </a:p>
        </p:txBody>
      </p:sp>
      <p:pic>
        <p:nvPicPr>
          <p:cNvPr id="460" name="Google Shape;460;p34"/>
          <p:cNvPicPr preferRelativeResize="0"/>
          <p:nvPr/>
        </p:nvPicPr>
        <p:blipFill>
          <a:blip r:embed="rId6">
            <a:alphaModFix/>
          </a:blip>
          <a:stretch>
            <a:fillRect/>
          </a:stretch>
        </p:blipFill>
        <p:spPr>
          <a:xfrm>
            <a:off x="2924716" y="8225859"/>
            <a:ext cx="1710568" cy="1248291"/>
          </a:xfrm>
          <a:prstGeom prst="rect">
            <a:avLst/>
          </a:prstGeom>
          <a:noFill/>
          <a:ln>
            <a:noFill/>
          </a:ln>
        </p:spPr>
      </p:pic>
      <p:sp>
        <p:nvSpPr>
          <p:cNvPr id="461" name="Google Shape;461;p34"/>
          <p:cNvSpPr/>
          <p:nvPr/>
        </p:nvSpPr>
        <p:spPr>
          <a:xfrm>
            <a:off x="5145475" y="8795875"/>
            <a:ext cx="1148400" cy="679500"/>
          </a:xfrm>
          <a:prstGeom prst="ellipse">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34"/>
          <p:cNvSpPr/>
          <p:nvPr/>
        </p:nvSpPr>
        <p:spPr>
          <a:xfrm>
            <a:off x="3205800" y="8795875"/>
            <a:ext cx="1148400" cy="412200"/>
          </a:xfrm>
          <a:prstGeom prst="ellipse">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35"/>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sp>
        <p:nvSpPr>
          <p:cNvPr id="468" name="Google Shape;468;p35"/>
          <p:cNvSpPr txBox="1"/>
          <p:nvPr/>
        </p:nvSpPr>
        <p:spPr>
          <a:xfrm>
            <a:off x="1483575" y="0"/>
            <a:ext cx="4621200" cy="56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Esophageal Dysphagia</a:t>
            </a:r>
            <a:endParaRPr b="1" sz="2600">
              <a:solidFill>
                <a:schemeClr val="dk1"/>
              </a:solidFill>
              <a:latin typeface="Mada"/>
              <a:ea typeface="Mada"/>
              <a:cs typeface="Mada"/>
              <a:sym typeface="Mada"/>
            </a:endParaRPr>
          </a:p>
        </p:txBody>
      </p:sp>
      <p:sp>
        <p:nvSpPr>
          <p:cNvPr id="469" name="Google Shape;469;p35"/>
          <p:cNvSpPr txBox="1"/>
          <p:nvPr/>
        </p:nvSpPr>
        <p:spPr>
          <a:xfrm>
            <a:off x="230750" y="1158500"/>
            <a:ext cx="6940500" cy="4434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5"/>
                </a:highlight>
                <a:latin typeface="Mada"/>
                <a:ea typeface="Mada"/>
                <a:cs typeface="Mada"/>
                <a:sym typeface="Mada"/>
              </a:rPr>
              <a:t>1- ESOPHAGEAL STRICTURE</a:t>
            </a:r>
            <a:endParaRPr b="1" sz="2200">
              <a:solidFill>
                <a:schemeClr val="dk1"/>
              </a:solidFill>
              <a:highlight>
                <a:schemeClr val="accent5"/>
              </a:highlight>
              <a:latin typeface="Mada"/>
              <a:ea typeface="Mada"/>
              <a:cs typeface="Mada"/>
              <a:sym typeface="Mada"/>
            </a:endParaRPr>
          </a:p>
        </p:txBody>
      </p:sp>
      <p:sp>
        <p:nvSpPr>
          <p:cNvPr id="470" name="Google Shape;470;p35"/>
          <p:cNvSpPr/>
          <p:nvPr/>
        </p:nvSpPr>
        <p:spPr>
          <a:xfrm>
            <a:off x="420000" y="1749100"/>
            <a:ext cx="6834900" cy="2071500"/>
          </a:xfrm>
          <a:prstGeom prst="roundRect">
            <a:avLst>
              <a:gd fmla="val 16667" name="adj"/>
            </a:avLst>
          </a:prstGeom>
          <a:noFill/>
          <a:ln cap="flat" cmpd="sng" w="19050">
            <a:solidFill>
              <a:srgbClr val="D9EAD3"/>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35"/>
          <p:cNvSpPr txBox="1"/>
          <p:nvPr/>
        </p:nvSpPr>
        <p:spPr>
          <a:xfrm>
            <a:off x="619125" y="1852031"/>
            <a:ext cx="6704400" cy="207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a:latin typeface="Mada"/>
                <a:ea typeface="Mada"/>
                <a:cs typeface="Mada"/>
                <a:sym typeface="Mada"/>
              </a:rPr>
              <a:t>Causes:</a:t>
            </a:r>
            <a:endParaRPr b="1">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Benign peptic stricture </a:t>
            </a:r>
            <a:r>
              <a:rPr lang="ar" sz="1200">
                <a:solidFill>
                  <a:srgbClr val="6AA84F"/>
                </a:solidFill>
                <a:latin typeface="Mada"/>
                <a:ea typeface="Mada"/>
                <a:cs typeface="Mada"/>
                <a:sym typeface="Mada"/>
              </a:rPr>
              <a:t>caused by GERD</a:t>
            </a:r>
            <a:endParaRPr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Malignant stricture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Iatrogenic? </a:t>
            </a:r>
            <a:r>
              <a:rPr lang="ar" sz="1200">
                <a:solidFill>
                  <a:srgbClr val="6AA84F"/>
                </a:solidFill>
                <a:latin typeface="Mada"/>
                <a:ea typeface="Mada"/>
                <a:cs typeface="Mada"/>
                <a:sym typeface="Mada"/>
              </a:rPr>
              <a:t>eg: Suicidal ingestion of acids</a:t>
            </a:r>
            <a:endParaRPr sz="1200">
              <a:solidFill>
                <a:srgbClr val="6AA84F"/>
              </a:solidFill>
              <a:latin typeface="Mada"/>
              <a:ea typeface="Mada"/>
              <a:cs typeface="Mada"/>
              <a:sym typeface="Mada"/>
            </a:endParaRPr>
          </a:p>
          <a:p>
            <a:pPr indent="0" lvl="0" marL="0" rtl="0" algn="l">
              <a:spcBef>
                <a:spcPts val="0"/>
              </a:spcBef>
              <a:spcAft>
                <a:spcPts val="0"/>
              </a:spcAft>
              <a:buNone/>
            </a:pPr>
            <a:r>
              <a:rPr b="1" lang="ar">
                <a:latin typeface="Mada"/>
                <a:ea typeface="Mada"/>
                <a:cs typeface="Mada"/>
                <a:sym typeface="Mada"/>
              </a:rPr>
              <a:t>Diagnosis:</a:t>
            </a:r>
            <a:endParaRPr b="1">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Done by </a:t>
            </a:r>
            <a:r>
              <a:rPr b="1" lang="ar" sz="1200">
                <a:solidFill>
                  <a:srgbClr val="6AA84F"/>
                </a:solidFill>
                <a:latin typeface="Mada"/>
                <a:ea typeface="Mada"/>
                <a:cs typeface="Mada"/>
                <a:sym typeface="Mada"/>
              </a:rPr>
              <a:t>endoscopy</a:t>
            </a:r>
            <a:endParaRPr b="1" sz="1200">
              <a:solidFill>
                <a:srgbClr val="6AA84F"/>
              </a:solidFill>
              <a:latin typeface="Mada"/>
              <a:ea typeface="Mada"/>
              <a:cs typeface="Mada"/>
              <a:sym typeface="Mada"/>
            </a:endParaRPr>
          </a:p>
          <a:p>
            <a:pPr indent="0" lvl="0" marL="0" rtl="0" algn="l">
              <a:spcBef>
                <a:spcPts val="0"/>
              </a:spcBef>
              <a:spcAft>
                <a:spcPts val="0"/>
              </a:spcAft>
              <a:buNone/>
            </a:pPr>
            <a:r>
              <a:rPr b="1" lang="ar">
                <a:latin typeface="Mada"/>
                <a:ea typeface="Mada"/>
                <a:cs typeface="Mada"/>
                <a:sym typeface="Mada"/>
              </a:rPr>
              <a:t>Treatment:</a:t>
            </a:r>
            <a:endParaRPr b="1">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Depends on the cause: 3 months </a:t>
            </a:r>
            <a:r>
              <a:rPr lang="ar" sz="1200">
                <a:solidFill>
                  <a:srgbClr val="6AA84F"/>
                </a:solidFill>
                <a:latin typeface="Mada"/>
                <a:ea typeface="Mada"/>
                <a:cs typeface="Mada"/>
                <a:sym typeface="Mada"/>
              </a:rPr>
              <a:t>history</a:t>
            </a:r>
            <a:r>
              <a:rPr lang="ar" sz="1200">
                <a:solidFill>
                  <a:srgbClr val="6AA84F"/>
                </a:solidFill>
                <a:latin typeface="Mada"/>
                <a:ea typeface="Mada"/>
                <a:cs typeface="Mada"/>
                <a:sym typeface="Mada"/>
              </a:rPr>
              <a:t> of </a:t>
            </a:r>
            <a:r>
              <a:rPr lang="ar" sz="1200">
                <a:solidFill>
                  <a:srgbClr val="6AA84F"/>
                </a:solidFill>
                <a:latin typeface="Mada"/>
                <a:ea typeface="Mada"/>
                <a:cs typeface="Mada"/>
                <a:sym typeface="Mada"/>
              </a:rPr>
              <a:t>dysphagia? most likely secondary to GERD treat it with PPI’s. Didn't work? then its either secondary  to fibrosis &gt; Dilation, or cancer &gt; resection </a:t>
            </a:r>
            <a:endParaRPr sz="1200">
              <a:solidFill>
                <a:srgbClr val="6AA84F"/>
              </a:solidFill>
              <a:latin typeface="Mada"/>
              <a:ea typeface="Mada"/>
              <a:cs typeface="Mada"/>
              <a:sym typeface="Mada"/>
            </a:endParaRPr>
          </a:p>
          <a:p>
            <a:pPr indent="0" lvl="0" marL="0" rtl="0" algn="l">
              <a:spcBef>
                <a:spcPts val="0"/>
              </a:spcBef>
              <a:spcAft>
                <a:spcPts val="0"/>
              </a:spcAft>
              <a:buNone/>
            </a:pPr>
            <a:r>
              <a:t/>
            </a:r>
            <a:endParaRPr sz="1200">
              <a:solidFill>
                <a:srgbClr val="6AA84F"/>
              </a:solidFill>
              <a:latin typeface="Mada"/>
              <a:ea typeface="Mada"/>
              <a:cs typeface="Mada"/>
              <a:sym typeface="Mada"/>
            </a:endParaRPr>
          </a:p>
          <a:p>
            <a:pPr indent="0" lvl="0" marL="0" rtl="0" algn="l">
              <a:spcBef>
                <a:spcPts val="0"/>
              </a:spcBef>
              <a:spcAft>
                <a:spcPts val="0"/>
              </a:spcAft>
              <a:buNone/>
            </a:pPr>
            <a:r>
              <a:t/>
            </a:r>
            <a:endParaRPr sz="1200">
              <a:solidFill>
                <a:srgbClr val="6AA84F"/>
              </a:solidFill>
              <a:latin typeface="Mada"/>
              <a:ea typeface="Mada"/>
              <a:cs typeface="Mada"/>
              <a:sym typeface="Mada"/>
            </a:endParaRPr>
          </a:p>
        </p:txBody>
      </p:sp>
      <p:pic>
        <p:nvPicPr>
          <p:cNvPr id="472" name="Google Shape;472;p35"/>
          <p:cNvPicPr preferRelativeResize="0"/>
          <p:nvPr/>
        </p:nvPicPr>
        <p:blipFill>
          <a:blip r:embed="rId3">
            <a:alphaModFix/>
          </a:blip>
          <a:stretch>
            <a:fillRect/>
          </a:stretch>
        </p:blipFill>
        <p:spPr>
          <a:xfrm>
            <a:off x="5809750" y="1893400"/>
            <a:ext cx="1296650" cy="1326575"/>
          </a:xfrm>
          <a:prstGeom prst="rect">
            <a:avLst/>
          </a:prstGeom>
          <a:noFill/>
          <a:ln>
            <a:noFill/>
          </a:ln>
        </p:spPr>
      </p:pic>
      <p:sp>
        <p:nvSpPr>
          <p:cNvPr id="473" name="Google Shape;473;p35"/>
          <p:cNvSpPr txBox="1"/>
          <p:nvPr/>
        </p:nvSpPr>
        <p:spPr>
          <a:xfrm>
            <a:off x="230750" y="3946800"/>
            <a:ext cx="7329300" cy="4434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CC0000"/>
              </a:buClr>
              <a:buSzPts val="2200"/>
              <a:buFont typeface="Mada"/>
              <a:buChar char="◄"/>
            </a:pPr>
            <a:r>
              <a:rPr b="1" lang="ar" sz="2200">
                <a:solidFill>
                  <a:srgbClr val="CC0000"/>
                </a:solidFill>
                <a:highlight>
                  <a:schemeClr val="accent5"/>
                </a:highlight>
                <a:latin typeface="Mada"/>
                <a:ea typeface="Mada"/>
                <a:cs typeface="Mada"/>
                <a:sym typeface="Mada"/>
              </a:rPr>
              <a:t>2- ESOPHAGEAL RINGS AND WEBS</a:t>
            </a:r>
            <a:endParaRPr b="1" sz="2200">
              <a:solidFill>
                <a:srgbClr val="CC0000"/>
              </a:solidFill>
              <a:highlight>
                <a:schemeClr val="accent5"/>
              </a:highlight>
              <a:latin typeface="Mada"/>
              <a:ea typeface="Mada"/>
              <a:cs typeface="Mada"/>
              <a:sym typeface="Mada"/>
            </a:endParaRPr>
          </a:p>
        </p:txBody>
      </p:sp>
      <p:graphicFrame>
        <p:nvGraphicFramePr>
          <p:cNvPr id="474" name="Google Shape;474;p35"/>
          <p:cNvGraphicFramePr/>
          <p:nvPr/>
        </p:nvGraphicFramePr>
        <p:xfrm>
          <a:off x="435400" y="4627387"/>
          <a:ext cx="3000000" cy="3000000"/>
        </p:xfrm>
        <a:graphic>
          <a:graphicData uri="http://schemas.openxmlformats.org/drawingml/2006/table">
            <a:tbl>
              <a:tblPr>
                <a:noFill/>
                <a:tableStyleId>{E4BA5BB4-E42F-4BCE-B389-E22E7227084E}</a:tableStyleId>
              </a:tblPr>
              <a:tblGrid>
                <a:gridCol w="3353100"/>
                <a:gridCol w="3336100"/>
              </a:tblGrid>
              <a:tr h="344200">
                <a:tc>
                  <a:txBody>
                    <a:bodyPr/>
                    <a:lstStyle/>
                    <a:p>
                      <a:pPr indent="0" lvl="0" marL="0" rtl="0" algn="ctr">
                        <a:spcBef>
                          <a:spcPts val="0"/>
                        </a:spcBef>
                        <a:spcAft>
                          <a:spcPts val="0"/>
                        </a:spcAft>
                        <a:buNone/>
                      </a:pPr>
                      <a:r>
                        <a:rPr b="1" lang="ar">
                          <a:latin typeface="Mada"/>
                          <a:ea typeface="Mada"/>
                          <a:cs typeface="Mada"/>
                          <a:sym typeface="Mada"/>
                        </a:rPr>
                        <a:t>Esophageal ring</a:t>
                      </a:r>
                      <a:endParaRPr b="1">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B6D7A8"/>
                    </a:solidFill>
                  </a:tcPr>
                </a:tc>
                <a:tc>
                  <a:txBody>
                    <a:bodyPr/>
                    <a:lstStyle/>
                    <a:p>
                      <a:pPr indent="0" lvl="0" marL="0" rtl="0" algn="ctr">
                        <a:spcBef>
                          <a:spcPts val="0"/>
                        </a:spcBef>
                        <a:spcAft>
                          <a:spcPts val="0"/>
                        </a:spcAft>
                        <a:buNone/>
                      </a:pPr>
                      <a:r>
                        <a:rPr b="1" lang="ar">
                          <a:latin typeface="Mada"/>
                          <a:ea typeface="Mada"/>
                          <a:cs typeface="Mada"/>
                          <a:sym typeface="Mada"/>
                        </a:rPr>
                        <a:t>Esophageal web</a:t>
                      </a:r>
                      <a:endParaRPr b="1">
                        <a:latin typeface="Mada"/>
                        <a:ea typeface="Mada"/>
                        <a:cs typeface="Mada"/>
                        <a:sym typeface="Mada"/>
                      </a:endParaRPr>
                    </a:p>
                  </a:txBody>
                  <a:tcPr marT="80200" marB="80200" marR="100775" marL="100775">
                    <a:lnL cap="flat" cmpd="sng" w="19050">
                      <a:solidFill>
                        <a:srgbClr val="FFFFFF"/>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B6D7A8"/>
                    </a:solidFill>
                  </a:tcPr>
                </a:tc>
              </a:tr>
              <a:tr h="347550">
                <a:tc>
                  <a:txBody>
                    <a:bodyPr/>
                    <a:lstStyle/>
                    <a:p>
                      <a:pPr indent="0" lvl="0" marL="0" rtl="0" algn="ctr">
                        <a:spcBef>
                          <a:spcPts val="0"/>
                        </a:spcBef>
                        <a:spcAft>
                          <a:spcPts val="0"/>
                        </a:spcAft>
                        <a:buNone/>
                      </a:pPr>
                      <a:r>
                        <a:rPr lang="ar" sz="1200">
                          <a:latin typeface="Mada"/>
                          <a:ea typeface="Mada"/>
                          <a:cs typeface="Mada"/>
                          <a:sym typeface="Mada"/>
                        </a:rPr>
                        <a:t>Common in the </a:t>
                      </a:r>
                      <a:r>
                        <a:rPr b="1" lang="ar" sz="1200">
                          <a:latin typeface="Mada"/>
                          <a:ea typeface="Mada"/>
                          <a:cs typeface="Mada"/>
                          <a:sym typeface="Mada"/>
                        </a:rPr>
                        <a:t>lower </a:t>
                      </a:r>
                      <a:r>
                        <a:rPr lang="ar" sz="1200">
                          <a:latin typeface="Mada"/>
                          <a:ea typeface="Mada"/>
                          <a:cs typeface="Mada"/>
                          <a:sym typeface="Mada"/>
                        </a:rPr>
                        <a:t>esophagus</a:t>
                      </a:r>
                      <a:r>
                        <a:rPr lang="ar" sz="1200">
                          <a:latin typeface="Mada"/>
                          <a:ea typeface="Mada"/>
                          <a:cs typeface="Mada"/>
                          <a:sym typeface="Mada"/>
                        </a:rPr>
                        <a:t> (above LES)</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Usually in </a:t>
                      </a:r>
                      <a:r>
                        <a:rPr b="1" lang="ar" sz="1200">
                          <a:latin typeface="Mada"/>
                          <a:ea typeface="Mada"/>
                          <a:cs typeface="Mada"/>
                          <a:sym typeface="Mada"/>
                        </a:rPr>
                        <a:t>upper</a:t>
                      </a:r>
                      <a:r>
                        <a:rPr lang="ar" sz="1200">
                          <a:latin typeface="Mada"/>
                          <a:ea typeface="Mada"/>
                          <a:cs typeface="Mada"/>
                          <a:sym typeface="Mada"/>
                        </a:rPr>
                        <a:t> esophagus (cervical)</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47550">
                <a:tc>
                  <a:txBody>
                    <a:bodyPr/>
                    <a:lstStyle/>
                    <a:p>
                      <a:pPr indent="0" lvl="0" marL="0" rtl="0" algn="ctr">
                        <a:spcBef>
                          <a:spcPts val="0"/>
                        </a:spcBef>
                        <a:spcAft>
                          <a:spcPts val="0"/>
                        </a:spcAft>
                        <a:buNone/>
                      </a:pPr>
                      <a:r>
                        <a:rPr lang="ar" sz="1200">
                          <a:latin typeface="Mada"/>
                          <a:ea typeface="Mada"/>
                          <a:cs typeface="Mada"/>
                          <a:sym typeface="Mada"/>
                        </a:rPr>
                        <a:t>Connective tissue + muscularis mucosa</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b="1" lang="ar" sz="1200">
                          <a:latin typeface="Mada"/>
                          <a:ea typeface="Mada"/>
                          <a:cs typeface="Mada"/>
                          <a:sym typeface="Mada"/>
                        </a:rPr>
                        <a:t>Thin membrane</a:t>
                      </a:r>
                      <a:endParaRPr b="1"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47550">
                <a:tc>
                  <a:txBody>
                    <a:bodyPr/>
                    <a:lstStyle/>
                    <a:p>
                      <a:pPr indent="0" lvl="0" marL="0" rtl="0" algn="ctr">
                        <a:spcBef>
                          <a:spcPts val="0"/>
                        </a:spcBef>
                        <a:spcAft>
                          <a:spcPts val="0"/>
                        </a:spcAft>
                        <a:buNone/>
                      </a:pPr>
                      <a:r>
                        <a:rPr lang="ar" sz="1200">
                          <a:latin typeface="Mada"/>
                          <a:ea typeface="Mada"/>
                          <a:cs typeface="Mada"/>
                          <a:sym typeface="Mada"/>
                        </a:rPr>
                        <a:t>Caused by ? </a:t>
                      </a:r>
                      <a:r>
                        <a:rPr b="1" lang="ar" sz="1200">
                          <a:latin typeface="Mada"/>
                          <a:ea typeface="Mada"/>
                          <a:cs typeface="Mada"/>
                          <a:sym typeface="Mada"/>
                        </a:rPr>
                        <a:t>GERD</a:t>
                      </a:r>
                      <a:endParaRPr b="1"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Unknown cause? Genetic</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47550">
                <a:tc>
                  <a:txBody>
                    <a:bodyPr/>
                    <a:lstStyle/>
                    <a:p>
                      <a:pPr indent="0" lvl="0" marL="0" rtl="0" algn="ctr">
                        <a:spcBef>
                          <a:spcPts val="0"/>
                        </a:spcBef>
                        <a:spcAft>
                          <a:spcPts val="0"/>
                        </a:spcAft>
                        <a:buNone/>
                      </a:pPr>
                      <a:r>
                        <a:rPr lang="ar" sz="1200">
                          <a:latin typeface="Mada"/>
                          <a:ea typeface="Mada"/>
                          <a:cs typeface="Mada"/>
                          <a:sym typeface="Mada"/>
                        </a:rPr>
                        <a:t>Schatzki’s ring</a:t>
                      </a:r>
                      <a:endParaRPr sz="1200">
                        <a:solidFill>
                          <a:srgbClr val="999999"/>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b="1" lang="ar" sz="1200">
                          <a:solidFill>
                            <a:srgbClr val="CC0000"/>
                          </a:solidFill>
                          <a:latin typeface="Mada"/>
                          <a:ea typeface="Mada"/>
                          <a:cs typeface="Mada"/>
                          <a:sym typeface="Mada"/>
                        </a:rPr>
                        <a:t>Plummer vinson syndrome</a:t>
                      </a:r>
                      <a:r>
                        <a:rPr b="1" baseline="30000" lang="ar" sz="1200">
                          <a:solidFill>
                            <a:srgbClr val="CC0000"/>
                          </a:solidFill>
                          <a:latin typeface="Mada"/>
                          <a:ea typeface="Mada"/>
                          <a:cs typeface="Mada"/>
                          <a:sym typeface="Mada"/>
                        </a:rPr>
                        <a:t>1</a:t>
                      </a:r>
                      <a:r>
                        <a:rPr b="1" lang="ar" sz="1200">
                          <a:solidFill>
                            <a:srgbClr val="CC0000"/>
                          </a:solidFill>
                          <a:latin typeface="Mada"/>
                          <a:ea typeface="Mada"/>
                          <a:cs typeface="Mada"/>
                          <a:sym typeface="Mada"/>
                        </a:rPr>
                        <a:t> (triad</a:t>
                      </a:r>
                      <a:r>
                        <a:rPr b="1" baseline="30000" lang="ar" sz="1200">
                          <a:solidFill>
                            <a:srgbClr val="CC0000"/>
                          </a:solidFill>
                          <a:latin typeface="Mada"/>
                          <a:ea typeface="Mada"/>
                          <a:cs typeface="Mada"/>
                          <a:sym typeface="Mada"/>
                        </a:rPr>
                        <a:t>2</a:t>
                      </a:r>
                      <a:r>
                        <a:rPr b="1" lang="ar" sz="1200">
                          <a:solidFill>
                            <a:srgbClr val="CC0000"/>
                          </a:solidFill>
                          <a:latin typeface="Mada"/>
                          <a:ea typeface="Mada"/>
                          <a:cs typeface="Mada"/>
                          <a:sym typeface="Mada"/>
                        </a:rPr>
                        <a:t>)</a:t>
                      </a:r>
                      <a:endParaRPr b="1" sz="1200">
                        <a:solidFill>
                          <a:srgbClr val="CC0000"/>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47550">
                <a:tc>
                  <a:txBody>
                    <a:bodyPr/>
                    <a:lstStyle/>
                    <a:p>
                      <a:pPr indent="0" lvl="0" marL="0" rtl="0" algn="ctr">
                        <a:spcBef>
                          <a:spcPts val="0"/>
                        </a:spcBef>
                        <a:spcAft>
                          <a:spcPts val="0"/>
                        </a:spcAft>
                        <a:buNone/>
                      </a:pPr>
                      <a:r>
                        <a:rPr lang="ar" sz="1200">
                          <a:solidFill>
                            <a:schemeClr val="dk1"/>
                          </a:solidFill>
                          <a:latin typeface="Mada"/>
                          <a:ea typeface="Mada"/>
                          <a:cs typeface="Mada"/>
                          <a:sym typeface="Mada"/>
                        </a:rPr>
                        <a:t>No cancer risk</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PVS </a:t>
                      </a:r>
                      <a:r>
                        <a:rPr lang="ar" sz="1200">
                          <a:solidFill>
                            <a:schemeClr val="dk1"/>
                          </a:solidFill>
                          <a:latin typeface="Mada"/>
                          <a:ea typeface="Mada"/>
                          <a:cs typeface="Mada"/>
                          <a:sym typeface="Mada"/>
                        </a:rPr>
                        <a:t>has increased risk for </a:t>
                      </a:r>
                      <a:r>
                        <a:rPr b="1" lang="ar" sz="1200">
                          <a:solidFill>
                            <a:srgbClr val="CC0000"/>
                          </a:solidFill>
                          <a:latin typeface="Mada"/>
                          <a:ea typeface="Mada"/>
                          <a:cs typeface="Mada"/>
                          <a:sym typeface="Mada"/>
                        </a:rPr>
                        <a:t>squamous cell cancer</a:t>
                      </a:r>
                      <a:r>
                        <a:rPr b="1" lang="ar" sz="1200">
                          <a:solidFill>
                            <a:schemeClr val="dk1"/>
                          </a:solidFill>
                          <a:latin typeface="Mada"/>
                          <a:ea typeface="Mada"/>
                          <a:cs typeface="Mada"/>
                          <a:sym typeface="Mada"/>
                        </a:rPr>
                        <a:t> </a:t>
                      </a:r>
                      <a:r>
                        <a:rPr lang="ar" sz="1200">
                          <a:solidFill>
                            <a:schemeClr val="dk1"/>
                          </a:solidFill>
                          <a:latin typeface="Mada"/>
                          <a:ea typeface="Mada"/>
                          <a:cs typeface="Mada"/>
                          <a:sym typeface="Mada"/>
                        </a:rPr>
                        <a:t>in the esophagus, hypopharynx and oral mucosa.</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47550">
                <a:tc gridSpan="2">
                  <a:txBody>
                    <a:bodyPr/>
                    <a:lstStyle/>
                    <a:p>
                      <a:pPr indent="0" lvl="0" marL="0" rtl="0" algn="ctr">
                        <a:spcBef>
                          <a:spcPts val="0"/>
                        </a:spcBef>
                        <a:spcAft>
                          <a:spcPts val="0"/>
                        </a:spcAft>
                        <a:buNone/>
                      </a:pPr>
                      <a:r>
                        <a:rPr b="1" lang="ar" sz="1200">
                          <a:latin typeface="Mada"/>
                          <a:ea typeface="Mada"/>
                          <a:cs typeface="Mada"/>
                          <a:sym typeface="Mada"/>
                        </a:rPr>
                        <a:t>Diagnosis: </a:t>
                      </a:r>
                      <a:r>
                        <a:rPr b="1" lang="ar" sz="1200">
                          <a:solidFill>
                            <a:srgbClr val="CC0000"/>
                          </a:solidFill>
                          <a:latin typeface="Mada"/>
                          <a:ea typeface="Mada"/>
                          <a:cs typeface="Mada"/>
                          <a:sym typeface="Mada"/>
                        </a:rPr>
                        <a:t>barium, endoscopy</a:t>
                      </a:r>
                      <a:endParaRPr sz="1200">
                        <a:solidFill>
                          <a:srgbClr val="CC0000"/>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hMerge="1"/>
              </a:tr>
              <a:tr h="347550">
                <a:tc gridSpan="2">
                  <a:txBody>
                    <a:bodyPr/>
                    <a:lstStyle/>
                    <a:p>
                      <a:pPr indent="0" lvl="0" marL="0" rtl="0" algn="ctr">
                        <a:spcBef>
                          <a:spcPts val="0"/>
                        </a:spcBef>
                        <a:spcAft>
                          <a:spcPts val="0"/>
                        </a:spcAft>
                        <a:buNone/>
                      </a:pPr>
                      <a:r>
                        <a:rPr b="1" lang="ar" sz="1200">
                          <a:latin typeface="Mada"/>
                          <a:ea typeface="Mada"/>
                          <a:cs typeface="Mada"/>
                          <a:sym typeface="Mada"/>
                        </a:rPr>
                        <a:t>Treatment:</a:t>
                      </a:r>
                      <a:r>
                        <a:rPr lang="ar" sz="1200">
                          <a:latin typeface="Mada"/>
                          <a:ea typeface="Mada"/>
                          <a:cs typeface="Mada"/>
                          <a:sym typeface="Mada"/>
                        </a:rPr>
                        <a:t> </a:t>
                      </a:r>
                      <a:r>
                        <a:rPr lang="ar" sz="1200" u="sng">
                          <a:latin typeface="Mada"/>
                          <a:ea typeface="Mada"/>
                          <a:cs typeface="Mada"/>
                          <a:sym typeface="Mada"/>
                        </a:rPr>
                        <a:t>endoscopic dilation</a:t>
                      </a:r>
                      <a:r>
                        <a:rPr lang="ar" sz="1200">
                          <a:latin typeface="Mada"/>
                          <a:ea typeface="Mada"/>
                          <a:cs typeface="Mada"/>
                          <a:sym typeface="Mada"/>
                        </a:rPr>
                        <a:t> if needed (persistent symptoms)</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hMerge="1"/>
              </a:tr>
              <a:tr h="347550">
                <a:tc>
                  <a:txBody>
                    <a:bodyPr/>
                    <a:lstStyle/>
                    <a:p>
                      <a:pPr indent="0" lvl="0" marL="0" rtl="0" algn="ctr">
                        <a:spcBef>
                          <a:spcPts val="0"/>
                        </a:spcBef>
                        <a:spcAft>
                          <a:spcPts val="0"/>
                        </a:spcAft>
                        <a:buNone/>
                      </a:pPr>
                      <a:r>
                        <a:rPr b="1" lang="ar" sz="1200">
                          <a:latin typeface="Mada"/>
                          <a:ea typeface="Mada"/>
                          <a:cs typeface="Mada"/>
                          <a:sym typeface="Mada"/>
                        </a:rPr>
                        <a:t>PPI </a:t>
                      </a:r>
                      <a:r>
                        <a:rPr lang="ar" sz="1200">
                          <a:latin typeface="Mada"/>
                          <a:ea typeface="Mada"/>
                          <a:cs typeface="Mada"/>
                          <a:sym typeface="Mada"/>
                        </a:rPr>
                        <a:t>daily for GERD</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b="1" lang="ar" sz="1200">
                          <a:latin typeface="Mada"/>
                          <a:ea typeface="Mada"/>
                          <a:cs typeface="Mada"/>
                          <a:sym typeface="Mada"/>
                        </a:rPr>
                        <a:t>Iron replacement</a:t>
                      </a:r>
                      <a:r>
                        <a:rPr lang="ar" sz="1200">
                          <a:latin typeface="Mada"/>
                          <a:ea typeface="Mada"/>
                          <a:cs typeface="Mada"/>
                          <a:sym typeface="Mada"/>
                        </a:rPr>
                        <a:t> therapy if PVS</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bl>
          </a:graphicData>
        </a:graphic>
      </p:graphicFrame>
      <p:pic>
        <p:nvPicPr>
          <p:cNvPr id="475" name="Google Shape;475;p35"/>
          <p:cNvPicPr preferRelativeResize="0"/>
          <p:nvPr/>
        </p:nvPicPr>
        <p:blipFill>
          <a:blip r:embed="rId4">
            <a:alphaModFix/>
          </a:blip>
          <a:stretch>
            <a:fillRect/>
          </a:stretch>
        </p:blipFill>
        <p:spPr>
          <a:xfrm>
            <a:off x="1331175" y="8199401"/>
            <a:ext cx="1446275" cy="1111700"/>
          </a:xfrm>
          <a:prstGeom prst="rect">
            <a:avLst/>
          </a:prstGeom>
          <a:noFill/>
          <a:ln>
            <a:noFill/>
          </a:ln>
        </p:spPr>
      </p:pic>
      <p:pic>
        <p:nvPicPr>
          <p:cNvPr id="476" name="Google Shape;476;p35"/>
          <p:cNvPicPr preferRelativeResize="0"/>
          <p:nvPr/>
        </p:nvPicPr>
        <p:blipFill>
          <a:blip r:embed="rId5">
            <a:alphaModFix/>
          </a:blip>
          <a:stretch>
            <a:fillRect/>
          </a:stretch>
        </p:blipFill>
        <p:spPr>
          <a:xfrm>
            <a:off x="4787315" y="8199400"/>
            <a:ext cx="1446286" cy="1111700"/>
          </a:xfrm>
          <a:prstGeom prst="rect">
            <a:avLst/>
          </a:prstGeom>
          <a:noFill/>
          <a:ln>
            <a:noFill/>
          </a:ln>
        </p:spPr>
      </p:pic>
      <p:sp>
        <p:nvSpPr>
          <p:cNvPr id="477" name="Google Shape;477;p35"/>
          <p:cNvSpPr txBox="1"/>
          <p:nvPr/>
        </p:nvSpPr>
        <p:spPr>
          <a:xfrm>
            <a:off x="0" y="9803800"/>
            <a:ext cx="7560000" cy="88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1-Supplementing PVS patients with iron will make esophageal web disappear,however they need continuous surveillance as they have an increased risk of esophageal squamous cell carcinoma</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2- the triad of Plummer vinson syndrome are: </a:t>
            </a:r>
            <a:r>
              <a:rPr b="1" lang="ar" sz="1000">
                <a:solidFill>
                  <a:srgbClr val="6AA84F"/>
                </a:solidFill>
                <a:latin typeface="Mada"/>
                <a:ea typeface="Mada"/>
                <a:cs typeface="Mada"/>
                <a:sym typeface="Mada"/>
              </a:rPr>
              <a:t>Dysphagia, Iron deficiency anemia, and esophageal web</a:t>
            </a:r>
            <a:r>
              <a:rPr lang="ar" sz="1000">
                <a:solidFill>
                  <a:srgbClr val="6AA84F"/>
                </a:solidFill>
                <a:latin typeface="Mada"/>
                <a:ea typeface="Mada"/>
                <a:cs typeface="Mada"/>
                <a:sym typeface="Mada"/>
              </a:rPr>
              <a:t>. Very common in young females</a:t>
            </a:r>
            <a:endParaRPr sz="1000">
              <a:solidFill>
                <a:srgbClr val="6AA84F"/>
              </a:solidFill>
              <a:latin typeface="Mada"/>
              <a:ea typeface="Mada"/>
              <a:cs typeface="Mada"/>
              <a:sym typeface="Mada"/>
            </a:endParaRPr>
          </a:p>
          <a:p>
            <a:pPr indent="0" lvl="0" marL="0" rtl="0" algn="l">
              <a:spcBef>
                <a:spcPts val="0"/>
              </a:spcBef>
              <a:spcAft>
                <a:spcPts val="0"/>
              </a:spcAft>
              <a:buNone/>
            </a:pPr>
            <a:r>
              <a:t/>
            </a:r>
            <a:endParaRPr sz="1000">
              <a:solidFill>
                <a:srgbClr val="6AA84F"/>
              </a:solidFill>
              <a:latin typeface="Mada"/>
              <a:ea typeface="Mada"/>
              <a:cs typeface="Mada"/>
              <a:sym typeface="Mada"/>
            </a:endParaRPr>
          </a:p>
          <a:p>
            <a:pPr indent="0" lvl="0" marL="0" rtl="0" algn="l">
              <a:spcBef>
                <a:spcPts val="0"/>
              </a:spcBef>
              <a:spcAft>
                <a:spcPts val="0"/>
              </a:spcAft>
              <a:buNone/>
            </a:pPr>
            <a:r>
              <a:t/>
            </a:r>
            <a:endParaRPr sz="1000">
              <a:solidFill>
                <a:srgbClr val="6AA84F"/>
              </a:solidFill>
              <a:latin typeface="Mada"/>
              <a:ea typeface="Mada"/>
              <a:cs typeface="Mada"/>
              <a:sym typeface="Mada"/>
            </a:endParaRPr>
          </a:p>
        </p:txBody>
      </p:sp>
      <p:sp>
        <p:nvSpPr>
          <p:cNvPr id="478" name="Google Shape;478;p35"/>
          <p:cNvSpPr/>
          <p:nvPr/>
        </p:nvSpPr>
        <p:spPr>
          <a:xfrm>
            <a:off x="5007200" y="3967800"/>
            <a:ext cx="399900" cy="379500"/>
          </a:xfrm>
          <a:prstGeom prst="star5">
            <a:avLst>
              <a:gd fmla="val 19098" name="adj"/>
              <a:gd fmla="val 105146" name="hf"/>
              <a:gd fmla="val 110557" name="vf"/>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36"/>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484" name="Google Shape;484;p36"/>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solidFill>
                  <a:schemeClr val="dk1"/>
                </a:solidFill>
                <a:latin typeface="Mada"/>
                <a:ea typeface="Mada"/>
                <a:cs typeface="Mada"/>
                <a:sym typeface="Mada"/>
              </a:rPr>
              <a:t>ESOPHAGEAL DYSPHAGIA</a:t>
            </a:r>
            <a:endParaRPr b="1" sz="2600">
              <a:latin typeface="Mada"/>
              <a:ea typeface="Mada"/>
              <a:cs typeface="Mada"/>
              <a:sym typeface="Mada"/>
            </a:endParaRPr>
          </a:p>
        </p:txBody>
      </p:sp>
      <p:sp>
        <p:nvSpPr>
          <p:cNvPr id="485" name="Google Shape;485;p36"/>
          <p:cNvSpPr txBox="1"/>
          <p:nvPr/>
        </p:nvSpPr>
        <p:spPr>
          <a:xfrm>
            <a:off x="131400" y="3295025"/>
            <a:ext cx="5562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3-Achalasia</a:t>
            </a:r>
            <a:endParaRPr b="1" sz="2200">
              <a:highlight>
                <a:schemeClr val="accent5"/>
              </a:highlight>
              <a:latin typeface="Mada"/>
              <a:ea typeface="Mada"/>
              <a:cs typeface="Mada"/>
              <a:sym typeface="Mada"/>
            </a:endParaRPr>
          </a:p>
        </p:txBody>
      </p:sp>
      <p:cxnSp>
        <p:nvCxnSpPr>
          <p:cNvPr id="486" name="Google Shape;486;p36"/>
          <p:cNvCxnSpPr>
            <a:stCxn id="487" idx="2"/>
            <a:endCxn id="488" idx="0"/>
          </p:cNvCxnSpPr>
          <p:nvPr/>
        </p:nvCxnSpPr>
        <p:spPr>
          <a:xfrm flipH="1" rot="-5400000">
            <a:off x="4643697" y="572750"/>
            <a:ext cx="528300" cy="2256000"/>
          </a:xfrm>
          <a:prstGeom prst="bentConnector3">
            <a:avLst>
              <a:gd fmla="val 50005" name="adj1"/>
            </a:avLst>
          </a:prstGeom>
          <a:noFill/>
          <a:ln cap="flat" cmpd="sng" w="19050">
            <a:solidFill>
              <a:srgbClr val="595959"/>
            </a:solidFill>
            <a:prstDash val="solid"/>
            <a:round/>
            <a:headEnd len="med" w="med" type="none"/>
            <a:tailEnd len="med" w="med" type="stealth"/>
          </a:ln>
        </p:spPr>
      </p:cxnSp>
      <p:cxnSp>
        <p:nvCxnSpPr>
          <p:cNvPr id="489" name="Google Shape;489;p36"/>
          <p:cNvCxnSpPr>
            <a:stCxn id="487" idx="2"/>
            <a:endCxn id="490" idx="0"/>
          </p:cNvCxnSpPr>
          <p:nvPr/>
        </p:nvCxnSpPr>
        <p:spPr>
          <a:xfrm rot="5400000">
            <a:off x="2387997" y="573050"/>
            <a:ext cx="528300" cy="2255400"/>
          </a:xfrm>
          <a:prstGeom prst="bentConnector3">
            <a:avLst>
              <a:gd fmla="val 50005" name="adj1"/>
            </a:avLst>
          </a:prstGeom>
          <a:noFill/>
          <a:ln cap="flat" cmpd="sng" w="19050">
            <a:solidFill>
              <a:srgbClr val="595959"/>
            </a:solidFill>
            <a:prstDash val="solid"/>
            <a:round/>
            <a:headEnd len="med" w="med" type="none"/>
            <a:tailEnd len="med" w="med" type="stealth"/>
          </a:ln>
        </p:spPr>
      </p:cxnSp>
      <p:sp>
        <p:nvSpPr>
          <p:cNvPr id="490" name="Google Shape;490;p36"/>
          <p:cNvSpPr/>
          <p:nvPr/>
        </p:nvSpPr>
        <p:spPr>
          <a:xfrm>
            <a:off x="566550" y="1964950"/>
            <a:ext cx="1915500" cy="9645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Esophageal spasms</a:t>
            </a:r>
            <a:endParaRPr b="1">
              <a:latin typeface="Mada"/>
              <a:ea typeface="Mada"/>
              <a:cs typeface="Mada"/>
              <a:sym typeface="Mada"/>
            </a:endParaRPr>
          </a:p>
        </p:txBody>
      </p:sp>
      <p:sp>
        <p:nvSpPr>
          <p:cNvPr id="487" name="Google Shape;487;p36"/>
          <p:cNvSpPr/>
          <p:nvPr/>
        </p:nvSpPr>
        <p:spPr>
          <a:xfrm>
            <a:off x="2312847" y="835100"/>
            <a:ext cx="2934000" cy="601500"/>
          </a:xfrm>
          <a:prstGeom prst="roundRect">
            <a:avLst>
              <a:gd fmla="val 16667" name="adj"/>
            </a:avLst>
          </a:prstGeom>
          <a:solidFill>
            <a:srgbClr val="A6C26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ESOPHAGEAL MOTILITY DISORDERS CAUSING DYSPHAGIA</a:t>
            </a:r>
            <a:endParaRPr b="1">
              <a:solidFill>
                <a:srgbClr val="FFFFFF"/>
              </a:solidFill>
              <a:latin typeface="Mada"/>
              <a:ea typeface="Mada"/>
              <a:cs typeface="Mada"/>
              <a:sym typeface="Mada"/>
            </a:endParaRPr>
          </a:p>
        </p:txBody>
      </p:sp>
      <p:cxnSp>
        <p:nvCxnSpPr>
          <p:cNvPr id="491" name="Google Shape;491;p36"/>
          <p:cNvCxnSpPr>
            <a:stCxn id="487" idx="2"/>
            <a:endCxn id="492" idx="0"/>
          </p:cNvCxnSpPr>
          <p:nvPr/>
        </p:nvCxnSpPr>
        <p:spPr>
          <a:xfrm flipH="1" rot="-5400000">
            <a:off x="3515997" y="1700450"/>
            <a:ext cx="528300" cy="600"/>
          </a:xfrm>
          <a:prstGeom prst="bentConnector3">
            <a:avLst>
              <a:gd fmla="val 50007" name="adj1"/>
            </a:avLst>
          </a:prstGeom>
          <a:noFill/>
          <a:ln cap="flat" cmpd="sng" w="19050">
            <a:solidFill>
              <a:srgbClr val="595959"/>
            </a:solidFill>
            <a:prstDash val="solid"/>
            <a:round/>
            <a:headEnd len="med" w="med" type="none"/>
            <a:tailEnd len="med" w="med" type="stealth"/>
          </a:ln>
        </p:spPr>
      </p:cxnSp>
      <p:sp>
        <p:nvSpPr>
          <p:cNvPr id="492" name="Google Shape;492;p36"/>
          <p:cNvSpPr/>
          <p:nvPr/>
        </p:nvSpPr>
        <p:spPr>
          <a:xfrm>
            <a:off x="2718792" y="1964974"/>
            <a:ext cx="2122200" cy="9645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Aperistalsis in esophagus (connective tissue disease) </a:t>
            </a:r>
            <a:r>
              <a:rPr b="1" lang="ar">
                <a:solidFill>
                  <a:srgbClr val="6AA84F"/>
                </a:solidFill>
                <a:latin typeface="Mada"/>
                <a:ea typeface="Mada"/>
                <a:cs typeface="Mada"/>
                <a:sym typeface="Mada"/>
              </a:rPr>
              <a:t>(Scleroderma)</a:t>
            </a:r>
            <a:endParaRPr b="1">
              <a:solidFill>
                <a:srgbClr val="6AA84F"/>
              </a:solidFill>
              <a:latin typeface="Mada"/>
              <a:ea typeface="Mada"/>
              <a:cs typeface="Mada"/>
              <a:sym typeface="Mada"/>
            </a:endParaRPr>
          </a:p>
        </p:txBody>
      </p:sp>
      <p:sp>
        <p:nvSpPr>
          <p:cNvPr id="488" name="Google Shape;488;p36"/>
          <p:cNvSpPr/>
          <p:nvPr/>
        </p:nvSpPr>
        <p:spPr>
          <a:xfrm>
            <a:off x="5077950" y="1964950"/>
            <a:ext cx="1915500" cy="9645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CC0000"/>
                </a:solidFill>
                <a:latin typeface="Mada"/>
                <a:ea typeface="Mada"/>
                <a:cs typeface="Mada"/>
                <a:sym typeface="Mada"/>
              </a:rPr>
              <a:t>Achalasia</a:t>
            </a:r>
            <a:endParaRPr b="1">
              <a:solidFill>
                <a:srgbClr val="CC0000"/>
              </a:solidFill>
              <a:latin typeface="Mada"/>
              <a:ea typeface="Mada"/>
              <a:cs typeface="Mada"/>
              <a:sym typeface="Mada"/>
            </a:endParaRPr>
          </a:p>
        </p:txBody>
      </p:sp>
      <p:graphicFrame>
        <p:nvGraphicFramePr>
          <p:cNvPr id="493" name="Google Shape;493;p36"/>
          <p:cNvGraphicFramePr/>
          <p:nvPr/>
        </p:nvGraphicFramePr>
        <p:xfrm>
          <a:off x="147450" y="3856400"/>
          <a:ext cx="3000000" cy="3000000"/>
        </p:xfrm>
        <a:graphic>
          <a:graphicData uri="http://schemas.openxmlformats.org/drawingml/2006/table">
            <a:tbl>
              <a:tblPr>
                <a:noFill/>
                <a:tableStyleId>{E4BA5BB4-E42F-4BCE-B389-E22E7227084E}</a:tableStyleId>
              </a:tblPr>
              <a:tblGrid>
                <a:gridCol w="1573925"/>
                <a:gridCol w="5691175"/>
              </a:tblGrid>
              <a:tr h="381000">
                <a:tc gridSpan="2">
                  <a:txBody>
                    <a:bodyPr/>
                    <a:lstStyle/>
                    <a:p>
                      <a:pPr indent="0" lvl="0" marL="0" rtl="0" algn="ctr">
                        <a:spcBef>
                          <a:spcPts val="0"/>
                        </a:spcBef>
                        <a:spcAft>
                          <a:spcPts val="0"/>
                        </a:spcAft>
                        <a:buNone/>
                      </a:pPr>
                      <a:r>
                        <a:rPr b="1" lang="ar" sz="1600">
                          <a:latin typeface="Mada"/>
                          <a:ea typeface="Mada"/>
                          <a:cs typeface="Mada"/>
                          <a:sym typeface="Mada"/>
                        </a:rPr>
                        <a:t>Achalasia</a:t>
                      </a:r>
                      <a:endParaRPr b="1" sz="1600">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B6D7A8"/>
                    </a:solidFill>
                  </a:tcPr>
                </a:tc>
                <a:tc hMerge="1"/>
              </a:tr>
              <a:tr h="381000">
                <a:tc>
                  <a:txBody>
                    <a:bodyPr/>
                    <a:lstStyle/>
                    <a:p>
                      <a:pPr indent="0" lvl="0" marL="0" rtl="0" algn="ctr">
                        <a:spcBef>
                          <a:spcPts val="0"/>
                        </a:spcBef>
                        <a:spcAft>
                          <a:spcPts val="0"/>
                        </a:spcAft>
                        <a:buNone/>
                      </a:pPr>
                      <a:r>
                        <a:rPr b="1" lang="ar">
                          <a:latin typeface="Mada"/>
                          <a:ea typeface="Mada"/>
                          <a:cs typeface="Mada"/>
                          <a:sym typeface="Mada"/>
                        </a:rPr>
                        <a:t>Primary Achalasia</a:t>
                      </a:r>
                      <a:r>
                        <a:rPr b="1" baseline="30000" lang="ar">
                          <a:latin typeface="Mada"/>
                          <a:ea typeface="Mada"/>
                          <a:cs typeface="Mada"/>
                          <a:sym typeface="Mada"/>
                        </a:rPr>
                        <a:t>1</a:t>
                      </a:r>
                      <a:endParaRPr b="1" baseline="30000">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EAD3"/>
                    </a:solidFill>
                  </a:tcPr>
                </a:tc>
                <a:tc>
                  <a:txBody>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Pathophysiology: </a:t>
                      </a:r>
                      <a:r>
                        <a:rPr lang="ar" sz="1200">
                          <a:latin typeface="Mada"/>
                          <a:ea typeface="Mada"/>
                          <a:cs typeface="Mada"/>
                          <a:sym typeface="Mada"/>
                        </a:rPr>
                        <a:t>Failure of lower esophageal sphincter to relax (lacking ganglion cells in the myenteric plexus in the distal esophagus).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Males = Females</a:t>
                      </a:r>
                      <a:endParaRPr sz="1200">
                        <a:latin typeface="Mada"/>
                        <a:ea typeface="Mada"/>
                        <a:cs typeface="Mada"/>
                        <a:sym typeface="Mada"/>
                      </a:endParaRPr>
                    </a:p>
                    <a:p>
                      <a:pPr indent="0" lvl="0" marL="0" rtl="0" algn="l">
                        <a:spcBef>
                          <a:spcPts val="0"/>
                        </a:spcBef>
                        <a:spcAft>
                          <a:spcPts val="0"/>
                        </a:spcAft>
                        <a:buNone/>
                      </a:pPr>
                      <a:r>
                        <a:rPr b="1" lang="ar" sz="1200">
                          <a:solidFill>
                            <a:srgbClr val="1C4588"/>
                          </a:solidFill>
                          <a:latin typeface="Mada"/>
                          <a:ea typeface="Mada"/>
                          <a:cs typeface="Mada"/>
                          <a:sym typeface="Mada"/>
                        </a:rPr>
                        <a:t>Characterised by:</a:t>
                      </a:r>
                      <a:endParaRPr b="1"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Char char="●"/>
                      </a:pPr>
                      <a:r>
                        <a:rPr lang="ar" sz="1200">
                          <a:solidFill>
                            <a:srgbClr val="1C4588"/>
                          </a:solidFill>
                          <a:latin typeface="Mada Medium"/>
                          <a:ea typeface="Mada Medium"/>
                          <a:cs typeface="Mada Medium"/>
                          <a:sym typeface="Mada Medium"/>
                        </a:rPr>
                        <a:t>A </a:t>
                      </a:r>
                      <a:r>
                        <a:rPr lang="ar" sz="1200">
                          <a:solidFill>
                            <a:srgbClr val="1C4588"/>
                          </a:solidFill>
                          <a:latin typeface="Mada"/>
                          <a:ea typeface="Mada"/>
                          <a:cs typeface="Mada"/>
                          <a:sym typeface="Mada"/>
                        </a:rPr>
                        <a:t>hypertonic lower esophageal sphincter, which fails to relax in response to swallowing waves.</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Failure of propagated esophageal contraction, leading to progressive dilatation of the gullet.</a:t>
                      </a:r>
                      <a:endParaRPr sz="1200">
                        <a:latin typeface="Mada"/>
                        <a:ea typeface="Mada"/>
                        <a:cs typeface="Mada"/>
                        <a:sym typeface="Mada"/>
                      </a:endParaRPr>
                    </a:p>
                    <a:p>
                      <a:pPr indent="0" lvl="0" marL="0" rtl="0" algn="l">
                        <a:spcBef>
                          <a:spcPts val="0"/>
                        </a:spcBef>
                        <a:spcAft>
                          <a:spcPts val="0"/>
                        </a:spcAft>
                        <a:buNone/>
                      </a:pPr>
                      <a:r>
                        <a:rPr b="1" lang="ar" sz="1200">
                          <a:latin typeface="Mada"/>
                          <a:ea typeface="Mada"/>
                          <a:cs typeface="Mada"/>
                          <a:sym typeface="Mada"/>
                        </a:rPr>
                        <a:t>Etiology: </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Immune mediated.</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Genetic predisposition. </a:t>
                      </a:r>
                      <a:endParaRPr sz="12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ar">
                          <a:latin typeface="Mada"/>
                          <a:ea typeface="Mada"/>
                          <a:cs typeface="Mada"/>
                          <a:sym typeface="Mada"/>
                        </a:rPr>
                        <a:t>Secondary Achalasia</a:t>
                      </a:r>
                      <a:r>
                        <a:rPr b="1" baseline="30000" lang="ar">
                          <a:latin typeface="Mada"/>
                          <a:ea typeface="Mada"/>
                          <a:cs typeface="Mada"/>
                          <a:sym typeface="Mada"/>
                        </a:rPr>
                        <a:t>2</a:t>
                      </a:r>
                      <a:endParaRPr b="1" baseline="30000">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EAD3"/>
                    </a:solidFill>
                  </a:tcPr>
                </a:tc>
                <a:tc>
                  <a:txBody>
                    <a:bodyPr/>
                    <a:lstStyle/>
                    <a:p>
                      <a:pPr indent="-304800" lvl="0" marL="457200" rtl="0" algn="l">
                        <a:spcBef>
                          <a:spcPts val="0"/>
                        </a:spcBef>
                        <a:spcAft>
                          <a:spcPts val="0"/>
                        </a:spcAft>
                        <a:buSzPts val="1200"/>
                        <a:buFont typeface="Mada"/>
                        <a:buChar char="●"/>
                      </a:pPr>
                      <a:r>
                        <a:rPr b="1" lang="ar" sz="1200">
                          <a:solidFill>
                            <a:srgbClr val="CC0000"/>
                          </a:solidFill>
                          <a:latin typeface="Mada"/>
                          <a:ea typeface="Mada"/>
                          <a:cs typeface="Mada"/>
                          <a:sym typeface="Mada"/>
                        </a:rPr>
                        <a:t>Chagas disease</a:t>
                      </a:r>
                      <a:r>
                        <a:rPr lang="ar" sz="1200">
                          <a:latin typeface="Mada"/>
                          <a:ea typeface="Mada"/>
                          <a:cs typeface="Mada"/>
                          <a:sym typeface="Mada"/>
                        </a:rPr>
                        <a:t>, Parasitic Infection by </a:t>
                      </a:r>
                      <a:r>
                        <a:rPr b="1" lang="ar" sz="1200">
                          <a:solidFill>
                            <a:srgbClr val="CC0000"/>
                          </a:solidFill>
                          <a:latin typeface="Mada"/>
                          <a:ea typeface="Mada"/>
                          <a:cs typeface="Mada"/>
                          <a:sym typeface="Mada"/>
                        </a:rPr>
                        <a:t>Trypanosoma cruzi </a:t>
                      </a:r>
                      <a:r>
                        <a:rPr lang="ar" sz="1200">
                          <a:latin typeface="Mada"/>
                          <a:ea typeface="Mada"/>
                          <a:cs typeface="Mada"/>
                          <a:sym typeface="Mada"/>
                        </a:rPr>
                        <a:t>(common in latin America), Result in achalasia with features of diffuse enteric myenteric destruction, </a:t>
                      </a:r>
                      <a:r>
                        <a:rPr b="1" lang="ar" sz="1200">
                          <a:latin typeface="Mada"/>
                          <a:ea typeface="Mada"/>
                          <a:cs typeface="Mada"/>
                          <a:sym typeface="Mada"/>
                        </a:rPr>
                        <a:t>including megacolon, heart disease (cardiomyopathy), and neurologic disorders.</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Diagnosis</a:t>
                      </a:r>
                      <a:r>
                        <a:rPr lang="ar" sz="1200">
                          <a:latin typeface="Mada"/>
                          <a:ea typeface="Mada"/>
                          <a:cs typeface="Mada"/>
                          <a:sym typeface="Mada"/>
                        </a:rPr>
                        <a:t>: serology testing.</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Treatment</a:t>
                      </a:r>
                      <a:r>
                        <a:rPr lang="ar" sz="1200">
                          <a:latin typeface="Mada"/>
                          <a:ea typeface="Mada"/>
                          <a:cs typeface="Mada"/>
                          <a:sym typeface="Mada"/>
                        </a:rPr>
                        <a:t>: Anti trypanosoma like </a:t>
                      </a:r>
                      <a:r>
                        <a:rPr b="1" lang="ar" sz="1200">
                          <a:latin typeface="Mada"/>
                          <a:ea typeface="Mada"/>
                          <a:cs typeface="Mada"/>
                          <a:sym typeface="Mada"/>
                        </a:rPr>
                        <a:t>Benznidazole </a:t>
                      </a:r>
                      <a:r>
                        <a:rPr lang="ar" sz="1200">
                          <a:latin typeface="Mada"/>
                          <a:ea typeface="Mada"/>
                          <a:cs typeface="Mada"/>
                          <a:sym typeface="Mada"/>
                        </a:rPr>
                        <a:t>(GI symptoms managed symptomatically</a:t>
                      </a:r>
                      <a:r>
                        <a:rPr baseline="30000" lang="ar" sz="1200">
                          <a:latin typeface="Mada"/>
                          <a:ea typeface="Mada"/>
                          <a:cs typeface="Mada"/>
                          <a:sym typeface="Mada"/>
                        </a:rPr>
                        <a:t>3</a:t>
                      </a:r>
                      <a:r>
                        <a:rPr lang="ar" sz="1200">
                          <a:latin typeface="Mada"/>
                          <a:ea typeface="Mada"/>
                          <a:cs typeface="Mada"/>
                          <a:sym typeface="Mada"/>
                        </a:rPr>
                        <a:t>)</a:t>
                      </a:r>
                      <a:endParaRPr sz="12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ar">
                          <a:solidFill>
                            <a:srgbClr val="CC0000"/>
                          </a:solidFill>
                          <a:latin typeface="Mada"/>
                          <a:ea typeface="Mada"/>
                          <a:cs typeface="Mada"/>
                          <a:sym typeface="Mada"/>
                        </a:rPr>
                        <a:t>Pseudoachalasia</a:t>
                      </a:r>
                      <a:r>
                        <a:rPr b="1" baseline="30000" lang="ar">
                          <a:solidFill>
                            <a:srgbClr val="CC0000"/>
                          </a:solidFill>
                          <a:latin typeface="Mada"/>
                          <a:ea typeface="Mada"/>
                          <a:cs typeface="Mada"/>
                          <a:sym typeface="Mada"/>
                        </a:rPr>
                        <a:t>5</a:t>
                      </a:r>
                      <a:endParaRPr b="1" baseline="30000">
                        <a:solidFill>
                          <a:srgbClr val="CC0000"/>
                        </a:solidFill>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EAD3"/>
                    </a:solidFill>
                  </a:tcPr>
                </a:tc>
                <a:tc>
                  <a:txBody>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Achalasia symptoms and similar diagnostic findings.</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rgbClr val="CC0000"/>
                          </a:solidFill>
                          <a:latin typeface="Mada"/>
                          <a:ea typeface="Mada"/>
                          <a:cs typeface="Mada"/>
                          <a:sym typeface="Mada"/>
                        </a:rPr>
                        <a:t>Due to Malignancy</a:t>
                      </a:r>
                      <a:r>
                        <a:rPr lang="ar" sz="1200">
                          <a:latin typeface="Mada"/>
                          <a:ea typeface="Mada"/>
                          <a:cs typeface="Mada"/>
                          <a:sym typeface="Mada"/>
                        </a:rPr>
                        <a:t> (tumors in the gastric cardia or those infiltrating the myenteric plexus like adenocarcinoma of gastroesophageal junction, pancreatic, breast, lung, or hepatocellular cancers)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When to suspect (</a:t>
                      </a:r>
                      <a:r>
                        <a:rPr b="1" lang="ar" sz="1200">
                          <a:solidFill>
                            <a:srgbClr val="CC0000"/>
                          </a:solidFill>
                          <a:latin typeface="Mada"/>
                          <a:ea typeface="Mada"/>
                          <a:cs typeface="Mada"/>
                          <a:sym typeface="Mada"/>
                        </a:rPr>
                        <a:t>rapid onset over weeks-months</a:t>
                      </a:r>
                      <a:r>
                        <a:rPr b="1" baseline="30000" lang="ar" sz="1200">
                          <a:solidFill>
                            <a:srgbClr val="CC0000"/>
                          </a:solidFill>
                          <a:latin typeface="Mada"/>
                          <a:ea typeface="Mada"/>
                          <a:cs typeface="Mada"/>
                          <a:sym typeface="Mada"/>
                        </a:rPr>
                        <a:t>4</a:t>
                      </a:r>
                      <a:r>
                        <a:rPr b="1" lang="ar" sz="1200">
                          <a:latin typeface="Mada"/>
                          <a:ea typeface="Mada"/>
                          <a:cs typeface="Mada"/>
                          <a:sym typeface="Mada"/>
                        </a:rPr>
                        <a:t>, elderly and risk factors for cancer)</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Need to get </a:t>
                      </a:r>
                      <a:r>
                        <a:rPr b="1" lang="ar" sz="1200">
                          <a:solidFill>
                            <a:srgbClr val="CC0000"/>
                          </a:solidFill>
                          <a:latin typeface="Mada"/>
                          <a:ea typeface="Mada"/>
                          <a:cs typeface="Mada"/>
                          <a:sym typeface="Mada"/>
                        </a:rPr>
                        <a:t>CT scan or endoscopic US </a:t>
                      </a:r>
                      <a:r>
                        <a:rPr lang="ar" sz="1200">
                          <a:latin typeface="Mada"/>
                          <a:ea typeface="Mada"/>
                          <a:cs typeface="Mada"/>
                          <a:sym typeface="Mada"/>
                        </a:rPr>
                        <a:t>for further workup.</a:t>
                      </a:r>
                      <a:endParaRPr sz="12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bl>
          </a:graphicData>
        </a:graphic>
      </p:graphicFrame>
      <p:sp>
        <p:nvSpPr>
          <p:cNvPr id="494" name="Google Shape;494;p36"/>
          <p:cNvSpPr/>
          <p:nvPr/>
        </p:nvSpPr>
        <p:spPr>
          <a:xfrm>
            <a:off x="-27100" y="9716300"/>
            <a:ext cx="7737900" cy="122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95" name="Google Shape;495;p36"/>
          <p:cNvCxnSpPr/>
          <p:nvPr/>
        </p:nvCxnSpPr>
        <p:spPr>
          <a:xfrm rot="10800000">
            <a:off x="8900" y="9544850"/>
            <a:ext cx="7612800" cy="0"/>
          </a:xfrm>
          <a:prstGeom prst="straightConnector1">
            <a:avLst/>
          </a:prstGeom>
          <a:noFill/>
          <a:ln cap="flat" cmpd="sng" w="28575">
            <a:solidFill>
              <a:schemeClr val="accent3"/>
            </a:solidFill>
            <a:prstDash val="dot"/>
            <a:round/>
            <a:headEnd len="med" w="med" type="none"/>
            <a:tailEnd len="med" w="med" type="none"/>
          </a:ln>
        </p:spPr>
      </p:cxnSp>
      <p:sp>
        <p:nvSpPr>
          <p:cNvPr id="496" name="Google Shape;496;p36"/>
          <p:cNvSpPr txBox="1"/>
          <p:nvPr/>
        </p:nvSpPr>
        <p:spPr>
          <a:xfrm>
            <a:off x="50275" y="9499000"/>
            <a:ext cx="7509600" cy="96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900">
                <a:solidFill>
                  <a:srgbClr val="6AA84F"/>
                </a:solidFill>
                <a:latin typeface="Mada"/>
                <a:ea typeface="Mada"/>
                <a:cs typeface="Mada"/>
                <a:sym typeface="Mada"/>
              </a:rPr>
              <a:t>1-Primary achalasia is the comments, Patients present with history of esophageal dysphagia that persist for years ( 2-3 years history)</a:t>
            </a:r>
            <a:endParaRPr sz="900">
              <a:solidFill>
                <a:srgbClr val="6AA84F"/>
              </a:solidFill>
              <a:latin typeface="Mada"/>
              <a:ea typeface="Mada"/>
              <a:cs typeface="Mada"/>
              <a:sym typeface="Mada"/>
            </a:endParaRPr>
          </a:p>
          <a:p>
            <a:pPr indent="0" lvl="0" marL="0" rtl="0" algn="l">
              <a:spcBef>
                <a:spcPts val="0"/>
              </a:spcBef>
              <a:spcAft>
                <a:spcPts val="0"/>
              </a:spcAft>
              <a:buNone/>
            </a:pPr>
            <a:r>
              <a:rPr lang="ar" sz="900">
                <a:solidFill>
                  <a:srgbClr val="6AA84F"/>
                </a:solidFill>
                <a:latin typeface="Mada"/>
                <a:ea typeface="Mada"/>
                <a:cs typeface="Mada"/>
                <a:sym typeface="Mada"/>
              </a:rPr>
              <a:t>2- The main feature of secondary achalasia is that it is </a:t>
            </a:r>
            <a:r>
              <a:rPr b="1" lang="ar" sz="900">
                <a:solidFill>
                  <a:srgbClr val="6AA84F"/>
                </a:solidFill>
                <a:latin typeface="Mada"/>
                <a:ea typeface="Mada"/>
                <a:cs typeface="Mada"/>
                <a:sym typeface="Mada"/>
              </a:rPr>
              <a:t>multi-system</a:t>
            </a:r>
            <a:r>
              <a:rPr lang="ar" sz="900">
                <a:solidFill>
                  <a:srgbClr val="6AA84F"/>
                </a:solidFill>
                <a:latin typeface="Mada"/>
                <a:ea typeface="Mada"/>
                <a:cs typeface="Mada"/>
                <a:sym typeface="Mada"/>
              </a:rPr>
              <a:t> (unlike primary) and not restricted to the esophagus only. It is </a:t>
            </a:r>
            <a:r>
              <a:rPr b="1" lang="ar" sz="900">
                <a:solidFill>
                  <a:srgbClr val="6AA84F"/>
                </a:solidFill>
                <a:latin typeface="Mada"/>
                <a:ea typeface="Mada"/>
                <a:cs typeface="Mada"/>
                <a:sym typeface="Mada"/>
              </a:rPr>
              <a:t>Important </a:t>
            </a:r>
            <a:r>
              <a:rPr lang="ar" sz="900">
                <a:solidFill>
                  <a:srgbClr val="6AA84F"/>
                </a:solidFill>
                <a:latin typeface="Mada"/>
                <a:ea typeface="Mada"/>
                <a:cs typeface="Mada"/>
                <a:sym typeface="Mada"/>
              </a:rPr>
              <a:t>to look for and ask about </a:t>
            </a:r>
            <a:r>
              <a:rPr b="1" lang="ar" sz="900">
                <a:solidFill>
                  <a:srgbClr val="6AA84F"/>
                </a:solidFill>
                <a:latin typeface="Mada"/>
                <a:ea typeface="Mada"/>
                <a:cs typeface="Mada"/>
                <a:sym typeface="Mada"/>
              </a:rPr>
              <a:t>travel history</a:t>
            </a:r>
            <a:r>
              <a:rPr lang="ar" sz="900">
                <a:solidFill>
                  <a:srgbClr val="6AA84F"/>
                </a:solidFill>
                <a:latin typeface="Mada"/>
                <a:ea typeface="Mada"/>
                <a:cs typeface="Mada"/>
                <a:sym typeface="Mada"/>
              </a:rPr>
              <a:t> in secondary achalasia</a:t>
            </a:r>
            <a:endParaRPr sz="900">
              <a:solidFill>
                <a:srgbClr val="6AA84F"/>
              </a:solidFill>
              <a:latin typeface="Mada"/>
              <a:ea typeface="Mada"/>
              <a:cs typeface="Mada"/>
              <a:sym typeface="Mada"/>
            </a:endParaRPr>
          </a:p>
          <a:p>
            <a:pPr indent="0" lvl="0" marL="0" rtl="0" algn="l">
              <a:spcBef>
                <a:spcPts val="0"/>
              </a:spcBef>
              <a:spcAft>
                <a:spcPts val="0"/>
              </a:spcAft>
              <a:buNone/>
            </a:pPr>
            <a:r>
              <a:rPr lang="ar" sz="900">
                <a:solidFill>
                  <a:srgbClr val="6AA84F"/>
                </a:solidFill>
                <a:latin typeface="Mada"/>
                <a:ea typeface="Mada"/>
                <a:cs typeface="Mada"/>
                <a:sym typeface="Mada"/>
              </a:rPr>
              <a:t>3- Symptoms are reversible following anti trypanosoma treatments except for the esophagus(irreversible damage), thats why its managed symptomatically</a:t>
            </a:r>
            <a:endParaRPr sz="900">
              <a:solidFill>
                <a:srgbClr val="6AA84F"/>
              </a:solidFill>
              <a:latin typeface="Mada"/>
              <a:ea typeface="Mada"/>
              <a:cs typeface="Mada"/>
              <a:sym typeface="Mada"/>
            </a:endParaRPr>
          </a:p>
          <a:p>
            <a:pPr indent="0" lvl="0" marL="0" rtl="0" algn="l">
              <a:spcBef>
                <a:spcPts val="0"/>
              </a:spcBef>
              <a:spcAft>
                <a:spcPts val="0"/>
              </a:spcAft>
              <a:buNone/>
            </a:pPr>
            <a:r>
              <a:rPr lang="ar" sz="900">
                <a:solidFill>
                  <a:srgbClr val="6AA84F"/>
                </a:solidFill>
                <a:latin typeface="Mada"/>
                <a:ea typeface="Mada"/>
                <a:cs typeface="Mada"/>
                <a:sym typeface="Mada"/>
              </a:rPr>
              <a:t>4- Keep in mind that even 8 Months in Pseudo-achalasia is considered as rapid onset in comparison to primary achalasia (which usually takes 2-3 years)</a:t>
            </a:r>
            <a:endParaRPr sz="900">
              <a:solidFill>
                <a:srgbClr val="6AA84F"/>
              </a:solidFill>
              <a:latin typeface="Mada"/>
              <a:ea typeface="Mada"/>
              <a:cs typeface="Mada"/>
              <a:sym typeface="Mada"/>
            </a:endParaRPr>
          </a:p>
          <a:p>
            <a:pPr indent="0" lvl="0" marL="0" rtl="0" algn="l">
              <a:spcBef>
                <a:spcPts val="0"/>
              </a:spcBef>
              <a:spcAft>
                <a:spcPts val="0"/>
              </a:spcAft>
              <a:buNone/>
            </a:pPr>
            <a:r>
              <a:rPr lang="ar" sz="900">
                <a:solidFill>
                  <a:srgbClr val="6AA84F"/>
                </a:solidFill>
                <a:latin typeface="Mada"/>
                <a:ea typeface="Mada"/>
                <a:cs typeface="Mada"/>
                <a:sym typeface="Mada"/>
              </a:rPr>
              <a:t>5- in pseudo achalasia, CT scan or endoscopic US is a MUST to roll-out carcinoma specially in high risk group (but it has to be done after the usually workup approach: (barium, endoscopy, and manometry to diagnose and confirm achalasia first)</a:t>
            </a:r>
            <a:endParaRPr sz="900">
              <a:solidFill>
                <a:srgbClr val="6AA84F"/>
              </a:solidFill>
              <a:latin typeface="Mada"/>
              <a:ea typeface="Mada"/>
              <a:cs typeface="Mada"/>
              <a:sym typeface="Mada"/>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79974F"/>
      </a:accent1>
      <a:accent2>
        <a:srgbClr val="A6C26E"/>
      </a:accent2>
      <a:accent3>
        <a:srgbClr val="CDDDAD"/>
      </a:accent3>
      <a:accent4>
        <a:srgbClr val="F4F7ED"/>
      </a:accent4>
      <a:accent5>
        <a:srgbClr val="D9EAD3"/>
      </a:accent5>
      <a:accent6>
        <a:srgbClr val="CEA320"/>
      </a:accent6>
      <a:hlink>
        <a:srgbClr val="09292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79974F"/>
      </a:accent1>
      <a:accent2>
        <a:srgbClr val="A6C26E"/>
      </a:accent2>
      <a:accent3>
        <a:srgbClr val="CDDDAD"/>
      </a:accent3>
      <a:accent4>
        <a:srgbClr val="1C4588"/>
      </a:accent4>
      <a:accent5>
        <a:srgbClr val="D9EAD3"/>
      </a:accent5>
      <a:accent6>
        <a:srgbClr val="CEA320"/>
      </a:accent6>
      <a:hlink>
        <a:srgbClr val="09292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79974F"/>
      </a:accent1>
      <a:accent2>
        <a:srgbClr val="A6C26E"/>
      </a:accent2>
      <a:accent3>
        <a:srgbClr val="CDDDAD"/>
      </a:accent3>
      <a:accent4>
        <a:srgbClr val="1C4588"/>
      </a:accent4>
      <a:accent5>
        <a:srgbClr val="D9EAD3"/>
      </a:accent5>
      <a:accent6>
        <a:srgbClr val="CEA320"/>
      </a:accent6>
      <a:hlink>
        <a:srgbClr val="09292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