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10692000" cx="7560000"/>
  <p:notesSz cx="6858000" cy="9144000"/>
  <p:embeddedFontLst>
    <p:embeddedFont>
      <p:font typeface="Mada Medium"/>
      <p:regular r:id="rId19"/>
      <p:bold r:id="rId20"/>
    </p:embeddedFont>
    <p:embeddedFont>
      <p:font typeface="Cabin"/>
      <p:regular r:id="rId21"/>
      <p:bold r:id="rId22"/>
      <p:italic r:id="rId23"/>
      <p:boldItalic r:id="rId24"/>
    </p:embeddedFont>
    <p:embeddedFont>
      <p:font typeface="Mada"/>
      <p:regular r:id="rId25"/>
      <p:bold r:id="rId26"/>
    </p:embeddedFont>
    <p:embeddedFont>
      <p:font typeface="Mada Black"/>
      <p:bold r:id="rId27"/>
    </p:embeddedFont>
    <p:embeddedFont>
      <p:font typeface="Pacifico"/>
      <p:regular r:id="rId28"/>
    </p:embeddedFont>
    <p:embeddedFont>
      <p:font typeface="Alegreya Regular"/>
      <p:bold r:id="rId29"/>
      <p:boldItalic r:id="rId30"/>
    </p:embeddedFont>
    <p:embeddedFont>
      <p:font typeface="Quicksand"/>
      <p:regular r:id="rId31"/>
      <p:bold r:id="rId32"/>
    </p:embeddedFont>
    <p:embeddedFont>
      <p:font typeface="Exo Thin"/>
      <p:bold r:id="rId33"/>
      <p:boldItalic r:id="rId34"/>
    </p:embeddedFont>
    <p:embeddedFont>
      <p:font typeface="Exo"/>
      <p:regular r:id="rId35"/>
      <p:bold r:id="rId36"/>
      <p:italic r:id="rId37"/>
      <p:boldItalic r:id="rId38"/>
    </p:embeddedFont>
    <p:embeddedFont>
      <p:font typeface="Alegreya"/>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581C32-0123-4133-A1F8-1E63DFCA6FBD}">
  <a:tblStyle styleId="{FC581C32-0123-4133-A1F8-1E63DFCA6FB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bold.fntdata"/><Relationship Id="rId20" Type="http://schemas.openxmlformats.org/officeDocument/2006/relationships/font" Target="fonts/MadaMedium-bold.fntdata"/><Relationship Id="rId42" Type="http://schemas.openxmlformats.org/officeDocument/2006/relationships/font" Target="fonts/Alegreya-boldItalic.fntdata"/><Relationship Id="rId41" Type="http://schemas.openxmlformats.org/officeDocument/2006/relationships/font" Target="fonts/Alegreya-italic.fntdata"/><Relationship Id="rId22" Type="http://schemas.openxmlformats.org/officeDocument/2006/relationships/font" Target="fonts/Cabin-bold.fntdata"/><Relationship Id="rId21" Type="http://schemas.openxmlformats.org/officeDocument/2006/relationships/font" Target="fonts/Cabin-regular.fntdata"/><Relationship Id="rId24" Type="http://schemas.openxmlformats.org/officeDocument/2006/relationships/font" Target="fonts/Cabin-boldItalic.fntdata"/><Relationship Id="rId23" Type="http://schemas.openxmlformats.org/officeDocument/2006/relationships/font" Target="fonts/Cabin-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Mada-bold.fntdata"/><Relationship Id="rId25" Type="http://schemas.openxmlformats.org/officeDocument/2006/relationships/font" Target="fonts/Mada-regular.fntdata"/><Relationship Id="rId28" Type="http://schemas.openxmlformats.org/officeDocument/2006/relationships/font" Target="fonts/Pacifico-regular.fntdata"/><Relationship Id="rId27" Type="http://schemas.openxmlformats.org/officeDocument/2006/relationships/font" Target="fonts/Mada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AlegreyaRegular-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Quicksand-regular.fntdata"/><Relationship Id="rId30" Type="http://schemas.openxmlformats.org/officeDocument/2006/relationships/font" Target="fonts/AlegreyaRegular-boldItalic.fntdata"/><Relationship Id="rId11" Type="http://schemas.openxmlformats.org/officeDocument/2006/relationships/slide" Target="slides/slide4.xml"/><Relationship Id="rId33" Type="http://schemas.openxmlformats.org/officeDocument/2006/relationships/font" Target="fonts/ExoThin-bold.fntdata"/><Relationship Id="rId10" Type="http://schemas.openxmlformats.org/officeDocument/2006/relationships/slide" Target="slides/slide3.xml"/><Relationship Id="rId32" Type="http://schemas.openxmlformats.org/officeDocument/2006/relationships/font" Target="fonts/Quicksand-bold.fntdata"/><Relationship Id="rId13" Type="http://schemas.openxmlformats.org/officeDocument/2006/relationships/slide" Target="slides/slide6.xml"/><Relationship Id="rId35" Type="http://schemas.openxmlformats.org/officeDocument/2006/relationships/font" Target="fonts/Exo-regular.fntdata"/><Relationship Id="rId12" Type="http://schemas.openxmlformats.org/officeDocument/2006/relationships/slide" Target="slides/slide5.xml"/><Relationship Id="rId34" Type="http://schemas.openxmlformats.org/officeDocument/2006/relationships/font" Target="fonts/ExoThin-boldItalic.fntdata"/><Relationship Id="rId15" Type="http://schemas.openxmlformats.org/officeDocument/2006/relationships/slide" Target="slides/slide8.xml"/><Relationship Id="rId37" Type="http://schemas.openxmlformats.org/officeDocument/2006/relationships/font" Target="fonts/Exo-italic.fntdata"/><Relationship Id="rId14" Type="http://schemas.openxmlformats.org/officeDocument/2006/relationships/slide" Target="slides/slide7.xml"/><Relationship Id="rId36" Type="http://schemas.openxmlformats.org/officeDocument/2006/relationships/font" Target="fonts/Exo-bold.fntdata"/><Relationship Id="rId17" Type="http://schemas.openxmlformats.org/officeDocument/2006/relationships/slide" Target="slides/slide10.xml"/><Relationship Id="rId39" Type="http://schemas.openxmlformats.org/officeDocument/2006/relationships/font" Target="fonts/Alegreya-regular.fntdata"/><Relationship Id="rId16" Type="http://schemas.openxmlformats.org/officeDocument/2006/relationships/slide" Target="slides/slide9.xml"/><Relationship Id="rId38" Type="http://schemas.openxmlformats.org/officeDocument/2006/relationships/font" Target="fonts/Exo-boldItalic.fntdata"/><Relationship Id="rId19" Type="http://schemas.openxmlformats.org/officeDocument/2006/relationships/font" Target="fonts/MadaMedium-regular.fntdata"/><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1d55f6f1a6afc27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1d55f6f1a6afc2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ae7c044b44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ae7c044b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b0c7acd0e9_0_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b0c7acd0e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5e3bfcf7d_0_14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a5e3bfcf7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8b013bda80_0_1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b013bda8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8b013bda80_0_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8b013bda8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b0c7acd0e9_1_18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b0c7acd0e9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b0c7acd0e9_1_13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b0c7acd0e9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8b013bda80_0_2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8b013bda80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12"/>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51" name="Google Shape;51;p12"/>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52" name="Google Shape;52;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3" name="Google Shape;53;p12"/>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4" name="Google Shape;54;p12"/>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5" name="Google Shape;55;p12"/>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6" name="Google Shape;56;p12"/>
          <p:cNvGrpSpPr/>
          <p:nvPr/>
        </p:nvGrpSpPr>
        <p:grpSpPr>
          <a:xfrm>
            <a:off x="205413" y="904850"/>
            <a:ext cx="7149175" cy="8714700"/>
            <a:chOff x="217025" y="916300"/>
            <a:chExt cx="7149175" cy="8714700"/>
          </a:xfrm>
        </p:grpSpPr>
        <p:cxnSp>
          <p:nvCxnSpPr>
            <p:cNvPr id="57" name="Google Shape;57;p12"/>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8" name="Google Shape;58;p12"/>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9" name="Google Shape;59;p12"/>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60" name="Google Shape;60;p12"/>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61" name="Google Shape;61;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2" name="Shape 62"/>
        <p:cNvGrpSpPr/>
        <p:nvPr/>
      </p:nvGrpSpPr>
      <p:grpSpPr>
        <a:xfrm>
          <a:off x="0" y="0"/>
          <a:ext cx="0" cy="0"/>
          <a:chOff x="0" y="0"/>
          <a:chExt cx="0" cy="0"/>
        </a:xfrm>
      </p:grpSpPr>
      <p:sp>
        <p:nvSpPr>
          <p:cNvPr id="63" name="Google Shape;63;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4" name="Google Shape;64;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5" name="Google Shape;65;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8" name="Google Shape;68;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1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71" name="Google Shape;71;p1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72" name="Google Shape;72;p1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3" name="Google Shape;73;p1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cxnSp>
        <p:nvCxnSpPr>
          <p:cNvPr id="75" name="Google Shape;75;p1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6" name="Google Shape;76;p1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7" name="Shape 77"/>
        <p:cNvGrpSpPr/>
        <p:nvPr/>
      </p:nvGrpSpPr>
      <p:grpSpPr>
        <a:xfrm>
          <a:off x="0" y="0"/>
          <a:ext cx="0" cy="0"/>
          <a:chOff x="0" y="0"/>
          <a:chExt cx="0" cy="0"/>
        </a:xfrm>
      </p:grpSpPr>
      <p:sp>
        <p:nvSpPr>
          <p:cNvPr id="78" name="Google Shape;78;p17"/>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rtl="0" algn="ctr">
              <a:spcBef>
                <a:spcPts val="0"/>
              </a:spcBef>
              <a:spcAft>
                <a:spcPts val="0"/>
              </a:spcAft>
              <a:buSzPts val="14800"/>
              <a:buNone/>
              <a:defRPr sz="14800"/>
            </a:lvl1pPr>
            <a:lvl2pPr lvl="1" rtl="0" algn="ctr">
              <a:spcBef>
                <a:spcPts val="0"/>
              </a:spcBef>
              <a:spcAft>
                <a:spcPts val="0"/>
              </a:spcAft>
              <a:buSzPts val="14800"/>
              <a:buNone/>
              <a:defRPr sz="14800"/>
            </a:lvl2pPr>
            <a:lvl3pPr lvl="2" rtl="0" algn="ctr">
              <a:spcBef>
                <a:spcPts val="0"/>
              </a:spcBef>
              <a:spcAft>
                <a:spcPts val="0"/>
              </a:spcAft>
              <a:buSzPts val="14800"/>
              <a:buNone/>
              <a:defRPr sz="14800"/>
            </a:lvl3pPr>
            <a:lvl4pPr lvl="3" rtl="0" algn="ctr">
              <a:spcBef>
                <a:spcPts val="0"/>
              </a:spcBef>
              <a:spcAft>
                <a:spcPts val="0"/>
              </a:spcAft>
              <a:buSzPts val="14800"/>
              <a:buNone/>
              <a:defRPr sz="14800"/>
            </a:lvl4pPr>
            <a:lvl5pPr lvl="4" rtl="0" algn="ctr">
              <a:spcBef>
                <a:spcPts val="0"/>
              </a:spcBef>
              <a:spcAft>
                <a:spcPts val="0"/>
              </a:spcAft>
              <a:buSzPts val="14800"/>
              <a:buNone/>
              <a:defRPr sz="14800"/>
            </a:lvl5pPr>
            <a:lvl6pPr lvl="5" rtl="0" algn="ctr">
              <a:spcBef>
                <a:spcPts val="0"/>
              </a:spcBef>
              <a:spcAft>
                <a:spcPts val="0"/>
              </a:spcAft>
              <a:buSzPts val="14800"/>
              <a:buNone/>
              <a:defRPr sz="14800"/>
            </a:lvl6pPr>
            <a:lvl7pPr lvl="6" rtl="0" algn="ctr">
              <a:spcBef>
                <a:spcPts val="0"/>
              </a:spcBef>
              <a:spcAft>
                <a:spcPts val="0"/>
              </a:spcAft>
              <a:buSzPts val="14800"/>
              <a:buNone/>
              <a:defRPr sz="14800"/>
            </a:lvl7pPr>
            <a:lvl8pPr lvl="7" rtl="0" algn="ctr">
              <a:spcBef>
                <a:spcPts val="0"/>
              </a:spcBef>
              <a:spcAft>
                <a:spcPts val="0"/>
              </a:spcAft>
              <a:buSzPts val="14800"/>
              <a:buNone/>
              <a:defRPr sz="14800"/>
            </a:lvl8pPr>
            <a:lvl9pPr lvl="8" rtl="0" algn="ctr">
              <a:spcBef>
                <a:spcPts val="0"/>
              </a:spcBef>
              <a:spcAft>
                <a:spcPts val="0"/>
              </a:spcAft>
              <a:buSzPts val="14800"/>
              <a:buNone/>
              <a:defRPr sz="14800"/>
            </a:lvl9pPr>
          </a:lstStyle>
          <a:p>
            <a:r>
              <a:t>xx%</a:t>
            </a:r>
          </a:p>
        </p:txBody>
      </p:sp>
      <p:sp>
        <p:nvSpPr>
          <p:cNvPr id="79" name="Google Shape;79;p17"/>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rtl="0" algn="ctr">
              <a:spcBef>
                <a:spcPts val="0"/>
              </a:spcBef>
              <a:spcAft>
                <a:spcPts val="0"/>
              </a:spcAft>
              <a:buSzPts val="2300"/>
              <a:buChar char="●"/>
              <a:defRPr/>
            </a:lvl1pPr>
            <a:lvl2pPr indent="-342900" lvl="1" marL="914400" rtl="0" algn="ctr">
              <a:spcBef>
                <a:spcPts val="2000"/>
              </a:spcBef>
              <a:spcAft>
                <a:spcPts val="0"/>
              </a:spcAft>
              <a:buSzPts val="1800"/>
              <a:buChar char="○"/>
              <a:defRPr/>
            </a:lvl2pPr>
            <a:lvl3pPr indent="-342900" lvl="2" marL="1371600" rtl="0" algn="ctr">
              <a:spcBef>
                <a:spcPts val="2000"/>
              </a:spcBef>
              <a:spcAft>
                <a:spcPts val="0"/>
              </a:spcAft>
              <a:buSzPts val="1800"/>
              <a:buChar char="■"/>
              <a:defRPr/>
            </a:lvl3pPr>
            <a:lvl4pPr indent="-342900" lvl="3" marL="1828800" rtl="0" algn="ctr">
              <a:spcBef>
                <a:spcPts val="2000"/>
              </a:spcBef>
              <a:spcAft>
                <a:spcPts val="0"/>
              </a:spcAft>
              <a:buSzPts val="1800"/>
              <a:buChar char="●"/>
              <a:defRPr/>
            </a:lvl4pPr>
            <a:lvl5pPr indent="-342900" lvl="4" marL="2286000" rtl="0" algn="ctr">
              <a:spcBef>
                <a:spcPts val="2000"/>
              </a:spcBef>
              <a:spcAft>
                <a:spcPts val="0"/>
              </a:spcAft>
              <a:buSzPts val="1800"/>
              <a:buChar char="○"/>
              <a:defRPr/>
            </a:lvl5pPr>
            <a:lvl6pPr indent="-342900" lvl="5" marL="2743200" rtl="0" algn="ctr">
              <a:spcBef>
                <a:spcPts val="2000"/>
              </a:spcBef>
              <a:spcAft>
                <a:spcPts val="0"/>
              </a:spcAft>
              <a:buSzPts val="1800"/>
              <a:buChar char="■"/>
              <a:defRPr/>
            </a:lvl6pPr>
            <a:lvl7pPr indent="-342900" lvl="6" marL="3200400" rtl="0" algn="ctr">
              <a:spcBef>
                <a:spcPts val="2000"/>
              </a:spcBef>
              <a:spcAft>
                <a:spcPts val="0"/>
              </a:spcAft>
              <a:buSzPts val="1800"/>
              <a:buChar char="●"/>
              <a:defRPr/>
            </a:lvl7pPr>
            <a:lvl8pPr indent="-342900" lvl="7" marL="3657600" rtl="0" algn="ctr">
              <a:spcBef>
                <a:spcPts val="2000"/>
              </a:spcBef>
              <a:spcAft>
                <a:spcPts val="0"/>
              </a:spcAft>
              <a:buSzPts val="1800"/>
              <a:buChar char="○"/>
              <a:defRPr/>
            </a:lvl8pPr>
            <a:lvl9pPr indent="-342900" lvl="8" marL="4114800" rtl="0" algn="ctr">
              <a:spcBef>
                <a:spcPts val="2000"/>
              </a:spcBef>
              <a:spcAft>
                <a:spcPts val="2000"/>
              </a:spcAft>
              <a:buSzPts val="1800"/>
              <a:buChar char="■"/>
              <a:defRPr/>
            </a:lvl9pPr>
          </a:lstStyle>
          <a:p/>
        </p:txBody>
      </p:sp>
      <p:sp>
        <p:nvSpPr>
          <p:cNvPr id="80" name="Google Shape;80;p1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3" name="Google Shape;83;p1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Exo"/>
                <a:ea typeface="Exo"/>
                <a:cs typeface="Exo"/>
                <a:sym typeface="Exo"/>
              </a:defRPr>
            </a:lvl1pPr>
            <a:lvl2pPr lvl="1">
              <a:buNone/>
              <a:defRPr b="1" sz="1400">
                <a:solidFill>
                  <a:schemeClr val="lt1"/>
                </a:solidFill>
                <a:latin typeface="Exo"/>
                <a:ea typeface="Exo"/>
                <a:cs typeface="Exo"/>
                <a:sym typeface="Exo"/>
              </a:defRPr>
            </a:lvl2pPr>
            <a:lvl3pPr lvl="2">
              <a:buNone/>
              <a:defRPr b="1" sz="1400">
                <a:solidFill>
                  <a:schemeClr val="lt1"/>
                </a:solidFill>
                <a:latin typeface="Exo"/>
                <a:ea typeface="Exo"/>
                <a:cs typeface="Exo"/>
                <a:sym typeface="Exo"/>
              </a:defRPr>
            </a:lvl3pPr>
            <a:lvl4pPr lvl="3">
              <a:buNone/>
              <a:defRPr b="1" sz="1400">
                <a:solidFill>
                  <a:schemeClr val="lt1"/>
                </a:solidFill>
                <a:latin typeface="Exo"/>
                <a:ea typeface="Exo"/>
                <a:cs typeface="Exo"/>
                <a:sym typeface="Exo"/>
              </a:defRPr>
            </a:lvl4pPr>
            <a:lvl5pPr lvl="4">
              <a:buNone/>
              <a:defRPr b="1" sz="1400">
                <a:solidFill>
                  <a:schemeClr val="lt1"/>
                </a:solidFill>
                <a:latin typeface="Exo"/>
                <a:ea typeface="Exo"/>
                <a:cs typeface="Exo"/>
                <a:sym typeface="Exo"/>
              </a:defRPr>
            </a:lvl5pPr>
            <a:lvl6pPr lvl="5">
              <a:buNone/>
              <a:defRPr b="1" sz="1400">
                <a:solidFill>
                  <a:schemeClr val="lt1"/>
                </a:solidFill>
                <a:latin typeface="Exo"/>
                <a:ea typeface="Exo"/>
                <a:cs typeface="Exo"/>
                <a:sym typeface="Exo"/>
              </a:defRPr>
            </a:lvl6pPr>
            <a:lvl7pPr lvl="6">
              <a:buNone/>
              <a:defRPr b="1" sz="1400">
                <a:solidFill>
                  <a:schemeClr val="lt1"/>
                </a:solidFill>
                <a:latin typeface="Exo"/>
                <a:ea typeface="Exo"/>
                <a:cs typeface="Exo"/>
                <a:sym typeface="Exo"/>
              </a:defRPr>
            </a:lvl7pPr>
            <a:lvl8pPr lvl="7">
              <a:buNone/>
              <a:defRPr b="1" sz="1400">
                <a:solidFill>
                  <a:schemeClr val="lt1"/>
                </a:solidFill>
                <a:latin typeface="Exo"/>
                <a:ea typeface="Exo"/>
                <a:cs typeface="Exo"/>
                <a:sym typeface="Exo"/>
              </a:defRPr>
            </a:lvl8pPr>
            <a:lvl9pPr lvl="8">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 name="Shape 33"/>
        <p:cNvGrpSpPr/>
        <p:nvPr/>
      </p:nvGrpSpPr>
      <p:grpSpPr>
        <a:xfrm>
          <a:off x="0" y="0"/>
          <a:ext cx="0" cy="0"/>
          <a:chOff x="0" y="0"/>
          <a:chExt cx="0" cy="0"/>
        </a:xfrm>
      </p:grpSpPr>
      <p:sp>
        <p:nvSpPr>
          <p:cNvPr id="34" name="Google Shape;34;p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35" name="Google Shape;35;p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36" name="Google Shape;36;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9" name="Google Shape;39;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 name="Shape 44"/>
        <p:cNvGrpSpPr/>
        <p:nvPr/>
      </p:nvGrpSpPr>
      <p:grpSpPr>
        <a:xfrm>
          <a:off x="0" y="0"/>
          <a:ext cx="0" cy="0"/>
          <a:chOff x="0" y="0"/>
          <a:chExt cx="0" cy="0"/>
        </a:xfrm>
      </p:grpSpPr>
      <p:sp>
        <p:nvSpPr>
          <p:cNvPr id="45" name="Google Shape;45;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6" name="Google Shape;46;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7" name="Google Shape;47;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 name="Shape 40"/>
        <p:cNvGrpSpPr/>
        <p:nvPr/>
      </p:nvGrpSpPr>
      <p:grpSpPr>
        <a:xfrm>
          <a:off x="0" y="0"/>
          <a:ext cx="0" cy="0"/>
          <a:chOff x="0" y="0"/>
          <a:chExt cx="0" cy="0"/>
        </a:xfrm>
      </p:grpSpPr>
      <p:sp>
        <p:nvSpPr>
          <p:cNvPr id="41" name="Google Shape;41;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42" name="Google Shape;42;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3" name="Google Shape;43;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forms.gle/5bhKW2hufJ2NrmJP7" TargetMode="External"/><Relationship Id="rId4" Type="http://schemas.openxmlformats.org/officeDocument/2006/relationships/image" Target="../media/image22.png"/><Relationship Id="rId5" Type="http://schemas.openxmlformats.org/officeDocument/2006/relationships/hyperlink" Target="https://docs.google.com/forms/d/e/1FAIpQLSdX9Z51Oh2wnvv7sMKvqpF9UPfk-dSXlNdXlTo9SfRbbwyKbw/viewform" TargetMode="External"/><Relationship Id="rId6" Type="http://schemas.openxmlformats.org/officeDocument/2006/relationships/hyperlink" Target="https://docs.google.com/forms/d/e/1FAIpQLSdX9Z51Oh2wnvv7sMKvqpF9UPfk-dSXlNdXlTo9SfRbbwyKbw/viewfor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youtu.be/iefghc2g91M" TargetMode="External"/><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hyperlink" Target="https://docs.google.com/presentation/d/1gArLfIjdSx_aDa9gH6BRkVEZDi0CYiKjBfCi8rF-KqQ/edit?usp=shar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docs.google.com/presentation/d/1OIXuYFvoczAmDs6NnndbVHV0iIPu6eWMjbBaGPhjRZI/edit?usp=sharing" TargetMode="External"/><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hyperlink" Target="https://docs.google.com/presentation/d/1Gpo-kAcLqVNXOLXHY1ilJFdijy8d56VjT9csEH5XgcE/edit?usp=sharing" TargetMode="External"/><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hyperlink" Target="https://docs.google.com/presentation/d/1iUlfK5aJpe2YLKnwCXyV5Kd4iKYUHc_K1lYntuf2WpI/edit?usp=sha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89" name="Google Shape;89;p19">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Editing file</a:t>
            </a:r>
            <a:endParaRPr b="1" sz="2000" u="sng">
              <a:solidFill>
                <a:srgbClr val="FFFFFF"/>
              </a:solidFill>
              <a:latin typeface="Mada"/>
              <a:ea typeface="Mada"/>
              <a:cs typeface="Mada"/>
              <a:sym typeface="Mada"/>
            </a:endParaRPr>
          </a:p>
        </p:txBody>
      </p:sp>
      <p:sp>
        <p:nvSpPr>
          <p:cNvPr id="90" name="Google Shape;90;p19"/>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29</a:t>
            </a:r>
            <a:endParaRPr sz="2200">
              <a:latin typeface="Mada"/>
              <a:ea typeface="Mada"/>
              <a:cs typeface="Mada"/>
              <a:sym typeface="Mada"/>
            </a:endParaRPr>
          </a:p>
        </p:txBody>
      </p:sp>
      <p:sp>
        <p:nvSpPr>
          <p:cNvPr id="91" name="Google Shape;91;p19"/>
          <p:cNvSpPr/>
          <p:nvPr/>
        </p:nvSpPr>
        <p:spPr>
          <a:xfrm rot="566">
            <a:off x="1046687" y="9890250"/>
            <a:ext cx="5466600" cy="801300"/>
          </a:xfrm>
          <a:prstGeom prst="snip2SameRect">
            <a:avLst>
              <a:gd fmla="val 50000" name="adj1"/>
              <a:gd fmla="val 0" name="adj2"/>
            </a:avLst>
          </a:prstGeom>
          <a:solidFill>
            <a:schemeClr val="accent5"/>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2" name="Google Shape;92;p19"/>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sp>
        <p:nvSpPr>
          <p:cNvPr id="93" name="Google Shape;93;p19"/>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solidFill>
                  <a:schemeClr val="dk1"/>
                </a:solidFill>
                <a:latin typeface="Mada"/>
                <a:ea typeface="Mada"/>
                <a:cs typeface="Mada"/>
                <a:sym typeface="Mada"/>
              </a:rPr>
              <a:t>Describe &amp; </a:t>
            </a:r>
            <a:r>
              <a:rPr lang="ar" sz="1700">
                <a:latin typeface="Mada"/>
                <a:ea typeface="Mada"/>
                <a:cs typeface="Mada"/>
                <a:sym typeface="Mada"/>
              </a:rPr>
              <a:t>Distinguish</a:t>
            </a:r>
            <a:r>
              <a:rPr lang="ar" sz="1700">
                <a:solidFill>
                  <a:schemeClr val="dk1"/>
                </a:solidFill>
                <a:latin typeface="Mada"/>
                <a:ea typeface="Mada"/>
                <a:cs typeface="Mada"/>
                <a:sym typeface="Mada"/>
              </a:rPr>
              <a:t> the Inflammatory bowel disease (IBD) is comprised of two major disorders: Ulcerative colitis (UC), Crohn's disease (CD).</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Know the disorders have both distinct and overlapping pathologic and clinical characteristics.</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know the Genetic factors: NOD2/CARD15</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Know the ENVIRONMENTAL FACTORS: Smoking, Appendectomy: protect UC, Diet</a:t>
            </a:r>
            <a:endParaRPr sz="1700">
              <a:solidFill>
                <a:schemeClr val="dk1"/>
              </a:solidFill>
              <a:latin typeface="Mada"/>
              <a:ea typeface="Mada"/>
              <a:cs typeface="Mada"/>
              <a:sym typeface="Mada"/>
            </a:endParaRPr>
          </a:p>
          <a:p>
            <a:pPr indent="0" lvl="0" marL="457200" rtl="0" algn="l">
              <a:lnSpc>
                <a:spcPct val="115000"/>
              </a:lnSpc>
              <a:spcBef>
                <a:spcPts val="1200"/>
              </a:spcBef>
              <a:spcAft>
                <a:spcPts val="1200"/>
              </a:spcAft>
              <a:buNone/>
            </a:pPr>
            <a:r>
              <a:t/>
            </a:r>
            <a:endParaRPr sz="1700">
              <a:latin typeface="Mada"/>
              <a:ea typeface="Mada"/>
              <a:cs typeface="Mada"/>
              <a:sym typeface="Mada"/>
            </a:endParaRPr>
          </a:p>
        </p:txBody>
      </p:sp>
      <p:sp>
        <p:nvSpPr>
          <p:cNvPr id="94" name="Google Shape;94;p19"/>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Inflammatory bowel disease </a:t>
            </a:r>
            <a:endParaRPr b="1" sz="3600">
              <a:solidFill>
                <a:schemeClr val="accent1"/>
              </a:solidFill>
              <a:latin typeface="Mada"/>
              <a:ea typeface="Mada"/>
              <a:cs typeface="Mada"/>
              <a:sym typeface="Mada"/>
            </a:endParaRPr>
          </a:p>
        </p:txBody>
      </p:sp>
      <p:grpSp>
        <p:nvGrpSpPr>
          <p:cNvPr id="95" name="Google Shape;95;p19"/>
          <p:cNvGrpSpPr/>
          <p:nvPr/>
        </p:nvGrpSpPr>
        <p:grpSpPr>
          <a:xfrm>
            <a:off x="1046700" y="9957725"/>
            <a:ext cx="5434699" cy="734050"/>
            <a:chOff x="1442323" y="11224701"/>
            <a:chExt cx="7792800" cy="734050"/>
          </a:xfrm>
        </p:grpSpPr>
        <p:sp>
          <p:nvSpPr>
            <p:cNvPr id="96" name="Google Shape;96;p19"/>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7" name="Google Shape;97;p19"/>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grpSp>
        <p:nvGrpSpPr>
          <p:cNvPr id="98" name="Google Shape;98;p19"/>
          <p:cNvGrpSpPr/>
          <p:nvPr/>
        </p:nvGrpSpPr>
        <p:grpSpPr>
          <a:xfrm>
            <a:off x="2256026" y="812388"/>
            <a:ext cx="3376987" cy="3279615"/>
            <a:chOff x="6071025" y="663825"/>
            <a:chExt cx="804600" cy="793500"/>
          </a:xfrm>
        </p:grpSpPr>
        <p:sp>
          <p:nvSpPr>
            <p:cNvPr id="99" name="Google Shape;99;p19"/>
            <p:cNvSpPr/>
            <p:nvPr/>
          </p:nvSpPr>
          <p:spPr>
            <a:xfrm>
              <a:off x="6071025" y="663825"/>
              <a:ext cx="804600" cy="7935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a:off x="6129225" y="720975"/>
              <a:ext cx="685800" cy="67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 name="Google Shape;101;p19"/>
          <p:cNvGrpSpPr/>
          <p:nvPr/>
        </p:nvGrpSpPr>
        <p:grpSpPr>
          <a:xfrm>
            <a:off x="3166061" y="1367554"/>
            <a:ext cx="1557231" cy="2169054"/>
            <a:chOff x="3209985" y="1802857"/>
            <a:chExt cx="1169971" cy="1796616"/>
          </a:xfrm>
        </p:grpSpPr>
        <p:sp>
          <p:nvSpPr>
            <p:cNvPr id="102" name="Google Shape;102;p19"/>
            <p:cNvSpPr/>
            <p:nvPr/>
          </p:nvSpPr>
          <p:spPr>
            <a:xfrm>
              <a:off x="3610643" y="1860353"/>
              <a:ext cx="743084" cy="797089"/>
            </a:xfrm>
            <a:custGeom>
              <a:rect b="b" l="l" r="r" t="t"/>
              <a:pathLst>
                <a:path extrusionOk="0" h="15038" w="17472">
                  <a:moveTo>
                    <a:pt x="10272" y="1"/>
                  </a:moveTo>
                  <a:cubicBezTo>
                    <a:pt x="9371" y="1"/>
                    <a:pt x="8333" y="521"/>
                    <a:pt x="8333" y="521"/>
                  </a:cubicBezTo>
                  <a:cubicBezTo>
                    <a:pt x="8163" y="4265"/>
                    <a:pt x="11397" y="5203"/>
                    <a:pt x="9780" y="9289"/>
                  </a:cubicBezTo>
                  <a:cubicBezTo>
                    <a:pt x="9556" y="9856"/>
                    <a:pt x="9230" y="10073"/>
                    <a:pt x="8852" y="10073"/>
                  </a:cubicBezTo>
                  <a:cubicBezTo>
                    <a:pt x="8309" y="10073"/>
                    <a:pt x="7659" y="9622"/>
                    <a:pt x="7056" y="9118"/>
                  </a:cubicBezTo>
                  <a:cubicBezTo>
                    <a:pt x="6716" y="8835"/>
                    <a:pt x="6309" y="8740"/>
                    <a:pt x="5918" y="8740"/>
                  </a:cubicBezTo>
                  <a:cubicBezTo>
                    <a:pt x="5368" y="8740"/>
                    <a:pt x="4848" y="8928"/>
                    <a:pt x="4588" y="9039"/>
                  </a:cubicBezTo>
                  <a:cubicBezTo>
                    <a:pt x="4487" y="9167"/>
                    <a:pt x="4404" y="9306"/>
                    <a:pt x="4361" y="9457"/>
                  </a:cubicBezTo>
                  <a:cubicBezTo>
                    <a:pt x="4329" y="9568"/>
                    <a:pt x="4227" y="9640"/>
                    <a:pt x="4116" y="9640"/>
                  </a:cubicBezTo>
                  <a:cubicBezTo>
                    <a:pt x="4093" y="9640"/>
                    <a:pt x="4069" y="9638"/>
                    <a:pt x="4046" y="9630"/>
                  </a:cubicBezTo>
                  <a:cubicBezTo>
                    <a:pt x="3911" y="9593"/>
                    <a:pt x="3833" y="9451"/>
                    <a:pt x="3873" y="9316"/>
                  </a:cubicBezTo>
                  <a:cubicBezTo>
                    <a:pt x="3945" y="9064"/>
                    <a:pt x="4091" y="8836"/>
                    <a:pt x="4263" y="8640"/>
                  </a:cubicBezTo>
                  <a:cubicBezTo>
                    <a:pt x="4108" y="8319"/>
                    <a:pt x="3808" y="7953"/>
                    <a:pt x="3244" y="7953"/>
                  </a:cubicBezTo>
                  <a:cubicBezTo>
                    <a:pt x="3005" y="7953"/>
                    <a:pt x="2718" y="8019"/>
                    <a:pt x="2375" y="8183"/>
                  </a:cubicBezTo>
                  <a:cubicBezTo>
                    <a:pt x="1" y="9312"/>
                    <a:pt x="502" y="13546"/>
                    <a:pt x="502" y="13546"/>
                  </a:cubicBezTo>
                  <a:cubicBezTo>
                    <a:pt x="502" y="13546"/>
                    <a:pt x="1049" y="13636"/>
                    <a:pt x="1420" y="14016"/>
                  </a:cubicBezTo>
                  <a:cubicBezTo>
                    <a:pt x="1748" y="13549"/>
                    <a:pt x="2467" y="13408"/>
                    <a:pt x="2467" y="13408"/>
                  </a:cubicBezTo>
                  <a:cubicBezTo>
                    <a:pt x="2467" y="13408"/>
                    <a:pt x="2418" y="12902"/>
                    <a:pt x="2655" y="12111"/>
                  </a:cubicBezTo>
                  <a:lnTo>
                    <a:pt x="2655" y="12111"/>
                  </a:lnTo>
                  <a:cubicBezTo>
                    <a:pt x="2606" y="12117"/>
                    <a:pt x="2559" y="12123"/>
                    <a:pt x="2510" y="12123"/>
                  </a:cubicBezTo>
                  <a:cubicBezTo>
                    <a:pt x="2320" y="12123"/>
                    <a:pt x="2124" y="12087"/>
                    <a:pt x="1925" y="12011"/>
                  </a:cubicBezTo>
                  <a:cubicBezTo>
                    <a:pt x="1793" y="11964"/>
                    <a:pt x="1727" y="11818"/>
                    <a:pt x="1776" y="11686"/>
                  </a:cubicBezTo>
                  <a:cubicBezTo>
                    <a:pt x="1814" y="11583"/>
                    <a:pt x="1911" y="11520"/>
                    <a:pt x="2015" y="11520"/>
                  </a:cubicBezTo>
                  <a:cubicBezTo>
                    <a:pt x="2043" y="11520"/>
                    <a:pt x="2073" y="11525"/>
                    <a:pt x="2102" y="11535"/>
                  </a:cubicBezTo>
                  <a:cubicBezTo>
                    <a:pt x="2254" y="11592"/>
                    <a:pt x="2390" y="11615"/>
                    <a:pt x="2510" y="11615"/>
                  </a:cubicBezTo>
                  <a:cubicBezTo>
                    <a:pt x="2730" y="11615"/>
                    <a:pt x="2896" y="11538"/>
                    <a:pt x="3009" y="11458"/>
                  </a:cubicBezTo>
                  <a:cubicBezTo>
                    <a:pt x="3254" y="11285"/>
                    <a:pt x="3402" y="10987"/>
                    <a:pt x="3397" y="10686"/>
                  </a:cubicBezTo>
                  <a:cubicBezTo>
                    <a:pt x="3397" y="10684"/>
                    <a:pt x="3397" y="10682"/>
                    <a:pt x="3397" y="10681"/>
                  </a:cubicBezTo>
                  <a:cubicBezTo>
                    <a:pt x="3397" y="10671"/>
                    <a:pt x="3397" y="10662"/>
                    <a:pt x="3399" y="10652"/>
                  </a:cubicBezTo>
                  <a:cubicBezTo>
                    <a:pt x="3401" y="10645"/>
                    <a:pt x="3401" y="10637"/>
                    <a:pt x="3402" y="10630"/>
                  </a:cubicBezTo>
                  <a:cubicBezTo>
                    <a:pt x="3404" y="10622"/>
                    <a:pt x="3406" y="10613"/>
                    <a:pt x="3410" y="10605"/>
                  </a:cubicBezTo>
                  <a:cubicBezTo>
                    <a:pt x="3412" y="10598"/>
                    <a:pt x="3414" y="10590"/>
                    <a:pt x="3416" y="10583"/>
                  </a:cubicBezTo>
                  <a:cubicBezTo>
                    <a:pt x="3419" y="10575"/>
                    <a:pt x="3423" y="10568"/>
                    <a:pt x="3427" y="10562"/>
                  </a:cubicBezTo>
                  <a:cubicBezTo>
                    <a:pt x="3431" y="10554"/>
                    <a:pt x="3434" y="10547"/>
                    <a:pt x="3440" y="10539"/>
                  </a:cubicBezTo>
                  <a:cubicBezTo>
                    <a:pt x="3444" y="10534"/>
                    <a:pt x="3449" y="10528"/>
                    <a:pt x="3453" y="10521"/>
                  </a:cubicBezTo>
                  <a:cubicBezTo>
                    <a:pt x="3459" y="10515"/>
                    <a:pt x="3465" y="10507"/>
                    <a:pt x="3470" y="10502"/>
                  </a:cubicBezTo>
                  <a:cubicBezTo>
                    <a:pt x="3476" y="10496"/>
                    <a:pt x="3481" y="10492"/>
                    <a:pt x="3487" y="10487"/>
                  </a:cubicBezTo>
                  <a:cubicBezTo>
                    <a:pt x="3495" y="10481"/>
                    <a:pt x="3500" y="10475"/>
                    <a:pt x="3508" y="10472"/>
                  </a:cubicBezTo>
                  <a:cubicBezTo>
                    <a:pt x="3513" y="10466"/>
                    <a:pt x="3521" y="10464"/>
                    <a:pt x="3527" y="10460"/>
                  </a:cubicBezTo>
                  <a:cubicBezTo>
                    <a:pt x="3534" y="10455"/>
                    <a:pt x="3544" y="10451"/>
                    <a:pt x="3551" y="10447"/>
                  </a:cubicBezTo>
                  <a:cubicBezTo>
                    <a:pt x="3559" y="10445"/>
                    <a:pt x="3564" y="10443"/>
                    <a:pt x="3572" y="10442"/>
                  </a:cubicBezTo>
                  <a:cubicBezTo>
                    <a:pt x="3581" y="10438"/>
                    <a:pt x="3591" y="10434"/>
                    <a:pt x="3600" y="10432"/>
                  </a:cubicBezTo>
                  <a:lnTo>
                    <a:pt x="3604" y="10432"/>
                  </a:lnTo>
                  <a:cubicBezTo>
                    <a:pt x="3611" y="10430"/>
                    <a:pt x="3617" y="10430"/>
                    <a:pt x="3623" y="10430"/>
                  </a:cubicBezTo>
                  <a:cubicBezTo>
                    <a:pt x="3630" y="10428"/>
                    <a:pt x="3638" y="10426"/>
                    <a:pt x="3645" y="10426"/>
                  </a:cubicBezTo>
                  <a:cubicBezTo>
                    <a:pt x="3647" y="10426"/>
                    <a:pt x="3649" y="10428"/>
                    <a:pt x="3651" y="10428"/>
                  </a:cubicBezTo>
                  <a:lnTo>
                    <a:pt x="3664" y="10428"/>
                  </a:lnTo>
                  <a:cubicBezTo>
                    <a:pt x="3709" y="10428"/>
                    <a:pt x="3754" y="10445"/>
                    <a:pt x="3792" y="10472"/>
                  </a:cubicBezTo>
                  <a:cubicBezTo>
                    <a:pt x="3798" y="10474"/>
                    <a:pt x="3800" y="10477"/>
                    <a:pt x="3803" y="10479"/>
                  </a:cubicBezTo>
                  <a:cubicBezTo>
                    <a:pt x="3811" y="10487"/>
                    <a:pt x="3820" y="10492"/>
                    <a:pt x="3826" y="10500"/>
                  </a:cubicBezTo>
                  <a:cubicBezTo>
                    <a:pt x="3835" y="10507"/>
                    <a:pt x="3843" y="10517"/>
                    <a:pt x="3850" y="10526"/>
                  </a:cubicBezTo>
                  <a:cubicBezTo>
                    <a:pt x="3852" y="10530"/>
                    <a:pt x="3854" y="10532"/>
                    <a:pt x="3858" y="10536"/>
                  </a:cubicBezTo>
                  <a:cubicBezTo>
                    <a:pt x="3864" y="10545"/>
                    <a:pt x="3871" y="10558"/>
                    <a:pt x="3877" y="10570"/>
                  </a:cubicBezTo>
                  <a:cubicBezTo>
                    <a:pt x="3879" y="10573"/>
                    <a:pt x="3881" y="10575"/>
                    <a:pt x="3882" y="10579"/>
                  </a:cubicBezTo>
                  <a:cubicBezTo>
                    <a:pt x="3886" y="10588"/>
                    <a:pt x="3890" y="10600"/>
                    <a:pt x="3892" y="10611"/>
                  </a:cubicBezTo>
                  <a:cubicBezTo>
                    <a:pt x="3894" y="10617"/>
                    <a:pt x="3897" y="10622"/>
                    <a:pt x="3897" y="10630"/>
                  </a:cubicBezTo>
                  <a:cubicBezTo>
                    <a:pt x="3899" y="10632"/>
                    <a:pt x="3899" y="10634"/>
                    <a:pt x="3899" y="10635"/>
                  </a:cubicBezTo>
                  <a:cubicBezTo>
                    <a:pt x="3901" y="10645"/>
                    <a:pt x="4035" y="11351"/>
                    <a:pt x="4443" y="12188"/>
                  </a:cubicBezTo>
                  <a:cubicBezTo>
                    <a:pt x="5021" y="13026"/>
                    <a:pt x="5835" y="14274"/>
                    <a:pt x="8076" y="14822"/>
                  </a:cubicBezTo>
                  <a:cubicBezTo>
                    <a:pt x="8674" y="14968"/>
                    <a:pt x="9253" y="15038"/>
                    <a:pt x="9810" y="15038"/>
                  </a:cubicBezTo>
                  <a:cubicBezTo>
                    <a:pt x="12826" y="15038"/>
                    <a:pt x="15211" y="13001"/>
                    <a:pt x="16506" y="10056"/>
                  </a:cubicBezTo>
                  <a:cubicBezTo>
                    <a:pt x="17472" y="7855"/>
                    <a:pt x="17144" y="3883"/>
                    <a:pt x="15186" y="3032"/>
                  </a:cubicBezTo>
                  <a:cubicBezTo>
                    <a:pt x="14768" y="2850"/>
                    <a:pt x="14414" y="2781"/>
                    <a:pt x="14106" y="2781"/>
                  </a:cubicBezTo>
                  <a:cubicBezTo>
                    <a:pt x="13113" y="2781"/>
                    <a:pt x="12603" y="3504"/>
                    <a:pt x="11996" y="3504"/>
                  </a:cubicBezTo>
                  <a:cubicBezTo>
                    <a:pt x="11910" y="3504"/>
                    <a:pt x="11822" y="3489"/>
                    <a:pt x="11730" y="3456"/>
                  </a:cubicBezTo>
                  <a:cubicBezTo>
                    <a:pt x="10795" y="3115"/>
                    <a:pt x="10462" y="9"/>
                    <a:pt x="10462" y="9"/>
                  </a:cubicBezTo>
                  <a:cubicBezTo>
                    <a:pt x="10399" y="3"/>
                    <a:pt x="10336" y="1"/>
                    <a:pt x="10272" y="1"/>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p:nvPr/>
          </p:nvSpPr>
          <p:spPr>
            <a:xfrm>
              <a:off x="3414323" y="2653472"/>
              <a:ext cx="797097" cy="737671"/>
            </a:xfrm>
            <a:custGeom>
              <a:rect b="b" l="l" r="r" t="t"/>
              <a:pathLst>
                <a:path extrusionOk="0" h="13917" w="18742">
                  <a:moveTo>
                    <a:pt x="13256" y="4533"/>
                  </a:moveTo>
                  <a:cubicBezTo>
                    <a:pt x="13398" y="4723"/>
                    <a:pt x="13622" y="4853"/>
                    <a:pt x="13930" y="4853"/>
                  </a:cubicBezTo>
                  <a:cubicBezTo>
                    <a:pt x="14194" y="4853"/>
                    <a:pt x="14395" y="4757"/>
                    <a:pt x="14536" y="4612"/>
                  </a:cubicBezTo>
                  <a:cubicBezTo>
                    <a:pt x="14625" y="4652"/>
                    <a:pt x="14719" y="4680"/>
                    <a:pt x="14817" y="4693"/>
                  </a:cubicBezTo>
                  <a:cubicBezTo>
                    <a:pt x="14813" y="4721"/>
                    <a:pt x="14811" y="4749"/>
                    <a:pt x="14811" y="4780"/>
                  </a:cubicBezTo>
                  <a:lnTo>
                    <a:pt x="14811" y="4926"/>
                  </a:lnTo>
                  <a:cubicBezTo>
                    <a:pt x="14811" y="5243"/>
                    <a:pt x="14986" y="5525"/>
                    <a:pt x="15242" y="5679"/>
                  </a:cubicBezTo>
                  <a:cubicBezTo>
                    <a:pt x="15169" y="5796"/>
                    <a:pt x="15137" y="5939"/>
                    <a:pt x="15146" y="6080"/>
                  </a:cubicBezTo>
                  <a:cubicBezTo>
                    <a:pt x="15133" y="6080"/>
                    <a:pt x="15120" y="6078"/>
                    <a:pt x="15107" y="6078"/>
                  </a:cubicBezTo>
                  <a:cubicBezTo>
                    <a:pt x="15105" y="6078"/>
                    <a:pt x="15103" y="6078"/>
                    <a:pt x="15100" y="6078"/>
                  </a:cubicBezTo>
                  <a:cubicBezTo>
                    <a:pt x="14729" y="6078"/>
                    <a:pt x="14464" y="6244"/>
                    <a:pt x="14301" y="6478"/>
                  </a:cubicBezTo>
                  <a:cubicBezTo>
                    <a:pt x="14275" y="6442"/>
                    <a:pt x="14247" y="6410"/>
                    <a:pt x="14216" y="6380"/>
                  </a:cubicBezTo>
                  <a:cubicBezTo>
                    <a:pt x="14024" y="6188"/>
                    <a:pt x="13761" y="6077"/>
                    <a:pt x="13488" y="6077"/>
                  </a:cubicBezTo>
                  <a:cubicBezTo>
                    <a:pt x="13217" y="6077"/>
                    <a:pt x="12953" y="6186"/>
                    <a:pt x="12761" y="6380"/>
                  </a:cubicBezTo>
                  <a:cubicBezTo>
                    <a:pt x="12735" y="6406"/>
                    <a:pt x="12709" y="6434"/>
                    <a:pt x="12688" y="6462"/>
                  </a:cubicBezTo>
                  <a:cubicBezTo>
                    <a:pt x="12682" y="6466"/>
                    <a:pt x="12678" y="6470"/>
                    <a:pt x="12675" y="6476"/>
                  </a:cubicBezTo>
                  <a:cubicBezTo>
                    <a:pt x="12520" y="6254"/>
                    <a:pt x="12272" y="6097"/>
                    <a:pt x="11931" y="6080"/>
                  </a:cubicBezTo>
                  <a:cubicBezTo>
                    <a:pt x="11939" y="6014"/>
                    <a:pt x="11944" y="5952"/>
                    <a:pt x="11944" y="5881"/>
                  </a:cubicBezTo>
                  <a:cubicBezTo>
                    <a:pt x="11944" y="5508"/>
                    <a:pt x="11703" y="5184"/>
                    <a:pt x="11370" y="5056"/>
                  </a:cubicBezTo>
                  <a:cubicBezTo>
                    <a:pt x="11447" y="5011"/>
                    <a:pt x="11515" y="4955"/>
                    <a:pt x="11573" y="4889"/>
                  </a:cubicBezTo>
                  <a:cubicBezTo>
                    <a:pt x="11607" y="4941"/>
                    <a:pt x="11643" y="4990"/>
                    <a:pt x="11688" y="5036"/>
                  </a:cubicBezTo>
                  <a:cubicBezTo>
                    <a:pt x="11858" y="5205"/>
                    <a:pt x="12087" y="5290"/>
                    <a:pt x="12316" y="5290"/>
                  </a:cubicBezTo>
                  <a:cubicBezTo>
                    <a:pt x="12542" y="5290"/>
                    <a:pt x="12769" y="5206"/>
                    <a:pt x="12936" y="5036"/>
                  </a:cubicBezTo>
                  <a:cubicBezTo>
                    <a:pt x="13079" y="4889"/>
                    <a:pt x="13189" y="4719"/>
                    <a:pt x="13256" y="4533"/>
                  </a:cubicBezTo>
                  <a:close/>
                  <a:moveTo>
                    <a:pt x="7387" y="4369"/>
                  </a:moveTo>
                  <a:cubicBezTo>
                    <a:pt x="7549" y="4514"/>
                    <a:pt x="7769" y="4606"/>
                    <a:pt x="8050" y="4606"/>
                  </a:cubicBezTo>
                  <a:cubicBezTo>
                    <a:pt x="8300" y="4606"/>
                    <a:pt x="8505" y="4533"/>
                    <a:pt x="8659" y="4413"/>
                  </a:cubicBezTo>
                  <a:cubicBezTo>
                    <a:pt x="8752" y="4578"/>
                    <a:pt x="8889" y="4719"/>
                    <a:pt x="9074" y="4806"/>
                  </a:cubicBezTo>
                  <a:cubicBezTo>
                    <a:pt x="8976" y="5197"/>
                    <a:pt x="9100" y="5666"/>
                    <a:pt x="9444" y="5860"/>
                  </a:cubicBezTo>
                  <a:cubicBezTo>
                    <a:pt x="9546" y="6094"/>
                    <a:pt x="9747" y="6272"/>
                    <a:pt x="9994" y="6351"/>
                  </a:cubicBezTo>
                  <a:cubicBezTo>
                    <a:pt x="9806" y="6430"/>
                    <a:pt x="9663" y="6562"/>
                    <a:pt x="9565" y="6724"/>
                  </a:cubicBezTo>
                  <a:cubicBezTo>
                    <a:pt x="9441" y="6365"/>
                    <a:pt x="9130" y="6078"/>
                    <a:pt x="8637" y="6078"/>
                  </a:cubicBezTo>
                  <a:cubicBezTo>
                    <a:pt x="8403" y="6078"/>
                    <a:pt x="8213" y="6142"/>
                    <a:pt x="8063" y="6248"/>
                  </a:cubicBezTo>
                  <a:cubicBezTo>
                    <a:pt x="7920" y="5928"/>
                    <a:pt x="7622" y="5685"/>
                    <a:pt x="7167" y="5685"/>
                  </a:cubicBezTo>
                  <a:cubicBezTo>
                    <a:pt x="6837" y="5685"/>
                    <a:pt x="6591" y="5813"/>
                    <a:pt x="6425" y="6005"/>
                  </a:cubicBezTo>
                  <a:cubicBezTo>
                    <a:pt x="6274" y="5710"/>
                    <a:pt x="5983" y="5489"/>
                    <a:pt x="5550" y="5489"/>
                  </a:cubicBezTo>
                  <a:cubicBezTo>
                    <a:pt x="5442" y="5489"/>
                    <a:pt x="5344" y="5504"/>
                    <a:pt x="5254" y="5529"/>
                  </a:cubicBezTo>
                  <a:cubicBezTo>
                    <a:pt x="5254" y="5421"/>
                    <a:pt x="5235" y="5320"/>
                    <a:pt x="5203" y="5222"/>
                  </a:cubicBezTo>
                  <a:cubicBezTo>
                    <a:pt x="5425" y="5135"/>
                    <a:pt x="5587" y="4973"/>
                    <a:pt x="5687" y="4778"/>
                  </a:cubicBezTo>
                  <a:cubicBezTo>
                    <a:pt x="5853" y="4970"/>
                    <a:pt x="6101" y="5098"/>
                    <a:pt x="6431" y="5098"/>
                  </a:cubicBezTo>
                  <a:cubicBezTo>
                    <a:pt x="6963" y="5098"/>
                    <a:pt x="7281" y="4766"/>
                    <a:pt x="7387" y="4369"/>
                  </a:cubicBezTo>
                  <a:close/>
                  <a:moveTo>
                    <a:pt x="16575" y="0"/>
                  </a:moveTo>
                  <a:cubicBezTo>
                    <a:pt x="15427" y="0"/>
                    <a:pt x="15276" y="1553"/>
                    <a:pt x="16123" y="1960"/>
                  </a:cubicBezTo>
                  <a:cubicBezTo>
                    <a:pt x="15809" y="2112"/>
                    <a:pt x="15632" y="2419"/>
                    <a:pt x="15592" y="2748"/>
                  </a:cubicBezTo>
                  <a:cubicBezTo>
                    <a:pt x="15483" y="2696"/>
                    <a:pt x="15365" y="2662"/>
                    <a:pt x="15239" y="2651"/>
                  </a:cubicBezTo>
                  <a:cubicBezTo>
                    <a:pt x="15212" y="2491"/>
                    <a:pt x="15141" y="2346"/>
                    <a:pt x="15039" y="2225"/>
                  </a:cubicBezTo>
                  <a:cubicBezTo>
                    <a:pt x="15022" y="2182"/>
                    <a:pt x="15001" y="2135"/>
                    <a:pt x="14971" y="2080"/>
                  </a:cubicBezTo>
                  <a:cubicBezTo>
                    <a:pt x="14958" y="2058"/>
                    <a:pt x="14943" y="2035"/>
                    <a:pt x="14928" y="2012"/>
                  </a:cubicBezTo>
                  <a:cubicBezTo>
                    <a:pt x="14887" y="1935"/>
                    <a:pt x="14836" y="1866"/>
                    <a:pt x="14774" y="1802"/>
                  </a:cubicBezTo>
                  <a:cubicBezTo>
                    <a:pt x="14608" y="1638"/>
                    <a:pt x="14382" y="1544"/>
                    <a:pt x="14151" y="1544"/>
                  </a:cubicBezTo>
                  <a:cubicBezTo>
                    <a:pt x="14117" y="1544"/>
                    <a:pt x="14085" y="1546"/>
                    <a:pt x="14053" y="1549"/>
                  </a:cubicBezTo>
                  <a:cubicBezTo>
                    <a:pt x="14032" y="1448"/>
                    <a:pt x="13996" y="1357"/>
                    <a:pt x="13936" y="1241"/>
                  </a:cubicBezTo>
                  <a:cubicBezTo>
                    <a:pt x="13859" y="1088"/>
                    <a:pt x="13714" y="971"/>
                    <a:pt x="13576" y="879"/>
                  </a:cubicBezTo>
                  <a:cubicBezTo>
                    <a:pt x="13454" y="798"/>
                    <a:pt x="13283" y="755"/>
                    <a:pt x="13130" y="742"/>
                  </a:cubicBezTo>
                  <a:cubicBezTo>
                    <a:pt x="13068" y="668"/>
                    <a:pt x="12993" y="606"/>
                    <a:pt x="12904" y="561"/>
                  </a:cubicBezTo>
                  <a:cubicBezTo>
                    <a:pt x="12774" y="493"/>
                    <a:pt x="12648" y="416"/>
                    <a:pt x="12517" y="350"/>
                  </a:cubicBezTo>
                  <a:cubicBezTo>
                    <a:pt x="12259" y="220"/>
                    <a:pt x="12014" y="156"/>
                    <a:pt x="11724" y="147"/>
                  </a:cubicBezTo>
                  <a:cubicBezTo>
                    <a:pt x="11716" y="147"/>
                    <a:pt x="11708" y="147"/>
                    <a:pt x="11699" y="147"/>
                  </a:cubicBezTo>
                  <a:cubicBezTo>
                    <a:pt x="11230" y="147"/>
                    <a:pt x="10841" y="567"/>
                    <a:pt x="10841" y="1030"/>
                  </a:cubicBezTo>
                  <a:cubicBezTo>
                    <a:pt x="10841" y="1508"/>
                    <a:pt x="11225" y="1877"/>
                    <a:pt x="11690" y="1909"/>
                  </a:cubicBezTo>
                  <a:cubicBezTo>
                    <a:pt x="11799" y="1965"/>
                    <a:pt x="11905" y="2029"/>
                    <a:pt x="12014" y="2084"/>
                  </a:cubicBezTo>
                  <a:cubicBezTo>
                    <a:pt x="12133" y="2146"/>
                    <a:pt x="12257" y="2178"/>
                    <a:pt x="12383" y="2189"/>
                  </a:cubicBezTo>
                  <a:cubicBezTo>
                    <a:pt x="12417" y="2229"/>
                    <a:pt x="12453" y="2265"/>
                    <a:pt x="12494" y="2299"/>
                  </a:cubicBezTo>
                  <a:cubicBezTo>
                    <a:pt x="12517" y="2329"/>
                    <a:pt x="12541" y="2359"/>
                    <a:pt x="12571" y="2387"/>
                  </a:cubicBezTo>
                  <a:cubicBezTo>
                    <a:pt x="12735" y="2553"/>
                    <a:pt x="12961" y="2647"/>
                    <a:pt x="13194" y="2647"/>
                  </a:cubicBezTo>
                  <a:cubicBezTo>
                    <a:pt x="13228" y="2647"/>
                    <a:pt x="13262" y="2643"/>
                    <a:pt x="13296" y="2639"/>
                  </a:cubicBezTo>
                  <a:cubicBezTo>
                    <a:pt x="13313" y="2728"/>
                    <a:pt x="13341" y="2807"/>
                    <a:pt x="13401" y="2918"/>
                  </a:cubicBezTo>
                  <a:cubicBezTo>
                    <a:pt x="13414" y="2942"/>
                    <a:pt x="13430" y="2965"/>
                    <a:pt x="13446" y="2986"/>
                  </a:cubicBezTo>
                  <a:cubicBezTo>
                    <a:pt x="13462" y="3018"/>
                    <a:pt x="13480" y="3046"/>
                    <a:pt x="13499" y="3074"/>
                  </a:cubicBezTo>
                  <a:cubicBezTo>
                    <a:pt x="13505" y="3110"/>
                    <a:pt x="13512" y="3146"/>
                    <a:pt x="13524" y="3180"/>
                  </a:cubicBezTo>
                  <a:cubicBezTo>
                    <a:pt x="13352" y="3268"/>
                    <a:pt x="13228" y="3411"/>
                    <a:pt x="13157" y="3577"/>
                  </a:cubicBezTo>
                  <a:cubicBezTo>
                    <a:pt x="12989" y="3370"/>
                    <a:pt x="12729" y="3234"/>
                    <a:pt x="12458" y="3234"/>
                  </a:cubicBezTo>
                  <a:cubicBezTo>
                    <a:pt x="12227" y="3234"/>
                    <a:pt x="12001" y="3328"/>
                    <a:pt x="11835" y="3492"/>
                  </a:cubicBezTo>
                  <a:cubicBezTo>
                    <a:pt x="11788" y="3541"/>
                    <a:pt x="11749" y="3594"/>
                    <a:pt x="11715" y="3648"/>
                  </a:cubicBezTo>
                  <a:cubicBezTo>
                    <a:pt x="11564" y="3355"/>
                    <a:pt x="11274" y="3136"/>
                    <a:pt x="10841" y="3136"/>
                  </a:cubicBezTo>
                  <a:cubicBezTo>
                    <a:pt x="10644" y="3136"/>
                    <a:pt x="10474" y="3183"/>
                    <a:pt x="10335" y="3262"/>
                  </a:cubicBezTo>
                  <a:cubicBezTo>
                    <a:pt x="10175" y="3016"/>
                    <a:pt x="9902" y="2843"/>
                    <a:pt x="9518" y="2843"/>
                  </a:cubicBezTo>
                  <a:cubicBezTo>
                    <a:pt x="9267" y="2843"/>
                    <a:pt x="9064" y="2918"/>
                    <a:pt x="8908" y="3038"/>
                  </a:cubicBezTo>
                  <a:cubicBezTo>
                    <a:pt x="8754" y="2756"/>
                    <a:pt x="8467" y="2549"/>
                    <a:pt x="8048" y="2549"/>
                  </a:cubicBezTo>
                  <a:cubicBezTo>
                    <a:pt x="7517" y="2549"/>
                    <a:pt x="7201" y="2880"/>
                    <a:pt x="7095" y="3277"/>
                  </a:cubicBezTo>
                  <a:cubicBezTo>
                    <a:pt x="6933" y="3131"/>
                    <a:pt x="6713" y="3038"/>
                    <a:pt x="6431" y="3038"/>
                  </a:cubicBezTo>
                  <a:cubicBezTo>
                    <a:pt x="5998" y="3038"/>
                    <a:pt x="5706" y="3259"/>
                    <a:pt x="5557" y="3554"/>
                  </a:cubicBezTo>
                  <a:cubicBezTo>
                    <a:pt x="5392" y="3362"/>
                    <a:pt x="5143" y="3234"/>
                    <a:pt x="4814" y="3234"/>
                  </a:cubicBezTo>
                  <a:cubicBezTo>
                    <a:pt x="4260" y="3234"/>
                    <a:pt x="3940" y="3596"/>
                    <a:pt x="3850" y="4013"/>
                  </a:cubicBezTo>
                  <a:cubicBezTo>
                    <a:pt x="3807" y="3961"/>
                    <a:pt x="3759" y="3912"/>
                    <a:pt x="3707" y="3868"/>
                  </a:cubicBezTo>
                  <a:cubicBezTo>
                    <a:pt x="3848" y="3693"/>
                    <a:pt x="3933" y="3471"/>
                    <a:pt x="3933" y="3234"/>
                  </a:cubicBezTo>
                  <a:cubicBezTo>
                    <a:pt x="3933" y="2673"/>
                    <a:pt x="3464" y="2204"/>
                    <a:pt x="2903" y="2204"/>
                  </a:cubicBezTo>
                  <a:lnTo>
                    <a:pt x="2805" y="2204"/>
                  </a:lnTo>
                  <a:cubicBezTo>
                    <a:pt x="2244" y="2204"/>
                    <a:pt x="1775" y="2673"/>
                    <a:pt x="1775" y="3234"/>
                  </a:cubicBezTo>
                  <a:cubicBezTo>
                    <a:pt x="1775" y="3575"/>
                    <a:pt x="1949" y="3880"/>
                    <a:pt x="2210" y="4068"/>
                  </a:cubicBezTo>
                  <a:cubicBezTo>
                    <a:pt x="2092" y="4236"/>
                    <a:pt x="2020" y="4439"/>
                    <a:pt x="2020" y="4655"/>
                  </a:cubicBezTo>
                  <a:lnTo>
                    <a:pt x="2020" y="4753"/>
                  </a:lnTo>
                  <a:cubicBezTo>
                    <a:pt x="2020" y="5060"/>
                    <a:pt x="2161" y="5339"/>
                    <a:pt x="2380" y="5529"/>
                  </a:cubicBezTo>
                  <a:cubicBezTo>
                    <a:pt x="2366" y="5527"/>
                    <a:pt x="2353" y="5525"/>
                    <a:pt x="2340" y="5525"/>
                  </a:cubicBezTo>
                  <a:cubicBezTo>
                    <a:pt x="2124" y="5525"/>
                    <a:pt x="1851" y="5614"/>
                    <a:pt x="1711" y="5787"/>
                  </a:cubicBezTo>
                  <a:cubicBezTo>
                    <a:pt x="1548" y="5988"/>
                    <a:pt x="1578" y="5943"/>
                    <a:pt x="1478" y="6182"/>
                  </a:cubicBezTo>
                  <a:cubicBezTo>
                    <a:pt x="1469" y="6208"/>
                    <a:pt x="1459" y="6254"/>
                    <a:pt x="1452" y="6301"/>
                  </a:cubicBezTo>
                  <a:cubicBezTo>
                    <a:pt x="1359" y="6267"/>
                    <a:pt x="1256" y="6248"/>
                    <a:pt x="1139" y="6248"/>
                  </a:cubicBezTo>
                  <a:cubicBezTo>
                    <a:pt x="0" y="6248"/>
                    <a:pt x="0" y="8012"/>
                    <a:pt x="1139" y="8012"/>
                  </a:cubicBezTo>
                  <a:cubicBezTo>
                    <a:pt x="1581" y="8012"/>
                    <a:pt x="1853" y="7743"/>
                    <a:pt x="1950" y="7415"/>
                  </a:cubicBezTo>
                  <a:cubicBezTo>
                    <a:pt x="2061" y="7468"/>
                    <a:pt x="2184" y="7498"/>
                    <a:pt x="2314" y="7498"/>
                  </a:cubicBezTo>
                  <a:cubicBezTo>
                    <a:pt x="2690" y="7498"/>
                    <a:pt x="3016" y="7253"/>
                    <a:pt x="3140" y="6916"/>
                  </a:cubicBezTo>
                  <a:cubicBezTo>
                    <a:pt x="3244" y="6739"/>
                    <a:pt x="3281" y="6530"/>
                    <a:pt x="3249" y="6325"/>
                  </a:cubicBezTo>
                  <a:lnTo>
                    <a:pt x="3249" y="6325"/>
                  </a:lnTo>
                  <a:cubicBezTo>
                    <a:pt x="3315" y="6366"/>
                    <a:pt x="3389" y="6400"/>
                    <a:pt x="3470" y="6423"/>
                  </a:cubicBezTo>
                  <a:cubicBezTo>
                    <a:pt x="3658" y="6630"/>
                    <a:pt x="3929" y="6762"/>
                    <a:pt x="4226" y="6762"/>
                  </a:cubicBezTo>
                  <a:cubicBezTo>
                    <a:pt x="4345" y="6762"/>
                    <a:pt x="4460" y="6741"/>
                    <a:pt x="4567" y="6702"/>
                  </a:cubicBezTo>
                  <a:cubicBezTo>
                    <a:pt x="4639" y="7148"/>
                    <a:pt x="4964" y="7547"/>
                    <a:pt x="5550" y="7547"/>
                  </a:cubicBezTo>
                  <a:cubicBezTo>
                    <a:pt x="5879" y="7547"/>
                    <a:pt x="6128" y="7419"/>
                    <a:pt x="6293" y="7227"/>
                  </a:cubicBezTo>
                  <a:cubicBezTo>
                    <a:pt x="6444" y="7522"/>
                    <a:pt x="6734" y="7743"/>
                    <a:pt x="7167" y="7743"/>
                  </a:cubicBezTo>
                  <a:cubicBezTo>
                    <a:pt x="7398" y="7743"/>
                    <a:pt x="7590" y="7679"/>
                    <a:pt x="7741" y="7573"/>
                  </a:cubicBezTo>
                  <a:cubicBezTo>
                    <a:pt x="7882" y="7891"/>
                    <a:pt x="8181" y="8134"/>
                    <a:pt x="8637" y="8134"/>
                  </a:cubicBezTo>
                  <a:cubicBezTo>
                    <a:pt x="9036" y="8134"/>
                    <a:pt x="9315" y="7946"/>
                    <a:pt x="9473" y="7684"/>
                  </a:cubicBezTo>
                  <a:cubicBezTo>
                    <a:pt x="9597" y="8044"/>
                    <a:pt x="9906" y="8330"/>
                    <a:pt x="10401" y="8330"/>
                  </a:cubicBezTo>
                  <a:cubicBezTo>
                    <a:pt x="10787" y="8330"/>
                    <a:pt x="11060" y="8155"/>
                    <a:pt x="11220" y="7906"/>
                  </a:cubicBezTo>
                  <a:cubicBezTo>
                    <a:pt x="11380" y="8046"/>
                    <a:pt x="11596" y="8134"/>
                    <a:pt x="11871" y="8134"/>
                  </a:cubicBezTo>
                  <a:cubicBezTo>
                    <a:pt x="12183" y="8134"/>
                    <a:pt x="12422" y="8017"/>
                    <a:pt x="12588" y="7840"/>
                  </a:cubicBezTo>
                  <a:cubicBezTo>
                    <a:pt x="12774" y="8076"/>
                    <a:pt x="13055" y="8232"/>
                    <a:pt x="13368" y="8232"/>
                  </a:cubicBezTo>
                  <a:cubicBezTo>
                    <a:pt x="13375" y="8232"/>
                    <a:pt x="13383" y="8232"/>
                    <a:pt x="13390" y="8232"/>
                  </a:cubicBezTo>
                  <a:cubicBezTo>
                    <a:pt x="13623" y="8226"/>
                    <a:pt x="13755" y="8181"/>
                    <a:pt x="13962" y="8078"/>
                  </a:cubicBezTo>
                  <a:cubicBezTo>
                    <a:pt x="14092" y="8012"/>
                    <a:pt x="14224" y="7878"/>
                    <a:pt x="14314" y="7752"/>
                  </a:cubicBezTo>
                  <a:cubicBezTo>
                    <a:pt x="14335" y="7784"/>
                    <a:pt x="14361" y="7812"/>
                    <a:pt x="14386" y="7840"/>
                  </a:cubicBezTo>
                  <a:cubicBezTo>
                    <a:pt x="14192" y="8049"/>
                    <a:pt x="14102" y="8341"/>
                    <a:pt x="14115" y="8629"/>
                  </a:cubicBezTo>
                  <a:cubicBezTo>
                    <a:pt x="13686" y="8669"/>
                    <a:pt x="13414" y="8934"/>
                    <a:pt x="13298" y="9264"/>
                  </a:cubicBezTo>
                  <a:cubicBezTo>
                    <a:pt x="13151" y="9171"/>
                    <a:pt x="12970" y="9115"/>
                    <a:pt x="12752" y="9115"/>
                  </a:cubicBezTo>
                  <a:cubicBezTo>
                    <a:pt x="12710" y="9115"/>
                    <a:pt x="12669" y="9117"/>
                    <a:pt x="12629" y="9120"/>
                  </a:cubicBezTo>
                  <a:cubicBezTo>
                    <a:pt x="12498" y="9055"/>
                    <a:pt x="12343" y="9017"/>
                    <a:pt x="12165" y="9017"/>
                  </a:cubicBezTo>
                  <a:cubicBezTo>
                    <a:pt x="11781" y="9017"/>
                    <a:pt x="11509" y="9190"/>
                    <a:pt x="11348" y="9435"/>
                  </a:cubicBezTo>
                  <a:cubicBezTo>
                    <a:pt x="11208" y="9358"/>
                    <a:pt x="11039" y="9311"/>
                    <a:pt x="10841" y="9311"/>
                  </a:cubicBezTo>
                  <a:cubicBezTo>
                    <a:pt x="10617" y="9311"/>
                    <a:pt x="10433" y="9369"/>
                    <a:pt x="10286" y="9465"/>
                  </a:cubicBezTo>
                  <a:cubicBezTo>
                    <a:pt x="10120" y="9256"/>
                    <a:pt x="9864" y="9115"/>
                    <a:pt x="9518" y="9115"/>
                  </a:cubicBezTo>
                  <a:cubicBezTo>
                    <a:pt x="9284" y="9115"/>
                    <a:pt x="9094" y="9179"/>
                    <a:pt x="8942" y="9284"/>
                  </a:cubicBezTo>
                  <a:cubicBezTo>
                    <a:pt x="8801" y="8964"/>
                    <a:pt x="8501" y="8721"/>
                    <a:pt x="8048" y="8721"/>
                  </a:cubicBezTo>
                  <a:cubicBezTo>
                    <a:pt x="7826" y="8721"/>
                    <a:pt x="7641" y="8782"/>
                    <a:pt x="7492" y="8878"/>
                  </a:cubicBezTo>
                  <a:cubicBezTo>
                    <a:pt x="7304" y="8663"/>
                    <a:pt x="7027" y="8526"/>
                    <a:pt x="6724" y="8526"/>
                  </a:cubicBezTo>
                  <a:lnTo>
                    <a:pt x="6626" y="8526"/>
                  </a:lnTo>
                  <a:cubicBezTo>
                    <a:pt x="6463" y="8526"/>
                    <a:pt x="6306" y="8567"/>
                    <a:pt x="6167" y="8637"/>
                  </a:cubicBezTo>
                  <a:cubicBezTo>
                    <a:pt x="6033" y="8300"/>
                    <a:pt x="5728" y="8036"/>
                    <a:pt x="5254" y="8036"/>
                  </a:cubicBezTo>
                  <a:cubicBezTo>
                    <a:pt x="4977" y="8036"/>
                    <a:pt x="4761" y="8127"/>
                    <a:pt x="4599" y="8266"/>
                  </a:cubicBezTo>
                  <a:cubicBezTo>
                    <a:pt x="4458" y="8183"/>
                    <a:pt x="4285" y="8134"/>
                    <a:pt x="4078" y="8134"/>
                  </a:cubicBezTo>
                  <a:cubicBezTo>
                    <a:pt x="3970" y="8134"/>
                    <a:pt x="3874" y="8149"/>
                    <a:pt x="3784" y="8174"/>
                  </a:cubicBezTo>
                  <a:cubicBezTo>
                    <a:pt x="3635" y="7871"/>
                    <a:pt x="3342" y="7643"/>
                    <a:pt x="2901" y="7643"/>
                  </a:cubicBezTo>
                  <a:cubicBezTo>
                    <a:pt x="1574" y="7643"/>
                    <a:pt x="1574" y="9702"/>
                    <a:pt x="2901" y="9702"/>
                  </a:cubicBezTo>
                  <a:cubicBezTo>
                    <a:pt x="3008" y="9702"/>
                    <a:pt x="3106" y="9687"/>
                    <a:pt x="3197" y="9663"/>
                  </a:cubicBezTo>
                  <a:cubicBezTo>
                    <a:pt x="3244" y="9759"/>
                    <a:pt x="3306" y="9849"/>
                    <a:pt x="3383" y="9924"/>
                  </a:cubicBezTo>
                  <a:cubicBezTo>
                    <a:pt x="3428" y="10092"/>
                    <a:pt x="3515" y="10252"/>
                    <a:pt x="3645" y="10380"/>
                  </a:cubicBezTo>
                  <a:cubicBezTo>
                    <a:pt x="3737" y="10472"/>
                    <a:pt x="3844" y="10544"/>
                    <a:pt x="3959" y="10593"/>
                  </a:cubicBezTo>
                  <a:cubicBezTo>
                    <a:pt x="4113" y="10871"/>
                    <a:pt x="4398" y="11074"/>
                    <a:pt x="4814" y="11074"/>
                  </a:cubicBezTo>
                  <a:cubicBezTo>
                    <a:pt x="4825" y="11074"/>
                    <a:pt x="4836" y="11073"/>
                    <a:pt x="4849" y="11073"/>
                  </a:cubicBezTo>
                  <a:cubicBezTo>
                    <a:pt x="4827" y="11603"/>
                    <a:pt x="5156" y="12153"/>
                    <a:pt x="5843" y="12153"/>
                  </a:cubicBezTo>
                  <a:cubicBezTo>
                    <a:pt x="6047" y="12153"/>
                    <a:pt x="6218" y="12104"/>
                    <a:pt x="6359" y="12021"/>
                  </a:cubicBezTo>
                  <a:cubicBezTo>
                    <a:pt x="6466" y="12415"/>
                    <a:pt x="6785" y="12740"/>
                    <a:pt x="7313" y="12740"/>
                  </a:cubicBezTo>
                  <a:cubicBezTo>
                    <a:pt x="7643" y="12740"/>
                    <a:pt x="7891" y="12612"/>
                    <a:pt x="8057" y="12420"/>
                  </a:cubicBezTo>
                  <a:cubicBezTo>
                    <a:pt x="8208" y="12716"/>
                    <a:pt x="8498" y="12936"/>
                    <a:pt x="8931" y="12936"/>
                  </a:cubicBezTo>
                  <a:cubicBezTo>
                    <a:pt x="9134" y="12936"/>
                    <a:pt x="9305" y="12887"/>
                    <a:pt x="9446" y="12804"/>
                  </a:cubicBezTo>
                  <a:cubicBezTo>
                    <a:pt x="9484" y="12995"/>
                    <a:pt x="9576" y="13175"/>
                    <a:pt x="9721" y="13322"/>
                  </a:cubicBezTo>
                  <a:lnTo>
                    <a:pt x="9917" y="13518"/>
                  </a:lnTo>
                  <a:cubicBezTo>
                    <a:pt x="10116" y="13715"/>
                    <a:pt x="10380" y="13814"/>
                    <a:pt x="10644" y="13814"/>
                  </a:cubicBezTo>
                  <a:cubicBezTo>
                    <a:pt x="10905" y="13814"/>
                    <a:pt x="11167" y="13717"/>
                    <a:pt x="11364" y="13523"/>
                  </a:cubicBezTo>
                  <a:cubicBezTo>
                    <a:pt x="11528" y="13755"/>
                    <a:pt x="11794" y="13917"/>
                    <a:pt x="12165" y="13917"/>
                  </a:cubicBezTo>
                  <a:cubicBezTo>
                    <a:pt x="13488" y="13917"/>
                    <a:pt x="13488" y="11858"/>
                    <a:pt x="12165" y="11858"/>
                  </a:cubicBezTo>
                  <a:cubicBezTo>
                    <a:pt x="11852" y="11858"/>
                    <a:pt x="11615" y="11974"/>
                    <a:pt x="11449" y="12149"/>
                  </a:cubicBezTo>
                  <a:cubicBezTo>
                    <a:pt x="11427" y="12119"/>
                    <a:pt x="11400" y="12089"/>
                    <a:pt x="11372" y="12061"/>
                  </a:cubicBezTo>
                  <a:lnTo>
                    <a:pt x="11176" y="11865"/>
                  </a:lnTo>
                  <a:cubicBezTo>
                    <a:pt x="10979" y="11668"/>
                    <a:pt x="10715" y="11569"/>
                    <a:pt x="10451" y="11569"/>
                  </a:cubicBezTo>
                  <a:cubicBezTo>
                    <a:pt x="10262" y="11569"/>
                    <a:pt x="10072" y="11620"/>
                    <a:pt x="9907" y="11720"/>
                  </a:cubicBezTo>
                  <a:cubicBezTo>
                    <a:pt x="9874" y="11513"/>
                    <a:pt x="9785" y="11317"/>
                    <a:pt x="9642" y="11165"/>
                  </a:cubicBezTo>
                  <a:cubicBezTo>
                    <a:pt x="9810" y="11148"/>
                    <a:pt x="9953" y="11095"/>
                    <a:pt x="10071" y="11016"/>
                  </a:cubicBezTo>
                  <a:cubicBezTo>
                    <a:pt x="10237" y="11225"/>
                    <a:pt x="10493" y="11368"/>
                    <a:pt x="10841" y="11368"/>
                  </a:cubicBezTo>
                  <a:cubicBezTo>
                    <a:pt x="11225" y="11368"/>
                    <a:pt x="11498" y="11195"/>
                    <a:pt x="11660" y="10948"/>
                  </a:cubicBezTo>
                  <a:cubicBezTo>
                    <a:pt x="11799" y="11027"/>
                    <a:pt x="11967" y="11074"/>
                    <a:pt x="12165" y="11074"/>
                  </a:cubicBezTo>
                  <a:cubicBezTo>
                    <a:pt x="12206" y="11074"/>
                    <a:pt x="12247" y="11073"/>
                    <a:pt x="12287" y="11067"/>
                  </a:cubicBezTo>
                  <a:cubicBezTo>
                    <a:pt x="12419" y="11133"/>
                    <a:pt x="12573" y="11172"/>
                    <a:pt x="12752" y="11172"/>
                  </a:cubicBezTo>
                  <a:cubicBezTo>
                    <a:pt x="13243" y="11172"/>
                    <a:pt x="13552" y="10888"/>
                    <a:pt x="13678" y="10532"/>
                  </a:cubicBezTo>
                  <a:cubicBezTo>
                    <a:pt x="13825" y="10626"/>
                    <a:pt x="14006" y="10683"/>
                    <a:pt x="14222" y="10683"/>
                  </a:cubicBezTo>
                  <a:cubicBezTo>
                    <a:pt x="14907" y="10683"/>
                    <a:pt x="15237" y="10131"/>
                    <a:pt x="15212" y="9599"/>
                  </a:cubicBezTo>
                  <a:cubicBezTo>
                    <a:pt x="15801" y="9546"/>
                    <a:pt x="16097" y="9060"/>
                    <a:pt x="16097" y="8575"/>
                  </a:cubicBezTo>
                  <a:cubicBezTo>
                    <a:pt x="16197" y="8607"/>
                    <a:pt x="16306" y="8624"/>
                    <a:pt x="16428" y="8624"/>
                  </a:cubicBezTo>
                  <a:cubicBezTo>
                    <a:pt x="17289" y="8624"/>
                    <a:pt x="17590" y="7761"/>
                    <a:pt x="17336" y="7153"/>
                  </a:cubicBezTo>
                  <a:cubicBezTo>
                    <a:pt x="18638" y="7127"/>
                    <a:pt x="18629" y="5098"/>
                    <a:pt x="17311" y="5098"/>
                  </a:cubicBezTo>
                  <a:cubicBezTo>
                    <a:pt x="17038" y="5098"/>
                    <a:pt x="16820" y="5186"/>
                    <a:pt x="16660" y="5324"/>
                  </a:cubicBezTo>
                  <a:cubicBezTo>
                    <a:pt x="16615" y="5292"/>
                    <a:pt x="16568" y="5261"/>
                    <a:pt x="16517" y="5237"/>
                  </a:cubicBezTo>
                  <a:cubicBezTo>
                    <a:pt x="16554" y="5139"/>
                    <a:pt x="16577" y="5036"/>
                    <a:pt x="16577" y="4926"/>
                  </a:cubicBezTo>
                  <a:lnTo>
                    <a:pt x="16577" y="4780"/>
                  </a:lnTo>
                  <a:cubicBezTo>
                    <a:pt x="16577" y="4454"/>
                    <a:pt x="16392" y="4166"/>
                    <a:pt x="16125" y="4012"/>
                  </a:cubicBezTo>
                  <a:cubicBezTo>
                    <a:pt x="16144" y="3957"/>
                    <a:pt x="16159" y="3900"/>
                    <a:pt x="16168" y="3844"/>
                  </a:cubicBezTo>
                  <a:cubicBezTo>
                    <a:pt x="16287" y="3893"/>
                    <a:pt x="16423" y="3921"/>
                    <a:pt x="16575" y="3921"/>
                  </a:cubicBezTo>
                  <a:cubicBezTo>
                    <a:pt x="16654" y="3921"/>
                    <a:pt x="16728" y="3914"/>
                    <a:pt x="16797" y="3899"/>
                  </a:cubicBezTo>
                  <a:cubicBezTo>
                    <a:pt x="16897" y="4222"/>
                    <a:pt x="17166" y="4484"/>
                    <a:pt x="17605" y="4484"/>
                  </a:cubicBezTo>
                  <a:cubicBezTo>
                    <a:pt x="18742" y="4484"/>
                    <a:pt x="18742" y="2720"/>
                    <a:pt x="17605" y="2720"/>
                  </a:cubicBezTo>
                  <a:cubicBezTo>
                    <a:pt x="17588" y="2720"/>
                    <a:pt x="17571" y="2722"/>
                    <a:pt x="17554" y="2722"/>
                  </a:cubicBezTo>
                  <a:cubicBezTo>
                    <a:pt x="17509" y="2404"/>
                    <a:pt x="17334" y="2107"/>
                    <a:pt x="17029" y="1960"/>
                  </a:cubicBezTo>
                  <a:cubicBezTo>
                    <a:pt x="17876" y="1553"/>
                    <a:pt x="17725" y="0"/>
                    <a:pt x="16575" y="0"/>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 name="Google Shape;104;p19"/>
            <p:cNvGrpSpPr/>
            <p:nvPr/>
          </p:nvGrpSpPr>
          <p:grpSpPr>
            <a:xfrm>
              <a:off x="3284581" y="2398620"/>
              <a:ext cx="1095375" cy="1200854"/>
              <a:chOff x="1985452" y="3451134"/>
              <a:chExt cx="1324837" cy="1165425"/>
            </a:xfrm>
          </p:grpSpPr>
          <p:sp>
            <p:nvSpPr>
              <p:cNvPr id="105" name="Google Shape;105;p19"/>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9"/>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2669861"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9"/>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9"/>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9"/>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9"/>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a:off x="2670473"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 name="Google Shape;157;p19"/>
            <p:cNvGrpSpPr/>
            <p:nvPr/>
          </p:nvGrpSpPr>
          <p:grpSpPr>
            <a:xfrm>
              <a:off x="3209985" y="1802857"/>
              <a:ext cx="963105" cy="717724"/>
              <a:chOff x="6331140" y="2872948"/>
              <a:chExt cx="1164859" cy="696549"/>
            </a:xfrm>
          </p:grpSpPr>
          <p:sp>
            <p:nvSpPr>
              <p:cNvPr id="158" name="Google Shape;158;p19"/>
              <p:cNvSpPr/>
              <p:nvPr/>
            </p:nvSpPr>
            <p:spPr>
              <a:xfrm>
                <a:off x="6657840" y="3460033"/>
                <a:ext cx="77777" cy="44650"/>
              </a:xfrm>
              <a:custGeom>
                <a:rect b="b" l="l" r="r" t="t"/>
                <a:pathLst>
                  <a:path extrusionOk="0" h="868" w="1512">
                    <a:moveTo>
                      <a:pt x="1512" y="0"/>
                    </a:moveTo>
                    <a:lnTo>
                      <a:pt x="1512" y="0"/>
                    </a:lnTo>
                    <a:cubicBezTo>
                      <a:pt x="949" y="202"/>
                      <a:pt x="433" y="377"/>
                      <a:pt x="0" y="520"/>
                    </a:cubicBezTo>
                    <a:cubicBezTo>
                      <a:pt x="232" y="746"/>
                      <a:pt x="474" y="868"/>
                      <a:pt x="699" y="868"/>
                    </a:cubicBezTo>
                    <a:cubicBezTo>
                      <a:pt x="765" y="868"/>
                      <a:pt x="830" y="858"/>
                      <a:pt x="892" y="836"/>
                    </a:cubicBezTo>
                    <a:cubicBezTo>
                      <a:pt x="1150" y="752"/>
                      <a:pt x="1395" y="467"/>
                      <a:pt x="1512"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p:nvPr/>
            </p:nvSpPr>
            <p:spPr>
              <a:xfrm>
                <a:off x="7098059" y="2873411"/>
                <a:ext cx="397940" cy="383125"/>
              </a:xfrm>
              <a:custGeom>
                <a:rect b="b" l="l" r="r" t="t"/>
                <a:pathLst>
                  <a:path extrusionOk="0" h="7448" w="7736">
                    <a:moveTo>
                      <a:pt x="1802" y="1"/>
                    </a:moveTo>
                    <a:cubicBezTo>
                      <a:pt x="1766" y="1"/>
                      <a:pt x="1730" y="3"/>
                      <a:pt x="1695" y="3"/>
                    </a:cubicBezTo>
                    <a:cubicBezTo>
                      <a:pt x="825" y="1253"/>
                      <a:pt x="546" y="2762"/>
                      <a:pt x="462" y="3794"/>
                    </a:cubicBezTo>
                    <a:cubicBezTo>
                      <a:pt x="650" y="4942"/>
                      <a:pt x="497" y="6151"/>
                      <a:pt x="0" y="7448"/>
                    </a:cubicBezTo>
                    <a:cubicBezTo>
                      <a:pt x="1190" y="7295"/>
                      <a:pt x="4087" y="6696"/>
                      <a:pt x="5725" y="4424"/>
                    </a:cubicBezTo>
                    <a:cubicBezTo>
                      <a:pt x="5859" y="4238"/>
                      <a:pt x="5994" y="4055"/>
                      <a:pt x="6128" y="3875"/>
                    </a:cubicBezTo>
                    <a:cubicBezTo>
                      <a:pt x="6954" y="2751"/>
                      <a:pt x="7735" y="1691"/>
                      <a:pt x="7428" y="1083"/>
                    </a:cubicBezTo>
                    <a:cubicBezTo>
                      <a:pt x="7065" y="366"/>
                      <a:pt x="5171" y="1"/>
                      <a:pt x="1802" y="1"/>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9"/>
              <p:cNvSpPr/>
              <p:nvPr/>
            </p:nvSpPr>
            <p:spPr>
              <a:xfrm>
                <a:off x="7022236" y="2873926"/>
                <a:ext cx="123405" cy="119238"/>
              </a:xfrm>
              <a:custGeom>
                <a:rect b="b" l="l" r="r" t="t"/>
                <a:pathLst>
                  <a:path extrusionOk="0" h="2318" w="2399">
                    <a:moveTo>
                      <a:pt x="2399" y="0"/>
                    </a:moveTo>
                    <a:lnTo>
                      <a:pt x="2399" y="0"/>
                    </a:lnTo>
                    <a:cubicBezTo>
                      <a:pt x="1715" y="10"/>
                      <a:pt x="974" y="34"/>
                      <a:pt x="183" y="70"/>
                    </a:cubicBezTo>
                    <a:cubicBezTo>
                      <a:pt x="123" y="72"/>
                      <a:pt x="63" y="74"/>
                      <a:pt x="0" y="77"/>
                    </a:cubicBezTo>
                    <a:cubicBezTo>
                      <a:pt x="676" y="821"/>
                      <a:pt x="1169" y="1559"/>
                      <a:pt x="1501" y="2317"/>
                    </a:cubicBezTo>
                    <a:cubicBezTo>
                      <a:pt x="1693" y="1450"/>
                      <a:pt x="1996" y="672"/>
                      <a:pt x="2399"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p:nvPr/>
            </p:nvSpPr>
            <p:spPr>
              <a:xfrm>
                <a:off x="6331140" y="2872948"/>
                <a:ext cx="766302" cy="696549"/>
              </a:xfrm>
              <a:custGeom>
                <a:rect b="b" l="l" r="r" t="t"/>
                <a:pathLst>
                  <a:path extrusionOk="0" h="13541" w="14897">
                    <a:moveTo>
                      <a:pt x="7483" y="0"/>
                    </a:moveTo>
                    <a:cubicBezTo>
                      <a:pt x="5087" y="0"/>
                      <a:pt x="2715" y="245"/>
                      <a:pt x="1593" y="2028"/>
                    </a:cubicBezTo>
                    <a:cubicBezTo>
                      <a:pt x="0" y="4560"/>
                      <a:pt x="339" y="7137"/>
                      <a:pt x="641" y="9411"/>
                    </a:cubicBezTo>
                    <a:cubicBezTo>
                      <a:pt x="706" y="9904"/>
                      <a:pt x="767" y="10369"/>
                      <a:pt x="810" y="10826"/>
                    </a:cubicBezTo>
                    <a:cubicBezTo>
                      <a:pt x="959" y="12454"/>
                      <a:pt x="1211" y="13541"/>
                      <a:pt x="1962" y="13541"/>
                    </a:cubicBezTo>
                    <a:cubicBezTo>
                      <a:pt x="2570" y="13541"/>
                      <a:pt x="3513" y="12953"/>
                      <a:pt x="4763" y="11797"/>
                    </a:cubicBezTo>
                    <a:cubicBezTo>
                      <a:pt x="4799" y="11764"/>
                      <a:pt x="4842" y="11739"/>
                      <a:pt x="4887" y="11726"/>
                    </a:cubicBezTo>
                    <a:cubicBezTo>
                      <a:pt x="4963" y="11701"/>
                      <a:pt x="12421" y="9431"/>
                      <a:pt x="14145" y="7617"/>
                    </a:cubicBezTo>
                    <a:cubicBezTo>
                      <a:pt x="14691" y="6357"/>
                      <a:pt x="14896" y="5196"/>
                      <a:pt x="14749" y="4085"/>
                    </a:cubicBezTo>
                    <a:cubicBezTo>
                      <a:pt x="14723" y="4034"/>
                      <a:pt x="14708" y="3976"/>
                      <a:pt x="14714" y="3916"/>
                    </a:cubicBezTo>
                    <a:cubicBezTo>
                      <a:pt x="14714" y="3903"/>
                      <a:pt x="14715" y="3889"/>
                      <a:pt x="14715" y="3874"/>
                    </a:cubicBezTo>
                    <a:cubicBezTo>
                      <a:pt x="14490" y="2577"/>
                      <a:pt x="13776" y="1346"/>
                      <a:pt x="12554" y="113"/>
                    </a:cubicBezTo>
                    <a:cubicBezTo>
                      <a:pt x="12492" y="113"/>
                      <a:pt x="12430" y="115"/>
                      <a:pt x="12364" y="115"/>
                    </a:cubicBezTo>
                    <a:cubicBezTo>
                      <a:pt x="11529" y="115"/>
                      <a:pt x="10676" y="85"/>
                      <a:pt x="9851" y="55"/>
                    </a:cubicBezTo>
                    <a:cubicBezTo>
                      <a:pt x="9027" y="27"/>
                      <a:pt x="8247" y="0"/>
                      <a:pt x="7483"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2" name="Google Shape;162;p19"/>
          <p:cNvPicPr preferRelativeResize="0"/>
          <p:nvPr/>
        </p:nvPicPr>
        <p:blipFill rotWithShape="1">
          <a:blip r:embed="rId4">
            <a:alphaModFix/>
          </a:blip>
          <a:srcRect b="15002" l="0" r="0" t="0"/>
          <a:stretch/>
        </p:blipFill>
        <p:spPr>
          <a:xfrm>
            <a:off x="5181150" y="482025"/>
            <a:ext cx="872675" cy="484150"/>
          </a:xfrm>
          <a:prstGeom prst="rect">
            <a:avLst/>
          </a:prstGeom>
          <a:noFill/>
          <a:ln>
            <a:noFill/>
          </a:ln>
        </p:spPr>
      </p:pic>
      <p:pic>
        <p:nvPicPr>
          <p:cNvPr id="163" name="Google Shape;163;p19"/>
          <p:cNvPicPr preferRelativeResize="0"/>
          <p:nvPr/>
        </p:nvPicPr>
        <p:blipFill>
          <a:blip r:embed="rId5">
            <a:alphaModFix/>
          </a:blip>
          <a:stretch>
            <a:fillRect/>
          </a:stretch>
        </p:blipFill>
        <p:spPr>
          <a:xfrm>
            <a:off x="6053825" y="482025"/>
            <a:ext cx="1478450" cy="1149901"/>
          </a:xfrm>
          <a:prstGeom prst="rect">
            <a:avLst/>
          </a:prstGeom>
          <a:noFill/>
          <a:ln>
            <a:noFill/>
          </a:ln>
        </p:spPr>
      </p:pic>
      <p:pic>
        <p:nvPicPr>
          <p:cNvPr id="164" name="Google Shape;164;p19"/>
          <p:cNvPicPr preferRelativeResize="0"/>
          <p:nvPr/>
        </p:nvPicPr>
        <p:blipFill>
          <a:blip r:embed="rId6">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8"/>
          <p:cNvSpPr txBox="1"/>
          <p:nvPr/>
        </p:nvSpPr>
        <p:spPr>
          <a:xfrm>
            <a:off x="996325" y="105776"/>
            <a:ext cx="5569800" cy="5268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sp>
        <p:nvSpPr>
          <p:cNvPr id="519" name="Google Shape;519;p28"/>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Q2:A | Q3:B | Q4:</a:t>
            </a:r>
            <a:r>
              <a:rPr lang="ar" sz="1200">
                <a:solidFill>
                  <a:srgbClr val="FFFFFF"/>
                </a:solidFill>
                <a:latin typeface="Cabin"/>
                <a:ea typeface="Cabin"/>
                <a:cs typeface="Cabin"/>
                <a:sym typeface="Cabin"/>
              </a:rPr>
              <a:t>A</a:t>
            </a:r>
            <a:r>
              <a:rPr lang="ar" sz="1200">
                <a:solidFill>
                  <a:srgbClr val="FFFFFF"/>
                </a:solidFill>
                <a:latin typeface="Cabin"/>
                <a:ea typeface="Cabin"/>
                <a:cs typeface="Cabin"/>
                <a:sym typeface="Cabin"/>
              </a:rPr>
              <a:t> | Q5:C </a:t>
            </a:r>
            <a:endParaRPr sz="1200">
              <a:solidFill>
                <a:srgbClr val="FFFFFF"/>
              </a:solidFill>
              <a:latin typeface="Cabin"/>
              <a:ea typeface="Cabin"/>
              <a:cs typeface="Cabin"/>
              <a:sym typeface="Cabin"/>
            </a:endParaRPr>
          </a:p>
        </p:txBody>
      </p:sp>
      <p:sp>
        <p:nvSpPr>
          <p:cNvPr id="520" name="Google Shape;520;p28"/>
          <p:cNvSpPr txBox="1"/>
          <p:nvPr/>
        </p:nvSpPr>
        <p:spPr>
          <a:xfrm>
            <a:off x="356850" y="1125663"/>
            <a:ext cx="6846300" cy="8689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Q1: A 35-year-old white man presents with diarrhea, weight loss, and right lower quadrant (RLQ) pain. On examination, a tender mass is noted in the RLQ; the fecal occult blood test is positive. Colonoscopy shows segmental areas of inflammation. Barium small bowel series shows nodular thickening of the terminal ileum?</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Ulcerative colitis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Crohn disease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Ischemic colitis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Diverticulosis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Q2: A 75-year-old African-American woman, previously healthy, presents with low-grade fever, diarrhea, and rectal bleeding. Colonoscopy shows continuous erythema from rectum to mid- transverse colon. The cecum is normal.?</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Ulcerative colitis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Crohn disease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Ischemic colitis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Diverticulosis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Q3: You are asked to see a 29-year-old woman diagnosed with ulcerative colitis 18 months ago. Over the last 4 days she has been experiencing slight abdominal cramps, opening her bowels approximately 4–5 times a day and has been passing small amounts of blood per rectum. The patient is alert and orientated and on examination her pulse is 67, blood pressure 127/70, temperature 37.3°C and her abdomen is soft with mild central tenderness. PR examination is nil of note. Blood tests reveal haemoglobin of 13.5 g/dL and a CRP of 9 mg/L. The most appropriate management plan for this patient is?</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Admission to hospital for intravenous fluid therapy and steroids</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B- Oral steroid therapy + oral 5-ASA + steroid enemas + discharge</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Admission and refer to surgeons for further assessment</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Oral steroid therapy and discharge home</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Q4: A 29-year-old anxious man is diagnosed with mild Crohn’s disease. Due to time constraints, the patient was asked to come back for a follow-up appointment to discuss Crohn’s disease in more detail. The patient returns with a list of complications he researched on the internet. Which of the following are not associated with Crohn’s disease?</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Cigarette smoking reduces incidence</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 B- Fistula formation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Abscess formation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Non-caseating granuloma formation</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Q5: You read a report which was handwritten in a patient’s medical notes who you suspect has inflammatory bowel disease. The report reads, ‘… there is cobblestoning of the terminal ileum with the appearance of rose thorn ulcers. These findings are suggestive of Crohn’s disease’. Select the most likely investigation that this report was derived from?</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A- Colonoscopy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B- Sigmoidoscopy</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C- Barium follow through</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chemeClr val="dk1"/>
                </a:solidFill>
                <a:latin typeface="Mada"/>
                <a:ea typeface="Mada"/>
                <a:cs typeface="Mada"/>
                <a:sym typeface="Mada"/>
              </a:rPr>
              <a:t>D- Abdominal CT</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600">
              <a:latin typeface="Mada"/>
              <a:ea typeface="Mada"/>
              <a:cs typeface="Mada"/>
              <a:sym typeface="Mada"/>
            </a:endParaRPr>
          </a:p>
        </p:txBody>
      </p:sp>
      <p:grpSp>
        <p:nvGrpSpPr>
          <p:cNvPr id="521" name="Google Shape;521;p28"/>
          <p:cNvGrpSpPr/>
          <p:nvPr/>
        </p:nvGrpSpPr>
        <p:grpSpPr>
          <a:xfrm>
            <a:off x="5686775" y="10392850"/>
            <a:ext cx="1411200" cy="209400"/>
            <a:chOff x="5686775" y="10392850"/>
            <a:chExt cx="1411200" cy="209400"/>
          </a:xfrm>
        </p:grpSpPr>
        <p:sp>
          <p:nvSpPr>
            <p:cNvPr id="522" name="Google Shape;522;p28">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523" name="Google Shape;523;p28"/>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28"/>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grpSp>
        <p:nvGrpSpPr>
          <p:cNvPr id="529" name="Google Shape;529;p29"/>
          <p:cNvGrpSpPr/>
          <p:nvPr/>
        </p:nvGrpSpPr>
        <p:grpSpPr>
          <a:xfrm>
            <a:off x="-1767602" y="-1291949"/>
            <a:ext cx="10641954" cy="11644583"/>
            <a:chOff x="-1767602" y="-1291949"/>
            <a:chExt cx="10641954" cy="11644583"/>
          </a:xfrm>
        </p:grpSpPr>
        <p:grpSp>
          <p:nvGrpSpPr>
            <p:cNvPr id="530" name="Google Shape;530;p29"/>
            <p:cNvGrpSpPr/>
            <p:nvPr/>
          </p:nvGrpSpPr>
          <p:grpSpPr>
            <a:xfrm>
              <a:off x="-1767602" y="-1291949"/>
              <a:ext cx="10641954" cy="8822290"/>
              <a:chOff x="-1774523" y="-1292725"/>
              <a:chExt cx="10683620" cy="8827587"/>
            </a:xfrm>
          </p:grpSpPr>
          <p:sp>
            <p:nvSpPr>
              <p:cNvPr id="531" name="Google Shape;531;p29"/>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32" name="Google Shape;532;p29"/>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533" name="Google Shape;533;p29"/>
              <p:cNvGrpSpPr/>
              <p:nvPr/>
            </p:nvGrpSpPr>
            <p:grpSpPr>
              <a:xfrm>
                <a:off x="6233909" y="4499366"/>
                <a:ext cx="294716" cy="273655"/>
                <a:chOff x="4786297" y="2980907"/>
                <a:chExt cx="189564" cy="189564"/>
              </a:xfrm>
            </p:grpSpPr>
            <p:sp>
              <p:nvSpPr>
                <p:cNvPr id="534" name="Google Shape;534;p29"/>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5" name="Google Shape;535;p29"/>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6" name="Google Shape;536;p29"/>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37" name="Google Shape;537;p29"/>
              <p:cNvGrpSpPr/>
              <p:nvPr/>
            </p:nvGrpSpPr>
            <p:grpSpPr>
              <a:xfrm>
                <a:off x="6730897" y="2553643"/>
                <a:ext cx="323310" cy="273663"/>
                <a:chOff x="5099945" y="1562040"/>
                <a:chExt cx="215986" cy="196894"/>
              </a:xfrm>
            </p:grpSpPr>
            <p:sp>
              <p:nvSpPr>
                <p:cNvPr id="538" name="Google Shape;538;p29"/>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39" name="Google Shape;539;p29"/>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0" name="Google Shape;540;p29"/>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41" name="Google Shape;541;p29"/>
              <p:cNvGrpSpPr/>
              <p:nvPr/>
            </p:nvGrpSpPr>
            <p:grpSpPr>
              <a:xfrm>
                <a:off x="5510564" y="5207134"/>
                <a:ext cx="460558" cy="192901"/>
                <a:chOff x="5427392" y="3652956"/>
                <a:chExt cx="296236" cy="133625"/>
              </a:xfrm>
            </p:grpSpPr>
            <p:sp>
              <p:nvSpPr>
                <p:cNvPr id="542" name="Google Shape;542;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3" name="Google Shape;543;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4" name="Google Shape;544;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45" name="Google Shape;545;p29"/>
              <p:cNvGrpSpPr/>
              <p:nvPr/>
            </p:nvGrpSpPr>
            <p:grpSpPr>
              <a:xfrm>
                <a:off x="7200498" y="2639841"/>
                <a:ext cx="271715" cy="241528"/>
                <a:chOff x="7456777" y="1936895"/>
                <a:chExt cx="174770" cy="167309"/>
              </a:xfrm>
            </p:grpSpPr>
            <p:sp>
              <p:nvSpPr>
                <p:cNvPr id="546" name="Google Shape;546;p29"/>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7" name="Google Shape;547;p29"/>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8" name="Google Shape;548;p29"/>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49" name="Google Shape;549;p29"/>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50" name="Google Shape;550;p29"/>
              <p:cNvGrpSpPr/>
              <p:nvPr/>
            </p:nvGrpSpPr>
            <p:grpSpPr>
              <a:xfrm>
                <a:off x="6187636" y="5036716"/>
                <a:ext cx="265989" cy="241390"/>
                <a:chOff x="3923092" y="3421606"/>
                <a:chExt cx="171087" cy="167214"/>
              </a:xfrm>
            </p:grpSpPr>
            <p:sp>
              <p:nvSpPr>
                <p:cNvPr id="551" name="Google Shape;551;p29"/>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2" name="Google Shape;552;p29"/>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3" name="Google Shape;553;p29"/>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4" name="Google Shape;554;p29"/>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55" name="Google Shape;555;p29"/>
              <p:cNvGrpSpPr/>
              <p:nvPr/>
            </p:nvGrpSpPr>
            <p:grpSpPr>
              <a:xfrm>
                <a:off x="5801382" y="4601754"/>
                <a:ext cx="120088" cy="295337"/>
                <a:chOff x="6689991" y="3974566"/>
                <a:chExt cx="77242" cy="204583"/>
              </a:xfrm>
            </p:grpSpPr>
            <p:sp>
              <p:nvSpPr>
                <p:cNvPr id="556" name="Google Shape;556;p29"/>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7" name="Google Shape;557;p29"/>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8" name="Google Shape;558;p29"/>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59" name="Google Shape;559;p29"/>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0" name="Google Shape;560;p29"/>
              <p:cNvGrpSpPr/>
              <p:nvPr/>
            </p:nvGrpSpPr>
            <p:grpSpPr>
              <a:xfrm>
                <a:off x="5193184" y="5104648"/>
                <a:ext cx="120038" cy="295379"/>
                <a:chOff x="4308549" y="4159596"/>
                <a:chExt cx="77210" cy="204613"/>
              </a:xfrm>
            </p:grpSpPr>
            <p:sp>
              <p:nvSpPr>
                <p:cNvPr id="561" name="Google Shape;561;p29"/>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2" name="Google Shape;562;p29"/>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3" name="Google Shape;563;p29"/>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4" name="Google Shape;564;p29"/>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65" name="Google Shape;565;p29"/>
              <p:cNvGrpSpPr/>
              <p:nvPr/>
            </p:nvGrpSpPr>
            <p:grpSpPr>
              <a:xfrm>
                <a:off x="6630902" y="3487361"/>
                <a:ext cx="265720" cy="232428"/>
                <a:chOff x="4366946" y="1834186"/>
                <a:chExt cx="177537" cy="173778"/>
              </a:xfrm>
            </p:grpSpPr>
            <p:sp>
              <p:nvSpPr>
                <p:cNvPr id="566" name="Google Shape;566;p29"/>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7" name="Google Shape;567;p29"/>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8" name="Google Shape;568;p29"/>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69" name="Google Shape;569;p29"/>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70" name="Google Shape;570;p29"/>
              <p:cNvGrpSpPr/>
              <p:nvPr/>
            </p:nvGrpSpPr>
            <p:grpSpPr>
              <a:xfrm>
                <a:off x="6693933" y="4917802"/>
                <a:ext cx="271715" cy="241530"/>
                <a:chOff x="7373945" y="2491538"/>
                <a:chExt cx="174770" cy="167311"/>
              </a:xfrm>
            </p:grpSpPr>
            <p:sp>
              <p:nvSpPr>
                <p:cNvPr id="571" name="Google Shape;571;p29"/>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2" name="Google Shape;572;p29"/>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3" name="Google Shape;573;p29"/>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4" name="Google Shape;574;p29"/>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75" name="Google Shape;575;p29"/>
              <p:cNvGrpSpPr/>
              <p:nvPr/>
            </p:nvGrpSpPr>
            <p:grpSpPr>
              <a:xfrm>
                <a:off x="7109737" y="3130115"/>
                <a:ext cx="120088" cy="295337"/>
                <a:chOff x="7089311" y="1211098"/>
                <a:chExt cx="77242" cy="204583"/>
              </a:xfrm>
            </p:grpSpPr>
            <p:sp>
              <p:nvSpPr>
                <p:cNvPr id="576" name="Google Shape;576;p29"/>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7" name="Google Shape;577;p29"/>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8" name="Google Shape;578;p29"/>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79" name="Google Shape;579;p29"/>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80" name="Google Shape;580;p29"/>
              <p:cNvGrpSpPr/>
              <p:nvPr/>
            </p:nvGrpSpPr>
            <p:grpSpPr>
              <a:xfrm>
                <a:off x="6390144" y="3813442"/>
                <a:ext cx="1082091" cy="1072938"/>
                <a:chOff x="4332233" y="3324392"/>
                <a:chExt cx="1191206" cy="1180090"/>
              </a:xfrm>
            </p:grpSpPr>
            <p:sp>
              <p:nvSpPr>
                <p:cNvPr id="581" name="Google Shape;581;p29"/>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2" name="Google Shape;582;p29"/>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3" name="Google Shape;583;p29"/>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4" name="Google Shape;584;p29"/>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5" name="Google Shape;585;p29"/>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6" name="Google Shape;586;p29"/>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7" name="Google Shape;587;p29"/>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8" name="Google Shape;588;p29"/>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89" name="Google Shape;589;p29"/>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0" name="Google Shape;590;p29"/>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1" name="Google Shape;591;p29"/>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2" name="Google Shape;592;p29"/>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3" name="Google Shape;593;p29"/>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4" name="Google Shape;594;p29"/>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5" name="Google Shape;595;p29"/>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6" name="Google Shape;596;p29"/>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7" name="Google Shape;597;p29"/>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8" name="Google Shape;598;p29"/>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99" name="Google Shape;599;p29"/>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0" name="Google Shape;600;p29"/>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1" name="Google Shape;601;p29"/>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2" name="Google Shape;602;p29"/>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3" name="Google Shape;603;p29"/>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604" name="Google Shape;604;p29"/>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5" name="Google Shape;605;p29"/>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6" name="Google Shape;606;p29"/>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07" name="Google Shape;607;p29"/>
              <p:cNvGrpSpPr/>
              <p:nvPr/>
            </p:nvGrpSpPr>
            <p:grpSpPr>
              <a:xfrm>
                <a:off x="7002589" y="3756903"/>
                <a:ext cx="460558" cy="192901"/>
                <a:chOff x="5427392" y="3652956"/>
                <a:chExt cx="296236" cy="133625"/>
              </a:xfrm>
            </p:grpSpPr>
            <p:sp>
              <p:nvSpPr>
                <p:cNvPr id="608" name="Google Shape;608;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09" name="Google Shape;609;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10" name="Google Shape;610;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611" name="Google Shape;611;p29"/>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612" name="Google Shape;612;p29"/>
            <p:cNvGrpSpPr/>
            <p:nvPr/>
          </p:nvGrpSpPr>
          <p:grpSpPr>
            <a:xfrm>
              <a:off x="795934" y="1402429"/>
              <a:ext cx="6516287" cy="4042780"/>
              <a:chOff x="799050" y="1437708"/>
              <a:chExt cx="6541800" cy="4045207"/>
            </a:xfrm>
          </p:grpSpPr>
          <p:sp>
            <p:nvSpPr>
              <p:cNvPr id="613" name="Google Shape;613;p29"/>
              <p:cNvSpPr txBox="1"/>
              <p:nvPr/>
            </p:nvSpPr>
            <p:spPr>
              <a:xfrm>
                <a:off x="799050" y="1437708"/>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614" name="Google Shape;614;p29"/>
              <p:cNvSpPr txBox="1"/>
              <p:nvPr/>
            </p:nvSpPr>
            <p:spPr>
              <a:xfrm>
                <a:off x="2802429" y="2000318"/>
                <a:ext cx="3026100" cy="477600"/>
              </a:xfrm>
              <a:prstGeom prst="rect">
                <a:avLst/>
              </a:prstGeom>
              <a:noFill/>
              <a:ln>
                <a:noFill/>
              </a:ln>
            </p:spPr>
            <p:txBody>
              <a:bodyPr anchorCtr="0" anchor="t" bIns="91175" lIns="91175" spcFirstLastPara="1" rIns="91175" wrap="square" tIns="91175">
                <a:noAutofit/>
              </a:bodyPr>
              <a:lstStyle/>
              <a:p>
                <a:pPr indent="-342900" lvl="0" marL="457200" rtl="0" algn="l">
                  <a:spcBef>
                    <a:spcPts val="0"/>
                  </a:spcBef>
                  <a:spcAft>
                    <a:spcPts val="0"/>
                  </a:spcAft>
                  <a:buSzPts val="1800"/>
                  <a:buFont typeface="Mada"/>
                  <a:buChar char="-"/>
                </a:pPr>
                <a:r>
                  <a:rPr lang="ar" sz="1800">
                    <a:latin typeface="Mada"/>
                    <a:ea typeface="Mada"/>
                    <a:cs typeface="Mada"/>
                    <a:sym typeface="Mada"/>
                  </a:rPr>
                  <a:t>Fahad Alsultan</a:t>
                </a:r>
                <a:endParaRPr sz="1800">
                  <a:latin typeface="Mada"/>
                  <a:ea typeface="Mada"/>
                  <a:cs typeface="Mada"/>
                  <a:sym typeface="Mada"/>
                </a:endParaRPr>
              </a:p>
              <a:p>
                <a:pPr indent="-342900" lvl="0" marL="457200" rtl="0" algn="l">
                  <a:spcBef>
                    <a:spcPts val="0"/>
                  </a:spcBef>
                  <a:spcAft>
                    <a:spcPts val="0"/>
                  </a:spcAft>
                  <a:buSzPts val="1800"/>
                  <a:buFont typeface="Mada"/>
                  <a:buChar char="-"/>
                </a:pPr>
                <a:r>
                  <a:rPr lang="ar" sz="1800">
                    <a:latin typeface="Mada"/>
                    <a:ea typeface="Mada"/>
                    <a:cs typeface="Mada"/>
                    <a:sym typeface="Mada"/>
                  </a:rPr>
                  <a:t>Mashal AbaAlkhail</a:t>
                </a:r>
                <a:endParaRPr sz="1800">
                  <a:latin typeface="Mada"/>
                  <a:ea typeface="Mada"/>
                  <a:cs typeface="Mada"/>
                  <a:sym typeface="Mada"/>
                </a:endParaRPr>
              </a:p>
              <a:p>
                <a:pPr indent="-342900" lvl="0" marL="457200" rtl="0" algn="l">
                  <a:spcBef>
                    <a:spcPts val="0"/>
                  </a:spcBef>
                  <a:spcAft>
                    <a:spcPts val="0"/>
                  </a:spcAft>
                  <a:buSzPts val="1800"/>
                  <a:buFont typeface="Mada"/>
                  <a:buChar char="-"/>
                </a:pPr>
                <a:r>
                  <a:rPr lang="ar" sz="1800">
                    <a:latin typeface="Mada"/>
                    <a:ea typeface="Mada"/>
                    <a:cs typeface="Mada"/>
                    <a:sym typeface="Mada"/>
                  </a:rPr>
                  <a:t>Jehad Al Orainy</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sp>
            <p:nvSpPr>
              <p:cNvPr id="615" name="Google Shape;615;p29"/>
              <p:cNvSpPr txBox="1"/>
              <p:nvPr/>
            </p:nvSpPr>
            <p:spPr>
              <a:xfrm>
                <a:off x="1518900" y="2915483"/>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616" name="Google Shape;616;p29"/>
              <p:cNvSpPr txBox="1"/>
              <p:nvPr/>
            </p:nvSpPr>
            <p:spPr>
              <a:xfrm>
                <a:off x="2266941" y="3497190"/>
                <a:ext cx="3026100" cy="4776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Fahad Alsultan</a:t>
                </a:r>
                <a:endParaRPr sz="1800">
                  <a:latin typeface="Mada"/>
                  <a:ea typeface="Mada"/>
                  <a:cs typeface="Mada"/>
                  <a:sym typeface="Mada"/>
                </a:endParaRPr>
              </a:p>
              <a:p>
                <a:pPr indent="0" lvl="0" marL="457200" rtl="0" algn="ctr">
                  <a:spcBef>
                    <a:spcPts val="0"/>
                  </a:spcBef>
                  <a:spcAft>
                    <a:spcPts val="0"/>
                  </a:spcAft>
                  <a:buNone/>
                </a:pPr>
                <a:r>
                  <a:t/>
                </a:r>
                <a:endParaRPr sz="1800">
                  <a:latin typeface="Mada"/>
                  <a:ea typeface="Mada"/>
                  <a:cs typeface="Mada"/>
                  <a:sym typeface="Mada"/>
                </a:endParaRPr>
              </a:p>
            </p:txBody>
          </p:sp>
          <p:sp>
            <p:nvSpPr>
              <p:cNvPr id="617" name="Google Shape;617;p29"/>
              <p:cNvSpPr txBox="1"/>
              <p:nvPr/>
            </p:nvSpPr>
            <p:spPr>
              <a:xfrm>
                <a:off x="1518900" y="3990154"/>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618" name="Google Shape;618;p29"/>
              <p:cNvSpPr txBox="1"/>
              <p:nvPr/>
            </p:nvSpPr>
            <p:spPr>
              <a:xfrm>
                <a:off x="2266950" y="4571815"/>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Abdulaziz Alghamdi</a:t>
                </a:r>
                <a:endParaRPr sz="1800">
                  <a:latin typeface="Mada"/>
                  <a:ea typeface="Mada"/>
                  <a:cs typeface="Mada"/>
                  <a:sym typeface="Mada"/>
                </a:endParaRPr>
              </a:p>
              <a:p>
                <a:pPr indent="0" lvl="0" marL="457200" rtl="0" algn="l">
                  <a:spcBef>
                    <a:spcPts val="0"/>
                  </a:spcBef>
                  <a:spcAft>
                    <a:spcPts val="0"/>
                  </a:spcAft>
                  <a:buNone/>
                </a:pPr>
                <a:r>
                  <a:t/>
                </a:r>
                <a:endParaRPr sz="1800">
                  <a:latin typeface="Mada"/>
                  <a:ea typeface="Mada"/>
                  <a:cs typeface="Mada"/>
                  <a:sym typeface="Mada"/>
                </a:endParaRPr>
              </a:p>
            </p:txBody>
          </p:sp>
        </p:grpSp>
        <p:grpSp>
          <p:nvGrpSpPr>
            <p:cNvPr id="619" name="Google Shape;619;p29"/>
            <p:cNvGrpSpPr/>
            <p:nvPr/>
          </p:nvGrpSpPr>
          <p:grpSpPr>
            <a:xfrm>
              <a:off x="-1679310" y="5750031"/>
              <a:ext cx="10343669" cy="4602603"/>
              <a:chOff x="-1557559" y="5606217"/>
              <a:chExt cx="10384167" cy="4605366"/>
            </a:xfrm>
          </p:grpSpPr>
          <p:sp>
            <p:nvSpPr>
              <p:cNvPr id="620" name="Google Shape;620;p29"/>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21" name="Google Shape;621;p29"/>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22" name="Google Shape;622;p29"/>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23" name="Google Shape;623;p29"/>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624" name="Google Shape;624;p29"/>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625" name="Google Shape;625;p29"/>
              <p:cNvGrpSpPr/>
              <p:nvPr/>
            </p:nvGrpSpPr>
            <p:grpSpPr>
              <a:xfrm>
                <a:off x="1656025" y="8761125"/>
                <a:ext cx="4020900" cy="998700"/>
                <a:chOff x="1656025" y="8761125"/>
                <a:chExt cx="4020900" cy="998700"/>
              </a:xfrm>
            </p:grpSpPr>
            <p:sp>
              <p:nvSpPr>
                <p:cNvPr id="626" name="Google Shape;626;p29"/>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627" name="Google Shape;627;p29">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628" name="Google Shape;628;p29"/>
            <p:cNvGrpSpPr/>
            <p:nvPr/>
          </p:nvGrpSpPr>
          <p:grpSpPr>
            <a:xfrm>
              <a:off x="258081" y="3971276"/>
              <a:ext cx="1131856" cy="1357967"/>
              <a:chOff x="876055" y="2338940"/>
              <a:chExt cx="862498" cy="998652"/>
            </a:xfrm>
          </p:grpSpPr>
          <p:grpSp>
            <p:nvGrpSpPr>
              <p:cNvPr id="629" name="Google Shape;629;p29"/>
              <p:cNvGrpSpPr/>
              <p:nvPr/>
            </p:nvGrpSpPr>
            <p:grpSpPr>
              <a:xfrm>
                <a:off x="876055" y="2338940"/>
                <a:ext cx="431131" cy="998652"/>
                <a:chOff x="6094678" y="3600952"/>
                <a:chExt cx="431131" cy="998652"/>
              </a:xfrm>
            </p:grpSpPr>
            <p:sp>
              <p:nvSpPr>
                <p:cNvPr id="630" name="Google Shape;630;p29"/>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9"/>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9"/>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9"/>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9"/>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9"/>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9"/>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9"/>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9"/>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9"/>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9"/>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9"/>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9"/>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9"/>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9"/>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9"/>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9"/>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29"/>
              <p:cNvGrpSpPr/>
              <p:nvPr/>
            </p:nvGrpSpPr>
            <p:grpSpPr>
              <a:xfrm>
                <a:off x="1396606" y="2521080"/>
                <a:ext cx="341947" cy="634395"/>
                <a:chOff x="5257252" y="2296731"/>
                <a:chExt cx="543549" cy="1048934"/>
              </a:xfrm>
            </p:grpSpPr>
            <p:sp>
              <p:nvSpPr>
                <p:cNvPr id="648" name="Google Shape;648;p29"/>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9"/>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9"/>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9"/>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9"/>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9"/>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9"/>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9"/>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9"/>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9"/>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9"/>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9"/>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9"/>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9"/>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9"/>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9"/>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9"/>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9"/>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9"/>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9"/>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9"/>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9"/>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9"/>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9"/>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9"/>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9"/>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9"/>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9"/>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9"/>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9"/>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9"/>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9"/>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9"/>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9"/>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9"/>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9"/>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9"/>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9"/>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9"/>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9"/>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9"/>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9"/>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9"/>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9"/>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9"/>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9"/>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9"/>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9"/>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9"/>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9"/>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9"/>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9"/>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9"/>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9"/>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9"/>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9"/>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714" name="Google Shape;714;p29">
            <a:hlinkClick r:id="rId5"/>
          </p:cNvPr>
          <p:cNvSpPr txBox="1"/>
          <p:nvPr/>
        </p:nvSpPr>
        <p:spPr>
          <a:xfrm>
            <a:off x="4899750" y="8942725"/>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9">
            <a:hlinkClick r:id="rId6"/>
          </p:cNvPr>
          <p:cNvSpPr txBox="1"/>
          <p:nvPr/>
        </p:nvSpPr>
        <p:spPr>
          <a:xfrm>
            <a:off x="4886325" y="8953500"/>
            <a:ext cx="331800" cy="4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70" name="Google Shape;170;p2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Introduction </a:t>
            </a:r>
            <a:endParaRPr b="1" sz="2600">
              <a:solidFill>
                <a:schemeClr val="dk1"/>
              </a:solidFill>
              <a:latin typeface="Mada"/>
              <a:ea typeface="Mada"/>
              <a:cs typeface="Mada"/>
              <a:sym typeface="Mada"/>
            </a:endParaRPr>
          </a:p>
          <a:p>
            <a:pPr indent="0" lvl="0" marL="0" rtl="0" algn="ctr">
              <a:spcBef>
                <a:spcPts val="0"/>
              </a:spcBef>
              <a:spcAft>
                <a:spcPts val="0"/>
              </a:spcAft>
              <a:buNone/>
            </a:pPr>
            <a:r>
              <a:t/>
            </a:r>
            <a:endParaRPr b="1" sz="2600">
              <a:solidFill>
                <a:schemeClr val="accent1"/>
              </a:solidFill>
              <a:latin typeface="Alegreya"/>
              <a:ea typeface="Alegreya"/>
              <a:cs typeface="Alegreya"/>
              <a:sym typeface="Alegreya"/>
            </a:endParaRPr>
          </a:p>
        </p:txBody>
      </p:sp>
      <p:pic>
        <p:nvPicPr>
          <p:cNvPr id="171" name="Google Shape;171;p20">
            <a:hlinkClick r:id="rId3"/>
          </p:cNvPr>
          <p:cNvPicPr preferRelativeResize="0"/>
          <p:nvPr/>
        </p:nvPicPr>
        <p:blipFill>
          <a:blip r:embed="rId4">
            <a:alphaModFix/>
          </a:blip>
          <a:stretch>
            <a:fillRect/>
          </a:stretch>
        </p:blipFill>
        <p:spPr>
          <a:xfrm>
            <a:off x="6220659" y="260927"/>
            <a:ext cx="666975" cy="612048"/>
          </a:xfrm>
          <a:prstGeom prst="rect">
            <a:avLst/>
          </a:prstGeom>
          <a:noFill/>
          <a:ln>
            <a:noFill/>
          </a:ln>
        </p:spPr>
      </p:pic>
      <p:sp>
        <p:nvSpPr>
          <p:cNvPr id="172" name="Google Shape;172;p20"/>
          <p:cNvSpPr txBox="1"/>
          <p:nvPr/>
        </p:nvSpPr>
        <p:spPr>
          <a:xfrm>
            <a:off x="497500" y="852375"/>
            <a:ext cx="7065000" cy="10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6AA84F"/>
              </a:solidFill>
              <a:latin typeface="Mada"/>
              <a:ea typeface="Mada"/>
              <a:cs typeface="Mada"/>
              <a:sym typeface="Mada"/>
            </a:endParaRPr>
          </a:p>
        </p:txBody>
      </p:sp>
      <p:grpSp>
        <p:nvGrpSpPr>
          <p:cNvPr id="173" name="Google Shape;173;p20"/>
          <p:cNvGrpSpPr/>
          <p:nvPr/>
        </p:nvGrpSpPr>
        <p:grpSpPr>
          <a:xfrm>
            <a:off x="307400" y="852412"/>
            <a:ext cx="6989106" cy="1231968"/>
            <a:chOff x="259050" y="1692388"/>
            <a:chExt cx="6339900" cy="1630019"/>
          </a:xfrm>
        </p:grpSpPr>
        <p:sp>
          <p:nvSpPr>
            <p:cNvPr id="174" name="Google Shape;174;p20"/>
            <p:cNvSpPr/>
            <p:nvPr/>
          </p:nvSpPr>
          <p:spPr>
            <a:xfrm>
              <a:off x="259050" y="1899206"/>
              <a:ext cx="6339900" cy="1423200"/>
            </a:xfrm>
            <a:prstGeom prst="roundRect">
              <a:avLst>
                <a:gd fmla="val 16667" name="adj"/>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IBD is comprised of two major disorders:</a:t>
              </a:r>
              <a:r>
                <a:rPr lang="ar" sz="1200">
                  <a:solidFill>
                    <a:schemeClr val="dk1"/>
                  </a:solidFill>
                  <a:latin typeface="Mada"/>
                  <a:ea typeface="Mada"/>
                  <a:cs typeface="Mada"/>
                  <a:sym typeface="Mada"/>
                </a:rPr>
                <a:t> </a:t>
              </a:r>
              <a:r>
                <a:rPr b="1" lang="ar" sz="1200">
                  <a:solidFill>
                    <a:schemeClr val="accent1"/>
                  </a:solidFill>
                  <a:latin typeface="Mada"/>
                  <a:ea typeface="Mada"/>
                  <a:cs typeface="Mada"/>
                  <a:sym typeface="Mada"/>
                </a:rPr>
                <a:t>U</a:t>
              </a:r>
              <a:r>
                <a:rPr b="1" lang="ar" sz="1200">
                  <a:solidFill>
                    <a:schemeClr val="accent1"/>
                  </a:solidFill>
                  <a:latin typeface="Mada"/>
                  <a:ea typeface="Mada"/>
                  <a:cs typeface="Mada"/>
                  <a:sym typeface="Mada"/>
                </a:rPr>
                <a:t>lcerative colitis (UC)</a:t>
              </a:r>
              <a:r>
                <a:rPr lang="ar" sz="1200">
                  <a:solidFill>
                    <a:schemeClr val="dk1"/>
                  </a:solidFill>
                  <a:latin typeface="Mada"/>
                  <a:ea typeface="Mada"/>
                  <a:cs typeface="Mada"/>
                  <a:sym typeface="Mada"/>
                </a:rPr>
                <a:t> and </a:t>
              </a:r>
              <a:r>
                <a:rPr b="1" lang="ar" sz="1200">
                  <a:solidFill>
                    <a:schemeClr val="accent1"/>
                  </a:solidFill>
                  <a:latin typeface="Mada"/>
                  <a:ea typeface="Mada"/>
                  <a:cs typeface="Mada"/>
                  <a:sym typeface="Mada"/>
                </a:rPr>
                <a:t>Crohn’s disease(CD)</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also include Microscopic Colitis &amp; Indeterminate (Undetermined) Colitis When it’s difficult to distinguish between Crohn’s Disease &amp; Ulcerative Colitis.</a:t>
              </a:r>
              <a:endParaRPr baseline="30000" sz="13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These disorders have both distinct and overlapping pathologic and clinical characteristics.</a:t>
              </a:r>
              <a:endParaRPr>
                <a:solidFill>
                  <a:schemeClr val="dk1"/>
                </a:solidFill>
                <a:latin typeface="Mada"/>
                <a:ea typeface="Mada"/>
                <a:cs typeface="Mada"/>
                <a:sym typeface="Mada"/>
              </a:endParaRPr>
            </a:p>
          </p:txBody>
        </p:sp>
        <p:sp>
          <p:nvSpPr>
            <p:cNvPr id="175" name="Google Shape;175;p20"/>
            <p:cNvSpPr/>
            <p:nvPr/>
          </p:nvSpPr>
          <p:spPr>
            <a:xfrm>
              <a:off x="485325" y="1692388"/>
              <a:ext cx="2115000" cy="397500"/>
            </a:xfrm>
            <a:prstGeom prst="flowChartAlternateProcess">
              <a:avLst/>
            </a:prstGeom>
            <a:solidFill>
              <a:srgbClr val="79974F"/>
            </a:solid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176" name="Google Shape;176;p20"/>
          <p:cNvSpPr txBox="1"/>
          <p:nvPr/>
        </p:nvSpPr>
        <p:spPr>
          <a:xfrm>
            <a:off x="247500" y="2139425"/>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Epidemiology</a:t>
            </a:r>
            <a:endParaRPr b="1" sz="2200">
              <a:highlight>
                <a:schemeClr val="accent5"/>
              </a:highlight>
              <a:latin typeface="Mada"/>
              <a:ea typeface="Mada"/>
              <a:cs typeface="Mada"/>
              <a:sym typeface="Mada"/>
            </a:endParaRPr>
          </a:p>
        </p:txBody>
      </p:sp>
      <p:sp>
        <p:nvSpPr>
          <p:cNvPr id="177" name="Google Shape;177;p20"/>
          <p:cNvSpPr txBox="1"/>
          <p:nvPr/>
        </p:nvSpPr>
        <p:spPr>
          <a:xfrm>
            <a:off x="307400" y="2605225"/>
            <a:ext cx="6255300" cy="5622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b="1" lang="ar" sz="1300">
                <a:solidFill>
                  <a:schemeClr val="dk1"/>
                </a:solidFill>
                <a:latin typeface="Mada"/>
                <a:ea typeface="Mada"/>
                <a:cs typeface="Mada"/>
                <a:sym typeface="Mada"/>
              </a:rPr>
              <a:t>More common in the west</a:t>
            </a:r>
            <a:r>
              <a:rPr lang="ar" sz="1300">
                <a:solidFill>
                  <a:schemeClr val="dk1"/>
                </a:solidFill>
                <a:latin typeface="Mada"/>
                <a:ea typeface="Mada"/>
                <a:cs typeface="Mada"/>
                <a:sym typeface="Mada"/>
              </a:rPr>
              <a:t>, but the incidence is increasing in the developing countries including saudi arabia.</a:t>
            </a:r>
            <a:endParaRPr sz="1300">
              <a:solidFill>
                <a:schemeClr val="dk1"/>
              </a:solidFill>
              <a:latin typeface="Mada"/>
              <a:ea typeface="Mada"/>
              <a:cs typeface="Mada"/>
              <a:sym typeface="Mada"/>
            </a:endParaRPr>
          </a:p>
          <a:p>
            <a:pPr indent="-311150" lvl="0" marL="457200" rtl="0" algn="l">
              <a:spcBef>
                <a:spcPts val="0"/>
              </a:spcBef>
              <a:spcAft>
                <a:spcPts val="0"/>
              </a:spcAft>
              <a:buSzPts val="1300"/>
              <a:buFont typeface="Mada"/>
              <a:buChar char="●"/>
            </a:pPr>
            <a:r>
              <a:rPr b="1" lang="ar" sz="1300">
                <a:solidFill>
                  <a:schemeClr val="dk1"/>
                </a:solidFill>
                <a:latin typeface="Mada"/>
                <a:ea typeface="Mada"/>
                <a:cs typeface="Mada"/>
                <a:sym typeface="Mada"/>
              </a:rPr>
              <a:t>IBD can present at any age:</a:t>
            </a:r>
            <a:endParaRPr b="1" sz="1300">
              <a:solidFill>
                <a:schemeClr val="dk1"/>
              </a:solidFill>
              <a:latin typeface="Mada"/>
              <a:ea typeface="Mada"/>
              <a:cs typeface="Mada"/>
              <a:sym typeface="Mada"/>
            </a:endParaRPr>
          </a:p>
          <a:p>
            <a:pPr indent="-311150" lvl="0" marL="914400" rtl="0" algn="l">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The peak: 15-30 years</a:t>
            </a:r>
            <a:r>
              <a:rPr lang="ar" sz="1300">
                <a:solidFill>
                  <a:schemeClr val="accent1"/>
                </a:solidFill>
                <a:latin typeface="Mada"/>
                <a:ea typeface="Mada"/>
                <a:cs typeface="Mada"/>
                <a:sym typeface="Mada"/>
              </a:rPr>
              <a:t> </a:t>
            </a:r>
            <a:endParaRPr sz="1300">
              <a:solidFill>
                <a:schemeClr val="accent1"/>
              </a:solidFill>
              <a:latin typeface="Mada"/>
              <a:ea typeface="Mada"/>
              <a:cs typeface="Mada"/>
              <a:sym typeface="Mada"/>
            </a:endParaRPr>
          </a:p>
          <a:p>
            <a:pPr indent="-311150" lvl="0" marL="914400" rtl="0" algn="l">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A second peak is 50 years old</a:t>
            </a:r>
            <a:endParaRPr sz="1300">
              <a:latin typeface="Mada"/>
              <a:ea typeface="Mada"/>
              <a:cs typeface="Mada"/>
              <a:sym typeface="Mada"/>
            </a:endParaRPr>
          </a:p>
        </p:txBody>
      </p:sp>
      <p:pic>
        <p:nvPicPr>
          <p:cNvPr id="178" name="Google Shape;178;p20"/>
          <p:cNvPicPr preferRelativeResize="0"/>
          <p:nvPr/>
        </p:nvPicPr>
        <p:blipFill>
          <a:blip r:embed="rId5">
            <a:alphaModFix/>
          </a:blip>
          <a:stretch>
            <a:fillRect/>
          </a:stretch>
        </p:blipFill>
        <p:spPr>
          <a:xfrm>
            <a:off x="4023538" y="2993326"/>
            <a:ext cx="1620012" cy="919525"/>
          </a:xfrm>
          <a:prstGeom prst="rect">
            <a:avLst/>
          </a:prstGeom>
          <a:noFill/>
          <a:ln>
            <a:noFill/>
          </a:ln>
        </p:spPr>
      </p:pic>
      <p:pic>
        <p:nvPicPr>
          <p:cNvPr id="179" name="Google Shape;179;p20"/>
          <p:cNvPicPr preferRelativeResize="0"/>
          <p:nvPr/>
        </p:nvPicPr>
        <p:blipFill>
          <a:blip r:embed="rId6">
            <a:alphaModFix/>
          </a:blip>
          <a:stretch>
            <a:fillRect/>
          </a:stretch>
        </p:blipFill>
        <p:spPr>
          <a:xfrm>
            <a:off x="5735638" y="2999425"/>
            <a:ext cx="1620012" cy="919499"/>
          </a:xfrm>
          <a:prstGeom prst="rect">
            <a:avLst/>
          </a:prstGeom>
          <a:noFill/>
          <a:ln>
            <a:noFill/>
          </a:ln>
        </p:spPr>
      </p:pic>
      <p:sp>
        <p:nvSpPr>
          <p:cNvPr id="180" name="Google Shape;180;p20"/>
          <p:cNvSpPr txBox="1"/>
          <p:nvPr/>
        </p:nvSpPr>
        <p:spPr>
          <a:xfrm>
            <a:off x="247500" y="3804125"/>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Etiology </a:t>
            </a:r>
            <a:r>
              <a:rPr b="1" lang="ar" sz="2200">
                <a:highlight>
                  <a:srgbClr val="FFFFFF"/>
                </a:highlight>
                <a:latin typeface="Mada"/>
                <a:ea typeface="Mada"/>
                <a:cs typeface="Mada"/>
                <a:sym typeface="Mada"/>
              </a:rPr>
              <a:t> </a:t>
            </a:r>
            <a:endParaRPr b="1" sz="900">
              <a:solidFill>
                <a:schemeClr val="accent1"/>
              </a:solidFill>
              <a:highlight>
                <a:srgbClr val="FFFFFF"/>
              </a:highlight>
              <a:latin typeface="Mada"/>
              <a:ea typeface="Mada"/>
              <a:cs typeface="Mada"/>
              <a:sym typeface="Mada"/>
            </a:endParaRPr>
          </a:p>
        </p:txBody>
      </p:sp>
      <p:sp>
        <p:nvSpPr>
          <p:cNvPr id="181" name="Google Shape;181;p20"/>
          <p:cNvSpPr/>
          <p:nvPr/>
        </p:nvSpPr>
        <p:spPr>
          <a:xfrm>
            <a:off x="82325" y="4824550"/>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Altered mucus</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Increased permeability</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Cellular starvation</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Impaired restitution</a:t>
            </a:r>
            <a:endParaRPr sz="1200">
              <a:latin typeface="Mada"/>
              <a:ea typeface="Mada"/>
              <a:cs typeface="Mada"/>
              <a:sym typeface="Mada"/>
            </a:endParaRPr>
          </a:p>
        </p:txBody>
      </p:sp>
      <p:sp>
        <p:nvSpPr>
          <p:cNvPr id="182" name="Google Shape;182;p20"/>
          <p:cNvSpPr/>
          <p:nvPr/>
        </p:nvSpPr>
        <p:spPr>
          <a:xfrm>
            <a:off x="195875" y="4567375"/>
            <a:ext cx="2072100" cy="450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Defective Mucosal integrity</a:t>
            </a:r>
            <a:endParaRPr b="1" sz="1300">
              <a:solidFill>
                <a:srgbClr val="FFFFFF"/>
              </a:solidFill>
              <a:latin typeface="Mada"/>
              <a:ea typeface="Mada"/>
              <a:cs typeface="Mada"/>
              <a:sym typeface="Mada"/>
            </a:endParaRPr>
          </a:p>
        </p:txBody>
      </p:sp>
      <p:sp>
        <p:nvSpPr>
          <p:cNvPr id="183" name="Google Shape;183;p20"/>
          <p:cNvSpPr/>
          <p:nvPr/>
        </p:nvSpPr>
        <p:spPr>
          <a:xfrm>
            <a:off x="2596925" y="4824550"/>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Western diet and Frozen food increase the chance of developing IBD, especially in children less 10 years-old</a:t>
            </a:r>
            <a:endParaRPr sz="1200">
              <a:solidFill>
                <a:srgbClr val="999999"/>
              </a:solidFill>
              <a:latin typeface="Mada"/>
              <a:ea typeface="Mada"/>
              <a:cs typeface="Mada"/>
              <a:sym typeface="Mada"/>
            </a:endParaRPr>
          </a:p>
        </p:txBody>
      </p:sp>
      <p:sp>
        <p:nvSpPr>
          <p:cNvPr id="184" name="Google Shape;184;p20"/>
          <p:cNvSpPr/>
          <p:nvPr/>
        </p:nvSpPr>
        <p:spPr>
          <a:xfrm>
            <a:off x="2710475" y="4643575"/>
            <a:ext cx="2072100" cy="324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Diet</a:t>
            </a:r>
            <a:endParaRPr b="1">
              <a:solidFill>
                <a:srgbClr val="FFFFFF"/>
              </a:solidFill>
              <a:latin typeface="Mada"/>
              <a:ea typeface="Mada"/>
              <a:cs typeface="Mada"/>
              <a:sym typeface="Mada"/>
            </a:endParaRPr>
          </a:p>
        </p:txBody>
      </p:sp>
      <p:sp>
        <p:nvSpPr>
          <p:cNvPr id="185" name="Google Shape;185;p20"/>
          <p:cNvSpPr/>
          <p:nvPr/>
        </p:nvSpPr>
        <p:spPr>
          <a:xfrm>
            <a:off x="5111525" y="4824550"/>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Mycobacteria </a:t>
            </a:r>
            <a:endParaRPr sz="1200">
              <a:solidFill>
                <a:schemeClr val="accent1"/>
              </a:solidFill>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Helicobacter sp</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Measles,Mumps</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Listeria</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Toxiginic</a:t>
            </a:r>
            <a:r>
              <a:rPr lang="ar" sz="1200">
                <a:latin typeface="Mada"/>
                <a:ea typeface="Mada"/>
                <a:cs typeface="Mada"/>
                <a:sym typeface="Mada"/>
              </a:rPr>
              <a:t> E.coli</a:t>
            </a:r>
            <a:endParaRPr sz="1200">
              <a:latin typeface="Mada"/>
              <a:ea typeface="Mada"/>
              <a:cs typeface="Mada"/>
              <a:sym typeface="Mada"/>
            </a:endParaRPr>
          </a:p>
        </p:txBody>
      </p:sp>
      <p:sp>
        <p:nvSpPr>
          <p:cNvPr id="186" name="Google Shape;186;p20"/>
          <p:cNvSpPr/>
          <p:nvPr/>
        </p:nvSpPr>
        <p:spPr>
          <a:xfrm>
            <a:off x="5225075" y="4643575"/>
            <a:ext cx="2072100" cy="324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Persistent infection</a:t>
            </a:r>
            <a:endParaRPr b="1">
              <a:solidFill>
                <a:srgbClr val="FFFFFF"/>
              </a:solidFill>
              <a:latin typeface="Mada"/>
              <a:ea typeface="Mada"/>
              <a:cs typeface="Mada"/>
              <a:sym typeface="Mada"/>
            </a:endParaRPr>
          </a:p>
        </p:txBody>
      </p:sp>
      <p:sp>
        <p:nvSpPr>
          <p:cNvPr id="187" name="Google Shape;187;p20"/>
          <p:cNvSpPr/>
          <p:nvPr/>
        </p:nvSpPr>
        <p:spPr>
          <a:xfrm>
            <a:off x="73550" y="4374050"/>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1</a:t>
            </a:r>
            <a:endParaRPr b="1" sz="1800">
              <a:solidFill>
                <a:srgbClr val="FFFFFF"/>
              </a:solidFill>
              <a:latin typeface="Mada"/>
              <a:ea typeface="Mada"/>
              <a:cs typeface="Mada"/>
              <a:sym typeface="Mada"/>
            </a:endParaRPr>
          </a:p>
        </p:txBody>
      </p:sp>
      <p:sp>
        <p:nvSpPr>
          <p:cNvPr id="188" name="Google Shape;188;p20"/>
          <p:cNvSpPr/>
          <p:nvPr/>
        </p:nvSpPr>
        <p:spPr>
          <a:xfrm>
            <a:off x="2571413" y="4374050"/>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2</a:t>
            </a:r>
            <a:endParaRPr b="1" sz="1800">
              <a:solidFill>
                <a:srgbClr val="FFFFFF"/>
              </a:solidFill>
              <a:latin typeface="Mada"/>
              <a:ea typeface="Mada"/>
              <a:cs typeface="Mada"/>
              <a:sym typeface="Mada"/>
            </a:endParaRPr>
          </a:p>
        </p:txBody>
      </p:sp>
      <p:sp>
        <p:nvSpPr>
          <p:cNvPr id="189" name="Google Shape;189;p20"/>
          <p:cNvSpPr/>
          <p:nvPr/>
        </p:nvSpPr>
        <p:spPr>
          <a:xfrm>
            <a:off x="5069300" y="4374050"/>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3</a:t>
            </a:r>
            <a:endParaRPr b="1" sz="1800">
              <a:solidFill>
                <a:srgbClr val="FFFFFF"/>
              </a:solidFill>
              <a:latin typeface="Mada"/>
              <a:ea typeface="Mada"/>
              <a:cs typeface="Mada"/>
              <a:sym typeface="Mada"/>
            </a:endParaRPr>
          </a:p>
        </p:txBody>
      </p:sp>
      <p:sp>
        <p:nvSpPr>
          <p:cNvPr id="190" name="Google Shape;190;p20"/>
          <p:cNvSpPr/>
          <p:nvPr/>
        </p:nvSpPr>
        <p:spPr>
          <a:xfrm>
            <a:off x="163963" y="6669425"/>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b="1" lang="ar" sz="1200">
                <a:latin typeface="Mada"/>
                <a:ea typeface="Mada"/>
                <a:cs typeface="Mada"/>
                <a:sym typeface="Mada"/>
              </a:rPr>
              <a:t>C</a:t>
            </a:r>
            <a:r>
              <a:rPr b="1" lang="ar" sz="1200">
                <a:latin typeface="Mada"/>
                <a:ea typeface="Mada"/>
                <a:cs typeface="Mada"/>
                <a:sym typeface="Mada"/>
              </a:rPr>
              <a:t>hange in microbiota of the gut:</a:t>
            </a:r>
            <a:endParaRPr b="1" sz="1200">
              <a:latin typeface="Mada"/>
              <a:ea typeface="Mada"/>
              <a:cs typeface="Mada"/>
              <a:sym typeface="Mada"/>
            </a:endParaRPr>
          </a:p>
          <a:p>
            <a:pPr indent="-162600" lvl="1" marL="378000" rtl="0" algn="l">
              <a:spcBef>
                <a:spcPts val="0"/>
              </a:spcBef>
              <a:spcAft>
                <a:spcPts val="0"/>
              </a:spcAft>
              <a:buSzPts val="1200"/>
              <a:buFont typeface="Mada"/>
              <a:buChar char="○"/>
            </a:pPr>
            <a:r>
              <a:rPr lang="ar" sz="1200">
                <a:latin typeface="Mada"/>
                <a:ea typeface="Mada"/>
                <a:cs typeface="Mada"/>
                <a:sym typeface="Mada"/>
              </a:rPr>
              <a:t>↓protective bacteria</a:t>
            </a:r>
            <a:endParaRPr sz="1200">
              <a:latin typeface="Mada"/>
              <a:ea typeface="Mada"/>
              <a:cs typeface="Mada"/>
              <a:sym typeface="Mada"/>
            </a:endParaRPr>
          </a:p>
          <a:p>
            <a:pPr indent="-162600" lvl="1" marL="378000" rtl="0" algn="l">
              <a:spcBef>
                <a:spcPts val="0"/>
              </a:spcBef>
              <a:spcAft>
                <a:spcPts val="0"/>
              </a:spcAft>
              <a:buSzPts val="1200"/>
              <a:buFont typeface="Mada"/>
              <a:buChar char="○"/>
            </a:pPr>
            <a:r>
              <a:rPr lang="ar" sz="1200">
                <a:latin typeface="Mada"/>
                <a:ea typeface="Mada"/>
                <a:cs typeface="Mada"/>
                <a:sym typeface="Mada"/>
              </a:rPr>
              <a:t>↑aggressive commensals</a:t>
            </a:r>
            <a:endParaRPr sz="1200">
              <a:latin typeface="Mada"/>
              <a:ea typeface="Mada"/>
              <a:cs typeface="Mada"/>
              <a:sym typeface="Mada"/>
            </a:endParaRPr>
          </a:p>
        </p:txBody>
      </p:sp>
      <p:sp>
        <p:nvSpPr>
          <p:cNvPr id="191" name="Google Shape;191;p20"/>
          <p:cNvSpPr/>
          <p:nvPr/>
        </p:nvSpPr>
        <p:spPr>
          <a:xfrm>
            <a:off x="277513" y="6488450"/>
            <a:ext cx="2072100" cy="324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Dysbiosis</a:t>
            </a:r>
            <a:endParaRPr b="1">
              <a:solidFill>
                <a:srgbClr val="FFFFFF"/>
              </a:solidFill>
              <a:latin typeface="Mada"/>
              <a:ea typeface="Mada"/>
              <a:cs typeface="Mada"/>
              <a:sym typeface="Mada"/>
            </a:endParaRPr>
          </a:p>
        </p:txBody>
      </p:sp>
      <p:sp>
        <p:nvSpPr>
          <p:cNvPr id="192" name="Google Shape;192;p20"/>
          <p:cNvSpPr/>
          <p:nvPr/>
        </p:nvSpPr>
        <p:spPr>
          <a:xfrm>
            <a:off x="134375" y="8706975"/>
            <a:ext cx="35241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b="1" lang="ar" sz="1200">
                <a:latin typeface="Mada"/>
                <a:ea typeface="Mada"/>
                <a:cs typeface="Mada"/>
                <a:sym typeface="Mada"/>
              </a:rPr>
              <a:t>Smoking:</a:t>
            </a:r>
            <a:endParaRPr b="1" sz="1200">
              <a:latin typeface="Mada"/>
              <a:ea typeface="Mada"/>
              <a:cs typeface="Mada"/>
              <a:sym typeface="Mada"/>
            </a:endParaRPr>
          </a:p>
          <a:p>
            <a:pPr indent="-198600" lvl="1" marL="485999"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Increases the chance for crohn’s disease.</a:t>
            </a:r>
            <a:endParaRPr sz="1200">
              <a:solidFill>
                <a:srgbClr val="999999"/>
              </a:solidFill>
              <a:latin typeface="Mada"/>
              <a:ea typeface="Mada"/>
              <a:cs typeface="Mada"/>
              <a:sym typeface="Mada"/>
            </a:endParaRPr>
          </a:p>
          <a:p>
            <a:pPr indent="-198600" lvl="1" marL="485999" rtl="0" algn="l">
              <a:spcBef>
                <a:spcPts val="0"/>
              </a:spcBef>
              <a:spcAft>
                <a:spcPts val="0"/>
              </a:spcAft>
              <a:buSzPts val="1200"/>
              <a:buFont typeface="Mada"/>
              <a:buChar char="○"/>
            </a:pPr>
            <a:r>
              <a:rPr lang="ar" sz="1200">
                <a:solidFill>
                  <a:srgbClr val="999999"/>
                </a:solidFill>
                <a:latin typeface="Mada"/>
                <a:ea typeface="Mada"/>
                <a:cs typeface="Mada"/>
                <a:sym typeface="Mada"/>
              </a:rPr>
              <a:t>It has a protective role in Ulcerative colitis.</a:t>
            </a:r>
            <a:r>
              <a:rPr lang="ar" sz="1200">
                <a:latin typeface="Mada"/>
                <a:ea typeface="Mada"/>
                <a:cs typeface="Mada"/>
                <a:sym typeface="Mada"/>
              </a:rPr>
              <a:t> </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b="1" lang="ar" sz="1200">
                <a:latin typeface="Mada"/>
                <a:ea typeface="Mada"/>
                <a:cs typeface="Mada"/>
                <a:sym typeface="Mada"/>
              </a:rPr>
              <a:t> Appendectomy:</a:t>
            </a:r>
            <a:endParaRPr b="1" sz="1200">
              <a:latin typeface="Mada"/>
              <a:ea typeface="Mada"/>
              <a:cs typeface="Mada"/>
              <a:sym typeface="Mada"/>
            </a:endParaRPr>
          </a:p>
          <a:p>
            <a:pPr indent="-198600" lvl="1" marL="485999" rtl="0" algn="l">
              <a:spcBef>
                <a:spcPts val="0"/>
              </a:spcBef>
              <a:spcAft>
                <a:spcPts val="0"/>
              </a:spcAft>
              <a:buSzPts val="1200"/>
              <a:buFont typeface="Mada"/>
              <a:buChar char="○"/>
            </a:pPr>
            <a:r>
              <a:rPr lang="ar" sz="1200">
                <a:latin typeface="Mada"/>
                <a:ea typeface="Mada"/>
                <a:cs typeface="Mada"/>
                <a:sym typeface="Mada"/>
              </a:rPr>
              <a:t>Have a protective role in </a:t>
            </a:r>
            <a:r>
              <a:rPr lang="ar" sz="1200">
                <a:latin typeface="Mada"/>
                <a:ea typeface="Mada"/>
                <a:cs typeface="Mada"/>
                <a:sym typeface="Mada"/>
              </a:rPr>
              <a:t>Ulcerative colitis</a:t>
            </a:r>
            <a:r>
              <a:rPr lang="ar" sz="1200">
                <a:latin typeface="Mada"/>
                <a:ea typeface="Mada"/>
                <a:cs typeface="Mada"/>
                <a:sym typeface="Mada"/>
              </a:rPr>
              <a:t>. </a:t>
            </a:r>
            <a:endParaRPr sz="1200">
              <a:latin typeface="Mada"/>
              <a:ea typeface="Mada"/>
              <a:cs typeface="Mada"/>
              <a:sym typeface="Mada"/>
            </a:endParaRPr>
          </a:p>
        </p:txBody>
      </p:sp>
      <p:sp>
        <p:nvSpPr>
          <p:cNvPr id="193" name="Google Shape;193;p20"/>
          <p:cNvSpPr/>
          <p:nvPr/>
        </p:nvSpPr>
        <p:spPr>
          <a:xfrm>
            <a:off x="576875" y="8526000"/>
            <a:ext cx="2072100" cy="324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Environmental factors</a:t>
            </a:r>
            <a:endParaRPr b="1" sz="1300">
              <a:solidFill>
                <a:srgbClr val="FFFFFF"/>
              </a:solidFill>
              <a:latin typeface="Mada"/>
              <a:ea typeface="Mada"/>
              <a:cs typeface="Mada"/>
              <a:sym typeface="Mada"/>
            </a:endParaRPr>
          </a:p>
        </p:txBody>
      </p:sp>
      <p:sp>
        <p:nvSpPr>
          <p:cNvPr id="194" name="Google Shape;194;p20"/>
          <p:cNvSpPr/>
          <p:nvPr/>
        </p:nvSpPr>
        <p:spPr>
          <a:xfrm>
            <a:off x="138450" y="6295125"/>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4</a:t>
            </a:r>
            <a:endParaRPr b="1" sz="1800">
              <a:solidFill>
                <a:srgbClr val="FFFFFF"/>
              </a:solidFill>
              <a:latin typeface="Mada"/>
              <a:ea typeface="Mada"/>
              <a:cs typeface="Mada"/>
              <a:sym typeface="Mada"/>
            </a:endParaRPr>
          </a:p>
        </p:txBody>
      </p:sp>
      <p:sp>
        <p:nvSpPr>
          <p:cNvPr id="195" name="Google Shape;195;p20"/>
          <p:cNvSpPr/>
          <p:nvPr/>
        </p:nvSpPr>
        <p:spPr>
          <a:xfrm>
            <a:off x="421100" y="8256475"/>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6</a:t>
            </a:r>
            <a:endParaRPr b="1" sz="1800">
              <a:solidFill>
                <a:srgbClr val="FFFFFF"/>
              </a:solidFill>
              <a:latin typeface="Mada"/>
              <a:ea typeface="Mada"/>
              <a:cs typeface="Mada"/>
              <a:sym typeface="Mada"/>
            </a:endParaRPr>
          </a:p>
        </p:txBody>
      </p:sp>
      <p:sp>
        <p:nvSpPr>
          <p:cNvPr id="196" name="Google Shape;196;p20"/>
          <p:cNvSpPr/>
          <p:nvPr/>
        </p:nvSpPr>
        <p:spPr>
          <a:xfrm>
            <a:off x="2681825" y="6727375"/>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Loss of tolerance</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Aggressive cellular activation</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latin typeface="Mada"/>
                <a:ea typeface="Mada"/>
                <a:cs typeface="Mada"/>
                <a:sym typeface="Mada"/>
              </a:rPr>
              <a:t>Defective apoptosis</a:t>
            </a:r>
            <a:endParaRPr sz="1200">
              <a:latin typeface="Mada"/>
              <a:ea typeface="Mada"/>
              <a:cs typeface="Mada"/>
              <a:sym typeface="Mada"/>
            </a:endParaRPr>
          </a:p>
        </p:txBody>
      </p:sp>
      <p:sp>
        <p:nvSpPr>
          <p:cNvPr id="197" name="Google Shape;197;p20"/>
          <p:cNvSpPr/>
          <p:nvPr/>
        </p:nvSpPr>
        <p:spPr>
          <a:xfrm>
            <a:off x="2795375" y="6470200"/>
            <a:ext cx="2072100" cy="4506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rgbClr val="FFFFFF"/>
                </a:solidFill>
                <a:latin typeface="Mada"/>
                <a:ea typeface="Mada"/>
                <a:cs typeface="Mada"/>
                <a:sym typeface="Mada"/>
              </a:rPr>
              <a:t>Dysregulated </a:t>
            </a:r>
            <a:endParaRPr b="1" sz="1300">
              <a:solidFill>
                <a:srgbClr val="FFFFFF"/>
              </a:solidFill>
              <a:latin typeface="Mada"/>
              <a:ea typeface="Mada"/>
              <a:cs typeface="Mada"/>
              <a:sym typeface="Mada"/>
            </a:endParaRPr>
          </a:p>
          <a:p>
            <a:pPr indent="0" lvl="0" marL="0" rtl="0" algn="ctr">
              <a:spcBef>
                <a:spcPts val="0"/>
              </a:spcBef>
              <a:spcAft>
                <a:spcPts val="0"/>
              </a:spcAft>
              <a:buNone/>
            </a:pPr>
            <a:r>
              <a:rPr b="1" lang="ar" sz="1300">
                <a:solidFill>
                  <a:srgbClr val="FFFFFF"/>
                </a:solidFill>
                <a:latin typeface="Mada"/>
                <a:ea typeface="Mada"/>
                <a:cs typeface="Mada"/>
                <a:sym typeface="Mada"/>
              </a:rPr>
              <a:t>immune response</a:t>
            </a:r>
            <a:endParaRPr b="1" sz="1300">
              <a:solidFill>
                <a:srgbClr val="FFFFFF"/>
              </a:solidFill>
              <a:latin typeface="Mada"/>
              <a:ea typeface="Mada"/>
              <a:cs typeface="Mada"/>
              <a:sym typeface="Mada"/>
            </a:endParaRPr>
          </a:p>
        </p:txBody>
      </p:sp>
      <p:sp>
        <p:nvSpPr>
          <p:cNvPr id="198" name="Google Shape;198;p20"/>
          <p:cNvSpPr/>
          <p:nvPr/>
        </p:nvSpPr>
        <p:spPr>
          <a:xfrm>
            <a:off x="2673050" y="6276875"/>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5</a:t>
            </a:r>
            <a:endParaRPr b="1" sz="1800">
              <a:solidFill>
                <a:srgbClr val="FFFFFF"/>
              </a:solidFill>
              <a:latin typeface="Mada"/>
              <a:ea typeface="Mada"/>
              <a:cs typeface="Mada"/>
              <a:sym typeface="Mada"/>
            </a:endParaRPr>
          </a:p>
        </p:txBody>
      </p:sp>
      <p:sp>
        <p:nvSpPr>
          <p:cNvPr id="199" name="Google Shape;199;p20"/>
          <p:cNvSpPr/>
          <p:nvPr/>
        </p:nvSpPr>
        <p:spPr>
          <a:xfrm>
            <a:off x="5122038" y="6727375"/>
            <a:ext cx="2299500" cy="13692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b="1" lang="ar" sz="1200">
                <a:latin typeface="Mada"/>
                <a:ea typeface="Mada"/>
                <a:cs typeface="Mada"/>
                <a:sym typeface="Mada"/>
              </a:rPr>
              <a:t>Major genetic factors</a:t>
            </a:r>
            <a:r>
              <a:rPr b="1" baseline="30000" lang="ar" sz="1200">
                <a:latin typeface="Mada"/>
                <a:ea typeface="Mada"/>
                <a:cs typeface="Mada"/>
                <a:sym typeface="Mada"/>
              </a:rPr>
              <a:t>1</a:t>
            </a:r>
            <a:r>
              <a:rPr b="1" lang="ar" sz="1200">
                <a:latin typeface="Mada"/>
                <a:ea typeface="Mada"/>
                <a:cs typeface="Mada"/>
                <a:sym typeface="Mada"/>
              </a:rPr>
              <a:t> for CD: </a:t>
            </a:r>
            <a:r>
              <a:rPr b="1" lang="ar" sz="1200">
                <a:solidFill>
                  <a:srgbClr val="6AA84F"/>
                </a:solidFill>
                <a:latin typeface="Mada"/>
                <a:ea typeface="Mada"/>
                <a:cs typeface="Mada"/>
                <a:sym typeface="Mada"/>
              </a:rPr>
              <a:t>There are more than 300 genes.</a:t>
            </a:r>
            <a:endParaRPr sz="1200">
              <a:solidFill>
                <a:srgbClr val="6AA84F"/>
              </a:solidFill>
              <a:latin typeface="Mada"/>
              <a:ea typeface="Mada"/>
              <a:cs typeface="Mada"/>
              <a:sym typeface="Mada"/>
            </a:endParaRPr>
          </a:p>
          <a:p>
            <a:pPr indent="-162599" lvl="1" marL="413999" rtl="0" algn="l">
              <a:spcBef>
                <a:spcPts val="0"/>
              </a:spcBef>
              <a:spcAft>
                <a:spcPts val="0"/>
              </a:spcAft>
              <a:buSzPts val="1200"/>
              <a:buFont typeface="Mada"/>
              <a:buChar char="○"/>
            </a:pPr>
            <a:r>
              <a:rPr lang="ar" sz="1200">
                <a:latin typeface="Mada"/>
                <a:ea typeface="Mada"/>
                <a:cs typeface="Mada"/>
                <a:sym typeface="Mada"/>
              </a:rPr>
              <a:t>Nucleotide Oligomerization Domain 2 (NOD2/CARD15)</a:t>
            </a:r>
            <a:r>
              <a:rPr baseline="30000" lang="ar" sz="1200">
                <a:latin typeface="Mada"/>
                <a:ea typeface="Mada"/>
                <a:cs typeface="Mada"/>
                <a:sym typeface="Mada"/>
              </a:rPr>
              <a:t>*</a:t>
            </a:r>
            <a:endParaRPr baseline="30000" sz="1200">
              <a:latin typeface="Mada"/>
              <a:ea typeface="Mada"/>
              <a:cs typeface="Mada"/>
              <a:sym typeface="Mada"/>
            </a:endParaRPr>
          </a:p>
        </p:txBody>
      </p:sp>
      <p:sp>
        <p:nvSpPr>
          <p:cNvPr id="200" name="Google Shape;200;p20"/>
          <p:cNvSpPr/>
          <p:nvPr/>
        </p:nvSpPr>
        <p:spPr>
          <a:xfrm>
            <a:off x="5235588" y="6546400"/>
            <a:ext cx="2072100" cy="3240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Host factors</a:t>
            </a:r>
            <a:endParaRPr b="1">
              <a:solidFill>
                <a:srgbClr val="FFFFFF"/>
              </a:solidFill>
              <a:latin typeface="Mada"/>
              <a:ea typeface="Mada"/>
              <a:cs typeface="Mada"/>
              <a:sym typeface="Mada"/>
            </a:endParaRPr>
          </a:p>
        </p:txBody>
      </p:sp>
      <p:sp>
        <p:nvSpPr>
          <p:cNvPr id="201" name="Google Shape;201;p20"/>
          <p:cNvSpPr/>
          <p:nvPr/>
        </p:nvSpPr>
        <p:spPr>
          <a:xfrm>
            <a:off x="5096525" y="6276875"/>
            <a:ext cx="447000" cy="45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6</a:t>
            </a:r>
            <a:endParaRPr b="1" sz="1800">
              <a:solidFill>
                <a:srgbClr val="FFFFFF"/>
              </a:solidFill>
              <a:latin typeface="Mada"/>
              <a:ea typeface="Mada"/>
              <a:cs typeface="Mada"/>
              <a:sym typeface="Mada"/>
            </a:endParaRPr>
          </a:p>
        </p:txBody>
      </p:sp>
      <p:sp>
        <p:nvSpPr>
          <p:cNvPr id="202" name="Google Shape;202;p20"/>
          <p:cNvSpPr txBox="1"/>
          <p:nvPr/>
        </p:nvSpPr>
        <p:spPr>
          <a:xfrm>
            <a:off x="-3962050" y="6920800"/>
            <a:ext cx="3524100" cy="1674300"/>
          </a:xfrm>
          <a:prstGeom prst="rect">
            <a:avLst/>
          </a:prstGeom>
          <a:noFill/>
          <a:ln cap="flat" cmpd="sng" w="952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 The NOD2 protein on </a:t>
            </a:r>
            <a:r>
              <a:rPr b="1" lang="ar" sz="900">
                <a:solidFill>
                  <a:srgbClr val="1C4588"/>
                </a:solidFill>
                <a:latin typeface="Mada"/>
                <a:ea typeface="Mada"/>
                <a:cs typeface="Mada"/>
                <a:sym typeface="Mada"/>
              </a:rPr>
              <a:t>chromosome 16</a:t>
            </a:r>
            <a:r>
              <a:rPr lang="ar" sz="900">
                <a:solidFill>
                  <a:srgbClr val="1C4588"/>
                </a:solidFill>
                <a:latin typeface="Mada"/>
                <a:ea typeface="Mada"/>
                <a:cs typeface="Mada"/>
                <a:sym typeface="Mada"/>
              </a:rPr>
              <a:t> is an intracellular sensor of bacterial peptidoglycan, present in bacterial cell walls. NOD2 is expressed in epithelial cells, macrophages and endothelial cells. Individuals who are homozygote or compound heterozygote for one of several mutations in the NOD2 gene have a significantly increased risk of developing ileal CD. Likewise, mutations in the autophagy genes ATG16L1 and IRGM (immunity-related GTPase M- protein) and IL- 23 receptor gene increase CD risk, and </a:t>
            </a:r>
            <a:r>
              <a:rPr b="1" lang="ar" sz="900">
                <a:solidFill>
                  <a:srgbClr val="1C4588"/>
                </a:solidFill>
                <a:latin typeface="Mada"/>
                <a:ea typeface="Mada"/>
                <a:cs typeface="Mada"/>
                <a:sym typeface="Mada"/>
              </a:rPr>
              <a:t>mutations in genes associated with the mucosal barrier increase UC risk</a:t>
            </a:r>
            <a:r>
              <a:rPr lang="ar" sz="900">
                <a:solidFill>
                  <a:srgbClr val="1C4588"/>
                </a:solidFill>
                <a:latin typeface="Mada"/>
                <a:ea typeface="Mada"/>
                <a:cs typeface="Mada"/>
                <a:sym typeface="Mada"/>
              </a:rPr>
              <a:t>. Specific </a:t>
            </a:r>
            <a:r>
              <a:rPr b="1" lang="ar" sz="900">
                <a:solidFill>
                  <a:srgbClr val="1C4588"/>
                </a:solidFill>
                <a:latin typeface="Mada"/>
                <a:ea typeface="Mada"/>
                <a:cs typeface="Mada"/>
                <a:sym typeface="Mada"/>
              </a:rPr>
              <a:t>genetic defects in the IL- 10 receptor</a:t>
            </a:r>
            <a:r>
              <a:rPr lang="ar" sz="900">
                <a:solidFill>
                  <a:srgbClr val="1C4588"/>
                </a:solidFill>
                <a:latin typeface="Mada"/>
                <a:ea typeface="Mada"/>
                <a:cs typeface="Mada"/>
                <a:sym typeface="Mada"/>
              </a:rPr>
              <a:t> pathway are </a:t>
            </a:r>
            <a:r>
              <a:rPr b="1" lang="ar" sz="900">
                <a:solidFill>
                  <a:srgbClr val="1C4588"/>
                </a:solidFill>
                <a:latin typeface="Mada"/>
                <a:ea typeface="Mada"/>
                <a:cs typeface="Mada"/>
                <a:sym typeface="Mada"/>
              </a:rPr>
              <a:t>associated with a severe form</a:t>
            </a:r>
            <a:r>
              <a:rPr lang="ar" sz="900">
                <a:solidFill>
                  <a:srgbClr val="1C4588"/>
                </a:solidFill>
                <a:latin typeface="Mada"/>
                <a:ea typeface="Mada"/>
                <a:cs typeface="Mada"/>
                <a:sym typeface="Mada"/>
              </a:rPr>
              <a:t> of extremely early- onset colitis and perianal disease in children.</a:t>
            </a:r>
            <a:endParaRPr sz="900">
              <a:solidFill>
                <a:srgbClr val="1C4588"/>
              </a:solidFill>
              <a:latin typeface="Mada"/>
              <a:ea typeface="Mada"/>
              <a:cs typeface="Mada"/>
              <a:sym typeface="Mada"/>
            </a:endParaRPr>
          </a:p>
        </p:txBody>
      </p:sp>
      <p:sp>
        <p:nvSpPr>
          <p:cNvPr id="203" name="Google Shape;203;p20"/>
          <p:cNvSpPr/>
          <p:nvPr/>
        </p:nvSpPr>
        <p:spPr>
          <a:xfrm>
            <a:off x="3824825" y="8199575"/>
            <a:ext cx="3596700" cy="2096400"/>
          </a:xfrm>
          <a:prstGeom prst="roundRect">
            <a:avLst>
              <a:gd fmla="val 16667" name="adj"/>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solidFill>
                  <a:srgbClr val="1C4588"/>
                </a:solidFill>
                <a:latin typeface="Mada"/>
                <a:ea typeface="Mada"/>
                <a:cs typeface="Mada"/>
                <a:sym typeface="Mada"/>
              </a:rPr>
              <a:t>*</a:t>
            </a:r>
            <a:r>
              <a:rPr b="1" lang="ar" sz="900">
                <a:solidFill>
                  <a:srgbClr val="1C4588"/>
                </a:solidFill>
                <a:latin typeface="Mada"/>
                <a:ea typeface="Mada"/>
                <a:cs typeface="Mada"/>
                <a:sym typeface="Mada"/>
              </a:rPr>
              <a:t>Genetics of IBD:</a:t>
            </a:r>
            <a:endParaRPr b="1"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The NOD2 protein on </a:t>
            </a:r>
            <a:r>
              <a:rPr b="1" lang="ar" sz="900">
                <a:solidFill>
                  <a:srgbClr val="1C4588"/>
                </a:solidFill>
                <a:latin typeface="Mada"/>
                <a:ea typeface="Mada"/>
                <a:cs typeface="Mada"/>
                <a:sym typeface="Mada"/>
              </a:rPr>
              <a:t>chromosome 16</a:t>
            </a:r>
            <a:r>
              <a:rPr lang="ar" sz="900">
                <a:solidFill>
                  <a:srgbClr val="1C4588"/>
                </a:solidFill>
                <a:latin typeface="Mada"/>
                <a:ea typeface="Mada"/>
                <a:cs typeface="Mada"/>
                <a:sym typeface="Mada"/>
              </a:rPr>
              <a:t> is an intracellular sensor of bacterial peptidoglycan, present in bacterial cell walls. </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UC and CD are both associated with genetic variants at HLA locus, and with multiple genes involved with immune signalling (especially IL-23 and IL-10 pathways)</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CD is associated with genetic defects in innate immunity and autophagy (NOD2, ATG16L1 and IRGM genes)</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UC is associated with genetic defects in barrier function</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NOD2 is associated with ileal and stricturing disease, and hence a need for resectional surgery</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HLA-DR*103 is associated with severe UC</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10% have first-degree relative/1 or more close relative with IBD</a:t>
            </a:r>
            <a:endParaRPr sz="900">
              <a:solidFill>
                <a:srgbClr val="1C4588"/>
              </a:solidFill>
              <a:latin typeface="Mada"/>
              <a:ea typeface="Mada"/>
              <a:cs typeface="Mada"/>
              <a:sym typeface="Mada"/>
            </a:endParaRPr>
          </a:p>
          <a:p>
            <a:pPr indent="-143550" lvl="0" marL="1368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High concordance in identical twins (40–50% CD; 20–25% UC)</a:t>
            </a:r>
            <a:endParaRPr sz="900">
              <a:solidFill>
                <a:srgbClr val="1C4588"/>
              </a:solidFill>
              <a:latin typeface="Mada"/>
              <a:ea typeface="Mada"/>
              <a:cs typeface="Mada"/>
              <a:sym typeface="Mada"/>
            </a:endParaRPr>
          </a:p>
        </p:txBody>
      </p:sp>
      <p:sp>
        <p:nvSpPr>
          <p:cNvPr id="204" name="Google Shape;204;p20"/>
          <p:cNvSpPr txBox="1"/>
          <p:nvPr/>
        </p:nvSpPr>
        <p:spPr>
          <a:xfrm>
            <a:off x="1600" y="10368000"/>
            <a:ext cx="75600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chemeClr val="accent1"/>
                </a:solidFill>
                <a:highlight>
                  <a:schemeClr val="lt1"/>
                </a:highlight>
                <a:latin typeface="Mada"/>
                <a:ea typeface="Mada"/>
                <a:cs typeface="Mada"/>
                <a:sym typeface="Mada"/>
              </a:rPr>
              <a:t>1- </a:t>
            </a:r>
            <a:r>
              <a:rPr lang="ar" sz="900">
                <a:solidFill>
                  <a:schemeClr val="accent1"/>
                </a:solidFill>
                <a:highlight>
                  <a:schemeClr val="lt1"/>
                </a:highlight>
                <a:latin typeface="Mada"/>
                <a:ea typeface="Mada"/>
                <a:cs typeface="Mada"/>
                <a:sym typeface="Mada"/>
              </a:rPr>
              <a:t>Genetic Factors are not enough so there must be a combination with environmental factors</a:t>
            </a:r>
            <a:endParaRPr sz="900">
              <a:solidFill>
                <a:schemeClr val="accent1"/>
              </a:solidFill>
              <a:highlight>
                <a:schemeClr val="lt1"/>
              </a:highlight>
              <a:latin typeface="Mada"/>
              <a:ea typeface="Mada"/>
              <a:cs typeface="Mada"/>
              <a:sym typeface="Mada"/>
            </a:endParaRPr>
          </a:p>
          <a:p>
            <a:pPr indent="0" lvl="0" marL="0" rtl="0" algn="l">
              <a:spcBef>
                <a:spcPts val="0"/>
              </a:spcBef>
              <a:spcAft>
                <a:spcPts val="0"/>
              </a:spcAft>
              <a:buNone/>
            </a:pPr>
            <a:r>
              <a:t/>
            </a:r>
            <a:endParaRPr/>
          </a:p>
        </p:txBody>
      </p:sp>
      <p:cxnSp>
        <p:nvCxnSpPr>
          <p:cNvPr id="205" name="Google Shape;205;p20"/>
          <p:cNvCxnSpPr/>
          <p:nvPr/>
        </p:nvCxnSpPr>
        <p:spPr>
          <a:xfrm rot="10800000">
            <a:off x="-26400" y="10427025"/>
            <a:ext cx="7612800" cy="0"/>
          </a:xfrm>
          <a:prstGeom prst="straightConnector1">
            <a:avLst/>
          </a:prstGeom>
          <a:noFill/>
          <a:ln cap="flat" cmpd="sng" w="28575">
            <a:solidFill>
              <a:srgbClr val="CDDDAD"/>
            </a:solidFill>
            <a:prstDash val="dot"/>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211" name="Google Shape;211;p21"/>
          <p:cNvSpPr txBox="1"/>
          <p:nvPr/>
        </p:nvSpPr>
        <p:spPr>
          <a:xfrm>
            <a:off x="3557050" y="1424125"/>
            <a:ext cx="3856500" cy="3829200"/>
          </a:xfrm>
          <a:prstGeom prst="rect">
            <a:avLst/>
          </a:prstGeom>
          <a:noFill/>
          <a:ln cap="flat" cmpd="sng" w="19050">
            <a:solidFill>
              <a:srgbClr val="1C4588"/>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Bacterial antigens are taken up by specialised M cells, pass between leaky epithelial cells or enter the lamina propria through ulcerated mucosa.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After processing, they are presented to type 1 T-helper cells by antigen- presenting cells (APCs) in the lamina propria.</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T-cell activation and differentiation results in a Th1 T cell-mediated cytokine response</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AutoNum type="arabicParenR"/>
            </a:pPr>
            <a:r>
              <a:rPr lang="ar" sz="1200">
                <a:solidFill>
                  <a:srgbClr val="1C4588"/>
                </a:solidFill>
                <a:latin typeface="Mada"/>
                <a:ea typeface="Mada"/>
                <a:cs typeface="Mada"/>
                <a:sym typeface="Mada"/>
              </a:rPr>
              <a:t>with secretion of cytokines, including interferon gamma (IFN-γ). Further amplification of T cells perpetuates the inflammatory process with activation of non-immune cells and release of other important cytokines, including interleukin 12 (IL-12), IL-23, IL-1, IL-6 and tumour necrosis factor alpha (TNF-α). These pathways occur in all normal individuals exposed to an inflammatory insult and this is self-limiting in healthy subjects. In genetically predisposed persons, dysregulation of innate immunity may trigger inflammatory bowel disease.</a:t>
            </a:r>
            <a:endParaRPr sz="1200">
              <a:solidFill>
                <a:srgbClr val="1C4588"/>
              </a:solidFill>
              <a:latin typeface="Mada"/>
              <a:ea typeface="Mada"/>
              <a:cs typeface="Mada"/>
              <a:sym typeface="Mada"/>
            </a:endParaRPr>
          </a:p>
        </p:txBody>
      </p:sp>
      <p:pic>
        <p:nvPicPr>
          <p:cNvPr id="212" name="Google Shape;212;p21"/>
          <p:cNvPicPr preferRelativeResize="0"/>
          <p:nvPr/>
        </p:nvPicPr>
        <p:blipFill>
          <a:blip r:embed="rId3">
            <a:alphaModFix/>
          </a:blip>
          <a:stretch>
            <a:fillRect/>
          </a:stretch>
        </p:blipFill>
        <p:spPr>
          <a:xfrm>
            <a:off x="295275" y="1336000"/>
            <a:ext cx="3185574" cy="3917324"/>
          </a:xfrm>
          <a:prstGeom prst="rect">
            <a:avLst/>
          </a:prstGeom>
          <a:noFill/>
          <a:ln>
            <a:noFill/>
          </a:ln>
        </p:spPr>
      </p:pic>
      <p:sp>
        <p:nvSpPr>
          <p:cNvPr id="213" name="Google Shape;213;p21"/>
          <p:cNvSpPr txBox="1"/>
          <p:nvPr/>
        </p:nvSpPr>
        <p:spPr>
          <a:xfrm>
            <a:off x="247500" y="844025"/>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a:buChar char="◄"/>
            </a:pPr>
            <a:r>
              <a:rPr b="1" lang="ar" sz="2200">
                <a:solidFill>
                  <a:srgbClr val="1C4588"/>
                </a:solidFill>
                <a:highlight>
                  <a:schemeClr val="accent5"/>
                </a:highlight>
                <a:latin typeface="Mada"/>
                <a:ea typeface="Mada"/>
                <a:cs typeface="Mada"/>
                <a:sym typeface="Mada"/>
              </a:rPr>
              <a:t>Pathophysiology (Hypothesis) of IBD</a:t>
            </a:r>
            <a:endParaRPr b="1" sz="2200">
              <a:solidFill>
                <a:srgbClr val="1C4588"/>
              </a:solidFill>
              <a:highlight>
                <a:schemeClr val="accent5"/>
              </a:highlight>
              <a:latin typeface="Mada"/>
              <a:ea typeface="Mada"/>
              <a:cs typeface="Mada"/>
              <a:sym typeface="Mada"/>
            </a:endParaRPr>
          </a:p>
        </p:txBody>
      </p:sp>
      <p:sp>
        <p:nvSpPr>
          <p:cNvPr id="214" name="Google Shape;214;p21"/>
          <p:cNvSpPr txBox="1"/>
          <p:nvPr/>
        </p:nvSpPr>
        <p:spPr>
          <a:xfrm>
            <a:off x="196025" y="5361775"/>
            <a:ext cx="6989100" cy="840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rgbClr val="D9EAD3"/>
                </a:highlight>
                <a:latin typeface="Mada"/>
                <a:ea typeface="Mada"/>
                <a:cs typeface="Mada"/>
                <a:sym typeface="Mada"/>
              </a:rPr>
              <a:t>Overview on UC and CD</a:t>
            </a:r>
            <a:endParaRPr b="1" sz="2200">
              <a:solidFill>
                <a:schemeClr val="dk1"/>
              </a:solidFill>
              <a:highlight>
                <a:srgbClr val="D9EAD3"/>
              </a:highlight>
              <a:latin typeface="Mada"/>
              <a:ea typeface="Mada"/>
              <a:cs typeface="Mada"/>
              <a:sym typeface="Mada"/>
            </a:endParaRPr>
          </a:p>
        </p:txBody>
      </p:sp>
      <p:graphicFrame>
        <p:nvGraphicFramePr>
          <p:cNvPr id="215" name="Google Shape;215;p21"/>
          <p:cNvGraphicFramePr/>
          <p:nvPr/>
        </p:nvGraphicFramePr>
        <p:xfrm>
          <a:off x="446039" y="5929142"/>
          <a:ext cx="3000000" cy="3000000"/>
        </p:xfrm>
        <a:graphic>
          <a:graphicData uri="http://schemas.openxmlformats.org/drawingml/2006/table">
            <a:tbl>
              <a:tblPr>
                <a:noFill/>
                <a:tableStyleId>{FC581C32-0123-4133-A1F8-1E63DFCA6FBD}</a:tableStyleId>
              </a:tblPr>
              <a:tblGrid>
                <a:gridCol w="1446875"/>
                <a:gridCol w="2587550"/>
                <a:gridCol w="2574475"/>
              </a:tblGrid>
              <a:tr h="343275">
                <a:tc>
                  <a:txBody>
                    <a:bodyPr/>
                    <a:lstStyle/>
                    <a:p>
                      <a:pPr indent="0" lvl="0" marL="0" rtl="0" algn="ctr">
                        <a:spcBef>
                          <a:spcPts val="0"/>
                        </a:spcBef>
                        <a:spcAft>
                          <a:spcPts val="0"/>
                        </a:spcAft>
                        <a:buNone/>
                      </a:pPr>
                      <a:r>
                        <a:t/>
                      </a:r>
                      <a:endParaRPr sz="1200">
                        <a:solidFill>
                          <a:srgbClr val="666666"/>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Ulcerative Colitis </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Crohn's disease</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r>
              <a:tr h="334200">
                <a:tc>
                  <a:txBody>
                    <a:bodyPr/>
                    <a:lstStyle/>
                    <a:p>
                      <a:pPr indent="0" lvl="0" marL="0" rtl="0" algn="ctr">
                        <a:spcBef>
                          <a:spcPts val="0"/>
                        </a:spcBef>
                        <a:spcAft>
                          <a:spcPts val="0"/>
                        </a:spcAft>
                        <a:buNone/>
                      </a:pPr>
                      <a:r>
                        <a:rPr b="1" lang="ar" sz="1300">
                          <a:solidFill>
                            <a:srgbClr val="274E13"/>
                          </a:solidFill>
                          <a:latin typeface="Mada"/>
                          <a:ea typeface="Mada"/>
                          <a:cs typeface="Mada"/>
                          <a:sym typeface="Mada"/>
                        </a:rPr>
                        <a:t>Wall involvement </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Mucosal</a:t>
                      </a:r>
                      <a:r>
                        <a:rPr lang="ar" sz="1100">
                          <a:solidFill>
                            <a:schemeClr val="dk1"/>
                          </a:solidFill>
                          <a:latin typeface="Mada"/>
                          <a:ea typeface="Mada"/>
                          <a:cs typeface="Mada"/>
                          <a:sym typeface="Mada"/>
                        </a:rPr>
                        <a:t>, submucosal ulcers</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Full-thickness</a:t>
                      </a:r>
                      <a:r>
                        <a:rPr lang="ar" sz="1100">
                          <a:solidFill>
                            <a:schemeClr val="dk1"/>
                          </a:solidFill>
                          <a:latin typeface="Mada"/>
                          <a:ea typeface="Mada"/>
                          <a:cs typeface="Mada"/>
                          <a:sym typeface="Mada"/>
                        </a:rPr>
                        <a:t> inflammation with knife-like </a:t>
                      </a:r>
                      <a:r>
                        <a:rPr b="1" lang="ar" sz="1100">
                          <a:solidFill>
                            <a:schemeClr val="dk1"/>
                          </a:solidFill>
                          <a:latin typeface="Mada"/>
                          <a:ea typeface="Mada"/>
                          <a:cs typeface="Mada"/>
                          <a:sym typeface="Mada"/>
                        </a:rPr>
                        <a:t>fissures </a:t>
                      </a:r>
                      <a:endParaRPr b="1"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Location</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Begins in </a:t>
                      </a:r>
                      <a:r>
                        <a:rPr b="1" lang="ar" sz="1100">
                          <a:solidFill>
                            <a:schemeClr val="dk1"/>
                          </a:solidFill>
                          <a:latin typeface="Mada"/>
                          <a:ea typeface="Mada"/>
                          <a:cs typeface="Mada"/>
                          <a:sym typeface="Mada"/>
                        </a:rPr>
                        <a:t>rectum</a:t>
                      </a:r>
                      <a:r>
                        <a:rPr lang="ar" sz="1100">
                          <a:solidFill>
                            <a:schemeClr val="dk1"/>
                          </a:solidFill>
                          <a:latin typeface="Mada"/>
                          <a:ea typeface="Mada"/>
                          <a:cs typeface="Mada"/>
                          <a:sym typeface="Mada"/>
                        </a:rPr>
                        <a:t> and can extend proximally up to cecum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Anywhere</a:t>
                      </a:r>
                      <a:r>
                        <a:rPr lang="ar" sz="1100">
                          <a:solidFill>
                            <a:schemeClr val="dk1"/>
                          </a:solidFill>
                          <a:latin typeface="Mada"/>
                          <a:ea typeface="Mada"/>
                          <a:cs typeface="Mada"/>
                          <a:sym typeface="Mada"/>
                        </a:rPr>
                        <a:t> from mouth to anus with </a:t>
                      </a:r>
                      <a:r>
                        <a:rPr b="1" lang="ar" sz="1100">
                          <a:solidFill>
                            <a:srgbClr val="CC0000"/>
                          </a:solidFill>
                          <a:latin typeface="Mada"/>
                          <a:ea typeface="Mada"/>
                          <a:cs typeface="Mada"/>
                          <a:sym typeface="Mada"/>
                        </a:rPr>
                        <a:t>skip lesions</a:t>
                      </a:r>
                      <a:endParaRPr b="1" sz="1100">
                        <a:solidFill>
                          <a:srgbClr val="CC0000"/>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Terminal ileum</a:t>
                      </a:r>
                      <a:r>
                        <a:rPr lang="ar" sz="1100">
                          <a:solidFill>
                            <a:schemeClr val="dk1"/>
                          </a:solidFill>
                          <a:latin typeface="Mada"/>
                          <a:ea typeface="Mada"/>
                          <a:cs typeface="Mada"/>
                          <a:sym typeface="Mada"/>
                        </a:rPr>
                        <a:t> is the </a:t>
                      </a:r>
                      <a:r>
                        <a:rPr lang="ar" sz="1100" u="sng">
                          <a:solidFill>
                            <a:schemeClr val="dk1"/>
                          </a:solidFill>
                          <a:latin typeface="Mada"/>
                          <a:ea typeface="Mada"/>
                          <a:cs typeface="Mada"/>
                          <a:sym typeface="Mada"/>
                        </a:rPr>
                        <a:t>most common</a:t>
                      </a:r>
                      <a:r>
                        <a:rPr lang="ar" sz="1100">
                          <a:solidFill>
                            <a:schemeClr val="dk1"/>
                          </a:solidFill>
                          <a:latin typeface="Mada"/>
                          <a:ea typeface="Mada"/>
                          <a:cs typeface="Mada"/>
                          <a:sym typeface="Mada"/>
                        </a:rPr>
                        <a:t> site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Symptoms</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Left</a:t>
                      </a:r>
                      <a:r>
                        <a:rPr lang="ar" sz="1100">
                          <a:solidFill>
                            <a:schemeClr val="dk1"/>
                          </a:solidFill>
                          <a:latin typeface="Mada"/>
                          <a:ea typeface="Mada"/>
                          <a:cs typeface="Mada"/>
                          <a:sym typeface="Mada"/>
                        </a:rPr>
                        <a:t> lower quadrant pain (rectum) with </a:t>
                      </a:r>
                      <a:r>
                        <a:rPr b="1" lang="ar" sz="1100">
                          <a:solidFill>
                            <a:srgbClr val="CC0000"/>
                          </a:solidFill>
                          <a:latin typeface="Mada"/>
                          <a:ea typeface="Mada"/>
                          <a:cs typeface="Mada"/>
                          <a:sym typeface="Mada"/>
                        </a:rPr>
                        <a:t>bloody diarrhea</a:t>
                      </a:r>
                      <a:r>
                        <a:rPr lang="ar" sz="1100">
                          <a:solidFill>
                            <a:schemeClr val="dk1"/>
                          </a:solidFill>
                          <a:latin typeface="Mada"/>
                          <a:ea typeface="Mada"/>
                          <a:cs typeface="Mada"/>
                          <a:sym typeface="Mada"/>
                        </a:rPr>
                        <a:t>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Right</a:t>
                      </a:r>
                      <a:r>
                        <a:rPr lang="ar" sz="1100">
                          <a:solidFill>
                            <a:schemeClr val="dk1"/>
                          </a:solidFill>
                          <a:latin typeface="Mada"/>
                          <a:ea typeface="Mada"/>
                          <a:cs typeface="Mada"/>
                          <a:sym typeface="Mada"/>
                        </a:rPr>
                        <a:t> lower quadrant pain (ileum) with </a:t>
                      </a:r>
                      <a:r>
                        <a:rPr b="1" lang="ar" sz="1100">
                          <a:solidFill>
                            <a:srgbClr val="CC0000"/>
                          </a:solidFill>
                          <a:latin typeface="Mada"/>
                          <a:ea typeface="Mada"/>
                          <a:cs typeface="Mada"/>
                          <a:sym typeface="Mada"/>
                        </a:rPr>
                        <a:t>non-bloody diarrhea</a:t>
                      </a:r>
                      <a:r>
                        <a:rPr lang="ar" sz="1100">
                          <a:solidFill>
                            <a:schemeClr val="dk1"/>
                          </a:solidFill>
                          <a:latin typeface="Mada"/>
                          <a:ea typeface="Mada"/>
                          <a:cs typeface="Mada"/>
                          <a:sym typeface="Mada"/>
                        </a:rPr>
                        <a:t>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Inflammation</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Crypt abscess</a:t>
                      </a:r>
                      <a:r>
                        <a:rPr lang="ar" sz="1100">
                          <a:solidFill>
                            <a:schemeClr val="dk1"/>
                          </a:solidFill>
                          <a:latin typeface="Mada"/>
                          <a:ea typeface="Mada"/>
                          <a:cs typeface="Mada"/>
                          <a:sym typeface="Mada"/>
                        </a:rPr>
                        <a:t> with neutrophils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Lymphoid aggregates with </a:t>
                      </a:r>
                      <a:r>
                        <a:rPr b="1" lang="ar" sz="1100">
                          <a:solidFill>
                            <a:srgbClr val="CC0000"/>
                          </a:solidFill>
                          <a:latin typeface="Mada"/>
                          <a:ea typeface="Mada"/>
                          <a:cs typeface="Mada"/>
                          <a:sym typeface="Mada"/>
                        </a:rPr>
                        <a:t>Granulomas</a:t>
                      </a:r>
                      <a:endParaRPr b="1" sz="11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Gross appearance </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Pseudopolyps</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rgbClr val="CC0000"/>
                          </a:solidFill>
                          <a:latin typeface="Mada"/>
                          <a:ea typeface="Mada"/>
                          <a:cs typeface="Mada"/>
                          <a:sym typeface="Mada"/>
                        </a:rPr>
                        <a:t>Cobblestone mucosa</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creeping fat</a:t>
                      </a:r>
                      <a:r>
                        <a:rPr lang="ar" sz="1100">
                          <a:solidFill>
                            <a:schemeClr val="dk1"/>
                          </a:solidFill>
                          <a:latin typeface="Mada"/>
                          <a:ea typeface="Mada"/>
                          <a:cs typeface="Mada"/>
                          <a:sym typeface="Mada"/>
                        </a:rPr>
                        <a:t> and strictures</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Complications</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Toxic megacolon, Carcinoma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Malabsorption with nutritional deficiency, Calcium oxalate nephrolithiasis, fistula formation and Carcinoma</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300">
                          <a:solidFill>
                            <a:srgbClr val="274E13"/>
                          </a:solidFill>
                          <a:latin typeface="Mada"/>
                          <a:ea typeface="Mada"/>
                          <a:cs typeface="Mada"/>
                          <a:sym typeface="Mada"/>
                        </a:rPr>
                        <a:t>Smoking</a:t>
                      </a:r>
                      <a:endParaRPr b="1" sz="1300">
                        <a:solidFill>
                          <a:srgbClr val="274E13"/>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Protects against UC</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Increases risk </a:t>
                      </a:r>
                      <a:endParaRPr sz="11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216" name="Google Shape;216;p2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Introduction </a:t>
            </a:r>
            <a:r>
              <a:rPr b="1" i="1" lang="ar" sz="2600">
                <a:solidFill>
                  <a:schemeClr val="dk1"/>
                </a:solidFill>
                <a:latin typeface="Mada"/>
                <a:ea typeface="Mada"/>
                <a:cs typeface="Mada"/>
                <a:sym typeface="Mada"/>
              </a:rPr>
              <a:t>cont’</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solidFill>
                <a:schemeClr val="accent1"/>
              </a:solidFill>
              <a:latin typeface="Alegreya"/>
              <a:ea typeface="Alegreya"/>
              <a:cs typeface="Alegreya"/>
              <a:sym typeface="Alegrey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22" name="Google Shape;222;p22"/>
          <p:cNvSpPr txBox="1"/>
          <p:nvPr/>
        </p:nvSpPr>
        <p:spPr>
          <a:xfrm>
            <a:off x="10695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Ulcerative Colitis </a:t>
            </a:r>
            <a:endParaRPr b="1" sz="26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solidFill>
                <a:schemeClr val="dk1"/>
              </a:solidFill>
              <a:latin typeface="Alegreya"/>
              <a:ea typeface="Alegreya"/>
              <a:cs typeface="Alegreya"/>
              <a:sym typeface="Alegreya"/>
            </a:endParaRPr>
          </a:p>
        </p:txBody>
      </p:sp>
      <p:sp>
        <p:nvSpPr>
          <p:cNvPr id="223" name="Google Shape;223;p22"/>
          <p:cNvSpPr txBox="1"/>
          <p:nvPr/>
        </p:nvSpPr>
        <p:spPr>
          <a:xfrm>
            <a:off x="0" y="9512625"/>
            <a:ext cx="7560000" cy="11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Inflammation invariably involves the rectum (proctitis) and spreads proximally in a continuous manner to involve the entire colon in some cases (pancolitis). In long-standing pancolitis, the bowel can become shortened and post-inflammatory ‘pseudopolyps’ develop; these are normal or hypertrophied residual mucosa within areas of atrophy. The inflammatory process is </a:t>
            </a:r>
            <a:r>
              <a:rPr b="1" lang="ar" sz="1000">
                <a:solidFill>
                  <a:srgbClr val="1C4588"/>
                </a:solidFill>
                <a:latin typeface="Mada"/>
                <a:ea typeface="Mada"/>
                <a:cs typeface="Mada"/>
                <a:sym typeface="Mada"/>
              </a:rPr>
              <a:t>limited to the mucosa</a:t>
            </a:r>
            <a:r>
              <a:rPr lang="ar" sz="1000">
                <a:solidFill>
                  <a:srgbClr val="1C4588"/>
                </a:solidFill>
                <a:latin typeface="Mada"/>
                <a:ea typeface="Mada"/>
                <a:cs typeface="Mada"/>
                <a:sym typeface="Mada"/>
              </a:rPr>
              <a:t> and spares the deeper layers of the bowel wall.</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The first attack is usually the most severe and is followed by relapses and remissions. Emotional stress, intercurrent infection, gastroenteritis, antibiotics or NSAID therapy may all provoke a relapse.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3-Ulcerative colitis patients present earlier than Crohn’s Disease.</a:t>
            </a:r>
            <a:endParaRPr sz="1000">
              <a:solidFill>
                <a:srgbClr val="6AA84F"/>
              </a:solidFill>
              <a:latin typeface="Mada"/>
              <a:ea typeface="Mada"/>
              <a:cs typeface="Mada"/>
              <a:sym typeface="Mada"/>
            </a:endParaRPr>
          </a:p>
        </p:txBody>
      </p:sp>
      <p:sp>
        <p:nvSpPr>
          <p:cNvPr id="224" name="Google Shape;224;p22"/>
          <p:cNvSpPr txBox="1"/>
          <p:nvPr/>
        </p:nvSpPr>
        <p:spPr>
          <a:xfrm>
            <a:off x="192475" y="8486641"/>
            <a:ext cx="13791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solidFill>
                <a:srgbClr val="CC0000"/>
              </a:solidFill>
              <a:highlight>
                <a:schemeClr val="accent5"/>
              </a:highlight>
              <a:latin typeface="Alegreya Regular"/>
              <a:ea typeface="Alegreya Regular"/>
              <a:cs typeface="Alegreya Regular"/>
              <a:sym typeface="Alegreya Regular"/>
            </a:endParaRPr>
          </a:p>
        </p:txBody>
      </p:sp>
      <p:grpSp>
        <p:nvGrpSpPr>
          <p:cNvPr id="225" name="Google Shape;225;p22"/>
          <p:cNvGrpSpPr/>
          <p:nvPr/>
        </p:nvGrpSpPr>
        <p:grpSpPr>
          <a:xfrm>
            <a:off x="414962" y="916057"/>
            <a:ext cx="6730069" cy="963555"/>
            <a:chOff x="321245" y="1692388"/>
            <a:chExt cx="6404100" cy="1098444"/>
          </a:xfrm>
        </p:grpSpPr>
        <p:sp>
          <p:nvSpPr>
            <p:cNvPr id="226" name="Google Shape;226;p22"/>
            <p:cNvSpPr/>
            <p:nvPr/>
          </p:nvSpPr>
          <p:spPr>
            <a:xfrm>
              <a:off x="321245" y="1899232"/>
              <a:ext cx="6404100" cy="891600"/>
            </a:xfrm>
            <a:prstGeom prst="roundRect">
              <a:avLst>
                <a:gd fmla="val 16667" name="adj"/>
              </a:avLst>
            </a:prstGeom>
            <a:no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UC is a </a:t>
              </a:r>
              <a:r>
                <a:rPr b="1" lang="ar" sz="1200">
                  <a:latin typeface="Mada"/>
                  <a:ea typeface="Mada"/>
                  <a:cs typeface="Mada"/>
                  <a:sym typeface="Mada"/>
                </a:rPr>
                <a:t>chronic inflammatory disease</a:t>
              </a:r>
              <a:r>
                <a:rPr lang="ar" sz="1200">
                  <a:latin typeface="Mada"/>
                  <a:ea typeface="Mada"/>
                  <a:cs typeface="Mada"/>
                  <a:sym typeface="Mada"/>
                </a:rPr>
                <a:t> characterized by </a:t>
              </a:r>
              <a:r>
                <a:rPr b="1" lang="ar" sz="1200">
                  <a:latin typeface="Mada"/>
                  <a:ea typeface="Mada"/>
                  <a:cs typeface="Mada"/>
                  <a:sym typeface="Mada"/>
                </a:rPr>
                <a:t>recurrent episodes</a:t>
              </a:r>
              <a:r>
                <a:rPr lang="ar" sz="1200">
                  <a:latin typeface="Mada"/>
                  <a:ea typeface="Mada"/>
                  <a:cs typeface="Mada"/>
                  <a:sym typeface="Mada"/>
                </a:rPr>
                <a:t> of inflammation </a:t>
              </a:r>
              <a:r>
                <a:rPr b="1" lang="ar" sz="1200">
                  <a:solidFill>
                    <a:srgbClr val="CC0000"/>
                  </a:solidFill>
                  <a:latin typeface="Mada"/>
                  <a:ea typeface="Mada"/>
                  <a:cs typeface="Mada"/>
                  <a:sym typeface="Mada"/>
                </a:rPr>
                <a:t>limited to the mucosal layer</a:t>
              </a:r>
              <a:r>
                <a:rPr lang="ar" sz="1200">
                  <a:latin typeface="Mada"/>
                  <a:ea typeface="Mada"/>
                  <a:cs typeface="Mada"/>
                  <a:sym typeface="Mada"/>
                </a:rPr>
                <a:t> of the </a:t>
              </a:r>
              <a:r>
                <a:rPr b="1" lang="ar" sz="1200">
                  <a:latin typeface="Mada"/>
                  <a:ea typeface="Mada"/>
                  <a:cs typeface="Mada"/>
                  <a:sym typeface="Mada"/>
                </a:rPr>
                <a:t>rectum</a:t>
              </a:r>
              <a:r>
                <a:rPr lang="ar" sz="1200">
                  <a:latin typeface="Mada"/>
                  <a:ea typeface="Mada"/>
                  <a:cs typeface="Mada"/>
                  <a:sym typeface="Mada"/>
                </a:rPr>
                <a:t> and </a:t>
              </a:r>
              <a:r>
                <a:rPr b="1" lang="ar" sz="1200">
                  <a:latin typeface="Mada"/>
                  <a:ea typeface="Mada"/>
                  <a:cs typeface="Mada"/>
                  <a:sym typeface="Mada"/>
                </a:rPr>
                <a:t>colon</a:t>
              </a:r>
              <a:r>
                <a:rPr lang="ar" sz="1200">
                  <a:latin typeface="Mada"/>
                  <a:ea typeface="Mada"/>
                  <a:cs typeface="Mada"/>
                  <a:sym typeface="Mada"/>
                </a:rPr>
                <a:t>. Starts at the rectum then extends proximally</a:t>
              </a:r>
              <a:endParaRPr sz="1200">
                <a:latin typeface="Mada"/>
                <a:ea typeface="Mada"/>
                <a:cs typeface="Mada"/>
                <a:sym typeface="Mada"/>
              </a:endParaRPr>
            </a:p>
          </p:txBody>
        </p:sp>
        <p:sp>
          <p:nvSpPr>
            <p:cNvPr id="227" name="Google Shape;227;p22"/>
            <p:cNvSpPr/>
            <p:nvPr/>
          </p:nvSpPr>
          <p:spPr>
            <a:xfrm>
              <a:off x="485325" y="1692388"/>
              <a:ext cx="2115000" cy="397500"/>
            </a:xfrm>
            <a:prstGeom prst="flowChartAlternateProcess">
              <a:avLst/>
            </a:prstGeom>
            <a:solidFill>
              <a:srgbClr val="79974F"/>
            </a:solidFill>
            <a:ln cap="flat" cmpd="sng" w="952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228" name="Google Shape;228;p22"/>
          <p:cNvSpPr txBox="1"/>
          <p:nvPr/>
        </p:nvSpPr>
        <p:spPr>
          <a:xfrm>
            <a:off x="240100" y="6753312"/>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Signs &amp; </a:t>
            </a:r>
            <a:r>
              <a:rPr b="1" lang="ar" sz="2200">
                <a:highlight>
                  <a:schemeClr val="accent5"/>
                </a:highlight>
                <a:latin typeface="Mada"/>
                <a:ea typeface="Mada"/>
                <a:cs typeface="Mada"/>
                <a:sym typeface="Mada"/>
              </a:rPr>
              <a:t>Symptoms</a:t>
            </a:r>
            <a:r>
              <a:rPr b="1" baseline="30000" lang="ar" sz="2200">
                <a:highlight>
                  <a:schemeClr val="accent5"/>
                </a:highlight>
                <a:latin typeface="Mada"/>
                <a:ea typeface="Mada"/>
                <a:cs typeface="Mada"/>
                <a:sym typeface="Mada"/>
              </a:rPr>
              <a:t>2,3</a:t>
            </a:r>
            <a:endParaRPr b="1" baseline="30000" sz="2200">
              <a:highlight>
                <a:schemeClr val="accent5"/>
              </a:highlight>
              <a:latin typeface="Mada"/>
              <a:ea typeface="Mada"/>
              <a:cs typeface="Mada"/>
              <a:sym typeface="Mada"/>
            </a:endParaRPr>
          </a:p>
        </p:txBody>
      </p:sp>
      <p:grpSp>
        <p:nvGrpSpPr>
          <p:cNvPr id="229" name="Google Shape;229;p22"/>
          <p:cNvGrpSpPr/>
          <p:nvPr/>
        </p:nvGrpSpPr>
        <p:grpSpPr>
          <a:xfrm>
            <a:off x="132187" y="7421793"/>
            <a:ext cx="7135204" cy="1943581"/>
            <a:chOff x="-135666" y="5640582"/>
            <a:chExt cx="7560081" cy="2030062"/>
          </a:xfrm>
        </p:grpSpPr>
        <p:sp>
          <p:nvSpPr>
            <p:cNvPr id="230" name="Google Shape;230;p22"/>
            <p:cNvSpPr/>
            <p:nvPr/>
          </p:nvSpPr>
          <p:spPr>
            <a:xfrm>
              <a:off x="3723500" y="6834943"/>
              <a:ext cx="483900" cy="3801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31" name="Google Shape;231;p22"/>
            <p:cNvCxnSpPr/>
            <p:nvPr/>
          </p:nvCxnSpPr>
          <p:spPr>
            <a:xfrm flipH="1" rot="10800000">
              <a:off x="3965450" y="5841043"/>
              <a:ext cx="7200" cy="993900"/>
            </a:xfrm>
            <a:prstGeom prst="straightConnector1">
              <a:avLst/>
            </a:prstGeom>
            <a:noFill/>
            <a:ln cap="flat" cmpd="sng" w="25400">
              <a:solidFill>
                <a:srgbClr val="79974F"/>
              </a:solidFill>
              <a:prstDash val="solid"/>
              <a:miter lim="800000"/>
              <a:headEnd len="sm" w="sm" type="none"/>
              <a:tailEnd len="med" w="med" type="stealth"/>
            </a:ln>
          </p:spPr>
        </p:cxnSp>
        <p:grpSp>
          <p:nvGrpSpPr>
            <p:cNvPr id="232" name="Google Shape;232;p22"/>
            <p:cNvGrpSpPr/>
            <p:nvPr/>
          </p:nvGrpSpPr>
          <p:grpSpPr>
            <a:xfrm>
              <a:off x="-135666" y="5640582"/>
              <a:ext cx="7560081" cy="2030062"/>
              <a:chOff x="-135666" y="5640582"/>
              <a:chExt cx="7560081" cy="2030062"/>
            </a:xfrm>
          </p:grpSpPr>
          <p:grpSp>
            <p:nvGrpSpPr>
              <p:cNvPr id="233" name="Google Shape;233;p22"/>
              <p:cNvGrpSpPr/>
              <p:nvPr/>
            </p:nvGrpSpPr>
            <p:grpSpPr>
              <a:xfrm>
                <a:off x="63915" y="5640582"/>
                <a:ext cx="7360500" cy="1576392"/>
                <a:chOff x="63915" y="5640582"/>
                <a:chExt cx="7360500" cy="1576392"/>
              </a:xfrm>
            </p:grpSpPr>
            <p:sp>
              <p:nvSpPr>
                <p:cNvPr id="234" name="Google Shape;234;p22"/>
                <p:cNvSpPr/>
                <p:nvPr/>
              </p:nvSpPr>
              <p:spPr>
                <a:xfrm>
                  <a:off x="5338286" y="6833012"/>
                  <a:ext cx="483900" cy="3801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35" name="Google Shape;235;p22"/>
                <p:cNvCxnSpPr/>
                <p:nvPr/>
              </p:nvCxnSpPr>
              <p:spPr>
                <a:xfrm rot="10800000">
                  <a:off x="5578436" y="5840612"/>
                  <a:ext cx="1800" cy="992400"/>
                </a:xfrm>
                <a:prstGeom prst="straightConnector1">
                  <a:avLst/>
                </a:prstGeom>
                <a:noFill/>
                <a:ln cap="flat" cmpd="sng" w="25400">
                  <a:solidFill>
                    <a:srgbClr val="A6C26E"/>
                  </a:solidFill>
                  <a:prstDash val="solid"/>
                  <a:miter lim="800000"/>
                  <a:headEnd len="sm" w="sm" type="none"/>
                  <a:tailEnd len="med" w="med" type="stealth"/>
                </a:ln>
              </p:spPr>
            </p:cxnSp>
            <p:grpSp>
              <p:nvGrpSpPr>
                <p:cNvPr id="236" name="Google Shape;236;p22"/>
                <p:cNvGrpSpPr/>
                <p:nvPr/>
              </p:nvGrpSpPr>
              <p:grpSpPr>
                <a:xfrm>
                  <a:off x="63915" y="5640582"/>
                  <a:ext cx="7360500" cy="1576392"/>
                  <a:chOff x="63915" y="5640582"/>
                  <a:chExt cx="7360500" cy="1576392"/>
                </a:xfrm>
              </p:grpSpPr>
              <p:grpSp>
                <p:nvGrpSpPr>
                  <p:cNvPr id="237" name="Google Shape;237;p22"/>
                  <p:cNvGrpSpPr/>
                  <p:nvPr/>
                </p:nvGrpSpPr>
                <p:grpSpPr>
                  <a:xfrm>
                    <a:off x="63915" y="5640582"/>
                    <a:ext cx="7360500" cy="160200"/>
                    <a:chOff x="63915" y="5640582"/>
                    <a:chExt cx="7360500" cy="160200"/>
                  </a:xfrm>
                </p:grpSpPr>
                <p:cxnSp>
                  <p:nvCxnSpPr>
                    <p:cNvPr id="238" name="Google Shape;238;p22"/>
                    <p:cNvCxnSpPr/>
                    <p:nvPr/>
                  </p:nvCxnSpPr>
                  <p:spPr>
                    <a:xfrm>
                      <a:off x="63915" y="5720979"/>
                      <a:ext cx="7360500" cy="0"/>
                    </a:xfrm>
                    <a:prstGeom prst="straightConnector1">
                      <a:avLst/>
                    </a:prstGeom>
                    <a:noFill/>
                    <a:ln cap="flat" cmpd="sng" w="38100">
                      <a:solidFill>
                        <a:srgbClr val="D9D9D9"/>
                      </a:solidFill>
                      <a:prstDash val="solid"/>
                      <a:miter lim="800000"/>
                      <a:headEnd len="sm" w="sm" type="none"/>
                      <a:tailEnd len="med" w="med" type="triangle"/>
                    </a:ln>
                  </p:spPr>
                </p:cxnSp>
                <p:sp>
                  <p:nvSpPr>
                    <p:cNvPr id="239" name="Google Shape;239;p22"/>
                    <p:cNvSpPr/>
                    <p:nvPr/>
                  </p:nvSpPr>
                  <p:spPr>
                    <a:xfrm>
                      <a:off x="3863618" y="5640582"/>
                      <a:ext cx="203400" cy="1602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0" name="Google Shape;240;p22"/>
                    <p:cNvSpPr/>
                    <p:nvPr/>
                  </p:nvSpPr>
                  <p:spPr>
                    <a:xfrm>
                      <a:off x="311115" y="5640582"/>
                      <a:ext cx="203400" cy="1602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241" name="Google Shape;241;p22"/>
                    <p:cNvGrpSpPr/>
                    <p:nvPr/>
                  </p:nvGrpSpPr>
                  <p:grpSpPr>
                    <a:xfrm>
                      <a:off x="1279983" y="5640582"/>
                      <a:ext cx="4401820" cy="160200"/>
                      <a:chOff x="1279983" y="5640582"/>
                      <a:chExt cx="4401820" cy="160200"/>
                    </a:xfrm>
                  </p:grpSpPr>
                  <p:sp>
                    <p:nvSpPr>
                      <p:cNvPr id="242" name="Google Shape;242;p22"/>
                      <p:cNvSpPr/>
                      <p:nvPr/>
                    </p:nvSpPr>
                    <p:spPr>
                      <a:xfrm>
                        <a:off x="5478403" y="5640582"/>
                        <a:ext cx="203400" cy="1602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3" name="Google Shape;243;p22"/>
                      <p:cNvSpPr/>
                      <p:nvPr/>
                    </p:nvSpPr>
                    <p:spPr>
                      <a:xfrm>
                        <a:off x="1279983" y="5640582"/>
                        <a:ext cx="203400" cy="1602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4" name="Google Shape;244;p22"/>
                      <p:cNvSpPr/>
                      <p:nvPr/>
                    </p:nvSpPr>
                    <p:spPr>
                      <a:xfrm>
                        <a:off x="2491063" y="5640582"/>
                        <a:ext cx="203400" cy="1602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cxnSp>
                <p:nvCxnSpPr>
                  <p:cNvPr id="245" name="Google Shape;245;p22"/>
                  <p:cNvCxnSpPr/>
                  <p:nvPr/>
                </p:nvCxnSpPr>
                <p:spPr>
                  <a:xfrm rot="10800000">
                    <a:off x="412989" y="5836818"/>
                    <a:ext cx="7800" cy="279300"/>
                  </a:xfrm>
                  <a:prstGeom prst="straightConnector1">
                    <a:avLst/>
                  </a:prstGeom>
                  <a:noFill/>
                  <a:ln cap="flat" cmpd="sng" w="25400">
                    <a:solidFill>
                      <a:srgbClr val="79974F"/>
                    </a:solidFill>
                    <a:prstDash val="solid"/>
                    <a:miter lim="800000"/>
                    <a:headEnd len="sm" w="sm" type="none"/>
                    <a:tailEnd len="med" w="med" type="stealth"/>
                  </a:ln>
                </p:spPr>
              </p:cxnSp>
              <p:sp>
                <p:nvSpPr>
                  <p:cNvPr id="246" name="Google Shape;246;p22"/>
                  <p:cNvSpPr/>
                  <p:nvPr/>
                </p:nvSpPr>
                <p:spPr>
                  <a:xfrm>
                    <a:off x="2350945" y="5995669"/>
                    <a:ext cx="483900" cy="3801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47" name="Google Shape;247;p22"/>
                  <p:cNvCxnSpPr>
                    <a:stCxn id="246" idx="0"/>
                  </p:cNvCxnSpPr>
                  <p:nvPr/>
                </p:nvCxnSpPr>
                <p:spPr>
                  <a:xfrm rot="10800000">
                    <a:off x="2592895" y="5832769"/>
                    <a:ext cx="0" cy="162900"/>
                  </a:xfrm>
                  <a:prstGeom prst="straightConnector1">
                    <a:avLst/>
                  </a:prstGeom>
                  <a:noFill/>
                  <a:ln cap="flat" cmpd="sng" w="25400">
                    <a:solidFill>
                      <a:srgbClr val="A6C26E"/>
                    </a:solidFill>
                    <a:prstDash val="solid"/>
                    <a:miter lim="800000"/>
                    <a:headEnd len="sm" w="sm" type="none"/>
                    <a:tailEnd len="med" w="med" type="stealth"/>
                  </a:ln>
                </p:spPr>
              </p:cxnSp>
              <p:sp>
                <p:nvSpPr>
                  <p:cNvPr id="248" name="Google Shape;248;p22"/>
                  <p:cNvSpPr/>
                  <p:nvPr/>
                </p:nvSpPr>
                <p:spPr>
                  <a:xfrm>
                    <a:off x="1139866" y="6836873"/>
                    <a:ext cx="483900" cy="380100"/>
                  </a:xfrm>
                  <a:prstGeom prst="ellipse">
                    <a:avLst/>
                  </a:prstGeom>
                  <a:solidFill>
                    <a:srgbClr val="CDD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49" name="Google Shape;249;p22"/>
                  <p:cNvCxnSpPr/>
                  <p:nvPr/>
                </p:nvCxnSpPr>
                <p:spPr>
                  <a:xfrm rot="10800000">
                    <a:off x="1381816" y="5824373"/>
                    <a:ext cx="0" cy="1012500"/>
                  </a:xfrm>
                  <a:prstGeom prst="straightConnector1">
                    <a:avLst/>
                  </a:prstGeom>
                  <a:noFill/>
                  <a:ln cap="flat" cmpd="sng" w="25400">
                    <a:solidFill>
                      <a:srgbClr val="CDDDAD"/>
                    </a:solidFill>
                    <a:prstDash val="solid"/>
                    <a:miter lim="800000"/>
                    <a:headEnd len="sm" w="sm" type="none"/>
                    <a:tailEnd len="med" w="med" type="stealth"/>
                  </a:ln>
                </p:spPr>
              </p:cxnSp>
            </p:grpSp>
          </p:grpSp>
          <p:sp>
            <p:nvSpPr>
              <p:cNvPr id="250" name="Google Shape;250;p22"/>
              <p:cNvSpPr txBox="1"/>
              <p:nvPr/>
            </p:nvSpPr>
            <p:spPr>
              <a:xfrm>
                <a:off x="-135666" y="6634671"/>
                <a:ext cx="1097100" cy="170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CC0000"/>
                    </a:solidFill>
                    <a:latin typeface="Mada"/>
                    <a:ea typeface="Mada"/>
                    <a:cs typeface="Mada"/>
                    <a:sym typeface="Mada"/>
                  </a:rPr>
                  <a:t>Bloody d</a:t>
                </a:r>
                <a:r>
                  <a:rPr b="1" lang="ar" sz="1200">
                    <a:solidFill>
                      <a:srgbClr val="CC0000"/>
                    </a:solidFill>
                    <a:latin typeface="Mada"/>
                    <a:ea typeface="Mada"/>
                    <a:cs typeface="Mada"/>
                    <a:sym typeface="Mada"/>
                  </a:rPr>
                  <a:t>iarrhea </a:t>
                </a:r>
                <a:endParaRPr b="1" i="0" sz="1200" u="none" cap="none" strike="noStrike">
                  <a:solidFill>
                    <a:srgbClr val="CC0000"/>
                  </a:solidFill>
                  <a:latin typeface="Mada"/>
                  <a:ea typeface="Mada"/>
                  <a:cs typeface="Mada"/>
                  <a:sym typeface="Mada"/>
                </a:endParaRPr>
              </a:p>
            </p:txBody>
          </p:sp>
          <p:sp>
            <p:nvSpPr>
              <p:cNvPr id="251" name="Google Shape;251;p22"/>
              <p:cNvSpPr txBox="1"/>
              <p:nvPr/>
            </p:nvSpPr>
            <p:spPr>
              <a:xfrm>
                <a:off x="1835581" y="6460283"/>
                <a:ext cx="1403400" cy="292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Crampy abdominal pain</a:t>
                </a:r>
                <a:endParaRPr b="1" i="0" sz="1200" u="none" cap="none" strike="noStrike">
                  <a:latin typeface="Mada"/>
                  <a:ea typeface="Mada"/>
                  <a:cs typeface="Mada"/>
                  <a:sym typeface="Mada"/>
                </a:endParaRPr>
              </a:p>
            </p:txBody>
          </p:sp>
          <p:sp>
            <p:nvSpPr>
              <p:cNvPr id="252" name="Google Shape;252;p22"/>
              <p:cNvSpPr txBox="1"/>
              <p:nvPr/>
            </p:nvSpPr>
            <p:spPr>
              <a:xfrm>
                <a:off x="725945" y="7290503"/>
                <a:ext cx="1296600" cy="170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CC0000"/>
                    </a:solidFill>
                    <a:latin typeface="Mada"/>
                    <a:ea typeface="Mada"/>
                    <a:cs typeface="Mada"/>
                    <a:sym typeface="Mada"/>
                  </a:rPr>
                  <a:t>Rectal bleeding</a:t>
                </a:r>
                <a:r>
                  <a:rPr b="1" lang="ar" sz="1200">
                    <a:latin typeface="Mada"/>
                    <a:ea typeface="Mada"/>
                    <a:cs typeface="Mada"/>
                    <a:sym typeface="Mada"/>
                  </a:rPr>
                  <a:t> </a:t>
                </a:r>
                <a:endParaRPr b="1" i="0" sz="1200" u="none" cap="none" strike="noStrike">
                  <a:latin typeface="Mada"/>
                  <a:ea typeface="Mada"/>
                  <a:cs typeface="Mada"/>
                  <a:sym typeface="Mada"/>
                </a:endParaRPr>
              </a:p>
            </p:txBody>
          </p:sp>
          <p:sp>
            <p:nvSpPr>
              <p:cNvPr id="253" name="Google Shape;253;p22"/>
              <p:cNvSpPr txBox="1"/>
              <p:nvPr/>
            </p:nvSpPr>
            <p:spPr>
              <a:xfrm>
                <a:off x="3498778" y="7290544"/>
                <a:ext cx="1097100" cy="380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Tenesmus</a:t>
                </a:r>
                <a:endParaRPr b="1" sz="1200">
                  <a:latin typeface="Mada"/>
                  <a:ea typeface="Mada"/>
                  <a:cs typeface="Mada"/>
                  <a:sym typeface="Mada"/>
                </a:endParaRPr>
              </a:p>
              <a:p>
                <a:pPr indent="0" lvl="0" marL="0" marR="0" rtl="0" algn="ctr">
                  <a:spcBef>
                    <a:spcPts val="0"/>
                  </a:spcBef>
                  <a:spcAft>
                    <a:spcPts val="0"/>
                  </a:spcAft>
                  <a:buNone/>
                </a:pPr>
                <a:r>
                  <a:rPr lang="ar" sz="1200">
                    <a:solidFill>
                      <a:schemeClr val="accent1"/>
                    </a:solidFill>
                    <a:latin typeface="Mada"/>
                    <a:ea typeface="Mada"/>
                    <a:cs typeface="Mada"/>
                    <a:sym typeface="Mada"/>
                  </a:rPr>
                  <a:t>“Pain during defecation “</a:t>
                </a:r>
                <a:endParaRPr sz="1200">
                  <a:solidFill>
                    <a:schemeClr val="accent1"/>
                  </a:solidFill>
                  <a:latin typeface="Mada"/>
                  <a:ea typeface="Mada"/>
                  <a:cs typeface="Mada"/>
                  <a:sym typeface="Mada"/>
                </a:endParaRPr>
              </a:p>
            </p:txBody>
          </p:sp>
          <p:sp>
            <p:nvSpPr>
              <p:cNvPr id="254" name="Google Shape;254;p22"/>
              <p:cNvSpPr txBox="1"/>
              <p:nvPr/>
            </p:nvSpPr>
            <p:spPr>
              <a:xfrm>
                <a:off x="4880453" y="7290501"/>
                <a:ext cx="1518300" cy="170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latin typeface="Mada"/>
                    <a:ea typeface="Mada"/>
                    <a:cs typeface="Mada"/>
                    <a:sym typeface="Mada"/>
                  </a:rPr>
                  <a:t>Passage of mucus </a:t>
                </a:r>
                <a:endParaRPr b="1" i="0" sz="1200" u="none" cap="none" strike="noStrike">
                  <a:latin typeface="Mada"/>
                  <a:ea typeface="Mada"/>
                  <a:cs typeface="Mada"/>
                  <a:sym typeface="Mada"/>
                </a:endParaRPr>
              </a:p>
            </p:txBody>
          </p:sp>
        </p:grpSp>
      </p:grpSp>
      <p:pic>
        <p:nvPicPr>
          <p:cNvPr id="255" name="Google Shape;255;p22"/>
          <p:cNvPicPr preferRelativeResize="0"/>
          <p:nvPr/>
        </p:nvPicPr>
        <p:blipFill>
          <a:blip r:embed="rId3">
            <a:alphaModFix/>
          </a:blip>
          <a:stretch>
            <a:fillRect/>
          </a:stretch>
        </p:blipFill>
        <p:spPr>
          <a:xfrm>
            <a:off x="7906951" y="2540675"/>
            <a:ext cx="1923450" cy="919475"/>
          </a:xfrm>
          <a:prstGeom prst="rect">
            <a:avLst/>
          </a:prstGeom>
          <a:noFill/>
          <a:ln>
            <a:noFill/>
          </a:ln>
        </p:spPr>
      </p:pic>
      <p:grpSp>
        <p:nvGrpSpPr>
          <p:cNvPr id="256" name="Google Shape;256;p22"/>
          <p:cNvGrpSpPr/>
          <p:nvPr/>
        </p:nvGrpSpPr>
        <p:grpSpPr>
          <a:xfrm>
            <a:off x="116283" y="4932855"/>
            <a:ext cx="1037080" cy="1136511"/>
            <a:chOff x="899591" y="1902000"/>
            <a:chExt cx="1250700" cy="1250700"/>
          </a:xfrm>
        </p:grpSpPr>
        <p:sp>
          <p:nvSpPr>
            <p:cNvPr id="257" name="Google Shape;257;p22"/>
            <p:cNvSpPr/>
            <p:nvPr/>
          </p:nvSpPr>
          <p:spPr>
            <a:xfrm>
              <a:off x="899591" y="1902000"/>
              <a:ext cx="1250700" cy="1250700"/>
            </a:xfrm>
            <a:prstGeom prst="ellipse">
              <a:avLst/>
            </a:prstGeom>
            <a:solidFill>
              <a:srgbClr val="79974F">
                <a:alpha val="698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258" name="Google Shape;258;p22"/>
            <p:cNvSpPr/>
            <p:nvPr/>
          </p:nvSpPr>
          <p:spPr>
            <a:xfrm>
              <a:off x="1016229" y="2018638"/>
              <a:ext cx="1017300" cy="10173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grpSp>
      <p:sp>
        <p:nvSpPr>
          <p:cNvPr id="259" name="Google Shape;259;p22"/>
          <p:cNvSpPr txBox="1"/>
          <p:nvPr/>
        </p:nvSpPr>
        <p:spPr>
          <a:xfrm>
            <a:off x="160432" y="5251750"/>
            <a:ext cx="814200" cy="5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t/>
            </a:r>
            <a:endParaRPr sz="1200">
              <a:latin typeface="Mada Medium"/>
              <a:ea typeface="Mada Medium"/>
              <a:cs typeface="Mada Medium"/>
              <a:sym typeface="Mada Medium"/>
            </a:endParaRPr>
          </a:p>
        </p:txBody>
      </p:sp>
      <p:cxnSp>
        <p:nvCxnSpPr>
          <p:cNvPr id="260" name="Google Shape;260;p22"/>
          <p:cNvCxnSpPr/>
          <p:nvPr/>
        </p:nvCxnSpPr>
        <p:spPr>
          <a:xfrm flipH="1" rot="10800000">
            <a:off x="876498" y="4813325"/>
            <a:ext cx="404400" cy="543300"/>
          </a:xfrm>
          <a:prstGeom prst="bentConnector3">
            <a:avLst>
              <a:gd fmla="val 50000" name="adj1"/>
            </a:avLst>
          </a:prstGeom>
          <a:noFill/>
          <a:ln cap="flat" cmpd="sng" w="22225">
            <a:solidFill>
              <a:srgbClr val="A6C26E"/>
            </a:solidFill>
            <a:prstDash val="solid"/>
            <a:miter lim="800000"/>
            <a:headEnd len="med" w="med" type="oval"/>
            <a:tailEnd len="sm" w="sm" type="none"/>
          </a:ln>
        </p:spPr>
      </p:cxnSp>
      <p:cxnSp>
        <p:nvCxnSpPr>
          <p:cNvPr id="261" name="Google Shape;261;p22"/>
          <p:cNvCxnSpPr/>
          <p:nvPr/>
        </p:nvCxnSpPr>
        <p:spPr>
          <a:xfrm>
            <a:off x="876498" y="5677875"/>
            <a:ext cx="404400" cy="543300"/>
          </a:xfrm>
          <a:prstGeom prst="bentConnector3">
            <a:avLst>
              <a:gd fmla="val 50000" name="adj1"/>
            </a:avLst>
          </a:prstGeom>
          <a:noFill/>
          <a:ln cap="flat" cmpd="sng" w="22225">
            <a:solidFill>
              <a:srgbClr val="A6C26E"/>
            </a:solidFill>
            <a:prstDash val="solid"/>
            <a:miter lim="800000"/>
            <a:headEnd len="med" w="med" type="oval"/>
            <a:tailEnd len="sm" w="sm" type="none"/>
          </a:ln>
        </p:spPr>
      </p:cxnSp>
      <p:cxnSp>
        <p:nvCxnSpPr>
          <p:cNvPr id="262" name="Google Shape;262;p22"/>
          <p:cNvCxnSpPr/>
          <p:nvPr/>
        </p:nvCxnSpPr>
        <p:spPr>
          <a:xfrm>
            <a:off x="890662" y="5517405"/>
            <a:ext cx="390300" cy="5700"/>
          </a:xfrm>
          <a:prstGeom prst="straightConnector1">
            <a:avLst/>
          </a:prstGeom>
          <a:noFill/>
          <a:ln cap="flat" cmpd="sng" w="22225">
            <a:solidFill>
              <a:srgbClr val="A6C26E"/>
            </a:solidFill>
            <a:prstDash val="solid"/>
            <a:miter lim="800000"/>
            <a:headEnd len="med" w="med" type="oval"/>
            <a:tailEnd len="sm" w="sm" type="none"/>
          </a:ln>
        </p:spPr>
      </p:cxnSp>
      <p:grpSp>
        <p:nvGrpSpPr>
          <p:cNvPr id="263" name="Google Shape;263;p22"/>
          <p:cNvGrpSpPr/>
          <p:nvPr/>
        </p:nvGrpSpPr>
        <p:grpSpPr>
          <a:xfrm>
            <a:off x="1582476" y="4443461"/>
            <a:ext cx="1923496" cy="2074971"/>
            <a:chOff x="2903919" y="387763"/>
            <a:chExt cx="2831169" cy="2030900"/>
          </a:xfrm>
        </p:grpSpPr>
        <p:sp>
          <p:nvSpPr>
            <p:cNvPr id="264" name="Google Shape;264;p22"/>
            <p:cNvSpPr/>
            <p:nvPr/>
          </p:nvSpPr>
          <p:spPr>
            <a:xfrm>
              <a:off x="2903987" y="387763"/>
              <a:ext cx="2831100" cy="750300"/>
            </a:xfrm>
            <a:prstGeom prst="rect">
              <a:avLst/>
            </a:prstGeom>
            <a:no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40-50% of patients have disease limited to the rectum</a:t>
              </a:r>
              <a:endParaRPr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and rectosigmoid</a:t>
              </a:r>
              <a:endParaRPr sz="1100">
                <a:solidFill>
                  <a:schemeClr val="dk1"/>
                </a:solidFill>
                <a:latin typeface="Mada"/>
                <a:ea typeface="Mada"/>
                <a:cs typeface="Mada"/>
                <a:sym typeface="Mada"/>
              </a:endParaRPr>
            </a:p>
          </p:txBody>
        </p:sp>
        <p:sp>
          <p:nvSpPr>
            <p:cNvPr id="265" name="Google Shape;265;p22"/>
            <p:cNvSpPr/>
            <p:nvPr/>
          </p:nvSpPr>
          <p:spPr>
            <a:xfrm>
              <a:off x="2903919" y="1235063"/>
              <a:ext cx="2831100" cy="543300"/>
            </a:xfrm>
            <a:prstGeom prst="rect">
              <a:avLst/>
            </a:prstGeom>
            <a:no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000"/>
                <a:buFont typeface="Arial"/>
                <a:buNone/>
              </a:pPr>
              <a:r>
                <a:rPr lang="ar" sz="1100">
                  <a:solidFill>
                    <a:schemeClr val="dk1"/>
                  </a:solidFill>
                  <a:latin typeface="Mada"/>
                  <a:ea typeface="Mada"/>
                  <a:cs typeface="Mada"/>
                  <a:sym typeface="Mada"/>
                </a:rPr>
                <a:t>30-40% of patients have disease extending beyond the sigmoid </a:t>
              </a:r>
              <a:endParaRPr sz="1100">
                <a:solidFill>
                  <a:schemeClr val="dk1"/>
                </a:solidFill>
                <a:latin typeface="Mada"/>
                <a:ea typeface="Mada"/>
                <a:cs typeface="Mada"/>
                <a:sym typeface="Mada"/>
              </a:endParaRPr>
            </a:p>
          </p:txBody>
        </p:sp>
        <p:sp>
          <p:nvSpPr>
            <p:cNvPr id="266" name="Google Shape;266;p22"/>
            <p:cNvSpPr/>
            <p:nvPr/>
          </p:nvSpPr>
          <p:spPr>
            <a:xfrm>
              <a:off x="2903987" y="1875363"/>
              <a:ext cx="2831100" cy="543300"/>
            </a:xfrm>
            <a:prstGeom prst="rect">
              <a:avLst/>
            </a:prstGeom>
            <a:no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000"/>
                <a:buFont typeface="Arial"/>
                <a:buNone/>
              </a:pPr>
              <a:r>
                <a:rPr lang="ar" sz="1100">
                  <a:solidFill>
                    <a:schemeClr val="dk1"/>
                  </a:solidFill>
                  <a:latin typeface="Mada"/>
                  <a:ea typeface="Mada"/>
                  <a:cs typeface="Mada"/>
                  <a:sym typeface="Mada"/>
                </a:rPr>
                <a:t>20% of patients have pancolitis</a:t>
              </a:r>
              <a:endParaRPr sz="1100">
                <a:solidFill>
                  <a:srgbClr val="FFFFFF"/>
                </a:solidFill>
                <a:latin typeface="Mada"/>
                <a:ea typeface="Mada"/>
                <a:cs typeface="Mada"/>
                <a:sym typeface="Mada"/>
              </a:endParaRPr>
            </a:p>
          </p:txBody>
        </p:sp>
      </p:grpSp>
      <p:cxnSp>
        <p:nvCxnSpPr>
          <p:cNvPr id="267" name="Google Shape;267;p22"/>
          <p:cNvCxnSpPr/>
          <p:nvPr/>
        </p:nvCxnSpPr>
        <p:spPr>
          <a:xfrm rot="10800000">
            <a:off x="1269149" y="6221174"/>
            <a:ext cx="246000" cy="0"/>
          </a:xfrm>
          <a:prstGeom prst="straightConnector1">
            <a:avLst/>
          </a:prstGeom>
          <a:noFill/>
          <a:ln cap="flat" cmpd="sng" w="19050">
            <a:solidFill>
              <a:srgbClr val="A6C26E"/>
            </a:solidFill>
            <a:prstDash val="solid"/>
            <a:miter lim="800000"/>
            <a:headEnd len="med" w="med" type="oval"/>
            <a:tailEnd len="sm" w="sm" type="none"/>
          </a:ln>
        </p:spPr>
      </p:cxnSp>
      <p:cxnSp>
        <p:nvCxnSpPr>
          <p:cNvPr id="268" name="Google Shape;268;p22"/>
          <p:cNvCxnSpPr/>
          <p:nvPr/>
        </p:nvCxnSpPr>
        <p:spPr>
          <a:xfrm rot="10800000">
            <a:off x="1280919" y="5523105"/>
            <a:ext cx="246000" cy="600"/>
          </a:xfrm>
          <a:prstGeom prst="straightConnector1">
            <a:avLst/>
          </a:prstGeom>
          <a:noFill/>
          <a:ln cap="flat" cmpd="sng" w="19050">
            <a:solidFill>
              <a:srgbClr val="A6C26E"/>
            </a:solidFill>
            <a:prstDash val="solid"/>
            <a:miter lim="800000"/>
            <a:headEnd len="med" w="med" type="oval"/>
            <a:tailEnd len="sm" w="sm" type="none"/>
          </a:ln>
        </p:spPr>
      </p:cxnSp>
      <p:cxnSp>
        <p:nvCxnSpPr>
          <p:cNvPr id="269" name="Google Shape;269;p22"/>
          <p:cNvCxnSpPr/>
          <p:nvPr/>
        </p:nvCxnSpPr>
        <p:spPr>
          <a:xfrm rot="10800000">
            <a:off x="1269149" y="4813326"/>
            <a:ext cx="246000" cy="0"/>
          </a:xfrm>
          <a:prstGeom prst="straightConnector1">
            <a:avLst/>
          </a:prstGeom>
          <a:noFill/>
          <a:ln cap="flat" cmpd="sng" w="19050">
            <a:solidFill>
              <a:srgbClr val="A6C26E"/>
            </a:solidFill>
            <a:prstDash val="solid"/>
            <a:miter lim="800000"/>
            <a:headEnd len="med" w="med" type="oval"/>
            <a:tailEnd len="sm" w="sm" type="none"/>
          </a:ln>
        </p:spPr>
      </p:cxnSp>
      <p:pic>
        <p:nvPicPr>
          <p:cNvPr id="270" name="Google Shape;270;p22"/>
          <p:cNvPicPr preferRelativeResize="0"/>
          <p:nvPr/>
        </p:nvPicPr>
        <p:blipFill rotWithShape="1">
          <a:blip r:embed="rId4">
            <a:alphaModFix/>
          </a:blip>
          <a:srcRect b="53436" l="5972" r="21284" t="0"/>
          <a:stretch/>
        </p:blipFill>
        <p:spPr>
          <a:xfrm>
            <a:off x="5625898" y="1960906"/>
            <a:ext cx="1686750" cy="678144"/>
          </a:xfrm>
          <a:prstGeom prst="rect">
            <a:avLst/>
          </a:prstGeom>
          <a:noFill/>
          <a:ln>
            <a:noFill/>
          </a:ln>
        </p:spPr>
      </p:pic>
      <p:sp>
        <p:nvSpPr>
          <p:cNvPr id="271" name="Google Shape;271;p22"/>
          <p:cNvSpPr/>
          <p:nvPr/>
        </p:nvSpPr>
        <p:spPr>
          <a:xfrm>
            <a:off x="2062607" y="2110226"/>
            <a:ext cx="3434700" cy="421200"/>
          </a:xfrm>
          <a:prstGeom prst="rect">
            <a:avLst/>
          </a:prstGeom>
          <a:solidFill>
            <a:srgbClr val="79974F"/>
          </a:solid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Types / Locations</a:t>
            </a:r>
            <a:r>
              <a:rPr b="1" baseline="30000" lang="ar" sz="1500">
                <a:solidFill>
                  <a:srgbClr val="FFFFFF"/>
                </a:solidFill>
                <a:latin typeface="Mada"/>
                <a:ea typeface="Mada"/>
                <a:cs typeface="Mada"/>
                <a:sym typeface="Mada"/>
              </a:rPr>
              <a:t>1</a:t>
            </a:r>
            <a:endParaRPr b="1" baseline="30000" sz="1500">
              <a:solidFill>
                <a:srgbClr val="FFFFFF"/>
              </a:solidFill>
              <a:latin typeface="Mada"/>
              <a:ea typeface="Mada"/>
              <a:cs typeface="Mada"/>
              <a:sym typeface="Mada"/>
            </a:endParaRPr>
          </a:p>
        </p:txBody>
      </p:sp>
      <p:cxnSp>
        <p:nvCxnSpPr>
          <p:cNvPr id="272" name="Google Shape;272;p22"/>
          <p:cNvCxnSpPr>
            <a:stCxn id="271" idx="2"/>
            <a:endCxn id="273" idx="3"/>
          </p:cNvCxnSpPr>
          <p:nvPr/>
        </p:nvCxnSpPr>
        <p:spPr>
          <a:xfrm rot="5400000">
            <a:off x="2121107" y="1184276"/>
            <a:ext cx="311700" cy="3006000"/>
          </a:xfrm>
          <a:prstGeom prst="bentConnector3">
            <a:avLst>
              <a:gd fmla="val 49984" name="adj1"/>
            </a:avLst>
          </a:prstGeom>
          <a:noFill/>
          <a:ln cap="flat" cmpd="sng" w="28575">
            <a:solidFill>
              <a:srgbClr val="79974F"/>
            </a:solidFill>
            <a:prstDash val="solid"/>
            <a:round/>
            <a:headEnd len="med" w="med" type="none"/>
            <a:tailEnd len="med" w="med" type="none"/>
          </a:ln>
        </p:spPr>
      </p:cxnSp>
      <p:cxnSp>
        <p:nvCxnSpPr>
          <p:cNvPr id="274" name="Google Shape;274;p22"/>
          <p:cNvCxnSpPr>
            <a:stCxn id="271" idx="2"/>
            <a:endCxn id="275" idx="3"/>
          </p:cNvCxnSpPr>
          <p:nvPr/>
        </p:nvCxnSpPr>
        <p:spPr>
          <a:xfrm rot="5400000">
            <a:off x="2863607" y="1926776"/>
            <a:ext cx="311700" cy="1521000"/>
          </a:xfrm>
          <a:prstGeom prst="bentConnector3">
            <a:avLst>
              <a:gd fmla="val 49984" name="adj1"/>
            </a:avLst>
          </a:prstGeom>
          <a:noFill/>
          <a:ln cap="flat" cmpd="sng" w="28575">
            <a:solidFill>
              <a:srgbClr val="79974F"/>
            </a:solidFill>
            <a:prstDash val="solid"/>
            <a:round/>
            <a:headEnd len="med" w="med" type="none"/>
            <a:tailEnd len="med" w="med" type="none"/>
          </a:ln>
        </p:spPr>
      </p:cxnSp>
      <p:cxnSp>
        <p:nvCxnSpPr>
          <p:cNvPr id="276" name="Google Shape;276;p22"/>
          <p:cNvCxnSpPr/>
          <p:nvPr/>
        </p:nvCxnSpPr>
        <p:spPr>
          <a:xfrm rot="5400000">
            <a:off x="3624262" y="2675025"/>
            <a:ext cx="311700" cy="24300"/>
          </a:xfrm>
          <a:prstGeom prst="bentConnector3">
            <a:avLst>
              <a:gd fmla="val 50000" name="adj1"/>
            </a:avLst>
          </a:prstGeom>
          <a:noFill/>
          <a:ln cap="flat" cmpd="sng" w="28575">
            <a:solidFill>
              <a:srgbClr val="79974F"/>
            </a:solidFill>
            <a:prstDash val="solid"/>
            <a:round/>
            <a:headEnd len="med" w="med" type="none"/>
            <a:tailEnd len="med" w="med" type="none"/>
          </a:ln>
        </p:spPr>
      </p:cxnSp>
      <p:cxnSp>
        <p:nvCxnSpPr>
          <p:cNvPr id="277" name="Google Shape;277;p22"/>
          <p:cNvCxnSpPr>
            <a:stCxn id="271" idx="2"/>
            <a:endCxn id="278" idx="3"/>
          </p:cNvCxnSpPr>
          <p:nvPr/>
        </p:nvCxnSpPr>
        <p:spPr>
          <a:xfrm flipH="1" rot="-5400000">
            <a:off x="4340657" y="1970726"/>
            <a:ext cx="311700" cy="1433100"/>
          </a:xfrm>
          <a:prstGeom prst="bentConnector3">
            <a:avLst>
              <a:gd fmla="val 49984" name="adj1"/>
            </a:avLst>
          </a:prstGeom>
          <a:noFill/>
          <a:ln cap="flat" cmpd="sng" w="28575">
            <a:solidFill>
              <a:srgbClr val="79974F"/>
            </a:solidFill>
            <a:prstDash val="solid"/>
            <a:round/>
            <a:headEnd len="med" w="med" type="none"/>
            <a:tailEnd len="med" w="med" type="none"/>
          </a:ln>
        </p:spPr>
      </p:cxnSp>
      <p:sp>
        <p:nvSpPr>
          <p:cNvPr id="273" name="Google Shape;273;p22"/>
          <p:cNvSpPr/>
          <p:nvPr/>
        </p:nvSpPr>
        <p:spPr>
          <a:xfrm>
            <a:off x="123350" y="2843025"/>
            <a:ext cx="1301100" cy="421200"/>
          </a:xfrm>
          <a:prstGeom prst="snip2SameRect">
            <a:avLst>
              <a:gd fmla="val 16667" name="adj1"/>
              <a:gd fmla="val 0" name="adj2"/>
            </a:avLst>
          </a:prstGeom>
          <a:solidFill>
            <a:srgbClr val="D9EAD3"/>
          </a:solid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b="1" lang="ar" sz="1100">
                <a:solidFill>
                  <a:srgbClr val="38761D"/>
                </a:solidFill>
                <a:latin typeface="Mada"/>
                <a:ea typeface="Mada"/>
                <a:cs typeface="Mada"/>
                <a:sym typeface="Mada"/>
              </a:rPr>
              <a:t>Ulcerative proctitis</a:t>
            </a:r>
            <a:endParaRPr b="1" sz="1100">
              <a:solidFill>
                <a:srgbClr val="38761D"/>
              </a:solidFill>
              <a:latin typeface="Mada"/>
              <a:ea typeface="Mada"/>
              <a:cs typeface="Mada"/>
              <a:sym typeface="Mada"/>
            </a:endParaRPr>
          </a:p>
        </p:txBody>
      </p:sp>
      <p:sp>
        <p:nvSpPr>
          <p:cNvPr id="279" name="Google Shape;279;p22"/>
          <p:cNvSpPr/>
          <p:nvPr/>
        </p:nvSpPr>
        <p:spPr>
          <a:xfrm>
            <a:off x="123350" y="3264275"/>
            <a:ext cx="1301100" cy="815100"/>
          </a:xfrm>
          <a:prstGeom prst="rect">
            <a:avLst/>
          </a:prstGeom>
          <a:no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latin typeface="Mada"/>
                <a:ea typeface="Mada"/>
                <a:cs typeface="Mada"/>
                <a:sym typeface="Mada"/>
              </a:rPr>
              <a:t>Rectum alone</a:t>
            </a:r>
            <a:endParaRPr sz="1200">
              <a:latin typeface="Mada"/>
              <a:ea typeface="Mada"/>
              <a:cs typeface="Mada"/>
              <a:sym typeface="Mada"/>
            </a:endParaRPr>
          </a:p>
        </p:txBody>
      </p:sp>
      <p:sp>
        <p:nvSpPr>
          <p:cNvPr id="275" name="Google Shape;275;p22"/>
          <p:cNvSpPr/>
          <p:nvPr/>
        </p:nvSpPr>
        <p:spPr>
          <a:xfrm>
            <a:off x="1568834" y="2843025"/>
            <a:ext cx="1380300" cy="421200"/>
          </a:xfrm>
          <a:prstGeom prst="snip2SameRect">
            <a:avLst>
              <a:gd fmla="val 16667" name="adj1"/>
              <a:gd fmla="val 0" name="adj2"/>
            </a:avLst>
          </a:prstGeom>
          <a:solidFill>
            <a:srgbClr val="D9EAD3"/>
          </a:solid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b="1" lang="ar" sz="1100">
                <a:solidFill>
                  <a:srgbClr val="38761D"/>
                </a:solidFill>
                <a:latin typeface="Mada"/>
                <a:ea typeface="Mada"/>
                <a:cs typeface="Mada"/>
                <a:sym typeface="Mada"/>
              </a:rPr>
              <a:t> Ulcerative proctosigmoiditis</a:t>
            </a:r>
            <a:endParaRPr b="1" sz="1100">
              <a:solidFill>
                <a:srgbClr val="38761D"/>
              </a:solidFill>
              <a:latin typeface="Mada"/>
              <a:ea typeface="Mada"/>
              <a:cs typeface="Mada"/>
              <a:sym typeface="Mada"/>
            </a:endParaRPr>
          </a:p>
        </p:txBody>
      </p:sp>
      <p:sp>
        <p:nvSpPr>
          <p:cNvPr id="280" name="Google Shape;280;p22"/>
          <p:cNvSpPr/>
          <p:nvPr/>
        </p:nvSpPr>
        <p:spPr>
          <a:xfrm>
            <a:off x="1568836" y="3264275"/>
            <a:ext cx="1380300" cy="815100"/>
          </a:xfrm>
          <a:prstGeom prst="rect">
            <a:avLst/>
          </a:prstGeom>
          <a:no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latin typeface="Mada"/>
                <a:ea typeface="Mada"/>
                <a:cs typeface="Mada"/>
                <a:sym typeface="Mada"/>
              </a:rPr>
              <a:t>Rectum and sigmoid colon</a:t>
            </a:r>
            <a:endParaRPr sz="1200">
              <a:latin typeface="Mada"/>
              <a:ea typeface="Mada"/>
              <a:cs typeface="Mada"/>
              <a:sym typeface="Mada"/>
            </a:endParaRPr>
          </a:p>
        </p:txBody>
      </p:sp>
      <p:sp>
        <p:nvSpPr>
          <p:cNvPr id="281" name="Google Shape;281;p22"/>
          <p:cNvSpPr/>
          <p:nvPr/>
        </p:nvSpPr>
        <p:spPr>
          <a:xfrm>
            <a:off x="3093519" y="2843025"/>
            <a:ext cx="1324500" cy="421200"/>
          </a:xfrm>
          <a:prstGeom prst="snip2SameRect">
            <a:avLst>
              <a:gd fmla="val 16667" name="adj1"/>
              <a:gd fmla="val 0" name="adj2"/>
            </a:avLst>
          </a:prstGeom>
          <a:solidFill>
            <a:srgbClr val="D9EAD3"/>
          </a:solid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1000"/>
              </a:spcBef>
              <a:spcAft>
                <a:spcPts val="1300"/>
              </a:spcAft>
              <a:buNone/>
            </a:pPr>
            <a:r>
              <a:rPr b="1" lang="ar" sz="1100">
                <a:solidFill>
                  <a:srgbClr val="38761D"/>
                </a:solidFill>
                <a:latin typeface="Mada"/>
                <a:ea typeface="Mada"/>
                <a:cs typeface="Mada"/>
                <a:sym typeface="Mada"/>
              </a:rPr>
              <a:t>Left-sided colitis</a:t>
            </a:r>
            <a:endParaRPr b="1" sz="1100">
              <a:solidFill>
                <a:srgbClr val="38761D"/>
              </a:solidFill>
              <a:latin typeface="Mada"/>
              <a:ea typeface="Mada"/>
              <a:cs typeface="Mada"/>
              <a:sym typeface="Mada"/>
            </a:endParaRPr>
          </a:p>
        </p:txBody>
      </p:sp>
      <p:sp>
        <p:nvSpPr>
          <p:cNvPr id="282" name="Google Shape;282;p22"/>
          <p:cNvSpPr/>
          <p:nvPr/>
        </p:nvSpPr>
        <p:spPr>
          <a:xfrm>
            <a:off x="3093522" y="3264276"/>
            <a:ext cx="1324500" cy="815100"/>
          </a:xfrm>
          <a:prstGeom prst="rect">
            <a:avLst/>
          </a:prstGeom>
          <a:no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lnSpc>
                <a:spcPct val="100000"/>
              </a:lnSpc>
              <a:spcBef>
                <a:spcPts val="0"/>
              </a:spcBef>
              <a:spcAft>
                <a:spcPts val="0"/>
              </a:spcAft>
              <a:buNone/>
            </a:pPr>
            <a:r>
              <a:rPr lang="ar" sz="1000">
                <a:latin typeface="Mada"/>
                <a:ea typeface="Mada"/>
                <a:cs typeface="Mada"/>
                <a:sym typeface="Mada"/>
              </a:rPr>
              <a:t>Disease that extends beyond the rectum and as far proximally as the splenic flexure.</a:t>
            </a:r>
            <a:endParaRPr sz="1000">
              <a:latin typeface="Mada"/>
              <a:ea typeface="Mada"/>
              <a:cs typeface="Mada"/>
              <a:sym typeface="Mada"/>
            </a:endParaRPr>
          </a:p>
        </p:txBody>
      </p:sp>
      <p:sp>
        <p:nvSpPr>
          <p:cNvPr id="278" name="Google Shape;278;p22"/>
          <p:cNvSpPr/>
          <p:nvPr/>
        </p:nvSpPr>
        <p:spPr>
          <a:xfrm>
            <a:off x="4562405" y="2843025"/>
            <a:ext cx="1301100" cy="421200"/>
          </a:xfrm>
          <a:prstGeom prst="snip2SameRect">
            <a:avLst>
              <a:gd fmla="val 16667" name="adj1"/>
              <a:gd fmla="val 0" name="adj2"/>
            </a:avLst>
          </a:prstGeom>
          <a:solidFill>
            <a:srgbClr val="D9EAD3"/>
          </a:solid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b="1" lang="ar" sz="1100">
                <a:solidFill>
                  <a:srgbClr val="38761D"/>
                </a:solidFill>
                <a:latin typeface="Mada"/>
                <a:ea typeface="Mada"/>
                <a:cs typeface="Mada"/>
                <a:sym typeface="Mada"/>
              </a:rPr>
              <a:t>Extensive colitis</a:t>
            </a:r>
            <a:endParaRPr b="1" sz="1100">
              <a:solidFill>
                <a:srgbClr val="38761D"/>
              </a:solidFill>
              <a:latin typeface="Mada"/>
              <a:ea typeface="Mada"/>
              <a:cs typeface="Mada"/>
              <a:sym typeface="Mada"/>
            </a:endParaRPr>
          </a:p>
        </p:txBody>
      </p:sp>
      <p:sp>
        <p:nvSpPr>
          <p:cNvPr id="283" name="Google Shape;283;p22"/>
          <p:cNvSpPr/>
          <p:nvPr/>
        </p:nvSpPr>
        <p:spPr>
          <a:xfrm>
            <a:off x="4562411" y="3264275"/>
            <a:ext cx="1301100" cy="815100"/>
          </a:xfrm>
          <a:prstGeom prst="rect">
            <a:avLst/>
          </a:prstGeom>
          <a:no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latin typeface="Mada"/>
                <a:ea typeface="Mada"/>
                <a:cs typeface="Mada"/>
                <a:sym typeface="Mada"/>
              </a:rPr>
              <a:t>Beyond the splenic flexure</a:t>
            </a:r>
            <a:endParaRPr sz="1200">
              <a:latin typeface="Mada"/>
              <a:ea typeface="Mada"/>
              <a:cs typeface="Mada"/>
              <a:sym typeface="Mada"/>
            </a:endParaRPr>
          </a:p>
          <a:p>
            <a:pPr indent="0" lvl="0" marL="0" rtl="0" algn="ctr">
              <a:spcBef>
                <a:spcPts val="0"/>
              </a:spcBef>
              <a:spcAft>
                <a:spcPts val="0"/>
              </a:spcAft>
              <a:buNone/>
            </a:pPr>
            <a:r>
              <a:rPr lang="ar" sz="900">
                <a:solidFill>
                  <a:srgbClr val="6AA84F"/>
                </a:solidFill>
                <a:latin typeface="Mada"/>
                <a:ea typeface="Mada"/>
                <a:cs typeface="Mada"/>
                <a:sym typeface="Mada"/>
              </a:rPr>
              <a:t>Clinically it’s similar to Pancolitis in the way of treatment.</a:t>
            </a:r>
            <a:endParaRPr sz="900">
              <a:solidFill>
                <a:srgbClr val="6AA84F"/>
              </a:solidFill>
              <a:latin typeface="Mada"/>
              <a:ea typeface="Mada"/>
              <a:cs typeface="Mada"/>
              <a:sym typeface="Mada"/>
            </a:endParaRPr>
          </a:p>
        </p:txBody>
      </p:sp>
      <p:sp>
        <p:nvSpPr>
          <p:cNvPr id="284" name="Google Shape;284;p22"/>
          <p:cNvSpPr/>
          <p:nvPr/>
        </p:nvSpPr>
        <p:spPr>
          <a:xfrm>
            <a:off x="6007893" y="2843125"/>
            <a:ext cx="1301100" cy="421200"/>
          </a:xfrm>
          <a:prstGeom prst="snip2SameRect">
            <a:avLst>
              <a:gd fmla="val 16667" name="adj1"/>
              <a:gd fmla="val 0" name="adj2"/>
            </a:avLst>
          </a:prstGeom>
          <a:solidFill>
            <a:srgbClr val="D9EAD3"/>
          </a:solid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b="1" lang="ar" sz="1100">
                <a:solidFill>
                  <a:srgbClr val="38761D"/>
                </a:solidFill>
                <a:latin typeface="Mada"/>
                <a:ea typeface="Mada"/>
                <a:cs typeface="Mada"/>
                <a:sym typeface="Mada"/>
              </a:rPr>
              <a:t>Pancolitis</a:t>
            </a:r>
            <a:endParaRPr b="1" sz="1100">
              <a:solidFill>
                <a:srgbClr val="38761D"/>
              </a:solidFill>
              <a:latin typeface="Mada"/>
              <a:ea typeface="Mada"/>
              <a:cs typeface="Mada"/>
              <a:sym typeface="Mada"/>
            </a:endParaRPr>
          </a:p>
        </p:txBody>
      </p:sp>
      <p:sp>
        <p:nvSpPr>
          <p:cNvPr id="285" name="Google Shape;285;p22"/>
          <p:cNvSpPr/>
          <p:nvPr/>
        </p:nvSpPr>
        <p:spPr>
          <a:xfrm>
            <a:off x="6007900" y="3264361"/>
            <a:ext cx="1301100" cy="815100"/>
          </a:xfrm>
          <a:prstGeom prst="rect">
            <a:avLst/>
          </a:prstGeom>
          <a:noFill/>
          <a:ln cap="flat" cmpd="sng" w="9525">
            <a:solidFill>
              <a:srgbClr val="79974F"/>
            </a:solidFill>
            <a:prstDash val="solid"/>
            <a:round/>
            <a:headEnd len="sm" w="sm" type="none"/>
            <a:tailEnd len="sm" w="sm" type="none"/>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latin typeface="Mada"/>
                <a:ea typeface="Mada"/>
                <a:cs typeface="Mada"/>
                <a:sym typeface="Mada"/>
              </a:rPr>
              <a:t>Whole colon</a:t>
            </a:r>
            <a:endParaRPr sz="1200">
              <a:latin typeface="Mada"/>
              <a:ea typeface="Mada"/>
              <a:cs typeface="Mada"/>
              <a:sym typeface="Mada"/>
            </a:endParaRPr>
          </a:p>
          <a:p>
            <a:pPr indent="0" lvl="0" marL="0" rtl="0" algn="ctr">
              <a:spcBef>
                <a:spcPts val="0"/>
              </a:spcBef>
              <a:spcAft>
                <a:spcPts val="0"/>
              </a:spcAft>
              <a:buNone/>
            </a:pPr>
            <a:r>
              <a:t/>
            </a:r>
            <a:endParaRPr sz="1200">
              <a:solidFill>
                <a:schemeClr val="accent1"/>
              </a:solidFill>
              <a:latin typeface="Mada"/>
              <a:ea typeface="Mada"/>
              <a:cs typeface="Mada"/>
              <a:sym typeface="Mada"/>
            </a:endParaRPr>
          </a:p>
        </p:txBody>
      </p:sp>
      <p:cxnSp>
        <p:nvCxnSpPr>
          <p:cNvPr id="286" name="Google Shape;286;p22"/>
          <p:cNvCxnSpPr>
            <a:stCxn id="271" idx="2"/>
            <a:endCxn id="284" idx="3"/>
          </p:cNvCxnSpPr>
          <p:nvPr/>
        </p:nvCxnSpPr>
        <p:spPr>
          <a:xfrm flipH="1" rot="-5400000">
            <a:off x="5063357" y="1248026"/>
            <a:ext cx="311700" cy="2878500"/>
          </a:xfrm>
          <a:prstGeom prst="bentConnector3">
            <a:avLst>
              <a:gd fmla="val 50000" name="adj1"/>
            </a:avLst>
          </a:prstGeom>
          <a:noFill/>
          <a:ln cap="flat" cmpd="sng" w="28575">
            <a:solidFill>
              <a:srgbClr val="79974F"/>
            </a:solidFill>
            <a:prstDash val="solid"/>
            <a:round/>
            <a:headEnd len="med" w="med" type="none"/>
            <a:tailEnd len="med" w="med" type="none"/>
          </a:ln>
        </p:spPr>
      </p:cxnSp>
      <p:pic>
        <p:nvPicPr>
          <p:cNvPr id="287" name="Google Shape;287;p22"/>
          <p:cNvPicPr preferRelativeResize="0"/>
          <p:nvPr/>
        </p:nvPicPr>
        <p:blipFill>
          <a:blip r:embed="rId5">
            <a:alphaModFix/>
          </a:blip>
          <a:stretch>
            <a:fillRect/>
          </a:stretch>
        </p:blipFill>
        <p:spPr>
          <a:xfrm>
            <a:off x="306373" y="5196823"/>
            <a:ext cx="522300" cy="608584"/>
          </a:xfrm>
          <a:prstGeom prst="rect">
            <a:avLst/>
          </a:prstGeom>
          <a:noFill/>
          <a:ln>
            <a:noFill/>
          </a:ln>
        </p:spPr>
      </p:pic>
      <p:sp>
        <p:nvSpPr>
          <p:cNvPr id="288" name="Google Shape;288;p22"/>
          <p:cNvSpPr/>
          <p:nvPr/>
        </p:nvSpPr>
        <p:spPr>
          <a:xfrm>
            <a:off x="4166601" y="4471777"/>
            <a:ext cx="3239100" cy="448800"/>
          </a:xfrm>
          <a:prstGeom prst="rect">
            <a:avLst/>
          </a:prstGeom>
          <a:solidFill>
            <a:srgbClr val="EFEFEF"/>
          </a:solidFill>
          <a:ln>
            <a:noFill/>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100"/>
              <a:buFont typeface="Arial"/>
              <a:buNone/>
            </a:pPr>
            <a:r>
              <a:rPr lang="ar" sz="1000">
                <a:latin typeface="Mada"/>
                <a:ea typeface="Mada"/>
                <a:cs typeface="Mada"/>
                <a:sym typeface="Mada"/>
              </a:rPr>
              <a:t>Patients with proctitis usually pass </a:t>
            </a:r>
            <a:r>
              <a:rPr b="1" lang="ar" sz="1000">
                <a:latin typeface="Mada"/>
                <a:ea typeface="Mada"/>
                <a:cs typeface="Mada"/>
                <a:sym typeface="Mada"/>
              </a:rPr>
              <a:t>fresh blood</a:t>
            </a:r>
            <a:r>
              <a:rPr lang="ar" sz="1000">
                <a:latin typeface="Mada"/>
                <a:ea typeface="Mada"/>
                <a:cs typeface="Mada"/>
                <a:sym typeface="Mada"/>
              </a:rPr>
              <a:t> or </a:t>
            </a:r>
            <a:r>
              <a:rPr b="1" lang="ar" sz="1000">
                <a:latin typeface="Mada"/>
                <a:ea typeface="Mada"/>
                <a:cs typeface="Mada"/>
                <a:sym typeface="Mada"/>
              </a:rPr>
              <a:t>bloodstained mucus either mixed with stool or streaked onto the surface</a:t>
            </a:r>
            <a:r>
              <a:rPr lang="ar" sz="1000">
                <a:latin typeface="Mada"/>
                <a:ea typeface="Mada"/>
                <a:cs typeface="Mada"/>
                <a:sym typeface="Mada"/>
              </a:rPr>
              <a:t> of normal or hard stool</a:t>
            </a:r>
            <a:endParaRPr sz="1000">
              <a:latin typeface="Mada"/>
              <a:ea typeface="Mada"/>
              <a:cs typeface="Mada"/>
              <a:sym typeface="Mada"/>
            </a:endParaRPr>
          </a:p>
        </p:txBody>
      </p:sp>
      <p:sp>
        <p:nvSpPr>
          <p:cNvPr id="289" name="Google Shape;289;p22"/>
          <p:cNvSpPr/>
          <p:nvPr/>
        </p:nvSpPr>
        <p:spPr>
          <a:xfrm>
            <a:off x="3701052" y="4471822"/>
            <a:ext cx="757350" cy="448389"/>
          </a:xfrm>
          <a:prstGeom prst="flowChartMerg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Exo"/>
                <a:ea typeface="Exo"/>
                <a:cs typeface="Exo"/>
                <a:sym typeface="Exo"/>
              </a:rPr>
              <a:t>1</a:t>
            </a:r>
            <a:endParaRPr b="1" sz="1800">
              <a:solidFill>
                <a:srgbClr val="FFFFFF"/>
              </a:solidFill>
              <a:latin typeface="Exo"/>
              <a:ea typeface="Exo"/>
              <a:cs typeface="Exo"/>
              <a:sym typeface="Exo"/>
            </a:endParaRPr>
          </a:p>
        </p:txBody>
      </p:sp>
      <p:sp>
        <p:nvSpPr>
          <p:cNvPr id="290" name="Google Shape;290;p22"/>
          <p:cNvSpPr/>
          <p:nvPr/>
        </p:nvSpPr>
        <p:spPr>
          <a:xfrm>
            <a:off x="4166601" y="5021103"/>
            <a:ext cx="3239100" cy="448800"/>
          </a:xfrm>
          <a:prstGeom prst="rect">
            <a:avLst/>
          </a:prstGeom>
          <a:solidFill>
            <a:srgbClr val="EFEFEF"/>
          </a:solidFill>
          <a:ln>
            <a:noFill/>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100"/>
              <a:buFont typeface="Arial"/>
              <a:buNone/>
            </a:pPr>
            <a:r>
              <a:rPr lang="ar" sz="1000">
                <a:latin typeface="Mada"/>
                <a:ea typeface="Mada"/>
                <a:cs typeface="Mada"/>
                <a:sym typeface="Mada"/>
              </a:rPr>
              <a:t>When the disease extends beyond the rectum, blood is usually mixed with stool or grossly bloody diarrhea may be noted</a:t>
            </a:r>
            <a:endParaRPr sz="1000">
              <a:latin typeface="Mada"/>
              <a:ea typeface="Mada"/>
              <a:cs typeface="Mada"/>
              <a:sym typeface="Mada"/>
            </a:endParaRPr>
          </a:p>
        </p:txBody>
      </p:sp>
      <p:sp>
        <p:nvSpPr>
          <p:cNvPr id="291" name="Google Shape;291;p22"/>
          <p:cNvSpPr/>
          <p:nvPr/>
        </p:nvSpPr>
        <p:spPr>
          <a:xfrm>
            <a:off x="3701052" y="5021148"/>
            <a:ext cx="757350" cy="448389"/>
          </a:xfrm>
          <a:prstGeom prst="flowChartMerge">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Exo"/>
                <a:ea typeface="Exo"/>
                <a:cs typeface="Exo"/>
                <a:sym typeface="Exo"/>
              </a:rPr>
              <a:t>2</a:t>
            </a:r>
            <a:endParaRPr b="1" sz="1800">
              <a:solidFill>
                <a:srgbClr val="FFFFFF"/>
              </a:solidFill>
              <a:latin typeface="Exo"/>
              <a:ea typeface="Exo"/>
              <a:cs typeface="Exo"/>
              <a:sym typeface="Exo"/>
            </a:endParaRPr>
          </a:p>
        </p:txBody>
      </p:sp>
      <p:sp>
        <p:nvSpPr>
          <p:cNvPr id="292" name="Google Shape;292;p22"/>
          <p:cNvSpPr/>
          <p:nvPr/>
        </p:nvSpPr>
        <p:spPr>
          <a:xfrm>
            <a:off x="4166601" y="5570429"/>
            <a:ext cx="3239100" cy="448800"/>
          </a:xfrm>
          <a:prstGeom prst="rect">
            <a:avLst/>
          </a:prstGeom>
          <a:solidFill>
            <a:srgbClr val="EFEFEF"/>
          </a:solidFill>
          <a:ln>
            <a:noFill/>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100"/>
              <a:buFont typeface="Arial"/>
              <a:buNone/>
            </a:pPr>
            <a:r>
              <a:rPr lang="ar" sz="1000">
                <a:latin typeface="Mada"/>
                <a:ea typeface="Mada"/>
                <a:cs typeface="Mada"/>
                <a:sym typeface="Mada"/>
              </a:rPr>
              <a:t>When the disease is severe, patients pass a liquid stool containing blood, pus, fecal matter</a:t>
            </a:r>
            <a:endParaRPr sz="1000">
              <a:latin typeface="Mada"/>
              <a:ea typeface="Mada"/>
              <a:cs typeface="Mada"/>
              <a:sym typeface="Mada"/>
            </a:endParaRPr>
          </a:p>
        </p:txBody>
      </p:sp>
      <p:sp>
        <p:nvSpPr>
          <p:cNvPr id="293" name="Google Shape;293;p22"/>
          <p:cNvSpPr/>
          <p:nvPr/>
        </p:nvSpPr>
        <p:spPr>
          <a:xfrm>
            <a:off x="3701052" y="5570475"/>
            <a:ext cx="757350" cy="448389"/>
          </a:xfrm>
          <a:prstGeom prst="flowChartMerge">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Exo"/>
                <a:ea typeface="Exo"/>
                <a:cs typeface="Exo"/>
                <a:sym typeface="Exo"/>
              </a:rPr>
              <a:t>3</a:t>
            </a:r>
            <a:endParaRPr b="1" sz="1800">
              <a:solidFill>
                <a:srgbClr val="FFFFFF"/>
              </a:solidFill>
              <a:latin typeface="Exo"/>
              <a:ea typeface="Exo"/>
              <a:cs typeface="Exo"/>
              <a:sym typeface="Exo"/>
            </a:endParaRPr>
          </a:p>
        </p:txBody>
      </p:sp>
      <p:sp>
        <p:nvSpPr>
          <p:cNvPr id="294" name="Google Shape;294;p22"/>
          <p:cNvSpPr/>
          <p:nvPr/>
        </p:nvSpPr>
        <p:spPr>
          <a:xfrm>
            <a:off x="4166601" y="6069816"/>
            <a:ext cx="3239100" cy="448800"/>
          </a:xfrm>
          <a:prstGeom prst="rect">
            <a:avLst/>
          </a:prstGeom>
          <a:solidFill>
            <a:srgbClr val="EFEFEF"/>
          </a:solidFill>
          <a:ln>
            <a:noFill/>
          </a:ln>
        </p:spPr>
        <p:txBody>
          <a:bodyPr anchorCtr="0" anchor="ctr" bIns="91425" lIns="91425" spcFirstLastPara="1" rIns="91425" wrap="square" tIns="91425">
            <a:noAutofit/>
          </a:bodyPr>
          <a:lstStyle/>
          <a:p>
            <a:pPr indent="0" lvl="0" marL="179999" rtl="0" algn="l">
              <a:spcBef>
                <a:spcPts val="0"/>
              </a:spcBef>
              <a:spcAft>
                <a:spcPts val="0"/>
              </a:spcAft>
              <a:buClr>
                <a:schemeClr val="dk1"/>
              </a:buClr>
              <a:buSzPts val="1100"/>
              <a:buFont typeface="Arial"/>
              <a:buNone/>
            </a:pPr>
            <a:r>
              <a:rPr lang="ar" sz="1000">
                <a:latin typeface="Mada"/>
                <a:ea typeface="Mada"/>
                <a:cs typeface="Mada"/>
                <a:sym typeface="Mada"/>
              </a:rPr>
              <a:t>Other symptoms in moderate to severe disease include: anorexia, nausea, </a:t>
            </a:r>
            <a:r>
              <a:rPr lang="ar" sz="1000">
                <a:latin typeface="Mada"/>
                <a:ea typeface="Mada"/>
                <a:cs typeface="Mada"/>
                <a:sym typeface="Mada"/>
              </a:rPr>
              <a:t>vomiting</a:t>
            </a:r>
            <a:r>
              <a:rPr lang="ar" sz="1000">
                <a:latin typeface="Mada"/>
                <a:ea typeface="Mada"/>
                <a:cs typeface="Mada"/>
                <a:sym typeface="Mada"/>
              </a:rPr>
              <a:t>, fever, weight loss</a:t>
            </a:r>
            <a:endParaRPr sz="1000">
              <a:latin typeface="Mada"/>
              <a:ea typeface="Mada"/>
              <a:cs typeface="Mada"/>
              <a:sym typeface="Mada"/>
            </a:endParaRPr>
          </a:p>
        </p:txBody>
      </p:sp>
      <p:sp>
        <p:nvSpPr>
          <p:cNvPr id="295" name="Google Shape;295;p22"/>
          <p:cNvSpPr/>
          <p:nvPr/>
        </p:nvSpPr>
        <p:spPr>
          <a:xfrm>
            <a:off x="3701052" y="6069865"/>
            <a:ext cx="757350" cy="448389"/>
          </a:xfrm>
          <a:prstGeom prst="flowChartMerge">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Exo"/>
                <a:ea typeface="Exo"/>
                <a:cs typeface="Exo"/>
                <a:sym typeface="Exo"/>
              </a:rPr>
              <a:t>4</a:t>
            </a:r>
            <a:endParaRPr b="1" sz="1800">
              <a:solidFill>
                <a:srgbClr val="FFFFFF"/>
              </a:solidFill>
              <a:latin typeface="Exo"/>
              <a:ea typeface="Exo"/>
              <a:cs typeface="Exo"/>
              <a:sym typeface="Exo"/>
            </a:endParaRPr>
          </a:p>
        </p:txBody>
      </p:sp>
      <p:sp>
        <p:nvSpPr>
          <p:cNvPr id="296" name="Google Shape;296;p22"/>
          <p:cNvSpPr/>
          <p:nvPr/>
        </p:nvSpPr>
        <p:spPr>
          <a:xfrm>
            <a:off x="429069" y="7877071"/>
            <a:ext cx="456600" cy="363900"/>
          </a:xfrm>
          <a:prstGeom prst="ellipse">
            <a:avLst/>
          </a:prstGeom>
          <a:solidFill>
            <a:srgbClr val="7997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97" name="Google Shape;297;p22"/>
          <p:cNvCxnSpPr/>
          <p:nvPr/>
        </p:nvCxnSpPr>
        <p:spPr>
          <a:xfrm rot="10800000">
            <a:off x="-26400" y="9512625"/>
            <a:ext cx="7612800" cy="0"/>
          </a:xfrm>
          <a:prstGeom prst="straightConnector1">
            <a:avLst/>
          </a:prstGeom>
          <a:noFill/>
          <a:ln cap="flat" cmpd="sng" w="28575">
            <a:solidFill>
              <a:srgbClr val="CDDDAD"/>
            </a:solidFill>
            <a:prstDash val="dot"/>
            <a:round/>
            <a:headEnd len="med" w="med" type="none"/>
            <a:tailEnd len="med" w="med" type="none"/>
          </a:ln>
        </p:spPr>
      </p:cxnSp>
      <p:sp>
        <p:nvSpPr>
          <p:cNvPr id="298" name="Google Shape;298;p22"/>
          <p:cNvSpPr/>
          <p:nvPr/>
        </p:nvSpPr>
        <p:spPr>
          <a:xfrm>
            <a:off x="6541295" y="7414605"/>
            <a:ext cx="192000" cy="1533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cxnSp>
        <p:nvCxnSpPr>
          <p:cNvPr id="299" name="Google Shape;299;p22"/>
          <p:cNvCxnSpPr/>
          <p:nvPr/>
        </p:nvCxnSpPr>
        <p:spPr>
          <a:xfrm rot="10800000">
            <a:off x="6636275" y="7647950"/>
            <a:ext cx="3600" cy="600300"/>
          </a:xfrm>
          <a:prstGeom prst="straightConnector1">
            <a:avLst/>
          </a:prstGeom>
          <a:noFill/>
          <a:ln cap="flat" cmpd="sng" w="25400">
            <a:solidFill>
              <a:srgbClr val="A6C26E"/>
            </a:solidFill>
            <a:prstDash val="solid"/>
            <a:miter lim="800000"/>
            <a:headEnd len="sm" w="sm" type="none"/>
            <a:tailEnd len="med" w="med" type="stealth"/>
          </a:ln>
        </p:spPr>
      </p:cxnSp>
      <p:sp>
        <p:nvSpPr>
          <p:cNvPr id="300" name="Google Shape;300;p22"/>
          <p:cNvSpPr/>
          <p:nvPr/>
        </p:nvSpPr>
        <p:spPr>
          <a:xfrm>
            <a:off x="6393377" y="8186701"/>
            <a:ext cx="456600" cy="363900"/>
          </a:xfrm>
          <a:prstGeom prst="ellipse">
            <a:avLst/>
          </a:prstGeom>
          <a:solidFill>
            <a:srgbClr val="A6C2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01" name="Google Shape;301;p22"/>
          <p:cNvSpPr txBox="1"/>
          <p:nvPr/>
        </p:nvSpPr>
        <p:spPr>
          <a:xfrm>
            <a:off x="5941900" y="8662600"/>
            <a:ext cx="1433100" cy="16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100">
                <a:solidFill>
                  <a:srgbClr val="1C4588"/>
                </a:solidFill>
                <a:latin typeface="Mada"/>
                <a:ea typeface="Mada"/>
                <a:cs typeface="Mada"/>
                <a:sym typeface="Mada"/>
              </a:rPr>
              <a:t>Iron </a:t>
            </a:r>
            <a:r>
              <a:rPr b="1" lang="ar" sz="1100">
                <a:solidFill>
                  <a:srgbClr val="1C4588"/>
                </a:solidFill>
                <a:latin typeface="Mada"/>
                <a:ea typeface="Mada"/>
                <a:cs typeface="Mada"/>
                <a:sym typeface="Mada"/>
              </a:rPr>
              <a:t>deficiency</a:t>
            </a:r>
            <a:r>
              <a:rPr b="1" lang="ar" sz="1100">
                <a:solidFill>
                  <a:srgbClr val="1C4588"/>
                </a:solidFill>
                <a:latin typeface="Mada"/>
                <a:ea typeface="Mada"/>
                <a:cs typeface="Mada"/>
                <a:sym typeface="Mada"/>
              </a:rPr>
              <a:t> anemia</a:t>
            </a:r>
            <a:r>
              <a:rPr b="1" lang="ar" sz="1100">
                <a:solidFill>
                  <a:srgbClr val="1C4588"/>
                </a:solidFill>
                <a:latin typeface="Mada"/>
                <a:ea typeface="Mada"/>
                <a:cs typeface="Mada"/>
                <a:sym typeface="Mada"/>
              </a:rPr>
              <a:t> </a:t>
            </a:r>
            <a:endParaRPr b="1" i="0" sz="1100" u="none" cap="none" strike="noStrike">
              <a:solidFill>
                <a:srgbClr val="1C4588"/>
              </a:solidFill>
              <a:latin typeface="Mada"/>
              <a:ea typeface="Mada"/>
              <a:cs typeface="Mada"/>
              <a:sym typeface="Mada"/>
            </a:endParaRPr>
          </a:p>
        </p:txBody>
      </p:sp>
      <p:sp>
        <p:nvSpPr>
          <p:cNvPr id="302" name="Google Shape;302;p22"/>
          <p:cNvSpPr txBox="1"/>
          <p:nvPr/>
        </p:nvSpPr>
        <p:spPr>
          <a:xfrm>
            <a:off x="3411000" y="6867125"/>
            <a:ext cx="3771600" cy="288900"/>
          </a:xfrm>
          <a:prstGeom prst="rect">
            <a:avLst/>
          </a:prstGeom>
          <a:noFill/>
          <a:ln cap="flat" cmpd="sng" w="9525">
            <a:solidFill>
              <a:srgbClr val="D9D9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D9D9D9"/>
                </a:solidFill>
                <a:latin typeface="Mada"/>
                <a:ea typeface="Mada"/>
                <a:cs typeface="Mada"/>
                <a:sym typeface="Mada"/>
              </a:rPr>
              <a:t>How to </a:t>
            </a:r>
            <a:r>
              <a:rPr lang="ar" sz="900">
                <a:solidFill>
                  <a:srgbClr val="D9D9D9"/>
                </a:solidFill>
                <a:latin typeface="Mada"/>
                <a:ea typeface="Mada"/>
                <a:cs typeface="Mada"/>
                <a:sym typeface="Mada"/>
              </a:rPr>
              <a:t>differentiate</a:t>
            </a:r>
            <a:r>
              <a:rPr lang="ar" sz="900">
                <a:solidFill>
                  <a:srgbClr val="D9D9D9"/>
                </a:solidFill>
                <a:latin typeface="Mada"/>
                <a:ea typeface="Mada"/>
                <a:cs typeface="Mada"/>
                <a:sym typeface="Mada"/>
              </a:rPr>
              <a:t> between mild and severe UC? </a:t>
            </a:r>
            <a:r>
              <a:rPr b="1" lang="ar" sz="900" u="sng">
                <a:solidFill>
                  <a:srgbClr val="B7B7B7"/>
                </a:solidFill>
                <a:latin typeface="Mada"/>
                <a:ea typeface="Mada"/>
                <a:cs typeface="Mada"/>
                <a:sym typeface="Mada"/>
                <a:hlinkClick r:id="rId6">
                  <a:extLst>
                    <a:ext uri="{A12FA001-AC4F-418D-AE19-62706E023703}">
                      <ahyp:hlinkClr val="tx"/>
                    </a:ext>
                  </a:extLst>
                </a:hlinkClick>
              </a:rPr>
              <a:t>Click here</a:t>
            </a:r>
            <a:r>
              <a:rPr lang="ar" sz="900">
                <a:solidFill>
                  <a:srgbClr val="D9D9D9"/>
                </a:solidFill>
                <a:latin typeface="Mada"/>
                <a:ea typeface="Mada"/>
                <a:cs typeface="Mada"/>
                <a:sym typeface="Mada"/>
              </a:rPr>
              <a:t> </a:t>
            </a:r>
            <a:r>
              <a:rPr b="1" lang="ar" sz="900">
                <a:latin typeface="Mada"/>
                <a:ea typeface="Mada"/>
                <a:cs typeface="Mada"/>
                <a:sym typeface="Mada"/>
              </a:rPr>
              <a:t>(EXTRA!!!!)</a:t>
            </a:r>
            <a:endParaRPr b="1" sz="900">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3"/>
          <p:cNvSpPr/>
          <p:nvPr/>
        </p:nvSpPr>
        <p:spPr>
          <a:xfrm>
            <a:off x="2473025" y="6636675"/>
            <a:ext cx="2754300" cy="27051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49899" lvl="0" marL="208799"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Rule out infection </a:t>
            </a:r>
            <a:endParaRPr b="1" sz="1000">
              <a:solidFill>
                <a:srgbClr val="CC0000"/>
              </a:solidFill>
              <a:latin typeface="Mada"/>
              <a:ea typeface="Mada"/>
              <a:cs typeface="Mada"/>
              <a:sym typeface="Mada"/>
            </a:endParaRPr>
          </a:p>
          <a:p>
            <a:pPr indent="-149899" lvl="0" marL="208799" rtl="0" algn="l">
              <a:spcBef>
                <a:spcPts val="0"/>
              </a:spcBef>
              <a:spcAft>
                <a:spcPts val="0"/>
              </a:spcAft>
              <a:buSzPts val="1000"/>
              <a:buFont typeface="Mada"/>
              <a:buChar char="●"/>
            </a:pPr>
            <a:r>
              <a:rPr b="1" lang="ar" sz="1000">
                <a:latin typeface="Mada"/>
                <a:ea typeface="Mada"/>
                <a:cs typeface="Mada"/>
                <a:sym typeface="Mada"/>
              </a:rPr>
              <a:t>Anti TNF therapy </a:t>
            </a:r>
            <a:r>
              <a:rPr lang="ar" sz="900">
                <a:solidFill>
                  <a:srgbClr val="6AA84F"/>
                </a:solidFill>
                <a:latin typeface="Mada"/>
                <a:ea typeface="Mada"/>
                <a:cs typeface="Mada"/>
                <a:sym typeface="Mada"/>
              </a:rPr>
              <a:t>(Induction &amp; maintenance)</a:t>
            </a:r>
            <a:endParaRPr b="1" sz="1000">
              <a:solidFill>
                <a:srgbClr val="CC0000"/>
              </a:solidFill>
              <a:latin typeface="Mada"/>
              <a:ea typeface="Mada"/>
              <a:cs typeface="Mada"/>
              <a:sym typeface="Mada"/>
            </a:endParaRPr>
          </a:p>
          <a:p>
            <a:pPr indent="-149899" lvl="0" marL="208799" rtl="0" algn="l">
              <a:spcBef>
                <a:spcPts val="0"/>
              </a:spcBef>
              <a:spcAft>
                <a:spcPts val="0"/>
              </a:spcAft>
              <a:buSzPts val="1000"/>
              <a:buFont typeface="Mada"/>
              <a:buChar char="●"/>
            </a:pPr>
            <a:r>
              <a:rPr b="1" lang="ar" sz="1000">
                <a:latin typeface="Mada"/>
                <a:ea typeface="Mada"/>
                <a:cs typeface="Mada"/>
                <a:sym typeface="Mada"/>
              </a:rPr>
              <a:t>5 ASA therapy: </a:t>
            </a:r>
            <a:r>
              <a:rPr b="1" lang="ar" sz="1000">
                <a:solidFill>
                  <a:srgbClr val="CC0000"/>
                </a:solidFill>
                <a:latin typeface="Mada"/>
                <a:ea typeface="Mada"/>
                <a:cs typeface="Mada"/>
                <a:sym typeface="Mada"/>
              </a:rPr>
              <a:t>The 1st line therapy. Used for induction &amp; maintenance of remission.</a:t>
            </a:r>
            <a:r>
              <a:rPr lang="ar" sz="1000">
                <a:latin typeface="Mada"/>
                <a:ea typeface="Mada"/>
                <a:cs typeface="Mada"/>
                <a:sym typeface="Mada"/>
              </a:rPr>
              <a:t> (Oral/Rectal</a:t>
            </a:r>
            <a:r>
              <a:rPr lang="ar" sz="1000">
                <a:solidFill>
                  <a:schemeClr val="dk1"/>
                </a:solidFill>
                <a:latin typeface="Mada"/>
                <a:ea typeface="Mada"/>
                <a:cs typeface="Mada"/>
                <a:sym typeface="Mada"/>
              </a:rPr>
              <a:t>:</a:t>
            </a:r>
            <a:r>
              <a:rPr lang="ar" sz="1000">
                <a:solidFill>
                  <a:srgbClr val="6AA84F"/>
                </a:solidFill>
                <a:latin typeface="Mada"/>
                <a:ea typeface="Mada"/>
                <a:cs typeface="Mada"/>
                <a:sym typeface="Mada"/>
              </a:rPr>
              <a:t>Suppository for Disease up to 10 cm while Enema for disease involving 10-20 cm if more than 20 cm then we combine oral with rectal</a:t>
            </a:r>
            <a:r>
              <a:rPr lang="ar" sz="1000">
                <a:latin typeface="Mada"/>
                <a:ea typeface="Mada"/>
                <a:cs typeface="Mada"/>
                <a:sym typeface="Mada"/>
              </a:rPr>
              <a:t>)</a:t>
            </a:r>
            <a:endParaRPr sz="1000">
              <a:latin typeface="Mada"/>
              <a:ea typeface="Mada"/>
              <a:cs typeface="Mada"/>
              <a:sym typeface="Mada"/>
            </a:endParaRPr>
          </a:p>
          <a:p>
            <a:pPr indent="-149899" lvl="0" marL="208799" rtl="0" algn="l">
              <a:spcBef>
                <a:spcPts val="0"/>
              </a:spcBef>
              <a:spcAft>
                <a:spcPts val="0"/>
              </a:spcAft>
              <a:buSzPts val="1000"/>
              <a:buFont typeface="Mada"/>
              <a:buChar char="●"/>
            </a:pPr>
            <a:r>
              <a:rPr b="1" lang="ar" sz="1000">
                <a:latin typeface="Mada"/>
                <a:ea typeface="Mada"/>
                <a:cs typeface="Mada"/>
                <a:sym typeface="Mada"/>
              </a:rPr>
              <a:t>Corticosteroids: </a:t>
            </a:r>
            <a:r>
              <a:rPr b="1" lang="ar" sz="1000">
                <a:solidFill>
                  <a:srgbClr val="CC0000"/>
                </a:solidFill>
                <a:latin typeface="Mada"/>
                <a:ea typeface="Mada"/>
                <a:cs typeface="Mada"/>
                <a:sym typeface="Mada"/>
              </a:rPr>
              <a:t>Used for induction </a:t>
            </a:r>
            <a:r>
              <a:rPr b="1" lang="ar" sz="1000" u="sng">
                <a:solidFill>
                  <a:srgbClr val="CC0000"/>
                </a:solidFill>
                <a:latin typeface="Mada"/>
                <a:ea typeface="Mada"/>
                <a:cs typeface="Mada"/>
                <a:sym typeface="Mada"/>
              </a:rPr>
              <a:t>ONLY</a:t>
            </a:r>
            <a:r>
              <a:rPr b="1" lang="ar" sz="1000">
                <a:solidFill>
                  <a:srgbClr val="CC0000"/>
                </a:solidFill>
                <a:latin typeface="Mada"/>
                <a:ea typeface="Mada"/>
                <a:cs typeface="Mada"/>
                <a:sym typeface="Mada"/>
              </a:rPr>
              <a:t> NEVER used for Maintenance of remission.</a:t>
            </a:r>
            <a:endParaRPr b="1" sz="1000">
              <a:solidFill>
                <a:srgbClr val="CC0000"/>
              </a:solidFill>
              <a:latin typeface="Mada"/>
              <a:ea typeface="Mada"/>
              <a:cs typeface="Mada"/>
              <a:sym typeface="Mada"/>
            </a:endParaRPr>
          </a:p>
          <a:p>
            <a:pPr indent="-149900" lvl="1" marL="450000" rtl="0" algn="l">
              <a:spcBef>
                <a:spcPts val="0"/>
              </a:spcBef>
              <a:spcAft>
                <a:spcPts val="0"/>
              </a:spcAft>
              <a:buSzPts val="1000"/>
              <a:buFont typeface="Mada"/>
              <a:buChar char="○"/>
            </a:pPr>
            <a:r>
              <a:rPr lang="ar" sz="1000">
                <a:latin typeface="Mada"/>
                <a:ea typeface="Mada"/>
                <a:cs typeface="Mada"/>
                <a:sym typeface="Mada"/>
              </a:rPr>
              <a:t>Systemic: Prednisolone  </a:t>
            </a:r>
            <a:endParaRPr sz="1000">
              <a:latin typeface="Mada"/>
              <a:ea typeface="Mada"/>
              <a:cs typeface="Mada"/>
              <a:sym typeface="Mada"/>
            </a:endParaRPr>
          </a:p>
          <a:p>
            <a:pPr indent="-149900" lvl="1" marL="450000" rtl="0" algn="l">
              <a:spcBef>
                <a:spcPts val="0"/>
              </a:spcBef>
              <a:spcAft>
                <a:spcPts val="0"/>
              </a:spcAft>
              <a:buSzPts val="1000"/>
              <a:buFont typeface="Mada"/>
              <a:buChar char="○"/>
            </a:pPr>
            <a:r>
              <a:rPr lang="ar" sz="1000">
                <a:latin typeface="Mada"/>
                <a:ea typeface="Mada"/>
                <a:cs typeface="Mada"/>
                <a:sym typeface="Mada"/>
              </a:rPr>
              <a:t>Local acting: enema. </a:t>
            </a:r>
            <a:r>
              <a:rPr lang="ar" sz="1000">
                <a:solidFill>
                  <a:srgbClr val="6AA84F"/>
                </a:solidFill>
                <a:latin typeface="Mada"/>
                <a:ea typeface="Mada"/>
                <a:cs typeface="Mada"/>
                <a:sym typeface="Mada"/>
              </a:rPr>
              <a:t>Such as Budesonide MMX that acts locally in the colon.</a:t>
            </a:r>
            <a:endParaRPr sz="1000">
              <a:solidFill>
                <a:srgbClr val="6AA84F"/>
              </a:solidFill>
              <a:latin typeface="Mada"/>
              <a:ea typeface="Mada"/>
              <a:cs typeface="Mada"/>
              <a:sym typeface="Mada"/>
            </a:endParaRPr>
          </a:p>
          <a:p>
            <a:pPr indent="-149899" lvl="0" marL="208799" rtl="0" algn="l">
              <a:spcBef>
                <a:spcPts val="0"/>
              </a:spcBef>
              <a:spcAft>
                <a:spcPts val="0"/>
              </a:spcAft>
              <a:buSzPts val="1000"/>
              <a:buFont typeface="Mada"/>
              <a:buChar char="●"/>
            </a:pPr>
            <a:r>
              <a:rPr b="1" lang="ar" sz="1000">
                <a:latin typeface="Mada"/>
                <a:ea typeface="Mada"/>
                <a:cs typeface="Mada"/>
                <a:sym typeface="Mada"/>
              </a:rPr>
              <a:t>Immunomodulators: </a:t>
            </a:r>
            <a:r>
              <a:rPr lang="ar" sz="900">
                <a:solidFill>
                  <a:srgbClr val="6AA84F"/>
                </a:solidFill>
                <a:latin typeface="Mada"/>
                <a:ea typeface="Mada"/>
                <a:cs typeface="Mada"/>
                <a:sym typeface="Mada"/>
              </a:rPr>
              <a:t>(Just for maintenance)</a:t>
            </a:r>
            <a:endParaRPr sz="900">
              <a:solidFill>
                <a:srgbClr val="6AA84F"/>
              </a:solidFill>
              <a:latin typeface="Mada"/>
              <a:ea typeface="Mada"/>
              <a:cs typeface="Mada"/>
              <a:sym typeface="Mada"/>
            </a:endParaRPr>
          </a:p>
          <a:p>
            <a:pPr indent="-149900" lvl="1" marL="450000" rtl="0" algn="l">
              <a:spcBef>
                <a:spcPts val="0"/>
              </a:spcBef>
              <a:spcAft>
                <a:spcPts val="0"/>
              </a:spcAft>
              <a:buSzPts val="1000"/>
              <a:buFont typeface="Mada"/>
              <a:buChar char="○"/>
            </a:pPr>
            <a:r>
              <a:rPr lang="ar" sz="1000">
                <a:latin typeface="Mada"/>
                <a:ea typeface="Mada"/>
                <a:cs typeface="Mada"/>
                <a:sym typeface="Mada"/>
              </a:rPr>
              <a:t>Azithyoprine  </a:t>
            </a:r>
            <a:endParaRPr sz="1000">
              <a:latin typeface="Mada"/>
              <a:ea typeface="Mada"/>
              <a:cs typeface="Mada"/>
              <a:sym typeface="Mada"/>
            </a:endParaRPr>
          </a:p>
          <a:p>
            <a:pPr indent="-149900" lvl="1" marL="450000" rtl="0" algn="l">
              <a:spcBef>
                <a:spcPts val="0"/>
              </a:spcBef>
              <a:spcAft>
                <a:spcPts val="0"/>
              </a:spcAft>
              <a:buSzPts val="1000"/>
              <a:buFont typeface="Mada"/>
              <a:buChar char="○"/>
            </a:pPr>
            <a:r>
              <a:rPr lang="ar" sz="1000">
                <a:latin typeface="Mada"/>
                <a:ea typeface="Mada"/>
                <a:cs typeface="Mada"/>
                <a:sym typeface="Mada"/>
              </a:rPr>
              <a:t>Methotrexate</a:t>
            </a:r>
            <a:endParaRPr sz="1000">
              <a:latin typeface="Mada"/>
              <a:ea typeface="Mada"/>
              <a:cs typeface="Mada"/>
              <a:sym typeface="Mada"/>
            </a:endParaRPr>
          </a:p>
        </p:txBody>
      </p:sp>
      <p:sp>
        <p:nvSpPr>
          <p:cNvPr id="308" name="Google Shape;308;p23"/>
          <p:cNvSpPr/>
          <p:nvPr/>
        </p:nvSpPr>
        <p:spPr>
          <a:xfrm>
            <a:off x="4894650" y="3262450"/>
            <a:ext cx="2505000" cy="2705100"/>
          </a:xfrm>
          <a:prstGeom prst="roundRect">
            <a:avLst>
              <a:gd fmla="val 16667" name="adj"/>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txBox="1"/>
          <p:nvPr/>
        </p:nvSpPr>
        <p:spPr>
          <a:xfrm>
            <a:off x="10695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Ulcerative Colitis cont’</a:t>
            </a:r>
            <a:endParaRPr b="1" sz="26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solidFill>
                <a:schemeClr val="dk1"/>
              </a:solidFill>
              <a:latin typeface="Alegreya"/>
              <a:ea typeface="Alegreya"/>
              <a:cs typeface="Alegreya"/>
              <a:sym typeface="Alegreya"/>
            </a:endParaRPr>
          </a:p>
          <a:p>
            <a:pPr indent="0" lvl="0" marL="0" rtl="0" algn="ctr">
              <a:spcBef>
                <a:spcPts val="0"/>
              </a:spcBef>
              <a:spcAft>
                <a:spcPts val="0"/>
              </a:spcAft>
              <a:buNone/>
            </a:pPr>
            <a:r>
              <a:t/>
            </a:r>
            <a:endParaRPr b="1" sz="2600">
              <a:solidFill>
                <a:schemeClr val="dk1"/>
              </a:solidFill>
              <a:latin typeface="Alegreya"/>
              <a:ea typeface="Alegreya"/>
              <a:cs typeface="Alegreya"/>
              <a:sym typeface="Alegreya"/>
            </a:endParaRPr>
          </a:p>
        </p:txBody>
      </p:sp>
      <p:sp>
        <p:nvSpPr>
          <p:cNvPr id="310" name="Google Shape;310;p23"/>
          <p:cNvSpPr txBox="1"/>
          <p:nvPr/>
        </p:nvSpPr>
        <p:spPr>
          <a:xfrm>
            <a:off x="59827" y="757127"/>
            <a:ext cx="5362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Diagnosis </a:t>
            </a:r>
            <a:endParaRPr b="1" sz="2200">
              <a:highlight>
                <a:schemeClr val="accent5"/>
              </a:highlight>
              <a:latin typeface="Mada"/>
              <a:ea typeface="Mada"/>
              <a:cs typeface="Mada"/>
              <a:sym typeface="Mada"/>
            </a:endParaRPr>
          </a:p>
        </p:txBody>
      </p:sp>
      <p:sp>
        <p:nvSpPr>
          <p:cNvPr id="311" name="Google Shape;311;p23"/>
          <p:cNvSpPr txBox="1"/>
          <p:nvPr/>
        </p:nvSpPr>
        <p:spPr>
          <a:xfrm>
            <a:off x="-7308775" y="4320050"/>
            <a:ext cx="3000000" cy="576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P</a:t>
            </a:r>
            <a:r>
              <a:rPr b="1" lang="ar" sz="2200">
                <a:solidFill>
                  <a:schemeClr val="dk1"/>
                </a:solidFill>
                <a:highlight>
                  <a:schemeClr val="accent5"/>
                </a:highlight>
                <a:latin typeface="Mada"/>
                <a:ea typeface="Mada"/>
                <a:cs typeface="Mada"/>
                <a:sym typeface="Mada"/>
              </a:rPr>
              <a:t>athology </a:t>
            </a:r>
            <a:endParaRPr b="1" sz="2200">
              <a:solidFill>
                <a:schemeClr val="dk1"/>
              </a:solidFill>
              <a:highlight>
                <a:schemeClr val="accent5"/>
              </a:highlight>
              <a:latin typeface="Mada"/>
              <a:ea typeface="Mada"/>
              <a:cs typeface="Mada"/>
              <a:sym typeface="Mada"/>
            </a:endParaRPr>
          </a:p>
        </p:txBody>
      </p:sp>
      <p:grpSp>
        <p:nvGrpSpPr>
          <p:cNvPr id="312" name="Google Shape;312;p23"/>
          <p:cNvGrpSpPr/>
          <p:nvPr/>
        </p:nvGrpSpPr>
        <p:grpSpPr>
          <a:xfrm>
            <a:off x="-6898653" y="872267"/>
            <a:ext cx="6657878" cy="2856108"/>
            <a:chOff x="236822" y="9160167"/>
            <a:chExt cx="6657878" cy="2856108"/>
          </a:xfrm>
        </p:grpSpPr>
        <p:sp>
          <p:nvSpPr>
            <p:cNvPr id="313" name="Google Shape;313;p23"/>
            <p:cNvSpPr/>
            <p:nvPr/>
          </p:nvSpPr>
          <p:spPr>
            <a:xfrm>
              <a:off x="821125" y="9293850"/>
              <a:ext cx="2217900" cy="952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No single modalities is enough for diagnosis</a:t>
              </a:r>
              <a:endParaRPr sz="1200">
                <a:solidFill>
                  <a:schemeClr val="dk1"/>
                </a:solidFill>
                <a:latin typeface="Mada"/>
                <a:ea typeface="Mada"/>
                <a:cs typeface="Mada"/>
                <a:sym typeface="Mada"/>
              </a:endParaRPr>
            </a:p>
          </p:txBody>
        </p:sp>
        <p:sp>
          <p:nvSpPr>
            <p:cNvPr id="314" name="Google Shape;314;p23"/>
            <p:cNvSpPr txBox="1"/>
            <p:nvPr/>
          </p:nvSpPr>
          <p:spPr>
            <a:xfrm>
              <a:off x="344889" y="9160167"/>
              <a:ext cx="670800" cy="10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5200">
                  <a:solidFill>
                    <a:srgbClr val="79974F"/>
                  </a:solidFill>
                  <a:latin typeface="Mada"/>
                  <a:ea typeface="Mada"/>
                  <a:cs typeface="Mada"/>
                  <a:sym typeface="Mada"/>
                </a:rPr>
                <a:t>1</a:t>
              </a:r>
              <a:endParaRPr b="1" sz="5200">
                <a:solidFill>
                  <a:srgbClr val="79974F"/>
                </a:solidFill>
                <a:latin typeface="Mada"/>
                <a:ea typeface="Mada"/>
                <a:cs typeface="Mada"/>
                <a:sym typeface="Mada"/>
              </a:endParaRPr>
            </a:p>
          </p:txBody>
        </p:sp>
        <p:sp>
          <p:nvSpPr>
            <p:cNvPr id="315" name="Google Shape;315;p23"/>
            <p:cNvSpPr/>
            <p:nvPr/>
          </p:nvSpPr>
          <p:spPr>
            <a:xfrm>
              <a:off x="4676800" y="9293850"/>
              <a:ext cx="2217900" cy="952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Combination of clinical picture, laboratory, endoscopy, pathology are required for the diagnosis of UC</a:t>
              </a:r>
              <a:endParaRPr sz="1200">
                <a:solidFill>
                  <a:schemeClr val="dk1"/>
                </a:solidFill>
                <a:latin typeface="Mada"/>
                <a:ea typeface="Mada"/>
                <a:cs typeface="Mada"/>
                <a:sym typeface="Mada"/>
              </a:endParaRPr>
            </a:p>
          </p:txBody>
        </p:sp>
        <p:sp>
          <p:nvSpPr>
            <p:cNvPr id="316" name="Google Shape;316;p23"/>
            <p:cNvSpPr txBox="1"/>
            <p:nvPr/>
          </p:nvSpPr>
          <p:spPr>
            <a:xfrm>
              <a:off x="4062322" y="9160167"/>
              <a:ext cx="670800" cy="1019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ar" sz="5200">
                  <a:solidFill>
                    <a:srgbClr val="79974F"/>
                  </a:solidFill>
                  <a:latin typeface="Mada"/>
                  <a:ea typeface="Mada"/>
                  <a:cs typeface="Mada"/>
                  <a:sym typeface="Mada"/>
                </a:rPr>
                <a:t>2</a:t>
              </a:r>
              <a:endParaRPr b="1" sz="5200">
                <a:solidFill>
                  <a:srgbClr val="79974F"/>
                </a:solidFill>
                <a:latin typeface="Mada"/>
                <a:ea typeface="Mada"/>
                <a:cs typeface="Mada"/>
                <a:sym typeface="Mada"/>
              </a:endParaRPr>
            </a:p>
          </p:txBody>
        </p:sp>
        <p:sp>
          <p:nvSpPr>
            <p:cNvPr id="317" name="Google Shape;317;p23"/>
            <p:cNvSpPr/>
            <p:nvPr/>
          </p:nvSpPr>
          <p:spPr>
            <a:xfrm>
              <a:off x="821125" y="10275675"/>
              <a:ext cx="6073500" cy="17406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 Colonoscopy: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Vascular markings are lost. colon mucosa will disappear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Petechiae, exudates, touch friability and frank hemorrhage “ rectal bleeding” may be present.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Colonic involvement is continuous in ulcerative colitis, in contrast to the patchy nature of Crohn's disease.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rgbClr val="1C4588"/>
                  </a:solidFill>
                  <a:latin typeface="Mada"/>
                  <a:ea typeface="Mada"/>
                  <a:cs typeface="Mada"/>
                  <a:sym typeface="Mada"/>
                </a:rPr>
                <a:t>● Endoscopy with mucosal biopsy is the gold standard investigation for diagnosis of UC</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rgbClr val="1C4588"/>
                  </a:solidFill>
                  <a:latin typeface="Mada"/>
                  <a:ea typeface="Mada"/>
                  <a:cs typeface="Mada"/>
                  <a:sym typeface="Mada"/>
                </a:rPr>
                <a:t>● Sigmoidoscopy is usually abnormal, showing an inflamed, bleeding and friable mucosa.</a:t>
              </a:r>
              <a:endParaRPr sz="12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C4588"/>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rgbClr val="1C4588"/>
                </a:solidFill>
                <a:latin typeface="Mada"/>
                <a:ea typeface="Mada"/>
                <a:cs typeface="Mada"/>
                <a:sym typeface="Mada"/>
              </a:endParaRPr>
            </a:p>
          </p:txBody>
        </p:sp>
        <p:sp>
          <p:nvSpPr>
            <p:cNvPr id="318" name="Google Shape;318;p23"/>
            <p:cNvSpPr txBox="1"/>
            <p:nvPr/>
          </p:nvSpPr>
          <p:spPr>
            <a:xfrm>
              <a:off x="236822" y="10636254"/>
              <a:ext cx="670800" cy="1019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ar" sz="5200">
                  <a:solidFill>
                    <a:srgbClr val="79974F"/>
                  </a:solidFill>
                  <a:latin typeface="Mada"/>
                  <a:ea typeface="Mada"/>
                  <a:cs typeface="Mada"/>
                  <a:sym typeface="Mada"/>
                </a:rPr>
                <a:t>3</a:t>
              </a:r>
              <a:endParaRPr b="1" sz="5200">
                <a:solidFill>
                  <a:srgbClr val="79974F"/>
                </a:solidFill>
                <a:latin typeface="Mada"/>
                <a:ea typeface="Mada"/>
                <a:cs typeface="Mada"/>
                <a:sym typeface="Mada"/>
              </a:endParaRPr>
            </a:p>
          </p:txBody>
        </p:sp>
      </p:grpSp>
      <p:sp>
        <p:nvSpPr>
          <p:cNvPr id="319" name="Google Shape;319;p23"/>
          <p:cNvSpPr txBox="1"/>
          <p:nvPr/>
        </p:nvSpPr>
        <p:spPr>
          <a:xfrm>
            <a:off x="-6927875" y="4986525"/>
            <a:ext cx="6463500" cy="2835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 Chronic changes including branching of crypts, atrophy of glands, and loss of mucin in goblet cells.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PMNs accumulate in the crypts of the colon (crypt abscesses).</a:t>
            </a:r>
            <a:endParaRPr sz="1200">
              <a:latin typeface="Mada Medium"/>
              <a:ea typeface="Mada Medium"/>
              <a:cs typeface="Mada Medium"/>
              <a:sym typeface="Mada Medium"/>
            </a:endParaRPr>
          </a:p>
        </p:txBody>
      </p:sp>
      <p:sp>
        <p:nvSpPr>
          <p:cNvPr id="320" name="Google Shape;320;p23"/>
          <p:cNvSpPr txBox="1"/>
          <p:nvPr/>
        </p:nvSpPr>
        <p:spPr>
          <a:xfrm>
            <a:off x="-7038900" y="8185750"/>
            <a:ext cx="3000000" cy="576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Alegreya Regular"/>
              <a:buChar char="◄"/>
            </a:pPr>
            <a:r>
              <a:rPr b="1" lang="ar" sz="2200">
                <a:solidFill>
                  <a:schemeClr val="dk1"/>
                </a:solidFill>
                <a:highlight>
                  <a:schemeClr val="accent5"/>
                </a:highlight>
                <a:latin typeface="Mada"/>
                <a:ea typeface="Mada"/>
                <a:cs typeface="Mada"/>
                <a:sym typeface="Mada"/>
              </a:rPr>
              <a:t>Complications </a:t>
            </a:r>
            <a:r>
              <a:rPr lang="ar" sz="2200">
                <a:solidFill>
                  <a:schemeClr val="dk1"/>
                </a:solidFill>
                <a:highlight>
                  <a:schemeClr val="accent5"/>
                </a:highlight>
                <a:latin typeface="Alegreya Regular"/>
                <a:ea typeface="Alegreya Regular"/>
                <a:cs typeface="Alegreya Regular"/>
                <a:sym typeface="Alegreya Regular"/>
              </a:rPr>
              <a:t> </a:t>
            </a:r>
            <a:endParaRPr/>
          </a:p>
        </p:txBody>
      </p:sp>
      <p:sp>
        <p:nvSpPr>
          <p:cNvPr id="321" name="Google Shape;321;p23"/>
          <p:cNvSpPr txBox="1"/>
          <p:nvPr/>
        </p:nvSpPr>
        <p:spPr>
          <a:xfrm>
            <a:off x="-6463500" y="8749500"/>
            <a:ext cx="6463500" cy="1253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Hemorrhage.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Perforation.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Colon cancer</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Toxic megacolon:  is the leading cause of death in UC and affects &lt;5% of patients. It is associated with a risk of colonic perforation . (It is a transverse colon with a diameter of more than 5-6 cm with loss of haustration)</a:t>
            </a:r>
            <a:endParaRPr sz="1200">
              <a:latin typeface="Mada Medium"/>
              <a:ea typeface="Mada Medium"/>
              <a:cs typeface="Mada Medium"/>
              <a:sym typeface="Mada Medium"/>
            </a:endParaRPr>
          </a:p>
        </p:txBody>
      </p:sp>
      <p:pic>
        <p:nvPicPr>
          <p:cNvPr id="322" name="Google Shape;322;p23"/>
          <p:cNvPicPr preferRelativeResize="0"/>
          <p:nvPr/>
        </p:nvPicPr>
        <p:blipFill>
          <a:blip r:embed="rId3">
            <a:alphaModFix/>
          </a:blip>
          <a:stretch>
            <a:fillRect/>
          </a:stretch>
        </p:blipFill>
        <p:spPr>
          <a:xfrm>
            <a:off x="-6833275" y="6133325"/>
            <a:ext cx="2262850" cy="750125"/>
          </a:xfrm>
          <a:prstGeom prst="rect">
            <a:avLst/>
          </a:prstGeom>
          <a:noFill/>
          <a:ln>
            <a:noFill/>
          </a:ln>
        </p:spPr>
      </p:pic>
      <p:pic>
        <p:nvPicPr>
          <p:cNvPr id="323" name="Google Shape;323;p23"/>
          <p:cNvPicPr preferRelativeResize="0"/>
          <p:nvPr/>
        </p:nvPicPr>
        <p:blipFill>
          <a:blip r:embed="rId4">
            <a:alphaModFix/>
          </a:blip>
          <a:stretch>
            <a:fillRect/>
          </a:stretch>
        </p:blipFill>
        <p:spPr>
          <a:xfrm>
            <a:off x="-4439612" y="6033850"/>
            <a:ext cx="1955575" cy="862425"/>
          </a:xfrm>
          <a:prstGeom prst="rect">
            <a:avLst/>
          </a:prstGeom>
          <a:noFill/>
          <a:ln>
            <a:noFill/>
          </a:ln>
        </p:spPr>
      </p:pic>
      <p:pic>
        <p:nvPicPr>
          <p:cNvPr id="324" name="Google Shape;324;p23"/>
          <p:cNvPicPr preferRelativeResize="0"/>
          <p:nvPr/>
        </p:nvPicPr>
        <p:blipFill>
          <a:blip r:embed="rId5">
            <a:alphaModFix/>
          </a:blip>
          <a:stretch>
            <a:fillRect/>
          </a:stretch>
        </p:blipFill>
        <p:spPr>
          <a:xfrm>
            <a:off x="-2353200" y="5985951"/>
            <a:ext cx="1736850" cy="958225"/>
          </a:xfrm>
          <a:prstGeom prst="rect">
            <a:avLst/>
          </a:prstGeom>
          <a:noFill/>
          <a:ln>
            <a:noFill/>
          </a:ln>
        </p:spPr>
      </p:pic>
      <p:sp>
        <p:nvSpPr>
          <p:cNvPr id="325" name="Google Shape;325;p23"/>
          <p:cNvSpPr txBox="1"/>
          <p:nvPr/>
        </p:nvSpPr>
        <p:spPr>
          <a:xfrm>
            <a:off x="-6833275" y="7032650"/>
            <a:ext cx="2171400" cy="412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Ulcerative Colitis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26" name="Google Shape;326;p23"/>
          <p:cNvSpPr txBox="1"/>
          <p:nvPr/>
        </p:nvSpPr>
        <p:spPr>
          <a:xfrm>
            <a:off x="-4341350" y="7039050"/>
            <a:ext cx="1736700" cy="3486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Normal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27" name="Google Shape;327;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28" name="Google Shape;328;p23"/>
          <p:cNvSpPr txBox="1"/>
          <p:nvPr/>
        </p:nvSpPr>
        <p:spPr>
          <a:xfrm>
            <a:off x="-2362725" y="7007250"/>
            <a:ext cx="1755900" cy="412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Ulcerative Colitis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29" name="Google Shape;329;p23"/>
          <p:cNvSpPr txBox="1"/>
          <p:nvPr/>
        </p:nvSpPr>
        <p:spPr>
          <a:xfrm>
            <a:off x="-14883950" y="8991450"/>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Investigations: </a:t>
            </a:r>
            <a:r>
              <a:rPr b="1" lang="ar" sz="1000">
                <a:solidFill>
                  <a:srgbClr val="1C4588"/>
                </a:solidFill>
                <a:latin typeface="Mada"/>
                <a:ea typeface="Mada"/>
                <a:cs typeface="Mada"/>
                <a:sym typeface="Mada"/>
              </a:rPr>
              <a:t>blood tests</a:t>
            </a:r>
            <a:r>
              <a:rPr lang="ar" sz="1000">
                <a:solidFill>
                  <a:srgbClr val="1C4588"/>
                </a:solidFill>
                <a:latin typeface="Mada"/>
                <a:ea typeface="Mada"/>
                <a:cs typeface="Mada"/>
                <a:sym typeface="Mada"/>
              </a:rPr>
              <a:t> ( raised in white cells, platelet count, ESR and CRP, iron </a:t>
            </a:r>
            <a:r>
              <a:rPr lang="ar" sz="1000">
                <a:solidFill>
                  <a:srgbClr val="1C4588"/>
                </a:solidFill>
                <a:latin typeface="Mada"/>
                <a:ea typeface="Mada"/>
                <a:cs typeface="Mada"/>
                <a:sym typeface="Mada"/>
              </a:rPr>
              <a:t>deficiency</a:t>
            </a:r>
            <a:r>
              <a:rPr lang="ar" sz="1000">
                <a:solidFill>
                  <a:srgbClr val="1C4588"/>
                </a:solidFill>
                <a:latin typeface="Mada"/>
                <a:ea typeface="Mada"/>
                <a:cs typeface="Mada"/>
                <a:sym typeface="Mada"/>
              </a:rPr>
              <a:t> anemia is present and </a:t>
            </a:r>
            <a:r>
              <a:rPr lang="ar" sz="1000">
                <a:solidFill>
                  <a:srgbClr val="1C4588"/>
                </a:solidFill>
                <a:latin typeface="Mada"/>
                <a:ea typeface="Mada"/>
                <a:cs typeface="Mada"/>
                <a:sym typeface="Mada"/>
              </a:rPr>
              <a:t>hypoalbuminemia</a:t>
            </a:r>
            <a:r>
              <a:rPr lang="ar" sz="1000">
                <a:solidFill>
                  <a:srgbClr val="1C4588"/>
                </a:solidFill>
                <a:latin typeface="Mada"/>
                <a:ea typeface="Mada"/>
                <a:cs typeface="Mada"/>
                <a:sym typeface="Mada"/>
              </a:rPr>
              <a:t>) , faecal calprotectin/lactoferrin will be elevated , pANCA may be positive , </a:t>
            </a:r>
            <a:r>
              <a:rPr b="1" lang="ar" sz="1000">
                <a:solidFill>
                  <a:srgbClr val="1C4588"/>
                </a:solidFill>
                <a:latin typeface="Mada"/>
                <a:ea typeface="Mada"/>
                <a:cs typeface="Mada"/>
                <a:sym typeface="Mada"/>
              </a:rPr>
              <a:t>I</a:t>
            </a:r>
            <a:r>
              <a:rPr b="1" lang="ar" sz="1000">
                <a:solidFill>
                  <a:srgbClr val="1C4588"/>
                </a:solidFill>
                <a:latin typeface="Mada"/>
                <a:ea typeface="Mada"/>
                <a:cs typeface="Mada"/>
                <a:sym typeface="Mada"/>
              </a:rPr>
              <a:t>maging  </a:t>
            </a:r>
            <a:r>
              <a:rPr lang="ar" sz="1000">
                <a:solidFill>
                  <a:srgbClr val="1C4588"/>
                </a:solidFill>
                <a:latin typeface="Mada"/>
                <a:ea typeface="Mada"/>
                <a:cs typeface="Mada"/>
                <a:sym typeface="Mada"/>
              </a:rPr>
              <a:t>plain abdominal x-ray is essential to exclude colonic dilation which is detected by ultrasound , </a:t>
            </a:r>
            <a:r>
              <a:rPr b="1" lang="ar" sz="1000">
                <a:solidFill>
                  <a:srgbClr val="1C4588"/>
                </a:solidFill>
                <a:latin typeface="Mada"/>
                <a:ea typeface="Mada"/>
                <a:cs typeface="Mada"/>
                <a:sym typeface="Mada"/>
              </a:rPr>
              <a:t>liver biochemistry </a:t>
            </a:r>
            <a:r>
              <a:rPr lang="ar" sz="1000">
                <a:solidFill>
                  <a:srgbClr val="1C4588"/>
                </a:solidFill>
                <a:latin typeface="Mada"/>
                <a:ea typeface="Mada"/>
                <a:cs typeface="Mada"/>
                <a:sym typeface="Mada"/>
              </a:rPr>
              <a:t>may be abnormal </a:t>
            </a:r>
            <a:endParaRPr sz="1000">
              <a:solidFill>
                <a:srgbClr val="1C4588"/>
              </a:solidFill>
              <a:latin typeface="Mada"/>
              <a:ea typeface="Mada"/>
              <a:cs typeface="Mada"/>
              <a:sym typeface="Mada"/>
            </a:endParaRPr>
          </a:p>
        </p:txBody>
      </p:sp>
      <p:sp>
        <p:nvSpPr>
          <p:cNvPr id="330" name="Google Shape;330;p23"/>
          <p:cNvSpPr/>
          <p:nvPr/>
        </p:nvSpPr>
        <p:spPr>
          <a:xfrm flipH="1">
            <a:off x="365025" y="3541875"/>
            <a:ext cx="4329600" cy="11235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8600" lvl="0" marL="352799" rtl="0" algn="l">
              <a:spcBef>
                <a:spcPts val="0"/>
              </a:spcBef>
              <a:spcAft>
                <a:spcPts val="0"/>
              </a:spcAft>
              <a:buSzPts val="1200"/>
              <a:buFont typeface="Mada"/>
              <a:buChar char="➔"/>
            </a:pPr>
            <a:r>
              <a:rPr lang="ar" sz="1200">
                <a:latin typeface="Mada"/>
                <a:ea typeface="Mada"/>
                <a:cs typeface="Mada"/>
                <a:sym typeface="Mada"/>
              </a:rPr>
              <a:t>The </a:t>
            </a:r>
            <a:r>
              <a:rPr b="1" lang="ar" sz="1200">
                <a:latin typeface="Mada"/>
                <a:ea typeface="Mada"/>
                <a:cs typeface="Mada"/>
                <a:sym typeface="Mada"/>
              </a:rPr>
              <a:t>vascular markings are lost</a:t>
            </a:r>
            <a:r>
              <a:rPr lang="ar" sz="1200">
                <a:latin typeface="Mada"/>
                <a:ea typeface="Mada"/>
                <a:cs typeface="Mada"/>
                <a:sym typeface="Mada"/>
              </a:rPr>
              <a:t>, petechiae, exudates, </a:t>
            </a:r>
            <a:r>
              <a:rPr b="1" lang="ar" sz="1200">
                <a:solidFill>
                  <a:srgbClr val="CC0000"/>
                </a:solidFill>
                <a:latin typeface="Mada"/>
                <a:ea typeface="Mada"/>
                <a:cs typeface="Mada"/>
                <a:sym typeface="Mada"/>
              </a:rPr>
              <a:t>touch friability</a:t>
            </a:r>
            <a:r>
              <a:rPr lang="ar" sz="1200">
                <a:latin typeface="Mada"/>
                <a:ea typeface="Mada"/>
                <a:cs typeface="Mada"/>
                <a:sym typeface="Mada"/>
              </a:rPr>
              <a:t>, and frank hemorrhage may be present.  </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lang="ar" sz="1200">
                <a:latin typeface="Mada"/>
                <a:ea typeface="Mada"/>
                <a:cs typeface="Mada"/>
                <a:sym typeface="Mada"/>
              </a:rPr>
              <a:t>Colonic involvement is </a:t>
            </a:r>
            <a:r>
              <a:rPr b="1" lang="ar" sz="1200">
                <a:solidFill>
                  <a:srgbClr val="CC0000"/>
                </a:solidFill>
                <a:latin typeface="Mada"/>
                <a:ea typeface="Mada"/>
                <a:cs typeface="Mada"/>
                <a:sym typeface="Mada"/>
              </a:rPr>
              <a:t>continuous</a:t>
            </a:r>
            <a:r>
              <a:rPr lang="ar" sz="1200">
                <a:latin typeface="Mada"/>
                <a:ea typeface="Mada"/>
                <a:cs typeface="Mada"/>
                <a:sym typeface="Mada"/>
              </a:rPr>
              <a:t> in ulcerative colitis, in contrast to the patchy nature of Crohn's disease.</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ar" sz="1100">
                <a:solidFill>
                  <a:srgbClr val="1C4588"/>
                </a:solidFill>
                <a:latin typeface="Mada"/>
                <a:ea typeface="Mada"/>
                <a:cs typeface="Mada"/>
                <a:sym typeface="Mada"/>
              </a:rPr>
              <a:t>Endoscopy with mucosal biopsy is the</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GOLD standard</a:t>
            </a:r>
            <a:endParaRPr sz="1200">
              <a:latin typeface="Mada"/>
              <a:ea typeface="Mada"/>
              <a:cs typeface="Mada"/>
              <a:sym typeface="Mada"/>
            </a:endParaRPr>
          </a:p>
        </p:txBody>
      </p:sp>
      <p:sp>
        <p:nvSpPr>
          <p:cNvPr id="331" name="Google Shape;331;p23"/>
          <p:cNvSpPr txBox="1"/>
          <p:nvPr/>
        </p:nvSpPr>
        <p:spPr>
          <a:xfrm>
            <a:off x="364625" y="1195850"/>
            <a:ext cx="6878700" cy="20667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No single modalities is enough for Diagnosis. Combination of Clinical picture, laboratory, Endoscopy, pathology. </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most important issue is to distinguish the first attack of acute colitis from infection. In general, diarrhoea lasting longer than 10 days in Western countries is unlikely to be the result of infection.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Faecal calprotectin</a:t>
            </a:r>
            <a:r>
              <a:rPr lang="ar" sz="1100">
                <a:solidFill>
                  <a:srgbClr val="1C4588"/>
                </a:solidFill>
                <a:latin typeface="Mada"/>
                <a:ea typeface="Mada"/>
                <a:cs typeface="Mada"/>
                <a:sym typeface="Mada"/>
              </a:rPr>
              <a:t> has a high sensitivity for detecting gastrointestinal inflammation and may be elevated, even when the CRP is normal. It is particularly </a:t>
            </a:r>
            <a:r>
              <a:rPr b="1" lang="ar" sz="1100">
                <a:solidFill>
                  <a:srgbClr val="CC0000"/>
                </a:solidFill>
                <a:latin typeface="Mada"/>
                <a:ea typeface="Mada"/>
                <a:cs typeface="Mada"/>
                <a:sym typeface="Mada"/>
              </a:rPr>
              <a:t>useful for distinguishing inflammatory bowel disease from irritable bowel syndrome at diagnosis</a:t>
            </a:r>
            <a:r>
              <a:rPr lang="ar" sz="1100">
                <a:solidFill>
                  <a:srgbClr val="1C4588"/>
                </a:solidFill>
                <a:latin typeface="Mada"/>
                <a:ea typeface="Mada"/>
                <a:cs typeface="Mada"/>
                <a:sym typeface="Mada"/>
              </a:rPr>
              <a:t>, and for subsequent monitoring of disease activity.</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At initial presentation</a:t>
            </a:r>
            <a:r>
              <a:rPr lang="ar" sz="1100">
                <a:solidFill>
                  <a:srgbClr val="1C4588"/>
                </a:solidFill>
                <a:latin typeface="Mada"/>
                <a:ea typeface="Mada"/>
                <a:cs typeface="Mada"/>
                <a:sym typeface="Mada"/>
              </a:rPr>
              <a:t>, stool microscopy, culture and examination for </a:t>
            </a:r>
            <a:r>
              <a:rPr b="1" lang="ar" sz="1100">
                <a:solidFill>
                  <a:srgbClr val="1C4588"/>
                </a:solidFill>
                <a:latin typeface="Mada"/>
                <a:ea typeface="Mada"/>
                <a:cs typeface="Mada"/>
                <a:sym typeface="Mada"/>
              </a:rPr>
              <a:t>Clostridium difficile</a:t>
            </a:r>
            <a:r>
              <a:rPr lang="ar" sz="1100">
                <a:solidFill>
                  <a:srgbClr val="1C4588"/>
                </a:solidFill>
                <a:latin typeface="Mada"/>
                <a:ea typeface="Mada"/>
                <a:cs typeface="Mada"/>
                <a:sym typeface="Mada"/>
              </a:rPr>
              <a:t> toxin or for ova and cysts, blood cultures and serological tests should be performed.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ESR and CRP are often raised; liver biochemistry may be abnormal, with hypoalbuminaemia occurring in severe disease. </a:t>
            </a:r>
            <a:r>
              <a:rPr b="1" lang="ar" sz="1100">
                <a:solidFill>
                  <a:srgbClr val="1C4588"/>
                </a:solidFill>
                <a:latin typeface="Mada"/>
                <a:ea typeface="Mada"/>
                <a:cs typeface="Mada"/>
                <a:sym typeface="Mada"/>
              </a:rPr>
              <a:t>pANCA may be positive</a:t>
            </a:r>
            <a:r>
              <a:rPr lang="ar" sz="1100">
                <a:solidFill>
                  <a:srgbClr val="1C4588"/>
                </a:solidFill>
                <a:latin typeface="Mada"/>
                <a:ea typeface="Mada"/>
                <a:cs typeface="Mada"/>
                <a:sym typeface="Mada"/>
              </a:rPr>
              <a:t>. This is contrary to CD, where pANCA is usually negative</a:t>
            </a:r>
            <a:endParaRPr sz="1100">
              <a:solidFill>
                <a:srgbClr val="1C4588"/>
              </a:solidFill>
              <a:latin typeface="Mada"/>
              <a:ea typeface="Mada"/>
              <a:cs typeface="Mada"/>
              <a:sym typeface="Mada"/>
            </a:endParaRPr>
          </a:p>
        </p:txBody>
      </p:sp>
      <p:sp>
        <p:nvSpPr>
          <p:cNvPr id="332" name="Google Shape;332;p23"/>
          <p:cNvSpPr/>
          <p:nvPr/>
        </p:nvSpPr>
        <p:spPr>
          <a:xfrm flipH="1">
            <a:off x="365025" y="4989675"/>
            <a:ext cx="4329600" cy="8625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8600" lvl="0" marL="352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Crypt abscesses</a:t>
            </a:r>
            <a:r>
              <a:rPr b="1" baseline="30000" lang="ar" sz="1200">
                <a:solidFill>
                  <a:srgbClr val="CC0000"/>
                </a:solidFill>
                <a:latin typeface="Mada"/>
                <a:ea typeface="Mada"/>
                <a:cs typeface="Mada"/>
                <a:sym typeface="Mada"/>
              </a:rPr>
              <a:t>2</a:t>
            </a:r>
            <a:endParaRPr baseline="30000" sz="1200">
              <a:solidFill>
                <a:srgbClr val="CC0000"/>
              </a:solidFill>
              <a:latin typeface="Mada"/>
              <a:ea typeface="Mada"/>
              <a:cs typeface="Mada"/>
              <a:sym typeface="Mada"/>
            </a:endParaRPr>
          </a:p>
          <a:p>
            <a:pPr indent="-198600" lvl="0" marL="352799" rtl="0" algn="l">
              <a:spcBef>
                <a:spcPts val="0"/>
              </a:spcBef>
              <a:spcAft>
                <a:spcPts val="0"/>
              </a:spcAft>
              <a:buSzPts val="1200"/>
              <a:buFont typeface="Mada"/>
              <a:buChar char="➔"/>
            </a:pPr>
            <a:r>
              <a:rPr lang="ar" sz="1200">
                <a:latin typeface="Mada"/>
                <a:ea typeface="Mada"/>
                <a:cs typeface="Mada"/>
                <a:sym typeface="Mada"/>
              </a:rPr>
              <a:t>Chronic changes including branching of </a:t>
            </a:r>
            <a:r>
              <a:rPr b="1" lang="ar" sz="1200">
                <a:latin typeface="Mada"/>
                <a:ea typeface="Mada"/>
                <a:cs typeface="Mada"/>
                <a:sym typeface="Mada"/>
              </a:rPr>
              <a:t>crypts</a:t>
            </a:r>
            <a:r>
              <a:rPr lang="ar" sz="1200">
                <a:latin typeface="Mada"/>
                <a:ea typeface="Mada"/>
                <a:cs typeface="Mada"/>
                <a:sym typeface="Mada"/>
              </a:rPr>
              <a:t>, atrophy of glands, and </a:t>
            </a:r>
            <a:r>
              <a:rPr b="1" lang="ar" sz="1200">
                <a:latin typeface="Mada"/>
                <a:ea typeface="Mada"/>
                <a:cs typeface="Mada"/>
                <a:sym typeface="Mada"/>
              </a:rPr>
              <a:t>loss of mucin in goblet cells</a:t>
            </a:r>
            <a:r>
              <a:rPr b="1" baseline="30000" lang="ar" sz="1200">
                <a:latin typeface="Mada"/>
                <a:ea typeface="Mada"/>
                <a:cs typeface="Mada"/>
                <a:sym typeface="Mada"/>
              </a:rPr>
              <a:t>3</a:t>
            </a:r>
            <a:endParaRPr b="1" baseline="30000" sz="1200">
              <a:latin typeface="Mada"/>
              <a:ea typeface="Mada"/>
              <a:cs typeface="Mada"/>
              <a:sym typeface="Mada"/>
            </a:endParaRPr>
          </a:p>
        </p:txBody>
      </p:sp>
      <p:sp>
        <p:nvSpPr>
          <p:cNvPr id="333" name="Google Shape;333;p23"/>
          <p:cNvSpPr/>
          <p:nvPr/>
        </p:nvSpPr>
        <p:spPr>
          <a:xfrm>
            <a:off x="240475" y="4737950"/>
            <a:ext cx="20478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Pathology</a:t>
            </a:r>
            <a:endParaRPr b="1" sz="1500">
              <a:solidFill>
                <a:srgbClr val="FFFFFF"/>
              </a:solidFill>
              <a:latin typeface="Mada"/>
              <a:ea typeface="Mada"/>
              <a:cs typeface="Mada"/>
              <a:sym typeface="Mada"/>
            </a:endParaRPr>
          </a:p>
        </p:txBody>
      </p:sp>
      <p:sp>
        <p:nvSpPr>
          <p:cNvPr id="334" name="Google Shape;334;p23"/>
          <p:cNvSpPr txBox="1"/>
          <p:nvPr/>
        </p:nvSpPr>
        <p:spPr>
          <a:xfrm>
            <a:off x="59826" y="6014925"/>
            <a:ext cx="2413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Management</a:t>
            </a:r>
            <a:r>
              <a:rPr b="1" baseline="30000" lang="ar" sz="2200">
                <a:highlight>
                  <a:schemeClr val="accent5"/>
                </a:highlight>
                <a:latin typeface="Mada"/>
                <a:ea typeface="Mada"/>
                <a:cs typeface="Mada"/>
                <a:sym typeface="Mada"/>
              </a:rPr>
              <a:t>4</a:t>
            </a:r>
            <a:endParaRPr b="1" baseline="30000" sz="2200">
              <a:highlight>
                <a:schemeClr val="accent5"/>
              </a:highlight>
              <a:latin typeface="Mada"/>
              <a:ea typeface="Mada"/>
              <a:cs typeface="Mada"/>
              <a:sym typeface="Mada"/>
            </a:endParaRPr>
          </a:p>
        </p:txBody>
      </p:sp>
      <p:pic>
        <p:nvPicPr>
          <p:cNvPr id="335" name="Google Shape;335;p23"/>
          <p:cNvPicPr preferRelativeResize="0"/>
          <p:nvPr/>
        </p:nvPicPr>
        <p:blipFill>
          <a:blip r:embed="rId6">
            <a:alphaModFix/>
          </a:blip>
          <a:stretch>
            <a:fillRect/>
          </a:stretch>
        </p:blipFill>
        <p:spPr>
          <a:xfrm flipH="1">
            <a:off x="-1541000" y="3863032"/>
            <a:ext cx="1123500" cy="1123500"/>
          </a:xfrm>
          <a:prstGeom prst="rect">
            <a:avLst/>
          </a:prstGeom>
          <a:noFill/>
          <a:ln>
            <a:noFill/>
          </a:ln>
          <a:effectLst>
            <a:outerShdw blurRad="57150" rotWithShape="0" algn="bl" dir="5400000" dist="19050">
              <a:srgbClr val="000000">
                <a:alpha val="50000"/>
              </a:srgbClr>
            </a:outerShdw>
          </a:effectLst>
        </p:spPr>
      </p:pic>
      <p:graphicFrame>
        <p:nvGraphicFramePr>
          <p:cNvPr id="336" name="Google Shape;336;p23"/>
          <p:cNvGraphicFramePr/>
          <p:nvPr/>
        </p:nvGraphicFramePr>
        <p:xfrm>
          <a:off x="101538" y="6851350"/>
          <a:ext cx="3000000" cy="3000000"/>
        </p:xfrm>
        <a:graphic>
          <a:graphicData uri="http://schemas.openxmlformats.org/drawingml/2006/table">
            <a:tbl>
              <a:tblPr>
                <a:noFill/>
                <a:tableStyleId>{FC581C32-0123-4133-A1F8-1E63DFCA6FBD}</a:tableStyleId>
              </a:tblPr>
              <a:tblGrid>
                <a:gridCol w="1058150"/>
                <a:gridCol w="1059025"/>
              </a:tblGrid>
              <a:tr h="265650">
                <a:tc gridSpan="2">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Goals of therapy</a:t>
                      </a:r>
                      <a:endParaRPr b="1" sz="1200">
                        <a:solidFill>
                          <a:srgbClr val="FFFFFF"/>
                        </a:solidFill>
                        <a:latin typeface="Mada"/>
                        <a:ea typeface="Mada"/>
                        <a:cs typeface="Mada"/>
                        <a:sym typeface="Mada"/>
                      </a:endParaRPr>
                    </a:p>
                  </a:txBody>
                  <a:tcPr marT="91425" marB="91425" marR="91425" marL="91425" anchor="ctr">
                    <a:solidFill>
                      <a:srgbClr val="79974F"/>
                    </a:solidFill>
                  </a:tcPr>
                </a:tc>
                <a:tc hMerge="1"/>
              </a:tr>
              <a:tr h="446275">
                <a:tc>
                  <a:txBody>
                    <a:bodyPr/>
                    <a:lstStyle/>
                    <a:p>
                      <a:pPr indent="0" lvl="0" marL="0" rtl="0" algn="ctr">
                        <a:spcBef>
                          <a:spcPts val="0"/>
                        </a:spcBef>
                        <a:spcAft>
                          <a:spcPts val="0"/>
                        </a:spcAft>
                        <a:buNone/>
                      </a:pPr>
                      <a:r>
                        <a:rPr lang="ar" sz="1000">
                          <a:latin typeface="Mada"/>
                          <a:ea typeface="Mada"/>
                          <a:cs typeface="Mada"/>
                          <a:sym typeface="Mada"/>
                        </a:rPr>
                        <a:t>Induce and maintain remission</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Ameliorate symptoms</a:t>
                      </a:r>
                      <a:endParaRPr sz="1000">
                        <a:latin typeface="Mada"/>
                        <a:ea typeface="Mada"/>
                        <a:cs typeface="Mada"/>
                        <a:sym typeface="Mada"/>
                      </a:endParaRPr>
                    </a:p>
                  </a:txBody>
                  <a:tcPr marT="91425" marB="91425" marR="91425" marL="91425" anchor="ctr"/>
                </a:tc>
              </a:tr>
              <a:tr h="340025">
                <a:tc>
                  <a:txBody>
                    <a:bodyPr/>
                    <a:lstStyle/>
                    <a:p>
                      <a:pPr indent="0" lvl="0" marL="0" rtl="0" algn="ctr">
                        <a:spcBef>
                          <a:spcPts val="0"/>
                        </a:spcBef>
                        <a:spcAft>
                          <a:spcPts val="0"/>
                        </a:spcAft>
                        <a:buNone/>
                      </a:pPr>
                      <a:r>
                        <a:rPr lang="ar" sz="1000">
                          <a:latin typeface="Mada"/>
                          <a:ea typeface="Mada"/>
                          <a:cs typeface="Mada"/>
                          <a:sym typeface="Mada"/>
                        </a:rPr>
                        <a:t>Improve pts quality of life </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Adequate nutrition </a:t>
                      </a:r>
                      <a:endParaRPr sz="1000">
                        <a:latin typeface="Mada"/>
                        <a:ea typeface="Mada"/>
                        <a:cs typeface="Mada"/>
                        <a:sym typeface="Mada"/>
                      </a:endParaRPr>
                    </a:p>
                  </a:txBody>
                  <a:tcPr marT="91425" marB="91425" marR="91425" marL="91425" anchor="ctr"/>
                </a:tc>
              </a:tr>
              <a:tr h="340025">
                <a:tc gridSpan="2">
                  <a:txBody>
                    <a:bodyPr/>
                    <a:lstStyle/>
                    <a:p>
                      <a:pPr indent="0" lvl="0" marL="0" rtl="0" algn="ctr">
                        <a:spcBef>
                          <a:spcPts val="0"/>
                        </a:spcBef>
                        <a:spcAft>
                          <a:spcPts val="0"/>
                        </a:spcAft>
                        <a:buNone/>
                      </a:pPr>
                      <a:r>
                        <a:rPr lang="ar" sz="1000">
                          <a:latin typeface="Mada"/>
                          <a:ea typeface="Mada"/>
                          <a:cs typeface="Mada"/>
                          <a:sym typeface="Mada"/>
                        </a:rPr>
                        <a:t>Prevent complication of both the disease and medications</a:t>
                      </a:r>
                      <a:endParaRPr sz="1000">
                        <a:latin typeface="Mada"/>
                        <a:ea typeface="Mada"/>
                        <a:cs typeface="Mada"/>
                        <a:sym typeface="Mada"/>
                      </a:endParaRPr>
                    </a:p>
                  </a:txBody>
                  <a:tcPr marT="91425" marB="91425" marR="91425" marL="91425" anchor="ctr"/>
                </a:tc>
                <a:tc hMerge="1"/>
              </a:tr>
            </a:tbl>
          </a:graphicData>
        </a:graphic>
      </p:graphicFrame>
      <p:sp>
        <p:nvSpPr>
          <p:cNvPr id="337" name="Google Shape;337;p23"/>
          <p:cNvSpPr/>
          <p:nvPr/>
        </p:nvSpPr>
        <p:spPr>
          <a:xfrm>
            <a:off x="2177275" y="7848150"/>
            <a:ext cx="407100" cy="3486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8" name="Google Shape;338;p23"/>
          <p:cNvGrpSpPr/>
          <p:nvPr/>
        </p:nvGrpSpPr>
        <p:grpSpPr>
          <a:xfrm>
            <a:off x="9141086" y="5072904"/>
            <a:ext cx="407018" cy="533059"/>
            <a:chOff x="388050" y="8460063"/>
            <a:chExt cx="695400" cy="925450"/>
          </a:xfrm>
        </p:grpSpPr>
        <p:grpSp>
          <p:nvGrpSpPr>
            <p:cNvPr id="339" name="Google Shape;339;p23"/>
            <p:cNvGrpSpPr/>
            <p:nvPr/>
          </p:nvGrpSpPr>
          <p:grpSpPr>
            <a:xfrm>
              <a:off x="388050" y="8460063"/>
              <a:ext cx="695400" cy="925450"/>
              <a:chOff x="1256675" y="2608450"/>
              <a:chExt cx="695400" cy="925450"/>
            </a:xfrm>
          </p:grpSpPr>
          <p:cxnSp>
            <p:nvCxnSpPr>
              <p:cNvPr id="340" name="Google Shape;340;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41" name="Google Shape;341;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2" name="Google Shape;342;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3" name="Google Shape;343;p23"/>
          <p:cNvSpPr txBox="1"/>
          <p:nvPr/>
        </p:nvSpPr>
        <p:spPr>
          <a:xfrm>
            <a:off x="9563100" y="5004375"/>
            <a:ext cx="8673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Rule</a:t>
            </a:r>
            <a:r>
              <a:rPr b="1" lang="ar" sz="1200">
                <a:latin typeface="Mada"/>
                <a:ea typeface="Mada"/>
                <a:cs typeface="Mada"/>
                <a:sym typeface="Mada"/>
              </a:rPr>
              <a:t> out infection</a:t>
            </a:r>
            <a:endParaRPr b="1" sz="1200">
              <a:latin typeface="Mada"/>
              <a:ea typeface="Mada"/>
              <a:cs typeface="Mada"/>
              <a:sym typeface="Mada"/>
            </a:endParaRPr>
          </a:p>
        </p:txBody>
      </p:sp>
      <p:grpSp>
        <p:nvGrpSpPr>
          <p:cNvPr id="344" name="Google Shape;344;p23"/>
          <p:cNvGrpSpPr/>
          <p:nvPr/>
        </p:nvGrpSpPr>
        <p:grpSpPr>
          <a:xfrm>
            <a:off x="10817486" y="5072904"/>
            <a:ext cx="407018" cy="533059"/>
            <a:chOff x="388050" y="8460063"/>
            <a:chExt cx="695400" cy="925450"/>
          </a:xfrm>
        </p:grpSpPr>
        <p:grpSp>
          <p:nvGrpSpPr>
            <p:cNvPr id="345" name="Google Shape;345;p23"/>
            <p:cNvGrpSpPr/>
            <p:nvPr/>
          </p:nvGrpSpPr>
          <p:grpSpPr>
            <a:xfrm>
              <a:off x="388050" y="8460063"/>
              <a:ext cx="695400" cy="925450"/>
              <a:chOff x="1256675" y="2608450"/>
              <a:chExt cx="695400" cy="925450"/>
            </a:xfrm>
          </p:grpSpPr>
          <p:cxnSp>
            <p:nvCxnSpPr>
              <p:cNvPr id="346" name="Google Shape;346;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47" name="Google Shape;347;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 name="Google Shape;348;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3"/>
          <p:cNvSpPr txBox="1"/>
          <p:nvPr/>
        </p:nvSpPr>
        <p:spPr>
          <a:xfrm>
            <a:off x="11246524" y="5080575"/>
            <a:ext cx="15468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Anti TNF therapy</a:t>
            </a:r>
            <a:endParaRPr b="1" sz="1200">
              <a:latin typeface="Mada"/>
              <a:ea typeface="Mada"/>
              <a:cs typeface="Mada"/>
              <a:sym typeface="Mada"/>
            </a:endParaRPr>
          </a:p>
        </p:txBody>
      </p:sp>
      <p:grpSp>
        <p:nvGrpSpPr>
          <p:cNvPr id="350" name="Google Shape;350;p23"/>
          <p:cNvGrpSpPr/>
          <p:nvPr/>
        </p:nvGrpSpPr>
        <p:grpSpPr>
          <a:xfrm>
            <a:off x="9141086" y="5758704"/>
            <a:ext cx="407018" cy="533059"/>
            <a:chOff x="388050" y="8460063"/>
            <a:chExt cx="695400" cy="925450"/>
          </a:xfrm>
        </p:grpSpPr>
        <p:grpSp>
          <p:nvGrpSpPr>
            <p:cNvPr id="351" name="Google Shape;351;p23"/>
            <p:cNvGrpSpPr/>
            <p:nvPr/>
          </p:nvGrpSpPr>
          <p:grpSpPr>
            <a:xfrm>
              <a:off x="388050" y="8460063"/>
              <a:ext cx="695400" cy="925450"/>
              <a:chOff x="1256675" y="2608450"/>
              <a:chExt cx="695400" cy="925450"/>
            </a:xfrm>
          </p:grpSpPr>
          <p:cxnSp>
            <p:nvCxnSpPr>
              <p:cNvPr id="352" name="Google Shape;352;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53" name="Google Shape;353;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5" name="Google Shape;355;p23"/>
          <p:cNvSpPr txBox="1"/>
          <p:nvPr/>
        </p:nvSpPr>
        <p:spPr>
          <a:xfrm>
            <a:off x="9563100" y="5766375"/>
            <a:ext cx="11235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5 ASA therapy</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Oral</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Recal</a:t>
            </a:r>
            <a:endParaRPr sz="1200">
              <a:latin typeface="Mada"/>
              <a:ea typeface="Mada"/>
              <a:cs typeface="Mada"/>
              <a:sym typeface="Mada"/>
            </a:endParaRPr>
          </a:p>
        </p:txBody>
      </p:sp>
      <p:grpSp>
        <p:nvGrpSpPr>
          <p:cNvPr id="356" name="Google Shape;356;p23"/>
          <p:cNvGrpSpPr/>
          <p:nvPr/>
        </p:nvGrpSpPr>
        <p:grpSpPr>
          <a:xfrm>
            <a:off x="10817486" y="5758704"/>
            <a:ext cx="407018" cy="533059"/>
            <a:chOff x="388050" y="8460063"/>
            <a:chExt cx="695400" cy="925450"/>
          </a:xfrm>
        </p:grpSpPr>
        <p:grpSp>
          <p:nvGrpSpPr>
            <p:cNvPr id="357" name="Google Shape;357;p23"/>
            <p:cNvGrpSpPr/>
            <p:nvPr/>
          </p:nvGrpSpPr>
          <p:grpSpPr>
            <a:xfrm>
              <a:off x="388050" y="8460063"/>
              <a:ext cx="695400" cy="925450"/>
              <a:chOff x="1256675" y="2608450"/>
              <a:chExt cx="695400" cy="925450"/>
            </a:xfrm>
          </p:grpSpPr>
          <p:cxnSp>
            <p:nvCxnSpPr>
              <p:cNvPr id="358" name="Google Shape;358;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59" name="Google Shape;359;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 name="Google Shape;360;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1" name="Google Shape;361;p23"/>
          <p:cNvSpPr txBox="1"/>
          <p:nvPr/>
        </p:nvSpPr>
        <p:spPr>
          <a:xfrm>
            <a:off x="11239500" y="5690175"/>
            <a:ext cx="1601100" cy="11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Corticosteroids</a:t>
            </a:r>
            <a:endParaRPr b="1" sz="1200">
              <a:latin typeface="Mada"/>
              <a:ea typeface="Mada"/>
              <a:cs typeface="Mada"/>
              <a:sym typeface="Mada"/>
            </a:endParaRPr>
          </a:p>
          <a:p>
            <a:pPr indent="0" lvl="0" marL="0" rtl="0" algn="l">
              <a:spcBef>
                <a:spcPts val="0"/>
              </a:spcBef>
              <a:spcAft>
                <a:spcPts val="0"/>
              </a:spcAft>
              <a:buNone/>
            </a:pPr>
            <a:r>
              <a:rPr lang="ar" sz="1200" u="sng">
                <a:latin typeface="Mada"/>
                <a:ea typeface="Mada"/>
                <a:cs typeface="Mada"/>
                <a:sym typeface="Mada"/>
              </a:rPr>
              <a:t>Systemic:</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Prednisolone  </a:t>
            </a:r>
            <a:endParaRPr sz="1200">
              <a:latin typeface="Mada"/>
              <a:ea typeface="Mada"/>
              <a:cs typeface="Mada"/>
              <a:sym typeface="Mada"/>
            </a:endParaRPr>
          </a:p>
          <a:p>
            <a:pPr indent="0" lvl="0" marL="0" rtl="0" algn="l">
              <a:spcBef>
                <a:spcPts val="0"/>
              </a:spcBef>
              <a:spcAft>
                <a:spcPts val="0"/>
              </a:spcAft>
              <a:buNone/>
            </a:pPr>
            <a:r>
              <a:rPr lang="ar" sz="1200" u="sng">
                <a:latin typeface="Mada"/>
                <a:ea typeface="Mada"/>
                <a:cs typeface="Mada"/>
                <a:sym typeface="Mada"/>
              </a:rPr>
              <a:t>Local acting: </a:t>
            </a:r>
            <a:endParaRPr sz="1200" u="sng">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Enema.</a:t>
            </a:r>
            <a:endParaRPr sz="1200">
              <a:latin typeface="Mada"/>
              <a:ea typeface="Mada"/>
              <a:cs typeface="Mada"/>
              <a:sym typeface="Mada"/>
            </a:endParaRPr>
          </a:p>
        </p:txBody>
      </p:sp>
      <p:grpSp>
        <p:nvGrpSpPr>
          <p:cNvPr id="362" name="Google Shape;362;p23"/>
          <p:cNvGrpSpPr/>
          <p:nvPr/>
        </p:nvGrpSpPr>
        <p:grpSpPr>
          <a:xfrm>
            <a:off x="9141086" y="6749304"/>
            <a:ext cx="407018" cy="533059"/>
            <a:chOff x="388050" y="8460063"/>
            <a:chExt cx="695400" cy="925450"/>
          </a:xfrm>
        </p:grpSpPr>
        <p:grpSp>
          <p:nvGrpSpPr>
            <p:cNvPr id="363" name="Google Shape;363;p23"/>
            <p:cNvGrpSpPr/>
            <p:nvPr/>
          </p:nvGrpSpPr>
          <p:grpSpPr>
            <a:xfrm>
              <a:off x="388050" y="8460063"/>
              <a:ext cx="695400" cy="925450"/>
              <a:chOff x="1256675" y="2608450"/>
              <a:chExt cx="695400" cy="925450"/>
            </a:xfrm>
          </p:grpSpPr>
          <p:cxnSp>
            <p:nvCxnSpPr>
              <p:cNvPr id="364" name="Google Shape;364;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65" name="Google Shape;365;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 name="Google Shape;366;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23"/>
          <p:cNvSpPr txBox="1"/>
          <p:nvPr/>
        </p:nvSpPr>
        <p:spPr>
          <a:xfrm>
            <a:off x="9563100" y="6756975"/>
            <a:ext cx="11235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5 ASA therapy</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Oral</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Recal</a:t>
            </a:r>
            <a:endParaRPr sz="1200">
              <a:latin typeface="Mada"/>
              <a:ea typeface="Mada"/>
              <a:cs typeface="Mada"/>
              <a:sym typeface="Mada"/>
            </a:endParaRPr>
          </a:p>
        </p:txBody>
      </p:sp>
      <p:grpSp>
        <p:nvGrpSpPr>
          <p:cNvPr id="368" name="Google Shape;368;p23"/>
          <p:cNvGrpSpPr/>
          <p:nvPr/>
        </p:nvGrpSpPr>
        <p:grpSpPr>
          <a:xfrm>
            <a:off x="10817486" y="6749304"/>
            <a:ext cx="407018" cy="533059"/>
            <a:chOff x="388050" y="8460063"/>
            <a:chExt cx="695400" cy="925450"/>
          </a:xfrm>
        </p:grpSpPr>
        <p:grpSp>
          <p:nvGrpSpPr>
            <p:cNvPr id="369" name="Google Shape;369;p23"/>
            <p:cNvGrpSpPr/>
            <p:nvPr/>
          </p:nvGrpSpPr>
          <p:grpSpPr>
            <a:xfrm>
              <a:off x="388050" y="8460063"/>
              <a:ext cx="695400" cy="925450"/>
              <a:chOff x="1256675" y="2608450"/>
              <a:chExt cx="695400" cy="925450"/>
            </a:xfrm>
          </p:grpSpPr>
          <p:cxnSp>
            <p:nvCxnSpPr>
              <p:cNvPr id="370" name="Google Shape;370;p23"/>
              <p:cNvCxnSpPr/>
              <p:nvPr/>
            </p:nvCxnSpPr>
            <p:spPr>
              <a:xfrm>
                <a:off x="1604344" y="3303800"/>
                <a:ext cx="0" cy="230100"/>
              </a:xfrm>
              <a:prstGeom prst="straightConnector1">
                <a:avLst/>
              </a:prstGeom>
              <a:noFill/>
              <a:ln cap="flat" cmpd="sng" w="28575">
                <a:solidFill>
                  <a:srgbClr val="79974F"/>
                </a:solidFill>
                <a:prstDash val="solid"/>
                <a:round/>
                <a:headEnd len="med" w="med" type="none"/>
                <a:tailEnd len="med" w="med" type="oval"/>
              </a:ln>
            </p:spPr>
          </p:cxnSp>
          <p:sp>
            <p:nvSpPr>
              <p:cNvPr id="371" name="Google Shape;371;p23"/>
              <p:cNvSpPr/>
              <p:nvPr/>
            </p:nvSpPr>
            <p:spPr>
              <a:xfrm>
                <a:off x="1256675" y="2608450"/>
                <a:ext cx="695400" cy="695400"/>
              </a:xfrm>
              <a:prstGeom prst="ellipse">
                <a:avLst/>
              </a:prstGeom>
              <a:noFill/>
              <a:ln cap="flat" cmpd="sng" w="28575">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23"/>
            <p:cNvSpPr/>
            <p:nvPr/>
          </p:nvSpPr>
          <p:spPr>
            <a:xfrm>
              <a:off x="435600" y="8509088"/>
              <a:ext cx="600300" cy="6003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23"/>
          <p:cNvSpPr txBox="1"/>
          <p:nvPr/>
        </p:nvSpPr>
        <p:spPr>
          <a:xfrm>
            <a:off x="11239500" y="6680775"/>
            <a:ext cx="1601100" cy="11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Corticosteroids</a:t>
            </a:r>
            <a:endParaRPr b="1" sz="1200">
              <a:latin typeface="Mada"/>
              <a:ea typeface="Mada"/>
              <a:cs typeface="Mada"/>
              <a:sym typeface="Mada"/>
            </a:endParaRPr>
          </a:p>
          <a:p>
            <a:pPr indent="0" lvl="0" marL="0" rtl="0" algn="l">
              <a:spcBef>
                <a:spcPts val="0"/>
              </a:spcBef>
              <a:spcAft>
                <a:spcPts val="0"/>
              </a:spcAft>
              <a:buNone/>
            </a:pPr>
            <a:r>
              <a:rPr lang="ar" sz="1200" u="sng">
                <a:latin typeface="Mada"/>
                <a:ea typeface="Mada"/>
                <a:cs typeface="Mada"/>
                <a:sym typeface="Mada"/>
              </a:rPr>
              <a:t>Systemic:</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Prednisolone  </a:t>
            </a:r>
            <a:endParaRPr sz="1200">
              <a:latin typeface="Mada"/>
              <a:ea typeface="Mada"/>
              <a:cs typeface="Mada"/>
              <a:sym typeface="Mada"/>
            </a:endParaRPr>
          </a:p>
          <a:p>
            <a:pPr indent="0" lvl="0" marL="0" rtl="0" algn="l">
              <a:spcBef>
                <a:spcPts val="0"/>
              </a:spcBef>
              <a:spcAft>
                <a:spcPts val="0"/>
              </a:spcAft>
              <a:buNone/>
            </a:pPr>
            <a:r>
              <a:rPr lang="ar" sz="1200" u="sng">
                <a:latin typeface="Mada"/>
                <a:ea typeface="Mada"/>
                <a:cs typeface="Mada"/>
                <a:sym typeface="Mada"/>
              </a:rPr>
              <a:t>Local acting: </a:t>
            </a:r>
            <a:endParaRPr sz="1200" u="sng">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Enema.</a:t>
            </a:r>
            <a:endParaRPr sz="1200">
              <a:latin typeface="Mada"/>
              <a:ea typeface="Mada"/>
              <a:cs typeface="Mada"/>
              <a:sym typeface="Mada"/>
            </a:endParaRPr>
          </a:p>
        </p:txBody>
      </p:sp>
      <p:sp>
        <p:nvSpPr>
          <p:cNvPr id="374" name="Google Shape;374;p23"/>
          <p:cNvSpPr txBox="1"/>
          <p:nvPr/>
        </p:nvSpPr>
        <p:spPr>
          <a:xfrm>
            <a:off x="0" y="9429800"/>
            <a:ext cx="7560000" cy="12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800">
                <a:solidFill>
                  <a:srgbClr val="1C4588"/>
                </a:solidFill>
                <a:latin typeface="Mada"/>
                <a:ea typeface="Mada"/>
                <a:cs typeface="Mada"/>
                <a:sym typeface="Mada"/>
              </a:rPr>
              <a:t>1-</a:t>
            </a:r>
            <a:r>
              <a:rPr lang="ar" sz="800">
                <a:solidFill>
                  <a:srgbClr val="1C4588"/>
                </a:solidFill>
                <a:latin typeface="Mada"/>
                <a:ea typeface="Mada"/>
                <a:cs typeface="Mada"/>
                <a:sym typeface="Mada"/>
              </a:rPr>
              <a:t> Patients who present with </a:t>
            </a:r>
            <a:r>
              <a:rPr b="1" lang="ar" sz="800">
                <a:solidFill>
                  <a:srgbClr val="1C4588"/>
                </a:solidFill>
                <a:latin typeface="Mada"/>
                <a:ea typeface="Mada"/>
                <a:cs typeface="Mada"/>
                <a:sym typeface="Mada"/>
              </a:rPr>
              <a:t>diarrhoea </a:t>
            </a:r>
            <a:r>
              <a:rPr lang="ar" sz="800">
                <a:solidFill>
                  <a:srgbClr val="1C4588"/>
                </a:solidFill>
                <a:latin typeface="Mada"/>
                <a:ea typeface="Mada"/>
                <a:cs typeface="Mada"/>
                <a:sym typeface="Mada"/>
              </a:rPr>
              <a:t>plus raised inflammatory markers or </a:t>
            </a:r>
            <a:r>
              <a:rPr b="1" lang="ar" sz="800">
                <a:solidFill>
                  <a:srgbClr val="1C4588"/>
                </a:solidFill>
                <a:latin typeface="Mada"/>
                <a:ea typeface="Mada"/>
                <a:cs typeface="Mada"/>
                <a:sym typeface="Mada"/>
              </a:rPr>
              <a:t>alarm features</a:t>
            </a:r>
            <a:r>
              <a:rPr lang="ar" sz="800">
                <a:solidFill>
                  <a:srgbClr val="1C4588"/>
                </a:solidFill>
                <a:latin typeface="Mada"/>
                <a:ea typeface="Mada"/>
                <a:cs typeface="Mada"/>
                <a:sym typeface="Mada"/>
              </a:rPr>
              <a:t>, such as weight loss, rectal bleeding and anaemia, should undergo ileocolonoscopy. Flexible sigmoidoscopy is occasionally performed to make a diagnosis, especially during acute severe presentations when ileocolonoscopy may confer an unacceptable risk; ileocolonoscopy should still be performed at a later date, however, in order to evaluate disease extent. Barium enema is a less sensitive investigation than colonoscopy in patients with colitis and, where colonoscopy is incomplete, a CT colonogram is preferred.</a:t>
            </a:r>
            <a:endParaRPr sz="800">
              <a:solidFill>
                <a:srgbClr val="1C4588"/>
              </a:solidFill>
              <a:latin typeface="Mada"/>
              <a:ea typeface="Mada"/>
              <a:cs typeface="Mada"/>
              <a:sym typeface="Mada"/>
            </a:endParaRPr>
          </a:p>
          <a:p>
            <a:pPr indent="0" lvl="0" marL="0" rtl="0" algn="l">
              <a:spcBef>
                <a:spcPts val="0"/>
              </a:spcBef>
              <a:spcAft>
                <a:spcPts val="0"/>
              </a:spcAft>
              <a:buNone/>
            </a:pPr>
            <a:r>
              <a:rPr b="1" lang="ar" sz="800">
                <a:solidFill>
                  <a:srgbClr val="1C4588"/>
                </a:solidFill>
                <a:latin typeface="Mada"/>
                <a:ea typeface="Mada"/>
                <a:cs typeface="Mada"/>
                <a:sym typeface="Mada"/>
              </a:rPr>
              <a:t>2-</a:t>
            </a:r>
            <a:r>
              <a:rPr lang="ar" sz="800">
                <a:solidFill>
                  <a:srgbClr val="1C4588"/>
                </a:solidFill>
                <a:latin typeface="Mada"/>
                <a:ea typeface="Mada"/>
                <a:cs typeface="Mada"/>
                <a:sym typeface="Mada"/>
              </a:rPr>
              <a:t> Both acute and chronic inflammatory cells infiltrate the lamina propria and the crypts (‘cryptitis’). Crypt abscesses are typical. </a:t>
            </a:r>
            <a:endParaRPr sz="800">
              <a:solidFill>
                <a:srgbClr val="1C4588"/>
              </a:solidFill>
              <a:latin typeface="Mada"/>
              <a:ea typeface="Mada"/>
              <a:cs typeface="Mada"/>
              <a:sym typeface="Mada"/>
            </a:endParaRPr>
          </a:p>
          <a:p>
            <a:pPr indent="0" lvl="0" marL="0" rtl="0" algn="l">
              <a:spcBef>
                <a:spcPts val="0"/>
              </a:spcBef>
              <a:spcAft>
                <a:spcPts val="0"/>
              </a:spcAft>
              <a:buNone/>
            </a:pPr>
            <a:r>
              <a:rPr b="1" lang="ar" sz="800">
                <a:solidFill>
                  <a:srgbClr val="1C4588"/>
                </a:solidFill>
                <a:latin typeface="Mada"/>
                <a:ea typeface="Mada"/>
                <a:cs typeface="Mada"/>
                <a:sym typeface="Mada"/>
              </a:rPr>
              <a:t>3-</a:t>
            </a:r>
            <a:r>
              <a:rPr lang="ar" sz="800">
                <a:solidFill>
                  <a:srgbClr val="1C4588"/>
                </a:solidFill>
                <a:latin typeface="Mada"/>
                <a:ea typeface="Mada"/>
                <a:cs typeface="Mada"/>
                <a:sym typeface="Mada"/>
              </a:rPr>
              <a:t> Goblet cells lose their mucus and, in long-standing cases, glands become distorted. Dysplasia, characterised by heaping of cells within crypts, nuclear atypia and increased mitotic rate, may herald the development of colon cancer. </a:t>
            </a:r>
            <a:r>
              <a:rPr b="1" lang="ar" sz="800">
                <a:solidFill>
                  <a:srgbClr val="1C4588"/>
                </a:solidFill>
                <a:latin typeface="Mada"/>
                <a:ea typeface="Mada"/>
                <a:cs typeface="Mada"/>
                <a:sym typeface="Mada"/>
              </a:rPr>
              <a:t>When should screening occur?</a:t>
            </a:r>
            <a:r>
              <a:rPr lang="ar" sz="800">
                <a:solidFill>
                  <a:srgbClr val="1C4588"/>
                </a:solidFill>
                <a:latin typeface="Mada"/>
                <a:ea typeface="Mada"/>
                <a:cs typeface="Mada"/>
                <a:sym typeface="Mada"/>
              </a:rPr>
              <a:t> After 8 to 10 years of colonic involvement, with colonoscopy every 1 to 2 years</a:t>
            </a:r>
            <a:endParaRPr sz="800">
              <a:solidFill>
                <a:srgbClr val="1C4588"/>
              </a:solidFill>
              <a:latin typeface="Mada"/>
              <a:ea typeface="Mada"/>
              <a:cs typeface="Mada"/>
              <a:sym typeface="Mada"/>
            </a:endParaRPr>
          </a:p>
          <a:p>
            <a:pPr indent="0" lvl="0" marL="0" rtl="0" algn="l">
              <a:spcBef>
                <a:spcPts val="0"/>
              </a:spcBef>
              <a:spcAft>
                <a:spcPts val="0"/>
              </a:spcAft>
              <a:buNone/>
            </a:pPr>
            <a:r>
              <a:rPr b="1" lang="ar" sz="800">
                <a:solidFill>
                  <a:srgbClr val="1C4588"/>
                </a:solidFill>
                <a:latin typeface="Mada"/>
                <a:ea typeface="Mada"/>
                <a:cs typeface="Mada"/>
                <a:sym typeface="Mada"/>
              </a:rPr>
              <a:t>4-</a:t>
            </a:r>
            <a:r>
              <a:rPr lang="ar" sz="800">
                <a:solidFill>
                  <a:srgbClr val="1C4588"/>
                </a:solidFill>
                <a:latin typeface="Mada"/>
                <a:ea typeface="Mada"/>
                <a:cs typeface="Mada"/>
                <a:sym typeface="Mada"/>
              </a:rPr>
              <a:t>For mild use </a:t>
            </a:r>
            <a:r>
              <a:rPr b="1" lang="ar" sz="800">
                <a:solidFill>
                  <a:srgbClr val="1C4588"/>
                </a:solidFill>
                <a:latin typeface="Mada"/>
                <a:ea typeface="Mada"/>
                <a:cs typeface="Mada"/>
                <a:sym typeface="Mada"/>
              </a:rPr>
              <a:t>5-ASA agents</a:t>
            </a:r>
            <a:r>
              <a:rPr lang="ar" sz="800">
                <a:solidFill>
                  <a:srgbClr val="1C4588"/>
                </a:solidFill>
                <a:latin typeface="Mada"/>
                <a:ea typeface="Mada"/>
                <a:cs typeface="Mada"/>
                <a:sym typeface="Mada"/>
              </a:rPr>
              <a:t> (eg, sulfasalazine </a:t>
            </a:r>
            <a:r>
              <a:rPr lang="ar" sz="800">
                <a:solidFill>
                  <a:schemeClr val="accent1"/>
                </a:solidFill>
                <a:latin typeface="Mada"/>
                <a:ea typeface="Mada"/>
                <a:cs typeface="Mada"/>
                <a:sym typeface="Mada"/>
              </a:rPr>
              <a:t>“not used anymore due to its side effects”</a:t>
            </a:r>
            <a:r>
              <a:rPr lang="ar" sz="800">
                <a:solidFill>
                  <a:srgbClr val="1C4588"/>
                </a:solidFill>
                <a:latin typeface="Mada"/>
                <a:ea typeface="Mada"/>
                <a:cs typeface="Mada"/>
                <a:sym typeface="Mada"/>
              </a:rPr>
              <a:t>, mesalamine</a:t>
            </a:r>
            <a:r>
              <a:rPr lang="ar" sz="800">
                <a:solidFill>
                  <a:schemeClr val="accent1"/>
                </a:solidFill>
                <a:latin typeface="Mada"/>
                <a:ea typeface="Mada"/>
                <a:cs typeface="Mada"/>
                <a:sym typeface="Mada"/>
              </a:rPr>
              <a:t> such as Pentasa &amp; Asacol</a:t>
            </a:r>
            <a:r>
              <a:rPr lang="ar" sz="800">
                <a:solidFill>
                  <a:srgbClr val="1C4588"/>
                </a:solidFill>
                <a:latin typeface="Mada"/>
                <a:ea typeface="Mada"/>
                <a:cs typeface="Mada"/>
                <a:sym typeface="Mada"/>
              </a:rPr>
              <a:t>), topical or oral; </a:t>
            </a:r>
            <a:r>
              <a:rPr b="1" lang="ar" sz="800">
                <a:solidFill>
                  <a:srgbClr val="1C4588"/>
                </a:solidFill>
                <a:latin typeface="Mada"/>
                <a:ea typeface="Mada"/>
                <a:cs typeface="Mada"/>
                <a:sym typeface="Mada"/>
              </a:rPr>
              <a:t>corticosteroids for flare-ups</a:t>
            </a:r>
            <a:r>
              <a:rPr lang="ar" sz="800">
                <a:solidFill>
                  <a:srgbClr val="1C4588"/>
                </a:solidFill>
                <a:latin typeface="Mada"/>
                <a:ea typeface="Mada"/>
                <a:cs typeface="Mada"/>
                <a:sym typeface="Mada"/>
              </a:rPr>
              <a:t> and </a:t>
            </a:r>
            <a:r>
              <a:rPr b="1" lang="ar" sz="800">
                <a:solidFill>
                  <a:srgbClr val="1C4588"/>
                </a:solidFill>
                <a:latin typeface="Mada"/>
                <a:ea typeface="Mada"/>
                <a:cs typeface="Mada"/>
                <a:sym typeface="Mada"/>
              </a:rPr>
              <a:t>immunomodulators</a:t>
            </a:r>
            <a:r>
              <a:rPr lang="ar" sz="800">
                <a:solidFill>
                  <a:srgbClr val="1C4588"/>
                </a:solidFill>
                <a:latin typeface="Mada"/>
                <a:ea typeface="Mada"/>
                <a:cs typeface="Mada"/>
                <a:sym typeface="Mada"/>
              </a:rPr>
              <a:t> (eg, azathioprine) or </a:t>
            </a:r>
            <a:r>
              <a:rPr b="1" lang="ar" sz="800">
                <a:solidFill>
                  <a:srgbClr val="1C4588"/>
                </a:solidFill>
                <a:latin typeface="Mada"/>
                <a:ea typeface="Mada"/>
                <a:cs typeface="Mada"/>
                <a:sym typeface="Mada"/>
              </a:rPr>
              <a:t>biologics</a:t>
            </a:r>
            <a:r>
              <a:rPr lang="ar" sz="800">
                <a:solidFill>
                  <a:srgbClr val="1C4588"/>
                </a:solidFill>
                <a:latin typeface="Mada"/>
                <a:ea typeface="Mada"/>
                <a:cs typeface="Mada"/>
                <a:sym typeface="Mada"/>
              </a:rPr>
              <a:t> (eg, infliximab) </a:t>
            </a:r>
            <a:r>
              <a:rPr b="1" lang="ar" sz="800">
                <a:solidFill>
                  <a:srgbClr val="1C4588"/>
                </a:solidFill>
                <a:latin typeface="Mada"/>
                <a:ea typeface="Mada"/>
                <a:cs typeface="Mada"/>
                <a:sym typeface="Mada"/>
              </a:rPr>
              <a:t>for refractory or moderate to severe disease. </a:t>
            </a:r>
            <a:r>
              <a:rPr b="1" lang="ar" sz="800">
                <a:solidFill>
                  <a:srgbClr val="999999"/>
                </a:solidFill>
                <a:latin typeface="Mada"/>
                <a:ea typeface="Mada"/>
                <a:cs typeface="Mada"/>
                <a:sym typeface="Mada"/>
              </a:rPr>
              <a:t>Want more details? </a:t>
            </a:r>
            <a:r>
              <a:rPr b="1" lang="ar" sz="800" u="sng">
                <a:solidFill>
                  <a:schemeClr val="hlink"/>
                </a:solidFill>
                <a:latin typeface="Mada"/>
                <a:ea typeface="Mada"/>
                <a:cs typeface="Mada"/>
                <a:sym typeface="Mada"/>
                <a:hlinkClick r:id="rId7"/>
              </a:rPr>
              <a:t>click here</a:t>
            </a:r>
            <a:endParaRPr b="1" sz="800">
              <a:solidFill>
                <a:srgbClr val="999999"/>
              </a:solidFill>
              <a:latin typeface="Mada"/>
              <a:ea typeface="Mada"/>
              <a:cs typeface="Mada"/>
              <a:sym typeface="Mada"/>
            </a:endParaRPr>
          </a:p>
        </p:txBody>
      </p:sp>
      <p:pic>
        <p:nvPicPr>
          <p:cNvPr id="375" name="Google Shape;375;p23"/>
          <p:cNvPicPr preferRelativeResize="0"/>
          <p:nvPr/>
        </p:nvPicPr>
        <p:blipFill>
          <a:blip r:embed="rId8">
            <a:alphaModFix/>
          </a:blip>
          <a:stretch>
            <a:fillRect/>
          </a:stretch>
        </p:blipFill>
        <p:spPr>
          <a:xfrm>
            <a:off x="5032526" y="3418676"/>
            <a:ext cx="2210833" cy="1647199"/>
          </a:xfrm>
          <a:prstGeom prst="rect">
            <a:avLst/>
          </a:prstGeom>
          <a:noFill/>
          <a:ln>
            <a:noFill/>
          </a:ln>
        </p:spPr>
      </p:pic>
      <p:sp>
        <p:nvSpPr>
          <p:cNvPr id="376" name="Google Shape;376;p23"/>
          <p:cNvSpPr txBox="1"/>
          <p:nvPr/>
        </p:nvSpPr>
        <p:spPr>
          <a:xfrm>
            <a:off x="4986450" y="5024575"/>
            <a:ext cx="2413200" cy="7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CC0000"/>
                </a:solidFill>
                <a:latin typeface="Mada"/>
                <a:ea typeface="Mada"/>
                <a:cs typeface="Mada"/>
                <a:sym typeface="Mada"/>
              </a:rPr>
              <a:t>UC has 3 main features:</a:t>
            </a:r>
            <a:endParaRPr b="1"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1- </a:t>
            </a:r>
            <a:r>
              <a:rPr b="1" lang="ar" sz="1000" u="sng">
                <a:latin typeface="Mada"/>
                <a:ea typeface="Mada"/>
                <a:cs typeface="Mada"/>
                <a:sym typeface="Mada"/>
              </a:rPr>
              <a:t>Confined to the mucosa</a:t>
            </a:r>
            <a:r>
              <a:rPr lang="ar" sz="1000">
                <a:latin typeface="Mada"/>
                <a:ea typeface="Mada"/>
                <a:cs typeface="Mada"/>
                <a:sym typeface="Mada"/>
              </a:rPr>
              <a:t> with excess inflammatory cells in the lamina propria</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2- </a:t>
            </a:r>
            <a:r>
              <a:rPr b="1" lang="ar" sz="1000" u="sng">
                <a:latin typeface="Mada"/>
                <a:ea typeface="Mada"/>
                <a:cs typeface="Mada"/>
                <a:sym typeface="Mada"/>
              </a:rPr>
              <a:t>Loss of goblet cells</a:t>
            </a:r>
            <a:endParaRPr b="1" sz="1000" u="sng">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3- </a:t>
            </a:r>
            <a:r>
              <a:rPr b="1" lang="ar" sz="1000" u="sng">
                <a:latin typeface="Mada"/>
                <a:ea typeface="Mada"/>
                <a:cs typeface="Mada"/>
                <a:sym typeface="Mada"/>
              </a:rPr>
              <a:t>Crypt abscesses</a:t>
            </a:r>
            <a:r>
              <a:rPr lang="ar" sz="1000">
                <a:latin typeface="Mada"/>
                <a:ea typeface="Mada"/>
                <a:cs typeface="Mada"/>
                <a:sym typeface="Mada"/>
              </a:rPr>
              <a:t> (arrows)</a:t>
            </a:r>
            <a:endParaRPr sz="1000">
              <a:latin typeface="Mada"/>
              <a:ea typeface="Mada"/>
              <a:cs typeface="Mada"/>
              <a:sym typeface="Mada"/>
            </a:endParaRPr>
          </a:p>
        </p:txBody>
      </p:sp>
      <p:sp>
        <p:nvSpPr>
          <p:cNvPr id="377" name="Google Shape;377;p23"/>
          <p:cNvSpPr/>
          <p:nvPr/>
        </p:nvSpPr>
        <p:spPr>
          <a:xfrm>
            <a:off x="5227325" y="7781700"/>
            <a:ext cx="228600" cy="3486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3"/>
          <p:cNvSpPr/>
          <p:nvPr/>
        </p:nvSpPr>
        <p:spPr>
          <a:xfrm>
            <a:off x="5459675" y="6793800"/>
            <a:ext cx="1955700" cy="22407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56250" lvl="0" marL="244800" rtl="0" algn="l">
              <a:spcBef>
                <a:spcPts val="0"/>
              </a:spcBef>
              <a:spcAft>
                <a:spcPts val="0"/>
              </a:spcAft>
              <a:buSzPts val="1100"/>
              <a:buFont typeface="Mada"/>
              <a:buChar char="➢"/>
            </a:pPr>
            <a:r>
              <a:rPr lang="ar" sz="1100">
                <a:latin typeface="Mada"/>
                <a:ea typeface="Mada"/>
                <a:cs typeface="Mada"/>
                <a:sym typeface="Mada"/>
              </a:rPr>
              <a:t>Severe attacks that fail to respond to medical therapy.  </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Complications of a severe attack (e.g., perforation, acute dilatation </a:t>
            </a:r>
            <a:r>
              <a:rPr b="1" lang="ar" sz="1100">
                <a:solidFill>
                  <a:srgbClr val="CC0000"/>
                </a:solidFill>
                <a:latin typeface="Mada"/>
                <a:ea typeface="Mada"/>
                <a:cs typeface="Mada"/>
                <a:sym typeface="Mada"/>
              </a:rPr>
              <a:t>(Toxic megacolon)</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Chronic continuous disease with an impaired quality of life.  </a:t>
            </a:r>
            <a:endParaRPr sz="1100">
              <a:latin typeface="Mada"/>
              <a:ea typeface="Mada"/>
              <a:cs typeface="Mada"/>
              <a:sym typeface="Mada"/>
            </a:endParaRPr>
          </a:p>
          <a:p>
            <a:pPr indent="-156250" lvl="0" marL="244800" rtl="0" algn="l">
              <a:spcBef>
                <a:spcPts val="0"/>
              </a:spcBef>
              <a:spcAft>
                <a:spcPts val="0"/>
              </a:spcAft>
              <a:buSzPts val="1100"/>
              <a:buFont typeface="Mada"/>
              <a:buChar char="➢"/>
            </a:pPr>
            <a:r>
              <a:rPr lang="ar" sz="1100">
                <a:latin typeface="Mada"/>
                <a:ea typeface="Mada"/>
                <a:cs typeface="Mada"/>
                <a:sym typeface="Mada"/>
              </a:rPr>
              <a:t>Dysplasia or carcinoma.</a:t>
            </a:r>
            <a:endParaRPr sz="1100">
              <a:latin typeface="Mada"/>
              <a:ea typeface="Mada"/>
              <a:cs typeface="Mada"/>
              <a:sym typeface="Mada"/>
            </a:endParaRPr>
          </a:p>
        </p:txBody>
      </p:sp>
      <p:sp>
        <p:nvSpPr>
          <p:cNvPr id="379" name="Google Shape;379;p23"/>
          <p:cNvSpPr/>
          <p:nvPr/>
        </p:nvSpPr>
        <p:spPr>
          <a:xfrm>
            <a:off x="3003275" y="6394150"/>
            <a:ext cx="1494000" cy="247200"/>
          </a:xfrm>
          <a:prstGeom prst="round2SameRect">
            <a:avLst>
              <a:gd fmla="val 16667" name="adj1"/>
              <a:gd fmla="val 0" name="adj2"/>
            </a:avLst>
          </a:prstGeom>
          <a:solidFill>
            <a:srgbClr val="B6D7A8"/>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M</a:t>
            </a:r>
            <a:r>
              <a:rPr b="1" lang="ar" sz="1200">
                <a:latin typeface="Mada"/>
                <a:ea typeface="Mada"/>
                <a:cs typeface="Mada"/>
                <a:sym typeface="Mada"/>
              </a:rPr>
              <a:t>edical</a:t>
            </a:r>
            <a:endParaRPr b="1" sz="1200">
              <a:latin typeface="Mada"/>
              <a:ea typeface="Mada"/>
              <a:cs typeface="Mada"/>
              <a:sym typeface="Mada"/>
            </a:endParaRPr>
          </a:p>
        </p:txBody>
      </p:sp>
      <p:sp>
        <p:nvSpPr>
          <p:cNvPr id="380" name="Google Shape;380;p23"/>
          <p:cNvSpPr/>
          <p:nvPr/>
        </p:nvSpPr>
        <p:spPr>
          <a:xfrm>
            <a:off x="5670275" y="6546550"/>
            <a:ext cx="1494000" cy="247200"/>
          </a:xfrm>
          <a:prstGeom prst="round2SameRect">
            <a:avLst>
              <a:gd fmla="val 16667" name="adj1"/>
              <a:gd fmla="val 0" name="adj2"/>
            </a:avLst>
          </a:prstGeom>
          <a:solidFill>
            <a:srgbClr val="B6D7A8"/>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Surgery</a:t>
            </a:r>
            <a:endParaRPr b="1" sz="1200">
              <a:latin typeface="Mada"/>
              <a:ea typeface="Mada"/>
              <a:cs typeface="Mada"/>
              <a:sym typeface="Mada"/>
            </a:endParaRPr>
          </a:p>
        </p:txBody>
      </p:sp>
      <p:sp>
        <p:nvSpPr>
          <p:cNvPr id="381" name="Google Shape;381;p23"/>
          <p:cNvSpPr/>
          <p:nvPr/>
        </p:nvSpPr>
        <p:spPr>
          <a:xfrm>
            <a:off x="501425" y="1920050"/>
            <a:ext cx="283200" cy="247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3"/>
          <p:cNvSpPr txBox="1"/>
          <p:nvPr/>
        </p:nvSpPr>
        <p:spPr>
          <a:xfrm>
            <a:off x="2473025" y="6051375"/>
            <a:ext cx="3181200" cy="3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u="sng">
                <a:solidFill>
                  <a:srgbClr val="B7B7B7"/>
                </a:solidFill>
                <a:latin typeface="Mada"/>
                <a:ea typeface="Mada"/>
                <a:cs typeface="Mada"/>
                <a:sym typeface="Mada"/>
                <a:hlinkClick r:id="rId9">
                  <a:extLst>
                    <a:ext uri="{A12FA001-AC4F-418D-AE19-62706E023703}">
                      <ahyp:hlinkClr val="tx"/>
                    </a:ext>
                  </a:extLst>
                </a:hlinkClick>
              </a:rPr>
              <a:t>Click here</a:t>
            </a:r>
            <a:r>
              <a:rPr lang="ar" sz="900">
                <a:solidFill>
                  <a:srgbClr val="B7B7B7"/>
                </a:solidFill>
                <a:latin typeface="Mada"/>
                <a:ea typeface="Mada"/>
                <a:cs typeface="Mada"/>
                <a:sym typeface="Mada"/>
              </a:rPr>
              <a:t> for more details about the meds (EXTRA!!!!!!)</a:t>
            </a:r>
            <a:endParaRPr sz="900">
              <a:solidFill>
                <a:srgbClr val="B7B7B7"/>
              </a:solidFill>
              <a:latin typeface="Mada"/>
              <a:ea typeface="Mada"/>
              <a:cs typeface="Mada"/>
              <a:sym typeface="Mada"/>
            </a:endParaRPr>
          </a:p>
        </p:txBody>
      </p:sp>
      <p:cxnSp>
        <p:nvCxnSpPr>
          <p:cNvPr id="383" name="Google Shape;383;p23"/>
          <p:cNvCxnSpPr/>
          <p:nvPr/>
        </p:nvCxnSpPr>
        <p:spPr>
          <a:xfrm rot="10800000">
            <a:off x="-26400" y="9436425"/>
            <a:ext cx="7612800" cy="0"/>
          </a:xfrm>
          <a:prstGeom prst="straightConnector1">
            <a:avLst/>
          </a:prstGeom>
          <a:noFill/>
          <a:ln cap="flat" cmpd="sng" w="28575">
            <a:solidFill>
              <a:srgbClr val="CDDDAD"/>
            </a:solidFill>
            <a:prstDash val="dot"/>
            <a:round/>
            <a:headEnd len="med" w="med" type="none"/>
            <a:tailEnd len="med" w="med" type="none"/>
          </a:ln>
        </p:spPr>
      </p:cxnSp>
      <p:sp>
        <p:nvSpPr>
          <p:cNvPr id="384" name="Google Shape;384;p23"/>
          <p:cNvSpPr/>
          <p:nvPr/>
        </p:nvSpPr>
        <p:spPr>
          <a:xfrm>
            <a:off x="240475" y="3290150"/>
            <a:ext cx="20478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Colonoscopy</a:t>
            </a:r>
            <a:r>
              <a:rPr b="1" baseline="30000" lang="ar" sz="1500">
                <a:solidFill>
                  <a:srgbClr val="FFFFFF"/>
                </a:solidFill>
                <a:latin typeface="Mada"/>
                <a:ea typeface="Mada"/>
                <a:cs typeface="Mada"/>
                <a:sym typeface="Mada"/>
              </a:rPr>
              <a:t>1</a:t>
            </a:r>
            <a:r>
              <a:rPr b="1" lang="ar" sz="1500">
                <a:solidFill>
                  <a:schemeClr val="accent1"/>
                </a:solidFill>
                <a:latin typeface="Mada"/>
                <a:ea typeface="Mada"/>
                <a:cs typeface="Mada"/>
                <a:sym typeface="Mada"/>
              </a:rPr>
              <a:t> </a:t>
            </a:r>
            <a:endParaRPr b="1" sz="1500">
              <a:solidFill>
                <a:schemeClr val="accent1"/>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4"/>
          <p:cNvSpPr/>
          <p:nvPr/>
        </p:nvSpPr>
        <p:spPr>
          <a:xfrm>
            <a:off x="156200" y="3057300"/>
            <a:ext cx="7254000" cy="5365800"/>
          </a:xfrm>
          <a:prstGeom prst="roundRect">
            <a:avLst>
              <a:gd fmla="val 16667" name="adj"/>
            </a:avLst>
          </a:prstGeom>
          <a:solidFill>
            <a:srgbClr val="F4F7ED">
              <a:alpha val="30730"/>
            </a:srgbClr>
          </a:solid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91" name="Google Shape;391;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Crohn’s disease (CD)</a:t>
            </a:r>
            <a:endParaRPr b="1" sz="2600">
              <a:latin typeface="Mada"/>
              <a:ea typeface="Mada"/>
              <a:cs typeface="Mada"/>
              <a:sym typeface="Mada"/>
            </a:endParaRPr>
          </a:p>
        </p:txBody>
      </p:sp>
      <p:sp>
        <p:nvSpPr>
          <p:cNvPr id="392" name="Google Shape;392;p24"/>
          <p:cNvSpPr txBox="1"/>
          <p:nvPr/>
        </p:nvSpPr>
        <p:spPr>
          <a:xfrm>
            <a:off x="-7524200" y="824750"/>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Introduction</a:t>
            </a:r>
            <a:endParaRPr b="1" sz="2200">
              <a:highlight>
                <a:schemeClr val="accent5"/>
              </a:highlight>
              <a:latin typeface="Mada"/>
              <a:ea typeface="Mada"/>
              <a:cs typeface="Mada"/>
              <a:sym typeface="Mada"/>
            </a:endParaRPr>
          </a:p>
        </p:txBody>
      </p:sp>
      <p:sp>
        <p:nvSpPr>
          <p:cNvPr id="393" name="Google Shape;393;p24"/>
          <p:cNvSpPr txBox="1"/>
          <p:nvPr/>
        </p:nvSpPr>
        <p:spPr>
          <a:xfrm>
            <a:off x="-8790125" y="9665025"/>
            <a:ext cx="75600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 U</a:t>
            </a:r>
            <a:r>
              <a:rPr lang="ar" sz="1000">
                <a:solidFill>
                  <a:srgbClr val="1C4588"/>
                </a:solidFill>
                <a:latin typeface="Mada"/>
                <a:ea typeface="Mada"/>
                <a:cs typeface="Mada"/>
                <a:sym typeface="Mada"/>
              </a:rPr>
              <a:t>sually watery and does not contain blood or mucus</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Reduced growth velocity and delayed puberty may be the main presenting features in children</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CD is complicated by anal and perianal disease</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Examination: The anus should always be examined to look for oedematous anal tags, fissures or perianal abscesses.</a:t>
            </a:r>
            <a:endParaRPr sz="1000">
              <a:solidFill>
                <a:srgbClr val="1C4588"/>
              </a:solidFill>
              <a:latin typeface="Mada"/>
              <a:ea typeface="Mada"/>
              <a:cs typeface="Mada"/>
              <a:sym typeface="Mada"/>
            </a:endParaRPr>
          </a:p>
        </p:txBody>
      </p:sp>
      <p:sp>
        <p:nvSpPr>
          <p:cNvPr id="394" name="Google Shape;394;p24"/>
          <p:cNvSpPr txBox="1"/>
          <p:nvPr/>
        </p:nvSpPr>
        <p:spPr>
          <a:xfrm>
            <a:off x="-7420700" y="1275350"/>
            <a:ext cx="6927600" cy="10863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Mada Medium"/>
                <a:ea typeface="Mada Medium"/>
                <a:cs typeface="Mada Medium"/>
                <a:sym typeface="Mada Medium"/>
              </a:rPr>
              <a:t>Is a disorder of uncertain that is characterized by chronic transmural inflammation of the gastrointestinal tract.</a:t>
            </a:r>
            <a:endParaRPr sz="1200">
              <a:latin typeface="Mada Medium"/>
              <a:ea typeface="Mada Medium"/>
              <a:cs typeface="Mada Medium"/>
              <a:sym typeface="Mada Medium"/>
            </a:endParaRPr>
          </a:p>
          <a:p>
            <a:pPr indent="0" lvl="0" marL="0" rtl="0" algn="l">
              <a:spcBef>
                <a:spcPts val="0"/>
              </a:spcBef>
              <a:spcAft>
                <a:spcPts val="0"/>
              </a:spcAft>
              <a:buNone/>
            </a:pPr>
            <a:r>
              <a:rPr b="1" lang="ar" sz="1200">
                <a:latin typeface="Mada"/>
                <a:ea typeface="Mada"/>
                <a:cs typeface="Mada"/>
                <a:sym typeface="Mada"/>
              </a:rPr>
              <a:t>Location: </a:t>
            </a:r>
            <a:endParaRPr b="1" sz="1200">
              <a:latin typeface="Mada"/>
              <a:ea typeface="Mada"/>
              <a:cs typeface="Mada"/>
              <a:sym typeface="Mada"/>
            </a:endParaRPr>
          </a:p>
          <a:p>
            <a:pPr indent="0" lvl="0" marL="0" rtl="0" algn="l">
              <a:spcBef>
                <a:spcPts val="0"/>
              </a:spcBef>
              <a:spcAft>
                <a:spcPts val="0"/>
              </a:spcAft>
              <a:buNone/>
            </a:pPr>
            <a:r>
              <a:rPr lang="ar" sz="1200">
                <a:latin typeface="Mada Medium"/>
                <a:ea typeface="Mada Medium"/>
                <a:cs typeface="Mada Medium"/>
                <a:sym typeface="Mada Medium"/>
              </a:rPr>
              <a:t>CD may involve the entire gastrointestinal tract from mouth to the perianal area</a:t>
            </a:r>
            <a:endParaRPr sz="1200">
              <a:latin typeface="Mada Medium"/>
              <a:ea typeface="Mada Medium"/>
              <a:cs typeface="Mada Medium"/>
              <a:sym typeface="Mada Medium"/>
            </a:endParaRPr>
          </a:p>
          <a:p>
            <a:pPr indent="0" lvl="0" marL="0" rtl="0" algn="l">
              <a:spcBef>
                <a:spcPts val="0"/>
              </a:spcBef>
              <a:spcAft>
                <a:spcPts val="0"/>
              </a:spcAft>
              <a:buNone/>
            </a:pPr>
            <a:r>
              <a:rPr lang="ar" sz="1200">
                <a:latin typeface="Mada Medium"/>
                <a:ea typeface="Mada Medium"/>
                <a:cs typeface="Mada Medium"/>
                <a:sym typeface="Mada Medium"/>
              </a:rPr>
              <a:t>80% small bowel , 50% ileocolitis, 30% perianal disease , 20% colon, UGI &lt; 5%</a:t>
            </a:r>
            <a:endParaRPr sz="1200">
              <a:latin typeface="Mada Medium"/>
              <a:ea typeface="Mada Medium"/>
              <a:cs typeface="Mada Medium"/>
              <a:sym typeface="Mada Medium"/>
            </a:endParaRPr>
          </a:p>
          <a:p>
            <a:pPr indent="0" lvl="0" marL="0" rtl="0" algn="l">
              <a:spcBef>
                <a:spcPts val="0"/>
              </a:spcBef>
              <a:spcAft>
                <a:spcPts val="0"/>
              </a:spcAft>
              <a:buNone/>
            </a:pPr>
            <a:r>
              <a:t/>
            </a:r>
            <a:endParaRPr sz="1200">
              <a:latin typeface="Mada Medium"/>
              <a:ea typeface="Mada Medium"/>
              <a:cs typeface="Mada Medium"/>
              <a:sym typeface="Mada Medium"/>
            </a:endParaRPr>
          </a:p>
        </p:txBody>
      </p:sp>
      <p:sp>
        <p:nvSpPr>
          <p:cNvPr id="395" name="Google Shape;395;p24"/>
          <p:cNvSpPr txBox="1"/>
          <p:nvPr/>
        </p:nvSpPr>
        <p:spPr>
          <a:xfrm>
            <a:off x="123825" y="2324100"/>
            <a:ext cx="3497400" cy="733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Clinical </a:t>
            </a:r>
            <a:r>
              <a:rPr b="1" lang="ar" sz="2200">
                <a:solidFill>
                  <a:schemeClr val="dk1"/>
                </a:solidFill>
                <a:highlight>
                  <a:schemeClr val="accent5"/>
                </a:highlight>
                <a:latin typeface="Mada"/>
                <a:ea typeface="Mada"/>
                <a:cs typeface="Mada"/>
                <a:sym typeface="Mada"/>
              </a:rPr>
              <a:t>manifestation </a:t>
            </a:r>
            <a:endParaRPr b="1" sz="2200">
              <a:solidFill>
                <a:schemeClr val="dk1"/>
              </a:solidFill>
              <a:highlight>
                <a:schemeClr val="accent5"/>
              </a:highlight>
              <a:latin typeface="Mada"/>
              <a:ea typeface="Mada"/>
              <a:cs typeface="Mada"/>
              <a:sym typeface="Mada"/>
            </a:endParaRPr>
          </a:p>
        </p:txBody>
      </p:sp>
      <p:sp>
        <p:nvSpPr>
          <p:cNvPr id="396" name="Google Shape;396;p24"/>
          <p:cNvSpPr txBox="1"/>
          <p:nvPr/>
        </p:nvSpPr>
        <p:spPr>
          <a:xfrm>
            <a:off x="-7202225" y="3541275"/>
            <a:ext cx="6599100" cy="27018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Fever, fatigue</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Abdominal pain</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Weight loss</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diarrhea</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b="1" lang="ar" sz="1200">
                <a:latin typeface="Mada"/>
                <a:ea typeface="Mada"/>
                <a:cs typeface="Mada"/>
                <a:sym typeface="Mada"/>
              </a:rPr>
              <a:t>Extraintestinal manifestation:</a:t>
            </a:r>
            <a:r>
              <a:rPr lang="ar" sz="1200">
                <a:latin typeface="Mada Medium"/>
                <a:ea typeface="Mada Medium"/>
                <a:cs typeface="Mada Medium"/>
                <a:sym typeface="Mada Medium"/>
              </a:rPr>
              <a:t> </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CD and ulcerative colitis share a number of extraintestinal manifestation</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Arthritis </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Eye involvement</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Skin</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primary sclerosing cholangitis</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Venous and arterial thromboembolism</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Renal stones</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bone loss and osteoporosis</a:t>
            </a:r>
            <a:endParaRPr sz="1200">
              <a:latin typeface="Mada Medium"/>
              <a:ea typeface="Mada Medium"/>
              <a:cs typeface="Mada Medium"/>
              <a:sym typeface="Mada Medium"/>
            </a:endParaRPr>
          </a:p>
          <a:p>
            <a:pPr indent="0" lvl="0" marL="457200" rtl="0" algn="l">
              <a:spcBef>
                <a:spcPts val="0"/>
              </a:spcBef>
              <a:spcAft>
                <a:spcPts val="0"/>
              </a:spcAft>
              <a:buNone/>
            </a:pPr>
            <a:r>
              <a:rPr lang="ar" sz="1200">
                <a:latin typeface="Mada Medium"/>
                <a:ea typeface="Mada Medium"/>
                <a:cs typeface="Mada Medium"/>
                <a:sym typeface="Mada Medium"/>
              </a:rPr>
              <a:t>Vitamin B12 deficiency</a:t>
            </a:r>
            <a:endParaRPr sz="1200">
              <a:latin typeface="Mada Medium"/>
              <a:ea typeface="Mada Medium"/>
              <a:cs typeface="Mada Medium"/>
              <a:sym typeface="Mada Medium"/>
            </a:endParaRPr>
          </a:p>
        </p:txBody>
      </p:sp>
      <p:sp>
        <p:nvSpPr>
          <p:cNvPr id="397" name="Google Shape;397;p24"/>
          <p:cNvSpPr txBox="1"/>
          <p:nvPr/>
        </p:nvSpPr>
        <p:spPr>
          <a:xfrm>
            <a:off x="-7648575" y="5929900"/>
            <a:ext cx="3449700" cy="361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Key points in CD</a:t>
            </a:r>
            <a:endParaRPr>
              <a:latin typeface="Mada"/>
              <a:ea typeface="Mada"/>
              <a:cs typeface="Mada"/>
              <a:sym typeface="Mada"/>
            </a:endParaRPr>
          </a:p>
        </p:txBody>
      </p:sp>
      <p:grpSp>
        <p:nvGrpSpPr>
          <p:cNvPr id="398" name="Google Shape;398;p24"/>
          <p:cNvGrpSpPr/>
          <p:nvPr/>
        </p:nvGrpSpPr>
        <p:grpSpPr>
          <a:xfrm>
            <a:off x="-7645048" y="6430347"/>
            <a:ext cx="7132415" cy="1442910"/>
            <a:chOff x="85603" y="3601422"/>
            <a:chExt cx="7388806" cy="1442910"/>
          </a:xfrm>
        </p:grpSpPr>
        <p:sp>
          <p:nvSpPr>
            <p:cNvPr id="399" name="Google Shape;399;p24"/>
            <p:cNvSpPr/>
            <p:nvPr/>
          </p:nvSpPr>
          <p:spPr>
            <a:xfrm>
              <a:off x="85603" y="3601422"/>
              <a:ext cx="2180768" cy="1021850"/>
            </a:xfrm>
            <a:prstGeom prst="rect">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Mada Medium"/>
                  <a:ea typeface="Mada Medium"/>
                  <a:cs typeface="Mada Medium"/>
                  <a:sym typeface="Mada Medium"/>
                </a:rPr>
                <a:t>-Phlegmon/abscess: walled off inflammatory mass without bacterial infection.</a:t>
              </a:r>
              <a:endParaRPr sz="1200">
                <a:solidFill>
                  <a:srgbClr val="FFFFFF"/>
                </a:solidFill>
                <a:latin typeface="Mada Medium"/>
                <a:ea typeface="Mada Medium"/>
                <a:cs typeface="Mada Medium"/>
                <a:sym typeface="Mada Medium"/>
              </a:endParaRPr>
            </a:p>
          </p:txBody>
        </p:sp>
        <p:grpSp>
          <p:nvGrpSpPr>
            <p:cNvPr id="400" name="Google Shape;400;p24"/>
            <p:cNvGrpSpPr/>
            <p:nvPr/>
          </p:nvGrpSpPr>
          <p:grpSpPr>
            <a:xfrm>
              <a:off x="2702500" y="3601543"/>
              <a:ext cx="2180768" cy="1442789"/>
              <a:chOff x="108400" y="4105513"/>
              <a:chExt cx="1978200" cy="1644766"/>
            </a:xfrm>
          </p:grpSpPr>
          <p:sp>
            <p:nvSpPr>
              <p:cNvPr id="401" name="Google Shape;401;p24"/>
              <p:cNvSpPr/>
              <p:nvPr/>
            </p:nvSpPr>
            <p:spPr>
              <a:xfrm>
                <a:off x="108400" y="4105513"/>
                <a:ext cx="1978200" cy="1164900"/>
              </a:xfrm>
              <a:prstGeom prst="rect">
                <a:avLst/>
              </a:prstGeom>
              <a:solidFill>
                <a:srgbClr val="A6C2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Mada Medium"/>
                    <a:ea typeface="Mada Medium"/>
                    <a:cs typeface="Mada Medium"/>
                    <a:sym typeface="Mada Medium"/>
                  </a:rPr>
                  <a:t>-Fistula: are tracts or communications that connect two epithelial-lined organs</a:t>
                </a:r>
                <a:endParaRPr sz="1200">
                  <a:solidFill>
                    <a:srgbClr val="FFFFFF"/>
                  </a:solidFill>
                  <a:latin typeface="Mada Medium"/>
                  <a:ea typeface="Mada Medium"/>
                  <a:cs typeface="Mada Medium"/>
                  <a:sym typeface="Mada Medium"/>
                </a:endParaRPr>
              </a:p>
            </p:txBody>
          </p:sp>
          <p:sp>
            <p:nvSpPr>
              <p:cNvPr id="402" name="Google Shape;402;p24"/>
              <p:cNvSpPr/>
              <p:nvPr/>
            </p:nvSpPr>
            <p:spPr>
              <a:xfrm flipH="1">
                <a:off x="1127077" y="5270280"/>
                <a:ext cx="158400" cy="480000"/>
              </a:xfrm>
              <a:prstGeom prst="downArrow">
                <a:avLst>
                  <a:gd fmla="val 11856" name="adj1"/>
                  <a:gd fmla="val 64106" name="adj2"/>
                </a:avLst>
              </a:prstGeom>
              <a:solidFill>
                <a:srgbClr val="A6C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900">
                  <a:solidFill>
                    <a:srgbClr val="FFFFFF"/>
                  </a:solidFill>
                  <a:latin typeface="Mada Medium"/>
                  <a:ea typeface="Mada Medium"/>
                  <a:cs typeface="Mada Medium"/>
                  <a:sym typeface="Mada Medium"/>
                </a:endParaRPr>
              </a:p>
            </p:txBody>
          </p:sp>
        </p:grpSp>
        <p:sp>
          <p:nvSpPr>
            <p:cNvPr id="403" name="Google Shape;403;p24"/>
            <p:cNvSpPr/>
            <p:nvPr/>
          </p:nvSpPr>
          <p:spPr>
            <a:xfrm>
              <a:off x="5293709" y="3601482"/>
              <a:ext cx="2180700" cy="1021800"/>
            </a:xfrm>
            <a:prstGeom prst="rect">
              <a:avLst/>
            </a:prstGeom>
            <a:solidFill>
              <a:srgbClr val="CDDD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FFFFFF"/>
                  </a:solidFill>
                  <a:latin typeface="Mada Medium"/>
                  <a:ea typeface="Mada Medium"/>
                  <a:cs typeface="Mada Medium"/>
                  <a:sym typeface="Mada Medium"/>
                </a:rPr>
                <a:t>Perianal disease. </a:t>
              </a:r>
              <a:endParaRPr sz="1200">
                <a:solidFill>
                  <a:srgbClr val="FFFFFF"/>
                </a:solidFill>
                <a:latin typeface="Mada Medium"/>
                <a:ea typeface="Mada Medium"/>
                <a:cs typeface="Mada Medium"/>
                <a:sym typeface="Mada Medium"/>
              </a:endParaRPr>
            </a:p>
          </p:txBody>
        </p:sp>
      </p:grpSp>
      <p:sp>
        <p:nvSpPr>
          <p:cNvPr id="404" name="Google Shape;404;p24"/>
          <p:cNvSpPr txBox="1"/>
          <p:nvPr/>
        </p:nvSpPr>
        <p:spPr>
          <a:xfrm>
            <a:off x="-7542175" y="7873250"/>
            <a:ext cx="6972300" cy="16428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With other loop of the intestines (enteroenteric).</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With bladder (enterovesical)</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Vagina (enterovaginal)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With skin(enterocutaneous)</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Severe oral involvement aphthous ulcers. Rarely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Esophageal involvement odynophagia and dysphagia.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Gastroduodenal CD upper abdominal pain and symptoms of gastric outlet obstruction. </a:t>
            </a:r>
            <a:endParaRPr sz="1200">
              <a:latin typeface="Mada Medium"/>
              <a:ea typeface="Mada Medium"/>
              <a:cs typeface="Mada Medium"/>
              <a:sym typeface="Mada Medium"/>
            </a:endParaRPr>
          </a:p>
          <a:p>
            <a:pPr indent="-304800" lvl="0" marL="457200" rtl="0" algn="l">
              <a:spcBef>
                <a:spcPts val="0"/>
              </a:spcBef>
              <a:spcAft>
                <a:spcPts val="0"/>
              </a:spcAft>
              <a:buSzPts val="1200"/>
              <a:buFont typeface="Mada Medium"/>
              <a:buChar char="-"/>
            </a:pPr>
            <a:r>
              <a:rPr lang="ar" sz="1200">
                <a:latin typeface="Mada Medium"/>
                <a:ea typeface="Mada Medium"/>
                <a:cs typeface="Mada Medium"/>
                <a:sym typeface="Mada Medium"/>
              </a:rPr>
              <a:t>Gallstones</a:t>
            </a:r>
            <a:endParaRPr sz="1200">
              <a:latin typeface="Mada Medium"/>
              <a:ea typeface="Mada Medium"/>
              <a:cs typeface="Mada Medium"/>
              <a:sym typeface="Mada Medium"/>
            </a:endParaRPr>
          </a:p>
        </p:txBody>
      </p:sp>
      <p:pic>
        <p:nvPicPr>
          <p:cNvPr id="405" name="Google Shape;405;p24"/>
          <p:cNvPicPr preferRelativeResize="0"/>
          <p:nvPr/>
        </p:nvPicPr>
        <p:blipFill>
          <a:blip r:embed="rId3">
            <a:alphaModFix/>
          </a:blip>
          <a:stretch>
            <a:fillRect/>
          </a:stretch>
        </p:blipFill>
        <p:spPr>
          <a:xfrm>
            <a:off x="-1755187" y="4250175"/>
            <a:ext cx="943338" cy="652475"/>
          </a:xfrm>
          <a:prstGeom prst="rect">
            <a:avLst/>
          </a:prstGeom>
          <a:noFill/>
          <a:ln>
            <a:noFill/>
          </a:ln>
        </p:spPr>
      </p:pic>
      <p:pic>
        <p:nvPicPr>
          <p:cNvPr id="406" name="Google Shape;406;p24"/>
          <p:cNvPicPr preferRelativeResize="0"/>
          <p:nvPr/>
        </p:nvPicPr>
        <p:blipFill>
          <a:blip r:embed="rId4">
            <a:alphaModFix/>
          </a:blip>
          <a:stretch>
            <a:fillRect/>
          </a:stretch>
        </p:blipFill>
        <p:spPr>
          <a:xfrm>
            <a:off x="-1755175" y="4962613"/>
            <a:ext cx="943325" cy="652476"/>
          </a:xfrm>
          <a:prstGeom prst="rect">
            <a:avLst/>
          </a:prstGeom>
          <a:noFill/>
          <a:ln>
            <a:noFill/>
          </a:ln>
        </p:spPr>
      </p:pic>
      <p:sp>
        <p:nvSpPr>
          <p:cNvPr id="407" name="Google Shape;407;p24"/>
          <p:cNvSpPr/>
          <p:nvPr/>
        </p:nvSpPr>
        <p:spPr>
          <a:xfrm>
            <a:off x="374350" y="958050"/>
            <a:ext cx="6875400" cy="1365900"/>
          </a:xfrm>
          <a:prstGeom prst="snip1Rect">
            <a:avLst>
              <a:gd fmla="val 16667" name="adj"/>
            </a:avLst>
          </a:prstGeom>
          <a:solidFill>
            <a:srgbClr val="EFEFEF"/>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4"/>
          <p:cNvSpPr txBox="1"/>
          <p:nvPr/>
        </p:nvSpPr>
        <p:spPr>
          <a:xfrm>
            <a:off x="279550" y="1180500"/>
            <a:ext cx="6679800" cy="919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Characterized by </a:t>
            </a:r>
            <a:r>
              <a:rPr b="1" lang="ar" sz="1200">
                <a:solidFill>
                  <a:srgbClr val="CC0000"/>
                </a:solidFill>
                <a:latin typeface="Mada"/>
                <a:ea typeface="Mada"/>
                <a:cs typeface="Mada"/>
                <a:sym typeface="Mada"/>
              </a:rPr>
              <a:t>transmural </a:t>
            </a:r>
            <a:r>
              <a:rPr b="1" lang="ar" sz="1200">
                <a:latin typeface="Mada"/>
                <a:ea typeface="Mada"/>
                <a:cs typeface="Mada"/>
                <a:sym typeface="Mada"/>
              </a:rPr>
              <a:t>inflammation of the gastrointestinal tract.</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Involve the </a:t>
            </a:r>
            <a:r>
              <a:rPr b="1" lang="ar" sz="1200">
                <a:solidFill>
                  <a:srgbClr val="CC0000"/>
                </a:solidFill>
                <a:latin typeface="Mada"/>
                <a:ea typeface="Mada"/>
                <a:cs typeface="Mada"/>
                <a:sym typeface="Mada"/>
              </a:rPr>
              <a:t>entire gastrointestinal tract</a:t>
            </a:r>
            <a:r>
              <a:rPr b="1" lang="ar" sz="1200">
                <a:latin typeface="Mada"/>
                <a:ea typeface="Mada"/>
                <a:cs typeface="Mada"/>
                <a:sym typeface="Mada"/>
              </a:rPr>
              <a:t> from mouth to the perianal area</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80% small bowel , 50% ileocolitis, 30% perianal disease , 20% colon, UGI &lt; 5%</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Perianal Diseases rarely comes alone &amp; usually combined with other sites such as colon or ileocecal.</a:t>
            </a:r>
            <a:endParaRPr sz="1200">
              <a:solidFill>
                <a:srgbClr val="6AA84F"/>
              </a:solidFill>
              <a:latin typeface="Mada"/>
              <a:ea typeface="Mada"/>
              <a:cs typeface="Mada"/>
              <a:sym typeface="Mada"/>
            </a:endParaRPr>
          </a:p>
        </p:txBody>
      </p:sp>
      <p:sp>
        <p:nvSpPr>
          <p:cNvPr id="409" name="Google Shape;409;p24"/>
          <p:cNvSpPr/>
          <p:nvPr/>
        </p:nvSpPr>
        <p:spPr>
          <a:xfrm>
            <a:off x="660500" y="805498"/>
            <a:ext cx="2354700" cy="361800"/>
          </a:xfrm>
          <a:prstGeom prst="roundRect">
            <a:avLst>
              <a:gd fmla="val 16667" name="adj"/>
            </a:avLst>
          </a:prstGeom>
          <a:solidFill>
            <a:srgbClr val="D9EAD3"/>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000000"/>
                </a:solidFill>
                <a:highlight>
                  <a:srgbClr val="D9EAD3"/>
                </a:highlight>
                <a:latin typeface="Mada"/>
                <a:ea typeface="Mada"/>
                <a:cs typeface="Mada"/>
                <a:sym typeface="Mada"/>
              </a:rPr>
              <a:t>Introduction</a:t>
            </a:r>
            <a:endParaRPr sz="1200"/>
          </a:p>
        </p:txBody>
      </p:sp>
      <p:graphicFrame>
        <p:nvGraphicFramePr>
          <p:cNvPr id="410" name="Google Shape;410;p24"/>
          <p:cNvGraphicFramePr/>
          <p:nvPr/>
        </p:nvGraphicFramePr>
        <p:xfrm>
          <a:off x="3912788" y="3839275"/>
          <a:ext cx="3000000" cy="3000000"/>
        </p:xfrm>
        <a:graphic>
          <a:graphicData uri="http://schemas.openxmlformats.org/drawingml/2006/table">
            <a:tbl>
              <a:tblPr>
                <a:noFill/>
                <a:tableStyleId>{FC581C32-0123-4133-A1F8-1E63DFCA6FBD}</a:tableStyleId>
              </a:tblPr>
              <a:tblGrid>
                <a:gridCol w="3497400"/>
              </a:tblGrid>
              <a:tr h="180112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Arthritis: </a:t>
                      </a:r>
                      <a:endParaRPr b="1" sz="1100">
                        <a:latin typeface="Mada"/>
                        <a:ea typeface="Mada"/>
                        <a:cs typeface="Mada"/>
                        <a:sym typeface="Mada"/>
                      </a:endParaRPr>
                    </a:p>
                    <a:p>
                      <a:pPr indent="-156250" lvl="1" marL="4500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Type 1</a:t>
                      </a:r>
                      <a:r>
                        <a:rPr lang="ar" sz="1100">
                          <a:solidFill>
                            <a:srgbClr val="1C4588"/>
                          </a:solidFill>
                          <a:latin typeface="Mada"/>
                          <a:ea typeface="Mada"/>
                          <a:cs typeface="Mada"/>
                          <a:sym typeface="Mada"/>
                        </a:rPr>
                        <a:t> (Pauci/oligoarticular arthritis): swelling and pain of </a:t>
                      </a:r>
                      <a:r>
                        <a:rPr b="1" lang="ar" sz="1100">
                          <a:solidFill>
                            <a:srgbClr val="1C4588"/>
                          </a:solidFill>
                          <a:latin typeface="Mada"/>
                          <a:ea typeface="Mada"/>
                          <a:cs typeface="Mada"/>
                          <a:sym typeface="Mada"/>
                        </a:rPr>
                        <a:t>5 or fewer joints</a:t>
                      </a:r>
                      <a:r>
                        <a:rPr lang="ar" sz="1100">
                          <a:solidFill>
                            <a:srgbClr val="1C4588"/>
                          </a:solidFill>
                          <a:latin typeface="Mada"/>
                          <a:ea typeface="Mada"/>
                          <a:cs typeface="Mada"/>
                          <a:sym typeface="Mada"/>
                        </a:rPr>
                        <a:t>, tends to be acute and self-limiting. It particularly affects the </a:t>
                      </a:r>
                      <a:r>
                        <a:rPr b="1" lang="ar" sz="1100">
                          <a:solidFill>
                            <a:srgbClr val="1C4588"/>
                          </a:solidFill>
                          <a:latin typeface="Mada"/>
                          <a:ea typeface="Mada"/>
                          <a:cs typeface="Mada"/>
                          <a:sym typeface="Mada"/>
                        </a:rPr>
                        <a:t>large </a:t>
                      </a:r>
                      <a:r>
                        <a:rPr lang="ar" sz="1100">
                          <a:solidFill>
                            <a:srgbClr val="1C4588"/>
                          </a:solidFill>
                          <a:latin typeface="Mada"/>
                          <a:ea typeface="Mada"/>
                          <a:cs typeface="Mada"/>
                          <a:sym typeface="Mada"/>
                        </a:rPr>
                        <a:t>joints in the lower extremities. </a:t>
                      </a:r>
                      <a:r>
                        <a:rPr b="1" lang="ar" sz="1100">
                          <a:solidFill>
                            <a:srgbClr val="1C4588"/>
                          </a:solidFill>
                          <a:latin typeface="Mada"/>
                          <a:ea typeface="Mada"/>
                          <a:cs typeface="Mada"/>
                          <a:sym typeface="Mada"/>
                        </a:rPr>
                        <a:t>Type 1</a:t>
                      </a:r>
                      <a:r>
                        <a:rPr lang="ar" sz="1100">
                          <a:solidFill>
                            <a:srgbClr val="1C4588"/>
                          </a:solidFill>
                          <a:latin typeface="Mada"/>
                          <a:ea typeface="Mada"/>
                          <a:cs typeface="Mada"/>
                          <a:sym typeface="Mada"/>
                        </a:rPr>
                        <a:t> </a:t>
                      </a:r>
                      <a:r>
                        <a:rPr b="1" lang="ar" sz="1100">
                          <a:solidFill>
                            <a:srgbClr val="1C4588"/>
                          </a:solidFill>
                          <a:latin typeface="Mada"/>
                          <a:ea typeface="Mada"/>
                          <a:cs typeface="Mada"/>
                          <a:sym typeface="Mada"/>
                        </a:rPr>
                        <a:t>correlates with IBD activity.</a:t>
                      </a:r>
                      <a:endParaRPr sz="1100">
                        <a:solidFill>
                          <a:srgbClr val="1C4588"/>
                        </a:solidFill>
                        <a:latin typeface="Mada"/>
                        <a:ea typeface="Mada"/>
                        <a:cs typeface="Mada"/>
                        <a:sym typeface="Mada"/>
                      </a:endParaRPr>
                    </a:p>
                    <a:p>
                      <a:pPr indent="-156250" lvl="1" marL="450000" rtl="0" algn="l">
                        <a:spcBef>
                          <a:spcPts val="1000"/>
                        </a:spcBef>
                        <a:spcAft>
                          <a:spcPts val="0"/>
                        </a:spcAft>
                        <a:buClr>
                          <a:srgbClr val="1C4588"/>
                        </a:buClr>
                        <a:buSzPts val="1100"/>
                        <a:buFont typeface="Mada"/>
                        <a:buChar char="○"/>
                      </a:pPr>
                      <a:r>
                        <a:rPr b="1" lang="ar" sz="1100">
                          <a:solidFill>
                            <a:srgbClr val="1C4588"/>
                          </a:solidFill>
                          <a:latin typeface="Mada"/>
                          <a:ea typeface="Mada"/>
                          <a:cs typeface="Mada"/>
                          <a:sym typeface="Mada"/>
                        </a:rPr>
                        <a:t>Type 2 </a:t>
                      </a:r>
                      <a:r>
                        <a:rPr lang="ar" sz="1100">
                          <a:solidFill>
                            <a:srgbClr val="1C4588"/>
                          </a:solidFill>
                          <a:latin typeface="Mada"/>
                          <a:ea typeface="Mada"/>
                          <a:cs typeface="Mada"/>
                          <a:sym typeface="Mada"/>
                        </a:rPr>
                        <a:t>(Peripheral arthritis): Has a more polyarticular distribution (</a:t>
                      </a:r>
                      <a:r>
                        <a:rPr b="1" lang="ar" sz="1100">
                          <a:solidFill>
                            <a:srgbClr val="1C4588"/>
                          </a:solidFill>
                          <a:latin typeface="Mada"/>
                          <a:ea typeface="Mada"/>
                          <a:cs typeface="Mada"/>
                          <a:sym typeface="Mada"/>
                        </a:rPr>
                        <a:t>&gt;5 joints</a:t>
                      </a:r>
                      <a:r>
                        <a:rPr lang="ar" sz="1100">
                          <a:solidFill>
                            <a:srgbClr val="1C4588"/>
                          </a:solidFill>
                          <a:latin typeface="Mada"/>
                          <a:ea typeface="Mada"/>
                          <a:cs typeface="Mada"/>
                          <a:sym typeface="Mada"/>
                        </a:rPr>
                        <a:t>). Lasts longer (Months to years) and it is usually associated with uveitis. </a:t>
                      </a:r>
                      <a:r>
                        <a:rPr b="1" lang="ar" sz="1100">
                          <a:solidFill>
                            <a:srgbClr val="1C4588"/>
                          </a:solidFill>
                          <a:latin typeface="Mada"/>
                          <a:ea typeface="Mada"/>
                          <a:cs typeface="Mada"/>
                          <a:sym typeface="Mada"/>
                        </a:rPr>
                        <a:t>Type 2 is INDEPENDENT of IBD activity.</a:t>
                      </a:r>
                      <a:endParaRPr b="1" sz="1100">
                        <a:solidFill>
                          <a:schemeClr val="accent1"/>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1192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Skin disorders </a:t>
                      </a:r>
                      <a:r>
                        <a:rPr b="1" lang="ar" sz="1100">
                          <a:solidFill>
                            <a:srgbClr val="6AA84F"/>
                          </a:solidFill>
                          <a:latin typeface="Mada"/>
                          <a:ea typeface="Mada"/>
                          <a:cs typeface="Mada"/>
                          <a:sym typeface="Mada"/>
                        </a:rPr>
                        <a:t>e.g. </a:t>
                      </a:r>
                      <a:r>
                        <a:rPr lang="ar" sz="1100">
                          <a:solidFill>
                            <a:srgbClr val="6AA84F"/>
                          </a:solidFill>
                          <a:latin typeface="Mada"/>
                          <a:ea typeface="Mada"/>
                          <a:cs typeface="Mada"/>
                          <a:sym typeface="Mada"/>
                        </a:rPr>
                        <a:t>Erythema </a:t>
                      </a:r>
                      <a:r>
                        <a:rPr lang="ar" sz="1100">
                          <a:solidFill>
                            <a:srgbClr val="6AA84F"/>
                          </a:solidFill>
                          <a:latin typeface="Mada"/>
                          <a:ea typeface="Mada"/>
                          <a:cs typeface="Mada"/>
                          <a:sym typeface="Mada"/>
                        </a:rPr>
                        <a:t>nodosum</a:t>
                      </a:r>
                      <a:r>
                        <a:rPr lang="ar" sz="1100">
                          <a:solidFill>
                            <a:srgbClr val="6AA84F"/>
                          </a:solidFill>
                          <a:latin typeface="Mada"/>
                          <a:ea typeface="Mada"/>
                          <a:cs typeface="Mada"/>
                          <a:sym typeface="Mada"/>
                        </a:rPr>
                        <a:t> &amp; </a:t>
                      </a:r>
                      <a:r>
                        <a:rPr lang="ar" sz="1100">
                          <a:solidFill>
                            <a:srgbClr val="6AA84F"/>
                          </a:solidFill>
                          <a:latin typeface="Mada"/>
                          <a:ea typeface="Mada"/>
                          <a:cs typeface="Mada"/>
                          <a:sym typeface="Mada"/>
                        </a:rPr>
                        <a:t>Pyoderma</a:t>
                      </a:r>
                      <a:r>
                        <a:rPr lang="ar" sz="1100">
                          <a:solidFill>
                            <a:srgbClr val="6AA84F"/>
                          </a:solidFill>
                          <a:latin typeface="Mada"/>
                          <a:ea typeface="Mada"/>
                          <a:cs typeface="Mada"/>
                          <a:sym typeface="Mada"/>
                        </a:rPr>
                        <a:t> gangrenosum</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chemeClr val="dk1"/>
                          </a:solidFill>
                          <a:latin typeface="Mada"/>
                          <a:ea typeface="Mada"/>
                          <a:cs typeface="Mada"/>
                          <a:sym typeface="Mada"/>
                        </a:rPr>
                        <a:t>Primary sclerosing cholangitis: </a:t>
                      </a:r>
                      <a:r>
                        <a:rPr lang="ar" sz="1100">
                          <a:solidFill>
                            <a:srgbClr val="6AA84F"/>
                          </a:solidFill>
                          <a:latin typeface="Mada"/>
                          <a:ea typeface="Mada"/>
                          <a:cs typeface="Mada"/>
                          <a:sym typeface="Mada"/>
                        </a:rPr>
                        <a:t>Common with </a:t>
                      </a:r>
                      <a:r>
                        <a:rPr b="1" lang="ar" sz="1100">
                          <a:solidFill>
                            <a:srgbClr val="6AA84F"/>
                          </a:solidFill>
                          <a:latin typeface="Mada"/>
                          <a:ea typeface="Mada"/>
                          <a:cs typeface="Mada"/>
                          <a:sym typeface="Mada"/>
                        </a:rPr>
                        <a:t>Ulcerative colitis </a:t>
                      </a:r>
                      <a:r>
                        <a:rPr lang="ar" sz="1100">
                          <a:solidFill>
                            <a:srgbClr val="6AA84F"/>
                          </a:solidFill>
                          <a:latin typeface="Mada"/>
                          <a:ea typeface="Mada"/>
                          <a:cs typeface="Mada"/>
                          <a:sym typeface="Mada"/>
                        </a:rPr>
                        <a:t>&amp; with </a:t>
                      </a:r>
                      <a:r>
                        <a:rPr b="1" lang="ar" sz="1100">
                          <a:solidFill>
                            <a:srgbClr val="CC0000"/>
                          </a:solidFill>
                          <a:latin typeface="Mada"/>
                          <a:ea typeface="Mada"/>
                          <a:cs typeface="Mada"/>
                          <a:sym typeface="Mada"/>
                        </a:rPr>
                        <a:t>increased risk of malignancy “Cholangiocarcinoma”.</a:t>
                      </a:r>
                      <a:endParaRPr sz="1100">
                        <a:solidFill>
                          <a:srgbClr val="6AA84F"/>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4500">
                <a:tc rowSpan="2">
                  <a:txBody>
                    <a:bodyPr/>
                    <a:lstStyle/>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Bone loss and Osteoporosis </a:t>
                      </a:r>
                      <a:r>
                        <a:rPr lang="ar" sz="1100">
                          <a:solidFill>
                            <a:schemeClr val="accent1"/>
                          </a:solidFill>
                          <a:latin typeface="Mada"/>
                          <a:ea typeface="Mada"/>
                          <a:cs typeface="Mada"/>
                          <a:sym typeface="Mada"/>
                        </a:rPr>
                        <a:t>&amp; Osteopenia.</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Venous and arterial thromboembolism</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Renal stones </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Vitamin B12 deficiency</a:t>
                      </a:r>
                      <a:r>
                        <a:rPr b="1" baseline="30000" lang="ar" sz="1100">
                          <a:latin typeface="Mada"/>
                          <a:ea typeface="Mada"/>
                          <a:cs typeface="Mada"/>
                          <a:sym typeface="Mada"/>
                        </a:rPr>
                        <a:t>1</a:t>
                      </a:r>
                      <a:endParaRPr b="1" baseline="30000"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81325">
                <a:tc vMerge="1"/>
              </a:tr>
              <a:tr h="67887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Eye involvement</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Uveitis, Iritis, Episcleriti</a:t>
                      </a:r>
                      <a:endParaRPr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11" name="Google Shape;411;p24"/>
          <p:cNvPicPr preferRelativeResize="0"/>
          <p:nvPr/>
        </p:nvPicPr>
        <p:blipFill>
          <a:blip r:embed="rId5">
            <a:alphaModFix/>
          </a:blip>
          <a:stretch>
            <a:fillRect/>
          </a:stretch>
        </p:blipFill>
        <p:spPr>
          <a:xfrm>
            <a:off x="6662225" y="693922"/>
            <a:ext cx="673750" cy="673750"/>
          </a:xfrm>
          <a:prstGeom prst="rect">
            <a:avLst/>
          </a:prstGeom>
          <a:noFill/>
          <a:ln>
            <a:noFill/>
          </a:ln>
        </p:spPr>
      </p:pic>
      <p:pic>
        <p:nvPicPr>
          <p:cNvPr id="412" name="Google Shape;412;p24"/>
          <p:cNvPicPr preferRelativeResize="0"/>
          <p:nvPr/>
        </p:nvPicPr>
        <p:blipFill>
          <a:blip r:embed="rId6">
            <a:alphaModFix/>
          </a:blip>
          <a:stretch>
            <a:fillRect/>
          </a:stretch>
        </p:blipFill>
        <p:spPr>
          <a:xfrm>
            <a:off x="6440610" y="1417350"/>
            <a:ext cx="736740" cy="450600"/>
          </a:xfrm>
          <a:prstGeom prst="rect">
            <a:avLst/>
          </a:prstGeom>
          <a:noFill/>
          <a:ln>
            <a:noFill/>
          </a:ln>
        </p:spPr>
      </p:pic>
      <p:sp>
        <p:nvSpPr>
          <p:cNvPr id="413" name="Google Shape;413;p24"/>
          <p:cNvSpPr txBox="1"/>
          <p:nvPr/>
        </p:nvSpPr>
        <p:spPr>
          <a:xfrm>
            <a:off x="-409250" y="2718400"/>
            <a:ext cx="6004800" cy="4122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General:</a:t>
            </a:r>
            <a:r>
              <a:rPr lang="ar" sz="1200">
                <a:solidFill>
                  <a:schemeClr val="dk1"/>
                </a:solidFill>
                <a:latin typeface="Mada"/>
                <a:ea typeface="Mada"/>
                <a:cs typeface="Mada"/>
                <a:sym typeface="Mada"/>
              </a:rPr>
              <a:t> Fatigue, Diarrhea, Abdominal pain, Weight loss, Fever.</a:t>
            </a:r>
            <a:endParaRPr sz="1200">
              <a:solidFill>
                <a:schemeClr val="dk1"/>
              </a:solidFill>
              <a:latin typeface="Mada"/>
              <a:ea typeface="Mada"/>
              <a:cs typeface="Mada"/>
              <a:sym typeface="Mada"/>
            </a:endParaRPr>
          </a:p>
        </p:txBody>
      </p:sp>
      <p:graphicFrame>
        <p:nvGraphicFramePr>
          <p:cNvPr id="414" name="Google Shape;414;p24"/>
          <p:cNvGraphicFramePr/>
          <p:nvPr/>
        </p:nvGraphicFramePr>
        <p:xfrm>
          <a:off x="7772950" y="3226250"/>
          <a:ext cx="3000000" cy="3000000"/>
        </p:xfrm>
        <a:graphic>
          <a:graphicData uri="http://schemas.openxmlformats.org/drawingml/2006/table">
            <a:tbl>
              <a:tblPr>
                <a:noFill/>
                <a:tableStyleId>{FC581C32-0123-4133-A1F8-1E63DFCA6FBD}</a:tableStyleId>
              </a:tblPr>
              <a:tblGrid>
                <a:gridCol w="3627050"/>
                <a:gridCol w="3627050"/>
              </a:tblGrid>
              <a:tr h="490100">
                <a:tc>
                  <a:txBody>
                    <a:bodyPr/>
                    <a:lstStyle/>
                    <a:p>
                      <a:pPr indent="0" lvl="0" marL="0" marR="0" rtl="0" algn="ctr">
                        <a:lnSpc>
                          <a:spcPct val="100000"/>
                        </a:lnSpc>
                        <a:spcBef>
                          <a:spcPts val="0"/>
                        </a:spcBef>
                        <a:spcAft>
                          <a:spcPts val="0"/>
                        </a:spcAft>
                        <a:buNone/>
                      </a:pPr>
                      <a:r>
                        <a:rPr b="1" lang="ar" sz="1300">
                          <a:solidFill>
                            <a:srgbClr val="FFFFFF"/>
                          </a:solidFill>
                          <a:latin typeface="Mada"/>
                          <a:ea typeface="Mada"/>
                          <a:cs typeface="Mada"/>
                          <a:sym typeface="Mada"/>
                        </a:rPr>
                        <a:t>Intestinal</a:t>
                      </a:r>
                      <a:endParaRPr b="1" sz="1300">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9974F"/>
                    </a:solidFill>
                  </a:tcPr>
                </a:tc>
                <a:tc>
                  <a:txBody>
                    <a:bodyPr/>
                    <a:lstStyle/>
                    <a:p>
                      <a:pPr indent="0" lvl="0" marL="0" marR="0" rtl="0" algn="ctr">
                        <a:lnSpc>
                          <a:spcPct val="100000"/>
                        </a:lnSpc>
                        <a:spcBef>
                          <a:spcPts val="0"/>
                        </a:spcBef>
                        <a:spcAft>
                          <a:spcPts val="0"/>
                        </a:spcAft>
                        <a:buNone/>
                      </a:pPr>
                      <a:r>
                        <a:rPr b="1" lang="ar" sz="1300">
                          <a:solidFill>
                            <a:srgbClr val="FFFFFF"/>
                          </a:solidFill>
                          <a:latin typeface="Mada"/>
                          <a:ea typeface="Mada"/>
                          <a:cs typeface="Mada"/>
                          <a:sym typeface="Mada"/>
                        </a:rPr>
                        <a:t>Extraintestinal</a:t>
                      </a:r>
                      <a:endParaRPr b="1" sz="1300">
                        <a:solidFill>
                          <a:srgbClr val="FFFFFF"/>
                        </a:solidFill>
                        <a:latin typeface="Mada"/>
                        <a:ea typeface="Mada"/>
                        <a:cs typeface="Mada"/>
                        <a:sym typeface="Mada"/>
                      </a:endParaRPr>
                    </a:p>
                    <a:p>
                      <a:pPr indent="0" lvl="0" marL="0" marR="0" rtl="0" algn="ctr">
                        <a:lnSpc>
                          <a:spcPct val="100000"/>
                        </a:lnSpc>
                        <a:spcBef>
                          <a:spcPts val="0"/>
                        </a:spcBef>
                        <a:spcAft>
                          <a:spcPts val="0"/>
                        </a:spcAft>
                        <a:buNone/>
                      </a:pPr>
                      <a:r>
                        <a:rPr lang="ar" sz="1100">
                          <a:solidFill>
                            <a:srgbClr val="FFFFFF"/>
                          </a:solidFill>
                          <a:latin typeface="Mada"/>
                          <a:ea typeface="Mada"/>
                          <a:cs typeface="Mada"/>
                          <a:sym typeface="Mada"/>
                        </a:rPr>
                        <a:t>CD &amp; UC share a number of Extraintestinal manifestations</a:t>
                      </a:r>
                      <a:endParaRPr sz="1100">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9974F"/>
                    </a:solidFill>
                  </a:tcPr>
                </a:tc>
              </a:tr>
              <a:tr h="481675">
                <a:tc>
                  <a:txBody>
                    <a:bodyPr/>
                    <a:lstStyle/>
                    <a:p>
                      <a:pPr indent="0" lvl="0" marL="0" rtl="0" algn="l">
                        <a:spcBef>
                          <a:spcPts val="0"/>
                        </a:spcBef>
                        <a:spcAft>
                          <a:spcPts val="0"/>
                        </a:spcAft>
                        <a:buNone/>
                      </a:pPr>
                      <a:r>
                        <a:rPr b="1" lang="ar" sz="1200">
                          <a:latin typeface="Mada"/>
                          <a:ea typeface="Mada"/>
                          <a:cs typeface="Mada"/>
                          <a:sym typeface="Mada"/>
                        </a:rPr>
                        <a:t>Phlegmon/abscess:</a:t>
                      </a:r>
                      <a:r>
                        <a:rPr lang="ar" sz="1200">
                          <a:latin typeface="Mada"/>
                          <a:ea typeface="Mada"/>
                          <a:cs typeface="Mada"/>
                          <a:sym typeface="Mada"/>
                        </a:rPr>
                        <a:t> walled off inflammatory mass without bacterial infection </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Arthritis</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Bone loss and Osteoporosis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6850">
                <a:tc>
                  <a:txBody>
                    <a:bodyPr/>
                    <a:lstStyle/>
                    <a:p>
                      <a:pPr indent="0" lvl="0" marL="0" rtl="0" algn="l">
                        <a:spcBef>
                          <a:spcPts val="0"/>
                        </a:spcBef>
                        <a:spcAft>
                          <a:spcPts val="0"/>
                        </a:spcAft>
                        <a:buNone/>
                      </a:pPr>
                      <a:r>
                        <a:rPr b="1" lang="ar" sz="1200">
                          <a:latin typeface="Mada"/>
                          <a:ea typeface="Mada"/>
                          <a:cs typeface="Mada"/>
                          <a:sym typeface="Mada"/>
                        </a:rPr>
                        <a:t>Perianal disease, </a:t>
                      </a:r>
                      <a:r>
                        <a:rPr b="1" lang="ar" sz="1200">
                          <a:solidFill>
                            <a:schemeClr val="dk1"/>
                          </a:solidFill>
                          <a:latin typeface="Mada"/>
                          <a:ea typeface="Mada"/>
                          <a:cs typeface="Mada"/>
                          <a:sym typeface="Mada"/>
                        </a:rPr>
                        <a:t>Gallstones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Skin disorders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6850">
                <a:tc>
                  <a:txBody>
                    <a:bodyPr/>
                    <a:lstStyle/>
                    <a:p>
                      <a:pPr indent="0" lvl="0" marL="0" rtl="0" algn="l">
                        <a:spcBef>
                          <a:spcPts val="0"/>
                        </a:spcBef>
                        <a:spcAft>
                          <a:spcPts val="0"/>
                        </a:spcAft>
                        <a:buNone/>
                      </a:pPr>
                      <a:r>
                        <a:rPr b="1" lang="ar" sz="1200">
                          <a:latin typeface="Mada"/>
                          <a:ea typeface="Mada"/>
                          <a:cs typeface="Mada"/>
                          <a:sym typeface="Mada"/>
                        </a:rPr>
                        <a:t>Severe oral involvement:</a:t>
                      </a:r>
                      <a:r>
                        <a:rPr lang="ar" sz="1200">
                          <a:latin typeface="Mada"/>
                          <a:ea typeface="Mada"/>
                          <a:cs typeface="Mada"/>
                          <a:sym typeface="Mada"/>
                        </a:rPr>
                        <a:t> aphthous ulcers.</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Primary sclerosing cholangitis</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1675">
                <a:tc>
                  <a:txBody>
                    <a:bodyPr/>
                    <a:lstStyle/>
                    <a:p>
                      <a:pPr indent="0" lvl="0" marL="0" rtl="0" algn="l">
                        <a:spcBef>
                          <a:spcPts val="0"/>
                        </a:spcBef>
                        <a:spcAft>
                          <a:spcPts val="0"/>
                        </a:spcAft>
                        <a:buNone/>
                      </a:pPr>
                      <a:r>
                        <a:rPr b="1" lang="ar" sz="1200">
                          <a:latin typeface="Mada"/>
                          <a:ea typeface="Mada"/>
                          <a:cs typeface="Mada"/>
                          <a:sym typeface="Mada"/>
                        </a:rPr>
                        <a:t>Esophageal involvement:</a:t>
                      </a:r>
                      <a:r>
                        <a:rPr lang="ar" sz="1200">
                          <a:latin typeface="Mada"/>
                          <a:ea typeface="Mada"/>
                          <a:cs typeface="Mada"/>
                          <a:sym typeface="Mada"/>
                        </a:rPr>
                        <a:t> odynophagia and dysphagia.</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Venous and arterial thromboembolism</a:t>
                      </a:r>
                      <a:endParaRPr b="1"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Renal stones </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1675">
                <a:tc>
                  <a:txBody>
                    <a:bodyPr/>
                    <a:lstStyle/>
                    <a:p>
                      <a:pPr indent="0" lvl="0" marL="0" rtl="0" algn="l">
                        <a:spcBef>
                          <a:spcPts val="0"/>
                        </a:spcBef>
                        <a:spcAft>
                          <a:spcPts val="0"/>
                        </a:spcAft>
                        <a:buNone/>
                      </a:pPr>
                      <a:r>
                        <a:rPr b="1" lang="ar" sz="1200">
                          <a:latin typeface="Mada"/>
                          <a:ea typeface="Mada"/>
                          <a:cs typeface="Mada"/>
                          <a:sym typeface="Mada"/>
                        </a:rPr>
                        <a:t>Gastroduodenal CD:</a:t>
                      </a:r>
                      <a:r>
                        <a:rPr lang="ar" sz="1200">
                          <a:latin typeface="Mada"/>
                          <a:ea typeface="Mada"/>
                          <a:cs typeface="Mada"/>
                          <a:sym typeface="Mada"/>
                        </a:rPr>
                        <a:t> upper abdominal pain and symptoms of gastric outlet obstruction.</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Vitamin B12 deficiency</a:t>
                      </a:r>
                      <a:endParaRPr b="1"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121675">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Fistulas: </a:t>
                      </a:r>
                      <a:r>
                        <a:rPr lang="ar" sz="1200">
                          <a:solidFill>
                            <a:schemeClr val="dk1"/>
                          </a:solidFill>
                          <a:latin typeface="Mada"/>
                          <a:ea typeface="Mada"/>
                          <a:cs typeface="Mada"/>
                          <a:sym typeface="Mada"/>
                        </a:rPr>
                        <a:t>Tracts or communications that connect two epithelial-lined organs.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Enterovesical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Enterocutaneous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Enteroenteric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Enterovaginal </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Eye involvement</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Uveitis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Iritis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Episcleriti</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415" name="Google Shape;415;p24"/>
          <p:cNvGraphicFramePr/>
          <p:nvPr/>
        </p:nvGraphicFramePr>
        <p:xfrm>
          <a:off x="123825" y="3886600"/>
          <a:ext cx="3000000" cy="3000000"/>
        </p:xfrm>
        <a:graphic>
          <a:graphicData uri="http://schemas.openxmlformats.org/drawingml/2006/table">
            <a:tbl>
              <a:tblPr>
                <a:noFill/>
                <a:tableStyleId>{FC581C32-0123-4133-A1F8-1E63DFCA6FBD}</a:tableStyleId>
              </a:tblPr>
              <a:tblGrid>
                <a:gridCol w="3627050"/>
              </a:tblGrid>
              <a:tr h="48167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Phlegmon/abscess:</a:t>
                      </a:r>
                      <a:r>
                        <a:rPr lang="ar" sz="1100">
                          <a:latin typeface="Mada"/>
                          <a:ea typeface="Mada"/>
                          <a:cs typeface="Mada"/>
                          <a:sym typeface="Mada"/>
                        </a:rPr>
                        <a:t> </a:t>
                      </a:r>
                      <a:r>
                        <a:rPr lang="ar" sz="1100">
                          <a:solidFill>
                            <a:srgbClr val="6AA84F"/>
                          </a:solidFill>
                          <a:latin typeface="Mada"/>
                          <a:ea typeface="Mada"/>
                          <a:cs typeface="Mada"/>
                          <a:sym typeface="Mada"/>
                        </a:rPr>
                        <a:t>Phlegmon is</a:t>
                      </a:r>
                      <a:r>
                        <a:rPr lang="ar" sz="1100">
                          <a:solidFill>
                            <a:schemeClr val="accent1"/>
                          </a:solidFill>
                          <a:latin typeface="Mada"/>
                          <a:ea typeface="Mada"/>
                          <a:cs typeface="Mada"/>
                          <a:sym typeface="Mada"/>
                        </a:rPr>
                        <a:t> </a:t>
                      </a:r>
                      <a:r>
                        <a:rPr lang="ar" sz="1100">
                          <a:latin typeface="Mada"/>
                          <a:ea typeface="Mada"/>
                          <a:cs typeface="Mada"/>
                          <a:sym typeface="Mada"/>
                        </a:rPr>
                        <a:t>walled off inflammatory mass without bacterial infection </a:t>
                      </a:r>
                      <a:r>
                        <a:rPr lang="ar" sz="1100">
                          <a:solidFill>
                            <a:srgbClr val="6AA84F"/>
                          </a:solidFill>
                          <a:latin typeface="Mada"/>
                          <a:ea typeface="Mada"/>
                          <a:cs typeface="Mada"/>
                          <a:sym typeface="Mada"/>
                        </a:rPr>
                        <a:t>if </a:t>
                      </a:r>
                      <a:r>
                        <a:rPr lang="ar" sz="1100">
                          <a:solidFill>
                            <a:srgbClr val="6AA84F"/>
                          </a:solidFill>
                          <a:latin typeface="Mada"/>
                          <a:ea typeface="Mada"/>
                          <a:cs typeface="Mada"/>
                          <a:sym typeface="Mada"/>
                        </a:rPr>
                        <a:t>there’s is a bacterial infection it’s called abscess.</a:t>
                      </a:r>
                      <a:endParaRPr sz="1100">
                        <a:solidFill>
                          <a:srgbClr val="6AA84F"/>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6850">
                <a:tc>
                  <a:txBody>
                    <a:bodyPr/>
                    <a:lstStyle/>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Perianal disease </a:t>
                      </a:r>
                      <a:r>
                        <a:rPr lang="ar" sz="1100">
                          <a:solidFill>
                            <a:srgbClr val="6AA84F"/>
                          </a:solidFill>
                          <a:latin typeface="Mada"/>
                          <a:ea typeface="Mada"/>
                          <a:cs typeface="Mada"/>
                          <a:sym typeface="Mada"/>
                        </a:rPr>
                        <a:t>can present with fistula/</a:t>
                      </a:r>
                      <a:r>
                        <a:rPr lang="ar" sz="1100">
                          <a:solidFill>
                            <a:srgbClr val="6AA84F"/>
                          </a:solidFill>
                          <a:latin typeface="Mada"/>
                          <a:ea typeface="Mada"/>
                          <a:cs typeface="Mada"/>
                          <a:sym typeface="Mada"/>
                        </a:rPr>
                        <a:t>abscess.</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chemeClr val="dk1"/>
                          </a:solidFill>
                          <a:latin typeface="Mada"/>
                          <a:ea typeface="Mada"/>
                          <a:cs typeface="Mada"/>
                          <a:sym typeface="Mada"/>
                        </a:rPr>
                        <a:t>Gallstones: </a:t>
                      </a:r>
                      <a:r>
                        <a:rPr lang="ar" sz="1100">
                          <a:solidFill>
                            <a:srgbClr val="6AA84F"/>
                          </a:solidFill>
                          <a:latin typeface="Mada"/>
                          <a:ea typeface="Mada"/>
                          <a:cs typeface="Mada"/>
                          <a:sym typeface="Mada"/>
                        </a:rPr>
                        <a:t>develop because Crohn’s Disease can affect terminal ileum and interferes with bile salt absorption</a:t>
                      </a:r>
                      <a:endParaRPr sz="1100">
                        <a:solidFill>
                          <a:srgbClr val="6AA84F"/>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6850">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Severe oral involvement:</a:t>
                      </a:r>
                      <a:r>
                        <a:rPr lang="ar" sz="1100">
                          <a:latin typeface="Mada"/>
                          <a:ea typeface="Mada"/>
                          <a:cs typeface="Mada"/>
                          <a:sym typeface="Mada"/>
                        </a:rPr>
                        <a:t> </a:t>
                      </a:r>
                      <a:r>
                        <a:rPr b="1" lang="ar" sz="1100">
                          <a:solidFill>
                            <a:srgbClr val="CC0000"/>
                          </a:solidFill>
                          <a:latin typeface="Mada"/>
                          <a:ea typeface="Mada"/>
                          <a:cs typeface="Mada"/>
                          <a:sym typeface="Mada"/>
                        </a:rPr>
                        <a:t>aphthous ulcers</a:t>
                      </a:r>
                      <a:r>
                        <a:rPr lang="ar" sz="1100">
                          <a:latin typeface="Mada"/>
                          <a:ea typeface="Mada"/>
                          <a:cs typeface="Mada"/>
                          <a:sym typeface="Mada"/>
                        </a:rPr>
                        <a:t>.</a:t>
                      </a:r>
                      <a:endParaRPr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8167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Esophageal involvement:</a:t>
                      </a:r>
                      <a:r>
                        <a:rPr lang="ar" sz="1100">
                          <a:latin typeface="Mada"/>
                          <a:ea typeface="Mada"/>
                          <a:cs typeface="Mada"/>
                          <a:sym typeface="Mada"/>
                        </a:rPr>
                        <a:t> odynophagia and dysphagia.</a:t>
                      </a:r>
                      <a:endParaRPr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81675">
                <a:tc>
                  <a:txBody>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Gastroduodenal CD:</a:t>
                      </a:r>
                      <a:r>
                        <a:rPr lang="ar" sz="1100">
                          <a:latin typeface="Mada"/>
                          <a:ea typeface="Mada"/>
                          <a:cs typeface="Mada"/>
                          <a:sym typeface="Mada"/>
                        </a:rPr>
                        <a:t> upper abdominal pain and symptoms of gastric outlet obstruction.</a:t>
                      </a:r>
                      <a:endParaRPr sz="11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121675">
                <a:tc>
                  <a:txBody>
                    <a:bodyPr/>
                    <a:lstStyle/>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Fistulas</a:t>
                      </a:r>
                      <a:r>
                        <a:rPr b="1" lang="ar" sz="1100">
                          <a:solidFill>
                            <a:schemeClr val="dk1"/>
                          </a:solidFill>
                          <a:latin typeface="Mada"/>
                          <a:ea typeface="Mada"/>
                          <a:cs typeface="Mada"/>
                          <a:sym typeface="Mada"/>
                        </a:rPr>
                        <a:t>: </a:t>
                      </a:r>
                      <a:r>
                        <a:rPr lang="ar" sz="1100">
                          <a:solidFill>
                            <a:schemeClr val="dk1"/>
                          </a:solidFill>
                          <a:latin typeface="Mada"/>
                          <a:ea typeface="Mada"/>
                          <a:cs typeface="Mada"/>
                          <a:sym typeface="Mada"/>
                        </a:rPr>
                        <a:t>Tracts or communications that connect two epithelial-lined organs.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Enterovesical</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Enterocutaneous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Enteroenteric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Enterovaginal </a:t>
                      </a:r>
                      <a:endParaRPr sz="1100">
                        <a:solidFill>
                          <a:schemeClr val="dk1"/>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416" name="Google Shape;416;p24"/>
          <p:cNvCxnSpPr/>
          <p:nvPr/>
        </p:nvCxnSpPr>
        <p:spPr>
          <a:xfrm flipH="1" rot="10800000">
            <a:off x="659050" y="3800488"/>
            <a:ext cx="2556600" cy="12000"/>
          </a:xfrm>
          <a:prstGeom prst="straightConnector1">
            <a:avLst/>
          </a:prstGeom>
          <a:noFill/>
          <a:ln cap="flat" cmpd="sng" w="38100">
            <a:solidFill>
              <a:srgbClr val="79974F"/>
            </a:solidFill>
            <a:prstDash val="solid"/>
            <a:round/>
            <a:headEnd len="med" w="med" type="oval"/>
            <a:tailEnd len="med" w="med" type="oval"/>
          </a:ln>
        </p:spPr>
      </p:cxnSp>
      <p:sp>
        <p:nvSpPr>
          <p:cNvPr id="417" name="Google Shape;417;p24"/>
          <p:cNvSpPr txBox="1"/>
          <p:nvPr/>
        </p:nvSpPr>
        <p:spPr>
          <a:xfrm>
            <a:off x="964150" y="3025500"/>
            <a:ext cx="1905300" cy="1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Intestinal </a:t>
            </a:r>
            <a:r>
              <a:rPr b="1" lang="ar">
                <a:latin typeface="Mada"/>
                <a:ea typeface="Mada"/>
                <a:cs typeface="Mada"/>
                <a:sym typeface="Mada"/>
              </a:rPr>
              <a:t>manifestations</a:t>
            </a:r>
            <a:endParaRPr b="1">
              <a:latin typeface="Mada"/>
              <a:ea typeface="Mada"/>
              <a:cs typeface="Mada"/>
              <a:sym typeface="Mada"/>
            </a:endParaRPr>
          </a:p>
        </p:txBody>
      </p:sp>
      <p:cxnSp>
        <p:nvCxnSpPr>
          <p:cNvPr id="418" name="Google Shape;418;p24"/>
          <p:cNvCxnSpPr/>
          <p:nvPr/>
        </p:nvCxnSpPr>
        <p:spPr>
          <a:xfrm flipH="1" rot="10800000">
            <a:off x="4545250" y="3800488"/>
            <a:ext cx="2556600" cy="12000"/>
          </a:xfrm>
          <a:prstGeom prst="straightConnector1">
            <a:avLst/>
          </a:prstGeom>
          <a:noFill/>
          <a:ln cap="flat" cmpd="sng" w="38100">
            <a:solidFill>
              <a:srgbClr val="79974F"/>
            </a:solidFill>
            <a:prstDash val="solid"/>
            <a:round/>
            <a:headEnd len="med" w="med" type="oval"/>
            <a:tailEnd len="med" w="med" type="oval"/>
          </a:ln>
        </p:spPr>
      </p:cxnSp>
      <p:sp>
        <p:nvSpPr>
          <p:cNvPr id="419" name="Google Shape;419;p24"/>
          <p:cNvSpPr txBox="1"/>
          <p:nvPr/>
        </p:nvSpPr>
        <p:spPr>
          <a:xfrm>
            <a:off x="5231350" y="3025500"/>
            <a:ext cx="1416600" cy="1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Extra</a:t>
            </a:r>
            <a:r>
              <a:rPr b="1" lang="ar">
                <a:latin typeface="Mada"/>
                <a:ea typeface="Mada"/>
                <a:cs typeface="Mada"/>
                <a:sym typeface="Mada"/>
              </a:rPr>
              <a:t>Intestinal manifestations</a:t>
            </a:r>
            <a:endParaRPr b="1">
              <a:latin typeface="Mada"/>
              <a:ea typeface="Mada"/>
              <a:cs typeface="Mada"/>
              <a:sym typeface="Mada"/>
            </a:endParaRPr>
          </a:p>
        </p:txBody>
      </p:sp>
      <p:cxnSp>
        <p:nvCxnSpPr>
          <p:cNvPr id="420" name="Google Shape;420;p24"/>
          <p:cNvCxnSpPr/>
          <p:nvPr/>
        </p:nvCxnSpPr>
        <p:spPr>
          <a:xfrm rot="10800000">
            <a:off x="-26400" y="10122225"/>
            <a:ext cx="7612800" cy="0"/>
          </a:xfrm>
          <a:prstGeom prst="straightConnector1">
            <a:avLst/>
          </a:prstGeom>
          <a:noFill/>
          <a:ln cap="flat" cmpd="sng" w="28575">
            <a:solidFill>
              <a:srgbClr val="CDDDAD"/>
            </a:solidFill>
            <a:prstDash val="dot"/>
            <a:round/>
            <a:headEnd len="med" w="med" type="none"/>
            <a:tailEnd len="med" w="med" type="none"/>
          </a:ln>
        </p:spPr>
      </p:cxnSp>
      <p:sp>
        <p:nvSpPr>
          <p:cNvPr id="421" name="Google Shape;421;p24"/>
          <p:cNvSpPr txBox="1"/>
          <p:nvPr/>
        </p:nvSpPr>
        <p:spPr>
          <a:xfrm>
            <a:off x="-10700" y="10113700"/>
            <a:ext cx="75600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Anaemia is common and may be the normocytic, normochromic anaemia of chronic disease. However, deficiency of iron and/or folate also occurs. Despite terminal ileal involvement in CD, megaloblastic anaemia due to vitamin B12 deficiency is unusual, although serum B12 levels can be below the normal range.</a:t>
            </a:r>
            <a:endParaRPr sz="1000">
              <a:solidFill>
                <a:srgbClr val="1C4588"/>
              </a:solidFill>
              <a:latin typeface="Mada"/>
              <a:ea typeface="Mada"/>
              <a:cs typeface="Mada"/>
              <a:sym typeface="Mada"/>
            </a:endParaRPr>
          </a:p>
        </p:txBody>
      </p:sp>
      <p:pic>
        <p:nvPicPr>
          <p:cNvPr id="422" name="Google Shape;422;p24"/>
          <p:cNvPicPr preferRelativeResize="0"/>
          <p:nvPr/>
        </p:nvPicPr>
        <p:blipFill rotWithShape="1">
          <a:blip r:embed="rId7">
            <a:alphaModFix/>
          </a:blip>
          <a:srcRect b="50024" l="0" r="0" t="0"/>
          <a:stretch/>
        </p:blipFill>
        <p:spPr>
          <a:xfrm>
            <a:off x="3983224" y="8912125"/>
            <a:ext cx="1571119" cy="1072419"/>
          </a:xfrm>
          <a:prstGeom prst="rect">
            <a:avLst/>
          </a:prstGeom>
          <a:noFill/>
          <a:ln>
            <a:noFill/>
          </a:ln>
        </p:spPr>
      </p:pic>
      <p:sp>
        <p:nvSpPr>
          <p:cNvPr id="423" name="Google Shape;423;p24"/>
          <p:cNvSpPr txBox="1"/>
          <p:nvPr/>
        </p:nvSpPr>
        <p:spPr>
          <a:xfrm>
            <a:off x="168100" y="8465200"/>
            <a:ext cx="3497400" cy="733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CD main features</a:t>
            </a:r>
            <a:r>
              <a:rPr b="1" lang="ar" sz="2200">
                <a:solidFill>
                  <a:schemeClr val="dk1"/>
                </a:solidFill>
                <a:highlight>
                  <a:schemeClr val="accent5"/>
                </a:highlight>
                <a:latin typeface="Mada"/>
                <a:ea typeface="Mada"/>
                <a:cs typeface="Mada"/>
                <a:sym typeface="Mada"/>
              </a:rPr>
              <a:t> </a:t>
            </a:r>
            <a:endParaRPr b="1" sz="2200">
              <a:solidFill>
                <a:schemeClr val="dk1"/>
              </a:solidFill>
              <a:highlight>
                <a:schemeClr val="accent5"/>
              </a:highlight>
              <a:latin typeface="Mada"/>
              <a:ea typeface="Mada"/>
              <a:cs typeface="Mada"/>
              <a:sym typeface="Mada"/>
            </a:endParaRPr>
          </a:p>
        </p:txBody>
      </p:sp>
      <p:sp>
        <p:nvSpPr>
          <p:cNvPr id="424" name="Google Shape;424;p24"/>
          <p:cNvSpPr txBox="1"/>
          <p:nvPr/>
        </p:nvSpPr>
        <p:spPr>
          <a:xfrm>
            <a:off x="436775" y="8800625"/>
            <a:ext cx="3947700" cy="12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24"/>
          <p:cNvPicPr preferRelativeResize="0"/>
          <p:nvPr/>
        </p:nvPicPr>
        <p:blipFill rotWithShape="1">
          <a:blip r:embed="rId8">
            <a:alphaModFix/>
          </a:blip>
          <a:srcRect b="0" l="0" r="0" t="50534"/>
          <a:stretch/>
        </p:blipFill>
        <p:spPr>
          <a:xfrm>
            <a:off x="5480020" y="8926006"/>
            <a:ext cx="2000604" cy="1072419"/>
          </a:xfrm>
          <a:prstGeom prst="rect">
            <a:avLst/>
          </a:prstGeom>
          <a:noFill/>
          <a:ln>
            <a:noFill/>
          </a:ln>
        </p:spPr>
      </p:pic>
      <p:sp>
        <p:nvSpPr>
          <p:cNvPr id="426" name="Google Shape;426;p24"/>
          <p:cNvSpPr txBox="1"/>
          <p:nvPr/>
        </p:nvSpPr>
        <p:spPr>
          <a:xfrm>
            <a:off x="374350" y="8961675"/>
            <a:ext cx="3376500" cy="1086300"/>
          </a:xfrm>
          <a:prstGeom prst="rect">
            <a:avLst/>
          </a:prstGeom>
          <a:noFill/>
          <a:ln cap="flat" cmpd="sng" w="9525">
            <a:solidFill>
              <a:srgbClr val="CC0000"/>
            </a:solidFill>
            <a:prstDash val="dash"/>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Submucosal or transmural inflammation</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Deep fissuring ulcers</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Fistulae</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Patchy changes</a:t>
            </a:r>
            <a:endParaRPr b="1" sz="1200">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arenR"/>
            </a:pPr>
            <a:r>
              <a:rPr b="1" lang="ar" sz="1200">
                <a:solidFill>
                  <a:srgbClr val="CC0000"/>
                </a:solidFill>
                <a:latin typeface="Mada"/>
                <a:ea typeface="Mada"/>
                <a:cs typeface="Mada"/>
                <a:sym typeface="Mada"/>
              </a:rPr>
              <a:t>Non-caseating granulomas</a:t>
            </a:r>
            <a:endParaRPr b="1" sz="1200">
              <a:solidFill>
                <a:srgbClr val="CC0000"/>
              </a:solidFill>
              <a:latin typeface="Mada"/>
              <a:ea typeface="Mada"/>
              <a:cs typeface="Mada"/>
              <a:sym typeface="Mada"/>
            </a:endParaRPr>
          </a:p>
        </p:txBody>
      </p:sp>
      <p:sp>
        <p:nvSpPr>
          <p:cNvPr id="427" name="Google Shape;427;p24"/>
          <p:cNvSpPr txBox="1"/>
          <p:nvPr/>
        </p:nvSpPr>
        <p:spPr>
          <a:xfrm>
            <a:off x="4975350" y="3436000"/>
            <a:ext cx="21681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latin typeface="Mada"/>
                <a:ea typeface="Mada"/>
                <a:cs typeface="Mada"/>
                <a:sym typeface="Mada"/>
              </a:rPr>
              <a:t>CD and ulcerative colitis share a number of extraintestinal manifestations</a:t>
            </a:r>
            <a:endParaRPr sz="8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33" name="Google Shape;433;p25"/>
          <p:cNvSpPr/>
          <p:nvPr/>
        </p:nvSpPr>
        <p:spPr>
          <a:xfrm>
            <a:off x="212225" y="1281250"/>
            <a:ext cx="7104300" cy="22836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Colonoscopy is performed if colonic involvement is suspected, except in patients presenting with severe disease (in whom a limited unprepared sigmoidoscopy should be carried out). </a:t>
            </a:r>
            <a:endParaRPr sz="1100">
              <a:solidFill>
                <a:srgbClr val="1C4588"/>
              </a:solidFill>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Endoscopic features include: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Focal ulcerations adjacent to areas of normal appearing mucosa along with polypoid mucosal changes that give a </a:t>
            </a:r>
            <a:r>
              <a:rPr b="1" lang="ar" sz="1100">
                <a:solidFill>
                  <a:srgbClr val="CC0000"/>
                </a:solidFill>
                <a:latin typeface="Mada"/>
                <a:ea typeface="Mada"/>
                <a:cs typeface="Mada"/>
                <a:sym typeface="Mada"/>
              </a:rPr>
              <a:t>cobblestone</a:t>
            </a:r>
            <a:r>
              <a:rPr lang="ar"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Wireless</a:t>
            </a:r>
            <a:r>
              <a:rPr b="1" lang="ar" sz="1100">
                <a:latin typeface="Mada"/>
                <a:ea typeface="Mada"/>
                <a:cs typeface="Mada"/>
                <a:sym typeface="Mada"/>
              </a:rPr>
              <a:t> capsule endoscopy:</a:t>
            </a:r>
            <a:r>
              <a:rPr lang="ar" sz="1100">
                <a:solidFill>
                  <a:srgbClr val="6AA84F"/>
                </a:solidFill>
                <a:latin typeface="Mada"/>
                <a:ea typeface="Mada"/>
                <a:cs typeface="Mada"/>
                <a:sym typeface="Mada"/>
              </a:rPr>
              <a:t> Before doing this step, make </a:t>
            </a:r>
            <a:r>
              <a:rPr lang="ar" sz="1100">
                <a:solidFill>
                  <a:srgbClr val="6AA84F"/>
                </a:solidFill>
                <a:latin typeface="Mada"/>
                <a:ea typeface="Mada"/>
                <a:cs typeface="Mada"/>
                <a:sym typeface="Mada"/>
              </a:rPr>
              <a:t>sure that the pt doesn’t have strictures. To avoid retention of the capsule used in capsule endoscopy (CE), the patency capsule (PC), a self-disintegrating sham capsule, is administered prior to CE in patients suspected of small intestinal strictures. If the PC is excreted intact </a:t>
            </a:r>
            <a:r>
              <a:rPr lang="ar" sz="1100">
                <a:solidFill>
                  <a:srgbClr val="1C4588"/>
                </a:solidFill>
                <a:latin typeface="Mada"/>
                <a:ea typeface="Mada"/>
                <a:cs typeface="Mada"/>
                <a:sym typeface="Mada"/>
              </a:rPr>
              <a:t>within 30 hours</a:t>
            </a:r>
            <a:r>
              <a:rPr lang="ar" sz="1100">
                <a:solidFill>
                  <a:srgbClr val="6AA84F"/>
                </a:solidFill>
                <a:latin typeface="Mada"/>
                <a:ea typeface="Mada"/>
                <a:cs typeface="Mada"/>
                <a:sym typeface="Mada"/>
              </a:rPr>
              <a:t> of ingestion, the patient can undergo CE without retention. </a:t>
            </a:r>
            <a:r>
              <a:rPr lang="ar" sz="1100">
                <a:solidFill>
                  <a:srgbClr val="1C4588"/>
                </a:solidFill>
                <a:latin typeface="Mada"/>
                <a:ea typeface="Mada"/>
                <a:cs typeface="Mada"/>
                <a:sym typeface="Mada"/>
              </a:rPr>
              <a:t>However, if the PC is not excreted within 30 hours, its location must be confirmed as in either the small intestine or the colon</a:t>
            </a:r>
            <a:r>
              <a:rPr lang="ar" sz="1100">
                <a:solidFill>
                  <a:srgbClr val="6AA84F"/>
                </a:solidFill>
                <a:latin typeface="Mada"/>
                <a:ea typeface="Mada"/>
                <a:cs typeface="Mada"/>
                <a:sym typeface="Mada"/>
              </a:rPr>
              <a:t>  The</a:t>
            </a:r>
            <a:r>
              <a:rPr lang="ar" sz="1100">
                <a:solidFill>
                  <a:srgbClr val="6AA84F"/>
                </a:solidFill>
                <a:latin typeface="Mada"/>
                <a:ea typeface="Mada"/>
                <a:cs typeface="Mada"/>
                <a:sym typeface="Mada"/>
              </a:rPr>
              <a:t> patient swallows it &amp; it takes a picture/second for 8 hours.</a:t>
            </a:r>
            <a:endParaRPr sz="1100">
              <a:solidFill>
                <a:srgbClr val="6AA84F"/>
              </a:solidFill>
              <a:latin typeface="Mada"/>
              <a:ea typeface="Mada"/>
              <a:cs typeface="Mada"/>
              <a:sym typeface="Mada"/>
            </a:endParaRPr>
          </a:p>
        </p:txBody>
      </p:sp>
      <p:sp>
        <p:nvSpPr>
          <p:cNvPr id="434" name="Google Shape;434;p25"/>
          <p:cNvSpPr/>
          <p:nvPr/>
        </p:nvSpPr>
        <p:spPr>
          <a:xfrm>
            <a:off x="8354700" y="2155554"/>
            <a:ext cx="2067600" cy="580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000000"/>
                </a:solidFill>
                <a:latin typeface="Mada"/>
                <a:ea typeface="Mada"/>
                <a:cs typeface="Mada"/>
                <a:sym typeface="Mada"/>
              </a:rPr>
              <a:t>Pancreatic insufficiency</a:t>
            </a:r>
            <a:endParaRPr b="1" sz="1200">
              <a:solidFill>
                <a:srgbClr val="000000"/>
              </a:solidFill>
              <a:latin typeface="Mada"/>
              <a:ea typeface="Mada"/>
              <a:cs typeface="Mada"/>
              <a:sym typeface="Mada"/>
            </a:endParaRPr>
          </a:p>
        </p:txBody>
      </p:sp>
      <p:sp>
        <p:nvSpPr>
          <p:cNvPr id="435" name="Google Shape;435;p25"/>
          <p:cNvSpPr txBox="1"/>
          <p:nvPr/>
        </p:nvSpPr>
        <p:spPr>
          <a:xfrm>
            <a:off x="8118004" y="1493700"/>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2</a:t>
            </a:r>
            <a:endParaRPr b="1" sz="5000">
              <a:solidFill>
                <a:srgbClr val="CDDDAD"/>
              </a:solidFill>
              <a:latin typeface="Quicksand"/>
              <a:ea typeface="Quicksand"/>
              <a:cs typeface="Quicksand"/>
              <a:sym typeface="Quicksand"/>
            </a:endParaRPr>
          </a:p>
        </p:txBody>
      </p:sp>
      <p:sp>
        <p:nvSpPr>
          <p:cNvPr id="436" name="Google Shape;436;p25"/>
          <p:cNvSpPr/>
          <p:nvPr/>
        </p:nvSpPr>
        <p:spPr>
          <a:xfrm>
            <a:off x="10675175" y="2124949"/>
            <a:ext cx="2067600" cy="6402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000000"/>
                </a:solidFill>
                <a:latin typeface="Mada"/>
                <a:ea typeface="Mada"/>
                <a:cs typeface="Mada"/>
                <a:sym typeface="Mada"/>
              </a:rPr>
              <a:t>Inflammation &amp; Dysregulation: Diverticulitis, Vasculitis, </a:t>
            </a:r>
            <a:r>
              <a:rPr b="1" lang="ar" sz="1000">
                <a:solidFill>
                  <a:srgbClr val="CC0000"/>
                </a:solidFill>
                <a:latin typeface="Mada"/>
                <a:ea typeface="Mada"/>
                <a:cs typeface="Mada"/>
                <a:sym typeface="Mada"/>
              </a:rPr>
              <a:t>microscopic colitis</a:t>
            </a:r>
            <a:r>
              <a:rPr lang="ar" sz="1000">
                <a:solidFill>
                  <a:srgbClr val="000000"/>
                </a:solidFill>
                <a:latin typeface="Mada"/>
                <a:ea typeface="Mada"/>
                <a:cs typeface="Mada"/>
                <a:sym typeface="Mada"/>
              </a:rPr>
              <a:t>, </a:t>
            </a:r>
            <a:r>
              <a:rPr lang="ar" sz="1000">
                <a:solidFill>
                  <a:srgbClr val="999999"/>
                </a:solidFill>
                <a:latin typeface="Mada"/>
                <a:ea typeface="Mada"/>
                <a:cs typeface="Mada"/>
                <a:sym typeface="Mada"/>
              </a:rPr>
              <a:t>Gastroenteritis</a:t>
            </a:r>
            <a:endParaRPr b="1" sz="1200">
              <a:solidFill>
                <a:srgbClr val="999999"/>
              </a:solidFill>
              <a:latin typeface="Mada"/>
              <a:ea typeface="Mada"/>
              <a:cs typeface="Mada"/>
              <a:sym typeface="Mada"/>
            </a:endParaRPr>
          </a:p>
        </p:txBody>
      </p:sp>
      <p:sp>
        <p:nvSpPr>
          <p:cNvPr id="437" name="Google Shape;437;p25"/>
          <p:cNvSpPr txBox="1"/>
          <p:nvPr/>
        </p:nvSpPr>
        <p:spPr>
          <a:xfrm>
            <a:off x="10383020" y="1517022"/>
            <a:ext cx="678600" cy="115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5000">
                <a:solidFill>
                  <a:srgbClr val="CDDDAD"/>
                </a:solidFill>
                <a:latin typeface="Quicksand"/>
                <a:ea typeface="Quicksand"/>
                <a:cs typeface="Quicksand"/>
                <a:sym typeface="Quicksand"/>
              </a:rPr>
              <a:t>3</a:t>
            </a:r>
            <a:endParaRPr b="1" sz="5000">
              <a:solidFill>
                <a:srgbClr val="CDDDAD"/>
              </a:solidFill>
              <a:latin typeface="Quicksand"/>
              <a:ea typeface="Quicksand"/>
              <a:cs typeface="Quicksand"/>
              <a:sym typeface="Quicksand"/>
            </a:endParaRPr>
          </a:p>
        </p:txBody>
      </p:sp>
      <p:sp>
        <p:nvSpPr>
          <p:cNvPr id="438" name="Google Shape;438;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Crohn’s disease (CD) cont’</a:t>
            </a:r>
            <a:endParaRPr b="1" sz="2600">
              <a:latin typeface="Mada"/>
              <a:ea typeface="Mada"/>
              <a:cs typeface="Mada"/>
              <a:sym typeface="Mada"/>
            </a:endParaRPr>
          </a:p>
        </p:txBody>
      </p:sp>
      <p:sp>
        <p:nvSpPr>
          <p:cNvPr id="439" name="Google Shape;439;p25"/>
          <p:cNvSpPr txBox="1"/>
          <p:nvPr/>
        </p:nvSpPr>
        <p:spPr>
          <a:xfrm>
            <a:off x="59826" y="680925"/>
            <a:ext cx="2413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Diagnosis</a:t>
            </a:r>
            <a:endParaRPr b="1" sz="2200">
              <a:highlight>
                <a:schemeClr val="accent5"/>
              </a:highlight>
              <a:latin typeface="Mada"/>
              <a:ea typeface="Mada"/>
              <a:cs typeface="Mada"/>
              <a:sym typeface="Mada"/>
            </a:endParaRPr>
          </a:p>
        </p:txBody>
      </p:sp>
      <p:sp>
        <p:nvSpPr>
          <p:cNvPr id="440" name="Google Shape;440;p25"/>
          <p:cNvSpPr/>
          <p:nvPr/>
        </p:nvSpPr>
        <p:spPr>
          <a:xfrm>
            <a:off x="452850" y="1166675"/>
            <a:ext cx="1754400" cy="298800"/>
          </a:xfrm>
          <a:prstGeom prst="round2SameRect">
            <a:avLst>
              <a:gd fmla="val 16667" name="adj1"/>
              <a:gd fmla="val 0" name="adj2"/>
            </a:avLst>
          </a:prstGeom>
          <a:solidFill>
            <a:schemeClr val="accen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Colonoscopy</a:t>
            </a:r>
            <a:endParaRPr b="1" sz="1500">
              <a:solidFill>
                <a:srgbClr val="FFFFFF"/>
              </a:solidFill>
              <a:latin typeface="Mada"/>
              <a:ea typeface="Mada"/>
              <a:cs typeface="Mada"/>
              <a:sym typeface="Mada"/>
            </a:endParaRPr>
          </a:p>
        </p:txBody>
      </p:sp>
      <p:sp>
        <p:nvSpPr>
          <p:cNvPr id="441" name="Google Shape;441;p25"/>
          <p:cNvSpPr/>
          <p:nvPr/>
        </p:nvSpPr>
        <p:spPr>
          <a:xfrm>
            <a:off x="-2679000" y="3132100"/>
            <a:ext cx="2499900" cy="868800"/>
          </a:xfrm>
          <a:prstGeom prst="roundRect">
            <a:avLst>
              <a:gd fmla="val 16667" name="adj"/>
            </a:avLst>
          </a:prstGeom>
          <a:solidFill>
            <a:srgbClr val="F4F7ED"/>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2" name="Google Shape;442;p25"/>
          <p:cNvSpPr/>
          <p:nvPr/>
        </p:nvSpPr>
        <p:spPr>
          <a:xfrm>
            <a:off x="-2570900" y="2466325"/>
            <a:ext cx="2122200" cy="208800"/>
          </a:xfrm>
          <a:prstGeom prst="round2SameRect">
            <a:avLst>
              <a:gd fmla="val 16667" name="adj1"/>
              <a:gd fmla="val 0" name="adj2"/>
            </a:avLst>
          </a:prstGeom>
          <a:solidFill>
            <a:srgbClr val="79974F">
              <a:alpha val="687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Wireless capsule endoscopy</a:t>
            </a:r>
            <a:endParaRPr b="1" sz="1200">
              <a:latin typeface="Mada"/>
              <a:ea typeface="Mada"/>
              <a:cs typeface="Mada"/>
              <a:sym typeface="Mada"/>
            </a:endParaRPr>
          </a:p>
        </p:txBody>
      </p:sp>
      <p:pic>
        <p:nvPicPr>
          <p:cNvPr id="443" name="Google Shape;443;p25"/>
          <p:cNvPicPr preferRelativeResize="0"/>
          <p:nvPr/>
        </p:nvPicPr>
        <p:blipFill>
          <a:blip r:embed="rId3">
            <a:alphaModFix/>
          </a:blip>
          <a:stretch>
            <a:fillRect/>
          </a:stretch>
        </p:blipFill>
        <p:spPr>
          <a:xfrm>
            <a:off x="-1911224" y="2764313"/>
            <a:ext cx="964350" cy="689975"/>
          </a:xfrm>
          <a:prstGeom prst="rect">
            <a:avLst/>
          </a:prstGeom>
          <a:noFill/>
          <a:ln>
            <a:noFill/>
          </a:ln>
        </p:spPr>
      </p:pic>
      <p:sp>
        <p:nvSpPr>
          <p:cNvPr id="444" name="Google Shape;444;p25"/>
          <p:cNvSpPr/>
          <p:nvPr/>
        </p:nvSpPr>
        <p:spPr>
          <a:xfrm>
            <a:off x="3520200" y="4010750"/>
            <a:ext cx="3796200" cy="8688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156250" lvl="0" marL="172800" rtl="0" algn="l">
              <a:spcBef>
                <a:spcPts val="0"/>
              </a:spcBef>
              <a:spcAft>
                <a:spcPts val="0"/>
              </a:spcAft>
              <a:buSzPts val="1100"/>
              <a:buFont typeface="Mada"/>
              <a:buChar char="●"/>
            </a:pPr>
            <a:r>
              <a:rPr lang="ar" sz="1100">
                <a:latin typeface="Mada"/>
                <a:ea typeface="Mada"/>
                <a:cs typeface="Mada"/>
                <a:sym typeface="Mada"/>
              </a:rPr>
              <a:t>Small bowel follow through (SBFT)  </a:t>
            </a:r>
            <a:endParaRPr sz="1100">
              <a:latin typeface="Mada"/>
              <a:ea typeface="Mada"/>
              <a:cs typeface="Mada"/>
              <a:sym typeface="Mada"/>
            </a:endParaRPr>
          </a:p>
          <a:p>
            <a:pPr indent="-156250" lvl="0" marL="172800" rtl="0" algn="l">
              <a:spcBef>
                <a:spcPts val="0"/>
              </a:spcBef>
              <a:spcAft>
                <a:spcPts val="0"/>
              </a:spcAft>
              <a:buSzPts val="1100"/>
              <a:buFont typeface="Mada"/>
              <a:buChar char="●"/>
            </a:pPr>
            <a:r>
              <a:rPr lang="ar" sz="1100">
                <a:latin typeface="Mada"/>
                <a:ea typeface="Mada"/>
                <a:cs typeface="Mada"/>
                <a:sym typeface="Mada"/>
              </a:rPr>
              <a:t>Computed tomography: CTS or CT enterography</a:t>
            </a:r>
            <a:endParaRPr sz="1100">
              <a:latin typeface="Mada"/>
              <a:ea typeface="Mada"/>
              <a:cs typeface="Mada"/>
              <a:sym typeface="Mada"/>
            </a:endParaRPr>
          </a:p>
          <a:p>
            <a:pPr indent="-156250" lvl="0" marL="172800" rtl="0" algn="l">
              <a:spcBef>
                <a:spcPts val="0"/>
              </a:spcBef>
              <a:spcAft>
                <a:spcPts val="0"/>
              </a:spcAft>
              <a:buSzPts val="1100"/>
              <a:buFont typeface="Mada"/>
              <a:buChar char="●"/>
            </a:pPr>
            <a:r>
              <a:rPr lang="ar" sz="1100">
                <a:latin typeface="Mada"/>
                <a:ea typeface="Mada"/>
                <a:cs typeface="Mada"/>
                <a:sym typeface="Mada"/>
              </a:rPr>
              <a:t>Magnetic resonance imaging (MRI) or </a:t>
            </a:r>
            <a:r>
              <a:rPr b="1" lang="ar" sz="1100">
                <a:solidFill>
                  <a:srgbClr val="CC0000"/>
                </a:solidFill>
                <a:latin typeface="Mada"/>
                <a:ea typeface="Mada"/>
                <a:cs typeface="Mada"/>
                <a:sym typeface="Mada"/>
              </a:rPr>
              <a:t>MR enterography</a:t>
            </a:r>
            <a:r>
              <a:rPr lang="ar" sz="1100">
                <a:latin typeface="Mada"/>
                <a:ea typeface="Mada"/>
                <a:cs typeface="Mada"/>
                <a:sym typeface="Mada"/>
              </a:rPr>
              <a:t> </a:t>
            </a:r>
            <a:r>
              <a:rPr lang="ar" sz="1100">
                <a:solidFill>
                  <a:srgbClr val="6AA84F"/>
                </a:solidFill>
                <a:latin typeface="Mada"/>
                <a:ea typeface="Mada"/>
                <a:cs typeface="Mada"/>
                <a:sym typeface="Mada"/>
              </a:rPr>
              <a:t>it’s used more than SBFT &amp;. CT.</a:t>
            </a:r>
            <a:endParaRPr sz="1100">
              <a:solidFill>
                <a:srgbClr val="6AA84F"/>
              </a:solidFill>
              <a:latin typeface="Mada"/>
              <a:ea typeface="Mada"/>
              <a:cs typeface="Mada"/>
              <a:sym typeface="Mada"/>
            </a:endParaRPr>
          </a:p>
        </p:txBody>
      </p:sp>
      <p:sp>
        <p:nvSpPr>
          <p:cNvPr id="445" name="Google Shape;445;p25"/>
          <p:cNvSpPr/>
          <p:nvPr/>
        </p:nvSpPr>
        <p:spPr>
          <a:xfrm>
            <a:off x="3628300" y="3712325"/>
            <a:ext cx="1609800" cy="298500"/>
          </a:xfrm>
          <a:prstGeom prst="round2SameRect">
            <a:avLst>
              <a:gd fmla="val 16667" name="adj1"/>
              <a:gd fmla="val 0" name="adj2"/>
            </a:avLst>
          </a:prstGeom>
          <a:solidFill>
            <a:schemeClr val="accen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Imaging studies</a:t>
            </a:r>
            <a:r>
              <a:rPr b="1" baseline="30000" lang="ar" sz="1500">
                <a:solidFill>
                  <a:srgbClr val="FFFFFF"/>
                </a:solidFill>
                <a:latin typeface="Mada"/>
                <a:ea typeface="Mada"/>
                <a:cs typeface="Mada"/>
                <a:sym typeface="Mada"/>
              </a:rPr>
              <a:t>1</a:t>
            </a:r>
            <a:endParaRPr b="1" baseline="30000" sz="1500">
              <a:solidFill>
                <a:srgbClr val="FFFFFF"/>
              </a:solidFill>
              <a:latin typeface="Mada"/>
              <a:ea typeface="Mada"/>
              <a:cs typeface="Mada"/>
              <a:sym typeface="Mada"/>
            </a:endParaRPr>
          </a:p>
        </p:txBody>
      </p:sp>
      <p:grpSp>
        <p:nvGrpSpPr>
          <p:cNvPr id="446" name="Google Shape;446;p25"/>
          <p:cNvGrpSpPr/>
          <p:nvPr/>
        </p:nvGrpSpPr>
        <p:grpSpPr>
          <a:xfrm>
            <a:off x="3520200" y="4973743"/>
            <a:ext cx="3796200" cy="1285902"/>
            <a:chOff x="3520200" y="2783195"/>
            <a:chExt cx="3796200" cy="1098686"/>
          </a:xfrm>
        </p:grpSpPr>
        <p:sp>
          <p:nvSpPr>
            <p:cNvPr id="447" name="Google Shape;447;p25"/>
            <p:cNvSpPr/>
            <p:nvPr/>
          </p:nvSpPr>
          <p:spPr>
            <a:xfrm>
              <a:off x="3520200" y="3073081"/>
              <a:ext cx="3796200" cy="8088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Serology may reveal:</a:t>
              </a:r>
              <a:endParaRPr b="1" sz="1100">
                <a:latin typeface="Mada"/>
                <a:ea typeface="Mada"/>
                <a:cs typeface="Mada"/>
                <a:sym typeface="Mada"/>
              </a:endParaRPr>
            </a:p>
            <a:p>
              <a:pPr indent="-156250" lvl="0" marL="136800" rtl="0" algn="l">
                <a:spcBef>
                  <a:spcPts val="0"/>
                </a:spcBef>
                <a:spcAft>
                  <a:spcPts val="0"/>
                </a:spcAft>
                <a:buSzPts val="1100"/>
                <a:buFont typeface="Mada"/>
                <a:buChar char="●"/>
              </a:pPr>
              <a:r>
                <a:rPr b="1" lang="ar" sz="1100">
                  <a:solidFill>
                    <a:srgbClr val="CC0000"/>
                  </a:solidFill>
                  <a:latin typeface="Mada"/>
                  <a:ea typeface="Mada"/>
                  <a:cs typeface="Mada"/>
                  <a:sym typeface="Mada"/>
                </a:rPr>
                <a:t>Negative</a:t>
              </a:r>
              <a:r>
                <a:rPr lang="ar" sz="1100">
                  <a:latin typeface="Mada"/>
                  <a:ea typeface="Mada"/>
                  <a:cs typeface="Mada"/>
                  <a:sym typeface="Mada"/>
                </a:rPr>
                <a:t> Antineutrophil cytoplasmic antibodies </a:t>
              </a:r>
              <a:r>
                <a:rPr b="1" lang="ar" sz="1100">
                  <a:latin typeface="Mada"/>
                  <a:ea typeface="Mada"/>
                  <a:cs typeface="Mada"/>
                  <a:sym typeface="Mada"/>
                </a:rPr>
                <a:t>(pANCA) </a:t>
              </a:r>
              <a:r>
                <a:rPr b="1" lang="ar" sz="1100">
                  <a:solidFill>
                    <a:srgbClr val="6AA84F"/>
                  </a:solidFill>
                  <a:latin typeface="Mada"/>
                  <a:ea typeface="Mada"/>
                  <a:cs typeface="Mada"/>
                  <a:sym typeface="Mada"/>
                </a:rPr>
                <a:t>more common in ulcerative colitis if Positive.</a:t>
              </a:r>
              <a:endParaRPr b="1" sz="1100">
                <a:solidFill>
                  <a:srgbClr val="6AA84F"/>
                </a:solidFill>
                <a:latin typeface="Mada"/>
                <a:ea typeface="Mada"/>
                <a:cs typeface="Mada"/>
                <a:sym typeface="Mada"/>
              </a:endParaRPr>
            </a:p>
            <a:p>
              <a:pPr indent="-156250" lvl="0" marL="136800" rtl="0" algn="l">
                <a:spcBef>
                  <a:spcPts val="0"/>
                </a:spcBef>
                <a:spcAft>
                  <a:spcPts val="0"/>
                </a:spcAft>
                <a:buSzPts val="1100"/>
                <a:buFont typeface="Mada"/>
                <a:buChar char="●"/>
              </a:pPr>
              <a:r>
                <a:rPr b="1" lang="ar" sz="1100">
                  <a:solidFill>
                    <a:srgbClr val="CC0000"/>
                  </a:solidFill>
                  <a:latin typeface="Mada"/>
                  <a:ea typeface="Mada"/>
                  <a:cs typeface="Mada"/>
                  <a:sym typeface="Mada"/>
                </a:rPr>
                <a:t>Positive</a:t>
              </a:r>
              <a:r>
                <a:rPr lang="ar" sz="1100">
                  <a:latin typeface="Mada"/>
                  <a:ea typeface="Mada"/>
                  <a:cs typeface="Mada"/>
                  <a:sym typeface="Mada"/>
                </a:rPr>
                <a:t> Anti-Saccharomyces cerevisiae </a:t>
              </a:r>
              <a:r>
                <a:rPr lang="ar" sz="1100">
                  <a:solidFill>
                    <a:srgbClr val="6AA84F"/>
                  </a:solidFill>
                  <a:latin typeface="Mada"/>
                  <a:ea typeface="Mada"/>
                  <a:cs typeface="Mada"/>
                  <a:sym typeface="Mada"/>
                </a:rPr>
                <a:t>antibodies </a:t>
              </a:r>
              <a:r>
                <a:rPr b="1" lang="ar" sz="1100">
                  <a:solidFill>
                    <a:srgbClr val="6AA84F"/>
                  </a:solidFill>
                  <a:latin typeface="Mada"/>
                  <a:ea typeface="Mada"/>
                  <a:cs typeface="Mada"/>
                  <a:sym typeface="Mada"/>
                </a:rPr>
                <a:t>(ASCA) more</a:t>
              </a:r>
              <a:r>
                <a:rPr b="1" lang="ar" sz="1100">
                  <a:solidFill>
                    <a:schemeClr val="accent1"/>
                  </a:solidFill>
                  <a:latin typeface="Mada"/>
                  <a:ea typeface="Mada"/>
                  <a:cs typeface="Mada"/>
                  <a:sym typeface="Mada"/>
                </a:rPr>
                <a:t> </a:t>
              </a:r>
              <a:r>
                <a:rPr b="1" lang="ar" sz="1100">
                  <a:solidFill>
                    <a:srgbClr val="6AA84F"/>
                  </a:solidFill>
                  <a:latin typeface="Mada"/>
                  <a:ea typeface="Mada"/>
                  <a:cs typeface="Mada"/>
                  <a:sym typeface="Mada"/>
                </a:rPr>
                <a:t>common with Crohn’s Disease</a:t>
              </a:r>
              <a:r>
                <a:rPr b="1" lang="ar" sz="1100">
                  <a:solidFill>
                    <a:schemeClr val="accent1"/>
                  </a:solidFill>
                  <a:latin typeface="Mada"/>
                  <a:ea typeface="Mada"/>
                  <a:cs typeface="Mada"/>
                  <a:sym typeface="Mada"/>
                </a:rPr>
                <a:t> </a:t>
              </a:r>
              <a:endParaRPr b="1" sz="1300">
                <a:solidFill>
                  <a:schemeClr val="accent1"/>
                </a:solidFill>
              </a:endParaRPr>
            </a:p>
          </p:txBody>
        </p:sp>
        <p:sp>
          <p:nvSpPr>
            <p:cNvPr id="448" name="Google Shape;448;p25"/>
            <p:cNvSpPr/>
            <p:nvPr/>
          </p:nvSpPr>
          <p:spPr>
            <a:xfrm>
              <a:off x="3628300" y="2783195"/>
              <a:ext cx="1609800" cy="298800"/>
            </a:xfrm>
            <a:prstGeom prst="round2SameRect">
              <a:avLst>
                <a:gd fmla="val 16667" name="adj1"/>
                <a:gd fmla="val 0" name="adj2"/>
              </a:avLst>
            </a:prstGeom>
            <a:solidFill>
              <a:schemeClr val="accen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Antibody tests</a:t>
              </a:r>
              <a:endParaRPr b="1" sz="1500">
                <a:solidFill>
                  <a:srgbClr val="FFFFFF"/>
                </a:solidFill>
                <a:latin typeface="Mada"/>
                <a:ea typeface="Mada"/>
                <a:cs typeface="Mada"/>
                <a:sym typeface="Mada"/>
              </a:endParaRPr>
            </a:p>
          </p:txBody>
        </p:sp>
      </p:grpSp>
      <p:grpSp>
        <p:nvGrpSpPr>
          <p:cNvPr id="449" name="Google Shape;449;p25"/>
          <p:cNvGrpSpPr/>
          <p:nvPr/>
        </p:nvGrpSpPr>
        <p:grpSpPr>
          <a:xfrm>
            <a:off x="243600" y="5000950"/>
            <a:ext cx="2778900" cy="1153449"/>
            <a:chOff x="243600" y="2797925"/>
            <a:chExt cx="2778900" cy="1153449"/>
          </a:xfrm>
        </p:grpSpPr>
        <p:sp>
          <p:nvSpPr>
            <p:cNvPr id="450" name="Google Shape;450;p25"/>
            <p:cNvSpPr/>
            <p:nvPr/>
          </p:nvSpPr>
          <p:spPr>
            <a:xfrm>
              <a:off x="243600" y="3082574"/>
              <a:ext cx="2778900" cy="8688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Inflamatory marker: </a:t>
              </a:r>
              <a:r>
                <a:rPr lang="ar" sz="1100">
                  <a:latin typeface="Mada"/>
                  <a:ea typeface="Mada"/>
                  <a:cs typeface="Mada"/>
                  <a:sym typeface="Mada"/>
                </a:rPr>
                <a:t>ERS, CRP</a:t>
              </a:r>
              <a:endParaRPr sz="1100">
                <a:latin typeface="Mada"/>
                <a:ea typeface="Mada"/>
                <a:cs typeface="Mada"/>
                <a:sym typeface="Mada"/>
              </a:endParaRPr>
            </a:p>
          </p:txBody>
        </p:sp>
        <p:sp>
          <p:nvSpPr>
            <p:cNvPr id="451" name="Google Shape;451;p25"/>
            <p:cNvSpPr/>
            <p:nvPr/>
          </p:nvSpPr>
          <p:spPr>
            <a:xfrm>
              <a:off x="351700" y="2797925"/>
              <a:ext cx="1783200" cy="298500"/>
            </a:xfrm>
            <a:prstGeom prst="round2SameRect">
              <a:avLst>
                <a:gd fmla="val 16667" name="adj1"/>
                <a:gd fmla="val 0" name="adj2"/>
              </a:avLst>
            </a:prstGeom>
            <a:solidFill>
              <a:schemeClr val="accen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Markers</a:t>
              </a:r>
              <a:endParaRPr b="1" sz="1500">
                <a:solidFill>
                  <a:srgbClr val="FFFFFF"/>
                </a:solidFill>
                <a:latin typeface="Mada"/>
                <a:ea typeface="Mada"/>
                <a:cs typeface="Mada"/>
                <a:sym typeface="Mada"/>
              </a:endParaRPr>
            </a:p>
          </p:txBody>
        </p:sp>
      </p:grpSp>
      <p:sp>
        <p:nvSpPr>
          <p:cNvPr id="452" name="Google Shape;452;p25"/>
          <p:cNvSpPr txBox="1"/>
          <p:nvPr/>
        </p:nvSpPr>
        <p:spPr>
          <a:xfrm>
            <a:off x="304625" y="616645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Management</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sp>
        <p:nvSpPr>
          <p:cNvPr id="453" name="Google Shape;453;p25"/>
          <p:cNvSpPr/>
          <p:nvPr/>
        </p:nvSpPr>
        <p:spPr>
          <a:xfrm>
            <a:off x="228600" y="6686550"/>
            <a:ext cx="6877800" cy="946500"/>
          </a:xfrm>
          <a:prstGeom prst="roundRect">
            <a:avLst>
              <a:gd fmla="val 50000" name="adj"/>
            </a:avLst>
          </a:prstGeom>
          <a:solidFill>
            <a:srgbClr val="D9EAD3">
              <a:alpha val="51740"/>
            </a:srgbClr>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b="1" lang="ar" sz="1200">
                <a:latin typeface="Mada"/>
                <a:ea typeface="Mada"/>
                <a:cs typeface="Mada"/>
                <a:sym typeface="Mada"/>
              </a:rPr>
              <a:t>Goals of therapy:</a:t>
            </a:r>
            <a:endParaRPr b="1" sz="1200">
              <a:solidFill>
                <a:srgbClr val="CC0000"/>
              </a:solidFill>
              <a:latin typeface="Mada"/>
              <a:ea typeface="Mada"/>
              <a:cs typeface="Mada"/>
              <a:sym typeface="Mada"/>
            </a:endParaRPr>
          </a:p>
          <a:p>
            <a:pPr indent="-304800" lvl="2" marL="1371600" rtl="0" algn="l">
              <a:spcBef>
                <a:spcPts val="0"/>
              </a:spcBef>
              <a:spcAft>
                <a:spcPts val="0"/>
              </a:spcAft>
              <a:buClr>
                <a:srgbClr val="000000"/>
              </a:buClr>
              <a:buSzPts val="1200"/>
              <a:buFont typeface="Mada"/>
              <a:buChar char="●"/>
            </a:pPr>
            <a:r>
              <a:rPr lang="ar" sz="1200">
                <a:latin typeface="Mada"/>
                <a:ea typeface="Mada"/>
                <a:cs typeface="Mada"/>
                <a:sym typeface="Mada"/>
              </a:rPr>
              <a:t>Induce and maintain remission.  </a:t>
            </a:r>
            <a:endParaRPr sz="1200">
              <a:latin typeface="Mada"/>
              <a:ea typeface="Mada"/>
              <a:cs typeface="Mada"/>
              <a:sym typeface="Mada"/>
            </a:endParaRPr>
          </a:p>
          <a:p>
            <a:pPr indent="-304800" lvl="2" marL="13716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Ameliorate symptoms</a:t>
            </a:r>
            <a:r>
              <a:rPr lang="ar"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Prevent complication of both the disease and medications</a:t>
            </a:r>
            <a:endParaRPr sz="1200">
              <a:latin typeface="Mada"/>
              <a:ea typeface="Mada"/>
              <a:cs typeface="Mada"/>
              <a:sym typeface="Mada"/>
            </a:endParaRPr>
          </a:p>
        </p:txBody>
      </p:sp>
      <p:sp>
        <p:nvSpPr>
          <p:cNvPr id="454" name="Google Shape;454;p25"/>
          <p:cNvSpPr txBox="1"/>
          <p:nvPr/>
        </p:nvSpPr>
        <p:spPr>
          <a:xfrm>
            <a:off x="3957000" y="6903675"/>
            <a:ext cx="3000000" cy="64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Improve pts quality of life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Adequate nutrition </a:t>
            </a:r>
            <a:endParaRPr sz="1200">
              <a:latin typeface="Mada"/>
              <a:ea typeface="Mada"/>
              <a:cs typeface="Mada"/>
              <a:sym typeface="Mada"/>
            </a:endParaRPr>
          </a:p>
        </p:txBody>
      </p:sp>
      <p:cxnSp>
        <p:nvCxnSpPr>
          <p:cNvPr id="455" name="Google Shape;455;p25"/>
          <p:cNvCxnSpPr/>
          <p:nvPr/>
        </p:nvCxnSpPr>
        <p:spPr>
          <a:xfrm rot="10800000">
            <a:off x="-26400" y="10046025"/>
            <a:ext cx="7612800" cy="0"/>
          </a:xfrm>
          <a:prstGeom prst="straightConnector1">
            <a:avLst/>
          </a:prstGeom>
          <a:noFill/>
          <a:ln cap="flat" cmpd="sng" w="28575">
            <a:solidFill>
              <a:srgbClr val="CDDDAD"/>
            </a:solidFill>
            <a:prstDash val="dot"/>
            <a:round/>
            <a:headEnd len="med" w="med" type="none"/>
            <a:tailEnd len="med" w="med" type="none"/>
          </a:ln>
        </p:spPr>
      </p:cxnSp>
      <p:pic>
        <p:nvPicPr>
          <p:cNvPr id="456" name="Google Shape;456;p25"/>
          <p:cNvPicPr preferRelativeResize="0"/>
          <p:nvPr/>
        </p:nvPicPr>
        <p:blipFill>
          <a:blip r:embed="rId4">
            <a:alphaModFix/>
          </a:blip>
          <a:stretch>
            <a:fillRect/>
          </a:stretch>
        </p:blipFill>
        <p:spPr>
          <a:xfrm>
            <a:off x="502275" y="6768825"/>
            <a:ext cx="781950" cy="781950"/>
          </a:xfrm>
          <a:prstGeom prst="rect">
            <a:avLst/>
          </a:prstGeom>
          <a:noFill/>
          <a:ln>
            <a:noFill/>
          </a:ln>
        </p:spPr>
      </p:pic>
      <p:grpSp>
        <p:nvGrpSpPr>
          <p:cNvPr id="457" name="Google Shape;457;p25"/>
          <p:cNvGrpSpPr/>
          <p:nvPr/>
        </p:nvGrpSpPr>
        <p:grpSpPr>
          <a:xfrm>
            <a:off x="228213" y="7817700"/>
            <a:ext cx="303130" cy="347172"/>
            <a:chOff x="3466375" y="934650"/>
            <a:chExt cx="566175" cy="923575"/>
          </a:xfrm>
        </p:grpSpPr>
        <p:sp>
          <p:nvSpPr>
            <p:cNvPr id="458" name="Google Shape;458;p25"/>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D9EAD3"/>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59" name="Google Shape;459;p25"/>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D9EAD3"/>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grpSp>
      <p:grpSp>
        <p:nvGrpSpPr>
          <p:cNvPr id="460" name="Google Shape;460;p25"/>
          <p:cNvGrpSpPr/>
          <p:nvPr/>
        </p:nvGrpSpPr>
        <p:grpSpPr>
          <a:xfrm>
            <a:off x="228209" y="8334500"/>
            <a:ext cx="303130" cy="347172"/>
            <a:chOff x="3466375" y="934650"/>
            <a:chExt cx="566175" cy="923575"/>
          </a:xfrm>
        </p:grpSpPr>
        <p:sp>
          <p:nvSpPr>
            <p:cNvPr id="461" name="Google Shape;461;p25"/>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CDDDAD"/>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62" name="Google Shape;462;p25"/>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CDDDAD"/>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grpSp>
      <p:grpSp>
        <p:nvGrpSpPr>
          <p:cNvPr id="463" name="Google Shape;463;p25"/>
          <p:cNvGrpSpPr/>
          <p:nvPr/>
        </p:nvGrpSpPr>
        <p:grpSpPr>
          <a:xfrm>
            <a:off x="4092063" y="8349529"/>
            <a:ext cx="303130" cy="347172"/>
            <a:chOff x="3466375" y="934650"/>
            <a:chExt cx="566175" cy="923575"/>
          </a:xfrm>
        </p:grpSpPr>
        <p:sp>
          <p:nvSpPr>
            <p:cNvPr id="464" name="Google Shape;464;p25"/>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6C26E"/>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65" name="Google Shape;465;p25"/>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6C26E"/>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grpSp>
      <p:grpSp>
        <p:nvGrpSpPr>
          <p:cNvPr id="466" name="Google Shape;466;p25"/>
          <p:cNvGrpSpPr/>
          <p:nvPr/>
        </p:nvGrpSpPr>
        <p:grpSpPr>
          <a:xfrm>
            <a:off x="225238" y="9034231"/>
            <a:ext cx="303130" cy="347172"/>
            <a:chOff x="3466375" y="934650"/>
            <a:chExt cx="566175" cy="923575"/>
          </a:xfrm>
        </p:grpSpPr>
        <p:sp>
          <p:nvSpPr>
            <p:cNvPr id="467" name="Google Shape;467;p25"/>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68" name="Google Shape;468;p25"/>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grpSp>
      <p:sp>
        <p:nvSpPr>
          <p:cNvPr id="469" name="Google Shape;469;p25"/>
          <p:cNvSpPr txBox="1"/>
          <p:nvPr/>
        </p:nvSpPr>
        <p:spPr>
          <a:xfrm>
            <a:off x="604562" y="7815050"/>
            <a:ext cx="22563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Rule</a:t>
            </a:r>
            <a:r>
              <a:rPr b="1" lang="ar" sz="1200">
                <a:solidFill>
                  <a:srgbClr val="CC0000"/>
                </a:solidFill>
                <a:latin typeface="Mada"/>
                <a:ea typeface="Mada"/>
                <a:cs typeface="Mada"/>
                <a:sym typeface="Mada"/>
              </a:rPr>
              <a:t> out infection</a:t>
            </a:r>
            <a:endParaRPr b="1" sz="1200">
              <a:solidFill>
                <a:srgbClr val="CC0000"/>
              </a:solidFill>
              <a:latin typeface="Mada"/>
              <a:ea typeface="Mada"/>
              <a:cs typeface="Mada"/>
              <a:sym typeface="Mada"/>
            </a:endParaRPr>
          </a:p>
        </p:txBody>
      </p:sp>
      <p:sp>
        <p:nvSpPr>
          <p:cNvPr id="470" name="Google Shape;470;p25"/>
          <p:cNvSpPr txBox="1"/>
          <p:nvPr/>
        </p:nvSpPr>
        <p:spPr>
          <a:xfrm>
            <a:off x="604562" y="8196050"/>
            <a:ext cx="2310600" cy="6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Corticosteroids: </a:t>
            </a:r>
            <a:r>
              <a:rPr b="1" lang="ar" sz="1200">
                <a:solidFill>
                  <a:srgbClr val="CC0000"/>
                </a:solidFill>
                <a:latin typeface="Mada"/>
                <a:ea typeface="Mada"/>
                <a:cs typeface="Mada"/>
                <a:sym typeface="Mada"/>
              </a:rPr>
              <a:t>only for induction of remission.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Systemic: Prednisolone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Local acting: </a:t>
            </a:r>
            <a:r>
              <a:rPr lang="ar" sz="1200">
                <a:latin typeface="Mada"/>
                <a:ea typeface="Mada"/>
                <a:cs typeface="Mada"/>
                <a:sym typeface="Mada"/>
              </a:rPr>
              <a:t>Budesonide</a:t>
            </a:r>
            <a:r>
              <a:rPr lang="ar" sz="1200">
                <a:latin typeface="Mada"/>
                <a:ea typeface="Mada"/>
                <a:cs typeface="Mada"/>
                <a:sym typeface="Mada"/>
              </a:rPr>
              <a:t>.</a:t>
            </a:r>
            <a:endParaRPr sz="1200">
              <a:latin typeface="Mada"/>
              <a:ea typeface="Mada"/>
              <a:cs typeface="Mada"/>
              <a:sym typeface="Mada"/>
            </a:endParaRPr>
          </a:p>
        </p:txBody>
      </p:sp>
      <p:grpSp>
        <p:nvGrpSpPr>
          <p:cNvPr id="471" name="Google Shape;471;p25"/>
          <p:cNvGrpSpPr/>
          <p:nvPr/>
        </p:nvGrpSpPr>
        <p:grpSpPr>
          <a:xfrm>
            <a:off x="4114413" y="7817700"/>
            <a:ext cx="303130" cy="347172"/>
            <a:chOff x="3466375" y="934650"/>
            <a:chExt cx="566175" cy="923575"/>
          </a:xfrm>
        </p:grpSpPr>
        <p:sp>
          <p:nvSpPr>
            <p:cNvPr id="472" name="Google Shape;472;p25"/>
            <p:cNvSpPr/>
            <p:nvPr/>
          </p:nvSpPr>
          <p:spPr>
            <a:xfrm>
              <a:off x="3466375" y="9346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B6D7A8"/>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73" name="Google Shape;473;p25"/>
            <p:cNvSpPr/>
            <p:nvPr/>
          </p:nvSpPr>
          <p:spPr>
            <a:xfrm>
              <a:off x="3533650" y="12470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B6D7A8"/>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p:txBody>
        </p:sp>
      </p:grpSp>
      <p:sp>
        <p:nvSpPr>
          <p:cNvPr id="474" name="Google Shape;474;p25"/>
          <p:cNvSpPr txBox="1"/>
          <p:nvPr/>
        </p:nvSpPr>
        <p:spPr>
          <a:xfrm>
            <a:off x="4490749" y="7815050"/>
            <a:ext cx="24279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Anti TNF therapy</a:t>
            </a:r>
            <a:r>
              <a:rPr b="1" lang="ar" sz="1200">
                <a:solidFill>
                  <a:schemeClr val="accent1"/>
                </a:solidFill>
                <a:latin typeface="Mada"/>
                <a:ea typeface="Mada"/>
                <a:cs typeface="Mada"/>
                <a:sym typeface="Mada"/>
              </a:rPr>
              <a:t> </a:t>
            </a:r>
            <a:r>
              <a:rPr lang="ar" sz="1200">
                <a:solidFill>
                  <a:srgbClr val="6AA84F"/>
                </a:solidFill>
                <a:latin typeface="Mada"/>
                <a:ea typeface="Mada"/>
                <a:cs typeface="Mada"/>
                <a:sym typeface="Mada"/>
              </a:rPr>
              <a:t>as well as anti integrins or anti IL-12  &amp; anti IL-23.</a:t>
            </a:r>
            <a:endParaRPr sz="1200">
              <a:solidFill>
                <a:srgbClr val="6AA84F"/>
              </a:solidFill>
              <a:latin typeface="Mada"/>
              <a:ea typeface="Mada"/>
              <a:cs typeface="Mada"/>
              <a:sym typeface="Mada"/>
            </a:endParaRPr>
          </a:p>
        </p:txBody>
      </p:sp>
      <p:sp>
        <p:nvSpPr>
          <p:cNvPr id="475" name="Google Shape;475;p25"/>
          <p:cNvSpPr txBox="1"/>
          <p:nvPr/>
        </p:nvSpPr>
        <p:spPr>
          <a:xfrm>
            <a:off x="4463612" y="8433325"/>
            <a:ext cx="2310600" cy="6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Immunomodulators</a:t>
            </a:r>
            <a:r>
              <a:rPr lang="ar" sz="1200">
                <a:latin typeface="Mada"/>
                <a:ea typeface="Mada"/>
                <a:cs typeface="Mada"/>
                <a:sym typeface="Mada"/>
              </a:rPr>
              <a:t>: </a:t>
            </a:r>
            <a:r>
              <a:rPr b="1" lang="ar" sz="1200">
                <a:solidFill>
                  <a:srgbClr val="CC0000"/>
                </a:solidFill>
                <a:latin typeface="Mada"/>
                <a:ea typeface="Mada"/>
                <a:cs typeface="Mada"/>
                <a:sym typeface="Mada"/>
              </a:rPr>
              <a:t>used for maintenance of remission.</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a:t>
            </a:r>
            <a:r>
              <a:rPr lang="ar" sz="1200">
                <a:latin typeface="Mada"/>
                <a:ea typeface="Mada"/>
                <a:cs typeface="Mada"/>
                <a:sym typeface="Mada"/>
              </a:rPr>
              <a:t>zithyoprine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Methotrexate</a:t>
            </a:r>
            <a:endParaRPr sz="1200">
              <a:latin typeface="Mada"/>
              <a:ea typeface="Mada"/>
              <a:cs typeface="Mada"/>
              <a:sym typeface="Mada"/>
            </a:endParaRPr>
          </a:p>
        </p:txBody>
      </p:sp>
      <p:sp>
        <p:nvSpPr>
          <p:cNvPr id="476" name="Google Shape;476;p25"/>
          <p:cNvSpPr txBox="1"/>
          <p:nvPr/>
        </p:nvSpPr>
        <p:spPr>
          <a:xfrm>
            <a:off x="682637" y="8996150"/>
            <a:ext cx="4881600" cy="69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ar" sz="1200">
                <a:latin typeface="Mada"/>
                <a:ea typeface="Mada"/>
                <a:cs typeface="Mada"/>
                <a:sym typeface="Mada"/>
              </a:rPr>
              <a:t>Surgery indicated in:</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Obstruction</a:t>
            </a:r>
            <a:r>
              <a:rPr lang="ar" sz="1200">
                <a:latin typeface="Mada"/>
                <a:ea typeface="Mada"/>
                <a:cs typeface="Mada"/>
                <a:sym typeface="Mada"/>
              </a:rPr>
              <a:t> </a:t>
            </a:r>
            <a:r>
              <a:rPr lang="ar" sz="1200">
                <a:solidFill>
                  <a:srgbClr val="6AA84F"/>
                </a:solidFill>
                <a:latin typeface="Mada"/>
                <a:ea typeface="Mada"/>
                <a:cs typeface="Mada"/>
                <a:sym typeface="Mada"/>
              </a:rPr>
              <a:t>or stenosis</a:t>
            </a:r>
            <a:r>
              <a:rPr lang="ar" sz="1200">
                <a:solidFill>
                  <a:schemeClr val="accent1"/>
                </a:solidFill>
                <a:latin typeface="Mada"/>
                <a:ea typeface="Mada"/>
                <a:cs typeface="Mada"/>
                <a:sym typeface="Mada"/>
              </a:rPr>
              <a:t>.</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D</a:t>
            </a:r>
            <a:r>
              <a:rPr lang="ar" sz="1200">
                <a:latin typeface="Mada"/>
                <a:ea typeface="Mada"/>
                <a:cs typeface="Mada"/>
                <a:sym typeface="Mada"/>
              </a:rPr>
              <a:t>ifficult fistulas </a:t>
            </a:r>
            <a:r>
              <a:rPr lang="ar" sz="1200">
                <a:solidFill>
                  <a:srgbClr val="6AA84F"/>
                </a:solidFill>
                <a:latin typeface="Mada"/>
                <a:ea typeface="Mada"/>
                <a:cs typeface="Mada"/>
                <a:sym typeface="Mada"/>
              </a:rPr>
              <a:t>or abscess</a:t>
            </a:r>
            <a:r>
              <a:rPr lang="ar" sz="1200">
                <a:solidFill>
                  <a:schemeClr val="accent1"/>
                </a:solidFill>
                <a:latin typeface="Mada"/>
                <a:ea typeface="Mada"/>
                <a:cs typeface="Mada"/>
                <a:sym typeface="Mada"/>
              </a:rPr>
              <a:t>.</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Major bleeding</a:t>
            </a:r>
            <a:endParaRPr sz="1200">
              <a:latin typeface="Mada"/>
              <a:ea typeface="Mada"/>
              <a:cs typeface="Mada"/>
              <a:sym typeface="Mada"/>
            </a:endParaRPr>
          </a:p>
        </p:txBody>
      </p:sp>
      <p:sp>
        <p:nvSpPr>
          <p:cNvPr id="477" name="Google Shape;477;p25"/>
          <p:cNvSpPr txBox="1"/>
          <p:nvPr/>
        </p:nvSpPr>
        <p:spPr>
          <a:xfrm>
            <a:off x="3022500" y="9298000"/>
            <a:ext cx="4485900" cy="781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Severe perianal disease unresponsive to medical therapy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S</a:t>
            </a:r>
            <a:r>
              <a:rPr lang="ar" sz="1200">
                <a:latin typeface="Mada"/>
                <a:ea typeface="Mada"/>
                <a:cs typeface="Mada"/>
                <a:sym typeface="Mada"/>
              </a:rPr>
              <a:t>evere disability</a:t>
            </a:r>
            <a:endParaRPr sz="1200">
              <a:latin typeface="Mada"/>
              <a:ea typeface="Mada"/>
              <a:cs typeface="Mada"/>
              <a:sym typeface="Mada"/>
            </a:endParaRPr>
          </a:p>
        </p:txBody>
      </p:sp>
      <p:sp>
        <p:nvSpPr>
          <p:cNvPr id="478" name="Google Shape;478;p25"/>
          <p:cNvSpPr/>
          <p:nvPr/>
        </p:nvSpPr>
        <p:spPr>
          <a:xfrm>
            <a:off x="212225" y="3927900"/>
            <a:ext cx="3000000" cy="946500"/>
          </a:xfrm>
          <a:prstGeom prst="roundRect">
            <a:avLst>
              <a:gd fmla="val 16667" name="adj"/>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120249" lvl="0" marL="172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Stool cultures, including C. difficile toxin assay, should always be performed if diarrhoea is present.</a:t>
            </a:r>
            <a:endParaRPr sz="1100">
              <a:solidFill>
                <a:srgbClr val="1C4588"/>
              </a:solidFill>
              <a:latin typeface="Mada"/>
              <a:ea typeface="Mada"/>
              <a:cs typeface="Mada"/>
              <a:sym typeface="Mada"/>
            </a:endParaRPr>
          </a:p>
          <a:p>
            <a:pPr indent="-120249" lvl="0" marL="172800" rtl="0" algn="l">
              <a:spcBef>
                <a:spcPts val="0"/>
              </a:spcBef>
              <a:spcAft>
                <a:spcPts val="0"/>
              </a:spcAft>
              <a:buSzPts val="1100"/>
              <a:buFont typeface="Mada"/>
              <a:buChar char="●"/>
            </a:pPr>
            <a:r>
              <a:rPr b="1" lang="ar" sz="1100">
                <a:solidFill>
                  <a:srgbClr val="CC0000"/>
                </a:solidFill>
                <a:latin typeface="Mada"/>
                <a:ea typeface="Mada"/>
                <a:cs typeface="Mada"/>
                <a:sym typeface="Mada"/>
              </a:rPr>
              <a:t>Faecal calprotectin</a:t>
            </a:r>
            <a:r>
              <a:rPr lang="ar" sz="1100">
                <a:latin typeface="Mada"/>
                <a:ea typeface="Mada"/>
                <a:cs typeface="Mada"/>
                <a:sym typeface="Mada"/>
              </a:rPr>
              <a:t> </a:t>
            </a:r>
            <a:r>
              <a:rPr lang="ar" sz="1100">
                <a:solidFill>
                  <a:srgbClr val="1C4588"/>
                </a:solidFill>
                <a:latin typeface="Mada"/>
                <a:ea typeface="Mada"/>
                <a:cs typeface="Mada"/>
                <a:sym typeface="Mada"/>
              </a:rPr>
              <a:t>and lactoferrin are raised in active intestinal disease</a:t>
            </a:r>
            <a:endParaRPr sz="1100">
              <a:solidFill>
                <a:srgbClr val="1C4588"/>
              </a:solidFill>
              <a:latin typeface="Mada"/>
              <a:ea typeface="Mada"/>
              <a:cs typeface="Mada"/>
              <a:sym typeface="Mada"/>
            </a:endParaRPr>
          </a:p>
        </p:txBody>
      </p:sp>
      <p:sp>
        <p:nvSpPr>
          <p:cNvPr id="479" name="Google Shape;479;p25"/>
          <p:cNvSpPr/>
          <p:nvPr/>
        </p:nvSpPr>
        <p:spPr>
          <a:xfrm>
            <a:off x="433213" y="3629475"/>
            <a:ext cx="2427900" cy="298800"/>
          </a:xfrm>
          <a:prstGeom prst="round2SameRect">
            <a:avLst>
              <a:gd fmla="val 16667" name="adj1"/>
              <a:gd fmla="val 0" name="adj2"/>
            </a:avLst>
          </a:prstGeom>
          <a:solidFill>
            <a:schemeClr val="accent1"/>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Stool tests</a:t>
            </a:r>
            <a:endParaRPr b="1" sz="1500">
              <a:solidFill>
                <a:srgbClr val="FFFFFF"/>
              </a:solidFill>
              <a:latin typeface="Mada"/>
              <a:ea typeface="Mada"/>
              <a:cs typeface="Mada"/>
              <a:sym typeface="Mada"/>
            </a:endParaRPr>
          </a:p>
        </p:txBody>
      </p:sp>
      <p:sp>
        <p:nvSpPr>
          <p:cNvPr id="480" name="Google Shape;480;p25"/>
          <p:cNvSpPr txBox="1"/>
          <p:nvPr/>
        </p:nvSpPr>
        <p:spPr>
          <a:xfrm>
            <a:off x="-30200" y="9813775"/>
            <a:ext cx="7560000" cy="9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1- Small bowel imaging is mandatory in patients with suspected CD. An asymmetrical alteration in the mucosal pattern with deep ulceration, and areas of narrowing or structuring may be found. Although disease is commonly confined to the terminal ileum, other areas of the small bowel can be involved, and skip lesions with normal bowel are seen between affected sites. Axial imaging allows the diagnosis of extraintestinal sepsis in patients presenting acutely and is therefore preferred in this situation.</a:t>
            </a:r>
            <a:endParaRPr sz="1000">
              <a:solidFill>
                <a:srgbClr val="1C4588"/>
              </a:solidFill>
              <a:latin typeface="Mada"/>
              <a:ea typeface="Mada"/>
              <a:cs typeface="Mada"/>
              <a:sym typeface="Mada"/>
            </a:endParaRPr>
          </a:p>
        </p:txBody>
      </p:sp>
      <p:sp>
        <p:nvSpPr>
          <p:cNvPr id="481" name="Google Shape;481;p25"/>
          <p:cNvSpPr txBox="1"/>
          <p:nvPr/>
        </p:nvSpPr>
        <p:spPr>
          <a:xfrm>
            <a:off x="5564225" y="9667675"/>
            <a:ext cx="1907700" cy="298500"/>
          </a:xfrm>
          <a:prstGeom prst="rect">
            <a:avLst/>
          </a:prstGeom>
          <a:noFill/>
          <a:ln cap="flat" cmpd="sng" w="9525">
            <a:solidFill>
              <a:srgbClr val="D9D9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900">
                <a:latin typeface="Mada"/>
                <a:ea typeface="Mada"/>
                <a:cs typeface="Mada"/>
                <a:sym typeface="Mada"/>
              </a:rPr>
              <a:t>For more details </a:t>
            </a:r>
            <a:r>
              <a:rPr b="1" lang="ar" sz="900" u="sng">
                <a:solidFill>
                  <a:schemeClr val="hlink"/>
                </a:solidFill>
                <a:latin typeface="Mada"/>
                <a:ea typeface="Mada"/>
                <a:cs typeface="Mada"/>
                <a:sym typeface="Mada"/>
                <a:hlinkClick r:id="rId5"/>
              </a:rPr>
              <a:t>Click here</a:t>
            </a:r>
            <a:r>
              <a:rPr lang="ar" sz="900">
                <a:latin typeface="Mada"/>
                <a:ea typeface="Mada"/>
                <a:cs typeface="Mada"/>
                <a:sym typeface="Mada"/>
              </a:rPr>
              <a:t> (EXTRA)</a:t>
            </a:r>
            <a:endParaRPr sz="900">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sp>
        <p:nvSpPr>
          <p:cNvPr id="487" name="Google Shape;487;p26"/>
          <p:cNvSpPr txBox="1"/>
          <p:nvPr/>
        </p:nvSpPr>
        <p:spPr>
          <a:xfrm>
            <a:off x="59826" y="833325"/>
            <a:ext cx="2413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Complications</a:t>
            </a:r>
            <a:endParaRPr b="1" sz="2200">
              <a:highlight>
                <a:schemeClr val="accent5"/>
              </a:highlight>
              <a:latin typeface="Mada"/>
              <a:ea typeface="Mada"/>
              <a:cs typeface="Mada"/>
              <a:sym typeface="Mada"/>
            </a:endParaRPr>
          </a:p>
        </p:txBody>
      </p:sp>
      <p:sp>
        <p:nvSpPr>
          <p:cNvPr id="488" name="Google Shape;488;p26"/>
          <p:cNvSpPr/>
          <p:nvPr/>
        </p:nvSpPr>
        <p:spPr>
          <a:xfrm flipH="1">
            <a:off x="431275" y="1713075"/>
            <a:ext cx="3757800" cy="7629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8600" lvl="0" marL="352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Haemorrhage due to erosion of a major artery is rare but</a:t>
            </a:r>
            <a:r>
              <a:rPr b="1" lang="ar" sz="1200">
                <a:solidFill>
                  <a:srgbClr val="1C4588"/>
                </a:solidFill>
                <a:latin typeface="Mada"/>
                <a:ea typeface="Mada"/>
                <a:cs typeface="Mada"/>
                <a:sym typeface="Mada"/>
              </a:rPr>
              <a:t> can occur in </a:t>
            </a:r>
            <a:r>
              <a:rPr b="1" lang="ar" sz="1200">
                <a:solidFill>
                  <a:srgbClr val="CC0000"/>
                </a:solidFill>
                <a:latin typeface="Mada"/>
                <a:ea typeface="Mada"/>
                <a:cs typeface="Mada"/>
                <a:sym typeface="Mada"/>
              </a:rPr>
              <a:t>both</a:t>
            </a:r>
            <a:r>
              <a:rPr b="1" lang="ar" sz="1200">
                <a:solidFill>
                  <a:srgbClr val="1C4588"/>
                </a:solidFill>
                <a:latin typeface="Mada"/>
                <a:ea typeface="Mada"/>
                <a:cs typeface="Mada"/>
                <a:sym typeface="Mada"/>
              </a:rPr>
              <a:t> UC and CD.</a:t>
            </a:r>
            <a:endParaRPr sz="1200">
              <a:solidFill>
                <a:srgbClr val="1C4588"/>
              </a:solidFill>
              <a:latin typeface="Mada"/>
              <a:ea typeface="Mada"/>
              <a:cs typeface="Mada"/>
              <a:sym typeface="Mada"/>
            </a:endParaRPr>
          </a:p>
        </p:txBody>
      </p:sp>
      <p:sp>
        <p:nvSpPr>
          <p:cNvPr id="489" name="Google Shape;489;p26"/>
          <p:cNvSpPr/>
          <p:nvPr/>
        </p:nvSpPr>
        <p:spPr>
          <a:xfrm>
            <a:off x="240475" y="1461350"/>
            <a:ext cx="31329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1- Hemorrhage</a:t>
            </a:r>
            <a:r>
              <a:rPr b="1" lang="ar" sz="1500">
                <a:solidFill>
                  <a:srgbClr val="FFFFFF"/>
                </a:solidFill>
                <a:latin typeface="Mada"/>
                <a:ea typeface="Mada"/>
                <a:cs typeface="Mada"/>
                <a:sym typeface="Mada"/>
              </a:rPr>
              <a:t> </a:t>
            </a:r>
            <a:endParaRPr b="1" sz="1500">
              <a:solidFill>
                <a:srgbClr val="FFFFFF"/>
              </a:solidFill>
              <a:latin typeface="Mada"/>
              <a:ea typeface="Mada"/>
              <a:cs typeface="Mada"/>
              <a:sym typeface="Mada"/>
            </a:endParaRPr>
          </a:p>
        </p:txBody>
      </p:sp>
      <p:sp>
        <p:nvSpPr>
          <p:cNvPr id="490" name="Google Shape;490;p26"/>
          <p:cNvSpPr/>
          <p:nvPr/>
        </p:nvSpPr>
        <p:spPr>
          <a:xfrm>
            <a:off x="240475" y="2604350"/>
            <a:ext cx="31329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2- Perforation</a:t>
            </a:r>
            <a:endParaRPr b="1" sz="1500">
              <a:solidFill>
                <a:srgbClr val="FFFFFF"/>
              </a:solidFill>
              <a:latin typeface="Mada"/>
              <a:ea typeface="Mada"/>
              <a:cs typeface="Mada"/>
              <a:sym typeface="Mada"/>
            </a:endParaRPr>
          </a:p>
        </p:txBody>
      </p:sp>
      <p:sp>
        <p:nvSpPr>
          <p:cNvPr id="491" name="Google Shape;491;p26"/>
          <p:cNvSpPr/>
          <p:nvPr/>
        </p:nvSpPr>
        <p:spPr>
          <a:xfrm flipH="1">
            <a:off x="431150" y="5865100"/>
            <a:ext cx="6623400" cy="19359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8600" lvl="0" marL="352799" rtl="0" algn="l">
              <a:spcBef>
                <a:spcPts val="0"/>
              </a:spcBef>
              <a:spcAft>
                <a:spcPts val="0"/>
              </a:spcAft>
              <a:buSzPts val="1200"/>
              <a:buFont typeface="Mada"/>
              <a:buChar char="➔"/>
            </a:pPr>
            <a:r>
              <a:rPr lang="ar" sz="1200">
                <a:latin typeface="Mada"/>
                <a:ea typeface="Mada"/>
                <a:cs typeface="Mada"/>
                <a:sym typeface="Mada"/>
              </a:rPr>
              <a:t>Transverse colon with a diameter of more than 5,0 cm to 6,0 cm with loss of haustration. </a:t>
            </a:r>
            <a:r>
              <a:rPr b="1" lang="ar" sz="1200">
                <a:solidFill>
                  <a:srgbClr val="1C4588"/>
                </a:solidFill>
                <a:latin typeface="Mada"/>
                <a:ea typeface="Mada"/>
                <a:cs typeface="Mada"/>
                <a:sym typeface="Mada"/>
              </a:rPr>
              <a:t>This can occur in </a:t>
            </a:r>
            <a:r>
              <a:rPr b="1" lang="ar" sz="1200">
                <a:solidFill>
                  <a:srgbClr val="CC0000"/>
                </a:solidFill>
                <a:latin typeface="Mada"/>
                <a:ea typeface="Mada"/>
                <a:cs typeface="Mada"/>
                <a:sym typeface="Mada"/>
              </a:rPr>
              <a:t>both</a:t>
            </a:r>
            <a:r>
              <a:rPr b="1" lang="ar" sz="1200">
                <a:solidFill>
                  <a:srgbClr val="1C4588"/>
                </a:solidFill>
                <a:latin typeface="Mada"/>
                <a:ea typeface="Mada"/>
                <a:cs typeface="Mada"/>
                <a:sym typeface="Mada"/>
              </a:rPr>
              <a:t> ulcerative colitis and Crohn’s colitis.</a:t>
            </a:r>
            <a:endParaRPr b="1" sz="1200">
              <a:solidFill>
                <a:srgbClr val="1C4588"/>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Toxic megacolon (Dilated colon) is a </a:t>
            </a:r>
            <a:r>
              <a:rPr b="1" lang="ar" sz="1200">
                <a:solidFill>
                  <a:srgbClr val="1C4588"/>
                </a:solidFill>
                <a:latin typeface="Mada"/>
                <a:ea typeface="Mada"/>
                <a:cs typeface="Mada"/>
                <a:sym typeface="Mada"/>
              </a:rPr>
              <a:t>serious complication</a:t>
            </a:r>
            <a:r>
              <a:rPr lang="ar" sz="1200">
                <a:solidFill>
                  <a:srgbClr val="1C4588"/>
                </a:solidFill>
                <a:latin typeface="Mada"/>
                <a:ea typeface="Mada"/>
                <a:cs typeface="Mada"/>
                <a:sym typeface="Mada"/>
              </a:rPr>
              <a:t> associated with acute severe colitis. The plain </a:t>
            </a:r>
            <a:r>
              <a:rPr b="1" lang="ar" sz="1200">
                <a:solidFill>
                  <a:srgbClr val="1C4588"/>
                </a:solidFill>
                <a:latin typeface="Mada"/>
                <a:ea typeface="Mada"/>
                <a:cs typeface="Mada"/>
                <a:sym typeface="Mada"/>
              </a:rPr>
              <a:t>abdominal X-ray shows a dilated</a:t>
            </a:r>
            <a:r>
              <a:rPr lang="ar" sz="1200">
                <a:solidFill>
                  <a:srgbClr val="1C4588"/>
                </a:solidFill>
                <a:latin typeface="Mada"/>
                <a:ea typeface="Mada"/>
                <a:cs typeface="Mada"/>
                <a:sym typeface="Mada"/>
              </a:rPr>
              <a:t>, thin-walled colon with a diameter of &gt;6 cm; it is gas-filled and contains mucosal islands . It is a particularly dangerous stage of advanced disease, with impending perforation and a high mortality (15-25%). </a:t>
            </a:r>
            <a:r>
              <a:rPr b="1" lang="ar" sz="1200">
                <a:solidFill>
                  <a:srgbClr val="1C4588"/>
                </a:solidFill>
                <a:latin typeface="Mada"/>
                <a:ea typeface="Mada"/>
                <a:cs typeface="Mada"/>
                <a:sym typeface="Mada"/>
              </a:rPr>
              <a:t>Urgent surgery is required in all patients in whom toxic dilatation has not resolved within 48 hours</a:t>
            </a:r>
            <a:r>
              <a:rPr lang="ar" sz="1200">
                <a:solidFill>
                  <a:srgbClr val="1C4588"/>
                </a:solidFill>
                <a:latin typeface="Mada"/>
                <a:ea typeface="Mada"/>
                <a:cs typeface="Mada"/>
                <a:sym typeface="Mada"/>
              </a:rPr>
              <a:t>. The differential diagnosis includes an infectious colitis, e.g. with C. difficile and cytomegalovirus. </a:t>
            </a:r>
            <a:endParaRPr baseline="30000" sz="1200">
              <a:solidFill>
                <a:srgbClr val="1C4588"/>
              </a:solidFill>
              <a:latin typeface="Mada"/>
              <a:ea typeface="Mada"/>
              <a:cs typeface="Mada"/>
              <a:sym typeface="Mada"/>
            </a:endParaRPr>
          </a:p>
        </p:txBody>
      </p:sp>
      <p:sp>
        <p:nvSpPr>
          <p:cNvPr id="492" name="Google Shape;492;p26"/>
          <p:cNvSpPr/>
          <p:nvPr/>
        </p:nvSpPr>
        <p:spPr>
          <a:xfrm>
            <a:off x="240475" y="5613375"/>
            <a:ext cx="31329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4</a:t>
            </a:r>
            <a:r>
              <a:rPr b="1" lang="ar" sz="1500">
                <a:solidFill>
                  <a:srgbClr val="FFFFFF"/>
                </a:solidFill>
                <a:latin typeface="Mada"/>
                <a:ea typeface="Mada"/>
                <a:cs typeface="Mada"/>
                <a:sym typeface="Mada"/>
              </a:rPr>
              <a:t>- Toxic megacolon</a:t>
            </a:r>
            <a:endParaRPr b="1" sz="1500">
              <a:solidFill>
                <a:srgbClr val="FFFFFF"/>
              </a:solidFill>
              <a:latin typeface="Mada"/>
              <a:ea typeface="Mada"/>
              <a:cs typeface="Mada"/>
              <a:sym typeface="Mada"/>
            </a:endParaRPr>
          </a:p>
        </p:txBody>
      </p:sp>
      <p:sp>
        <p:nvSpPr>
          <p:cNvPr id="493" name="Google Shape;493;p26"/>
          <p:cNvSpPr/>
          <p:nvPr/>
        </p:nvSpPr>
        <p:spPr>
          <a:xfrm flipH="1">
            <a:off x="431150" y="4057300"/>
            <a:ext cx="6623400" cy="13926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8600" lvl="0" marL="352799" rtl="0" algn="l">
              <a:spcBef>
                <a:spcPts val="0"/>
              </a:spcBef>
              <a:spcAft>
                <a:spcPts val="0"/>
              </a:spcAft>
              <a:buClr>
                <a:srgbClr val="1C4588"/>
              </a:buClr>
              <a:buSzPts val="1200"/>
              <a:buFont typeface="Mada"/>
              <a:buChar char="➔"/>
            </a:pPr>
            <a:r>
              <a:rPr b="1" lang="ar" sz="1200">
                <a:solidFill>
                  <a:srgbClr val="CC0000"/>
                </a:solidFill>
                <a:latin typeface="Mada"/>
                <a:ea typeface="Mada"/>
                <a:cs typeface="Mada"/>
                <a:sym typeface="Mada"/>
              </a:rPr>
              <a:t>These are specific to Crohn’s disease</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Enteroenteric fistulae</a:t>
            </a:r>
            <a:r>
              <a:rPr lang="ar" sz="1200">
                <a:solidFill>
                  <a:srgbClr val="1C4588"/>
                </a:solidFill>
                <a:latin typeface="Mada"/>
                <a:ea typeface="Mada"/>
                <a:cs typeface="Mada"/>
                <a:sym typeface="Mada"/>
              </a:rPr>
              <a:t> can cause diarrhoea and malabsorption due to blind loop syndrome. </a:t>
            </a:r>
            <a:endParaRPr sz="1200">
              <a:solidFill>
                <a:srgbClr val="1C4588"/>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Enterovesical fistulation</a:t>
            </a:r>
            <a:r>
              <a:rPr lang="ar" sz="1200">
                <a:solidFill>
                  <a:srgbClr val="1C4588"/>
                </a:solidFill>
                <a:latin typeface="Mada"/>
                <a:ea typeface="Mada"/>
                <a:cs typeface="Mada"/>
                <a:sym typeface="Mada"/>
              </a:rPr>
              <a:t> causes recurrent urinary infections and pneumaturia. </a:t>
            </a:r>
            <a:endParaRPr sz="1200">
              <a:solidFill>
                <a:srgbClr val="1C4588"/>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An enterovaginal fistula</a:t>
            </a:r>
            <a:r>
              <a:rPr lang="ar" sz="1200">
                <a:solidFill>
                  <a:srgbClr val="1C4588"/>
                </a:solidFill>
                <a:latin typeface="Mada"/>
                <a:ea typeface="Mada"/>
                <a:cs typeface="Mada"/>
                <a:sym typeface="Mada"/>
              </a:rPr>
              <a:t> causes a faeculent vaginal discharge. </a:t>
            </a:r>
            <a:endParaRPr sz="1200">
              <a:solidFill>
                <a:srgbClr val="1C4588"/>
              </a:solidFill>
              <a:latin typeface="Mada"/>
              <a:ea typeface="Mada"/>
              <a:cs typeface="Mada"/>
              <a:sym typeface="Mada"/>
            </a:endParaRPr>
          </a:p>
          <a:p>
            <a:pPr indent="-198600" lvl="0" marL="352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Fistulation from the bowel</a:t>
            </a:r>
            <a:r>
              <a:rPr lang="ar" sz="1200">
                <a:solidFill>
                  <a:srgbClr val="1C4588"/>
                </a:solidFill>
                <a:latin typeface="Mada"/>
                <a:ea typeface="Mada"/>
                <a:cs typeface="Mada"/>
                <a:sym typeface="Mada"/>
              </a:rPr>
              <a:t> may also cause perianal or ischiorectal abscesses, fissures and fistulae</a:t>
            </a:r>
            <a:r>
              <a:rPr lang="ar" sz="1200">
                <a:solidFill>
                  <a:srgbClr val="1C4588"/>
                </a:solidFill>
                <a:latin typeface="Mada"/>
                <a:ea typeface="Mada"/>
                <a:cs typeface="Mada"/>
                <a:sym typeface="Mada"/>
              </a:rPr>
              <a:t> </a:t>
            </a:r>
            <a:endParaRPr baseline="30000" sz="1200">
              <a:solidFill>
                <a:srgbClr val="1C4588"/>
              </a:solidFill>
              <a:latin typeface="Mada"/>
              <a:ea typeface="Mada"/>
              <a:cs typeface="Mada"/>
              <a:sym typeface="Mada"/>
            </a:endParaRPr>
          </a:p>
        </p:txBody>
      </p:sp>
      <p:sp>
        <p:nvSpPr>
          <p:cNvPr id="494" name="Google Shape;494;p26"/>
          <p:cNvSpPr/>
          <p:nvPr/>
        </p:nvSpPr>
        <p:spPr>
          <a:xfrm>
            <a:off x="240475" y="3805575"/>
            <a:ext cx="31329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3</a:t>
            </a:r>
            <a:r>
              <a:rPr b="1" lang="ar" sz="1500">
                <a:solidFill>
                  <a:srgbClr val="FFFFFF"/>
                </a:solidFill>
                <a:latin typeface="Mada"/>
                <a:ea typeface="Mada"/>
                <a:cs typeface="Mada"/>
                <a:sym typeface="Mada"/>
              </a:rPr>
              <a:t>- </a:t>
            </a:r>
            <a:r>
              <a:rPr b="1" lang="ar" sz="1500">
                <a:solidFill>
                  <a:srgbClr val="FFFFFF"/>
                </a:solidFill>
                <a:latin typeface="Mada"/>
                <a:ea typeface="Mada"/>
                <a:cs typeface="Mada"/>
                <a:sym typeface="Mada"/>
              </a:rPr>
              <a:t>Fistulae</a:t>
            </a:r>
            <a:endParaRPr b="1" sz="1500">
              <a:solidFill>
                <a:srgbClr val="FFFFFF"/>
              </a:solidFill>
              <a:latin typeface="Mada"/>
              <a:ea typeface="Mada"/>
              <a:cs typeface="Mada"/>
              <a:sym typeface="Mada"/>
            </a:endParaRPr>
          </a:p>
        </p:txBody>
      </p:sp>
      <p:sp>
        <p:nvSpPr>
          <p:cNvPr id="495" name="Google Shape;495;p26"/>
          <p:cNvSpPr/>
          <p:nvPr/>
        </p:nvSpPr>
        <p:spPr>
          <a:xfrm flipH="1">
            <a:off x="431150" y="8189200"/>
            <a:ext cx="6623400" cy="2229300"/>
          </a:xfrm>
          <a:prstGeom prst="round2DiagRect">
            <a:avLst>
              <a:gd fmla="val 16667" name="adj1"/>
              <a:gd fmla="val 0" name="adj2"/>
            </a:avLst>
          </a:prstGeom>
          <a:solidFill>
            <a:srgbClr val="F3F3F3">
              <a:alpha val="22350"/>
            </a:srgbClr>
          </a:solidFill>
          <a:ln cap="flat" cmpd="sng" w="19050">
            <a:solidFill>
              <a:srgbClr val="79974F"/>
            </a:solidFill>
            <a:prstDash val="solid"/>
            <a:round/>
            <a:headEnd len="sm" w="sm" type="none"/>
            <a:tailEnd len="sm" w="sm" type="none"/>
          </a:ln>
        </p:spPr>
        <p:txBody>
          <a:bodyPr anchorCtr="0" anchor="ctr" bIns="91425" lIns="91425" spcFirstLastPara="1" rIns="91425" wrap="square" tIns="91425">
            <a:noAutofit/>
          </a:bodyPr>
          <a:lstStyle/>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risk of dysplasia and cancer increases with the duration and extent of uncontrolled colonic inflammation. Thus patients who have long-standing, extensive colitis are at highest risk</a:t>
            </a:r>
            <a:endParaRPr sz="1100">
              <a:solidFill>
                <a:srgbClr val="1C4588"/>
              </a:solidFill>
              <a:latin typeface="Mada"/>
              <a:ea typeface="Mada"/>
              <a:cs typeface="Mada"/>
              <a:sym typeface="Mada"/>
            </a:endParaRPr>
          </a:p>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Oral mesalazine </a:t>
            </a:r>
            <a:r>
              <a:rPr lang="ar" sz="1100">
                <a:solidFill>
                  <a:srgbClr val="1C4588"/>
                </a:solidFill>
                <a:latin typeface="Mada"/>
                <a:ea typeface="Mada"/>
                <a:cs typeface="Mada"/>
                <a:sym typeface="Mada"/>
              </a:rPr>
              <a:t>therapy</a:t>
            </a:r>
            <a:r>
              <a:rPr lang="ar" sz="1100">
                <a:solidFill>
                  <a:srgbClr val="1C4588"/>
                </a:solidFill>
                <a:latin typeface="Mada"/>
                <a:ea typeface="Mada"/>
                <a:cs typeface="Mada"/>
                <a:sym typeface="Mada"/>
              </a:rPr>
              <a:t> reduces the risk of dysplasia and neoplasia in ulcerative colitis. Azathioprine also seems to reduce the risk of colorectal cancer in ulcerative colitis and Crohn’s colitis.</a:t>
            </a:r>
            <a:endParaRPr sz="1100">
              <a:solidFill>
                <a:srgbClr val="1C4588"/>
              </a:solidFill>
              <a:latin typeface="Mada"/>
              <a:ea typeface="Mada"/>
              <a:cs typeface="Mada"/>
              <a:sym typeface="Mada"/>
            </a:endParaRPr>
          </a:p>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Cumulative risk for dysplasia in ulcerative colitis may be as high as 20% after 30 years but is probably </a:t>
            </a:r>
            <a:r>
              <a:rPr b="1" lang="ar" sz="1100">
                <a:solidFill>
                  <a:srgbClr val="1C4588"/>
                </a:solidFill>
                <a:latin typeface="Mada"/>
                <a:ea typeface="Mada"/>
                <a:cs typeface="Mada"/>
                <a:sym typeface="Mada"/>
              </a:rPr>
              <a:t>lower for Crohn’s colitis</a:t>
            </a:r>
            <a:endParaRPr b="1" sz="1100">
              <a:solidFill>
                <a:srgbClr val="1C4588"/>
              </a:solidFill>
              <a:latin typeface="Mada"/>
              <a:ea typeface="Mada"/>
              <a:cs typeface="Mada"/>
              <a:sym typeface="Mada"/>
            </a:endParaRPr>
          </a:p>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risk is particularly high in patients who have concomitant </a:t>
            </a:r>
            <a:r>
              <a:rPr b="1" lang="ar" sz="1100">
                <a:solidFill>
                  <a:srgbClr val="1C4588"/>
                </a:solidFill>
                <a:latin typeface="Mada"/>
                <a:ea typeface="Mada"/>
                <a:cs typeface="Mada"/>
                <a:sym typeface="Mada"/>
              </a:rPr>
              <a:t>primary sclerosing cholangitis</a:t>
            </a:r>
            <a:r>
              <a:rPr lang="ar" sz="1100">
                <a:solidFill>
                  <a:srgbClr val="1C4588"/>
                </a:solidFill>
                <a:latin typeface="Mada"/>
                <a:ea typeface="Mada"/>
                <a:cs typeface="Mada"/>
                <a:sym typeface="Mada"/>
              </a:rPr>
              <a:t> for unknown reasons</a:t>
            </a:r>
            <a:endParaRPr sz="1100">
              <a:solidFill>
                <a:srgbClr val="1C4588"/>
              </a:solidFill>
              <a:latin typeface="Mada"/>
              <a:ea typeface="Mada"/>
              <a:cs typeface="Mada"/>
              <a:sym typeface="Mada"/>
            </a:endParaRPr>
          </a:p>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Patients with long-standing colitis are therefore entered into surveillance programmes </a:t>
            </a:r>
            <a:r>
              <a:rPr b="1" lang="ar" sz="1100">
                <a:solidFill>
                  <a:srgbClr val="1C4588"/>
                </a:solidFill>
                <a:latin typeface="Mada"/>
                <a:ea typeface="Mada"/>
                <a:cs typeface="Mada"/>
                <a:sym typeface="Mada"/>
              </a:rPr>
              <a:t>beginning 10 years after diagnosis</a:t>
            </a:r>
            <a:endParaRPr b="1" sz="1100">
              <a:solidFill>
                <a:srgbClr val="1C4588"/>
              </a:solidFill>
              <a:latin typeface="Mada"/>
              <a:ea typeface="Mada"/>
              <a:cs typeface="Mada"/>
              <a:sym typeface="Mada"/>
            </a:endParaRPr>
          </a:p>
          <a:p>
            <a:pPr indent="-192250" lvl="0" marL="352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If high-grade dysplasia is found, panproctocolectomy is usually recommended because of the high risk of colon cancer.</a:t>
            </a:r>
            <a:endParaRPr sz="1100">
              <a:solidFill>
                <a:srgbClr val="1C4588"/>
              </a:solidFill>
              <a:latin typeface="Mada"/>
              <a:ea typeface="Mada"/>
              <a:cs typeface="Mada"/>
              <a:sym typeface="Mada"/>
            </a:endParaRPr>
          </a:p>
        </p:txBody>
      </p:sp>
      <p:sp>
        <p:nvSpPr>
          <p:cNvPr id="496" name="Google Shape;496;p26"/>
          <p:cNvSpPr/>
          <p:nvPr/>
        </p:nvSpPr>
        <p:spPr>
          <a:xfrm>
            <a:off x="240475" y="7937475"/>
            <a:ext cx="31329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5</a:t>
            </a:r>
            <a:r>
              <a:rPr b="1" lang="ar" sz="1500">
                <a:solidFill>
                  <a:srgbClr val="FFFFFF"/>
                </a:solidFill>
                <a:latin typeface="Mada"/>
                <a:ea typeface="Mada"/>
                <a:cs typeface="Mada"/>
                <a:sym typeface="Mada"/>
              </a:rPr>
              <a:t>- Colon cancer</a:t>
            </a:r>
            <a:endParaRPr b="1" sz="1500">
              <a:solidFill>
                <a:srgbClr val="FFFFFF"/>
              </a:solidFill>
              <a:latin typeface="Mada"/>
              <a:ea typeface="Mada"/>
              <a:cs typeface="Mada"/>
              <a:sym typeface="Mada"/>
            </a:endParaRPr>
          </a:p>
        </p:txBody>
      </p:sp>
      <p:sp>
        <p:nvSpPr>
          <p:cNvPr id="497" name="Google Shape;497;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Complications of IBD</a:t>
            </a:r>
            <a:endParaRPr b="1" sz="2600">
              <a:latin typeface="Mada"/>
              <a:ea typeface="Mada"/>
              <a:cs typeface="Mada"/>
              <a:sym typeface="Mada"/>
            </a:endParaRPr>
          </a:p>
        </p:txBody>
      </p:sp>
      <p:pic>
        <p:nvPicPr>
          <p:cNvPr id="498" name="Google Shape;498;p26"/>
          <p:cNvPicPr preferRelativeResize="0"/>
          <p:nvPr/>
        </p:nvPicPr>
        <p:blipFill>
          <a:blip r:embed="rId3">
            <a:alphaModFix/>
          </a:blip>
          <a:stretch>
            <a:fillRect/>
          </a:stretch>
        </p:blipFill>
        <p:spPr>
          <a:xfrm>
            <a:off x="4417500" y="1142950"/>
            <a:ext cx="3039498" cy="2774500"/>
          </a:xfrm>
          <a:prstGeom prst="rect">
            <a:avLst/>
          </a:prstGeom>
          <a:noFill/>
          <a:ln>
            <a:noFill/>
          </a:ln>
        </p:spPr>
      </p:pic>
      <p:sp>
        <p:nvSpPr>
          <p:cNvPr id="499" name="Google Shape;499;p26"/>
          <p:cNvSpPr/>
          <p:nvPr/>
        </p:nvSpPr>
        <p:spPr>
          <a:xfrm>
            <a:off x="59825" y="5410125"/>
            <a:ext cx="506700" cy="4506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05" name="Google Shape;505;p2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 from Dr slides</a:t>
            </a:r>
            <a:endParaRPr b="1" sz="2600">
              <a:latin typeface="Mada"/>
              <a:ea typeface="Mada"/>
              <a:cs typeface="Mada"/>
              <a:sym typeface="Mada"/>
            </a:endParaRPr>
          </a:p>
        </p:txBody>
      </p:sp>
      <p:graphicFrame>
        <p:nvGraphicFramePr>
          <p:cNvPr id="506" name="Google Shape;506;p27"/>
          <p:cNvGraphicFramePr/>
          <p:nvPr/>
        </p:nvGraphicFramePr>
        <p:xfrm>
          <a:off x="192650" y="1319817"/>
          <a:ext cx="3000000" cy="3000000"/>
        </p:xfrm>
        <a:graphic>
          <a:graphicData uri="http://schemas.openxmlformats.org/drawingml/2006/table">
            <a:tbl>
              <a:tblPr>
                <a:noFill/>
                <a:tableStyleId>{FC581C32-0123-4133-A1F8-1E63DFCA6FBD}</a:tableStyleId>
              </a:tblPr>
              <a:tblGrid>
                <a:gridCol w="1692700"/>
                <a:gridCol w="2687125"/>
                <a:gridCol w="2794875"/>
              </a:tblGrid>
              <a:tr h="343275">
                <a:tc>
                  <a:txBody>
                    <a:bodyPr/>
                    <a:lstStyle/>
                    <a:p>
                      <a:pPr indent="0" lvl="0" marL="0" rtl="0" algn="ctr">
                        <a:spcBef>
                          <a:spcPts val="0"/>
                        </a:spcBef>
                        <a:spcAft>
                          <a:spcPts val="0"/>
                        </a:spcAft>
                        <a:buNone/>
                      </a:pPr>
                      <a:r>
                        <a:t/>
                      </a:r>
                      <a:endParaRPr sz="1200">
                        <a:solidFill>
                          <a:srgbClr val="666666"/>
                        </a:solidFill>
                        <a:latin typeface="Mada"/>
                        <a:ea typeface="Mada"/>
                        <a:cs typeface="Mada"/>
                        <a:sym typeface="Mada"/>
                      </a:endParaRPr>
                    </a:p>
                  </a:txBody>
                  <a:tcPr marT="80200" marB="80200" marR="100775" marL="10077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Crohn's disease</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Ulcerative Colitis </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L</a:t>
                      </a:r>
                      <a:r>
                        <a:rPr b="1" lang="ar" sz="1200">
                          <a:solidFill>
                            <a:schemeClr val="dk1"/>
                          </a:solidFill>
                          <a:latin typeface="Mada"/>
                          <a:ea typeface="Mada"/>
                          <a:cs typeface="Mada"/>
                          <a:sym typeface="Mada"/>
                        </a:rPr>
                        <a:t>ocation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SB or colon</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Colon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A</a:t>
                      </a:r>
                      <a:r>
                        <a:rPr b="1" lang="ar" sz="1200">
                          <a:solidFill>
                            <a:schemeClr val="dk1"/>
                          </a:solidFill>
                          <a:latin typeface="Mada"/>
                          <a:ea typeface="Mada"/>
                          <a:cs typeface="Mada"/>
                          <a:sym typeface="Mada"/>
                        </a:rPr>
                        <a:t>natomic distribution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Skip lesions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C</a:t>
                      </a:r>
                      <a:r>
                        <a:rPr lang="ar" sz="1200">
                          <a:latin typeface="Mada"/>
                          <a:ea typeface="Mada"/>
                          <a:cs typeface="Mada"/>
                          <a:sym typeface="Mada"/>
                        </a:rPr>
                        <a:t>ontinuous</a:t>
                      </a:r>
                      <a:r>
                        <a:rPr lang="ar" sz="1200">
                          <a:latin typeface="Mada"/>
                          <a:ea typeface="Mada"/>
                          <a:cs typeface="Mada"/>
                          <a:sym typeface="Mada"/>
                        </a:rPr>
                        <a:t>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R</a:t>
                      </a:r>
                      <a:r>
                        <a:rPr b="1" lang="ar" sz="1200">
                          <a:solidFill>
                            <a:schemeClr val="dk1"/>
                          </a:solidFill>
                          <a:latin typeface="Mada"/>
                          <a:ea typeface="Mada"/>
                          <a:cs typeface="Mada"/>
                          <a:sym typeface="Mada"/>
                        </a:rPr>
                        <a:t>ectal involvement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Rectal spare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Involved in 90%</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G</a:t>
                      </a:r>
                      <a:r>
                        <a:rPr b="1" lang="ar" sz="1200">
                          <a:solidFill>
                            <a:schemeClr val="dk1"/>
                          </a:solidFill>
                          <a:latin typeface="Mada"/>
                          <a:ea typeface="Mada"/>
                          <a:cs typeface="Mada"/>
                          <a:sym typeface="Mada"/>
                        </a:rPr>
                        <a:t>ross bleeding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Only 25 %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Universal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P</a:t>
                      </a:r>
                      <a:r>
                        <a:rPr b="1" lang="ar" sz="1200">
                          <a:solidFill>
                            <a:schemeClr val="dk1"/>
                          </a:solidFill>
                          <a:latin typeface="Mada"/>
                          <a:ea typeface="Mada"/>
                          <a:cs typeface="Mada"/>
                          <a:sym typeface="Mada"/>
                        </a:rPr>
                        <a:t>erianal disease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1/3</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Rare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F</a:t>
                      </a:r>
                      <a:r>
                        <a:rPr b="1" lang="ar" sz="1200">
                          <a:solidFill>
                            <a:schemeClr val="dk1"/>
                          </a:solidFill>
                          <a:latin typeface="Mada"/>
                          <a:ea typeface="Mada"/>
                          <a:cs typeface="Mada"/>
                          <a:sym typeface="Mada"/>
                        </a:rPr>
                        <a:t>istuilization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Yes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No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G</a:t>
                      </a:r>
                      <a:r>
                        <a:rPr b="1" lang="ar" sz="1200">
                          <a:solidFill>
                            <a:schemeClr val="dk1"/>
                          </a:solidFill>
                          <a:latin typeface="Mada"/>
                          <a:ea typeface="Mada"/>
                          <a:cs typeface="Mada"/>
                          <a:sym typeface="Mada"/>
                        </a:rPr>
                        <a:t>ranulomas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30%</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aphicFrame>
        <p:nvGraphicFramePr>
          <p:cNvPr id="507" name="Google Shape;507;p27"/>
          <p:cNvGraphicFramePr/>
          <p:nvPr/>
        </p:nvGraphicFramePr>
        <p:xfrm>
          <a:off x="192639" y="8676317"/>
          <a:ext cx="3000000" cy="3000000"/>
        </p:xfrm>
        <a:graphic>
          <a:graphicData uri="http://schemas.openxmlformats.org/drawingml/2006/table">
            <a:tbl>
              <a:tblPr>
                <a:noFill/>
                <a:tableStyleId>{FC581C32-0123-4133-A1F8-1E63DFCA6FBD}</a:tableStyleId>
              </a:tblPr>
              <a:tblGrid>
                <a:gridCol w="1638500"/>
                <a:gridCol w="2741325"/>
                <a:gridCol w="2794875"/>
              </a:tblGrid>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Transmural inflammation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Yes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Uncommon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Fissures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Rare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Fibrosis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Submucosal inflammation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Uncommon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aphicFrame>
        <p:nvGraphicFramePr>
          <p:cNvPr id="508" name="Google Shape;508;p27"/>
          <p:cNvGraphicFramePr/>
          <p:nvPr/>
        </p:nvGraphicFramePr>
        <p:xfrm>
          <a:off x="192639" y="5201817"/>
          <a:ext cx="3000000" cy="3000000"/>
        </p:xfrm>
        <a:graphic>
          <a:graphicData uri="http://schemas.openxmlformats.org/drawingml/2006/table">
            <a:tbl>
              <a:tblPr>
                <a:noFill/>
                <a:tableStyleId>{FC581C32-0123-4133-A1F8-1E63DFCA6FBD}</a:tableStyleId>
              </a:tblPr>
              <a:tblGrid>
                <a:gridCol w="1638500"/>
                <a:gridCol w="2741325"/>
                <a:gridCol w="2794875"/>
              </a:tblGrid>
              <a:tr h="3342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Mucosal involvement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Discontinuous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latin typeface="Mada"/>
                          <a:ea typeface="Mada"/>
                          <a:cs typeface="Mada"/>
                          <a:sym typeface="Mada"/>
                        </a:rPr>
                        <a:t>Continuous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Aphthous ulcers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Rare</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Surrounding mucosa</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Relatively normal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Abnormal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Longitudinal cancer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Rare</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Cobblestoning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In severe cases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Mucosal fariability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Uncommon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Common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34200">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Vascular pattern </a:t>
                      </a:r>
                      <a:endParaRPr b="1"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Normal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Distorted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graphicFrame>
        <p:nvGraphicFramePr>
          <p:cNvPr id="509" name="Google Shape;509;p27"/>
          <p:cNvGraphicFramePr/>
          <p:nvPr/>
        </p:nvGraphicFramePr>
        <p:xfrm>
          <a:off x="192639" y="4812817"/>
          <a:ext cx="3000000" cy="3000000"/>
        </p:xfrm>
        <a:graphic>
          <a:graphicData uri="http://schemas.openxmlformats.org/drawingml/2006/table">
            <a:tbl>
              <a:tblPr>
                <a:noFill/>
                <a:tableStyleId>{FC581C32-0123-4133-A1F8-1E63DFCA6FBD}</a:tableStyleId>
              </a:tblPr>
              <a:tblGrid>
                <a:gridCol w="1638500"/>
                <a:gridCol w="2741325"/>
                <a:gridCol w="2794875"/>
              </a:tblGrid>
              <a:tr h="343275">
                <a:tc>
                  <a:txBody>
                    <a:bodyPr/>
                    <a:lstStyle/>
                    <a:p>
                      <a:pPr indent="0" lvl="0" marL="0" rtl="0" algn="ctr">
                        <a:spcBef>
                          <a:spcPts val="0"/>
                        </a:spcBef>
                        <a:spcAft>
                          <a:spcPts val="0"/>
                        </a:spcAft>
                        <a:buNone/>
                      </a:pPr>
                      <a:r>
                        <a:t/>
                      </a:r>
                      <a:endParaRPr sz="1200">
                        <a:solidFill>
                          <a:srgbClr val="666666"/>
                        </a:solidFill>
                        <a:latin typeface="Mada"/>
                        <a:ea typeface="Mada"/>
                        <a:cs typeface="Mada"/>
                        <a:sym typeface="Mada"/>
                      </a:endParaRPr>
                    </a:p>
                  </a:txBody>
                  <a:tcPr marT="80200" marB="80200" marR="100775" marL="10077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Crohn's disease</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Ulcerative Colitis </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r>
            </a:tbl>
          </a:graphicData>
        </a:graphic>
      </p:graphicFrame>
      <p:graphicFrame>
        <p:nvGraphicFramePr>
          <p:cNvPr id="510" name="Google Shape;510;p27"/>
          <p:cNvGraphicFramePr/>
          <p:nvPr/>
        </p:nvGraphicFramePr>
        <p:xfrm>
          <a:off x="192639" y="8287317"/>
          <a:ext cx="3000000" cy="3000000"/>
        </p:xfrm>
        <a:graphic>
          <a:graphicData uri="http://schemas.openxmlformats.org/drawingml/2006/table">
            <a:tbl>
              <a:tblPr>
                <a:noFill/>
                <a:tableStyleId>{FC581C32-0123-4133-A1F8-1E63DFCA6FBD}</a:tableStyleId>
              </a:tblPr>
              <a:tblGrid>
                <a:gridCol w="1638500"/>
                <a:gridCol w="2741325"/>
                <a:gridCol w="2794875"/>
              </a:tblGrid>
              <a:tr h="343275">
                <a:tc>
                  <a:txBody>
                    <a:bodyPr/>
                    <a:lstStyle/>
                    <a:p>
                      <a:pPr indent="0" lvl="0" marL="0" rtl="0" algn="ctr">
                        <a:spcBef>
                          <a:spcPts val="0"/>
                        </a:spcBef>
                        <a:spcAft>
                          <a:spcPts val="0"/>
                        </a:spcAft>
                        <a:buNone/>
                      </a:pPr>
                      <a:r>
                        <a:t/>
                      </a:r>
                      <a:endParaRPr sz="1200">
                        <a:solidFill>
                          <a:srgbClr val="666666"/>
                        </a:solidFill>
                        <a:latin typeface="Mada"/>
                        <a:ea typeface="Mada"/>
                        <a:cs typeface="Mada"/>
                        <a:sym typeface="Mada"/>
                      </a:endParaRPr>
                    </a:p>
                  </a:txBody>
                  <a:tcPr marT="80200" marB="80200" marR="100775" marL="100775">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alpha val="0"/>
                        </a:srgbClr>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Crohn's disease</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c>
                  <a:txBody>
                    <a:bodyPr/>
                    <a:lstStyle/>
                    <a:p>
                      <a:pPr indent="0" lvl="0" marL="0" rtl="0" algn="ctr">
                        <a:spcBef>
                          <a:spcPts val="0"/>
                        </a:spcBef>
                        <a:spcAft>
                          <a:spcPts val="0"/>
                        </a:spcAft>
                        <a:buClr>
                          <a:schemeClr val="dk1"/>
                        </a:buClr>
                        <a:buSzPts val="1100"/>
                        <a:buFont typeface="Arial"/>
                        <a:buNone/>
                      </a:pPr>
                      <a:r>
                        <a:rPr b="1" lang="ar" sz="1500">
                          <a:solidFill>
                            <a:srgbClr val="FFFFFF"/>
                          </a:solidFill>
                          <a:latin typeface="Mada"/>
                          <a:ea typeface="Mada"/>
                          <a:cs typeface="Mada"/>
                          <a:sym typeface="Mada"/>
                        </a:rPr>
                        <a:t>Ulcerative Colitis </a:t>
                      </a:r>
                      <a:endParaRPr b="1" sz="15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79974F"/>
                    </a:solidFill>
                  </a:tcPr>
                </a:tc>
              </a:tr>
            </a:tbl>
          </a:graphicData>
        </a:graphic>
      </p:graphicFrame>
      <p:sp>
        <p:nvSpPr>
          <p:cNvPr id="511" name="Google Shape;511;p27"/>
          <p:cNvSpPr txBox="1"/>
          <p:nvPr/>
        </p:nvSpPr>
        <p:spPr>
          <a:xfrm>
            <a:off x="59823" y="757125"/>
            <a:ext cx="6485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Distinguishing characteristics of CD and UC </a:t>
            </a:r>
            <a:endParaRPr b="1" sz="2200">
              <a:highlight>
                <a:schemeClr val="accent5"/>
              </a:highlight>
              <a:latin typeface="Mada"/>
              <a:ea typeface="Mada"/>
              <a:cs typeface="Mada"/>
              <a:sym typeface="Mada"/>
            </a:endParaRPr>
          </a:p>
        </p:txBody>
      </p:sp>
      <p:sp>
        <p:nvSpPr>
          <p:cNvPr id="512" name="Google Shape;512;p27"/>
          <p:cNvSpPr txBox="1"/>
          <p:nvPr/>
        </p:nvSpPr>
        <p:spPr>
          <a:xfrm>
            <a:off x="59823" y="4338525"/>
            <a:ext cx="6485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Endoscopic features of CD and UC </a:t>
            </a:r>
            <a:endParaRPr b="1" sz="2200">
              <a:highlight>
                <a:schemeClr val="accent5"/>
              </a:highlight>
              <a:latin typeface="Mada"/>
              <a:ea typeface="Mada"/>
              <a:cs typeface="Mada"/>
              <a:sym typeface="Mada"/>
            </a:endParaRPr>
          </a:p>
        </p:txBody>
      </p:sp>
      <p:sp>
        <p:nvSpPr>
          <p:cNvPr id="513" name="Google Shape;513;p27"/>
          <p:cNvSpPr txBox="1"/>
          <p:nvPr/>
        </p:nvSpPr>
        <p:spPr>
          <a:xfrm>
            <a:off x="59823" y="7767525"/>
            <a:ext cx="6485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Pathologic features of CD and UC </a:t>
            </a:r>
            <a:endParaRPr b="1" sz="2200">
              <a:highlight>
                <a:schemeClr val="accent5"/>
              </a:highlight>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F4F7ED"/>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