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4"/>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692000" cx="7560000"/>
  <p:notesSz cx="6858000" cy="9144000"/>
  <p:embeddedFontLst>
    <p:embeddedFont>
      <p:font typeface="Cabin"/>
      <p:regular r:id="rId33"/>
      <p:bold r:id="rId34"/>
      <p:italic r:id="rId35"/>
      <p:boldItalic r:id="rId36"/>
    </p:embeddedFont>
    <p:embeddedFont>
      <p:font typeface="Mada"/>
      <p:regular r:id="rId37"/>
      <p:bold r:id="rId38"/>
    </p:embeddedFont>
    <p:embeddedFont>
      <p:font typeface="Mada Black"/>
      <p:bold r:id="rId39"/>
    </p:embeddedFont>
    <p:embeddedFont>
      <p:font typeface="Pacifico"/>
      <p:regular r:id="rId40"/>
    </p:embeddedFont>
    <p:embeddedFont>
      <p:font typeface="Alegreya Regular"/>
      <p:bold r:id="rId41"/>
      <p:boldItalic r:id="rId42"/>
    </p:embeddedFont>
    <p:embeddedFont>
      <p:font typeface="Exo Thin"/>
      <p:bold r:id="rId43"/>
      <p:boldItalic r:id="rId44"/>
    </p:embeddedFont>
    <p:embeddedFont>
      <p:font typeface="Exo"/>
      <p:regular r:id="rId45"/>
      <p:bold r:id="rId46"/>
      <p:italic r:id="rId47"/>
      <p:boldItalic r:id="rId48"/>
    </p:embeddedFont>
    <p:embeddedFont>
      <p:font typeface="Alegreya"/>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831F66-5931-4056-B395-67EB3239CB03}">
  <a:tblStyle styleId="{B2831F66-5931-4056-B395-67EB3239CB0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acifico-regular.fntdata"/><Relationship Id="rId42" Type="http://schemas.openxmlformats.org/officeDocument/2006/relationships/font" Target="fonts/AlegreyaRegular-boldItalic.fntdata"/><Relationship Id="rId41" Type="http://schemas.openxmlformats.org/officeDocument/2006/relationships/font" Target="fonts/AlegreyaRegular-bold.fntdata"/><Relationship Id="rId44" Type="http://schemas.openxmlformats.org/officeDocument/2006/relationships/font" Target="fonts/ExoThin-boldItalic.fntdata"/><Relationship Id="rId43" Type="http://schemas.openxmlformats.org/officeDocument/2006/relationships/font" Target="fonts/ExoThin-bold.fntdata"/><Relationship Id="rId46" Type="http://schemas.openxmlformats.org/officeDocument/2006/relationships/font" Target="fonts/Exo-bold.fntdata"/><Relationship Id="rId45" Type="http://schemas.openxmlformats.org/officeDocument/2006/relationships/font" Target="fonts/Ex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Exo-boldItalic.fntdata"/><Relationship Id="rId47" Type="http://schemas.openxmlformats.org/officeDocument/2006/relationships/font" Target="fonts/Exo-italic.fntdata"/><Relationship Id="rId49" Type="http://schemas.openxmlformats.org/officeDocument/2006/relationships/font" Target="fonts/Alegreya-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Cabin-regular.fntdata"/><Relationship Id="rId32" Type="http://schemas.openxmlformats.org/officeDocument/2006/relationships/slide" Target="slides/slide26.xml"/><Relationship Id="rId35" Type="http://schemas.openxmlformats.org/officeDocument/2006/relationships/font" Target="fonts/Cabin-italic.fntdata"/><Relationship Id="rId34" Type="http://schemas.openxmlformats.org/officeDocument/2006/relationships/font" Target="fonts/Cabin-bold.fntdata"/><Relationship Id="rId37" Type="http://schemas.openxmlformats.org/officeDocument/2006/relationships/font" Target="fonts/Mada-regular.fntdata"/><Relationship Id="rId36" Type="http://schemas.openxmlformats.org/officeDocument/2006/relationships/font" Target="fonts/Cabin-boldItalic.fntdata"/><Relationship Id="rId39" Type="http://schemas.openxmlformats.org/officeDocument/2006/relationships/font" Target="fonts/MadaBlack-bold.fntdata"/><Relationship Id="rId38" Type="http://schemas.openxmlformats.org/officeDocument/2006/relationships/font" Target="fonts/Mada-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legreya-italic.fntdata"/><Relationship Id="rId50" Type="http://schemas.openxmlformats.org/officeDocument/2006/relationships/font" Target="fonts/Alegreya-bold.fntdata"/><Relationship Id="rId52" Type="http://schemas.openxmlformats.org/officeDocument/2006/relationships/font" Target="fonts/Alegreya-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8a4a38c94a_1_5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8a4a38c94a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8a4a38c94a_1_17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8a4a38c94a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8a4a38c94a_1_18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8a4a38c94a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8a4a38c94a_1_1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8a4a38c94a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8afff5b5a7_1_1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8afff5b5a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8afff5b5a7_1_3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8afff5b5a7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8a4a38c94a_1_19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8a4a38c94a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8afff5b5a7_1_4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8afff5b5a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9e068eee83_0_3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9e068eee8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8afff5b5a7_1_4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8afff5b5a7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9de39b3819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9de39b38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8afff5b5a7_2_16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8afff5b5a7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8afff5b5a7_2_19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8afff5b5a7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9e068eee83_0_7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9e068eee83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8afff5b5a7_2_2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8afff5b5a7_2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69b7427a460b5969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69b7427a460b596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8b917abae2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8b917aba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8b917abae2_0_3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b917abae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8b9bc789a6_1_1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b9bc789a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8b9bc789a6_1_3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8b9bc789a6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8b9bc789a6_1_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8b9bc789a6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8ba70fa50f_0_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ba70fa50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8acb2141aa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acb2141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sp>
        <p:nvSpPr>
          <p:cNvPr id="48" name="Google Shape;48;p12"/>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49" name="Google Shape;49;p12"/>
          <p:cNvSpPr txBox="1"/>
          <p:nvPr/>
        </p:nvSpPr>
        <p:spPr>
          <a:xfrm>
            <a:off x="7093074" y="0"/>
            <a:ext cx="513000" cy="561900"/>
          </a:xfrm>
          <a:prstGeom prst="rect">
            <a:avLst/>
          </a:prstGeom>
          <a:solidFill>
            <a:srgbClr val="9C254D"/>
          </a:solidFill>
          <a:ln>
            <a:noFill/>
          </a:ln>
        </p:spPr>
        <p:txBody>
          <a:bodyPr anchorCtr="0" anchor="ctr" bIns="111400" lIns="111400" spcFirstLastPara="1" rIns="111400" wrap="square" tIns="111400">
            <a:noAutofit/>
          </a:bodyPr>
          <a:lstStyle/>
          <a:p>
            <a:pPr indent="0" lvl="0" marL="0" rtl="0" algn="r">
              <a:spcBef>
                <a:spcPts val="0"/>
              </a:spcBef>
              <a:spcAft>
                <a:spcPts val="0"/>
              </a:spcAft>
              <a:buNone/>
            </a:pPr>
            <a:fld id="{00000000-1234-1234-1234-123412341234}" type="slidenum">
              <a:rPr b="1" lang="ar" sz="1400">
                <a:solidFill>
                  <a:srgbClr val="FFFFFF"/>
                </a:solidFill>
                <a:latin typeface="Exo"/>
                <a:ea typeface="Exo"/>
                <a:cs typeface="Exo"/>
                <a:sym typeface="Exo"/>
              </a:rPr>
              <a:t>‹#›</a:t>
            </a:fld>
            <a:endParaRPr b="1" sz="1400">
              <a:solidFill>
                <a:srgbClr val="FFFFFF"/>
              </a:solidFill>
              <a:latin typeface="Exo"/>
              <a:ea typeface="Exo"/>
              <a:cs typeface="Exo"/>
              <a:sym typeface="Exo"/>
            </a:endParaRPr>
          </a:p>
        </p:txBody>
      </p:sp>
      <p:cxnSp>
        <p:nvCxnSpPr>
          <p:cNvPr id="50" name="Google Shape;50;p12"/>
          <p:cNvCxnSpPr/>
          <p:nvPr/>
        </p:nvCxnSpPr>
        <p:spPr>
          <a:xfrm rot="10800000">
            <a:off x="8950" y="9919843"/>
            <a:ext cx="75831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 name="Shape 51"/>
        <p:cNvGrpSpPr/>
        <p:nvPr/>
      </p:nvGrpSpPr>
      <p:grpSpPr>
        <a:xfrm>
          <a:off x="0" y="0"/>
          <a:ext cx="0" cy="0"/>
          <a:chOff x="0" y="0"/>
          <a:chExt cx="0" cy="0"/>
        </a:xfrm>
      </p:grpSpPr>
      <p:cxnSp>
        <p:nvCxnSpPr>
          <p:cNvPr id="52" name="Google Shape;52;p13"/>
          <p:cNvCxnSpPr/>
          <p:nvPr/>
        </p:nvCxnSpPr>
        <p:spPr>
          <a:xfrm flipH="1" rot="10800000">
            <a:off x="1350028" y="587887"/>
            <a:ext cx="4808100" cy="12000"/>
          </a:xfrm>
          <a:prstGeom prst="straightConnector1">
            <a:avLst/>
          </a:prstGeom>
          <a:noFill/>
          <a:ln cap="flat" cmpd="sng" w="38100">
            <a:solidFill>
              <a:srgbClr val="9C254D"/>
            </a:solidFill>
            <a:prstDash val="solid"/>
            <a:round/>
            <a:headEnd len="med" w="med" type="diamond"/>
            <a:tailEnd len="med" w="med" type="diamond"/>
          </a:ln>
        </p:spPr>
      </p:cxnSp>
      <p:sp>
        <p:nvSpPr>
          <p:cNvPr id="53" name="Google Shape;53;p13"/>
          <p:cNvSpPr txBox="1"/>
          <p:nvPr/>
        </p:nvSpPr>
        <p:spPr>
          <a:xfrm>
            <a:off x="1350028" y="0"/>
            <a:ext cx="5065500" cy="411900"/>
          </a:xfrm>
          <a:prstGeom prst="rect">
            <a:avLst/>
          </a:prstGeom>
          <a:noFill/>
          <a:ln>
            <a:noFill/>
          </a:ln>
        </p:spPr>
        <p:txBody>
          <a:bodyPr anchorCtr="0" anchor="t" bIns="91175" lIns="91175" spcFirstLastPara="1" rIns="91175" wrap="square" tIns="91175">
            <a:noAutofit/>
          </a:bodyPr>
          <a:lstStyle/>
          <a:p>
            <a:pPr indent="0" lvl="0" marL="0" marR="0" rtl="0" algn="ctr">
              <a:lnSpc>
                <a:spcPct val="100000"/>
              </a:lnSpc>
              <a:spcBef>
                <a:spcPts val="0"/>
              </a:spcBef>
              <a:spcAft>
                <a:spcPts val="0"/>
              </a:spcAft>
              <a:buNone/>
            </a:pPr>
            <a:r>
              <a:rPr lang="ar"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4"/>
          <p:cNvSpPr txBox="1"/>
          <p:nvPr>
            <p:ph type="title"/>
          </p:nvPr>
        </p:nvSpPr>
        <p:spPr>
          <a:xfrm>
            <a:off x="257705" y="925091"/>
            <a:ext cx="7044600" cy="1190700"/>
          </a:xfrm>
          <a:prstGeom prst="rect">
            <a:avLst/>
          </a:prstGeom>
        </p:spPr>
        <p:txBody>
          <a:bodyPr anchorCtr="0" anchor="t" bIns="91175" lIns="91175" spcFirstLastPara="1" rIns="91175" wrap="square" tIns="9117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 name="Google Shape;56;p14"/>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 name="Shape 57"/>
        <p:cNvGrpSpPr/>
        <p:nvPr/>
      </p:nvGrpSpPr>
      <p:grpSpPr>
        <a:xfrm>
          <a:off x="0" y="0"/>
          <a:ext cx="0" cy="0"/>
          <a:chOff x="0" y="0"/>
          <a:chExt cx="0" cy="0"/>
        </a:xfrm>
      </p:grpSpPr>
      <p:sp>
        <p:nvSpPr>
          <p:cNvPr id="58" name="Google Shape;58;p15"/>
          <p:cNvSpPr txBox="1"/>
          <p:nvPr>
            <p:ph type="title"/>
          </p:nvPr>
        </p:nvSpPr>
        <p:spPr>
          <a:xfrm>
            <a:off x="257705" y="1154948"/>
            <a:ext cx="2321700" cy="1571100"/>
          </a:xfrm>
          <a:prstGeom prst="rect">
            <a:avLst/>
          </a:prstGeom>
        </p:spPr>
        <p:txBody>
          <a:bodyPr anchorCtr="0" anchor="b" bIns="91175" lIns="91175" spcFirstLastPara="1" rIns="91175" wrap="square" tIns="9117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 name="Google Shape;59;p15"/>
          <p:cNvSpPr txBox="1"/>
          <p:nvPr>
            <p:ph idx="1" type="body"/>
          </p:nvPr>
        </p:nvSpPr>
        <p:spPr>
          <a:xfrm>
            <a:off x="257705" y="2888617"/>
            <a:ext cx="2321700" cy="6609300"/>
          </a:xfrm>
          <a:prstGeom prst="rect">
            <a:avLst/>
          </a:prstGeom>
        </p:spPr>
        <p:txBody>
          <a:bodyPr anchorCtr="0" anchor="t" bIns="91175" lIns="91175" spcFirstLastPara="1" rIns="91175" wrap="square" tIns="9117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0" name="Google Shape;60;p15"/>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1" name="Shape 61"/>
        <p:cNvGrpSpPr/>
        <p:nvPr/>
      </p:nvGrpSpPr>
      <p:grpSpPr>
        <a:xfrm>
          <a:off x="0" y="0"/>
          <a:ext cx="0" cy="0"/>
          <a:chOff x="0" y="0"/>
          <a:chExt cx="0" cy="0"/>
        </a:xfrm>
      </p:grpSpPr>
      <p:sp>
        <p:nvSpPr>
          <p:cNvPr id="62" name="Google Shape;62;p16"/>
          <p:cNvSpPr txBox="1"/>
          <p:nvPr>
            <p:ph type="title"/>
          </p:nvPr>
        </p:nvSpPr>
        <p:spPr>
          <a:xfrm>
            <a:off x="405325" y="935745"/>
            <a:ext cx="5264700" cy="8503800"/>
          </a:xfrm>
          <a:prstGeom prst="rect">
            <a:avLst/>
          </a:prstGeom>
        </p:spPr>
        <p:txBody>
          <a:bodyPr anchorCtr="0" anchor="ctr" bIns="91175" lIns="91175" spcFirstLastPara="1" rIns="91175" wrap="square" tIns="9117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3" name="Google Shape;63;p16"/>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p17"/>
          <p:cNvSpPr/>
          <p:nvPr/>
        </p:nvSpPr>
        <p:spPr>
          <a:xfrm>
            <a:off x="3780000" y="-260"/>
            <a:ext cx="3780000" cy="10692000"/>
          </a:xfrm>
          <a:prstGeom prst="rect">
            <a:avLst/>
          </a:prstGeom>
          <a:solidFill>
            <a:schemeClr val="lt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 name="Google Shape;66;p17"/>
          <p:cNvSpPr txBox="1"/>
          <p:nvPr>
            <p:ph type="title"/>
          </p:nvPr>
        </p:nvSpPr>
        <p:spPr>
          <a:xfrm>
            <a:off x="219508" y="2563450"/>
            <a:ext cx="3344400" cy="3081300"/>
          </a:xfrm>
          <a:prstGeom prst="rect">
            <a:avLst/>
          </a:prstGeom>
        </p:spPr>
        <p:txBody>
          <a:bodyPr anchorCtr="0" anchor="b" bIns="91175" lIns="91175" spcFirstLastPara="1" rIns="91175" wrap="square" tIns="9117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 name="Google Shape;67;p17"/>
          <p:cNvSpPr txBox="1"/>
          <p:nvPr>
            <p:ph idx="1" type="subTitle"/>
          </p:nvPr>
        </p:nvSpPr>
        <p:spPr>
          <a:xfrm>
            <a:off x="219508" y="5826865"/>
            <a:ext cx="3344400" cy="2567400"/>
          </a:xfrm>
          <a:prstGeom prst="rect">
            <a:avLst/>
          </a:prstGeom>
        </p:spPr>
        <p:txBody>
          <a:bodyPr anchorCtr="0" anchor="t" bIns="91175" lIns="91175" spcFirstLastPara="1" rIns="91175" wrap="square" tIns="9117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p17"/>
          <p:cNvSpPr txBox="1"/>
          <p:nvPr>
            <p:ph idx="2" type="body"/>
          </p:nvPr>
        </p:nvSpPr>
        <p:spPr>
          <a:xfrm>
            <a:off x="4083839" y="1505164"/>
            <a:ext cx="3172500" cy="7680900"/>
          </a:xfrm>
          <a:prstGeom prst="rect">
            <a:avLst/>
          </a:prstGeom>
        </p:spPr>
        <p:txBody>
          <a:bodyPr anchorCtr="0" anchor="ctr" bIns="91175" lIns="91175" spcFirstLastPara="1" rIns="91175" wrap="square" tIns="9117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 name="Google Shape;69;p17"/>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8"/>
          <p:cNvSpPr txBox="1"/>
          <p:nvPr>
            <p:ph idx="1" type="body"/>
          </p:nvPr>
        </p:nvSpPr>
        <p:spPr>
          <a:xfrm>
            <a:off x="257705" y="8794266"/>
            <a:ext cx="4959600" cy="1257600"/>
          </a:xfrm>
          <a:prstGeom prst="rect">
            <a:avLst/>
          </a:prstGeom>
        </p:spPr>
        <p:txBody>
          <a:bodyPr anchorCtr="0" anchor="ctr" bIns="91175" lIns="91175" spcFirstLastPara="1" rIns="91175" wrap="square" tIns="91175">
            <a:noAutofit/>
          </a:bodyPr>
          <a:lstStyle>
            <a:lvl1pPr indent="-228600" lvl="0" marL="457200" rtl="0">
              <a:lnSpc>
                <a:spcPct val="100000"/>
              </a:lnSpc>
              <a:spcBef>
                <a:spcPts val="0"/>
              </a:spcBef>
              <a:spcAft>
                <a:spcPts val="0"/>
              </a:spcAft>
              <a:buSzPts val="1800"/>
              <a:buNone/>
              <a:defRPr/>
            </a:lvl1pPr>
          </a:lstStyle>
          <a:p/>
        </p:txBody>
      </p:sp>
      <p:sp>
        <p:nvSpPr>
          <p:cNvPr id="72" name="Google Shape;72;p18"/>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9"/>
          <p:cNvSpPr txBox="1"/>
          <p:nvPr>
            <p:ph hasCustomPrompt="1" type="title"/>
          </p:nvPr>
        </p:nvSpPr>
        <p:spPr>
          <a:xfrm>
            <a:off x="257705" y="2299346"/>
            <a:ext cx="7044600" cy="4081800"/>
          </a:xfrm>
          <a:prstGeom prst="rect">
            <a:avLst/>
          </a:prstGeom>
        </p:spPr>
        <p:txBody>
          <a:bodyPr anchorCtr="0" anchor="b" bIns="91175" lIns="91175" spcFirstLastPara="1" rIns="91175" wrap="square" tIns="9117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9"/>
          <p:cNvSpPr txBox="1"/>
          <p:nvPr>
            <p:ph idx="1" type="body"/>
          </p:nvPr>
        </p:nvSpPr>
        <p:spPr>
          <a:xfrm>
            <a:off x="257705" y="6552657"/>
            <a:ext cx="7044600" cy="2704200"/>
          </a:xfrm>
          <a:prstGeom prst="rect">
            <a:avLst/>
          </a:prstGeom>
        </p:spPr>
        <p:txBody>
          <a:bodyPr anchorCtr="0" anchor="t" bIns="91175" lIns="91175" spcFirstLastPara="1" rIns="91175" wrap="square" tIns="9117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9"/>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20"/>
          <p:cNvSpPr txBox="1"/>
          <p:nvPr>
            <p:ph idx="12" type="sldNum"/>
          </p:nvPr>
        </p:nvSpPr>
        <p:spPr>
          <a:xfrm>
            <a:off x="7004788" y="9693616"/>
            <a:ext cx="453600" cy="818100"/>
          </a:xfrm>
          <a:prstGeom prst="rect">
            <a:avLst/>
          </a:prstGeom>
        </p:spPr>
        <p:txBody>
          <a:bodyPr anchorCtr="0" anchor="ctr" bIns="91175" lIns="91175" spcFirstLastPara="1" rIns="91175" wrap="square" tIns="911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79" name="Shape 79"/>
        <p:cNvGrpSpPr/>
        <p:nvPr/>
      </p:nvGrpSpPr>
      <p:grpSpPr>
        <a:xfrm>
          <a:off x="0" y="0"/>
          <a:ext cx="0" cy="0"/>
          <a:chOff x="0" y="0"/>
          <a:chExt cx="0" cy="0"/>
        </a:xfrm>
      </p:grpSpPr>
      <p:sp>
        <p:nvSpPr>
          <p:cNvPr id="80" name="Google Shape;80;p21"/>
          <p:cNvSpPr txBox="1"/>
          <p:nvPr>
            <p:ph idx="12" type="sldNum"/>
          </p:nvPr>
        </p:nvSpPr>
        <p:spPr>
          <a:xfrm>
            <a:off x="7106400" y="-68"/>
            <a:ext cx="453600" cy="562200"/>
          </a:xfrm>
          <a:prstGeom prst="rect">
            <a:avLst/>
          </a:prstGeom>
        </p:spPr>
        <p:txBody>
          <a:bodyPr anchorCtr="0" anchor="ctr" bIns="91175" lIns="91175" spcFirstLastPara="1" rIns="91175" wrap="square" tIns="91175">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81" name="Google Shape;81;p21"/>
          <p:cNvSpPr/>
          <p:nvPr/>
        </p:nvSpPr>
        <p:spPr>
          <a:xfrm rot="-10799591">
            <a:off x="1747" y="382"/>
            <a:ext cx="7556400" cy="3960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2" name="Google Shape;82;p21"/>
          <p:cNvSpPr/>
          <p:nvPr/>
        </p:nvSpPr>
        <p:spPr>
          <a:xfrm>
            <a:off x="-95250" y="847725"/>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83" name="Google Shape;83;p21"/>
          <p:cNvSpPr/>
          <p:nvPr/>
        </p:nvSpPr>
        <p:spPr>
          <a:xfrm>
            <a:off x="-95252" y="1566127"/>
            <a:ext cx="1677000" cy="503700"/>
          </a:xfrm>
          <a:prstGeom prst="roundRect">
            <a:avLst>
              <a:gd fmla="val 16667" name="adj"/>
            </a:avLst>
          </a:prstGeom>
          <a:solidFill>
            <a:srgbClr val="B051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rgbClr val="9C254D"/>
          </a:solidFill>
          <a:ln>
            <a:noFill/>
          </a:ln>
        </p:spPr>
        <p:txBody>
          <a:bodyPr anchorCtr="0" anchor="ctr" bIns="111700" lIns="111700" spcFirstLastPara="1" rIns="111700" wrap="square" tIns="111700">
            <a:noAutofit/>
          </a:bodyPr>
          <a:lstStyle>
            <a:lvl1pPr lvl="0" algn="ctr">
              <a:buNone/>
              <a:defRPr b="1" sz="1700">
                <a:solidFill>
                  <a:schemeClr val="lt1"/>
                </a:solidFill>
                <a:latin typeface="Exo"/>
                <a:ea typeface="Exo"/>
                <a:cs typeface="Exo"/>
                <a:sym typeface="Exo"/>
              </a:defRPr>
            </a:lvl1pPr>
            <a:lvl2pPr lvl="1" algn="ctr">
              <a:buNone/>
              <a:defRPr b="1" sz="1700">
                <a:solidFill>
                  <a:schemeClr val="lt1"/>
                </a:solidFill>
                <a:latin typeface="Exo"/>
                <a:ea typeface="Exo"/>
                <a:cs typeface="Exo"/>
                <a:sym typeface="Exo"/>
              </a:defRPr>
            </a:lvl2pPr>
            <a:lvl3pPr lvl="2" algn="ctr">
              <a:buNone/>
              <a:defRPr b="1" sz="1700">
                <a:solidFill>
                  <a:schemeClr val="lt1"/>
                </a:solidFill>
                <a:latin typeface="Exo"/>
                <a:ea typeface="Exo"/>
                <a:cs typeface="Exo"/>
                <a:sym typeface="Exo"/>
              </a:defRPr>
            </a:lvl3pPr>
            <a:lvl4pPr lvl="3" algn="ctr">
              <a:buNone/>
              <a:defRPr b="1" sz="1700">
                <a:solidFill>
                  <a:schemeClr val="lt1"/>
                </a:solidFill>
                <a:latin typeface="Exo"/>
                <a:ea typeface="Exo"/>
                <a:cs typeface="Exo"/>
                <a:sym typeface="Exo"/>
              </a:defRPr>
            </a:lvl4pPr>
            <a:lvl5pPr lvl="4" algn="ctr">
              <a:buNone/>
              <a:defRPr b="1" sz="1700">
                <a:solidFill>
                  <a:schemeClr val="lt1"/>
                </a:solidFill>
                <a:latin typeface="Exo"/>
                <a:ea typeface="Exo"/>
                <a:cs typeface="Exo"/>
                <a:sym typeface="Exo"/>
              </a:defRPr>
            </a:lvl5pPr>
            <a:lvl6pPr lvl="5" algn="ctr">
              <a:buNone/>
              <a:defRPr b="1" sz="1700">
                <a:solidFill>
                  <a:schemeClr val="lt1"/>
                </a:solidFill>
                <a:latin typeface="Exo"/>
                <a:ea typeface="Exo"/>
                <a:cs typeface="Exo"/>
                <a:sym typeface="Exo"/>
              </a:defRPr>
            </a:lvl6pPr>
            <a:lvl7pPr lvl="6" algn="ctr">
              <a:buNone/>
              <a:defRPr b="1" sz="1700">
                <a:solidFill>
                  <a:schemeClr val="lt1"/>
                </a:solidFill>
                <a:latin typeface="Exo"/>
                <a:ea typeface="Exo"/>
                <a:cs typeface="Exo"/>
                <a:sym typeface="Exo"/>
              </a:defRPr>
            </a:lvl7pPr>
            <a:lvl8pPr lvl="7" algn="ctr">
              <a:buNone/>
              <a:defRPr b="1" sz="1700">
                <a:solidFill>
                  <a:schemeClr val="lt1"/>
                </a:solidFill>
                <a:latin typeface="Exo"/>
                <a:ea typeface="Exo"/>
                <a:cs typeface="Exo"/>
                <a:sym typeface="Exo"/>
              </a:defRPr>
            </a:lvl8pPr>
            <a:lvl9pPr lvl="8"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rgbClr val="B52B59"/>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rgbClr val="9C254D"/>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rgbClr val="9C254D"/>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rgbClr val="F5E9ED"/>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ar"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 name="Shape 40"/>
        <p:cNvGrpSpPr/>
        <p:nvPr/>
      </p:nvGrpSpPr>
      <p:grpSpPr>
        <a:xfrm>
          <a:off x="0" y="0"/>
          <a:ext cx="0" cy="0"/>
          <a:chOff x="0" y="0"/>
          <a:chExt cx="0" cy="0"/>
        </a:xfrm>
      </p:grpSpPr>
      <p:sp>
        <p:nvSpPr>
          <p:cNvPr id="41" name="Google Shape;41;p10"/>
          <p:cNvSpPr/>
          <p:nvPr/>
        </p:nvSpPr>
        <p:spPr>
          <a:xfrm flipH="1" rot="-274">
            <a:off x="-3487" y="10297226"/>
            <a:ext cx="7537500" cy="3879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0925" lIns="90925" spcFirstLastPara="1" rIns="90925" wrap="square" tIns="90925">
            <a:noAutofit/>
          </a:bodyPr>
          <a:lstStyle/>
          <a:p>
            <a:pPr indent="0" lvl="0" marL="0" marR="0" rtl="0" algn="l">
              <a:lnSpc>
                <a:spcPct val="100000"/>
              </a:lnSpc>
              <a:spcBef>
                <a:spcPts val="0"/>
              </a:spcBef>
              <a:spcAft>
                <a:spcPts val="0"/>
              </a:spcAft>
              <a:buNone/>
            </a:pPr>
            <a:r>
              <a:t/>
            </a:r>
            <a:endParaRPr sz="1400"/>
          </a:p>
        </p:txBody>
      </p:sp>
      <p:sp>
        <p:nvSpPr>
          <p:cNvPr id="42" name="Google Shape;42;p10"/>
          <p:cNvSpPr txBox="1"/>
          <p:nvPr/>
        </p:nvSpPr>
        <p:spPr>
          <a:xfrm>
            <a:off x="992454" y="105715"/>
            <a:ext cx="5548200" cy="646200"/>
          </a:xfrm>
          <a:prstGeom prst="rect">
            <a:avLst/>
          </a:prstGeom>
          <a:noFill/>
          <a:ln>
            <a:noFill/>
          </a:ln>
        </p:spPr>
        <p:txBody>
          <a:bodyPr anchorCtr="0" anchor="t" bIns="90925" lIns="90925" spcFirstLastPara="1" rIns="90925" wrap="square" tIns="90925">
            <a:noAutofit/>
          </a:bodyPr>
          <a:lstStyle/>
          <a:p>
            <a:pPr indent="0" lvl="0" marL="0" rtl="0" algn="ctr">
              <a:spcBef>
                <a:spcPts val="0"/>
              </a:spcBef>
              <a:spcAft>
                <a:spcPts val="0"/>
              </a:spcAft>
              <a:buNone/>
            </a:pPr>
            <a:r>
              <a:rPr lang="ar"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43" name="Google Shape;43;p10"/>
          <p:cNvCxnSpPr/>
          <p:nvPr/>
        </p:nvCxnSpPr>
        <p:spPr>
          <a:xfrm flipH="1" rot="10800000">
            <a:off x="1371573" y="663586"/>
            <a:ext cx="4790100" cy="12000"/>
          </a:xfrm>
          <a:prstGeom prst="straightConnector1">
            <a:avLst/>
          </a:prstGeom>
          <a:noFill/>
          <a:ln cap="flat" cmpd="sng" w="38100">
            <a:solidFill>
              <a:srgbClr val="9C254D"/>
            </a:solidFill>
            <a:prstDash val="solid"/>
            <a:round/>
            <a:headEnd len="med" w="med" type="diamond"/>
            <a:tailEnd len="med" w="med" type="diamond"/>
          </a:ln>
        </p:spPr>
      </p:cxnSp>
      <p:sp>
        <p:nvSpPr>
          <p:cNvPr id="44" name="Google Shape;44;p10"/>
          <p:cNvSpPr/>
          <p:nvPr/>
        </p:nvSpPr>
        <p:spPr>
          <a:xfrm>
            <a:off x="138182" y="817954"/>
            <a:ext cx="7252800" cy="9201600"/>
          </a:xfrm>
          <a:prstGeom prst="rect">
            <a:avLst/>
          </a:prstGeom>
          <a:noFill/>
          <a:ln cap="flat" cmpd="sng" w="9525">
            <a:solidFill>
              <a:srgbClr val="F5E9ED"/>
            </a:solidFill>
            <a:prstDash val="lgDash"/>
            <a:round/>
            <a:headEnd len="sm" w="sm" type="none"/>
            <a:tailEnd len="sm" w="sm" type="none"/>
          </a:ln>
        </p:spPr>
        <p:txBody>
          <a:bodyPr anchorCtr="0" anchor="ctr" bIns="90925" lIns="90925" spcFirstLastPara="1" rIns="90925" wrap="square" tIns="9092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11"/>
          <p:cNvSpPr/>
          <p:nvPr/>
        </p:nvSpPr>
        <p:spPr>
          <a:xfrm>
            <a:off x="-76725" y="-76978"/>
            <a:ext cx="7733700" cy="108885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 name="Shape 36"/>
        <p:cNvGrpSpPr/>
        <p:nvPr/>
      </p:nvGrpSpPr>
      <p:grpSpPr>
        <a:xfrm>
          <a:off x="0" y="0"/>
          <a:ext cx="0" cy="0"/>
          <a:chOff x="0" y="0"/>
          <a:chExt cx="0" cy="0"/>
        </a:xfrm>
      </p:grpSpPr>
      <p:sp>
        <p:nvSpPr>
          <p:cNvPr id="37" name="Google Shape;37;p9"/>
          <p:cNvSpPr txBox="1"/>
          <p:nvPr>
            <p:ph type="title"/>
          </p:nvPr>
        </p:nvSpPr>
        <p:spPr>
          <a:xfrm>
            <a:off x="257705" y="925091"/>
            <a:ext cx="7044600" cy="1190700"/>
          </a:xfrm>
          <a:prstGeom prst="rect">
            <a:avLst/>
          </a:prstGeom>
          <a:noFill/>
          <a:ln>
            <a:noFill/>
          </a:ln>
        </p:spPr>
        <p:txBody>
          <a:bodyPr anchorCtr="0" anchor="t" bIns="91175" lIns="91175" spcFirstLastPara="1" rIns="91175" wrap="square" tIns="9117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8" name="Google Shape;38;p9"/>
          <p:cNvSpPr txBox="1"/>
          <p:nvPr>
            <p:ph idx="1" type="body"/>
          </p:nvPr>
        </p:nvSpPr>
        <p:spPr>
          <a:xfrm>
            <a:off x="257705" y="2395696"/>
            <a:ext cx="7044600" cy="7101900"/>
          </a:xfrm>
          <a:prstGeom prst="rect">
            <a:avLst/>
          </a:prstGeom>
          <a:noFill/>
          <a:ln>
            <a:noFill/>
          </a:ln>
        </p:spPr>
        <p:txBody>
          <a:bodyPr anchorCtr="0" anchor="t" bIns="91175" lIns="91175" spcFirstLastPara="1" rIns="91175" wrap="square" tIns="9117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39" name="Google Shape;39;p9"/>
          <p:cNvSpPr txBox="1"/>
          <p:nvPr>
            <p:ph idx="12" type="sldNum"/>
          </p:nvPr>
        </p:nvSpPr>
        <p:spPr>
          <a:xfrm>
            <a:off x="7004788" y="9693616"/>
            <a:ext cx="453600" cy="818100"/>
          </a:xfrm>
          <a:prstGeom prst="rect">
            <a:avLst/>
          </a:prstGeom>
          <a:noFill/>
          <a:ln>
            <a:noFill/>
          </a:ln>
        </p:spPr>
        <p:txBody>
          <a:bodyPr anchorCtr="0" anchor="ctr" bIns="91175" lIns="91175" spcFirstLastPara="1" rIns="91175" wrap="square" tIns="9117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hyperlink" Target="https://docs.google.com/presentation/d/1TKjgKmuF8-7aGjiAgt-2f6dUWPkTI7rnH1d3RF0xuIw/edit?usp=sharing" TargetMode="External"/><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next.amboss.com/us/article/tL0Xzg#Zcc4120da333ce4b1b882d70d99f6e458" TargetMode="External"/><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3.jpg"/><Relationship Id="rId5" Type="http://schemas.openxmlformats.org/officeDocument/2006/relationships/image" Target="../media/image29.png"/><Relationship Id="rId6" Type="http://schemas.openxmlformats.org/officeDocument/2006/relationships/image" Target="../media/image49.png"/><Relationship Id="rId7" Type="http://schemas.openxmlformats.org/officeDocument/2006/relationships/image" Target="../media/image32.png"/><Relationship Id="rId8"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43.jpg"/><Relationship Id="rId5" Type="http://schemas.openxmlformats.org/officeDocument/2006/relationships/image" Target="../media/image37.jpg"/><Relationship Id="rId6" Type="http://schemas.openxmlformats.org/officeDocument/2006/relationships/image" Target="../media/image28.jpg"/><Relationship Id="rId7" Type="http://schemas.openxmlformats.org/officeDocument/2006/relationships/image" Target="../media/image27.jpg"/><Relationship Id="rId8"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next.amboss.com/us/article/Yh0ncf#Z09a6f4ead95fb05ee29ab9e7d1219e33" TargetMode="External"/><Relationship Id="rId4" Type="http://schemas.openxmlformats.org/officeDocument/2006/relationships/hyperlink" Target="https://next.amboss.com/us/article/Yh0ncf#Z09a6f4ead95fb05ee29ab9e7d1219e33" TargetMode="External"/><Relationship Id="rId5" Type="http://schemas.openxmlformats.org/officeDocument/2006/relationships/image" Target="../media/image38.png"/><Relationship Id="rId6"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3.png"/><Relationship Id="rId7"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60.png"/><Relationship Id="rId7"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3.png"/><Relationship Id="rId12"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next.amboss.com/us/article/0p0eLS#Z91784abdd53ef71f6ef7580f565a82ad" TargetMode="External"/><Relationship Id="rId4" Type="http://schemas.openxmlformats.org/officeDocument/2006/relationships/hyperlink" Target="https://next.amboss.com/us/article/M50Mkg#Zdcdd428a00dc6cd7c6a5380e0a0dff39" TargetMode="External"/><Relationship Id="rId9" Type="http://schemas.openxmlformats.org/officeDocument/2006/relationships/image" Target="../media/image54.png"/><Relationship Id="rId5" Type="http://schemas.openxmlformats.org/officeDocument/2006/relationships/hyperlink" Target="https://next.amboss.com/us/article/zo0reS#Z9e1d73864076f821ef56815157f60808" TargetMode="External"/><Relationship Id="rId6" Type="http://schemas.openxmlformats.org/officeDocument/2006/relationships/hyperlink" Target="https://next.amboss.com/us/article/rM0fJg#Za94cbf56c65ba879048421c95766464c" TargetMode="External"/><Relationship Id="rId7" Type="http://schemas.openxmlformats.org/officeDocument/2006/relationships/hyperlink" Target="https://next.amboss.com/us/article/Zh0Zcf#Zfb3b3131a3e792dfe1bf5db3f18030e0" TargetMode="External"/><Relationship Id="rId8"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next.amboss.com/us/article/Up0bKS#Z22f22992ecfe283d62041aa4578edcc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20" Type="http://schemas.openxmlformats.org/officeDocument/2006/relationships/hyperlink" Target="https://next.amboss.com/us/article/rM0fJg#Za94cbf56c65ba879048421c95766464c" TargetMode="External"/><Relationship Id="rId11" Type="http://schemas.openxmlformats.org/officeDocument/2006/relationships/hyperlink" Target="https://next.amboss.com/us/article/j50_Pg#Za5de83449ff6a749e6c1348b93b1f3b1" TargetMode="External"/><Relationship Id="rId10" Type="http://schemas.openxmlformats.org/officeDocument/2006/relationships/hyperlink" Target="https://next.amboss.com/us/article/9S0Nbf#Zb71349ee3dc1e46af76ce74deb2cc7ac" TargetMode="External"/><Relationship Id="rId13" Type="http://schemas.openxmlformats.org/officeDocument/2006/relationships/hyperlink" Target="https://next.amboss.com/us/article/x50Emg#Zcafc1c81671c54115ab5d77c08d696a0" TargetMode="External"/><Relationship Id="rId12" Type="http://schemas.openxmlformats.org/officeDocument/2006/relationships/hyperlink" Target="https://next.amboss.com/us/article/Ln0wFg#Za47172d3fb2eb256bed795e5a1567651" TargetMode="External"/><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next.amboss.com/us/article/Sn0ysg#Zc55380d620c82ec8d6a1edfc63b9bfbf" TargetMode="External"/><Relationship Id="rId4" Type="http://schemas.openxmlformats.org/officeDocument/2006/relationships/hyperlink" Target="https://next.amboss.com/us/article/Sn0ysg#Z9f6c2592249245985f57238ca4236807" TargetMode="External"/><Relationship Id="rId9" Type="http://schemas.openxmlformats.org/officeDocument/2006/relationships/hyperlink" Target="https://next.amboss.com/us/article/j50_Pg#Za5de83449ff6a749e6c1348b93b1f3b1" TargetMode="External"/><Relationship Id="rId15" Type="http://schemas.openxmlformats.org/officeDocument/2006/relationships/hyperlink" Target="https://next.amboss.com/us/article/mm0VTg#Z90b22a582dd430878a33b6cf97fd0d4f" TargetMode="External"/><Relationship Id="rId14" Type="http://schemas.openxmlformats.org/officeDocument/2006/relationships/hyperlink" Target="https://next.amboss.com/us/article/rM0fJg#Z37db8b3507728b2ed0a2b090aa8b0a68" TargetMode="External"/><Relationship Id="rId17" Type="http://schemas.openxmlformats.org/officeDocument/2006/relationships/hyperlink" Target="https://next.amboss.com/us/article/km0mfg#Z521ecba6f9748e7fed6b743a73ccfabd" TargetMode="External"/><Relationship Id="rId16" Type="http://schemas.openxmlformats.org/officeDocument/2006/relationships/hyperlink" Target="https://next.amboss.com/us/article/Um0bUg#Z4a1b60265ac61c4eb5912ac673ac7d32" TargetMode="External"/><Relationship Id="rId5" Type="http://schemas.openxmlformats.org/officeDocument/2006/relationships/hyperlink" Target="https://next.amboss.com/us/article/x50Emg#Zc6ed748530c47d1dd8d36b1ddc724e03" TargetMode="External"/><Relationship Id="rId19" Type="http://schemas.openxmlformats.org/officeDocument/2006/relationships/hyperlink" Target="https://next.amboss.com/us/article/zo0reS#Z939922b649150d8764166a52566fbdae" TargetMode="External"/><Relationship Id="rId6" Type="http://schemas.openxmlformats.org/officeDocument/2006/relationships/hyperlink" Target="https://next.amboss.com/us/article/Sn0ysg#Z81fa4e58f5de9dcfc07d4c713d7df29b" TargetMode="External"/><Relationship Id="rId18" Type="http://schemas.openxmlformats.org/officeDocument/2006/relationships/hyperlink" Target="https://next.amboss.com/us/article/Um0bUg#Z4a1b60265ac61c4eb5912ac673ac7d32" TargetMode="External"/><Relationship Id="rId7" Type="http://schemas.openxmlformats.org/officeDocument/2006/relationships/hyperlink" Target="https://next.amboss.com/us/article/so0tWS#Zc06ad117bf208c2c200d1f11533afd8f" TargetMode="External"/><Relationship Id="rId8" Type="http://schemas.openxmlformats.org/officeDocument/2006/relationships/hyperlink" Target="https://next.amboss.com/us/article/8K0ORS#Z6dee07cab92e13d1f6baa3a3ce402f2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46.png"/><Relationship Id="rId5" Type="http://schemas.openxmlformats.org/officeDocument/2006/relationships/hyperlink" Target="https://docs.google.com/presentation/d/1sAJ_jtBDl2q7lr01asSwJl7SwQpgHFH5gsyUkEmUl2g/edit?usp=sharing" TargetMode="External"/><Relationship Id="rId6" Type="http://schemas.openxmlformats.org/officeDocument/2006/relationships/hyperlink" Target="https://docs.google.com/presentation/d/1sAJ_jtBDl2q7lr01asSwJl7SwQpgHFH5gsyUkEmUl2g/edit?usp=shar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hyperlink" Target="https://forms.gle/5bhKW2hufJ2NrmJP7"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9.png"/><Relationship Id="rId4" Type="http://schemas.openxmlformats.org/officeDocument/2006/relationships/image" Target="../media/image6.jpg"/><Relationship Id="rId5" Type="http://schemas.openxmlformats.org/officeDocument/2006/relationships/hyperlink" Target="https://www.youtube.com/watch?v=-Os3T6Yz7w0&amp;ab_channel=RebekahEverest" TargetMode="External"/><Relationship Id="rId6" Type="http://schemas.openxmlformats.org/officeDocument/2006/relationships/image" Target="../media/image4.png"/><Relationship Id="rId7"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2"/>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rgbClr val="9C254D"/>
                </a:solidFill>
                <a:latin typeface="Mada Black"/>
                <a:ea typeface="Mada Black"/>
                <a:cs typeface="Mada Black"/>
                <a:sym typeface="Mada Black"/>
              </a:rPr>
              <a:t>Objectives:</a:t>
            </a:r>
            <a:endParaRPr sz="2400">
              <a:solidFill>
                <a:srgbClr val="9C254D"/>
              </a:solidFill>
              <a:latin typeface="Mada Black"/>
              <a:ea typeface="Mada Black"/>
              <a:cs typeface="Mada Black"/>
              <a:sym typeface="Mada Black"/>
            </a:endParaRPr>
          </a:p>
          <a:p>
            <a:pPr indent="-311150" lvl="0" marL="457200" rtl="0" algn="l">
              <a:lnSpc>
                <a:spcPct val="115000"/>
              </a:lnSpc>
              <a:spcBef>
                <a:spcPts val="1200"/>
              </a:spcBef>
              <a:spcAft>
                <a:spcPts val="0"/>
              </a:spcAft>
              <a:buClr>
                <a:schemeClr val="dk1"/>
              </a:buClr>
              <a:buSzPts val="1300"/>
              <a:buFont typeface="Mada"/>
              <a:buChar char="★"/>
            </a:pPr>
            <a:r>
              <a:rPr lang="ar" sz="1300">
                <a:solidFill>
                  <a:schemeClr val="dk1"/>
                </a:solidFill>
                <a:latin typeface="Mada"/>
                <a:ea typeface="Mada"/>
                <a:cs typeface="Mada"/>
                <a:sym typeface="Mada"/>
              </a:rPr>
              <a:t>What is ARF And RHD? Diagnosis, Jones Criteria &amp; 2015 revision, Differential Diagnosis, Investigations, Management, Prevention, Rheumatic Valvular Heart Disease</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Describe the etiology, pathology, and natural history of valvular heart disease.</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Describe the clinical symptoms and signs of valvular heart disease.</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Explain the clinical examination findings of particular valvular problems.</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Determine the role of echocardiograms in valvular heart disease, both in diagnosis and prognosis.</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Discuss the long-term systemic consequences of valvular heart disease.</a:t>
            </a:r>
            <a:endParaRPr sz="13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ar" sz="1300">
                <a:solidFill>
                  <a:schemeClr val="dk1"/>
                </a:solidFill>
                <a:latin typeface="Mada"/>
                <a:ea typeface="Mada"/>
                <a:cs typeface="Mada"/>
                <a:sym typeface="Mada"/>
              </a:rPr>
              <a:t>Describe the management and identify the indications of surgical intervention for particular valvular heart diseases.</a:t>
            </a:r>
            <a:endParaRPr b="1" sz="1300">
              <a:latin typeface="Mada"/>
              <a:ea typeface="Mada"/>
              <a:cs typeface="Mada"/>
              <a:sym typeface="Mada"/>
            </a:endParaRPr>
          </a:p>
        </p:txBody>
      </p:sp>
      <p:sp>
        <p:nvSpPr>
          <p:cNvPr id="89" name="Google Shape;89;p22"/>
          <p:cNvSpPr/>
          <p:nvPr/>
        </p:nvSpPr>
        <p:spPr>
          <a:xfrm>
            <a:off x="880125" y="4467225"/>
            <a:ext cx="5829300" cy="1149300"/>
          </a:xfrm>
          <a:prstGeom prst="snip2DiagRect">
            <a:avLst>
              <a:gd fmla="val 0" name="adj1"/>
              <a:gd fmla="val 16667" name="adj2"/>
            </a:avLst>
          </a:prstGeom>
          <a:noFill/>
          <a:ln cap="flat" cmpd="sng" w="28575">
            <a:solidFill>
              <a:srgbClr val="BA668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rgbClr val="9C254D"/>
                </a:solidFill>
                <a:latin typeface="Mada"/>
                <a:ea typeface="Mada"/>
                <a:cs typeface="Mada"/>
                <a:sym typeface="Mada"/>
              </a:rPr>
              <a:t>Rheumatic Heart Disease &amp; Valvular Heart Diseases</a:t>
            </a:r>
            <a:endParaRPr b="1" sz="3600">
              <a:solidFill>
                <a:srgbClr val="9C254D"/>
              </a:solidFill>
              <a:latin typeface="Mada"/>
              <a:ea typeface="Mada"/>
              <a:cs typeface="Mada"/>
              <a:sym typeface="Mada"/>
            </a:endParaRPr>
          </a:p>
        </p:txBody>
      </p:sp>
      <p:sp>
        <p:nvSpPr>
          <p:cNvPr id="90" name="Google Shape;90;p22"/>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3">
                  <a:extLst>
                    <a:ext uri="{A12FA001-AC4F-418D-AE19-62706E023703}">
                      <ahyp:hlinkClr val="tx"/>
                    </a:ext>
                  </a:extLst>
                </a:hlinkClick>
              </a:rPr>
              <a:t> </a:t>
            </a:r>
            <a:r>
              <a:rPr b="1" lang="ar" sz="2000" u="sng">
                <a:solidFill>
                  <a:srgbClr val="FFFFFF"/>
                </a:solidFill>
                <a:latin typeface="Mada"/>
                <a:ea typeface="Mada"/>
                <a:cs typeface="Mada"/>
                <a:sym typeface="Mada"/>
                <a:hlinkClick r:id="rId4">
                  <a:extLst>
                    <a:ext uri="{A12FA001-AC4F-418D-AE19-62706E023703}">
                      <ahyp:hlinkClr val="tx"/>
                    </a:ext>
                  </a:extLst>
                </a:hlinkClick>
              </a:rPr>
              <a:t>Editing file</a:t>
            </a:r>
            <a:endParaRPr b="1" sz="2000" u="sng">
              <a:solidFill>
                <a:srgbClr val="FFFFFF"/>
              </a:solidFill>
              <a:latin typeface="Mada"/>
              <a:ea typeface="Mada"/>
              <a:cs typeface="Mada"/>
              <a:sym typeface="Mada"/>
            </a:endParaRPr>
          </a:p>
        </p:txBody>
      </p:sp>
      <p:sp>
        <p:nvSpPr>
          <p:cNvPr id="91" name="Google Shape;91;p22"/>
          <p:cNvSpPr txBox="1"/>
          <p:nvPr/>
        </p:nvSpPr>
        <p:spPr>
          <a:xfrm>
            <a:off x="-85500" y="812400"/>
            <a:ext cx="17958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200">
                <a:solidFill>
                  <a:schemeClr val="lt1"/>
                </a:solidFill>
                <a:latin typeface="Mada Black"/>
                <a:ea typeface="Mada Black"/>
                <a:cs typeface="Mada Black"/>
                <a:sym typeface="Mada Black"/>
              </a:rPr>
              <a:t>Lecture 3,4</a:t>
            </a:r>
            <a:endParaRPr sz="1200">
              <a:latin typeface="Mada"/>
              <a:ea typeface="Mada"/>
              <a:cs typeface="Mada"/>
              <a:sym typeface="Mada"/>
            </a:endParaRPr>
          </a:p>
        </p:txBody>
      </p:sp>
      <p:sp>
        <p:nvSpPr>
          <p:cNvPr id="92" name="Google Shape;92;p22"/>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93" name="Google Shape;93;p22"/>
          <p:cNvPicPr preferRelativeResize="0"/>
          <p:nvPr/>
        </p:nvPicPr>
        <p:blipFill>
          <a:blip r:embed="rId5">
            <a:alphaModFix/>
          </a:blip>
          <a:stretch>
            <a:fillRect/>
          </a:stretch>
        </p:blipFill>
        <p:spPr>
          <a:xfrm>
            <a:off x="2384487" y="1097338"/>
            <a:ext cx="3114675" cy="3114675"/>
          </a:xfrm>
          <a:prstGeom prst="rect">
            <a:avLst/>
          </a:prstGeom>
          <a:noFill/>
          <a:ln>
            <a:noFill/>
          </a:ln>
        </p:spPr>
      </p:pic>
      <p:sp>
        <p:nvSpPr>
          <p:cNvPr id="94" name="Google Shape;94;p22"/>
          <p:cNvSpPr/>
          <p:nvPr/>
        </p:nvSpPr>
        <p:spPr>
          <a:xfrm rot="566">
            <a:off x="1046687" y="9890250"/>
            <a:ext cx="5466600" cy="801300"/>
          </a:xfrm>
          <a:prstGeom prst="snip2SameRect">
            <a:avLst>
              <a:gd fmla="val 50000" name="adj1"/>
              <a:gd fmla="val 0" name="adj2"/>
            </a:avLst>
          </a:prstGeom>
          <a:solidFill>
            <a:srgbClr val="F5E9E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95" name="Google Shape;95;p22"/>
          <p:cNvSpPr txBox="1"/>
          <p:nvPr/>
        </p:nvSpPr>
        <p:spPr>
          <a:xfrm>
            <a:off x="2837625"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9C254D"/>
                </a:solidFill>
                <a:latin typeface="Mada"/>
                <a:ea typeface="Mada"/>
                <a:cs typeface="Mada"/>
                <a:sym typeface="Mada"/>
              </a:rPr>
              <a:t>Color index:</a:t>
            </a:r>
            <a:endParaRPr b="1" sz="2200">
              <a:solidFill>
                <a:srgbClr val="9C254D"/>
              </a:solidFill>
              <a:latin typeface="Mada"/>
              <a:ea typeface="Mada"/>
              <a:cs typeface="Mada"/>
              <a:sym typeface="Mada"/>
            </a:endParaRPr>
          </a:p>
        </p:txBody>
      </p:sp>
      <p:grpSp>
        <p:nvGrpSpPr>
          <p:cNvPr id="96" name="Google Shape;96;p22"/>
          <p:cNvGrpSpPr/>
          <p:nvPr/>
        </p:nvGrpSpPr>
        <p:grpSpPr>
          <a:xfrm>
            <a:off x="1046700" y="9957725"/>
            <a:ext cx="5434699" cy="734050"/>
            <a:chOff x="1442323" y="11224701"/>
            <a:chExt cx="7792800" cy="734050"/>
          </a:xfrm>
        </p:grpSpPr>
        <p:sp>
          <p:nvSpPr>
            <p:cNvPr id="97" name="Google Shape;97;p22"/>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98" name="Google Shape;98;p22"/>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99" name="Google Shape;99;p22"/>
          <p:cNvPicPr preferRelativeResize="0"/>
          <p:nvPr/>
        </p:nvPicPr>
        <p:blipFill rotWithShape="1">
          <a:blip r:embed="rId6">
            <a:alphaModFix/>
          </a:blip>
          <a:srcRect b="15002" l="0" r="0" t="0"/>
          <a:stretch/>
        </p:blipFill>
        <p:spPr>
          <a:xfrm>
            <a:off x="5181150" y="482025"/>
            <a:ext cx="872675" cy="484150"/>
          </a:xfrm>
          <a:prstGeom prst="rect">
            <a:avLst/>
          </a:prstGeom>
          <a:noFill/>
          <a:ln>
            <a:noFill/>
          </a:ln>
        </p:spPr>
      </p:pic>
      <p:pic>
        <p:nvPicPr>
          <p:cNvPr id="100" name="Google Shape;100;p22"/>
          <p:cNvPicPr preferRelativeResize="0"/>
          <p:nvPr/>
        </p:nvPicPr>
        <p:blipFill>
          <a:blip r:embed="rId7">
            <a:alphaModFix/>
          </a:blip>
          <a:stretch>
            <a:fillRect/>
          </a:stretch>
        </p:blipFill>
        <p:spPr>
          <a:xfrm>
            <a:off x="6053825" y="482025"/>
            <a:ext cx="1478450" cy="1149901"/>
          </a:xfrm>
          <a:prstGeom prst="rect">
            <a:avLst/>
          </a:prstGeom>
          <a:noFill/>
          <a:ln>
            <a:noFill/>
          </a:ln>
        </p:spPr>
      </p:pic>
      <p:pic>
        <p:nvPicPr>
          <p:cNvPr id="101" name="Google Shape;101;p22"/>
          <p:cNvPicPr preferRelativeResize="0"/>
          <p:nvPr/>
        </p:nvPicPr>
        <p:blipFill>
          <a:blip r:embed="rId8">
            <a:alphaModFix/>
          </a:blip>
          <a:stretch>
            <a:fillRect/>
          </a:stretch>
        </p:blipFill>
        <p:spPr>
          <a:xfrm>
            <a:off x="6481395" y="1818239"/>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1"/>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33" name="Google Shape;333;p31"/>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1- </a:t>
            </a:r>
            <a:r>
              <a:rPr lang="ar" sz="1000">
                <a:solidFill>
                  <a:srgbClr val="1C4588"/>
                </a:solidFill>
                <a:highlight>
                  <a:srgbClr val="FFFFFF"/>
                </a:highlight>
                <a:latin typeface="Mada"/>
                <a:ea typeface="Mada"/>
                <a:cs typeface="Mada"/>
                <a:sym typeface="Mada"/>
              </a:rPr>
              <a:t>Situations that demand an increase in cardiac output, such as pregnancy and exercise, also increase left atrial pressure and are poorly tolerated.</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2-  </a:t>
            </a:r>
            <a:r>
              <a:rPr lang="ar" sz="1000">
                <a:solidFill>
                  <a:srgbClr val="1C4588"/>
                </a:solidFill>
                <a:latin typeface="Mada"/>
                <a:ea typeface="Mada"/>
                <a:cs typeface="Mada"/>
                <a:sym typeface="Mada"/>
              </a:rPr>
              <a:t>Its onset often precipitates pulmonary oedema because the accompanying tachycardia and loss of atrial contraction (↓ Atrial kick) lead to marked haemodynamic deterioration (↓LV filling) and a rapid rise in left atrial pressure.  </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3- It’s a benign tumor that  arises from the atrial septum blocking  the mitral valve</a:t>
            </a:r>
            <a:endParaRPr sz="1000">
              <a:solidFill>
                <a:srgbClr val="6AA84F"/>
              </a:solidFill>
              <a:latin typeface="Mada"/>
              <a:ea typeface="Mada"/>
              <a:cs typeface="Mada"/>
              <a:sym typeface="Mada"/>
            </a:endParaRPr>
          </a:p>
        </p:txBody>
      </p:sp>
      <p:sp>
        <p:nvSpPr>
          <p:cNvPr id="334" name="Google Shape;334;p31"/>
          <p:cNvSpPr txBox="1"/>
          <p:nvPr/>
        </p:nvSpPr>
        <p:spPr>
          <a:xfrm>
            <a:off x="247500" y="7627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Mada Black"/>
                <a:ea typeface="Mada Black"/>
                <a:cs typeface="Mada Black"/>
                <a:sym typeface="Mada Black"/>
              </a:rPr>
              <a:t>Definition</a:t>
            </a:r>
            <a:endParaRPr sz="2200">
              <a:highlight>
                <a:srgbClr val="F5E9ED"/>
              </a:highlight>
              <a:latin typeface="Alegreya Regular"/>
              <a:ea typeface="Alegreya Regular"/>
              <a:cs typeface="Alegreya Regular"/>
              <a:sym typeface="Alegreya Regular"/>
            </a:endParaRPr>
          </a:p>
        </p:txBody>
      </p:sp>
      <p:sp>
        <p:nvSpPr>
          <p:cNvPr id="335" name="Google Shape;335;p3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1- Mitral stenosis (MS)</a:t>
            </a:r>
            <a:endParaRPr sz="2600">
              <a:latin typeface="Mada Black"/>
              <a:ea typeface="Mada Black"/>
              <a:cs typeface="Mada Black"/>
              <a:sym typeface="Mada Black"/>
            </a:endParaRPr>
          </a:p>
        </p:txBody>
      </p:sp>
      <p:sp>
        <p:nvSpPr>
          <p:cNvPr id="336" name="Google Shape;336;p31"/>
          <p:cNvSpPr txBox="1"/>
          <p:nvPr/>
        </p:nvSpPr>
        <p:spPr>
          <a:xfrm>
            <a:off x="421475" y="1213300"/>
            <a:ext cx="5832900" cy="1882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It is the </a:t>
            </a:r>
            <a:r>
              <a:rPr b="1" lang="ar" sz="1200">
                <a:solidFill>
                  <a:schemeClr val="dk1"/>
                </a:solidFill>
                <a:latin typeface="Mada"/>
                <a:ea typeface="Mada"/>
                <a:cs typeface="Mada"/>
                <a:sym typeface="Mada"/>
              </a:rPr>
              <a:t>restriction and narrowing</a:t>
            </a:r>
            <a:r>
              <a:rPr lang="ar" sz="1200">
                <a:solidFill>
                  <a:schemeClr val="dk1"/>
                </a:solidFill>
                <a:latin typeface="Mada"/>
                <a:ea typeface="Mada"/>
                <a:cs typeface="Mada"/>
                <a:sym typeface="Mada"/>
              </a:rPr>
              <a:t> of the Mitral valve with impairment of left ventricular filling.</a:t>
            </a:r>
            <a:endParaRPr sz="12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b="1" lang="ar" sz="1300">
                <a:solidFill>
                  <a:schemeClr val="dk1"/>
                </a:solidFill>
                <a:latin typeface="Mada"/>
                <a:ea typeface="Mada"/>
                <a:cs typeface="Mada"/>
                <a:sym typeface="Mada"/>
              </a:rPr>
              <a:t>Etiology:</a:t>
            </a:r>
            <a:endParaRPr b="1" sz="13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Almost always due to rheumatic heart disease.</a:t>
            </a:r>
            <a:endParaRPr b="1" sz="1200">
              <a:solidFill>
                <a:srgbClr val="CC0000"/>
              </a:solidFill>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25% alone, 40% with MR, 35% with AV, 6% with TV</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Other causes include: </a:t>
            </a:r>
            <a:r>
              <a:rPr lang="ar" sz="1200">
                <a:solidFill>
                  <a:schemeClr val="dk1"/>
                </a:solidFill>
                <a:latin typeface="Mada"/>
                <a:ea typeface="Mada"/>
                <a:cs typeface="Mada"/>
                <a:sym typeface="Mada"/>
              </a:rPr>
              <a:t>Bacterial Endocarditis, Congenital mitral stenosis </a:t>
            </a:r>
            <a:r>
              <a:rPr lang="ar" sz="1200">
                <a:solidFill>
                  <a:srgbClr val="A64D79"/>
                </a:solidFill>
                <a:latin typeface="Mada"/>
                <a:ea typeface="Mada"/>
                <a:cs typeface="Mada"/>
                <a:sym typeface="Mada"/>
              </a:rPr>
              <a:t>(Shone syndrome)</a:t>
            </a:r>
            <a:r>
              <a:rPr lang="ar" sz="1200">
                <a:solidFill>
                  <a:schemeClr val="dk1"/>
                </a:solidFill>
                <a:latin typeface="Mada"/>
                <a:ea typeface="Mada"/>
                <a:cs typeface="Mada"/>
                <a:sym typeface="Mada"/>
              </a:rPr>
              <a:t> , Systemic Lupus Erythematosus </a:t>
            </a:r>
            <a:r>
              <a:rPr lang="ar" sz="1200">
                <a:solidFill>
                  <a:srgbClr val="6AA84F"/>
                </a:solidFill>
                <a:latin typeface="Mada"/>
                <a:ea typeface="Mada"/>
                <a:cs typeface="Mada"/>
                <a:sym typeface="Mada"/>
              </a:rPr>
              <a:t>(with libman sacks endocarditis)</a:t>
            </a:r>
            <a:r>
              <a:rPr lang="ar" sz="1200">
                <a:solidFill>
                  <a:schemeClr val="dk1"/>
                </a:solidFill>
                <a:latin typeface="Mada"/>
                <a:ea typeface="Mada"/>
                <a:cs typeface="Mada"/>
                <a:sym typeface="Mada"/>
              </a:rPr>
              <a:t>, Rheumatoid Arthritis, Atrial Myxoma</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 Malignant c</a:t>
            </a:r>
            <a:r>
              <a:rPr lang="ar" sz="1200">
                <a:solidFill>
                  <a:schemeClr val="dk1"/>
                </a:solidFill>
                <a:latin typeface="Mada"/>
                <a:ea typeface="Mada"/>
                <a:cs typeface="Mada"/>
                <a:sym typeface="Mada"/>
              </a:rPr>
              <a:t>arcinoid</a:t>
            </a:r>
            <a:r>
              <a:rPr lang="ar" sz="1200">
                <a:solidFill>
                  <a:schemeClr val="dk1"/>
                </a:solidFill>
                <a:latin typeface="Mada"/>
                <a:ea typeface="Mada"/>
                <a:cs typeface="Mada"/>
                <a:sym typeface="Mada"/>
              </a:rPr>
              <a:t> </a:t>
            </a:r>
            <a:r>
              <a:rPr lang="ar" sz="1200">
                <a:solidFill>
                  <a:srgbClr val="A64D79"/>
                </a:solidFill>
                <a:latin typeface="Mada"/>
                <a:ea typeface="Mada"/>
                <a:cs typeface="Mada"/>
                <a:sym typeface="Mada"/>
              </a:rPr>
              <a:t>with lung metastasis or patent foramen ovale</a:t>
            </a:r>
            <a:r>
              <a:rPr lang="ar" sz="1200">
                <a:solidFill>
                  <a:schemeClr val="dk1"/>
                </a:solidFill>
                <a:latin typeface="Mada"/>
                <a:ea typeface="Mada"/>
                <a:cs typeface="Mada"/>
                <a:sym typeface="Mada"/>
              </a:rPr>
              <a:t>, </a:t>
            </a:r>
            <a:r>
              <a:rPr lang="ar" sz="1200">
                <a:solidFill>
                  <a:srgbClr val="A64D79"/>
                </a:solidFill>
                <a:latin typeface="Mada"/>
                <a:ea typeface="Mada"/>
                <a:cs typeface="Mada"/>
                <a:sym typeface="Mada"/>
              </a:rPr>
              <a:t>Drug induced (Methysergide), Radiation induced, Calcific (Especially in old people), Fabry’s disease, Whipple’s disease, Mucopolysaccharidosis.</a:t>
            </a:r>
            <a:endParaRPr sz="1200">
              <a:solidFill>
                <a:srgbClr val="A64D79"/>
              </a:solidFill>
              <a:latin typeface="Mada"/>
              <a:ea typeface="Mada"/>
              <a:cs typeface="Mada"/>
              <a:sym typeface="Mada"/>
            </a:endParaRPr>
          </a:p>
        </p:txBody>
      </p:sp>
      <p:pic>
        <p:nvPicPr>
          <p:cNvPr id="337" name="Google Shape;337;p31"/>
          <p:cNvPicPr preferRelativeResize="0"/>
          <p:nvPr/>
        </p:nvPicPr>
        <p:blipFill>
          <a:blip r:embed="rId3">
            <a:alphaModFix/>
          </a:blip>
          <a:stretch>
            <a:fillRect/>
          </a:stretch>
        </p:blipFill>
        <p:spPr>
          <a:xfrm>
            <a:off x="6080400" y="1462975"/>
            <a:ext cx="1435476" cy="1061373"/>
          </a:xfrm>
          <a:prstGeom prst="rect">
            <a:avLst/>
          </a:prstGeom>
          <a:noFill/>
          <a:ln>
            <a:noFill/>
          </a:ln>
        </p:spPr>
      </p:pic>
      <p:sp>
        <p:nvSpPr>
          <p:cNvPr id="338" name="Google Shape;338;p31"/>
          <p:cNvSpPr txBox="1"/>
          <p:nvPr/>
        </p:nvSpPr>
        <p:spPr>
          <a:xfrm>
            <a:off x="247500" y="38107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Alegreya Regular"/>
              <a:buChar char="◄"/>
            </a:pPr>
            <a:r>
              <a:rPr lang="ar" sz="2200">
                <a:solidFill>
                  <a:srgbClr val="1C4588"/>
                </a:solidFill>
                <a:highlight>
                  <a:srgbClr val="F5E9ED"/>
                </a:highlight>
                <a:latin typeface="Mada Black"/>
                <a:ea typeface="Mada Black"/>
                <a:cs typeface="Mada Black"/>
                <a:sym typeface="Mada Black"/>
              </a:rPr>
              <a:t>Pathophysiology</a:t>
            </a:r>
            <a:endParaRPr sz="2200">
              <a:solidFill>
                <a:srgbClr val="1C4588"/>
              </a:solidFill>
              <a:highlight>
                <a:srgbClr val="F5E9ED"/>
              </a:highlight>
              <a:latin typeface="Alegreya Regular"/>
              <a:ea typeface="Alegreya Regular"/>
              <a:cs typeface="Alegreya Regular"/>
              <a:sym typeface="Alegreya Regular"/>
            </a:endParaRPr>
          </a:p>
        </p:txBody>
      </p:sp>
      <p:sp>
        <p:nvSpPr>
          <p:cNvPr id="339" name="Google Shape;339;p31"/>
          <p:cNvSpPr txBox="1"/>
          <p:nvPr/>
        </p:nvSpPr>
        <p:spPr>
          <a:xfrm>
            <a:off x="421475" y="4275050"/>
            <a:ext cx="6839100" cy="65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In rheumatic mitral stenosis, the mitral valve orifice is slowly diminished by progressive </a:t>
            </a:r>
            <a:r>
              <a:rPr b="1" lang="ar" sz="1200">
                <a:solidFill>
                  <a:schemeClr val="dk1"/>
                </a:solidFill>
                <a:latin typeface="Mada"/>
                <a:ea typeface="Mada"/>
                <a:cs typeface="Mada"/>
                <a:sym typeface="Mada"/>
              </a:rPr>
              <a:t>fibrosis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calcification</a:t>
            </a:r>
            <a:r>
              <a:rPr lang="ar" sz="1200">
                <a:solidFill>
                  <a:schemeClr val="dk1"/>
                </a:solidFill>
                <a:latin typeface="Mada"/>
                <a:ea typeface="Mada"/>
                <a:cs typeface="Mada"/>
                <a:sym typeface="Mada"/>
              </a:rPr>
              <a:t> of the valve leaflets, and </a:t>
            </a:r>
            <a:r>
              <a:rPr b="1" lang="ar" sz="1200">
                <a:solidFill>
                  <a:schemeClr val="dk1"/>
                </a:solidFill>
                <a:latin typeface="Mada"/>
                <a:ea typeface="Mada"/>
                <a:cs typeface="Mada"/>
                <a:sym typeface="Mada"/>
              </a:rPr>
              <a:t>fusion </a:t>
            </a:r>
            <a:r>
              <a:rPr lang="ar" sz="1200">
                <a:solidFill>
                  <a:schemeClr val="dk1"/>
                </a:solidFill>
                <a:latin typeface="Mada"/>
                <a:ea typeface="Mada"/>
                <a:cs typeface="Mada"/>
                <a:sym typeface="Mada"/>
              </a:rPr>
              <a:t>of the cusps and subvalvular apparatus.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mitral valve orifice is normally about 5 cm</a:t>
            </a:r>
            <a:r>
              <a:rPr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 in diastole but can be reduced to &lt;1 cm</a:t>
            </a:r>
            <a:r>
              <a:rPr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 in severe mitral stenosis. </a:t>
            </a:r>
            <a:r>
              <a:rPr b="1" lang="ar" sz="1200">
                <a:solidFill>
                  <a:schemeClr val="dk1"/>
                </a:solidFill>
                <a:latin typeface="Mada"/>
                <a:ea typeface="Mada"/>
                <a:cs typeface="Mada"/>
                <a:sym typeface="Mada"/>
              </a:rPr>
              <a:t>The patient is usually asymptomatic until the orifice is &lt; 2 cm</a:t>
            </a:r>
            <a:r>
              <a:rPr b="1" baseline="30000" lang="ar" sz="1200">
                <a:solidFill>
                  <a:schemeClr val="dk1"/>
                </a:solidFill>
                <a:latin typeface="Mada"/>
                <a:ea typeface="Mada"/>
                <a:cs typeface="Mada"/>
                <a:sym typeface="Mada"/>
              </a:rPr>
              <a:t>2</a:t>
            </a:r>
            <a:r>
              <a:rPr b="1" lang="ar" sz="1200">
                <a:solidFill>
                  <a:schemeClr val="dk1"/>
                </a:solidFill>
                <a:latin typeface="Mada"/>
                <a:ea typeface="Mada"/>
                <a:cs typeface="Mada"/>
                <a:sym typeface="Mada"/>
              </a:rPr>
              <a:t>.</a:t>
            </a:r>
            <a:endParaRPr b="1" sz="1200">
              <a:solidFill>
                <a:schemeClr val="dk1"/>
              </a:solidFill>
            </a:endParaRPr>
          </a:p>
        </p:txBody>
      </p:sp>
      <p:cxnSp>
        <p:nvCxnSpPr>
          <p:cNvPr id="340" name="Google Shape;340;p31"/>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grpSp>
        <p:nvGrpSpPr>
          <p:cNvPr id="341" name="Google Shape;341;p31"/>
          <p:cNvGrpSpPr/>
          <p:nvPr/>
        </p:nvGrpSpPr>
        <p:grpSpPr>
          <a:xfrm>
            <a:off x="421464" y="5241240"/>
            <a:ext cx="827940" cy="869981"/>
            <a:chOff x="2391948" y="1635646"/>
            <a:chExt cx="805546" cy="1584088"/>
          </a:xfrm>
        </p:grpSpPr>
        <p:sp>
          <p:nvSpPr>
            <p:cNvPr id="342" name="Google Shape;342;p31"/>
            <p:cNvSpPr/>
            <p:nvPr/>
          </p:nvSpPr>
          <p:spPr>
            <a:xfrm>
              <a:off x="2391994" y="1635646"/>
              <a:ext cx="805500" cy="792000"/>
            </a:xfrm>
            <a:prstGeom prst="rect">
              <a:avLst/>
            </a:prstGeom>
            <a:solidFill>
              <a:srgbClr val="EBD3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343" name="Google Shape;343;p31"/>
            <p:cNvSpPr/>
            <p:nvPr/>
          </p:nvSpPr>
          <p:spPr>
            <a:xfrm rot="10800000">
              <a:off x="2391948" y="2427734"/>
              <a:ext cx="805500" cy="792000"/>
            </a:xfrm>
            <a:prstGeom prst="triangle">
              <a:avLst>
                <a:gd fmla="val 0" name="adj"/>
              </a:avLst>
            </a:prstGeom>
            <a:solidFill>
              <a:srgbClr val="EBD3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344" name="Google Shape;344;p31"/>
          <p:cNvGrpSpPr/>
          <p:nvPr/>
        </p:nvGrpSpPr>
        <p:grpSpPr>
          <a:xfrm>
            <a:off x="1329450" y="5215175"/>
            <a:ext cx="5931040" cy="795188"/>
            <a:chOff x="496094" y="2469544"/>
            <a:chExt cx="4071000" cy="1086026"/>
          </a:xfrm>
        </p:grpSpPr>
        <p:sp>
          <p:nvSpPr>
            <p:cNvPr id="345" name="Google Shape;345;p31"/>
            <p:cNvSpPr txBox="1"/>
            <p:nvPr/>
          </p:nvSpPr>
          <p:spPr>
            <a:xfrm>
              <a:off x="496094" y="2547870"/>
              <a:ext cx="4071000" cy="10077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SzPts val="1200"/>
                <a:buFont typeface="Mada"/>
                <a:buAutoNum type="alphaUcPeriod"/>
              </a:pPr>
              <a:r>
                <a:rPr lang="ar" sz="1200">
                  <a:solidFill>
                    <a:schemeClr val="dk1"/>
                  </a:solidFill>
                  <a:latin typeface="Mada"/>
                  <a:ea typeface="Mada"/>
                  <a:cs typeface="Mada"/>
                  <a:sym typeface="Mada"/>
                </a:rPr>
                <a:t>As stenosis progresses, left ventricular filling becomes more dependent on left atrial contraction. Mitral valve stenosis → increase in left atrial pressure</a:t>
              </a:r>
              <a:r>
                <a:rPr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→backup of blood into lungs → increased pulmonary capillary pressure → cardiogenic </a:t>
              </a:r>
              <a:r>
                <a:rPr b="1" lang="ar" sz="1200">
                  <a:solidFill>
                    <a:schemeClr val="dk1"/>
                  </a:solidFill>
                  <a:latin typeface="Mada"/>
                  <a:ea typeface="Mada"/>
                  <a:cs typeface="Mada"/>
                  <a:sym typeface="Mada"/>
                </a:rPr>
                <a:t>pulmonary edema</a:t>
              </a:r>
              <a:r>
                <a:rPr lang="ar" sz="1200">
                  <a:solidFill>
                    <a:schemeClr val="dk1"/>
                  </a:solidFill>
                  <a:latin typeface="Mada"/>
                  <a:ea typeface="Mada"/>
                  <a:cs typeface="Mada"/>
                  <a:sym typeface="Mada"/>
                </a:rPr>
                <a:t> → </a:t>
              </a:r>
              <a:r>
                <a:rPr lang="ar" sz="1200">
                  <a:solidFill>
                    <a:schemeClr val="dk1"/>
                  </a:solidFill>
                  <a:latin typeface="Mada"/>
                  <a:ea typeface="Mada"/>
                  <a:cs typeface="Mada"/>
                  <a:sym typeface="Mada"/>
                </a:rPr>
                <a:t>pulmonary hypertension</a:t>
              </a:r>
              <a:r>
                <a:rPr lang="ar" sz="1200">
                  <a:solidFill>
                    <a:schemeClr val="dk1"/>
                  </a:solidFill>
                  <a:latin typeface="Mada"/>
                  <a:ea typeface="Mada"/>
                  <a:cs typeface="Mada"/>
                  <a:sym typeface="Mada"/>
                </a:rPr>
                <a:t> → backward heart failure, right ventricular hypertrophy</a:t>
              </a:r>
              <a:r>
                <a:rPr b="1" lang="ar" sz="1200">
                  <a:solidFill>
                    <a:schemeClr val="dk1"/>
                  </a:solidFill>
                  <a:latin typeface="Mada"/>
                  <a:ea typeface="Mada"/>
                  <a:cs typeface="Mada"/>
                  <a:sym typeface="Mada"/>
                </a:rPr>
                <a:t> </a:t>
              </a:r>
              <a:r>
                <a:rPr lang="ar" sz="1200">
                  <a:latin typeface="Mada"/>
                  <a:ea typeface="Mada"/>
                  <a:cs typeface="Mada"/>
                  <a:sym typeface="Mada"/>
                </a:rPr>
                <a:t>and secondary tricuspid regurgitation</a:t>
              </a:r>
              <a:r>
                <a:rPr lang="ar" sz="1200">
                  <a:solidFill>
                    <a:srgbClr val="1C4588"/>
                  </a:solidFill>
                  <a:latin typeface="Mada"/>
                  <a:ea typeface="Mada"/>
                  <a:cs typeface="Mada"/>
                  <a:sym typeface="Mada"/>
                </a:rPr>
                <a:t> </a:t>
              </a:r>
              <a:r>
                <a:rPr lang="ar" sz="1200">
                  <a:solidFill>
                    <a:srgbClr val="6D9EEB"/>
                  </a:solidFill>
                  <a:latin typeface="Mada"/>
                  <a:ea typeface="Mada"/>
                  <a:cs typeface="Mada"/>
                  <a:sym typeface="Mada"/>
                </a:rPr>
                <a:t>(LV is protected)</a:t>
              </a:r>
              <a:endParaRPr sz="1200">
                <a:solidFill>
                  <a:srgbClr val="6D9EEB"/>
                </a:solidFill>
                <a:latin typeface="Mada"/>
                <a:ea typeface="Mada"/>
                <a:cs typeface="Mada"/>
                <a:sym typeface="Mada"/>
              </a:endParaRPr>
            </a:p>
            <a:p>
              <a:pPr indent="-304800" lvl="0" marL="457200" rtl="0" algn="l">
                <a:lnSpc>
                  <a:spcPct val="115000"/>
                </a:lnSpc>
                <a:spcBef>
                  <a:spcPts val="0"/>
                </a:spcBef>
                <a:spcAft>
                  <a:spcPts val="0"/>
                </a:spcAft>
                <a:buSzPts val="1200"/>
                <a:buFont typeface="Mada"/>
                <a:buAutoNum type="alphaUcPeriod"/>
              </a:pPr>
              <a:r>
                <a:rPr b="1" lang="ar" sz="1200">
                  <a:solidFill>
                    <a:srgbClr val="CC0000"/>
                  </a:solidFill>
                  <a:latin typeface="Mada"/>
                  <a:ea typeface="Mada"/>
                  <a:cs typeface="Mada"/>
                  <a:sym typeface="Mada"/>
                </a:rPr>
                <a:t>Atrial fibrillation</a:t>
              </a:r>
              <a:r>
                <a:rPr b="1" baseline="30000" lang="ar" sz="1200">
                  <a:solidFill>
                    <a:srgbClr val="CC0000"/>
                  </a:solidFill>
                  <a:latin typeface="Mada"/>
                  <a:ea typeface="Mada"/>
                  <a:cs typeface="Mada"/>
                  <a:sym typeface="Mada"/>
                </a:rPr>
                <a:t>2</a:t>
              </a:r>
              <a:r>
                <a:rPr lang="ar" sz="1200">
                  <a:solidFill>
                    <a:schemeClr val="dk1"/>
                  </a:solidFill>
                  <a:latin typeface="Mada"/>
                  <a:ea typeface="Mada"/>
                  <a:cs typeface="Mada"/>
                  <a:sym typeface="Mada"/>
                </a:rPr>
                <a:t> is very common due to progressive </a:t>
              </a:r>
              <a:r>
                <a:rPr b="1" lang="ar" sz="1200">
                  <a:solidFill>
                    <a:schemeClr val="dk1"/>
                  </a:solidFill>
                  <a:latin typeface="Mada"/>
                  <a:ea typeface="Mada"/>
                  <a:cs typeface="Mada"/>
                  <a:sym typeface="Mada"/>
                </a:rPr>
                <a:t>dilatation of the LA. </a:t>
              </a:r>
              <a:r>
                <a:rPr lang="ar" sz="1200">
                  <a:solidFill>
                    <a:schemeClr val="dk1"/>
                  </a:solidFill>
                </a:rPr>
                <a:t>	</a:t>
              </a:r>
              <a:endParaRPr sz="1200">
                <a:solidFill>
                  <a:schemeClr val="dk1"/>
                </a:solidFill>
                <a:latin typeface="Mada"/>
                <a:ea typeface="Mada"/>
                <a:cs typeface="Mada"/>
                <a:sym typeface="Mada"/>
              </a:endParaRPr>
            </a:p>
            <a:p>
              <a:pPr indent="0" lvl="0" marL="0" marR="0" rtl="0" algn="l">
                <a:spcBef>
                  <a:spcPts val="1200"/>
                </a:spcBef>
                <a:spcAft>
                  <a:spcPts val="0"/>
                </a:spcAft>
                <a:buNone/>
              </a:pPr>
              <a:r>
                <a:t/>
              </a:r>
              <a:endParaRPr sz="1200">
                <a:solidFill>
                  <a:srgbClr val="3F3F3F"/>
                </a:solidFill>
                <a:latin typeface="Exo"/>
                <a:ea typeface="Exo"/>
                <a:cs typeface="Exo"/>
                <a:sym typeface="Exo"/>
              </a:endParaRPr>
            </a:p>
          </p:txBody>
        </p:sp>
        <p:sp>
          <p:nvSpPr>
            <p:cNvPr id="346" name="Google Shape;346;p31"/>
            <p:cNvSpPr txBox="1"/>
            <p:nvPr/>
          </p:nvSpPr>
          <p:spPr>
            <a:xfrm>
              <a:off x="496112" y="2469544"/>
              <a:ext cx="2889000" cy="307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a:solidFill>
                    <a:srgbClr val="9C254D"/>
                  </a:solidFill>
                  <a:latin typeface="Mada"/>
                  <a:ea typeface="Mada"/>
                  <a:cs typeface="Mada"/>
                  <a:sym typeface="Mada"/>
                </a:rPr>
                <a:t>Increase in left atrial pressure (Hallmark of MS):</a:t>
              </a:r>
              <a:r>
                <a:rPr b="1" lang="ar">
                  <a:solidFill>
                    <a:srgbClr val="9C254D"/>
                  </a:solidFill>
                  <a:latin typeface="Mada"/>
                  <a:ea typeface="Mada"/>
                  <a:cs typeface="Mada"/>
                  <a:sym typeface="Mada"/>
                </a:rPr>
                <a:t> </a:t>
              </a:r>
              <a:endParaRPr b="1">
                <a:solidFill>
                  <a:srgbClr val="B7B7B7"/>
                </a:solidFill>
                <a:latin typeface="Exo"/>
                <a:ea typeface="Exo"/>
                <a:cs typeface="Exo"/>
                <a:sym typeface="Exo"/>
              </a:endParaRPr>
            </a:p>
          </p:txBody>
        </p:sp>
      </p:grpSp>
      <p:sp>
        <p:nvSpPr>
          <p:cNvPr id="347" name="Google Shape;347;p31"/>
          <p:cNvSpPr txBox="1"/>
          <p:nvPr/>
        </p:nvSpPr>
        <p:spPr>
          <a:xfrm>
            <a:off x="495896" y="5272532"/>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Exo"/>
                <a:ea typeface="Exo"/>
                <a:cs typeface="Exo"/>
                <a:sym typeface="Exo"/>
              </a:rPr>
              <a:t>01</a:t>
            </a:r>
            <a:endParaRPr b="1" sz="2600">
              <a:solidFill>
                <a:srgbClr val="FFFFFF"/>
              </a:solidFill>
              <a:latin typeface="Exo"/>
              <a:ea typeface="Exo"/>
              <a:cs typeface="Exo"/>
              <a:sym typeface="Exo"/>
            </a:endParaRPr>
          </a:p>
        </p:txBody>
      </p:sp>
      <p:grpSp>
        <p:nvGrpSpPr>
          <p:cNvPr id="348" name="Google Shape;348;p31"/>
          <p:cNvGrpSpPr/>
          <p:nvPr/>
        </p:nvGrpSpPr>
        <p:grpSpPr>
          <a:xfrm>
            <a:off x="421469" y="6902503"/>
            <a:ext cx="827940" cy="869981"/>
            <a:chOff x="2391948" y="1635646"/>
            <a:chExt cx="805546" cy="1584088"/>
          </a:xfrm>
        </p:grpSpPr>
        <p:sp>
          <p:nvSpPr>
            <p:cNvPr id="349" name="Google Shape;349;p31"/>
            <p:cNvSpPr/>
            <p:nvPr/>
          </p:nvSpPr>
          <p:spPr>
            <a:xfrm>
              <a:off x="2391994" y="1635646"/>
              <a:ext cx="805500" cy="792000"/>
            </a:xfrm>
            <a:prstGeom prst="rect">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50" name="Google Shape;350;p31"/>
            <p:cNvSpPr/>
            <p:nvPr/>
          </p:nvSpPr>
          <p:spPr>
            <a:xfrm rot="10800000">
              <a:off x="2391948" y="2427734"/>
              <a:ext cx="805500" cy="792000"/>
            </a:xfrm>
            <a:prstGeom prst="triangle">
              <a:avLst>
                <a:gd fmla="val 0" name="adj"/>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351" name="Google Shape;351;p31"/>
          <p:cNvGrpSpPr/>
          <p:nvPr/>
        </p:nvGrpSpPr>
        <p:grpSpPr>
          <a:xfrm>
            <a:off x="1352950" y="6763152"/>
            <a:ext cx="5753614" cy="1106395"/>
            <a:chOff x="496127" y="2318404"/>
            <a:chExt cx="3949217" cy="1511056"/>
          </a:xfrm>
        </p:grpSpPr>
        <p:sp>
          <p:nvSpPr>
            <p:cNvPr id="352" name="Google Shape;352;p31"/>
            <p:cNvSpPr txBox="1"/>
            <p:nvPr/>
          </p:nvSpPr>
          <p:spPr>
            <a:xfrm>
              <a:off x="496144" y="2573660"/>
              <a:ext cx="3949200" cy="1255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Mitral valve stenosis → obstruction of blood flow into the left ventricle (LV) → limited diastolic filling of the LV (↓ end-diastolic LV volume) → decreased stroke volume → decreased cardiac output</a:t>
              </a:r>
              <a:endParaRPr sz="1200">
                <a:solidFill>
                  <a:schemeClr val="dk1"/>
                </a:solidFill>
              </a:endParaRPr>
            </a:p>
            <a:p>
              <a:pPr indent="0" lvl="0" marL="0" marR="0" rtl="0" algn="l">
                <a:spcBef>
                  <a:spcPts val="1200"/>
                </a:spcBef>
                <a:spcAft>
                  <a:spcPts val="0"/>
                </a:spcAft>
                <a:buNone/>
              </a:pPr>
              <a:r>
                <a:t/>
              </a:r>
              <a:endParaRPr sz="1200">
                <a:solidFill>
                  <a:srgbClr val="3F3F3F"/>
                </a:solidFill>
                <a:latin typeface="Exo"/>
                <a:ea typeface="Exo"/>
                <a:cs typeface="Exo"/>
                <a:sym typeface="Exo"/>
              </a:endParaRPr>
            </a:p>
          </p:txBody>
        </p:sp>
        <p:sp>
          <p:nvSpPr>
            <p:cNvPr id="353" name="Google Shape;353;p31"/>
            <p:cNvSpPr txBox="1"/>
            <p:nvPr/>
          </p:nvSpPr>
          <p:spPr>
            <a:xfrm>
              <a:off x="496127" y="2318404"/>
              <a:ext cx="2340300" cy="563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b="1" lang="ar">
                  <a:solidFill>
                    <a:srgbClr val="9C254D"/>
                  </a:solidFill>
                  <a:latin typeface="Mada"/>
                  <a:ea typeface="Mada"/>
                  <a:cs typeface="Mada"/>
                  <a:sym typeface="Mada"/>
                </a:rPr>
                <a:t>Limited LV filling &amp; Cardiac output</a:t>
              </a:r>
              <a:endParaRPr b="1">
                <a:solidFill>
                  <a:srgbClr val="6FA8DC"/>
                </a:solidFill>
                <a:latin typeface="Exo"/>
                <a:ea typeface="Exo"/>
                <a:cs typeface="Exo"/>
                <a:sym typeface="Exo"/>
              </a:endParaRPr>
            </a:p>
          </p:txBody>
        </p:sp>
      </p:grpSp>
      <p:sp>
        <p:nvSpPr>
          <p:cNvPr id="354" name="Google Shape;354;p31"/>
          <p:cNvSpPr txBox="1"/>
          <p:nvPr/>
        </p:nvSpPr>
        <p:spPr>
          <a:xfrm>
            <a:off x="495905" y="6933797"/>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600">
                <a:solidFill>
                  <a:srgbClr val="FFFFFF"/>
                </a:solidFill>
                <a:latin typeface="Exo"/>
                <a:ea typeface="Exo"/>
                <a:cs typeface="Exo"/>
                <a:sym typeface="Exo"/>
              </a:rPr>
              <a:t>02</a:t>
            </a:r>
            <a:endParaRPr b="1" sz="2600">
              <a:solidFill>
                <a:srgbClr val="FFFFFF"/>
              </a:solidFill>
              <a:latin typeface="Exo"/>
              <a:ea typeface="Exo"/>
              <a:cs typeface="Exo"/>
              <a:sym typeface="Exo"/>
            </a:endParaRPr>
          </a:p>
        </p:txBody>
      </p:sp>
      <p:sp>
        <p:nvSpPr>
          <p:cNvPr id="355" name="Google Shape;355;p31"/>
          <p:cNvSpPr/>
          <p:nvPr/>
        </p:nvSpPr>
        <p:spPr>
          <a:xfrm>
            <a:off x="1256763" y="5251900"/>
            <a:ext cx="5946000" cy="1485900"/>
          </a:xfrm>
          <a:prstGeom prst="rect">
            <a:avLst/>
          </a:prstGeom>
          <a:noFill/>
          <a:ln cap="flat" cmpd="sng" w="9525">
            <a:solidFill>
              <a:srgbClr val="EBD3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1249400" y="6943675"/>
            <a:ext cx="5946000" cy="9195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txBox="1"/>
          <p:nvPr/>
        </p:nvSpPr>
        <p:spPr>
          <a:xfrm>
            <a:off x="-1476375" y="523875"/>
            <a:ext cx="1328700" cy="747600"/>
          </a:xfrm>
          <a:prstGeom prst="rect">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700">
                <a:latin typeface="Mada"/>
                <a:ea typeface="Mada"/>
                <a:cs typeface="Mada"/>
                <a:sym typeface="Mada"/>
              </a:rPr>
              <a:t>Hx: </a:t>
            </a:r>
            <a:r>
              <a:rPr lang="ar" sz="700">
                <a:latin typeface="Mada"/>
                <a:ea typeface="Mada"/>
                <a:cs typeface="Mada"/>
                <a:sym typeface="Mada"/>
              </a:rPr>
              <a:t>RHD</a:t>
            </a:r>
            <a:endParaRPr sz="700">
              <a:latin typeface="Mada"/>
              <a:ea typeface="Mada"/>
              <a:cs typeface="Mada"/>
              <a:sym typeface="Mada"/>
            </a:endParaRPr>
          </a:p>
          <a:p>
            <a:pPr indent="0" lvl="0" marL="0" rtl="0" algn="l">
              <a:spcBef>
                <a:spcPts val="0"/>
              </a:spcBef>
              <a:spcAft>
                <a:spcPts val="0"/>
              </a:spcAft>
              <a:buNone/>
            </a:pPr>
            <a:r>
              <a:rPr b="1" lang="ar" sz="700">
                <a:latin typeface="Mada"/>
                <a:ea typeface="Mada"/>
                <a:cs typeface="Mada"/>
                <a:sym typeface="Mada"/>
              </a:rPr>
              <a:t>PI &amp; CC: </a:t>
            </a:r>
            <a:r>
              <a:rPr lang="ar" sz="700">
                <a:latin typeface="Mada"/>
                <a:ea typeface="Mada"/>
                <a:cs typeface="Mada"/>
                <a:sym typeface="Mada"/>
              </a:rPr>
              <a:t>Young, CHF S/Sx &amp; AF</a:t>
            </a:r>
            <a:endParaRPr sz="700">
              <a:latin typeface="Mada"/>
              <a:ea typeface="Mada"/>
              <a:cs typeface="Mada"/>
              <a:sym typeface="Mada"/>
            </a:endParaRPr>
          </a:p>
          <a:p>
            <a:pPr indent="0" lvl="0" marL="0" rtl="0" algn="l">
              <a:spcBef>
                <a:spcPts val="0"/>
              </a:spcBef>
              <a:spcAft>
                <a:spcPts val="0"/>
              </a:spcAft>
              <a:buNone/>
            </a:pPr>
            <a:r>
              <a:rPr b="1" lang="ar" sz="700">
                <a:latin typeface="Mada"/>
                <a:ea typeface="Mada"/>
                <a:cs typeface="Mada"/>
                <a:sym typeface="Mada"/>
              </a:rPr>
              <a:t>Dx:</a:t>
            </a:r>
            <a:r>
              <a:rPr lang="ar" sz="700">
                <a:latin typeface="Mada"/>
                <a:ea typeface="Mada"/>
                <a:cs typeface="Mada"/>
                <a:sym typeface="Mada"/>
              </a:rPr>
              <a:t> By hearing a rumbling diastolic murmur with an opening snap and doing echo.</a:t>
            </a:r>
            <a:endParaRPr sz="700">
              <a:latin typeface="Mada"/>
              <a:ea typeface="Mada"/>
              <a:cs typeface="Mada"/>
              <a:sym typeface="Mada"/>
            </a:endParaRPr>
          </a:p>
          <a:p>
            <a:pPr indent="0" lvl="0" marL="0" rtl="0" algn="l">
              <a:spcBef>
                <a:spcPts val="0"/>
              </a:spcBef>
              <a:spcAft>
                <a:spcPts val="0"/>
              </a:spcAft>
              <a:buNone/>
            </a:pPr>
            <a:r>
              <a:rPr b="1" lang="ar" sz="700">
                <a:latin typeface="Mada"/>
                <a:ea typeface="Mada"/>
                <a:cs typeface="Mada"/>
                <a:sym typeface="Mada"/>
              </a:rPr>
              <a:t>Tx: </a:t>
            </a:r>
            <a:r>
              <a:rPr lang="ar" sz="700">
                <a:latin typeface="Mada"/>
                <a:ea typeface="Mada"/>
                <a:cs typeface="Mada"/>
                <a:sym typeface="Mada"/>
              </a:rPr>
              <a:t>PMBC</a:t>
            </a:r>
            <a:endParaRPr sz="700">
              <a:latin typeface="Mada"/>
              <a:ea typeface="Mada"/>
              <a:cs typeface="Mada"/>
              <a:sym typeface="Mada"/>
            </a:endParaRPr>
          </a:p>
        </p:txBody>
      </p:sp>
      <p:sp>
        <p:nvSpPr>
          <p:cNvPr id="358" name="Google Shape;358;p31"/>
          <p:cNvSpPr txBox="1"/>
          <p:nvPr/>
        </p:nvSpPr>
        <p:spPr>
          <a:xfrm>
            <a:off x="247500" y="8017625"/>
            <a:ext cx="5832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D9EEB"/>
              </a:buClr>
              <a:buSzPts val="2200"/>
              <a:buFont typeface="Mada Black"/>
              <a:buChar char="◄"/>
            </a:pPr>
            <a:r>
              <a:rPr lang="ar" sz="2200">
                <a:solidFill>
                  <a:srgbClr val="6D9EEB"/>
                </a:solidFill>
                <a:highlight>
                  <a:srgbClr val="F5E9ED"/>
                </a:highlight>
                <a:latin typeface="Mada Black"/>
                <a:ea typeface="Mada Black"/>
                <a:cs typeface="Mada Black"/>
                <a:sym typeface="Mada Black"/>
              </a:rPr>
              <a:t>Integrity of the valve in mitral stenosis</a:t>
            </a:r>
            <a:endParaRPr sz="2200">
              <a:solidFill>
                <a:srgbClr val="6D9EEB"/>
              </a:solidFill>
              <a:highlight>
                <a:srgbClr val="F5E9ED"/>
              </a:highlight>
              <a:latin typeface="Mada Black"/>
              <a:ea typeface="Mada Black"/>
              <a:cs typeface="Mada Black"/>
              <a:sym typeface="Mada Black"/>
            </a:endParaRPr>
          </a:p>
        </p:txBody>
      </p:sp>
      <p:pic>
        <p:nvPicPr>
          <p:cNvPr id="359" name="Google Shape;359;p31"/>
          <p:cNvPicPr preferRelativeResize="0"/>
          <p:nvPr/>
        </p:nvPicPr>
        <p:blipFill>
          <a:blip r:embed="rId4">
            <a:alphaModFix/>
          </a:blip>
          <a:stretch>
            <a:fillRect/>
          </a:stretch>
        </p:blipFill>
        <p:spPr>
          <a:xfrm>
            <a:off x="6586451" y="8553025"/>
            <a:ext cx="929424" cy="746300"/>
          </a:xfrm>
          <a:prstGeom prst="rect">
            <a:avLst/>
          </a:prstGeom>
          <a:noFill/>
          <a:ln>
            <a:noFill/>
          </a:ln>
        </p:spPr>
      </p:pic>
      <p:sp>
        <p:nvSpPr>
          <p:cNvPr id="360" name="Google Shape;360;p31"/>
          <p:cNvSpPr txBox="1"/>
          <p:nvPr/>
        </p:nvSpPr>
        <p:spPr>
          <a:xfrm>
            <a:off x="5621550" y="8553025"/>
            <a:ext cx="964800" cy="746400"/>
          </a:xfrm>
          <a:prstGeom prst="rect">
            <a:avLst/>
          </a:prstGeom>
          <a:noFill/>
          <a:ln cap="flat" cmpd="sng" w="9525">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CC0000"/>
                </a:solidFill>
                <a:latin typeface="Mada"/>
                <a:ea typeface="Mada"/>
                <a:cs typeface="Mada"/>
                <a:sym typeface="Mada"/>
              </a:rPr>
              <a:t>Fish mouth appearance</a:t>
            </a:r>
            <a:endParaRPr b="1" sz="1100">
              <a:solidFill>
                <a:srgbClr val="CC0000"/>
              </a:solidFill>
              <a:latin typeface="Mada"/>
              <a:ea typeface="Mada"/>
              <a:cs typeface="Mada"/>
              <a:sym typeface="Mada"/>
            </a:endParaRPr>
          </a:p>
        </p:txBody>
      </p:sp>
      <p:sp>
        <p:nvSpPr>
          <p:cNvPr id="361" name="Google Shape;361;p31"/>
          <p:cNvSpPr txBox="1"/>
          <p:nvPr/>
        </p:nvSpPr>
        <p:spPr>
          <a:xfrm>
            <a:off x="630150" y="8505825"/>
            <a:ext cx="4762800" cy="945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AutoNum type="arabicPeriod"/>
            </a:pPr>
            <a:r>
              <a:rPr b="1" lang="ar" sz="1300">
                <a:latin typeface="Mada"/>
                <a:ea typeface="Mada"/>
                <a:cs typeface="Mada"/>
                <a:sym typeface="Mada"/>
              </a:rPr>
              <a:t>Cusps thicken</a:t>
            </a:r>
            <a:endParaRPr b="1" sz="1300">
              <a:latin typeface="Mada"/>
              <a:ea typeface="Mada"/>
              <a:cs typeface="Mada"/>
              <a:sym typeface="Mada"/>
            </a:endParaRPr>
          </a:p>
          <a:p>
            <a:pPr indent="-311150" lvl="0" marL="457200" rtl="0" algn="l">
              <a:spcBef>
                <a:spcPts val="0"/>
              </a:spcBef>
              <a:spcAft>
                <a:spcPts val="0"/>
              </a:spcAft>
              <a:buSzPts val="1300"/>
              <a:buFont typeface="Mada"/>
              <a:buAutoNum type="arabicPeriod"/>
            </a:pPr>
            <a:r>
              <a:rPr b="1" lang="ar" sz="1300">
                <a:latin typeface="Mada"/>
                <a:ea typeface="Mada"/>
                <a:cs typeface="Mada"/>
                <a:sym typeface="Mada"/>
              </a:rPr>
              <a:t>Calcium deposits form</a:t>
            </a:r>
            <a:endParaRPr b="1" sz="1300">
              <a:latin typeface="Mada"/>
              <a:ea typeface="Mada"/>
              <a:cs typeface="Mada"/>
              <a:sym typeface="Mada"/>
            </a:endParaRPr>
          </a:p>
          <a:p>
            <a:pPr indent="-311150" lvl="0" marL="457200" rtl="0" algn="l">
              <a:spcBef>
                <a:spcPts val="0"/>
              </a:spcBef>
              <a:spcAft>
                <a:spcPts val="0"/>
              </a:spcAft>
              <a:buSzPts val="1300"/>
              <a:buFont typeface="Mada"/>
              <a:buAutoNum type="arabicPeriod"/>
            </a:pPr>
            <a:r>
              <a:rPr b="1" lang="ar" sz="1300">
                <a:latin typeface="Mada"/>
                <a:ea typeface="Mada"/>
                <a:cs typeface="Mada"/>
                <a:sym typeface="Mada"/>
              </a:rPr>
              <a:t>Commissures fused together</a:t>
            </a:r>
            <a:endParaRPr b="1" sz="1300">
              <a:latin typeface="Mada"/>
              <a:ea typeface="Mada"/>
              <a:cs typeface="Mada"/>
              <a:sym typeface="Mada"/>
            </a:endParaRPr>
          </a:p>
          <a:p>
            <a:pPr indent="-311150" lvl="0" marL="457200" rtl="0" algn="l">
              <a:spcBef>
                <a:spcPts val="0"/>
              </a:spcBef>
              <a:spcAft>
                <a:spcPts val="0"/>
              </a:spcAft>
              <a:buSzPts val="1300"/>
              <a:buFont typeface="Mada"/>
              <a:buAutoNum type="arabicPeriod"/>
            </a:pPr>
            <a:r>
              <a:rPr b="1" lang="ar" sz="1300">
                <a:latin typeface="Mada"/>
                <a:ea typeface="Mada"/>
                <a:cs typeface="Mada"/>
                <a:sym typeface="Mada"/>
              </a:rPr>
              <a:t>Chordae tendineae becomes thickened and shortened</a:t>
            </a:r>
            <a:endParaRPr b="1" sz="1300">
              <a:latin typeface="Mada"/>
              <a:ea typeface="Mada"/>
              <a:cs typeface="Mada"/>
              <a:sym typeface="Mada"/>
            </a:endParaRPr>
          </a:p>
        </p:txBody>
      </p:sp>
      <p:pic>
        <p:nvPicPr>
          <p:cNvPr id="362" name="Google Shape;362;p31"/>
          <p:cNvPicPr preferRelativeResize="0"/>
          <p:nvPr/>
        </p:nvPicPr>
        <p:blipFill>
          <a:blip r:embed="rId5">
            <a:alphaModFix/>
          </a:blip>
          <a:stretch>
            <a:fillRect/>
          </a:stretch>
        </p:blipFill>
        <p:spPr>
          <a:xfrm>
            <a:off x="5588212" y="3280000"/>
            <a:ext cx="1824762" cy="981320"/>
          </a:xfrm>
          <a:prstGeom prst="rect">
            <a:avLst/>
          </a:prstGeom>
          <a:noFill/>
          <a:ln cap="flat" cmpd="sng" w="9525">
            <a:solidFill>
              <a:srgbClr val="A64D79"/>
            </a:solidFill>
            <a:prstDash val="dash"/>
            <a:round/>
            <a:headEnd len="sm" w="sm" type="none"/>
            <a:tailEnd len="sm" w="sm" type="none"/>
          </a:ln>
        </p:spPr>
      </p:pic>
      <p:sp>
        <p:nvSpPr>
          <p:cNvPr id="363" name="Google Shape;363;p31"/>
          <p:cNvSpPr/>
          <p:nvPr/>
        </p:nvSpPr>
        <p:spPr>
          <a:xfrm>
            <a:off x="1256775" y="6472990"/>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31"/>
          <p:cNvPicPr preferRelativeResize="0"/>
          <p:nvPr/>
        </p:nvPicPr>
        <p:blipFill>
          <a:blip r:embed="rId6">
            <a:alphaModFix/>
          </a:blip>
          <a:stretch>
            <a:fillRect/>
          </a:stretch>
        </p:blipFill>
        <p:spPr>
          <a:xfrm>
            <a:off x="4119250" y="3395950"/>
            <a:ext cx="1328701" cy="850291"/>
          </a:xfrm>
          <a:prstGeom prst="rect">
            <a:avLst/>
          </a:prstGeom>
          <a:noFill/>
          <a:ln cap="flat" cmpd="sng" w="9525">
            <a:solidFill>
              <a:srgbClr val="A64D79"/>
            </a:solidFill>
            <a:prstDash val="dash"/>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2"/>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70" name="Google Shape;370;p32"/>
          <p:cNvSpPr txBox="1"/>
          <p:nvPr/>
        </p:nvSpPr>
        <p:spPr>
          <a:xfrm>
            <a:off x="0" y="9011450"/>
            <a:ext cx="7560000" cy="17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However, the first heart sound and opening snap may be inaudible if the valve is heavily calcified.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What indicates severe MS? Presence of pulmonary HTN, </a:t>
            </a:r>
            <a:r>
              <a:rPr lang="ar" sz="1000">
                <a:solidFill>
                  <a:srgbClr val="1C4588"/>
                </a:solidFill>
                <a:latin typeface="Mada"/>
                <a:ea typeface="Mada"/>
                <a:cs typeface="Mada"/>
                <a:sym typeface="Mada"/>
              </a:rPr>
              <a:t>Shorter interval between S2 and </a:t>
            </a:r>
            <a:r>
              <a:rPr lang="ar" sz="1000">
                <a:solidFill>
                  <a:srgbClr val="1C4588"/>
                </a:solidFill>
                <a:uFill>
                  <a:noFill/>
                </a:uFill>
                <a:latin typeface="Mada"/>
                <a:ea typeface="Mada"/>
                <a:cs typeface="Mada"/>
                <a:sym typeface="Mada"/>
                <a:hlinkClick r:id="rId3">
                  <a:extLst>
                    <a:ext uri="{A12FA001-AC4F-418D-AE19-62706E023703}">
                      <ahyp:hlinkClr val="tx"/>
                    </a:ext>
                  </a:extLst>
                </a:hlinkClick>
              </a:rPr>
              <a:t>opening snap</a:t>
            </a:r>
            <a:r>
              <a:rPr lang="ar" sz="1000">
                <a:solidFill>
                  <a:srgbClr val="1C4588"/>
                </a:solidFill>
                <a:latin typeface="Mada"/>
                <a:ea typeface="Mada"/>
                <a:cs typeface="Mada"/>
                <a:sym typeface="Mada"/>
              </a:rPr>
              <a:t>, Prolonged mid diastolic murmur.</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D9EEB"/>
                </a:solidFill>
                <a:latin typeface="Mada"/>
                <a:ea typeface="Mada"/>
                <a:cs typeface="Mada"/>
                <a:sym typeface="Mada"/>
              </a:rPr>
              <a:t>3- </a:t>
            </a:r>
            <a:r>
              <a:rPr lang="ar" sz="1000">
                <a:solidFill>
                  <a:srgbClr val="6D9EEB"/>
                </a:solidFill>
                <a:latin typeface="Mada"/>
                <a:ea typeface="Mada"/>
                <a:cs typeface="Mada"/>
                <a:sym typeface="Mada"/>
              </a:rPr>
              <a:t>First bouts of dyspnea in patients with MS are usually precipitated by exercise, emotional stress, infection, or Atrial fibrillation all of which increase the rate of blood flow across the mitral orifice and result in further elevation of left atrial pressure →  pulmonary venous congestion.</a:t>
            </a:r>
            <a:endParaRPr sz="1000">
              <a:solidFill>
                <a:srgbClr val="6D9EEB"/>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4- Typically heard best at the 5th left intercostal space at the midclavicular line (the apex). </a:t>
            </a:r>
            <a:r>
              <a:rPr lang="ar" sz="1000">
                <a:solidFill>
                  <a:srgbClr val="1C4588"/>
                </a:solidFill>
                <a:latin typeface="Mada"/>
                <a:ea typeface="Mada"/>
                <a:cs typeface="Mada"/>
                <a:sym typeface="Mada"/>
              </a:rPr>
              <a:t>Heard loudest with the bell of stethoscope when the patient is lying on his/her side (left lateral decubitus position).</a:t>
            </a:r>
            <a:r>
              <a:rPr lang="ar" sz="1000">
                <a:solidFill>
                  <a:srgbClr val="1C4588"/>
                </a:solidFill>
                <a:latin typeface="Mada"/>
                <a:ea typeface="Mada"/>
                <a:cs typeface="Mada"/>
                <a:sym typeface="Mada"/>
              </a:rPr>
              <a:t> The murmur is accentuated by exercise and during atrial systole (pre-systolic accentuation). Since it’s low pitched it Increases with squatting/leg raising and decreases with standing/valsalva maneuver. If there was coexisting MR there will be a pansystolic murmur that radiates to axilla.</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 </a:t>
            </a:r>
            <a:r>
              <a:rPr b="1" lang="ar" sz="1000">
                <a:solidFill>
                  <a:srgbClr val="6AA84F"/>
                </a:solidFill>
                <a:latin typeface="Mada"/>
                <a:ea typeface="Mada"/>
                <a:cs typeface="Mada"/>
                <a:sym typeface="Mada"/>
              </a:rPr>
              <a:t>Orthopnea, SOB, PND:</a:t>
            </a:r>
            <a:r>
              <a:rPr lang="ar" sz="1000">
                <a:solidFill>
                  <a:srgbClr val="6AA84F"/>
                </a:solidFill>
                <a:latin typeface="Mada"/>
                <a:ea typeface="Mada"/>
                <a:cs typeface="Mada"/>
                <a:sym typeface="Mada"/>
              </a:rPr>
              <a:t> backward pressure symptoms due to elevated pressure of the LA, PCWP, Pulmonary HTN</a:t>
            </a:r>
            <a:endParaRPr sz="1000">
              <a:solidFill>
                <a:srgbClr val="6AA84F"/>
              </a:solidFill>
              <a:latin typeface="Mada"/>
              <a:ea typeface="Mada"/>
              <a:cs typeface="Mada"/>
              <a:sym typeface="Mada"/>
            </a:endParaRPr>
          </a:p>
        </p:txBody>
      </p:sp>
      <p:sp>
        <p:nvSpPr>
          <p:cNvPr id="371" name="Google Shape;371;p32"/>
          <p:cNvSpPr txBox="1"/>
          <p:nvPr/>
        </p:nvSpPr>
        <p:spPr>
          <a:xfrm>
            <a:off x="247500" y="6865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Mada Black"/>
                <a:ea typeface="Mada Black"/>
                <a:cs typeface="Mada Black"/>
                <a:sym typeface="Mada Black"/>
              </a:rPr>
              <a:t>Signs &amp; Symptoms</a:t>
            </a:r>
            <a:endParaRPr sz="2200">
              <a:highlight>
                <a:srgbClr val="F5E9ED"/>
              </a:highlight>
              <a:latin typeface="Exo Thin"/>
              <a:ea typeface="Exo Thin"/>
              <a:cs typeface="Exo Thin"/>
              <a:sym typeface="Exo Thin"/>
            </a:endParaRPr>
          </a:p>
        </p:txBody>
      </p:sp>
      <p:sp>
        <p:nvSpPr>
          <p:cNvPr id="372" name="Google Shape;372;p3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t>
            </a:r>
            <a:r>
              <a:rPr lang="ar" sz="2600">
                <a:latin typeface="Exo Thin"/>
                <a:ea typeface="Exo Thin"/>
                <a:cs typeface="Exo Thin"/>
                <a:sym typeface="Exo Thin"/>
              </a:rPr>
              <a:t>Mitral stenosis </a:t>
            </a:r>
            <a:r>
              <a:rPr i="1" lang="ar" sz="2400">
                <a:latin typeface="Exo Thin"/>
                <a:ea typeface="Exo Thin"/>
                <a:cs typeface="Exo Thin"/>
                <a:sym typeface="Exo Thin"/>
              </a:rPr>
              <a:t>(cont.)</a:t>
            </a:r>
            <a:endParaRPr i="1" sz="2400">
              <a:latin typeface="Exo Thin"/>
              <a:ea typeface="Exo Thin"/>
              <a:cs typeface="Exo Thin"/>
              <a:sym typeface="Exo Thin"/>
            </a:endParaRPr>
          </a:p>
        </p:txBody>
      </p:sp>
      <p:sp>
        <p:nvSpPr>
          <p:cNvPr id="373" name="Google Shape;373;p32"/>
          <p:cNvSpPr txBox="1"/>
          <p:nvPr/>
        </p:nvSpPr>
        <p:spPr>
          <a:xfrm>
            <a:off x="304650" y="7325913"/>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Mada Black"/>
                <a:ea typeface="Mada Black"/>
                <a:cs typeface="Mada Black"/>
                <a:sym typeface="Mada Black"/>
              </a:rPr>
              <a:t>Complications</a:t>
            </a:r>
            <a:endParaRPr sz="2200">
              <a:highlight>
                <a:srgbClr val="F5E9ED"/>
              </a:highlight>
              <a:latin typeface="Exo Thin"/>
              <a:ea typeface="Exo Thin"/>
              <a:cs typeface="Exo Thin"/>
              <a:sym typeface="Exo Thin"/>
            </a:endParaRPr>
          </a:p>
        </p:txBody>
      </p:sp>
      <p:cxnSp>
        <p:nvCxnSpPr>
          <p:cNvPr id="374" name="Google Shape;374;p32"/>
          <p:cNvCxnSpPr/>
          <p:nvPr/>
        </p:nvCxnSpPr>
        <p:spPr>
          <a:xfrm rot="10800000">
            <a:off x="8900" y="9011450"/>
            <a:ext cx="7612800" cy="0"/>
          </a:xfrm>
          <a:prstGeom prst="straightConnector1">
            <a:avLst/>
          </a:prstGeom>
          <a:noFill/>
          <a:ln cap="flat" cmpd="sng" w="28575">
            <a:solidFill>
              <a:srgbClr val="9C254D"/>
            </a:solidFill>
            <a:prstDash val="dot"/>
            <a:round/>
            <a:headEnd len="med" w="med" type="none"/>
            <a:tailEnd len="med" w="med" type="none"/>
          </a:ln>
        </p:spPr>
      </p:cxnSp>
      <p:sp>
        <p:nvSpPr>
          <p:cNvPr id="375" name="Google Shape;375;p32"/>
          <p:cNvSpPr txBox="1"/>
          <p:nvPr/>
        </p:nvSpPr>
        <p:spPr>
          <a:xfrm>
            <a:off x="590400" y="1081525"/>
            <a:ext cx="6657900" cy="866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It’s a progressive lifelong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Slow and stable </a:t>
            </a:r>
            <a:r>
              <a:rPr lang="ar" sz="1200">
                <a:latin typeface="Mada"/>
                <a:ea typeface="Mada"/>
                <a:cs typeface="Mada"/>
                <a:sym typeface="Mada"/>
              </a:rPr>
              <a:t>initially</a:t>
            </a:r>
            <a:r>
              <a:rPr lang="ar" sz="1200">
                <a:latin typeface="Mada"/>
                <a:ea typeface="Mada"/>
                <a:cs typeface="Mada"/>
                <a:sym typeface="Mada"/>
              </a:rPr>
              <a:t> then progressive </a:t>
            </a:r>
            <a:r>
              <a:rPr lang="ar" sz="1200">
                <a:latin typeface="Mada"/>
                <a:ea typeface="Mada"/>
                <a:cs typeface="Mada"/>
                <a:sym typeface="Mada"/>
              </a:rPr>
              <a:t>acceleration</a:t>
            </a:r>
            <a:r>
              <a:rPr lang="ar" sz="1200">
                <a:latin typeface="Mada"/>
                <a:ea typeface="Mada"/>
                <a:cs typeface="Mada"/>
                <a:sym typeface="Mada"/>
              </a:rPr>
              <a:t> years later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Long latent period post RF </a:t>
            </a:r>
            <a:r>
              <a:rPr lang="ar" sz="1200">
                <a:solidFill>
                  <a:srgbClr val="1C4588"/>
                </a:solidFill>
                <a:latin typeface="Mada"/>
                <a:ea typeface="Mada"/>
                <a:cs typeface="Mada"/>
                <a:sym typeface="Mada"/>
              </a:rPr>
              <a:t>(Symptoms onset ~ 10 years after RHD)</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1C4588"/>
                </a:solidFill>
                <a:latin typeface="Mada"/>
                <a:ea typeface="Mada"/>
                <a:cs typeface="Mada"/>
                <a:sym typeface="Mada"/>
              </a:rPr>
              <a:t>All signs and symptoms will increase with exercise and during pregnancy</a:t>
            </a:r>
            <a:r>
              <a:rPr lang="ar" sz="1200">
                <a:latin typeface="Mada"/>
                <a:ea typeface="Mada"/>
                <a:cs typeface="Mada"/>
                <a:sym typeface="Mada"/>
              </a:rPr>
              <a:t>.</a:t>
            </a:r>
            <a:endParaRPr sz="1200">
              <a:latin typeface="Mada"/>
              <a:ea typeface="Mada"/>
              <a:cs typeface="Mada"/>
              <a:sym typeface="Mada"/>
            </a:endParaRPr>
          </a:p>
        </p:txBody>
      </p:sp>
      <p:pic>
        <p:nvPicPr>
          <p:cNvPr id="376" name="Google Shape;376;p32"/>
          <p:cNvPicPr preferRelativeResize="0"/>
          <p:nvPr/>
        </p:nvPicPr>
        <p:blipFill>
          <a:blip r:embed="rId4">
            <a:alphaModFix/>
          </a:blip>
          <a:stretch>
            <a:fillRect/>
          </a:stretch>
        </p:blipFill>
        <p:spPr>
          <a:xfrm>
            <a:off x="5423800" y="739350"/>
            <a:ext cx="1016792" cy="762600"/>
          </a:xfrm>
          <a:prstGeom prst="rect">
            <a:avLst/>
          </a:prstGeom>
          <a:noFill/>
          <a:ln>
            <a:noFill/>
          </a:ln>
        </p:spPr>
      </p:pic>
      <p:pic>
        <p:nvPicPr>
          <p:cNvPr id="377" name="Google Shape;377;p32"/>
          <p:cNvPicPr preferRelativeResize="0"/>
          <p:nvPr/>
        </p:nvPicPr>
        <p:blipFill>
          <a:blip r:embed="rId5">
            <a:alphaModFix/>
          </a:blip>
          <a:stretch>
            <a:fillRect/>
          </a:stretch>
        </p:blipFill>
        <p:spPr>
          <a:xfrm>
            <a:off x="6656550" y="739340"/>
            <a:ext cx="675019" cy="762600"/>
          </a:xfrm>
          <a:prstGeom prst="rect">
            <a:avLst/>
          </a:prstGeom>
          <a:noFill/>
          <a:ln>
            <a:noFill/>
          </a:ln>
        </p:spPr>
      </p:pic>
      <p:sp>
        <p:nvSpPr>
          <p:cNvPr id="378" name="Google Shape;378;p32"/>
          <p:cNvSpPr txBox="1"/>
          <p:nvPr/>
        </p:nvSpPr>
        <p:spPr>
          <a:xfrm>
            <a:off x="2828850" y="7428775"/>
            <a:ext cx="714300" cy="347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FF0000"/>
                </a:solidFill>
                <a:latin typeface="Mada"/>
                <a:ea typeface="Mada"/>
                <a:cs typeface="Mada"/>
                <a:sym typeface="Mada"/>
              </a:rPr>
              <a:t>A</a:t>
            </a:r>
            <a:r>
              <a:rPr b="1" lang="ar">
                <a:solidFill>
                  <a:srgbClr val="0000FF"/>
                </a:solidFill>
                <a:latin typeface="Mada"/>
                <a:ea typeface="Mada"/>
                <a:cs typeface="Mada"/>
                <a:sym typeface="Mada"/>
              </a:rPr>
              <a:t>B</a:t>
            </a:r>
            <a:r>
              <a:rPr b="1" lang="ar">
                <a:solidFill>
                  <a:srgbClr val="4A86E8"/>
                </a:solidFill>
                <a:latin typeface="Mada"/>
                <a:ea typeface="Mada"/>
                <a:cs typeface="Mada"/>
                <a:sym typeface="Mada"/>
              </a:rPr>
              <a:t>C</a:t>
            </a:r>
            <a:r>
              <a:rPr b="1" lang="ar">
                <a:solidFill>
                  <a:srgbClr val="FF9900"/>
                </a:solidFill>
                <a:latin typeface="Mada"/>
                <a:ea typeface="Mada"/>
                <a:cs typeface="Mada"/>
                <a:sym typeface="Mada"/>
              </a:rPr>
              <a:t>D</a:t>
            </a:r>
            <a:endParaRPr b="1">
              <a:latin typeface="Mada"/>
              <a:ea typeface="Mada"/>
              <a:cs typeface="Mada"/>
              <a:sym typeface="Mada"/>
            </a:endParaRPr>
          </a:p>
        </p:txBody>
      </p:sp>
      <p:sp>
        <p:nvSpPr>
          <p:cNvPr id="379" name="Google Shape;379;p32"/>
          <p:cNvSpPr/>
          <p:nvPr/>
        </p:nvSpPr>
        <p:spPr>
          <a:xfrm>
            <a:off x="677050" y="7884907"/>
            <a:ext cx="2809200" cy="380700"/>
          </a:xfrm>
          <a:prstGeom prst="rect">
            <a:avLst/>
          </a:prstGeom>
          <a:solidFill>
            <a:srgbClr val="EFEFEF"/>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ar" sz="1300">
                <a:solidFill>
                  <a:srgbClr val="FF0000"/>
                </a:solidFill>
                <a:latin typeface="Mada"/>
                <a:ea typeface="Mada"/>
                <a:cs typeface="Mada"/>
                <a:sym typeface="Mada"/>
              </a:rPr>
              <a:t>A</a:t>
            </a:r>
            <a:r>
              <a:rPr lang="ar" sz="1200">
                <a:solidFill>
                  <a:schemeClr val="dk1"/>
                </a:solidFill>
                <a:latin typeface="Mada"/>
                <a:ea typeface="Mada"/>
                <a:cs typeface="Mada"/>
                <a:sym typeface="Mada"/>
              </a:rPr>
              <a:t>trial fibrillation &amp; </a:t>
            </a:r>
            <a:r>
              <a:rPr b="1" lang="ar" sz="1300">
                <a:solidFill>
                  <a:srgbClr val="4A86E8"/>
                </a:solidFill>
                <a:latin typeface="Mada"/>
                <a:ea typeface="Mada"/>
                <a:cs typeface="Mada"/>
                <a:sym typeface="Mada"/>
              </a:rPr>
              <a:t>C</a:t>
            </a:r>
            <a:r>
              <a:rPr lang="ar" sz="1200">
                <a:solidFill>
                  <a:schemeClr val="dk1"/>
                </a:solidFill>
                <a:latin typeface="Mada"/>
                <a:ea typeface="Mada"/>
                <a:cs typeface="Mada"/>
                <a:sym typeface="Mada"/>
              </a:rPr>
              <a:t>lots with systemic embolization </a:t>
            </a:r>
            <a:endParaRPr sz="1200">
              <a:latin typeface="Exo"/>
              <a:ea typeface="Exo"/>
              <a:cs typeface="Exo"/>
              <a:sym typeface="Exo"/>
            </a:endParaRPr>
          </a:p>
        </p:txBody>
      </p:sp>
      <p:sp>
        <p:nvSpPr>
          <p:cNvPr id="380" name="Google Shape;380;p32"/>
          <p:cNvSpPr/>
          <p:nvPr/>
        </p:nvSpPr>
        <p:spPr>
          <a:xfrm>
            <a:off x="225550" y="7884946"/>
            <a:ext cx="882000" cy="380479"/>
          </a:xfrm>
          <a:prstGeom prst="flowChartMerg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Exo"/>
              <a:ea typeface="Exo"/>
              <a:cs typeface="Exo"/>
              <a:sym typeface="Exo"/>
            </a:endParaRPr>
          </a:p>
        </p:txBody>
      </p:sp>
      <p:sp>
        <p:nvSpPr>
          <p:cNvPr id="381" name="Google Shape;381;p32"/>
          <p:cNvSpPr/>
          <p:nvPr/>
        </p:nvSpPr>
        <p:spPr>
          <a:xfrm>
            <a:off x="677050" y="8453155"/>
            <a:ext cx="2809200" cy="380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4A86E8"/>
                </a:solidFill>
                <a:latin typeface="Mada"/>
                <a:ea typeface="Mada"/>
                <a:cs typeface="Mada"/>
                <a:sym typeface="Mada"/>
              </a:rPr>
              <a:t>      </a:t>
            </a:r>
            <a:r>
              <a:rPr b="1" lang="ar" sz="1300">
                <a:solidFill>
                  <a:srgbClr val="4A86E8"/>
                </a:solidFill>
                <a:latin typeface="Mada"/>
                <a:ea typeface="Mada"/>
                <a:cs typeface="Mada"/>
                <a:sym typeface="Mada"/>
              </a:rPr>
              <a:t>C</a:t>
            </a:r>
            <a:r>
              <a:rPr lang="ar" sz="1200">
                <a:solidFill>
                  <a:schemeClr val="dk1"/>
                </a:solidFill>
                <a:latin typeface="Mada"/>
                <a:ea typeface="Mada"/>
                <a:cs typeface="Mada"/>
                <a:sym typeface="Mada"/>
              </a:rPr>
              <a:t>ongestive heart failure (CHF)</a:t>
            </a:r>
            <a:endParaRPr sz="1200">
              <a:latin typeface="Exo"/>
              <a:ea typeface="Exo"/>
              <a:cs typeface="Exo"/>
              <a:sym typeface="Exo"/>
            </a:endParaRPr>
          </a:p>
        </p:txBody>
      </p:sp>
      <p:sp>
        <p:nvSpPr>
          <p:cNvPr id="382" name="Google Shape;382;p32"/>
          <p:cNvSpPr/>
          <p:nvPr/>
        </p:nvSpPr>
        <p:spPr>
          <a:xfrm>
            <a:off x="225550" y="8453195"/>
            <a:ext cx="882000" cy="380479"/>
          </a:xfrm>
          <a:prstGeom prst="flowChartMerge">
            <a:avLst/>
          </a:prstGeom>
          <a:solidFill>
            <a:srgbClr val="B56C8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Exo"/>
              <a:ea typeface="Exo"/>
              <a:cs typeface="Exo"/>
              <a:sym typeface="Exo"/>
            </a:endParaRPr>
          </a:p>
        </p:txBody>
      </p:sp>
      <p:sp>
        <p:nvSpPr>
          <p:cNvPr id="383" name="Google Shape;383;p32"/>
          <p:cNvSpPr/>
          <p:nvPr/>
        </p:nvSpPr>
        <p:spPr>
          <a:xfrm>
            <a:off x="4456100" y="7835050"/>
            <a:ext cx="2569800" cy="415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300">
                <a:solidFill>
                  <a:srgbClr val="0000FF"/>
                </a:solidFill>
                <a:latin typeface="Mada"/>
                <a:ea typeface="Mada"/>
                <a:cs typeface="Mada"/>
                <a:sym typeface="Mada"/>
              </a:rPr>
              <a:t>           </a:t>
            </a:r>
            <a:r>
              <a:rPr lang="ar" sz="1200">
                <a:solidFill>
                  <a:schemeClr val="dk1"/>
                </a:solidFill>
                <a:latin typeface="Mada"/>
                <a:ea typeface="Mada"/>
                <a:cs typeface="Mada"/>
                <a:sym typeface="Mada"/>
              </a:rPr>
              <a:t>P(</a:t>
            </a:r>
            <a:r>
              <a:rPr b="1" lang="ar" sz="1200">
                <a:solidFill>
                  <a:srgbClr val="0000FF"/>
                </a:solidFill>
                <a:latin typeface="Mada"/>
                <a:ea typeface="Mada"/>
                <a:cs typeface="Mada"/>
                <a:sym typeface="Mada"/>
              </a:rPr>
              <a:t>B</a:t>
            </a:r>
            <a:r>
              <a:rPr lang="ar" sz="1200">
                <a:solidFill>
                  <a:schemeClr val="dk1"/>
                </a:solidFill>
                <a:latin typeface="Mada"/>
                <a:ea typeface="Mada"/>
                <a:cs typeface="Mada"/>
                <a:sym typeface="Mada"/>
              </a:rPr>
              <a:t>)ulmonary hypertension &amp; </a:t>
            </a:r>
            <a:r>
              <a:rPr lang="ar" sz="1200">
                <a:solidFill>
                  <a:srgbClr val="EFEFEF"/>
                </a:solidFill>
                <a:latin typeface="Mada"/>
                <a:ea typeface="Mada"/>
                <a:cs typeface="Mada"/>
                <a:sym typeface="Mada"/>
              </a:rPr>
              <a:t>……                 </a:t>
            </a:r>
            <a:r>
              <a:rPr lang="ar" sz="1200">
                <a:solidFill>
                  <a:schemeClr val="dk1"/>
                </a:solidFill>
                <a:latin typeface="Mada"/>
                <a:ea typeface="Mada"/>
                <a:cs typeface="Mada"/>
                <a:sym typeface="Mada"/>
              </a:rPr>
              <a:t>Lung congestion</a:t>
            </a:r>
            <a:endParaRPr sz="1200">
              <a:latin typeface="Exo"/>
              <a:ea typeface="Exo"/>
              <a:cs typeface="Exo"/>
              <a:sym typeface="Exo"/>
            </a:endParaRPr>
          </a:p>
        </p:txBody>
      </p:sp>
      <p:sp>
        <p:nvSpPr>
          <p:cNvPr id="384" name="Google Shape;384;p32"/>
          <p:cNvSpPr/>
          <p:nvPr/>
        </p:nvSpPr>
        <p:spPr>
          <a:xfrm>
            <a:off x="4004600" y="7835096"/>
            <a:ext cx="882000" cy="415081"/>
          </a:xfrm>
          <a:prstGeom prst="flowChartMerge">
            <a:avLst/>
          </a:prstGeom>
          <a:solidFill>
            <a:srgbClr val="E8B0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Exo"/>
              <a:ea typeface="Exo"/>
              <a:cs typeface="Exo"/>
              <a:sym typeface="Exo"/>
            </a:endParaRPr>
          </a:p>
        </p:txBody>
      </p:sp>
      <p:sp>
        <p:nvSpPr>
          <p:cNvPr id="385" name="Google Shape;385;p32"/>
          <p:cNvSpPr/>
          <p:nvPr/>
        </p:nvSpPr>
        <p:spPr>
          <a:xfrm>
            <a:off x="4456100" y="8441724"/>
            <a:ext cx="2569800" cy="415200"/>
          </a:xfrm>
          <a:prstGeom prst="rect">
            <a:avLst/>
          </a:prstGeom>
          <a:solidFill>
            <a:srgbClr val="EFEFEF"/>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ar" sz="1200">
                <a:solidFill>
                  <a:srgbClr val="E69138"/>
                </a:solidFill>
                <a:latin typeface="Mada"/>
                <a:ea typeface="Mada"/>
                <a:cs typeface="Mada"/>
                <a:sym typeface="Mada"/>
              </a:rPr>
              <a:t>                </a:t>
            </a:r>
            <a:r>
              <a:rPr b="1" lang="ar" sz="1200">
                <a:solidFill>
                  <a:srgbClr val="E69138"/>
                </a:solidFill>
                <a:latin typeface="Mada"/>
                <a:ea typeface="Mada"/>
                <a:cs typeface="Mada"/>
                <a:sym typeface="Mada"/>
              </a:rPr>
              <a:t>D</a:t>
            </a:r>
            <a:r>
              <a:rPr lang="ar" sz="1200">
                <a:solidFill>
                  <a:srgbClr val="1C4588"/>
                </a:solidFill>
                <a:latin typeface="Mada"/>
                <a:ea typeface="Mada"/>
                <a:cs typeface="Mada"/>
                <a:sym typeface="Mada"/>
              </a:rPr>
              <a:t>ysphagia </a:t>
            </a:r>
            <a:endParaRPr sz="1200">
              <a:solidFill>
                <a:srgbClr val="1C4588"/>
              </a:solidFill>
              <a:latin typeface="Mada"/>
              <a:ea typeface="Mada"/>
              <a:cs typeface="Mada"/>
              <a:sym typeface="Mada"/>
            </a:endParaRPr>
          </a:p>
          <a:p>
            <a:pPr indent="0" lvl="0" marL="457200" rtl="0" algn="ctr">
              <a:spcBef>
                <a:spcPts val="0"/>
              </a:spcBef>
              <a:spcAft>
                <a:spcPts val="0"/>
              </a:spcAft>
              <a:buNone/>
            </a:pPr>
            <a:r>
              <a:rPr lang="ar" sz="800">
                <a:solidFill>
                  <a:srgbClr val="1C4588"/>
                </a:solidFill>
                <a:latin typeface="Mada"/>
                <a:ea typeface="Mada"/>
                <a:cs typeface="Mada"/>
                <a:sym typeface="Mada"/>
              </a:rPr>
              <a:t>(Due to compression of the esophagus by LA)</a:t>
            </a:r>
            <a:endParaRPr sz="800">
              <a:solidFill>
                <a:srgbClr val="1C4588"/>
              </a:solidFill>
              <a:latin typeface="Exo"/>
              <a:ea typeface="Exo"/>
              <a:cs typeface="Exo"/>
              <a:sym typeface="Exo"/>
            </a:endParaRPr>
          </a:p>
        </p:txBody>
      </p:sp>
      <p:sp>
        <p:nvSpPr>
          <p:cNvPr id="386" name="Google Shape;386;p32"/>
          <p:cNvSpPr/>
          <p:nvPr/>
        </p:nvSpPr>
        <p:spPr>
          <a:xfrm>
            <a:off x="4004600" y="8441769"/>
            <a:ext cx="882000" cy="415081"/>
          </a:xfrm>
          <a:prstGeom prst="flowChartMerge">
            <a:avLst/>
          </a:prstGeom>
          <a:solidFill>
            <a:srgbClr val="E5CCD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Exo"/>
              <a:ea typeface="Exo"/>
              <a:cs typeface="Exo"/>
              <a:sym typeface="Exo"/>
            </a:endParaRPr>
          </a:p>
        </p:txBody>
      </p:sp>
      <p:graphicFrame>
        <p:nvGraphicFramePr>
          <p:cNvPr id="387" name="Google Shape;387;p32"/>
          <p:cNvGraphicFramePr/>
          <p:nvPr/>
        </p:nvGraphicFramePr>
        <p:xfrm>
          <a:off x="191950" y="2002425"/>
          <a:ext cx="3000000" cy="3000000"/>
        </p:xfrm>
        <a:graphic>
          <a:graphicData uri="http://schemas.openxmlformats.org/drawingml/2006/table">
            <a:tbl>
              <a:tblPr>
                <a:noFill/>
                <a:tableStyleId>{B2831F66-5931-4056-B395-67EB3239CB03}</a:tableStyleId>
              </a:tblPr>
              <a:tblGrid>
                <a:gridCol w="1055475"/>
                <a:gridCol w="6181325"/>
              </a:tblGrid>
              <a:tr h="1493200">
                <a:tc>
                  <a:txBody>
                    <a:bodyPr/>
                    <a:lstStyle/>
                    <a:p>
                      <a:pPr indent="0" lvl="0" marL="0" rtl="0" algn="ctr">
                        <a:spcBef>
                          <a:spcPts val="0"/>
                        </a:spcBef>
                        <a:spcAft>
                          <a:spcPts val="0"/>
                        </a:spcAft>
                        <a:buNone/>
                      </a:pPr>
                      <a:r>
                        <a:rPr b="1" lang="ar">
                          <a:solidFill>
                            <a:schemeClr val="lt1"/>
                          </a:solidFill>
                          <a:latin typeface="Mada"/>
                          <a:ea typeface="Mada"/>
                          <a:cs typeface="Mada"/>
                          <a:sym typeface="Mada"/>
                        </a:rPr>
                        <a:t>Symptoms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Hallmark: </a:t>
                      </a:r>
                      <a:r>
                        <a:rPr b="1" lang="ar" sz="1200">
                          <a:solidFill>
                            <a:schemeClr val="dk1"/>
                          </a:solidFill>
                          <a:latin typeface="Mada"/>
                          <a:ea typeface="Mada"/>
                          <a:cs typeface="Mada"/>
                          <a:sym typeface="Mada"/>
                        </a:rPr>
                        <a:t>Increased</a:t>
                      </a:r>
                      <a:r>
                        <a:rPr b="1" lang="ar" sz="1200">
                          <a:solidFill>
                            <a:schemeClr val="dk1"/>
                          </a:solidFill>
                          <a:latin typeface="Mada"/>
                          <a:ea typeface="Mada"/>
                          <a:cs typeface="Mada"/>
                          <a:sym typeface="Mada"/>
                        </a:rPr>
                        <a:t> LA pressure (</a:t>
                      </a:r>
                      <a:r>
                        <a:rPr lang="ar" sz="1200">
                          <a:solidFill>
                            <a:schemeClr val="dk1"/>
                          </a:solidFill>
                          <a:latin typeface="Mada"/>
                          <a:ea typeface="Mada"/>
                          <a:cs typeface="Mada"/>
                          <a:sym typeface="Mada"/>
                        </a:rPr>
                        <a:t>Afib, Pulmonary </a:t>
                      </a:r>
                      <a:r>
                        <a:rPr lang="ar" sz="1200">
                          <a:solidFill>
                            <a:schemeClr val="dk1"/>
                          </a:solidFill>
                          <a:latin typeface="Mada"/>
                          <a:ea typeface="Mada"/>
                          <a:cs typeface="Mada"/>
                          <a:sym typeface="Mada"/>
                        </a:rPr>
                        <a:t>hypertension</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Dyspnea on exertion</a:t>
                      </a:r>
                      <a:r>
                        <a:rPr b="1" baseline="30000" lang="ar" sz="1200">
                          <a:solidFill>
                            <a:srgbClr val="CC0000"/>
                          </a:solidFill>
                          <a:latin typeface="Mada"/>
                          <a:ea typeface="Mada"/>
                          <a:cs typeface="Mada"/>
                          <a:sym typeface="Mada"/>
                        </a:rPr>
                        <a:t>3 </a:t>
                      </a:r>
                      <a:r>
                        <a:rPr baseline="30000"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and </a:t>
                      </a:r>
                      <a:r>
                        <a:rPr lang="ar" sz="1200">
                          <a:solidFill>
                            <a:schemeClr val="dk1"/>
                          </a:solidFill>
                          <a:latin typeface="Mada"/>
                          <a:ea typeface="Mada"/>
                          <a:cs typeface="Mada"/>
                          <a:sym typeface="Mada"/>
                        </a:rPr>
                        <a:t>Poor exercise tolerance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Fatigue, syncope</a:t>
                      </a:r>
                      <a:r>
                        <a:rPr lang="ar" sz="1200">
                          <a:solidFill>
                            <a:schemeClr val="dk1"/>
                          </a:solidFill>
                          <a:latin typeface="Mada"/>
                          <a:ea typeface="Mada"/>
                          <a:cs typeface="Mada"/>
                          <a:sym typeface="Mada"/>
                        </a:rPr>
                        <a:t> (Due to↓ cardiac output).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9900FF"/>
                          </a:solidFill>
                          <a:latin typeface="Mada"/>
                          <a:ea typeface="Mada"/>
                          <a:cs typeface="Mada"/>
                          <a:sym typeface="Mada"/>
                        </a:rPr>
                        <a:t>O</a:t>
                      </a:r>
                      <a:r>
                        <a:rPr b="1" lang="ar" sz="1200">
                          <a:solidFill>
                            <a:schemeClr val="dk1"/>
                          </a:solidFill>
                          <a:latin typeface="Mada"/>
                          <a:ea typeface="Mada"/>
                          <a:cs typeface="Mada"/>
                          <a:sym typeface="Mada"/>
                        </a:rPr>
                        <a:t>dema &amp; Ascites:</a:t>
                      </a:r>
                      <a:r>
                        <a:rPr lang="ar" sz="1200">
                          <a:solidFill>
                            <a:schemeClr val="dk1"/>
                          </a:solidFill>
                          <a:latin typeface="Mada"/>
                          <a:ea typeface="Mada"/>
                          <a:cs typeface="Mada"/>
                          <a:sym typeface="Mada"/>
                        </a:rPr>
                        <a:t> Inability to tolerate the increased volume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Pulmonary edema:</a:t>
                      </a:r>
                      <a:r>
                        <a:rPr lang="ar" sz="1200">
                          <a:solidFill>
                            <a:schemeClr val="dk1"/>
                          </a:solidFill>
                          <a:latin typeface="Mada"/>
                          <a:ea typeface="Mada"/>
                          <a:cs typeface="Mada"/>
                          <a:sym typeface="Mada"/>
                        </a:rPr>
                        <a:t> develops when there’s a sudden ↑ in flow rate across a markedly narrowed mitral orifice.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9900FF"/>
                          </a:solidFill>
                          <a:latin typeface="Mada"/>
                          <a:ea typeface="Mada"/>
                          <a:cs typeface="Mada"/>
                          <a:sym typeface="Mada"/>
                        </a:rPr>
                        <a:t>O</a:t>
                      </a:r>
                      <a:r>
                        <a:rPr b="1" lang="ar" sz="1200">
                          <a:solidFill>
                            <a:schemeClr val="dk1"/>
                          </a:solidFill>
                          <a:latin typeface="Mada"/>
                          <a:ea typeface="Mada"/>
                          <a:cs typeface="Mada"/>
                          <a:sym typeface="Mada"/>
                        </a:rPr>
                        <a:t>rthopnea, PND</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Palpitation </a:t>
                      </a:r>
                      <a:r>
                        <a:rPr lang="ar" sz="1200">
                          <a:solidFill>
                            <a:schemeClr val="dk1"/>
                          </a:solidFill>
                          <a:latin typeface="Mada"/>
                          <a:ea typeface="Mada"/>
                          <a:cs typeface="Mada"/>
                          <a:sym typeface="Mada"/>
                        </a:rPr>
                        <a:t>(Due to AF which is caused by LA </a:t>
                      </a:r>
                      <a:r>
                        <a:rPr b="1" lang="ar" sz="1300">
                          <a:solidFill>
                            <a:srgbClr val="F1C232"/>
                          </a:solidFill>
                          <a:latin typeface="Mada"/>
                          <a:ea typeface="Mada"/>
                          <a:cs typeface="Mada"/>
                          <a:sym typeface="Mada"/>
                        </a:rPr>
                        <a:t>E</a:t>
                      </a:r>
                      <a:r>
                        <a:rPr lang="ar" sz="1200">
                          <a:solidFill>
                            <a:schemeClr val="dk1"/>
                          </a:solidFill>
                          <a:latin typeface="Mada"/>
                          <a:ea typeface="Mada"/>
                          <a:cs typeface="Mada"/>
                          <a:sym typeface="Mada"/>
                        </a:rPr>
                        <a:t>nlargement)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PHT symptoms: </a:t>
                      </a:r>
                      <a:r>
                        <a:rPr lang="ar" sz="1200">
                          <a:solidFill>
                            <a:schemeClr val="dk1"/>
                          </a:solidFill>
                          <a:latin typeface="Mada"/>
                          <a:ea typeface="Mada"/>
                          <a:cs typeface="Mada"/>
                          <a:sym typeface="Mada"/>
                        </a:rPr>
                        <a:t>Right HF, hemoptysis(10%)</a:t>
                      </a:r>
                      <a:r>
                        <a:rPr lang="ar" sz="1200">
                          <a:solidFill>
                            <a:srgbClr val="6D9EEB"/>
                          </a:solidFill>
                          <a:latin typeface="Mada"/>
                          <a:ea typeface="Mada"/>
                          <a:cs typeface="Mada"/>
                          <a:sym typeface="Mada"/>
                        </a:rPr>
                        <a:t> (</a:t>
                      </a:r>
                      <a:r>
                        <a:rPr lang="ar" sz="1100">
                          <a:solidFill>
                            <a:srgbClr val="6D9EEB"/>
                          </a:solidFill>
                          <a:latin typeface="Mada"/>
                          <a:ea typeface="Mada"/>
                          <a:cs typeface="Mada"/>
                          <a:sym typeface="Mada"/>
                        </a:rPr>
                        <a:t>Due to rupture of thin dilated bronchial veins)</a:t>
                      </a:r>
                      <a:endParaRPr baseline="30000" sz="1100">
                        <a:solidFill>
                          <a:srgbClr val="6D9EEB"/>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Stroke or p</a:t>
                      </a:r>
                      <a:r>
                        <a:rPr b="1" lang="ar" sz="1200">
                          <a:solidFill>
                            <a:srgbClr val="CC0000"/>
                          </a:solidFill>
                          <a:latin typeface="Mada"/>
                          <a:ea typeface="Mada"/>
                          <a:cs typeface="Mada"/>
                          <a:sym typeface="Mada"/>
                        </a:rPr>
                        <a:t>eripheral </a:t>
                      </a:r>
                      <a:r>
                        <a:rPr b="1" lang="ar" sz="1300">
                          <a:solidFill>
                            <a:srgbClr val="F1C232"/>
                          </a:solidFill>
                          <a:latin typeface="Mada"/>
                          <a:ea typeface="Mada"/>
                          <a:cs typeface="Mada"/>
                          <a:sym typeface="Mada"/>
                        </a:rPr>
                        <a:t>E</a:t>
                      </a:r>
                      <a:r>
                        <a:rPr b="1" lang="ar" sz="1200">
                          <a:solidFill>
                            <a:srgbClr val="CC0000"/>
                          </a:solidFill>
                          <a:latin typeface="Mada"/>
                          <a:ea typeface="Mada"/>
                          <a:cs typeface="Mada"/>
                          <a:sym typeface="Mada"/>
                        </a:rPr>
                        <a:t>mbolism secondary to Atrial fibrillation (AF)</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9900FF"/>
                          </a:solidFill>
                          <a:latin typeface="Mada"/>
                          <a:ea typeface="Mada"/>
                          <a:cs typeface="Mada"/>
                          <a:sym typeface="Mada"/>
                        </a:rPr>
                        <a:t>O</a:t>
                      </a:r>
                      <a:r>
                        <a:rPr b="1" lang="ar" sz="1200">
                          <a:solidFill>
                            <a:schemeClr val="dk1"/>
                          </a:solidFill>
                          <a:latin typeface="Mada"/>
                          <a:ea typeface="Mada"/>
                          <a:cs typeface="Mada"/>
                          <a:sym typeface="Mada"/>
                        </a:rPr>
                        <a:t>rtner’s syndrome:</a:t>
                      </a:r>
                      <a:r>
                        <a:rPr lang="ar" sz="1200">
                          <a:solidFill>
                            <a:schemeClr val="dk1"/>
                          </a:solidFill>
                          <a:latin typeface="Mada"/>
                          <a:ea typeface="Mada"/>
                          <a:cs typeface="Mada"/>
                          <a:sym typeface="Mada"/>
                        </a:rPr>
                        <a:t> which is hoarseness due to left recurrent laryngeal nerve compression by the dilated LA.</a:t>
                      </a:r>
                      <a:endParaRPr sz="1200">
                        <a:solidFill>
                          <a:schemeClr val="dk1"/>
                        </a:solidFill>
                        <a:latin typeface="Mada"/>
                        <a:ea typeface="Mada"/>
                        <a:cs typeface="Mada"/>
                        <a:sym typeface="Mada"/>
                      </a:endParaRPr>
                    </a:p>
                  </a:txBody>
                  <a:tcPr marT="91425" marB="91425" marR="91425" marL="91425"/>
                </a:tc>
              </a:tr>
              <a:tr h="2226150">
                <a:tc>
                  <a:txBody>
                    <a:bodyPr/>
                    <a:lstStyle/>
                    <a:p>
                      <a:pPr indent="0" lvl="0" marL="0" rtl="0" algn="ctr">
                        <a:spcBef>
                          <a:spcPts val="0"/>
                        </a:spcBef>
                        <a:spcAft>
                          <a:spcPts val="0"/>
                        </a:spcAft>
                        <a:buNone/>
                      </a:pPr>
                      <a:r>
                        <a:rPr b="1" lang="ar">
                          <a:solidFill>
                            <a:schemeClr val="lt1"/>
                          </a:solidFill>
                          <a:latin typeface="Mada"/>
                          <a:ea typeface="Mada"/>
                          <a:cs typeface="Mada"/>
                          <a:sym typeface="Mada"/>
                        </a:rPr>
                        <a:t>Signs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98600" lvl="0" marL="244800" rtl="0" algn="l">
                        <a:spcBef>
                          <a:spcPts val="0"/>
                        </a:spcBef>
                        <a:spcAft>
                          <a:spcPts val="0"/>
                        </a:spcAft>
                        <a:buClr>
                          <a:srgbClr val="B52B59"/>
                        </a:buClr>
                        <a:buSzPts val="1200"/>
                        <a:buFont typeface="Mada"/>
                        <a:buChar char="●"/>
                      </a:pPr>
                      <a:r>
                        <a:rPr b="1" lang="ar" sz="1300">
                          <a:solidFill>
                            <a:srgbClr val="9C254D"/>
                          </a:solidFill>
                          <a:latin typeface="Mada"/>
                          <a:ea typeface="Mada"/>
                          <a:cs typeface="Mada"/>
                          <a:sym typeface="Mada"/>
                        </a:rPr>
                        <a:t>Face (Cyanosis):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Mitral facies </a:t>
                      </a:r>
                      <a:r>
                        <a:rPr lang="ar" sz="1200">
                          <a:latin typeface="Mada"/>
                          <a:ea typeface="Mada"/>
                          <a:cs typeface="Mada"/>
                          <a:sym typeface="Mada"/>
                        </a:rPr>
                        <a:t>(Malar flush)</a:t>
                      </a:r>
                      <a:r>
                        <a:rPr lang="ar" sz="1200">
                          <a:solidFill>
                            <a:schemeClr val="dk1"/>
                          </a:solidFill>
                          <a:latin typeface="Mada"/>
                          <a:ea typeface="Mada"/>
                          <a:cs typeface="Mada"/>
                          <a:sym typeface="Mada"/>
                        </a:rPr>
                        <a:t> pink purple plaques on cheeks (due ↑ </a:t>
                      </a:r>
                      <a:r>
                        <a:rPr b="1" lang="ar" sz="1300">
                          <a:solidFill>
                            <a:srgbClr val="A64D79"/>
                          </a:solidFill>
                          <a:latin typeface="Mada"/>
                          <a:ea typeface="Mada"/>
                          <a:cs typeface="Mada"/>
                          <a:sym typeface="Mada"/>
                        </a:rPr>
                        <a:t>S</a:t>
                      </a:r>
                      <a:r>
                        <a:rPr lang="ar" sz="1200">
                          <a:solidFill>
                            <a:schemeClr val="dk1"/>
                          </a:solidFill>
                          <a:latin typeface="Mada"/>
                          <a:ea typeface="Mada"/>
                          <a:cs typeface="Mada"/>
                          <a:sym typeface="Mada"/>
                        </a:rPr>
                        <a:t>ystemic vasoconstriction)</a:t>
                      </a:r>
                      <a:endParaRPr sz="1200">
                        <a:solidFill>
                          <a:schemeClr val="dk1"/>
                        </a:solidFill>
                        <a:latin typeface="Mada"/>
                        <a:ea typeface="Mada"/>
                        <a:cs typeface="Mada"/>
                        <a:sym typeface="Mada"/>
                      </a:endParaRPr>
                    </a:p>
                    <a:p>
                      <a:pPr indent="-198600" lvl="0" marL="244800" rtl="0" algn="l">
                        <a:spcBef>
                          <a:spcPts val="0"/>
                        </a:spcBef>
                        <a:spcAft>
                          <a:spcPts val="0"/>
                        </a:spcAft>
                        <a:buClr>
                          <a:srgbClr val="B52B59"/>
                        </a:buClr>
                        <a:buSzPts val="1200"/>
                        <a:buChar char="●"/>
                      </a:pPr>
                      <a:r>
                        <a:rPr b="1" lang="ar" sz="1300">
                          <a:solidFill>
                            <a:srgbClr val="9C254D"/>
                          </a:solidFill>
                          <a:latin typeface="Mada"/>
                          <a:ea typeface="Mada"/>
                          <a:cs typeface="Mada"/>
                          <a:sym typeface="Mada"/>
                        </a:rPr>
                        <a:t>Pulse:</a:t>
                      </a:r>
                      <a:r>
                        <a:rPr lang="ar" sz="1200">
                          <a:solidFill>
                            <a:schemeClr val="dk1"/>
                          </a:solidFill>
                          <a:latin typeface="Mada"/>
                          <a:ea typeface="Mada"/>
                          <a:cs typeface="Mada"/>
                          <a:sym typeface="Mada"/>
                        </a:rPr>
                        <a:t> Regular (sinus), Irregularly irregular with AF, Low volume.</a:t>
                      </a:r>
                      <a:endParaRPr sz="1200">
                        <a:solidFill>
                          <a:schemeClr val="dk1"/>
                        </a:solidFill>
                        <a:latin typeface="Mada"/>
                        <a:ea typeface="Mada"/>
                        <a:cs typeface="Mada"/>
                        <a:sym typeface="Mada"/>
                      </a:endParaRPr>
                    </a:p>
                    <a:p>
                      <a:pPr indent="-198600" lvl="0" marL="244800" rtl="0" algn="l">
                        <a:spcBef>
                          <a:spcPts val="0"/>
                        </a:spcBef>
                        <a:spcAft>
                          <a:spcPts val="0"/>
                        </a:spcAft>
                        <a:buClr>
                          <a:srgbClr val="B52B59"/>
                        </a:buClr>
                        <a:buSzPts val="1200"/>
                        <a:buChar char="●"/>
                      </a:pPr>
                      <a:r>
                        <a:rPr b="1" lang="ar" sz="1300">
                          <a:solidFill>
                            <a:srgbClr val="9C254D"/>
                          </a:solidFill>
                          <a:latin typeface="Mada"/>
                          <a:ea typeface="Mada"/>
                          <a:cs typeface="Mada"/>
                          <a:sym typeface="Mada"/>
                        </a:rPr>
                        <a:t>JVP:</a:t>
                      </a:r>
                      <a:r>
                        <a:rPr lang="ar" sz="1200">
                          <a:solidFill>
                            <a:schemeClr val="dk1"/>
                          </a:solidFill>
                          <a:latin typeface="Mada"/>
                          <a:ea typeface="Mada"/>
                          <a:cs typeface="Mada"/>
                          <a:sym typeface="Mada"/>
                        </a:rPr>
                        <a:t> Prominent a wave in sinus rhythm </a:t>
                      </a:r>
                      <a:r>
                        <a:rPr b="1" lang="ar" sz="1200">
                          <a:solidFill>
                            <a:srgbClr val="CC0000"/>
                          </a:solidFill>
                          <a:latin typeface="Mada"/>
                          <a:ea typeface="Mada"/>
                          <a:cs typeface="Mada"/>
                          <a:sym typeface="Mada"/>
                        </a:rPr>
                        <a:t>(Absent in AF)</a:t>
                      </a:r>
                      <a:endParaRPr b="1" sz="1200">
                        <a:solidFill>
                          <a:srgbClr val="CC0000"/>
                        </a:solidFill>
                        <a:latin typeface="Mada"/>
                        <a:ea typeface="Mada"/>
                        <a:cs typeface="Mada"/>
                        <a:sym typeface="Mada"/>
                      </a:endParaRPr>
                    </a:p>
                    <a:p>
                      <a:pPr indent="-204950" lvl="0" marL="244800" rtl="0" algn="l">
                        <a:spcBef>
                          <a:spcPts val="0"/>
                        </a:spcBef>
                        <a:spcAft>
                          <a:spcPts val="0"/>
                        </a:spcAft>
                        <a:buClr>
                          <a:srgbClr val="B52B59"/>
                        </a:buClr>
                        <a:buSzPts val="1300"/>
                        <a:buChar char="●"/>
                      </a:pPr>
                      <a:r>
                        <a:rPr b="1" lang="ar" sz="1300">
                          <a:solidFill>
                            <a:srgbClr val="9C254D"/>
                          </a:solidFill>
                          <a:latin typeface="Mada"/>
                          <a:ea typeface="Mada"/>
                          <a:cs typeface="Mada"/>
                          <a:sym typeface="Mada"/>
                        </a:rPr>
                        <a:t>Heart sounds: </a:t>
                      </a:r>
                      <a:endParaRPr b="1" sz="1300">
                        <a:solidFill>
                          <a:srgbClr val="9C254D"/>
                        </a:solidFill>
                        <a:latin typeface="Mada"/>
                        <a:ea typeface="Mada"/>
                        <a:cs typeface="Mada"/>
                        <a:sym typeface="Mada"/>
                      </a:endParaRPr>
                    </a:p>
                    <a:p>
                      <a:pPr indent="-198600" lvl="1" marL="594000"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Loud </a:t>
                      </a:r>
                      <a:r>
                        <a:rPr b="1" lang="ar" sz="1300">
                          <a:solidFill>
                            <a:srgbClr val="FF0000"/>
                          </a:solidFill>
                          <a:latin typeface="Mada"/>
                          <a:ea typeface="Mada"/>
                          <a:cs typeface="Mada"/>
                          <a:sym typeface="Mada"/>
                        </a:rPr>
                        <a:t>S</a:t>
                      </a:r>
                      <a:r>
                        <a:rPr b="1" lang="ar" sz="1200">
                          <a:solidFill>
                            <a:schemeClr val="dk1"/>
                          </a:solidFill>
                          <a:latin typeface="Mada"/>
                          <a:ea typeface="Mada"/>
                          <a:cs typeface="Mada"/>
                          <a:sym typeface="Mada"/>
                        </a:rPr>
                        <a:t>1</a:t>
                      </a:r>
                      <a:r>
                        <a:rPr b="1"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when leaflets are still pliable, can be palpable (</a:t>
                      </a:r>
                      <a:r>
                        <a:rPr b="1" lang="ar" sz="1300">
                          <a:solidFill>
                            <a:srgbClr val="1155CC"/>
                          </a:solidFill>
                          <a:latin typeface="Mada"/>
                          <a:ea typeface="Mada"/>
                          <a:cs typeface="Mada"/>
                          <a:sym typeface="Mada"/>
                        </a:rPr>
                        <a:t>T</a:t>
                      </a:r>
                      <a:r>
                        <a:rPr lang="ar" sz="1200">
                          <a:solidFill>
                            <a:schemeClr val="dk1"/>
                          </a:solidFill>
                          <a:latin typeface="Mada"/>
                          <a:ea typeface="Mada"/>
                          <a:cs typeface="Mada"/>
                          <a:sym typeface="Mada"/>
                        </a:rPr>
                        <a:t>apping apex beat).</a:t>
                      </a:r>
                      <a:endParaRPr sz="1200">
                        <a:solidFill>
                          <a:schemeClr val="dk1"/>
                        </a:solidFill>
                        <a:latin typeface="Mada"/>
                        <a:ea typeface="Mada"/>
                        <a:cs typeface="Mada"/>
                        <a:sym typeface="Mada"/>
                      </a:endParaRPr>
                    </a:p>
                    <a:p>
                      <a:pPr indent="-198600" lvl="1" marL="594000" rtl="0" algn="l">
                        <a:spcBef>
                          <a:spcPts val="0"/>
                        </a:spcBef>
                        <a:spcAft>
                          <a:spcPts val="0"/>
                        </a:spcAft>
                        <a:buClr>
                          <a:schemeClr val="dk1"/>
                        </a:buClr>
                        <a:buSzPts val="1200"/>
                        <a:buChar char="○"/>
                      </a:pPr>
                      <a:r>
                        <a:rPr b="1" lang="ar" sz="1200">
                          <a:solidFill>
                            <a:srgbClr val="6D9EEB"/>
                          </a:solidFill>
                          <a:latin typeface="Mada"/>
                          <a:ea typeface="Mada"/>
                          <a:cs typeface="Mada"/>
                          <a:sym typeface="Mada"/>
                        </a:rPr>
                        <a:t>Loud P2</a:t>
                      </a:r>
                      <a:r>
                        <a:rPr b="1"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(due to pulmonary hypertension) which is followed by an opening snap</a:t>
                      </a:r>
                      <a:endParaRPr sz="1200">
                        <a:solidFill>
                          <a:srgbClr val="1C4588"/>
                        </a:solidFill>
                        <a:latin typeface="Mada"/>
                        <a:ea typeface="Mada"/>
                        <a:cs typeface="Mada"/>
                        <a:sym typeface="Mada"/>
                      </a:endParaRPr>
                    </a:p>
                    <a:p>
                      <a:pPr indent="-198600" lvl="1" marL="594000" rtl="0" algn="l">
                        <a:spcBef>
                          <a:spcPts val="0"/>
                        </a:spcBef>
                        <a:spcAft>
                          <a:spcPts val="0"/>
                        </a:spcAft>
                        <a:buClr>
                          <a:schemeClr val="dk1"/>
                        </a:buClr>
                        <a:buSzPts val="1200"/>
                        <a:buChar char="○"/>
                      </a:pPr>
                      <a:r>
                        <a:rPr b="1" lang="ar" sz="1300">
                          <a:solidFill>
                            <a:srgbClr val="9900FF"/>
                          </a:solidFill>
                          <a:latin typeface="Mada"/>
                          <a:ea typeface="Mada"/>
                          <a:cs typeface="Mada"/>
                          <a:sym typeface="Mada"/>
                        </a:rPr>
                        <a:t>O</a:t>
                      </a:r>
                      <a:r>
                        <a:rPr b="1" lang="ar" sz="1200">
                          <a:solidFill>
                            <a:schemeClr val="dk1"/>
                          </a:solidFill>
                          <a:latin typeface="Mada"/>
                          <a:ea typeface="Mada"/>
                          <a:cs typeface="Mada"/>
                          <a:sym typeface="Mada"/>
                        </a:rPr>
                        <a:t>pening snap</a:t>
                      </a:r>
                      <a:r>
                        <a:rPr b="1"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of the</a:t>
                      </a:r>
                      <a:r>
                        <a:rPr lang="ar" sz="1200">
                          <a:solidFill>
                            <a:schemeClr val="dk1"/>
                          </a:solidFill>
                          <a:latin typeface="Mada"/>
                          <a:ea typeface="Mada"/>
                          <a:cs typeface="Mada"/>
                          <a:sym typeface="Mada"/>
                        </a:rPr>
                        <a:t> mitral valve after a </a:t>
                      </a:r>
                      <a:r>
                        <a:rPr b="1" lang="ar" sz="1300">
                          <a:solidFill>
                            <a:srgbClr val="38761D"/>
                          </a:solidFill>
                          <a:latin typeface="Mada"/>
                          <a:ea typeface="Mada"/>
                          <a:cs typeface="Mada"/>
                          <a:sym typeface="Mada"/>
                        </a:rPr>
                        <a:t>N</a:t>
                      </a:r>
                      <a:r>
                        <a:rPr lang="ar" sz="1200">
                          <a:solidFill>
                            <a:schemeClr val="dk1"/>
                          </a:solidFill>
                          <a:latin typeface="Mada"/>
                          <a:ea typeface="Mada"/>
                          <a:cs typeface="Mada"/>
                          <a:sym typeface="Mada"/>
                        </a:rPr>
                        <a:t>ormal S2: </a:t>
                      </a:r>
                      <a:r>
                        <a:rPr lang="ar" sz="1200">
                          <a:solidFill>
                            <a:srgbClr val="1C4588"/>
                          </a:solidFill>
                          <a:latin typeface="Mada"/>
                          <a:ea typeface="Mada"/>
                          <a:cs typeface="Mada"/>
                          <a:sym typeface="Mada"/>
                        </a:rPr>
                        <a:t>A high frequency</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early</a:t>
                      </a:r>
                      <a:r>
                        <a:rPr lang="ar" sz="1200">
                          <a:solidFill>
                            <a:schemeClr val="dk1"/>
                          </a:solidFill>
                          <a:latin typeface="Mada"/>
                          <a:ea typeface="Mada"/>
                          <a:cs typeface="Mada"/>
                          <a:sym typeface="Mada"/>
                        </a:rPr>
                        <a:t> diastolic sound that can mimic a split second heart sound. Caused by thickened valve leaflets as they open (Earlier OS indicates severe MS)</a:t>
                      </a:r>
                      <a:r>
                        <a:rPr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98600" lvl="0" marL="244800" rtl="0" algn="l">
                        <a:spcBef>
                          <a:spcPts val="0"/>
                        </a:spcBef>
                        <a:spcAft>
                          <a:spcPts val="0"/>
                        </a:spcAft>
                        <a:buClr>
                          <a:srgbClr val="B52B59"/>
                        </a:buClr>
                        <a:buSzPts val="1200"/>
                        <a:buChar char="●"/>
                      </a:pPr>
                      <a:r>
                        <a:rPr b="1" lang="ar" sz="1300">
                          <a:solidFill>
                            <a:srgbClr val="9C254D"/>
                          </a:solidFill>
                          <a:latin typeface="Mada"/>
                          <a:ea typeface="Mada"/>
                          <a:cs typeface="Mada"/>
                          <a:sym typeface="Mada"/>
                        </a:rPr>
                        <a:t>Murmur</a:t>
                      </a:r>
                      <a:r>
                        <a:rPr b="1" lang="ar" sz="1300">
                          <a:solidFill>
                            <a:srgbClr val="9C254D"/>
                          </a:solidFill>
                          <a:latin typeface="Mada"/>
                          <a:ea typeface="Mada"/>
                          <a:cs typeface="Mada"/>
                          <a:sym typeface="Mada"/>
                        </a:rPr>
                        <a:t>:</a:t>
                      </a:r>
                      <a:r>
                        <a:rPr lang="ar" sz="1200">
                          <a:solidFill>
                            <a:schemeClr val="dk1"/>
                          </a:solidFill>
                          <a:latin typeface="Mada"/>
                          <a:ea typeface="Mada"/>
                          <a:cs typeface="Mada"/>
                          <a:sym typeface="Mada"/>
                        </a:rPr>
                        <a:t> Low pitched </a:t>
                      </a:r>
                      <a:r>
                        <a:rPr b="1" lang="ar" sz="1200">
                          <a:solidFill>
                            <a:srgbClr val="CC0000"/>
                          </a:solidFill>
                          <a:latin typeface="Mada"/>
                          <a:ea typeface="Mada"/>
                          <a:cs typeface="Mada"/>
                          <a:sym typeface="Mada"/>
                        </a:rPr>
                        <a:t>mid-diastolic rumble</a:t>
                      </a:r>
                      <a:r>
                        <a:rPr lang="ar" sz="1200">
                          <a:solidFill>
                            <a:schemeClr val="dk1"/>
                          </a:solidFill>
                          <a:latin typeface="Mada"/>
                          <a:ea typeface="Mada"/>
                          <a:cs typeface="Mada"/>
                          <a:sym typeface="Mada"/>
                        </a:rPr>
                        <a:t> at the apex with </a:t>
                      </a:r>
                      <a:r>
                        <a:rPr lang="ar" sz="1200">
                          <a:solidFill>
                            <a:schemeClr val="dk1"/>
                          </a:solidFill>
                          <a:latin typeface="Mada"/>
                          <a:ea typeface="Mada"/>
                          <a:cs typeface="Mada"/>
                          <a:sym typeface="Mada"/>
                        </a:rPr>
                        <a:t>presystolic accentuation</a:t>
                      </a:r>
                      <a:r>
                        <a:rPr baseline="30000" lang="ar" sz="1200">
                          <a:solidFill>
                            <a:schemeClr val="dk1"/>
                          </a:solidFill>
                          <a:latin typeface="Mada"/>
                          <a:ea typeface="Mada"/>
                          <a:cs typeface="Mada"/>
                          <a:sym typeface="Mada"/>
                        </a:rPr>
                        <a:t>4</a:t>
                      </a:r>
                      <a:r>
                        <a:rPr lang="ar" sz="1200">
                          <a:solidFill>
                            <a:schemeClr val="dk1"/>
                          </a:solidFill>
                          <a:latin typeface="Mada"/>
                          <a:ea typeface="Mada"/>
                          <a:cs typeface="Mada"/>
                          <a:sym typeface="Mada"/>
                        </a:rPr>
                        <a:t> . </a:t>
                      </a:r>
                      <a:r>
                        <a:rPr b="1" lang="ar" sz="1200">
                          <a:solidFill>
                            <a:srgbClr val="6AA84F"/>
                          </a:solidFill>
                          <a:latin typeface="Mada"/>
                          <a:ea typeface="Mada"/>
                          <a:cs typeface="Mada"/>
                          <a:sym typeface="Mada"/>
                        </a:rPr>
                        <a:t>The murmur is localised and does not radiate!</a:t>
                      </a:r>
                      <a:endParaRPr b="1" sz="1200">
                        <a:solidFill>
                          <a:srgbClr val="6AA84F"/>
                        </a:solidFill>
                        <a:latin typeface="Mada"/>
                        <a:ea typeface="Mada"/>
                        <a:cs typeface="Mada"/>
                        <a:sym typeface="Mada"/>
                      </a:endParaRPr>
                    </a:p>
                    <a:p>
                      <a:pPr indent="-198600" lvl="0" marL="244800" rtl="0" algn="l">
                        <a:spcBef>
                          <a:spcPts val="0"/>
                        </a:spcBef>
                        <a:spcAft>
                          <a:spcPts val="0"/>
                        </a:spcAft>
                        <a:buClr>
                          <a:srgbClr val="B52B59"/>
                        </a:buClr>
                        <a:buSzPts val="1200"/>
                        <a:buChar char="●"/>
                      </a:pPr>
                      <a:r>
                        <a:rPr b="1" lang="ar" sz="1200">
                          <a:solidFill>
                            <a:schemeClr val="dk1"/>
                          </a:solidFill>
                          <a:latin typeface="Mada"/>
                          <a:ea typeface="Mada"/>
                          <a:cs typeface="Mada"/>
                          <a:sym typeface="Mada"/>
                        </a:rPr>
                        <a:t>S3 CANNOT BE HEARD IN MITRAL STENOSIS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rgbClr val="6D9EEB"/>
                          </a:solidFill>
                          <a:latin typeface="Mada"/>
                          <a:ea typeface="Mada"/>
                          <a:cs typeface="Mada"/>
                          <a:sym typeface="Mada"/>
                        </a:rPr>
                        <a:t>Right ventricular heave (lift)</a:t>
                      </a:r>
                      <a:r>
                        <a:rPr lang="ar" sz="1200">
                          <a:solidFill>
                            <a:schemeClr val="dk1"/>
                          </a:solidFill>
                          <a:latin typeface="Mada"/>
                          <a:ea typeface="Mada"/>
                          <a:cs typeface="Mada"/>
                          <a:sym typeface="Mada"/>
                        </a:rPr>
                        <a:t> “Parasternal heave” </a:t>
                      </a:r>
                      <a:r>
                        <a:rPr lang="ar" sz="1200">
                          <a:solidFill>
                            <a:srgbClr val="1C4588"/>
                          </a:solidFill>
                          <a:latin typeface="Mada"/>
                          <a:ea typeface="Mada"/>
                          <a:cs typeface="Mada"/>
                          <a:sym typeface="Mada"/>
                        </a:rPr>
                        <a:t>due to pulmonary hypertension</a:t>
                      </a:r>
                      <a:endParaRPr sz="1200">
                        <a:solidFill>
                          <a:srgbClr val="1C4588"/>
                        </a:solidFill>
                        <a:latin typeface="Mada"/>
                        <a:ea typeface="Mada"/>
                        <a:cs typeface="Mada"/>
                        <a:sym typeface="Mada"/>
                      </a:endParaRPr>
                    </a:p>
                    <a:p>
                      <a:pPr indent="-198600" lvl="0" marL="244800" rtl="0" algn="l">
                        <a:spcBef>
                          <a:spcPts val="0"/>
                        </a:spcBef>
                        <a:spcAft>
                          <a:spcPts val="0"/>
                        </a:spcAft>
                        <a:buClr>
                          <a:srgbClr val="B52B59"/>
                        </a:buClr>
                        <a:buSzPts val="1200"/>
                        <a:buFont typeface="Mada"/>
                        <a:buChar char="●"/>
                      </a:pPr>
                      <a:r>
                        <a:rPr lang="ar" sz="1200">
                          <a:solidFill>
                            <a:srgbClr val="A64D79"/>
                          </a:solidFill>
                          <a:latin typeface="Mada"/>
                          <a:ea typeface="Mada"/>
                          <a:cs typeface="Mada"/>
                          <a:sym typeface="Mada"/>
                        </a:rPr>
                        <a:t>Signs of pulmonary hypertension.</a:t>
                      </a:r>
                      <a:endParaRPr sz="1200">
                        <a:solidFill>
                          <a:schemeClr val="dk1"/>
                        </a:solidFill>
                        <a:latin typeface="Mada"/>
                        <a:ea typeface="Mada"/>
                        <a:cs typeface="Mada"/>
                        <a:sym typeface="Mada"/>
                      </a:endParaRPr>
                    </a:p>
                  </a:txBody>
                  <a:tcPr marT="91425" marB="91425" marR="91425" marL="91425"/>
                </a:tc>
              </a:tr>
            </a:tbl>
          </a:graphicData>
        </a:graphic>
      </p:graphicFrame>
      <p:pic>
        <p:nvPicPr>
          <p:cNvPr id="388" name="Google Shape;388;p32"/>
          <p:cNvPicPr preferRelativeResize="0"/>
          <p:nvPr/>
        </p:nvPicPr>
        <p:blipFill rotWithShape="1">
          <a:blip r:embed="rId6">
            <a:alphaModFix/>
          </a:blip>
          <a:srcRect b="31647" l="0" r="0" t="0"/>
          <a:stretch/>
        </p:blipFill>
        <p:spPr>
          <a:xfrm>
            <a:off x="5756760" y="4446025"/>
            <a:ext cx="1616340" cy="562200"/>
          </a:xfrm>
          <a:prstGeom prst="rect">
            <a:avLst/>
          </a:prstGeom>
          <a:noFill/>
          <a:ln>
            <a:noFill/>
          </a:ln>
        </p:spPr>
      </p:pic>
      <p:sp>
        <p:nvSpPr>
          <p:cNvPr id="389" name="Google Shape;389;p32"/>
          <p:cNvSpPr/>
          <p:nvPr/>
        </p:nvSpPr>
        <p:spPr>
          <a:xfrm>
            <a:off x="6115050" y="1618838"/>
            <a:ext cx="1076400" cy="266700"/>
          </a:xfrm>
          <a:prstGeom prst="roundRect">
            <a:avLst>
              <a:gd fmla="val 16667" name="adj"/>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FF0000"/>
                </a:solidFill>
                <a:latin typeface="Mada"/>
                <a:ea typeface="Mada"/>
                <a:cs typeface="Mada"/>
                <a:sym typeface="Mada"/>
              </a:rPr>
              <a:t>S</a:t>
            </a:r>
            <a:r>
              <a:rPr b="1" lang="ar">
                <a:solidFill>
                  <a:srgbClr val="1155CC"/>
                </a:solidFill>
                <a:latin typeface="Mada"/>
                <a:ea typeface="Mada"/>
                <a:cs typeface="Mada"/>
                <a:sym typeface="Mada"/>
              </a:rPr>
              <a:t>T</a:t>
            </a:r>
            <a:r>
              <a:rPr b="1" lang="ar">
                <a:solidFill>
                  <a:srgbClr val="F1C232"/>
                </a:solidFill>
                <a:latin typeface="Mada"/>
                <a:ea typeface="Mada"/>
                <a:cs typeface="Mada"/>
                <a:sym typeface="Mada"/>
              </a:rPr>
              <a:t>E</a:t>
            </a:r>
            <a:r>
              <a:rPr b="1" lang="ar">
                <a:solidFill>
                  <a:srgbClr val="38761D"/>
                </a:solidFill>
                <a:latin typeface="Mada"/>
                <a:ea typeface="Mada"/>
                <a:cs typeface="Mada"/>
                <a:sym typeface="Mada"/>
              </a:rPr>
              <a:t>N</a:t>
            </a:r>
            <a:r>
              <a:rPr b="1" lang="ar">
                <a:solidFill>
                  <a:srgbClr val="9900FF"/>
                </a:solidFill>
                <a:latin typeface="Mada"/>
                <a:ea typeface="Mada"/>
                <a:cs typeface="Mada"/>
                <a:sym typeface="Mada"/>
              </a:rPr>
              <a:t>O</a:t>
            </a:r>
            <a:r>
              <a:rPr b="1" lang="ar">
                <a:solidFill>
                  <a:srgbClr val="A64D79"/>
                </a:solidFill>
                <a:latin typeface="Mada"/>
                <a:ea typeface="Mada"/>
                <a:cs typeface="Mada"/>
                <a:sym typeface="Mada"/>
              </a:rPr>
              <a:t>S</a:t>
            </a:r>
            <a:r>
              <a:rPr b="1" lang="ar">
                <a:solidFill>
                  <a:schemeClr val="dk1"/>
                </a:solidFill>
                <a:latin typeface="Mada"/>
                <a:ea typeface="Mada"/>
                <a:cs typeface="Mada"/>
                <a:sym typeface="Mada"/>
              </a:rPr>
              <a:t>is</a:t>
            </a:r>
            <a:endParaRPr/>
          </a:p>
        </p:txBody>
      </p:sp>
      <p:sp>
        <p:nvSpPr>
          <p:cNvPr id="390" name="Google Shape;390;p32"/>
          <p:cNvSpPr/>
          <p:nvPr/>
        </p:nvSpPr>
        <p:spPr>
          <a:xfrm>
            <a:off x="1294875" y="6257490"/>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2"/>
          <p:cNvSpPr/>
          <p:nvPr/>
        </p:nvSpPr>
        <p:spPr>
          <a:xfrm>
            <a:off x="1294875" y="4912215"/>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3"/>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397" name="Google Shape;397;p33"/>
          <p:cNvSpPr txBox="1"/>
          <p:nvPr/>
        </p:nvSpPr>
        <p:spPr>
          <a:xfrm>
            <a:off x="0" y="9334500"/>
            <a:ext cx="7560000" cy="13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a:t>
            </a:r>
            <a:r>
              <a:rPr lang="ar" sz="900">
                <a:solidFill>
                  <a:srgbClr val="1C4588"/>
                </a:solidFill>
                <a:latin typeface="Mada"/>
                <a:ea typeface="Mada"/>
                <a:cs typeface="Mada"/>
                <a:sym typeface="Mada"/>
              </a:rPr>
              <a:t> Eventually because of </a:t>
            </a:r>
            <a:r>
              <a:rPr lang="ar" sz="900">
                <a:solidFill>
                  <a:srgbClr val="1C4588"/>
                </a:solidFill>
                <a:latin typeface="Mada"/>
                <a:ea typeface="Mada"/>
                <a:cs typeface="Mada"/>
                <a:sym typeface="Mada"/>
              </a:rPr>
              <a:t>Tricuspid regurgitation</a:t>
            </a:r>
            <a:r>
              <a:rPr lang="ar" sz="900">
                <a:solidFill>
                  <a:srgbClr val="1C4588"/>
                </a:solidFill>
                <a:latin typeface="Mada"/>
                <a:ea typeface="Mada"/>
                <a:cs typeface="Mada"/>
                <a:sym typeface="Mada"/>
              </a:rPr>
              <a:t>. Continuous wave (CW) Doppler can be used to estimate of pulmonary artery pressure through measurement of the degree of tricuspid regurgitation.</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ACE inhibitors and other afterload-reducing drugs are contraindicated because they cause dilation of peripheral blood vessels, which may lead to cardiovascular decompensation! Also In </a:t>
            </a:r>
            <a:r>
              <a:rPr lang="ar" sz="900">
                <a:solidFill>
                  <a:srgbClr val="1C4588"/>
                </a:solidFill>
                <a:latin typeface="Mada"/>
                <a:ea typeface="Mada"/>
                <a:cs typeface="Mada"/>
                <a:sym typeface="Mada"/>
              </a:rPr>
              <a:t>pregnant women</a:t>
            </a:r>
            <a:r>
              <a:rPr lang="ar" sz="900">
                <a:solidFill>
                  <a:srgbClr val="1C4588"/>
                </a:solidFill>
                <a:latin typeface="Mada"/>
                <a:ea typeface="Mada"/>
                <a:cs typeface="Mada"/>
                <a:sym typeface="Mada"/>
              </a:rPr>
              <a:t> it is better to do PMBC because diuretics can cause intrauterine growth retardation.</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3- Asses severity by</a:t>
            </a:r>
            <a:r>
              <a:rPr lang="ar" sz="900">
                <a:solidFill>
                  <a:srgbClr val="1C4588"/>
                </a:solidFill>
                <a:latin typeface="Mada"/>
                <a:ea typeface="Mada"/>
                <a:cs typeface="Mada"/>
                <a:sym typeface="Mada"/>
              </a:rPr>
              <a:t> Doppler echocardiography: (Always check for LA thrombus with TEE prior to surgery)</a:t>
            </a:r>
            <a:endParaRPr sz="900">
              <a:solidFill>
                <a:srgbClr val="1C4588"/>
              </a:solidFill>
              <a:latin typeface="Mada"/>
              <a:ea typeface="Mada"/>
              <a:cs typeface="Mada"/>
              <a:sym typeface="Mada"/>
            </a:endParaRPr>
          </a:p>
          <a:p>
            <a:pPr indent="-285750" lvl="0" marL="4572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Good leaflet morphology, no calcification → </a:t>
            </a:r>
            <a:r>
              <a:rPr b="1" lang="ar" sz="900">
                <a:solidFill>
                  <a:srgbClr val="1C4588"/>
                </a:solidFill>
                <a:latin typeface="Mada"/>
                <a:ea typeface="Mada"/>
                <a:cs typeface="Mada"/>
                <a:sym typeface="Mada"/>
              </a:rPr>
              <a:t>Valvuloplasty</a:t>
            </a:r>
            <a:r>
              <a:rPr lang="ar" sz="900">
                <a:solidFill>
                  <a:srgbClr val="1C4588"/>
                </a:solidFill>
                <a:latin typeface="Mada"/>
                <a:ea typeface="Mada"/>
                <a:cs typeface="Mada"/>
                <a:sym typeface="Mada"/>
              </a:rPr>
              <a:t> (the Wilkins score can also be used to determine if the valve is suitable for PMBC.)</a:t>
            </a:r>
            <a:endParaRPr sz="900">
              <a:solidFill>
                <a:srgbClr val="1C4588"/>
              </a:solidFill>
              <a:latin typeface="Mada"/>
              <a:ea typeface="Mada"/>
              <a:cs typeface="Mada"/>
              <a:sym typeface="Mada"/>
            </a:endParaRPr>
          </a:p>
          <a:p>
            <a:pPr indent="-285750" lvl="0" marL="4572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Leaflet/chordal thickening, Mild valve calcification → </a:t>
            </a:r>
            <a:r>
              <a:rPr b="1" lang="ar" sz="900">
                <a:solidFill>
                  <a:srgbClr val="1C4588"/>
                </a:solidFill>
                <a:latin typeface="Mada"/>
                <a:ea typeface="Mada"/>
                <a:cs typeface="Mada"/>
                <a:sym typeface="Mada"/>
              </a:rPr>
              <a:t>Open commissurotomy</a:t>
            </a:r>
            <a:endParaRPr b="1" sz="900">
              <a:solidFill>
                <a:srgbClr val="1C4588"/>
              </a:solidFill>
              <a:latin typeface="Mada"/>
              <a:ea typeface="Mada"/>
              <a:cs typeface="Mada"/>
              <a:sym typeface="Mada"/>
            </a:endParaRPr>
          </a:p>
          <a:p>
            <a:pPr indent="-285750" lvl="0" marL="457200" rtl="0" algn="l">
              <a:spcBef>
                <a:spcPts val="0"/>
              </a:spcBef>
              <a:spcAft>
                <a:spcPts val="0"/>
              </a:spcAft>
              <a:buClr>
                <a:srgbClr val="1C4588"/>
              </a:buClr>
              <a:buSzPts val="900"/>
              <a:buFont typeface="Mada"/>
              <a:buChar char="-"/>
            </a:pPr>
            <a:r>
              <a:rPr lang="ar" sz="900">
                <a:solidFill>
                  <a:srgbClr val="1C4588"/>
                </a:solidFill>
                <a:latin typeface="Mada"/>
                <a:ea typeface="Mada"/>
                <a:cs typeface="Mada"/>
                <a:sym typeface="Mada"/>
              </a:rPr>
              <a:t>Severely scarred leaflets, moderate - severe calcification (	cannot be re-opened without producing significant regurgitation), presence of mitral regurgitation or LA thrombus despite anticoagulation→ </a:t>
            </a:r>
            <a:r>
              <a:rPr b="1" lang="ar" sz="900">
                <a:solidFill>
                  <a:srgbClr val="1C4588"/>
                </a:solidFill>
                <a:latin typeface="Mada"/>
                <a:ea typeface="Mada"/>
                <a:cs typeface="Mada"/>
                <a:sym typeface="Mada"/>
              </a:rPr>
              <a:t>Mitral valve replace</a:t>
            </a:r>
            <a:r>
              <a:rPr b="1" lang="ar" sz="900">
                <a:solidFill>
                  <a:srgbClr val="1C4588"/>
                </a:solidFill>
                <a:latin typeface="Mada"/>
                <a:ea typeface="Mada"/>
                <a:cs typeface="Mada"/>
                <a:sym typeface="Mada"/>
              </a:rPr>
              <a:t>ment</a:t>
            </a:r>
            <a:endParaRPr b="1" sz="900">
              <a:solidFill>
                <a:srgbClr val="1C4588"/>
              </a:solidFill>
              <a:latin typeface="Mada"/>
              <a:ea typeface="Mada"/>
              <a:cs typeface="Mada"/>
              <a:sym typeface="Mada"/>
            </a:endParaRPr>
          </a:p>
        </p:txBody>
      </p:sp>
      <p:sp>
        <p:nvSpPr>
          <p:cNvPr id="398" name="Google Shape;398;p33"/>
          <p:cNvSpPr txBox="1"/>
          <p:nvPr/>
        </p:nvSpPr>
        <p:spPr>
          <a:xfrm>
            <a:off x="247500" y="6865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Diagnosis</a:t>
            </a:r>
            <a:endParaRPr sz="2200">
              <a:highlight>
                <a:srgbClr val="F5E9ED"/>
              </a:highlight>
              <a:latin typeface="Alegreya Regular"/>
              <a:ea typeface="Alegreya Regular"/>
              <a:cs typeface="Alegreya Regular"/>
              <a:sym typeface="Alegreya Regular"/>
            </a:endParaRPr>
          </a:p>
        </p:txBody>
      </p:sp>
      <p:sp>
        <p:nvSpPr>
          <p:cNvPr id="399" name="Google Shape;399;p3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t>
            </a:r>
            <a:r>
              <a:rPr lang="ar" sz="2600">
                <a:latin typeface="Exo Thin"/>
                <a:ea typeface="Exo Thin"/>
                <a:cs typeface="Exo Thin"/>
                <a:sym typeface="Exo Thin"/>
              </a:rPr>
              <a:t>Mitral stenosis </a:t>
            </a:r>
            <a:r>
              <a:rPr i="1" lang="ar" sz="2400">
                <a:solidFill>
                  <a:schemeClr val="dk1"/>
                </a:solidFill>
                <a:latin typeface="Exo Thin"/>
                <a:ea typeface="Exo Thin"/>
                <a:cs typeface="Exo Thin"/>
                <a:sym typeface="Exo Thin"/>
              </a:rPr>
              <a:t>(cont.)</a:t>
            </a:r>
            <a:endParaRPr sz="2600">
              <a:latin typeface="Exo Thin"/>
              <a:ea typeface="Exo Thin"/>
              <a:cs typeface="Exo Thin"/>
              <a:sym typeface="Exo Thin"/>
            </a:endParaRPr>
          </a:p>
        </p:txBody>
      </p:sp>
      <p:sp>
        <p:nvSpPr>
          <p:cNvPr id="400" name="Google Shape;400;p33"/>
          <p:cNvSpPr txBox="1"/>
          <p:nvPr/>
        </p:nvSpPr>
        <p:spPr>
          <a:xfrm>
            <a:off x="247500" y="54617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Management</a:t>
            </a:r>
            <a:endParaRPr sz="2200">
              <a:highlight>
                <a:srgbClr val="F5E9ED"/>
              </a:highlight>
              <a:latin typeface="Alegreya Regular"/>
              <a:ea typeface="Alegreya Regular"/>
              <a:cs typeface="Alegreya Regular"/>
              <a:sym typeface="Alegreya Regular"/>
            </a:endParaRPr>
          </a:p>
        </p:txBody>
      </p:sp>
      <p:sp>
        <p:nvSpPr>
          <p:cNvPr id="401" name="Google Shape;401;p33"/>
          <p:cNvSpPr/>
          <p:nvPr/>
        </p:nvSpPr>
        <p:spPr>
          <a:xfrm>
            <a:off x="1842100" y="6635275"/>
            <a:ext cx="4222500" cy="3159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Treatment of symptomatic mitral stenosis</a:t>
            </a:r>
            <a:endParaRPr b="1" sz="1700">
              <a:solidFill>
                <a:srgbClr val="FFFFFF"/>
              </a:solidFill>
              <a:latin typeface="Mada"/>
              <a:ea typeface="Mada"/>
              <a:cs typeface="Mada"/>
              <a:sym typeface="Mada"/>
            </a:endParaRPr>
          </a:p>
        </p:txBody>
      </p:sp>
      <p:sp>
        <p:nvSpPr>
          <p:cNvPr id="402" name="Google Shape;402;p33"/>
          <p:cNvSpPr/>
          <p:nvPr/>
        </p:nvSpPr>
        <p:spPr>
          <a:xfrm>
            <a:off x="4198600" y="7158450"/>
            <a:ext cx="30648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2- Surgical therapy</a:t>
            </a:r>
            <a:endParaRPr b="1" sz="17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(Treat the cause)</a:t>
            </a:r>
            <a:endParaRPr b="1" sz="1200">
              <a:latin typeface="Mada"/>
              <a:ea typeface="Mada"/>
              <a:cs typeface="Mada"/>
              <a:sym typeface="Mada"/>
            </a:endParaRPr>
          </a:p>
        </p:txBody>
      </p:sp>
      <p:sp>
        <p:nvSpPr>
          <p:cNvPr id="403" name="Google Shape;403;p33"/>
          <p:cNvSpPr/>
          <p:nvPr/>
        </p:nvSpPr>
        <p:spPr>
          <a:xfrm>
            <a:off x="247500" y="7158450"/>
            <a:ext cx="30648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1- Medical therapy</a:t>
            </a:r>
            <a:endParaRPr b="1" sz="17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(Treat the symptoms)</a:t>
            </a:r>
            <a:endParaRPr b="1" sz="1200">
              <a:latin typeface="Mada"/>
              <a:ea typeface="Mada"/>
              <a:cs typeface="Mada"/>
              <a:sym typeface="Mada"/>
            </a:endParaRPr>
          </a:p>
        </p:txBody>
      </p:sp>
      <p:cxnSp>
        <p:nvCxnSpPr>
          <p:cNvPr id="404" name="Google Shape;404;p33"/>
          <p:cNvCxnSpPr>
            <a:stCxn id="401" idx="2"/>
            <a:endCxn id="402" idx="0"/>
          </p:cNvCxnSpPr>
          <p:nvPr/>
        </p:nvCxnSpPr>
        <p:spPr>
          <a:xfrm flipH="1" rot="-5400000">
            <a:off x="4738600" y="6165925"/>
            <a:ext cx="207300" cy="1777800"/>
          </a:xfrm>
          <a:prstGeom prst="bentConnector3">
            <a:avLst>
              <a:gd fmla="val 49994" name="adj1"/>
            </a:avLst>
          </a:prstGeom>
          <a:noFill/>
          <a:ln cap="flat" cmpd="sng" w="9525">
            <a:solidFill>
              <a:srgbClr val="595959"/>
            </a:solidFill>
            <a:prstDash val="solid"/>
            <a:round/>
            <a:headEnd len="med" w="med" type="none"/>
            <a:tailEnd len="med" w="med" type="none"/>
          </a:ln>
        </p:spPr>
      </p:cxnSp>
      <p:cxnSp>
        <p:nvCxnSpPr>
          <p:cNvPr id="405" name="Google Shape;405;p33"/>
          <p:cNvCxnSpPr>
            <a:stCxn id="401" idx="2"/>
            <a:endCxn id="403" idx="0"/>
          </p:cNvCxnSpPr>
          <p:nvPr/>
        </p:nvCxnSpPr>
        <p:spPr>
          <a:xfrm rot="5400000">
            <a:off x="2762950" y="5968075"/>
            <a:ext cx="207300" cy="2173500"/>
          </a:xfrm>
          <a:prstGeom prst="bentConnector3">
            <a:avLst>
              <a:gd fmla="val 49994" name="adj1"/>
            </a:avLst>
          </a:prstGeom>
          <a:noFill/>
          <a:ln cap="flat" cmpd="sng" w="9525">
            <a:solidFill>
              <a:srgbClr val="595959"/>
            </a:solidFill>
            <a:prstDash val="solid"/>
            <a:round/>
            <a:headEnd len="med" w="med" type="none"/>
            <a:tailEnd len="med" w="med" type="none"/>
          </a:ln>
        </p:spPr>
      </p:cxnSp>
      <p:sp>
        <p:nvSpPr>
          <p:cNvPr id="406" name="Google Shape;406;p33"/>
          <p:cNvSpPr txBox="1"/>
          <p:nvPr/>
        </p:nvSpPr>
        <p:spPr>
          <a:xfrm>
            <a:off x="0" y="7626750"/>
            <a:ext cx="3458100" cy="1634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AutoNum type="arabicPeriod"/>
            </a:pPr>
            <a:r>
              <a:rPr b="1" lang="ar" sz="1100">
                <a:solidFill>
                  <a:srgbClr val="1C4588"/>
                </a:solidFill>
                <a:latin typeface="Mada"/>
                <a:ea typeface="Mada"/>
                <a:cs typeface="Mada"/>
                <a:sym typeface="Mada"/>
              </a:rPr>
              <a:t>Treatment of HF</a:t>
            </a:r>
            <a:r>
              <a:rPr b="1" lang="ar" sz="1100">
                <a:solidFill>
                  <a:srgbClr val="1C4588"/>
                </a:solidFill>
                <a:latin typeface="Mada"/>
                <a:ea typeface="Mada"/>
                <a:cs typeface="Mada"/>
                <a:sym typeface="Mada"/>
              </a:rPr>
              <a:t>:</a:t>
            </a:r>
            <a:r>
              <a:rPr b="1" lang="ar" sz="1100">
                <a:latin typeface="Mada"/>
                <a:ea typeface="Mada"/>
                <a:cs typeface="Mada"/>
                <a:sym typeface="Mada"/>
              </a:rPr>
              <a:t> ONLY </a:t>
            </a:r>
            <a:r>
              <a:rPr lang="ar" sz="1100">
                <a:latin typeface="Mada"/>
                <a:ea typeface="Mada"/>
                <a:cs typeface="Mada"/>
                <a:sym typeface="Mada"/>
              </a:rPr>
              <a:t>Diuretics</a:t>
            </a:r>
            <a:r>
              <a:rPr baseline="30000" lang="ar" sz="1100">
                <a:latin typeface="Mada"/>
                <a:ea typeface="Mada"/>
                <a:cs typeface="Mada"/>
                <a:sym typeface="Mada"/>
              </a:rPr>
              <a:t>2</a:t>
            </a:r>
            <a:r>
              <a:rPr lang="ar" sz="1100">
                <a:latin typeface="Mada"/>
                <a:ea typeface="Mada"/>
                <a:cs typeface="Mada"/>
                <a:sym typeface="Mada"/>
              </a:rPr>
              <a:t> </a:t>
            </a:r>
            <a:r>
              <a:rPr lang="ar" sz="1100">
                <a:solidFill>
                  <a:srgbClr val="1C4588"/>
                </a:solidFill>
                <a:latin typeface="Mada"/>
                <a:ea typeface="Mada"/>
                <a:cs typeface="Mada"/>
                <a:sym typeface="Mada"/>
              </a:rPr>
              <a:t>and Na restriction</a:t>
            </a:r>
            <a:endParaRPr sz="11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100">
                <a:solidFill>
                  <a:srgbClr val="1C4588"/>
                </a:solidFill>
                <a:latin typeface="Mada"/>
                <a:ea typeface="Mada"/>
                <a:cs typeface="Mada"/>
                <a:sym typeface="Mada"/>
              </a:rPr>
              <a:t>AF control:</a:t>
            </a:r>
            <a:r>
              <a:rPr b="1" lang="ar" sz="1100">
                <a:solidFill>
                  <a:schemeClr val="dk1"/>
                </a:solidFill>
                <a:latin typeface="Mada"/>
                <a:ea typeface="Mada"/>
                <a:cs typeface="Mada"/>
                <a:sym typeface="Mada"/>
              </a:rPr>
              <a:t> </a:t>
            </a:r>
            <a:r>
              <a:rPr lang="ar" sz="900">
                <a:solidFill>
                  <a:schemeClr val="dk1"/>
                </a:solidFill>
                <a:latin typeface="Mada"/>
                <a:ea typeface="Mada"/>
                <a:cs typeface="Mada"/>
                <a:sym typeface="Mada"/>
              </a:rPr>
              <a:t>(More details in arrhythmias lecture)</a:t>
            </a:r>
            <a:endParaRPr b="1" sz="900">
              <a:solidFill>
                <a:schemeClr val="dk1"/>
              </a:solidFill>
              <a:latin typeface="Mada"/>
              <a:ea typeface="Mada"/>
              <a:cs typeface="Mada"/>
              <a:sym typeface="Mada"/>
            </a:endParaRPr>
          </a:p>
          <a:p>
            <a:pPr indent="-304800" lvl="1" marL="914400" rtl="0" algn="l">
              <a:spcBef>
                <a:spcPts val="0"/>
              </a:spcBef>
              <a:spcAft>
                <a:spcPts val="0"/>
              </a:spcAft>
              <a:buSzPts val="1200"/>
              <a:buFont typeface="Mada"/>
              <a:buAutoNum type="alphaLcPeriod"/>
            </a:pPr>
            <a:r>
              <a:rPr lang="ar" sz="1100">
                <a:solidFill>
                  <a:schemeClr val="dk1"/>
                </a:solidFill>
                <a:latin typeface="Mada"/>
                <a:ea typeface="Mada"/>
                <a:cs typeface="Mada"/>
                <a:sym typeface="Mada"/>
              </a:rPr>
              <a:t>Digoxin (Digitalis), Beta &amp; Ca channel blockers, Antiarrhythmic, Anticoagulation (Warfarin).</a:t>
            </a:r>
            <a:r>
              <a:rPr lang="ar"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ar" sz="1100">
                <a:solidFill>
                  <a:schemeClr val="dk1"/>
                </a:solidFill>
                <a:latin typeface="Mada"/>
                <a:ea typeface="Mada"/>
                <a:cs typeface="Mada"/>
                <a:sym typeface="Mada"/>
              </a:rPr>
              <a:t>Endocarditis prophylaxis: </a:t>
            </a:r>
            <a:r>
              <a:rPr lang="ar" sz="1100">
                <a:solidFill>
                  <a:schemeClr val="dk1"/>
                </a:solidFill>
                <a:latin typeface="Mada"/>
                <a:ea typeface="Mada"/>
                <a:cs typeface="Mada"/>
                <a:sym typeface="Mada"/>
              </a:rPr>
              <a:t>to prevent endocarditis</a:t>
            </a:r>
            <a:r>
              <a:rPr lang="ar" sz="1100">
                <a:solidFill>
                  <a:srgbClr val="1C4588"/>
                </a:solidFill>
                <a:latin typeface="Mada"/>
                <a:ea typeface="Mada"/>
                <a:cs typeface="Mada"/>
                <a:sym typeface="Mada"/>
              </a:rPr>
              <a:t> </a:t>
            </a:r>
            <a:r>
              <a:rPr lang="ar" sz="900">
                <a:solidFill>
                  <a:srgbClr val="1C4588"/>
                </a:solidFill>
                <a:latin typeface="Mada"/>
                <a:ea typeface="Mada"/>
                <a:cs typeface="Mada"/>
                <a:sym typeface="Mada"/>
              </a:rPr>
              <a:t>(No longer routinely recommended)</a:t>
            </a:r>
            <a:endParaRPr sz="900">
              <a:solidFill>
                <a:srgbClr val="1C4588"/>
              </a:solidFill>
              <a:latin typeface="Mada"/>
              <a:ea typeface="Mada"/>
              <a:cs typeface="Mada"/>
              <a:sym typeface="Mada"/>
            </a:endParaRPr>
          </a:p>
        </p:txBody>
      </p:sp>
      <p:sp>
        <p:nvSpPr>
          <p:cNvPr id="407" name="Google Shape;407;p33"/>
          <p:cNvSpPr txBox="1"/>
          <p:nvPr/>
        </p:nvSpPr>
        <p:spPr>
          <a:xfrm>
            <a:off x="3574200" y="7609050"/>
            <a:ext cx="3895800" cy="16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You choose according to the severity of the condition:</a:t>
            </a:r>
            <a:r>
              <a:rPr b="1" baseline="30000" lang="ar" sz="1100">
                <a:latin typeface="Mada"/>
                <a:ea typeface="Mada"/>
                <a:cs typeface="Mada"/>
                <a:sym typeface="Mada"/>
              </a:rPr>
              <a:t>3</a:t>
            </a:r>
            <a:endParaRPr b="1" baseline="30000" sz="1100">
              <a:latin typeface="Mada"/>
              <a:ea typeface="Mada"/>
              <a:cs typeface="Mada"/>
              <a:sym typeface="Mada"/>
            </a:endParaRPr>
          </a:p>
          <a:p>
            <a:pPr indent="-298450" lvl="0" marL="457200" rtl="0" algn="l">
              <a:spcBef>
                <a:spcPts val="0"/>
              </a:spcBef>
              <a:spcAft>
                <a:spcPts val="0"/>
              </a:spcAft>
              <a:buSzPts val="1100"/>
              <a:buFont typeface="Mada"/>
              <a:buAutoNum type="arabicPeriod"/>
            </a:pPr>
            <a:r>
              <a:rPr b="1" lang="ar" sz="1100">
                <a:solidFill>
                  <a:srgbClr val="9C254D"/>
                </a:solidFill>
                <a:latin typeface="Mada"/>
                <a:ea typeface="Mada"/>
                <a:cs typeface="Mada"/>
                <a:sym typeface="Mada"/>
              </a:rPr>
              <a:t>First line: </a:t>
            </a:r>
            <a:r>
              <a:rPr b="1" lang="ar" sz="1100">
                <a:solidFill>
                  <a:srgbClr val="CC0000"/>
                </a:solidFill>
                <a:latin typeface="Mada"/>
                <a:ea typeface="Mada"/>
                <a:cs typeface="Mada"/>
                <a:sym typeface="Mada"/>
              </a:rPr>
              <a:t>Percutaneous mitral Balloon  commissurotomy (PMBC) AKA. </a:t>
            </a:r>
            <a:r>
              <a:rPr b="1" lang="ar" sz="1100">
                <a:solidFill>
                  <a:srgbClr val="CC0000"/>
                </a:solidFill>
                <a:latin typeface="Mada"/>
                <a:ea typeface="Mada"/>
                <a:cs typeface="Mada"/>
                <a:sym typeface="Mada"/>
              </a:rPr>
              <a:t>mitral valvuloplasty</a:t>
            </a:r>
            <a:r>
              <a:rPr b="1" lang="ar" sz="1100">
                <a:latin typeface="Mada"/>
                <a:ea typeface="Mada"/>
                <a:cs typeface="Mada"/>
                <a:sym typeface="Mada"/>
              </a:rPr>
              <a:t> </a:t>
            </a:r>
            <a:r>
              <a:rPr lang="ar" sz="1100">
                <a:latin typeface="Mada"/>
                <a:ea typeface="Mada"/>
                <a:cs typeface="Mada"/>
                <a:sym typeface="Mada"/>
              </a:rPr>
              <a:t>i</a:t>
            </a:r>
            <a:r>
              <a:rPr lang="ar" sz="1100">
                <a:solidFill>
                  <a:srgbClr val="1C4588"/>
                </a:solidFill>
                <a:latin typeface="Mada"/>
                <a:ea typeface="Mada"/>
                <a:cs typeface="Mada"/>
                <a:sym typeface="Mada"/>
              </a:rPr>
              <a:t>f the following criteria are fulfilled:</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AutoNum type="alphaLcPeriod"/>
            </a:pPr>
            <a:r>
              <a:rPr lang="ar" sz="1100">
                <a:solidFill>
                  <a:srgbClr val="1C4588"/>
                </a:solidFill>
                <a:latin typeface="Mada"/>
                <a:ea typeface="Mada"/>
                <a:cs typeface="Mada"/>
                <a:sym typeface="Mada"/>
              </a:rPr>
              <a:t>Mobile, non calcified valve on echo</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AutoNum type="alphaLcPeriod"/>
            </a:pPr>
            <a:r>
              <a:rPr lang="ar" sz="1100">
                <a:solidFill>
                  <a:srgbClr val="1C4588"/>
                </a:solidFill>
                <a:latin typeface="Mada"/>
                <a:ea typeface="Mada"/>
                <a:cs typeface="Mada"/>
                <a:sym typeface="Mada"/>
              </a:rPr>
              <a:t>No LA thrombus</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AutoNum type="alphaLcPeriod"/>
            </a:pPr>
            <a:r>
              <a:rPr lang="ar" sz="1100">
                <a:solidFill>
                  <a:srgbClr val="1C4588"/>
                </a:solidFill>
                <a:latin typeface="Mada"/>
                <a:ea typeface="Mada"/>
                <a:cs typeface="Mada"/>
                <a:sym typeface="Mada"/>
              </a:rPr>
              <a:t>No or mild mitral regurgitation </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AutoNum type="arabicPeriod"/>
            </a:pPr>
            <a:r>
              <a:rPr b="1" lang="ar" sz="1100">
                <a:solidFill>
                  <a:srgbClr val="9C254D"/>
                </a:solidFill>
                <a:latin typeface="Mada"/>
                <a:ea typeface="Mada"/>
                <a:cs typeface="Mada"/>
                <a:sym typeface="Mada"/>
              </a:rPr>
              <a:t>Alternatives: </a:t>
            </a:r>
            <a:r>
              <a:rPr b="1" lang="ar" sz="1100">
                <a:latin typeface="Mada"/>
                <a:ea typeface="Mada"/>
                <a:cs typeface="Mada"/>
                <a:sym typeface="Mada"/>
              </a:rPr>
              <a:t>Open Commissurotomy</a:t>
            </a:r>
            <a:r>
              <a:rPr b="1" baseline="30000" lang="ar" sz="1100">
                <a:latin typeface="Mada"/>
                <a:ea typeface="Mada"/>
                <a:cs typeface="Mada"/>
                <a:sym typeface="Mada"/>
              </a:rPr>
              <a:t>3</a:t>
            </a:r>
            <a:r>
              <a:rPr lang="ar" sz="1100">
                <a:latin typeface="Mada"/>
                <a:ea typeface="Mada"/>
                <a:cs typeface="Mada"/>
                <a:sym typeface="Mada"/>
              </a:rPr>
              <a:t>, </a:t>
            </a:r>
            <a:r>
              <a:rPr b="1" lang="ar" sz="1100">
                <a:latin typeface="Mada"/>
                <a:ea typeface="Mada"/>
                <a:cs typeface="Mada"/>
                <a:sym typeface="Mada"/>
              </a:rPr>
              <a:t>Mitral Valve Replacement</a:t>
            </a:r>
            <a:r>
              <a:rPr b="1" baseline="30000" lang="ar" sz="1100">
                <a:latin typeface="Mada"/>
                <a:ea typeface="Mada"/>
                <a:cs typeface="Mada"/>
                <a:sym typeface="Mada"/>
              </a:rPr>
              <a:t>3</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p:txBody>
      </p:sp>
      <p:sp>
        <p:nvSpPr>
          <p:cNvPr id="408" name="Google Shape;408;p33"/>
          <p:cNvSpPr txBox="1"/>
          <p:nvPr/>
        </p:nvSpPr>
        <p:spPr>
          <a:xfrm>
            <a:off x="477650" y="5876800"/>
            <a:ext cx="6689400" cy="646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6AA84F"/>
                </a:solidFill>
                <a:latin typeface="Mada"/>
                <a:ea typeface="Mada"/>
                <a:cs typeface="Mada"/>
                <a:sym typeface="Mada"/>
              </a:rPr>
              <a:t>Patients with </a:t>
            </a:r>
            <a:r>
              <a:rPr b="1" lang="ar" sz="1200">
                <a:solidFill>
                  <a:srgbClr val="6AA84F"/>
                </a:solidFill>
                <a:latin typeface="Mada"/>
                <a:ea typeface="Mada"/>
                <a:cs typeface="Mada"/>
                <a:sym typeface="Mada"/>
              </a:rPr>
              <a:t>mild symptoms can be treated medically</a:t>
            </a:r>
            <a:r>
              <a:rPr lang="ar" sz="1200">
                <a:solidFill>
                  <a:srgbClr val="1C4588"/>
                </a:solidFill>
                <a:latin typeface="Mada"/>
                <a:ea typeface="Mada"/>
                <a:cs typeface="Mada"/>
                <a:sym typeface="Mada"/>
              </a:rPr>
              <a:t> but intervention by balloon valvuloplasty, mitral valvotomy or mitral valve replacement should be considered if the patient remains symptomatic </a:t>
            </a:r>
            <a:r>
              <a:rPr b="1" lang="ar" sz="1200">
                <a:solidFill>
                  <a:srgbClr val="1C4588"/>
                </a:solidFill>
                <a:latin typeface="Mada"/>
                <a:ea typeface="Mada"/>
                <a:cs typeface="Mada"/>
                <a:sym typeface="Mada"/>
              </a:rPr>
              <a:t>despite medical treatment or if pulmonary hypertension develops</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p:txBody>
      </p:sp>
      <p:cxnSp>
        <p:nvCxnSpPr>
          <p:cNvPr id="409" name="Google Shape;409;p33"/>
          <p:cNvCxnSpPr/>
          <p:nvPr/>
        </p:nvCxnSpPr>
        <p:spPr>
          <a:xfrm rot="10800000">
            <a:off x="8900" y="93924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410" name="Google Shape;410;p33"/>
          <p:cNvGraphicFramePr/>
          <p:nvPr/>
        </p:nvGraphicFramePr>
        <p:xfrm>
          <a:off x="104775" y="1189825"/>
          <a:ext cx="3000000" cy="3000000"/>
        </p:xfrm>
        <a:graphic>
          <a:graphicData uri="http://schemas.openxmlformats.org/drawingml/2006/table">
            <a:tbl>
              <a:tblPr>
                <a:noFill/>
                <a:tableStyleId>{B2831F66-5931-4056-B395-67EB3239CB03}</a:tableStyleId>
              </a:tblPr>
              <a:tblGrid>
                <a:gridCol w="1164800"/>
                <a:gridCol w="6139725"/>
              </a:tblGrid>
              <a:tr h="3101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Investigation</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Findings / notes</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41045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Clinical</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85900" lvl="0" marL="352799"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Clinical evaluation of Mitral Stenosis begins with an in-depth history and physical exam.</a:t>
                      </a:r>
                      <a:endParaRPr sz="1000">
                        <a:solidFill>
                          <a:schemeClr val="dk1"/>
                        </a:solidFill>
                        <a:latin typeface="Mada"/>
                        <a:ea typeface="Mada"/>
                        <a:cs typeface="Mada"/>
                        <a:sym typeface="Mada"/>
                      </a:endParaRPr>
                    </a:p>
                    <a:p>
                      <a:pPr indent="-185900" lvl="0" marL="352799" rtl="0" algn="l">
                        <a:spcBef>
                          <a:spcPts val="0"/>
                        </a:spcBef>
                        <a:spcAft>
                          <a:spcPts val="0"/>
                        </a:spcAft>
                        <a:buClr>
                          <a:schemeClr val="dk1"/>
                        </a:buClr>
                        <a:buSzPts val="1000"/>
                        <a:buFont typeface="Mada"/>
                        <a:buChar char="●"/>
                      </a:pPr>
                      <a:r>
                        <a:rPr lang="ar" sz="1100">
                          <a:solidFill>
                            <a:srgbClr val="A64D79"/>
                          </a:solidFill>
                          <a:latin typeface="Mada"/>
                          <a:ea typeface="Mada"/>
                          <a:cs typeface="Mada"/>
                          <a:sym typeface="Mada"/>
                        </a:rPr>
                        <a:t>Bloods, FBCs, U&amp;Es, Cholesterol, clotting, ECG exercise testing and echodoppler</a:t>
                      </a:r>
                      <a:endParaRPr sz="1000">
                        <a:solidFill>
                          <a:schemeClr val="dk1"/>
                        </a:solidFill>
                        <a:latin typeface="Mada"/>
                        <a:ea typeface="Mada"/>
                        <a:cs typeface="Mada"/>
                        <a:sym typeface="Mada"/>
                      </a:endParaRPr>
                    </a:p>
                  </a:txBody>
                  <a:tcPr marT="91425" marB="91425" marR="91425" marL="91425"/>
                </a:tc>
              </a:tr>
              <a:tr h="5184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ECG</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85900" lvl="0" marL="352799"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Atrial fibrillation (AF),</a:t>
                      </a:r>
                      <a:r>
                        <a:rPr lang="ar" sz="1000">
                          <a:solidFill>
                            <a:schemeClr val="dk1"/>
                          </a:solidFill>
                          <a:latin typeface="Mada"/>
                          <a:ea typeface="Mada"/>
                          <a:cs typeface="Mada"/>
                          <a:sym typeface="Mada"/>
                        </a:rPr>
                        <a:t> </a:t>
                      </a:r>
                      <a:r>
                        <a:rPr b="1" lang="ar" sz="1000">
                          <a:solidFill>
                            <a:srgbClr val="1C4588"/>
                          </a:solidFill>
                          <a:latin typeface="Mada"/>
                          <a:ea typeface="Mada"/>
                          <a:cs typeface="Mada"/>
                          <a:sym typeface="Mada"/>
                        </a:rPr>
                        <a:t>right atrial enlargement</a:t>
                      </a:r>
                      <a:r>
                        <a:rPr b="1" baseline="30000" lang="ar" sz="1000">
                          <a:solidFill>
                            <a:srgbClr val="1C4588"/>
                          </a:solidFill>
                          <a:latin typeface="Mada"/>
                          <a:ea typeface="Mada"/>
                          <a:cs typeface="Mada"/>
                          <a:sym typeface="Mada"/>
                        </a:rPr>
                        <a:t>1</a:t>
                      </a:r>
                      <a:r>
                        <a:rPr lang="ar" sz="1000">
                          <a:solidFill>
                            <a:srgbClr val="1C4588"/>
                          </a:solidFill>
                          <a:latin typeface="Mada"/>
                          <a:ea typeface="Mada"/>
                          <a:cs typeface="Mada"/>
                          <a:sym typeface="Mada"/>
                        </a:rPr>
                        <a:t> (P pulmonale)</a:t>
                      </a:r>
                      <a:r>
                        <a:rPr lang="ar" sz="1000">
                          <a:solidFill>
                            <a:schemeClr val="dk1"/>
                          </a:solidFill>
                          <a:latin typeface="Mada"/>
                          <a:ea typeface="Mada"/>
                          <a:cs typeface="Mada"/>
                          <a:sym typeface="Mada"/>
                        </a:rPr>
                        <a:t>, signs of right ventricular hypertrophy</a:t>
                      </a:r>
                      <a:r>
                        <a:rPr lang="ar" sz="1000">
                          <a:solidFill>
                            <a:srgbClr val="1C4588"/>
                          </a:solidFill>
                          <a:latin typeface="Mada"/>
                          <a:ea typeface="Mada"/>
                          <a:cs typeface="Mada"/>
                          <a:sym typeface="Mada"/>
                        </a:rPr>
                        <a:t> (Sokolow-Lyon index).</a:t>
                      </a:r>
                      <a:r>
                        <a:rPr lang="ar"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85900" lvl="0" marL="352799"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left atrial enlargement</a:t>
                      </a:r>
                      <a:r>
                        <a:rPr b="1" lang="ar" sz="1000">
                          <a:solidFill>
                            <a:schemeClr val="dk1"/>
                          </a:solidFill>
                          <a:latin typeface="Mada"/>
                          <a:ea typeface="Mada"/>
                          <a:cs typeface="Mada"/>
                          <a:sym typeface="Mada"/>
                        </a:rPr>
                        <a:t> (P mitrale)</a:t>
                      </a:r>
                      <a:r>
                        <a:rPr b="1" lang="ar" sz="1000">
                          <a:solidFill>
                            <a:srgbClr val="1C4588"/>
                          </a:solidFill>
                          <a:latin typeface="Mada"/>
                          <a:ea typeface="Mada"/>
                          <a:cs typeface="Mada"/>
                          <a:sym typeface="Mada"/>
                        </a:rPr>
                        <a:t>: Broad notched (bifid) p waves</a:t>
                      </a:r>
                      <a:r>
                        <a:rPr lang="ar" sz="1000">
                          <a:solidFill>
                            <a:srgbClr val="1C4588"/>
                          </a:solidFill>
                          <a:latin typeface="Mada"/>
                          <a:ea typeface="Mada"/>
                          <a:cs typeface="Mada"/>
                          <a:sym typeface="Mada"/>
                        </a:rPr>
                        <a:t>.</a:t>
                      </a:r>
                      <a:r>
                        <a:rPr lang="ar" sz="1000">
                          <a:solidFill>
                            <a:schemeClr val="dk1"/>
                          </a:solidFill>
                          <a:latin typeface="Mada"/>
                          <a:ea typeface="Mada"/>
                          <a:cs typeface="Mada"/>
                          <a:sym typeface="Mada"/>
                        </a:rPr>
                        <a:t> </a:t>
                      </a:r>
                      <a:endParaRPr sz="1000">
                        <a:solidFill>
                          <a:srgbClr val="1C4588"/>
                        </a:solidFill>
                        <a:latin typeface="Mada"/>
                        <a:ea typeface="Mada"/>
                        <a:cs typeface="Mada"/>
                        <a:sym typeface="Mada"/>
                      </a:endParaRPr>
                    </a:p>
                  </a:txBody>
                  <a:tcPr marT="91425" marB="91425" marR="91425" marL="91425"/>
                </a:tc>
              </a:tr>
              <a:tr h="5184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Echo</a:t>
                      </a:r>
                      <a:endParaRPr b="1" sz="1200">
                        <a:solidFill>
                          <a:srgbClr val="9C254D"/>
                        </a:solidFill>
                        <a:latin typeface="Mada"/>
                        <a:ea typeface="Mada"/>
                        <a:cs typeface="Mada"/>
                        <a:sym typeface="Mada"/>
                      </a:endParaRPr>
                    </a:p>
                    <a:p>
                      <a:pPr indent="0" lvl="0" marL="0" rtl="0" algn="ctr">
                        <a:spcBef>
                          <a:spcPts val="0"/>
                        </a:spcBef>
                        <a:spcAft>
                          <a:spcPts val="0"/>
                        </a:spcAft>
                        <a:buNone/>
                      </a:pPr>
                      <a:r>
                        <a:rPr b="1" lang="ar" sz="1100" u="sng">
                          <a:solidFill>
                            <a:srgbClr val="CC0000"/>
                          </a:solidFill>
                          <a:latin typeface="Mada"/>
                          <a:ea typeface="Mada"/>
                          <a:cs typeface="Mada"/>
                          <a:sym typeface="Mada"/>
                        </a:rPr>
                        <a:t>(Gold standard)</a:t>
                      </a:r>
                      <a:endParaRPr b="1" sz="1100" u="sng">
                        <a:solidFill>
                          <a:srgbClr val="CC0000"/>
                        </a:solidFill>
                        <a:latin typeface="Mada"/>
                        <a:ea typeface="Mada"/>
                        <a:cs typeface="Mada"/>
                        <a:sym typeface="Mada"/>
                      </a:endParaRPr>
                    </a:p>
                  </a:txBody>
                  <a:tcPr marT="91425" marB="91425" marR="91425" marL="91425" anchor="ctr">
                    <a:solidFill>
                      <a:srgbClr val="F5E9ED"/>
                    </a:solidFill>
                  </a:tcPr>
                </a:tc>
                <a:tc>
                  <a:txBody>
                    <a:bodyPr/>
                    <a:lstStyle/>
                    <a:p>
                      <a:pPr indent="-185900" lvl="0" marL="352799" rtl="0" algn="l">
                        <a:spcBef>
                          <a:spcPts val="0"/>
                        </a:spcBef>
                        <a:spcAft>
                          <a:spcPts val="0"/>
                        </a:spcAft>
                        <a:buClr>
                          <a:srgbClr val="1C4588"/>
                        </a:buClr>
                        <a:buSzPts val="1000"/>
                        <a:buFont typeface="Mada"/>
                        <a:buChar char="●"/>
                      </a:pPr>
                      <a:r>
                        <a:rPr lang="ar" sz="1000">
                          <a:solidFill>
                            <a:srgbClr val="1C4588"/>
                          </a:solidFill>
                          <a:latin typeface="Mada"/>
                          <a:ea typeface="Mada"/>
                          <a:cs typeface="Mada"/>
                          <a:sym typeface="Mada"/>
                        </a:rPr>
                        <a:t>Thickened immobile cusps, decreased mitral valve area, enlarged left atrium, Reduced rate of diastolic filling of left ventricle.</a:t>
                      </a:r>
                      <a:endParaRPr sz="1000">
                        <a:solidFill>
                          <a:srgbClr val="1C4588"/>
                        </a:solidFill>
                        <a:latin typeface="Mada"/>
                        <a:ea typeface="Mada"/>
                        <a:cs typeface="Mada"/>
                        <a:sym typeface="Mada"/>
                      </a:endParaRPr>
                    </a:p>
                    <a:p>
                      <a:pPr indent="-185900" lvl="0" marL="352799"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Hockey stick appearance: classic for MS</a:t>
                      </a:r>
                      <a:endParaRPr sz="1000">
                        <a:solidFill>
                          <a:srgbClr val="6AA84F"/>
                        </a:solidFill>
                        <a:latin typeface="Mada"/>
                        <a:ea typeface="Mada"/>
                        <a:cs typeface="Mada"/>
                        <a:sym typeface="Mada"/>
                      </a:endParaRPr>
                    </a:p>
                  </a:txBody>
                  <a:tcPr marT="91425" marB="91425" marR="91425" marL="91425"/>
                </a:tc>
              </a:tr>
              <a:tr h="39502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Cardiac cath</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85900" lvl="0" marL="352799" rtl="0" algn="l">
                        <a:spcBef>
                          <a:spcPts val="0"/>
                        </a:spcBef>
                        <a:spcAft>
                          <a:spcPts val="0"/>
                        </a:spcAft>
                        <a:buClr>
                          <a:srgbClr val="1C4588"/>
                        </a:buClr>
                        <a:buSzPts val="1000"/>
                        <a:buFont typeface="Mada"/>
                        <a:buChar char="●"/>
                      </a:pPr>
                      <a:r>
                        <a:rPr b="1" lang="ar" sz="1000">
                          <a:solidFill>
                            <a:srgbClr val="1C4588"/>
                          </a:solidFill>
                          <a:latin typeface="Mada"/>
                          <a:ea typeface="Mada"/>
                          <a:cs typeface="Mada"/>
                          <a:sym typeface="Mada"/>
                        </a:rPr>
                        <a:t>Required if surgery or valvuloplasty is being considered</a:t>
                      </a:r>
                      <a:r>
                        <a:rPr lang="ar" sz="1000">
                          <a:solidFill>
                            <a:srgbClr val="1C4588"/>
                          </a:solidFill>
                          <a:latin typeface="Mada"/>
                          <a:ea typeface="Mada"/>
                          <a:cs typeface="Mada"/>
                          <a:sym typeface="Mada"/>
                        </a:rPr>
                        <a:t>, to screen for coexisting conditions such as CAD. </a:t>
                      </a:r>
                      <a:endParaRPr sz="1000">
                        <a:solidFill>
                          <a:srgbClr val="1C4588"/>
                        </a:solidFill>
                        <a:latin typeface="Mada"/>
                        <a:ea typeface="Mada"/>
                        <a:cs typeface="Mada"/>
                        <a:sym typeface="Mada"/>
                      </a:endParaRPr>
                    </a:p>
                  </a:txBody>
                  <a:tcPr marT="91425" marB="91425" marR="91425" marL="91425"/>
                </a:tc>
              </a:tr>
              <a:tr h="5184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CXR</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85900" lvl="0" marL="352799"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Left atrial enlargement (LAE):</a:t>
                      </a:r>
                      <a:r>
                        <a:rPr lang="ar" sz="1000">
                          <a:solidFill>
                            <a:schemeClr val="dk1"/>
                          </a:solidFill>
                          <a:latin typeface="Mada"/>
                          <a:ea typeface="Mada"/>
                          <a:cs typeface="Mada"/>
                          <a:sym typeface="Mada"/>
                        </a:rPr>
                        <a:t> </a:t>
                      </a:r>
                      <a:r>
                        <a:rPr lang="ar" sz="1000">
                          <a:solidFill>
                            <a:schemeClr val="dk1"/>
                          </a:solidFill>
                          <a:latin typeface="Mada"/>
                          <a:ea typeface="Mada"/>
                          <a:cs typeface="Mada"/>
                          <a:sym typeface="Mada"/>
                        </a:rPr>
                        <a:t>straightening of the left heart border</a:t>
                      </a:r>
                      <a:r>
                        <a:rPr lang="ar" sz="1000">
                          <a:solidFill>
                            <a:schemeClr val="dk1"/>
                          </a:solidFill>
                          <a:latin typeface="Mada"/>
                          <a:ea typeface="Mada"/>
                          <a:cs typeface="Mada"/>
                          <a:sym typeface="Mada"/>
                        </a:rPr>
                        <a:t> &amp; a double shadow</a:t>
                      </a:r>
                      <a:endParaRPr sz="1000">
                        <a:solidFill>
                          <a:schemeClr val="dk1"/>
                        </a:solidFill>
                        <a:latin typeface="Mada"/>
                        <a:ea typeface="Mada"/>
                        <a:cs typeface="Mada"/>
                        <a:sym typeface="Mada"/>
                      </a:endParaRPr>
                    </a:p>
                    <a:p>
                      <a:pPr indent="-185900" lvl="0" marL="352799" rtl="0" algn="l">
                        <a:spcBef>
                          <a:spcPts val="0"/>
                        </a:spcBef>
                        <a:spcAft>
                          <a:spcPts val="0"/>
                        </a:spcAft>
                        <a:buClr>
                          <a:schemeClr val="dk1"/>
                        </a:buClr>
                        <a:buSzPts val="1000"/>
                        <a:buFont typeface="Mada"/>
                        <a:buChar char="●"/>
                      </a:pPr>
                      <a:r>
                        <a:rPr b="1" lang="ar" sz="1000">
                          <a:solidFill>
                            <a:srgbClr val="1C4588"/>
                          </a:solidFill>
                          <a:latin typeface="Mada"/>
                          <a:ea typeface="Mada"/>
                          <a:cs typeface="Mada"/>
                          <a:sym typeface="Mada"/>
                        </a:rPr>
                        <a:t>Late in the course: </a:t>
                      </a:r>
                      <a:r>
                        <a:rPr lang="ar" sz="1000">
                          <a:solidFill>
                            <a:schemeClr val="dk1"/>
                          </a:solidFill>
                          <a:latin typeface="Mada"/>
                          <a:ea typeface="Mada"/>
                          <a:cs typeface="Mada"/>
                          <a:sym typeface="Mada"/>
                        </a:rPr>
                        <a:t>Pulmonary congestion (Kerley B lines) and prominent PA, Calcified MV.</a:t>
                      </a:r>
                      <a:endParaRPr sz="1000">
                        <a:solidFill>
                          <a:schemeClr val="dk1"/>
                        </a:solidFill>
                        <a:latin typeface="Mada"/>
                        <a:ea typeface="Mada"/>
                        <a:cs typeface="Mada"/>
                        <a:sym typeface="Mada"/>
                      </a:endParaRPr>
                    </a:p>
                    <a:p>
                      <a:pPr indent="-185900" lvl="0" marL="352799" rtl="0" algn="l">
                        <a:spcBef>
                          <a:spcPts val="0"/>
                        </a:spcBef>
                        <a:spcAft>
                          <a:spcPts val="0"/>
                        </a:spcAft>
                        <a:buClr>
                          <a:srgbClr val="1C4588"/>
                        </a:buClr>
                        <a:buSzPts val="1000"/>
                        <a:buFont typeface="Mada"/>
                        <a:buChar char="●"/>
                      </a:pPr>
                      <a:r>
                        <a:rPr lang="ar" sz="1000">
                          <a:solidFill>
                            <a:srgbClr val="1C4588"/>
                          </a:solidFill>
                          <a:latin typeface="Mada"/>
                          <a:ea typeface="Mada"/>
                          <a:cs typeface="Mada"/>
                          <a:sym typeface="Mada"/>
                        </a:rPr>
                        <a:t>Dorsal displacement of the esophagus (visible in barium swallow test) </a:t>
                      </a:r>
                      <a:endParaRPr b="1" sz="900">
                        <a:solidFill>
                          <a:srgbClr val="6AA84F"/>
                        </a:solidFill>
                        <a:latin typeface="Mada"/>
                        <a:ea typeface="Mada"/>
                        <a:cs typeface="Mada"/>
                        <a:sym typeface="Mada"/>
                      </a:endParaRPr>
                    </a:p>
                  </a:txBody>
                  <a:tcPr marT="91425" marB="91425" marR="91425" marL="91425"/>
                </a:tc>
              </a:tr>
            </a:tbl>
          </a:graphicData>
        </a:graphic>
      </p:graphicFrame>
      <p:pic>
        <p:nvPicPr>
          <p:cNvPr id="411" name="Google Shape;411;p33"/>
          <p:cNvPicPr preferRelativeResize="0"/>
          <p:nvPr/>
        </p:nvPicPr>
        <p:blipFill>
          <a:blip r:embed="rId3">
            <a:alphaModFix/>
          </a:blip>
          <a:stretch>
            <a:fillRect/>
          </a:stretch>
        </p:blipFill>
        <p:spPr>
          <a:xfrm>
            <a:off x="6852400" y="2947300"/>
            <a:ext cx="556901" cy="412200"/>
          </a:xfrm>
          <a:prstGeom prst="rect">
            <a:avLst/>
          </a:prstGeom>
          <a:noFill/>
          <a:ln>
            <a:noFill/>
          </a:ln>
        </p:spPr>
      </p:pic>
      <p:pic>
        <p:nvPicPr>
          <p:cNvPr id="412" name="Google Shape;412;p33"/>
          <p:cNvPicPr preferRelativeResize="0"/>
          <p:nvPr/>
        </p:nvPicPr>
        <p:blipFill>
          <a:blip r:embed="rId4">
            <a:alphaModFix/>
          </a:blip>
          <a:stretch>
            <a:fillRect/>
          </a:stretch>
        </p:blipFill>
        <p:spPr>
          <a:xfrm>
            <a:off x="3410013" y="4691936"/>
            <a:ext cx="824676" cy="717499"/>
          </a:xfrm>
          <a:prstGeom prst="rect">
            <a:avLst/>
          </a:prstGeom>
          <a:noFill/>
          <a:ln cap="flat" cmpd="sng" w="19050">
            <a:solidFill>
              <a:srgbClr val="6AA84F"/>
            </a:solidFill>
            <a:prstDash val="solid"/>
            <a:round/>
            <a:headEnd len="sm" w="sm" type="none"/>
            <a:tailEnd len="sm" w="sm" type="none"/>
          </a:ln>
        </p:spPr>
      </p:pic>
      <p:pic>
        <p:nvPicPr>
          <p:cNvPr id="413" name="Google Shape;413;p33"/>
          <p:cNvPicPr preferRelativeResize="0"/>
          <p:nvPr/>
        </p:nvPicPr>
        <p:blipFill>
          <a:blip r:embed="rId5">
            <a:alphaModFix/>
          </a:blip>
          <a:stretch>
            <a:fillRect/>
          </a:stretch>
        </p:blipFill>
        <p:spPr>
          <a:xfrm>
            <a:off x="6103371" y="2348250"/>
            <a:ext cx="1160031" cy="315900"/>
          </a:xfrm>
          <a:prstGeom prst="rect">
            <a:avLst/>
          </a:prstGeom>
          <a:noFill/>
          <a:ln>
            <a:noFill/>
          </a:ln>
        </p:spPr>
      </p:pic>
      <p:sp>
        <p:nvSpPr>
          <p:cNvPr id="414" name="Google Shape;414;p33"/>
          <p:cNvSpPr txBox="1"/>
          <p:nvPr/>
        </p:nvSpPr>
        <p:spPr>
          <a:xfrm>
            <a:off x="50375" y="4669925"/>
            <a:ext cx="3458100" cy="7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6AA84F"/>
                </a:solidFill>
                <a:latin typeface="Mada"/>
                <a:ea typeface="Mada"/>
                <a:cs typeface="Mada"/>
                <a:sym typeface="Mada"/>
              </a:rPr>
              <a:t>We see mitralization (ruler sign): </a:t>
            </a:r>
            <a:r>
              <a:rPr lang="ar" sz="900">
                <a:solidFill>
                  <a:srgbClr val="6AA84F"/>
                </a:solidFill>
                <a:latin typeface="Mada"/>
                <a:ea typeface="Mada"/>
                <a:cs typeface="Mada"/>
                <a:sym typeface="Mada"/>
              </a:rPr>
              <a:t>Straightening of the left heart border as well as pushed “right atrial deviation” to the side on a CXR due to prominence of the left atrial appendage or the pulmonary outflow tract. A double shadow reflecting how big the atrium is.</a:t>
            </a:r>
            <a:endParaRPr sz="900">
              <a:latin typeface="Mada"/>
              <a:ea typeface="Mada"/>
              <a:cs typeface="Mada"/>
              <a:sym typeface="Mada"/>
            </a:endParaRPr>
          </a:p>
        </p:txBody>
      </p:sp>
      <p:sp>
        <p:nvSpPr>
          <p:cNvPr id="415" name="Google Shape;415;p33"/>
          <p:cNvSpPr/>
          <p:nvPr/>
        </p:nvSpPr>
        <p:spPr>
          <a:xfrm>
            <a:off x="580500" y="8243890"/>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3"/>
          <p:cNvSpPr/>
          <p:nvPr/>
        </p:nvSpPr>
        <p:spPr>
          <a:xfrm>
            <a:off x="50375" y="4593725"/>
            <a:ext cx="4274100" cy="8679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33"/>
          <p:cNvPicPr preferRelativeResize="0"/>
          <p:nvPr/>
        </p:nvPicPr>
        <p:blipFill>
          <a:blip r:embed="rId6">
            <a:alphaModFix/>
          </a:blip>
          <a:stretch>
            <a:fillRect/>
          </a:stretch>
        </p:blipFill>
        <p:spPr>
          <a:xfrm>
            <a:off x="6345354" y="4586722"/>
            <a:ext cx="1124655" cy="781201"/>
          </a:xfrm>
          <a:prstGeom prst="rect">
            <a:avLst/>
          </a:prstGeom>
          <a:noFill/>
          <a:ln>
            <a:noFill/>
          </a:ln>
        </p:spPr>
      </p:pic>
      <p:pic>
        <p:nvPicPr>
          <p:cNvPr id="418" name="Google Shape;418;p33"/>
          <p:cNvPicPr preferRelativeResize="0"/>
          <p:nvPr/>
        </p:nvPicPr>
        <p:blipFill>
          <a:blip r:embed="rId7">
            <a:alphaModFix/>
          </a:blip>
          <a:stretch>
            <a:fillRect/>
          </a:stretch>
        </p:blipFill>
        <p:spPr>
          <a:xfrm>
            <a:off x="5504703" y="4600201"/>
            <a:ext cx="721836" cy="867899"/>
          </a:xfrm>
          <a:prstGeom prst="rect">
            <a:avLst/>
          </a:prstGeom>
          <a:noFill/>
          <a:ln>
            <a:noFill/>
          </a:ln>
        </p:spPr>
      </p:pic>
      <p:pic>
        <p:nvPicPr>
          <p:cNvPr id="419" name="Google Shape;419;p33"/>
          <p:cNvPicPr preferRelativeResize="0"/>
          <p:nvPr/>
        </p:nvPicPr>
        <p:blipFill>
          <a:blip r:embed="rId8">
            <a:alphaModFix/>
          </a:blip>
          <a:stretch>
            <a:fillRect/>
          </a:stretch>
        </p:blipFill>
        <p:spPr>
          <a:xfrm>
            <a:off x="4445550" y="4588700"/>
            <a:ext cx="956199" cy="9357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4"/>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25" name="Google Shape;425;p34"/>
          <p:cNvSpPr txBox="1"/>
          <p:nvPr/>
        </p:nvSpPr>
        <p:spPr>
          <a:xfrm>
            <a:off x="1724025" y="12742100"/>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426" name="Google Shape;426;p34"/>
          <p:cNvSpPr txBox="1"/>
          <p:nvPr/>
        </p:nvSpPr>
        <p:spPr>
          <a:xfrm>
            <a:off x="247500" y="6865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Definition &amp; Types</a:t>
            </a:r>
            <a:endParaRPr sz="2200">
              <a:highlight>
                <a:srgbClr val="F5E9ED"/>
              </a:highlight>
              <a:latin typeface="Alegreya Regular"/>
              <a:ea typeface="Alegreya Regular"/>
              <a:cs typeface="Alegreya Regular"/>
              <a:sym typeface="Alegreya Regular"/>
            </a:endParaRPr>
          </a:p>
        </p:txBody>
      </p:sp>
      <p:sp>
        <p:nvSpPr>
          <p:cNvPr id="427" name="Google Shape;427;p3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2- Mitral Regurgitation (MR)</a:t>
            </a:r>
            <a:endParaRPr sz="2600">
              <a:latin typeface="Exo Thin"/>
              <a:ea typeface="Exo Thin"/>
              <a:cs typeface="Exo Thin"/>
              <a:sym typeface="Exo Thin"/>
            </a:endParaRPr>
          </a:p>
        </p:txBody>
      </p:sp>
      <p:sp>
        <p:nvSpPr>
          <p:cNvPr id="428" name="Google Shape;428;p34"/>
          <p:cNvSpPr txBox="1"/>
          <p:nvPr/>
        </p:nvSpPr>
        <p:spPr>
          <a:xfrm>
            <a:off x="556500" y="1137075"/>
            <a:ext cx="52062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Backflow</a:t>
            </a:r>
            <a:r>
              <a:rPr lang="ar" sz="1200">
                <a:highlight>
                  <a:srgbClr val="FFFFFF"/>
                </a:highlight>
                <a:latin typeface="Mada"/>
                <a:ea typeface="Mada"/>
                <a:cs typeface="Mada"/>
                <a:sym typeface="Mada"/>
              </a:rPr>
              <a:t> of blood from the left ventricle into the left atrium, due to inadequate functioning (</a:t>
            </a:r>
            <a:r>
              <a:rPr b="1" lang="ar" sz="1200">
                <a:highlight>
                  <a:srgbClr val="FFFFFF"/>
                </a:highlight>
                <a:latin typeface="Mada"/>
                <a:ea typeface="Mada"/>
                <a:cs typeface="Mada"/>
                <a:sym typeface="Mada"/>
              </a:rPr>
              <a:t>insufficiency</a:t>
            </a:r>
            <a:r>
              <a:rPr lang="ar" sz="1200">
                <a:highlight>
                  <a:srgbClr val="FFFFFF"/>
                </a:highlight>
                <a:latin typeface="Mada"/>
                <a:ea typeface="Mada"/>
                <a:cs typeface="Mada"/>
                <a:sym typeface="Mada"/>
              </a:rPr>
              <a:t>) of the mitral valve.</a:t>
            </a:r>
            <a:endParaRPr b="1" sz="1200">
              <a:highlight>
                <a:srgbClr val="FFFFFF"/>
              </a:highlight>
              <a:latin typeface="Mada"/>
              <a:ea typeface="Mada"/>
              <a:cs typeface="Mada"/>
              <a:sym typeface="Mada"/>
            </a:endParaRPr>
          </a:p>
        </p:txBody>
      </p:sp>
      <p:sp>
        <p:nvSpPr>
          <p:cNvPr id="429" name="Google Shape;429;p34"/>
          <p:cNvSpPr txBox="1"/>
          <p:nvPr/>
        </p:nvSpPr>
        <p:spPr>
          <a:xfrm>
            <a:off x="247500" y="21153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Signs &amp; Symptoms</a:t>
            </a:r>
            <a:endParaRPr sz="2200">
              <a:highlight>
                <a:srgbClr val="F5E9ED"/>
              </a:highlight>
              <a:latin typeface="Alegreya Regular"/>
              <a:ea typeface="Alegreya Regular"/>
              <a:cs typeface="Alegreya Regular"/>
              <a:sym typeface="Alegreya Regular"/>
            </a:endParaRPr>
          </a:p>
        </p:txBody>
      </p:sp>
      <p:graphicFrame>
        <p:nvGraphicFramePr>
          <p:cNvPr id="430" name="Google Shape;430;p34"/>
          <p:cNvGraphicFramePr/>
          <p:nvPr/>
        </p:nvGraphicFramePr>
        <p:xfrm>
          <a:off x="5808500" y="14021438"/>
          <a:ext cx="3000000" cy="3000000"/>
        </p:xfrm>
        <a:graphic>
          <a:graphicData uri="http://schemas.openxmlformats.org/drawingml/2006/table">
            <a:tbl>
              <a:tblPr>
                <a:noFill/>
                <a:tableStyleId>{B2831F66-5931-4056-B395-67EB3239CB03}</a:tableStyleId>
              </a:tblPr>
              <a:tblGrid>
                <a:gridCol w="1061775"/>
                <a:gridCol w="2268225"/>
                <a:gridCol w="3727225"/>
              </a:tblGrid>
              <a:tr h="268925">
                <a:tc row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Symptoms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latin typeface="Mada"/>
                          <a:ea typeface="Mada"/>
                          <a:cs typeface="Mada"/>
                          <a:sym typeface="Mada"/>
                        </a:rPr>
                        <a:t>Acute MR</a:t>
                      </a:r>
                      <a:endParaRPr b="1" sz="1300">
                        <a:latin typeface="Mada"/>
                        <a:ea typeface="Mada"/>
                        <a:cs typeface="Mada"/>
                        <a:sym typeface="Mada"/>
                      </a:endParaRPr>
                    </a:p>
                  </a:txBody>
                  <a:tcPr marT="91425" marB="91425" marR="91425" marL="91425" anchor="ctr">
                    <a:solidFill>
                      <a:srgbClr val="FCE4B4"/>
                    </a:solidFill>
                  </a:tcPr>
                </a:tc>
                <a:tc>
                  <a:txBody>
                    <a:bodyPr/>
                    <a:lstStyle/>
                    <a:p>
                      <a:pPr indent="0" lvl="0" marL="0" rtl="0" algn="ctr">
                        <a:spcBef>
                          <a:spcPts val="0"/>
                        </a:spcBef>
                        <a:spcAft>
                          <a:spcPts val="0"/>
                        </a:spcAft>
                        <a:buNone/>
                      </a:pPr>
                      <a:r>
                        <a:rPr b="1" lang="ar" sz="1300">
                          <a:latin typeface="Mada"/>
                          <a:ea typeface="Mada"/>
                          <a:cs typeface="Mada"/>
                          <a:sym typeface="Mada"/>
                        </a:rPr>
                        <a:t>Chronic MR</a:t>
                      </a:r>
                      <a:endParaRPr b="1" sz="1300">
                        <a:latin typeface="Mada"/>
                        <a:ea typeface="Mada"/>
                        <a:cs typeface="Mada"/>
                        <a:sym typeface="Mada"/>
                      </a:endParaRPr>
                    </a:p>
                  </a:txBody>
                  <a:tcPr marT="91425" marB="91425" marR="91425" marL="91425" anchor="ctr">
                    <a:solidFill>
                      <a:srgbClr val="FCE4B4"/>
                    </a:solidFill>
                  </a:tcPr>
                </a:tc>
              </a:tr>
              <a:tr h="763975">
                <a:tc vMerge="1"/>
                <a:tc>
                  <a:txBody>
                    <a:bodyPr/>
                    <a:lstStyle/>
                    <a:p>
                      <a:pPr indent="-162600" lvl="0" marL="172800" rtl="0" algn="l">
                        <a:spcBef>
                          <a:spcPts val="0"/>
                        </a:spcBef>
                        <a:spcAft>
                          <a:spcPts val="0"/>
                        </a:spcAft>
                        <a:buSzPts val="1200"/>
                        <a:buFont typeface="Mada"/>
                        <a:buChar char="●"/>
                      </a:pPr>
                      <a:r>
                        <a:rPr lang="ar" sz="1200">
                          <a:solidFill>
                            <a:schemeClr val="dk1"/>
                          </a:solidFill>
                          <a:latin typeface="Mada"/>
                          <a:ea typeface="Mada"/>
                          <a:cs typeface="Mada"/>
                          <a:sym typeface="Mada"/>
                        </a:rPr>
                        <a:t>Decompensated HF symptoms: </a:t>
                      </a:r>
                      <a:r>
                        <a:rPr b="1" lang="ar" sz="1200">
                          <a:solidFill>
                            <a:schemeClr val="dk1"/>
                          </a:solidFill>
                          <a:latin typeface="Mada"/>
                          <a:ea typeface="Mada"/>
                          <a:cs typeface="Mada"/>
                          <a:sym typeface="Mada"/>
                        </a:rPr>
                        <a:t>Dyspnea, orthopnea, PND</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Low cardiac output state</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Cardiogenic shock</a:t>
                      </a:r>
                      <a:endParaRPr sz="1200">
                        <a:solidFill>
                          <a:schemeClr val="dk1"/>
                        </a:solidFill>
                        <a:latin typeface="Mada"/>
                        <a:ea typeface="Mada"/>
                        <a:cs typeface="Mada"/>
                        <a:sym typeface="Mada"/>
                      </a:endParaRPr>
                    </a:p>
                  </a:txBody>
                  <a:tcPr marT="91425" marB="91425" marR="91425" marL="91425"/>
                </a:tc>
                <a:tc>
                  <a:txBody>
                    <a:bodyPr/>
                    <a:lstStyle/>
                    <a:p>
                      <a:pPr indent="-162600" lvl="0" marL="172800" rtl="0" algn="l">
                        <a:spcBef>
                          <a:spcPts val="0"/>
                        </a:spcBef>
                        <a:spcAft>
                          <a:spcPts val="0"/>
                        </a:spcAft>
                        <a:buSzPts val="1200"/>
                        <a:buFont typeface="Mada"/>
                        <a:buChar char="●"/>
                      </a:pPr>
                      <a:r>
                        <a:rPr lang="ar" sz="1200">
                          <a:solidFill>
                            <a:schemeClr val="dk1"/>
                          </a:solidFill>
                          <a:latin typeface="Mada"/>
                          <a:ea typeface="Mada"/>
                          <a:cs typeface="Mada"/>
                          <a:sym typeface="Mada"/>
                        </a:rPr>
                        <a:t>Initially asymptomatic</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HF symptoms (</a:t>
                      </a:r>
                      <a:r>
                        <a:rPr b="1" lang="ar" sz="1200">
                          <a:solidFill>
                            <a:schemeClr val="dk1"/>
                          </a:solidFill>
                          <a:latin typeface="Mada"/>
                          <a:ea typeface="Mada"/>
                          <a:cs typeface="Mada"/>
                          <a:sym typeface="Mada"/>
                        </a:rPr>
                        <a:t>Dyspnea,orthopnea, PND</a:t>
                      </a:r>
                      <a:r>
                        <a:rPr lang="ar" sz="1200">
                          <a:solidFill>
                            <a:schemeClr val="dk1"/>
                          </a:solidFill>
                          <a:latin typeface="Mada"/>
                          <a:ea typeface="Mada"/>
                          <a:cs typeface="Mada"/>
                          <a:sym typeface="Mada"/>
                        </a:rPr>
                        <a:t>, LL edema)</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Decreased exercise tolerance</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Palpitation with AF if present</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PHTN symptoms if present</a:t>
                      </a:r>
                      <a:endParaRPr sz="1200">
                        <a:solidFill>
                          <a:schemeClr val="dk1"/>
                        </a:solidFill>
                        <a:latin typeface="Mada"/>
                        <a:ea typeface="Mada"/>
                        <a:cs typeface="Mada"/>
                        <a:sym typeface="Mada"/>
                      </a:endParaRPr>
                    </a:p>
                  </a:txBody>
                  <a:tcPr marT="91425" marB="91425" marR="91425" marL="91425"/>
                </a:tc>
              </a:tr>
              <a:tr h="13995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Signs</a:t>
                      </a:r>
                      <a:endParaRPr b="1">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162600" lvl="0" marL="172800" rtl="0" algn="l">
                        <a:spcBef>
                          <a:spcPts val="0"/>
                        </a:spcBef>
                        <a:spcAft>
                          <a:spcPts val="0"/>
                        </a:spcAft>
                        <a:buSzPts val="1200"/>
                        <a:buFont typeface="Mada"/>
                        <a:buChar char="●"/>
                      </a:pPr>
                      <a:r>
                        <a:rPr b="1" lang="ar" sz="1200">
                          <a:solidFill>
                            <a:schemeClr val="dk1"/>
                          </a:solidFill>
                          <a:latin typeface="Mada"/>
                          <a:ea typeface="Mada"/>
                          <a:cs typeface="Mada"/>
                          <a:sym typeface="Mada"/>
                        </a:rPr>
                        <a:t>Pulse:</a:t>
                      </a:r>
                      <a:r>
                        <a:rPr lang="ar" sz="1200">
                          <a:solidFill>
                            <a:schemeClr val="dk1"/>
                          </a:solidFill>
                          <a:latin typeface="Mada"/>
                          <a:ea typeface="Mada"/>
                          <a:cs typeface="Mada"/>
                          <a:sym typeface="Mada"/>
                        </a:rPr>
                        <a:t> Large Volume Collapsing</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JVP:</a:t>
                      </a:r>
                      <a:r>
                        <a:rPr lang="ar" sz="1200">
                          <a:solidFill>
                            <a:schemeClr val="dk1"/>
                          </a:solidFill>
                          <a:latin typeface="Mada"/>
                          <a:ea typeface="Mada"/>
                          <a:cs typeface="Mada"/>
                          <a:sym typeface="Mada"/>
                        </a:rPr>
                        <a:t> prominent V wave</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highlight>
                            <a:srgbClr val="FFFF00"/>
                          </a:highlight>
                          <a:latin typeface="Mada"/>
                          <a:ea typeface="Mada"/>
                          <a:cs typeface="Mada"/>
                          <a:sym typeface="Mada"/>
                        </a:rPr>
                        <a:t>Apex:</a:t>
                      </a:r>
                      <a:r>
                        <a:rPr lang="ar" sz="1200">
                          <a:solidFill>
                            <a:schemeClr val="dk1"/>
                          </a:solidFill>
                          <a:highlight>
                            <a:srgbClr val="FFFF00"/>
                          </a:highlight>
                          <a:latin typeface="Mada"/>
                          <a:ea typeface="Mada"/>
                          <a:cs typeface="Mada"/>
                          <a:sym typeface="Mada"/>
                        </a:rPr>
                        <a:t> Diffuse ( you can’t pinpoint it ) with Lateral displacement +/- palpable thrill </a:t>
                      </a:r>
                      <a:endParaRPr sz="1200">
                        <a:solidFill>
                          <a:schemeClr val="dk1"/>
                        </a:solidFill>
                        <a:highlight>
                          <a:srgbClr val="FFFF00"/>
                        </a:highlight>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Normal or Soft S1, S2</a:t>
                      </a:r>
                      <a:r>
                        <a:rPr lang="ar" sz="1200">
                          <a:solidFill>
                            <a:schemeClr val="dk1"/>
                          </a:solidFill>
                          <a:latin typeface="Mada"/>
                          <a:ea typeface="Mada"/>
                          <a:cs typeface="Mada"/>
                          <a:sym typeface="Mada"/>
                        </a:rPr>
                        <a:t> physiological split or wide split due to premature AV closure.</a:t>
                      </a:r>
                      <a:endParaRPr sz="1200">
                        <a:solidFill>
                          <a:schemeClr val="dk1"/>
                        </a:solidFill>
                        <a:latin typeface="Mada"/>
                        <a:ea typeface="Mada"/>
                        <a:cs typeface="Mada"/>
                        <a:sym typeface="Mada"/>
                      </a:endParaRPr>
                    </a:p>
                    <a:p>
                      <a:pPr indent="-162600" lvl="0" marL="172800" rtl="0" algn="l">
                        <a:spcBef>
                          <a:spcPts val="0"/>
                        </a:spcBef>
                        <a:spcAft>
                          <a:spcPts val="0"/>
                        </a:spcAft>
                        <a:buClr>
                          <a:srgbClr val="CC0000"/>
                        </a:buClr>
                        <a:buSzPts val="1200"/>
                        <a:buChar char="●"/>
                      </a:pPr>
                      <a:r>
                        <a:rPr b="1" lang="ar" sz="1200">
                          <a:solidFill>
                            <a:srgbClr val="CC0000"/>
                          </a:solidFill>
                          <a:latin typeface="Mada"/>
                          <a:ea typeface="Mada"/>
                          <a:cs typeface="Mada"/>
                          <a:sym typeface="Mada"/>
                        </a:rPr>
                        <a:t>Prominent S3 Gallop</a:t>
                      </a:r>
                      <a:endParaRPr b="1" sz="1200">
                        <a:solidFill>
                          <a:srgbClr val="CC0000"/>
                        </a:solidFill>
                        <a:latin typeface="Mada"/>
                        <a:ea typeface="Mada"/>
                        <a:cs typeface="Mada"/>
                        <a:sym typeface="Mada"/>
                      </a:endParaRPr>
                    </a:p>
                    <a:p>
                      <a:pPr indent="-162600" lvl="0" marL="172800" rtl="0" algn="l">
                        <a:spcBef>
                          <a:spcPts val="0"/>
                        </a:spcBef>
                        <a:spcAft>
                          <a:spcPts val="0"/>
                        </a:spcAft>
                        <a:buClr>
                          <a:schemeClr val="dk1"/>
                        </a:buClr>
                        <a:buSzPts val="1200"/>
                        <a:buChar char="●"/>
                      </a:pPr>
                      <a:r>
                        <a:rPr b="1" lang="ar" sz="1200">
                          <a:solidFill>
                            <a:srgbClr val="CC0000"/>
                          </a:solidFill>
                          <a:latin typeface="Mada"/>
                          <a:ea typeface="Mada"/>
                          <a:cs typeface="Mada"/>
                          <a:sym typeface="Mada"/>
                        </a:rPr>
                        <a:t>Apical pansystolic murmur</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radiating to the axilla </a:t>
                      </a:r>
                      <a:r>
                        <a:rPr lang="ar" sz="1200">
                          <a:solidFill>
                            <a:schemeClr val="dk1"/>
                          </a:solidFill>
                          <a:latin typeface="Mada"/>
                          <a:ea typeface="Mada"/>
                          <a:cs typeface="Mada"/>
                          <a:sym typeface="Mada"/>
                        </a:rPr>
                        <a:t>and often accompanied by a thrill. Best heard on the lateral side when lying on the side.</a:t>
                      </a:r>
                      <a:endParaRPr sz="1200">
                        <a:solidFill>
                          <a:schemeClr val="dk1"/>
                        </a:solidFill>
                        <a:latin typeface="Mada"/>
                        <a:ea typeface="Mada"/>
                        <a:cs typeface="Mada"/>
                        <a:sym typeface="Mada"/>
                      </a:endParaRPr>
                    </a:p>
                  </a:txBody>
                  <a:tcPr marT="91425" marB="91425" marR="91425" marL="91425"/>
                </a:tc>
                <a:tc hMerge="1"/>
              </a:tr>
            </a:tbl>
          </a:graphicData>
        </a:graphic>
      </p:graphicFrame>
      <p:sp>
        <p:nvSpPr>
          <p:cNvPr id="431" name="Google Shape;431;p34"/>
          <p:cNvSpPr txBox="1"/>
          <p:nvPr/>
        </p:nvSpPr>
        <p:spPr>
          <a:xfrm>
            <a:off x="2059350" y="12602575"/>
            <a:ext cx="6942900" cy="1134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Chronic mitral regurgitation</a:t>
            </a:r>
            <a:r>
              <a:rPr lang="ar" sz="1200">
                <a:solidFill>
                  <a:schemeClr val="dk1"/>
                </a:solidFill>
                <a:latin typeface="Mada"/>
                <a:ea typeface="Mada"/>
                <a:cs typeface="Mada"/>
                <a:sym typeface="Mada"/>
              </a:rPr>
              <a:t> causes gradual dilatation of the LA with little increase in pressure and therefore relatively few symptoms. Nevertheless, the LV dilates slowly and the left ventricular diastolic and left atrial pressures gradually increase as a result of chronic volume overload of the LV.</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In contrast, </a:t>
            </a:r>
            <a:r>
              <a:rPr b="1" lang="ar" sz="1200">
                <a:solidFill>
                  <a:schemeClr val="dk1"/>
                </a:solidFill>
                <a:latin typeface="Mada"/>
                <a:ea typeface="Mada"/>
                <a:cs typeface="Mada"/>
                <a:sym typeface="Mada"/>
              </a:rPr>
              <a:t>acute mitral regurgitation</a:t>
            </a:r>
            <a:r>
              <a:rPr lang="ar" sz="1200">
                <a:solidFill>
                  <a:schemeClr val="dk1"/>
                </a:solidFill>
                <a:latin typeface="Mada"/>
                <a:ea typeface="Mada"/>
                <a:cs typeface="Mada"/>
                <a:sym typeface="Mada"/>
              </a:rPr>
              <a:t> causes a rapid rise in left atrial pressure (because left atrial compliance is normal) and marked symptomatic deterioration.</a:t>
            </a:r>
            <a:endParaRPr sz="1200">
              <a:latin typeface="Mada"/>
              <a:ea typeface="Mada"/>
              <a:cs typeface="Mada"/>
              <a:sym typeface="Mada"/>
            </a:endParaRPr>
          </a:p>
        </p:txBody>
      </p:sp>
      <p:cxnSp>
        <p:nvCxnSpPr>
          <p:cNvPr id="432" name="Google Shape;432;p34"/>
          <p:cNvCxnSpPr/>
          <p:nvPr/>
        </p:nvCxnSpPr>
        <p:spPr>
          <a:xfrm rot="10800000">
            <a:off x="1732925" y="12735725"/>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433" name="Google Shape;433;p34"/>
          <p:cNvGraphicFramePr/>
          <p:nvPr/>
        </p:nvGraphicFramePr>
        <p:xfrm>
          <a:off x="127525" y="1850275"/>
          <a:ext cx="3000000" cy="3000000"/>
        </p:xfrm>
        <a:graphic>
          <a:graphicData uri="http://schemas.openxmlformats.org/drawingml/2006/table">
            <a:tbl>
              <a:tblPr>
                <a:noFill/>
                <a:tableStyleId>{B2831F66-5931-4056-B395-67EB3239CB03}</a:tableStyleId>
              </a:tblPr>
              <a:tblGrid>
                <a:gridCol w="962025"/>
                <a:gridCol w="2331050"/>
                <a:gridCol w="4000650"/>
              </a:tblGrid>
              <a:tr h="275725">
                <a:tc>
                  <a:txBody>
                    <a:bodyPr/>
                    <a:lstStyle/>
                    <a:p>
                      <a:pPr indent="0" lvl="0" marL="0" rtl="0" algn="ctr">
                        <a:spcBef>
                          <a:spcPts val="0"/>
                        </a:spcBef>
                        <a:spcAft>
                          <a:spcPts val="0"/>
                        </a:spcAft>
                        <a:buNone/>
                      </a:pPr>
                      <a:r>
                        <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Acute MR</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Chronic MR</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255150">
                <a:tc rowSpan="4">
                  <a:txBody>
                    <a:bodyPr/>
                    <a:lstStyle/>
                    <a:p>
                      <a:pPr indent="0" lvl="0" marL="0" rtl="0" algn="ctr">
                        <a:spcBef>
                          <a:spcPts val="0"/>
                        </a:spcBef>
                        <a:spcAft>
                          <a:spcPts val="0"/>
                        </a:spcAft>
                        <a:buNone/>
                      </a:pPr>
                      <a:r>
                        <a:rPr b="1" lang="ar" sz="1100">
                          <a:solidFill>
                            <a:srgbClr val="9C254D"/>
                          </a:solidFill>
                          <a:latin typeface="Mada"/>
                          <a:ea typeface="Mada"/>
                          <a:cs typeface="Mada"/>
                          <a:sym typeface="Mada"/>
                        </a:rPr>
                        <a:t>Etiology</a:t>
                      </a:r>
                      <a:endParaRPr b="1" sz="1100">
                        <a:solidFill>
                          <a:srgbClr val="9C254D"/>
                        </a:solidFill>
                        <a:latin typeface="Mada"/>
                        <a:ea typeface="Mada"/>
                        <a:cs typeface="Mada"/>
                        <a:sym typeface="Mada"/>
                      </a:endParaRPr>
                    </a:p>
                  </a:txBody>
                  <a:tcPr marT="91425" marB="91425" marR="91425" marL="91425" anchor="ctr">
                    <a:solidFill>
                      <a:srgbClr val="F5E9ED"/>
                    </a:solidFill>
                  </a:tcPr>
                </a:tc>
                <a:tc rowSpan="4">
                  <a:txBody>
                    <a:bodyPr/>
                    <a:lstStyle/>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Infective Endocarditis</a:t>
                      </a:r>
                      <a:endParaRPr b="1" sz="1000">
                        <a:solidFill>
                          <a:srgbClr val="CC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Papillary muscle rupture (post MI, Myocarditis)</a:t>
                      </a:r>
                      <a:endParaRPr b="1" sz="1000">
                        <a:solidFill>
                          <a:schemeClr val="dk1"/>
                        </a:solidFill>
                        <a:latin typeface="Mada"/>
                        <a:ea typeface="Mada"/>
                        <a:cs typeface="Mada"/>
                        <a:sym typeface="Mada"/>
                      </a:endParaRPr>
                    </a:p>
                    <a:p>
                      <a:pPr indent="-292100" lvl="0" marL="457200" rtl="0" algn="l">
                        <a:spcBef>
                          <a:spcPts val="0"/>
                        </a:spcBef>
                        <a:spcAft>
                          <a:spcPts val="0"/>
                        </a:spcAft>
                        <a:buClr>
                          <a:srgbClr val="A64D79"/>
                        </a:buClr>
                        <a:buSzPts val="1000"/>
                        <a:buFont typeface="Mada"/>
                        <a:buChar char="●"/>
                      </a:pPr>
                      <a:r>
                        <a:rPr lang="ar" sz="1000">
                          <a:solidFill>
                            <a:srgbClr val="A64D79"/>
                          </a:solidFill>
                          <a:latin typeface="Mada"/>
                          <a:ea typeface="Mada"/>
                          <a:cs typeface="Mada"/>
                          <a:sym typeface="Mada"/>
                        </a:rPr>
                        <a:t>Trauma</a:t>
                      </a:r>
                      <a:endParaRPr sz="1000">
                        <a:solidFill>
                          <a:srgbClr val="A64D79"/>
                        </a:solidFill>
                        <a:latin typeface="Mada"/>
                        <a:ea typeface="Mada"/>
                        <a:cs typeface="Mada"/>
                        <a:sym typeface="Mada"/>
                      </a:endParaRPr>
                    </a:p>
                    <a:p>
                      <a:pPr indent="-292100" lvl="0" marL="457200" rtl="0" algn="l">
                        <a:spcBef>
                          <a:spcPts val="0"/>
                        </a:spcBef>
                        <a:spcAft>
                          <a:spcPts val="0"/>
                        </a:spcAft>
                        <a:buClr>
                          <a:srgbClr val="A64D79"/>
                        </a:buClr>
                        <a:buSzPts val="1000"/>
                        <a:buFont typeface="Mada"/>
                        <a:buChar char="●"/>
                      </a:pPr>
                      <a:r>
                        <a:rPr lang="ar" sz="1000">
                          <a:solidFill>
                            <a:srgbClr val="A64D79"/>
                          </a:solidFill>
                          <a:latin typeface="Mada"/>
                          <a:ea typeface="Mada"/>
                          <a:cs typeface="Mada"/>
                          <a:sym typeface="Mada"/>
                        </a:rPr>
                        <a:t>Chordal rupture/leaflet flail (MVP, IE)</a:t>
                      </a:r>
                      <a:endParaRPr sz="1000">
                        <a:solidFill>
                          <a:srgbClr val="A64D79"/>
                        </a:solidFill>
                        <a:latin typeface="Mada"/>
                        <a:ea typeface="Mada"/>
                        <a:cs typeface="Mada"/>
                        <a:sym typeface="Mada"/>
                      </a:endParaRPr>
                    </a:p>
                  </a:txBody>
                  <a:tcPr marT="91425" marB="91425" marR="91425" marL="91425">
                    <a:solidFill>
                      <a:srgbClr val="FFFFFF"/>
                    </a:solidFill>
                  </a:tcPr>
                </a:tc>
                <a:tc>
                  <a:txBody>
                    <a:bodyPr/>
                    <a:lstStyle/>
                    <a:p>
                      <a:pPr indent="0" lvl="0" marL="0" rtl="0" algn="ctr">
                        <a:spcBef>
                          <a:spcPts val="0"/>
                        </a:spcBef>
                        <a:spcAft>
                          <a:spcPts val="0"/>
                        </a:spcAft>
                        <a:buNone/>
                      </a:pPr>
                      <a:r>
                        <a:rPr b="1" lang="ar" sz="1100">
                          <a:solidFill>
                            <a:srgbClr val="9C254D"/>
                          </a:solidFill>
                          <a:latin typeface="Mada"/>
                          <a:ea typeface="Mada"/>
                          <a:cs typeface="Mada"/>
                          <a:sym typeface="Mada"/>
                        </a:rPr>
                        <a:t>Primary (Organic)</a:t>
                      </a:r>
                      <a:endParaRPr b="1" sz="900">
                        <a:latin typeface="Mada"/>
                        <a:ea typeface="Mada"/>
                        <a:cs typeface="Mada"/>
                        <a:sym typeface="Mada"/>
                      </a:endParaRPr>
                    </a:p>
                  </a:txBody>
                  <a:tcPr marT="91425" marB="91425" marR="91425" marL="91425" anchor="ctr">
                    <a:solidFill>
                      <a:srgbClr val="F5E9ED"/>
                    </a:solidFill>
                  </a:tcPr>
                </a:tc>
              </a:tr>
              <a:tr h="790175">
                <a:tc vMerge="1"/>
                <a:tc vMerge="1"/>
                <a:tc>
                  <a:txBody>
                    <a:bodyPr/>
                    <a:lstStyle/>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Myxomatous (Mitral Valve Prolapse)</a:t>
                      </a:r>
                      <a:r>
                        <a:rPr b="1" baseline="30000" lang="ar" sz="1000">
                          <a:solidFill>
                            <a:srgbClr val="CC0000"/>
                          </a:solidFill>
                          <a:latin typeface="Mada"/>
                          <a:ea typeface="Mada"/>
                          <a:cs typeface="Mada"/>
                          <a:sym typeface="Mada"/>
                        </a:rPr>
                        <a:t>1</a:t>
                      </a:r>
                      <a:endParaRPr b="1" baseline="30000"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Rheumatic heart disease</a:t>
                      </a:r>
                      <a:endParaRPr b="1" sz="1000">
                        <a:solidFill>
                          <a:srgbClr val="CC0000"/>
                        </a:solidFill>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Endocarditis (healed)</a:t>
                      </a:r>
                      <a:endParaRPr sz="1000">
                        <a:latin typeface="Mada"/>
                        <a:ea typeface="Mada"/>
                        <a:cs typeface="Mada"/>
                        <a:sym typeface="Mada"/>
                      </a:endParaRPr>
                    </a:p>
                    <a:p>
                      <a:pPr indent="-292100" lvl="0" marL="457200" rtl="0" algn="l">
                        <a:spcBef>
                          <a:spcPts val="0"/>
                        </a:spcBef>
                        <a:spcAft>
                          <a:spcPts val="0"/>
                        </a:spcAft>
                        <a:buClr>
                          <a:srgbClr val="A64D79"/>
                        </a:buClr>
                        <a:buSzPts val="1000"/>
                        <a:buFont typeface="Mada"/>
                        <a:buChar char="●"/>
                      </a:pPr>
                      <a:r>
                        <a:rPr lang="ar" sz="1000">
                          <a:solidFill>
                            <a:srgbClr val="A64D79"/>
                          </a:solidFill>
                          <a:latin typeface="Mada"/>
                          <a:ea typeface="Mada"/>
                          <a:cs typeface="Mada"/>
                          <a:sym typeface="Mada"/>
                        </a:rPr>
                        <a:t>Mitral annular calcifications</a:t>
                      </a:r>
                      <a:endParaRPr sz="1000">
                        <a:solidFill>
                          <a:srgbClr val="A64D79"/>
                        </a:solidFill>
                        <a:latin typeface="Mada"/>
                        <a:ea typeface="Mada"/>
                        <a:cs typeface="Mada"/>
                        <a:sym typeface="Mada"/>
                      </a:endParaRPr>
                    </a:p>
                    <a:p>
                      <a:pPr indent="-292100" lvl="0" marL="457200" rtl="0" algn="l">
                        <a:spcBef>
                          <a:spcPts val="0"/>
                        </a:spcBef>
                        <a:spcAft>
                          <a:spcPts val="0"/>
                        </a:spcAft>
                        <a:buSzPts val="1000"/>
                        <a:buFont typeface="Mada"/>
                        <a:buChar char="●"/>
                      </a:pPr>
                      <a:r>
                        <a:rPr lang="ar" sz="1000">
                          <a:solidFill>
                            <a:srgbClr val="A64D79"/>
                          </a:solidFill>
                          <a:latin typeface="Mada"/>
                          <a:ea typeface="Mada"/>
                          <a:cs typeface="Mada"/>
                          <a:sym typeface="Mada"/>
                        </a:rPr>
                        <a:t>Congenital (cleft, AV canal/</a:t>
                      </a:r>
                      <a:r>
                        <a:rPr lang="ar" sz="1000">
                          <a:latin typeface="Mada"/>
                          <a:ea typeface="Mada"/>
                          <a:cs typeface="Mada"/>
                          <a:sym typeface="Mada"/>
                        </a:rPr>
                        <a:t>HOCM </a:t>
                      </a:r>
                      <a:r>
                        <a:rPr lang="ar" sz="1000">
                          <a:solidFill>
                            <a:srgbClr val="A64D79"/>
                          </a:solidFill>
                          <a:latin typeface="Mada"/>
                          <a:ea typeface="Mada"/>
                          <a:cs typeface="Mada"/>
                          <a:sym typeface="Mada"/>
                        </a:rPr>
                        <a:t>with SAM)</a:t>
                      </a:r>
                      <a:endParaRPr sz="1000">
                        <a:solidFill>
                          <a:srgbClr val="A64D79"/>
                        </a:solidFill>
                        <a:latin typeface="Mada"/>
                        <a:ea typeface="Mada"/>
                        <a:cs typeface="Mada"/>
                        <a:sym typeface="Mada"/>
                      </a:endParaRPr>
                    </a:p>
                    <a:p>
                      <a:pPr indent="-292100" lvl="0" marL="457200" rtl="0" algn="l">
                        <a:spcBef>
                          <a:spcPts val="0"/>
                        </a:spcBef>
                        <a:spcAft>
                          <a:spcPts val="0"/>
                        </a:spcAft>
                        <a:buSzPts val="1000"/>
                        <a:buFont typeface="Mada"/>
                        <a:buChar char="●"/>
                      </a:pPr>
                      <a:r>
                        <a:rPr lang="ar" sz="1000">
                          <a:solidFill>
                            <a:srgbClr val="A64D79"/>
                          </a:solidFill>
                          <a:latin typeface="Mada"/>
                          <a:ea typeface="Mada"/>
                          <a:cs typeface="Mada"/>
                          <a:sym typeface="Mada"/>
                        </a:rPr>
                        <a:t>Radiation. </a:t>
                      </a:r>
                      <a:r>
                        <a:rPr lang="ar" sz="1000">
                          <a:solidFill>
                            <a:srgbClr val="6D9EEB"/>
                          </a:solidFill>
                          <a:latin typeface="Mada"/>
                          <a:ea typeface="Mada"/>
                          <a:cs typeface="Mada"/>
                          <a:sym typeface="Mada"/>
                        </a:rPr>
                        <a:t>SLE and Marfan’s syndrome</a:t>
                      </a:r>
                      <a:endParaRPr sz="1000">
                        <a:solidFill>
                          <a:srgbClr val="6D9EEB"/>
                        </a:solidFill>
                        <a:latin typeface="Mada"/>
                        <a:ea typeface="Mada"/>
                        <a:cs typeface="Mada"/>
                        <a:sym typeface="Mada"/>
                      </a:endParaRPr>
                    </a:p>
                  </a:txBody>
                  <a:tcPr marT="91425" marB="91425" marR="91425" marL="91425">
                    <a:solidFill>
                      <a:srgbClr val="FFFFFF"/>
                    </a:solidFill>
                  </a:tcPr>
                </a:tc>
              </a:tr>
              <a:tr h="255150">
                <a:tc vMerge="1"/>
                <a:tc vMerge="1"/>
                <a:tc>
                  <a:txBody>
                    <a:bodyPr/>
                    <a:lstStyle/>
                    <a:p>
                      <a:pPr indent="0" lvl="0" marL="0" rtl="0" algn="ctr">
                        <a:spcBef>
                          <a:spcPts val="0"/>
                        </a:spcBef>
                        <a:spcAft>
                          <a:spcPts val="0"/>
                        </a:spcAft>
                        <a:buNone/>
                      </a:pPr>
                      <a:r>
                        <a:rPr b="1" lang="ar" sz="1100">
                          <a:solidFill>
                            <a:srgbClr val="9C254D"/>
                          </a:solidFill>
                          <a:latin typeface="Mada"/>
                          <a:ea typeface="Mada"/>
                          <a:cs typeface="Mada"/>
                          <a:sym typeface="Mada"/>
                        </a:rPr>
                        <a:t>Secondary (Functional)</a:t>
                      </a:r>
                      <a:endParaRPr b="1" sz="1100">
                        <a:solidFill>
                          <a:srgbClr val="9C254D"/>
                        </a:solidFill>
                        <a:latin typeface="Mada"/>
                        <a:ea typeface="Mada"/>
                        <a:cs typeface="Mada"/>
                        <a:sym typeface="Mada"/>
                      </a:endParaRPr>
                    </a:p>
                  </a:txBody>
                  <a:tcPr marT="91425" marB="91425" marR="91425" marL="91425" anchor="ctr">
                    <a:solidFill>
                      <a:srgbClr val="F5E9ED"/>
                    </a:solidFill>
                  </a:tcPr>
                </a:tc>
              </a:tr>
              <a:tr h="639250">
                <a:tc vMerge="1"/>
                <a:tc vMerge="1"/>
                <a:tc>
                  <a:txBody>
                    <a:bodyPr/>
                    <a:lstStyle/>
                    <a:p>
                      <a:pPr indent="-292100" lvl="0" marL="457200" rtl="0" algn="l">
                        <a:spcBef>
                          <a:spcPts val="0"/>
                        </a:spcBef>
                        <a:spcAft>
                          <a:spcPts val="0"/>
                        </a:spcAft>
                        <a:buSzPts val="1000"/>
                        <a:buFont typeface="Mada"/>
                        <a:buChar char="●"/>
                      </a:pPr>
                      <a:r>
                        <a:rPr b="1" lang="ar" sz="1000">
                          <a:solidFill>
                            <a:srgbClr val="CC0000"/>
                          </a:solidFill>
                          <a:latin typeface="Mada"/>
                          <a:ea typeface="Mada"/>
                          <a:cs typeface="Mada"/>
                          <a:sym typeface="Mada"/>
                        </a:rPr>
                        <a:t>Ischemic (LV remodeling)</a:t>
                      </a:r>
                      <a:r>
                        <a:rPr lang="ar" sz="1000">
                          <a:latin typeface="Mada"/>
                          <a:ea typeface="Mada"/>
                          <a:cs typeface="Mada"/>
                          <a:sym typeface="Mada"/>
                        </a:rPr>
                        <a:t> </a:t>
                      </a:r>
                      <a:r>
                        <a:rPr lang="ar" sz="1000">
                          <a:solidFill>
                            <a:srgbClr val="6D9EEB"/>
                          </a:solidFill>
                          <a:latin typeface="Mada"/>
                          <a:ea typeface="Mada"/>
                          <a:cs typeface="Mada"/>
                          <a:sym typeface="Mada"/>
                        </a:rPr>
                        <a:t>&amp; Hypertensive heart disease</a:t>
                      </a:r>
                      <a:endParaRPr sz="1000">
                        <a:solidFill>
                          <a:srgbClr val="6D9EEB"/>
                        </a:solidFill>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Dilated cardiomyopathy</a:t>
                      </a:r>
                      <a:endParaRPr sz="1000">
                        <a:latin typeface="Mada"/>
                        <a:ea typeface="Mada"/>
                        <a:cs typeface="Mada"/>
                        <a:sym typeface="Mada"/>
                      </a:endParaRPr>
                    </a:p>
                    <a:p>
                      <a:pPr indent="0" lvl="0" marL="0" rtl="0" algn="l">
                        <a:spcBef>
                          <a:spcPts val="0"/>
                        </a:spcBef>
                        <a:spcAft>
                          <a:spcPts val="0"/>
                        </a:spcAft>
                        <a:buNone/>
                      </a:pPr>
                      <a:r>
                        <a:rPr b="1" lang="ar" sz="900">
                          <a:solidFill>
                            <a:srgbClr val="A64D79"/>
                          </a:solidFill>
                          <a:latin typeface="Mada"/>
                          <a:ea typeface="Mada"/>
                          <a:cs typeface="Mada"/>
                          <a:sym typeface="Mada"/>
                        </a:rPr>
                        <a:t>Note: </a:t>
                      </a:r>
                      <a:r>
                        <a:rPr lang="ar" sz="900">
                          <a:solidFill>
                            <a:srgbClr val="A64D79"/>
                          </a:solidFill>
                          <a:latin typeface="Mada"/>
                          <a:ea typeface="Mada"/>
                          <a:cs typeface="Mada"/>
                          <a:sym typeface="Mada"/>
                        </a:rPr>
                        <a:t>The abnormal &amp; dilated LV causes  Papillary muscle displacement which in turn results in leaflet tethering with </a:t>
                      </a:r>
                      <a:r>
                        <a:rPr lang="ar" sz="900">
                          <a:solidFill>
                            <a:srgbClr val="A64D79"/>
                          </a:solidFill>
                          <a:latin typeface="Mada"/>
                          <a:ea typeface="Mada"/>
                          <a:cs typeface="Mada"/>
                          <a:sym typeface="Mada"/>
                        </a:rPr>
                        <a:t>associated</a:t>
                      </a:r>
                      <a:r>
                        <a:rPr lang="ar" sz="900">
                          <a:solidFill>
                            <a:srgbClr val="A64D79"/>
                          </a:solidFill>
                          <a:latin typeface="Mada"/>
                          <a:ea typeface="Mada"/>
                          <a:cs typeface="Mada"/>
                          <a:sym typeface="Mada"/>
                        </a:rPr>
                        <a:t> annular dilation that prevents coaptation.</a:t>
                      </a:r>
                      <a:endParaRPr sz="900">
                        <a:solidFill>
                          <a:srgbClr val="A64D79"/>
                        </a:solidFill>
                        <a:latin typeface="Mada"/>
                        <a:ea typeface="Mada"/>
                        <a:cs typeface="Mada"/>
                        <a:sym typeface="Mada"/>
                      </a:endParaRPr>
                    </a:p>
                  </a:txBody>
                  <a:tcPr marT="91425" marB="91425" marR="91425" marL="91425">
                    <a:solidFill>
                      <a:srgbClr val="FFFFFF"/>
                    </a:solidFill>
                  </a:tcPr>
                </a:tc>
              </a:tr>
              <a:tr h="776450">
                <a:tc>
                  <a:txBody>
                    <a:bodyPr/>
                    <a:lstStyle/>
                    <a:p>
                      <a:pPr indent="0" lvl="0" marL="0" rtl="0" algn="ctr">
                        <a:spcBef>
                          <a:spcPts val="0"/>
                        </a:spcBef>
                        <a:spcAft>
                          <a:spcPts val="0"/>
                        </a:spcAft>
                        <a:buNone/>
                      </a:pPr>
                      <a:r>
                        <a:rPr b="1" lang="ar" sz="1100">
                          <a:solidFill>
                            <a:srgbClr val="9C254D"/>
                          </a:solidFill>
                          <a:latin typeface="Mada"/>
                          <a:ea typeface="Mada"/>
                          <a:cs typeface="Mada"/>
                          <a:sym typeface="Mada"/>
                        </a:rPr>
                        <a:t>Symptoms</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Decompensated HF symptoms: </a:t>
                      </a:r>
                      <a:r>
                        <a:rPr b="1" lang="ar" sz="1000">
                          <a:solidFill>
                            <a:schemeClr val="dk1"/>
                          </a:solidFill>
                          <a:latin typeface="Mada"/>
                          <a:ea typeface="Mada"/>
                          <a:cs typeface="Mada"/>
                          <a:sym typeface="Mada"/>
                        </a:rPr>
                        <a:t>Dyspnea, orthopnea, PND</a:t>
                      </a:r>
                      <a:r>
                        <a:rPr lang="ar"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Low cardiac output state</a:t>
                      </a:r>
                      <a:endParaRPr sz="1000">
                        <a:solidFill>
                          <a:schemeClr val="dk1"/>
                        </a:solidFill>
                        <a:latin typeface="Mada"/>
                        <a:ea typeface="Mada"/>
                        <a:cs typeface="Mada"/>
                        <a:sym typeface="Mada"/>
                      </a:endParaRPr>
                    </a:p>
                    <a:p>
                      <a:pPr indent="-156250" lvl="0" marL="172800" rtl="0" algn="l">
                        <a:spcBef>
                          <a:spcPts val="0"/>
                        </a:spcBef>
                        <a:spcAft>
                          <a:spcPts val="0"/>
                        </a:spcAft>
                        <a:buClr>
                          <a:srgbClr val="CC0000"/>
                        </a:buClr>
                        <a:buSzPts val="1100"/>
                        <a:buFont typeface="Mada"/>
                        <a:buChar char="●"/>
                      </a:pPr>
                      <a:r>
                        <a:rPr b="1" lang="ar" sz="1000">
                          <a:solidFill>
                            <a:srgbClr val="CC0000"/>
                          </a:solidFill>
                          <a:latin typeface="Mada"/>
                          <a:ea typeface="Mada"/>
                          <a:cs typeface="Mada"/>
                          <a:sym typeface="Mada"/>
                        </a:rPr>
                        <a:t>Cardiogenic shock</a:t>
                      </a:r>
                      <a:r>
                        <a:rPr lang="ar" sz="1000">
                          <a:solidFill>
                            <a:srgbClr val="6AA84F"/>
                          </a:solidFill>
                          <a:latin typeface="Mada"/>
                          <a:ea typeface="Mada"/>
                          <a:cs typeface="Mada"/>
                          <a:sym typeface="Mada"/>
                        </a:rPr>
                        <a:t>: </a:t>
                      </a:r>
                      <a:r>
                        <a:rPr lang="ar" sz="900">
                          <a:solidFill>
                            <a:srgbClr val="6AA84F"/>
                          </a:solidFill>
                          <a:latin typeface="Mada"/>
                          <a:ea typeface="Mada"/>
                          <a:cs typeface="Mada"/>
                          <a:sym typeface="Mada"/>
                        </a:rPr>
                        <a:t>due to the heart’s inability to accommodate the fast changes</a:t>
                      </a:r>
                      <a:endParaRPr sz="900">
                        <a:solidFill>
                          <a:srgbClr val="6AA84F"/>
                        </a:solidFill>
                        <a:latin typeface="Mada"/>
                        <a:ea typeface="Mada"/>
                        <a:cs typeface="Mada"/>
                        <a:sym typeface="Mada"/>
                      </a:endParaRPr>
                    </a:p>
                  </a:txBody>
                  <a:tcPr marT="91425" marB="91425" marR="91425" marL="91425">
                    <a:solidFill>
                      <a:srgbClr val="FFFFFF"/>
                    </a:solidFill>
                  </a:tcPr>
                </a:tc>
                <a:tc>
                  <a:txBody>
                    <a:bodyPr/>
                    <a:lstStyle/>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Initially asymptomatic</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HF symptoms (</a:t>
                      </a:r>
                      <a:r>
                        <a:rPr b="1" lang="ar" sz="1000">
                          <a:solidFill>
                            <a:schemeClr val="dk1"/>
                          </a:solidFill>
                          <a:latin typeface="Mada"/>
                          <a:ea typeface="Mada"/>
                          <a:cs typeface="Mada"/>
                          <a:sym typeface="Mada"/>
                        </a:rPr>
                        <a:t>Dyspnea,orthopnea, PND</a:t>
                      </a:r>
                      <a:r>
                        <a:rPr lang="ar" sz="1000">
                          <a:solidFill>
                            <a:schemeClr val="dk1"/>
                          </a:solidFill>
                          <a:latin typeface="Mada"/>
                          <a:ea typeface="Mada"/>
                          <a:cs typeface="Mada"/>
                          <a:sym typeface="Mada"/>
                        </a:rPr>
                        <a:t>, LL edema)</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Decreased exercise tolerance</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Palpitation with AF if present</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PHTN symptoms if present</a:t>
                      </a:r>
                      <a:endParaRPr sz="1000">
                        <a:latin typeface="Mada"/>
                        <a:ea typeface="Mada"/>
                        <a:cs typeface="Mada"/>
                        <a:sym typeface="Mada"/>
                      </a:endParaRPr>
                    </a:p>
                  </a:txBody>
                  <a:tcPr marT="91425" marB="91425" marR="91425" marL="91425">
                    <a:solidFill>
                      <a:srgbClr val="FFFFFF"/>
                    </a:solidFill>
                  </a:tcPr>
                </a:tc>
              </a:tr>
              <a:tr h="1352625">
                <a:tc>
                  <a:txBody>
                    <a:bodyPr/>
                    <a:lstStyle/>
                    <a:p>
                      <a:pPr indent="0" lvl="0" marL="0" rtl="0" algn="ctr">
                        <a:spcBef>
                          <a:spcPts val="0"/>
                        </a:spcBef>
                        <a:spcAft>
                          <a:spcPts val="0"/>
                        </a:spcAft>
                        <a:buNone/>
                      </a:pPr>
                      <a:r>
                        <a:rPr b="1" lang="ar" sz="1100">
                          <a:solidFill>
                            <a:srgbClr val="9C254D"/>
                          </a:solidFill>
                          <a:latin typeface="Mada"/>
                          <a:ea typeface="Mada"/>
                          <a:cs typeface="Mada"/>
                          <a:sym typeface="Mada"/>
                        </a:rPr>
                        <a:t>Signs</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Large volume collapsing pulse and prominent V wave on JVP</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Tachycardia, Tachypnea, Hypotension.</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Soft &amp; Short early systolic </a:t>
                      </a:r>
                      <a:r>
                        <a:rPr lang="ar" sz="1000">
                          <a:solidFill>
                            <a:schemeClr val="dk1"/>
                          </a:solidFill>
                          <a:latin typeface="Mada"/>
                          <a:ea typeface="Mada"/>
                          <a:cs typeface="Mada"/>
                          <a:sym typeface="Mada"/>
                        </a:rPr>
                        <a:t>decrescendo</a:t>
                      </a:r>
                      <a:r>
                        <a:rPr lang="ar" sz="1000">
                          <a:solidFill>
                            <a:schemeClr val="dk1"/>
                          </a:solidFill>
                          <a:latin typeface="Mada"/>
                          <a:ea typeface="Mada"/>
                          <a:cs typeface="Mada"/>
                          <a:sym typeface="Mada"/>
                        </a:rPr>
                        <a:t> murmur</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S4 heart sound</a:t>
                      </a:r>
                      <a:endParaRPr sz="1000">
                        <a:solidFill>
                          <a:schemeClr val="dk1"/>
                        </a:solidFill>
                        <a:latin typeface="Mada"/>
                        <a:ea typeface="Mada"/>
                        <a:cs typeface="Mada"/>
                        <a:sym typeface="Mada"/>
                      </a:endParaRPr>
                    </a:p>
                  </a:txBody>
                  <a:tcPr marT="91425" marB="91425" marR="91425" marL="91425">
                    <a:solidFill>
                      <a:srgbClr val="FFFFFF"/>
                    </a:solidFill>
                  </a:tcPr>
                </a:tc>
                <a:tc>
                  <a:txBody>
                    <a:bodyPr/>
                    <a:lstStyle/>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Large volume collapsing pulse and </a:t>
                      </a:r>
                      <a:r>
                        <a:rPr lang="ar" sz="1000">
                          <a:solidFill>
                            <a:schemeClr val="dk1"/>
                          </a:solidFill>
                          <a:latin typeface="Mada"/>
                          <a:ea typeface="Mada"/>
                          <a:cs typeface="Mada"/>
                          <a:sym typeface="Mada"/>
                        </a:rPr>
                        <a:t>prominent</a:t>
                      </a:r>
                      <a:r>
                        <a:rPr lang="ar" sz="1000">
                          <a:solidFill>
                            <a:schemeClr val="dk1"/>
                          </a:solidFill>
                          <a:latin typeface="Mada"/>
                          <a:ea typeface="Mada"/>
                          <a:cs typeface="Mada"/>
                          <a:sym typeface="Mada"/>
                        </a:rPr>
                        <a:t> V wave on JVP</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Normal HR (Sinus AF may be present)</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Normal/High BP</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Laterally</a:t>
                      </a:r>
                      <a:r>
                        <a:rPr lang="ar" sz="1000">
                          <a:solidFill>
                            <a:schemeClr val="dk1"/>
                          </a:solidFill>
                          <a:latin typeface="Mada"/>
                          <a:ea typeface="Mada"/>
                          <a:cs typeface="Mada"/>
                          <a:sym typeface="Mada"/>
                        </a:rPr>
                        <a:t> displaced (forceful) diffuse tapping apical impulse (PMI) +/- palpable systolic thrill</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ar" sz="1000">
                          <a:solidFill>
                            <a:srgbClr val="CC0000"/>
                          </a:solidFill>
                          <a:latin typeface="Mada"/>
                          <a:ea typeface="Mada"/>
                          <a:cs typeface="Mada"/>
                          <a:sym typeface="Mada"/>
                        </a:rPr>
                        <a:t>Normal/Soft (muffled) S1 heart sound</a:t>
                      </a:r>
                      <a:r>
                        <a:rPr lang="ar" sz="1000">
                          <a:solidFill>
                            <a:schemeClr val="dk1"/>
                          </a:solidFill>
                          <a:latin typeface="Mada"/>
                          <a:ea typeface="Mada"/>
                          <a:cs typeface="Mada"/>
                          <a:sym typeface="Mada"/>
                        </a:rPr>
                        <a:t> </a:t>
                      </a:r>
                      <a:r>
                        <a:rPr lang="ar" sz="1000">
                          <a:solidFill>
                            <a:srgbClr val="999999"/>
                          </a:solidFill>
                          <a:latin typeface="Mada"/>
                          <a:ea typeface="Mada"/>
                          <a:cs typeface="Mada"/>
                          <a:sym typeface="Mada"/>
                        </a:rPr>
                        <a:t>“while in MS it is loud”</a:t>
                      </a:r>
                      <a:endParaRPr sz="1000">
                        <a:solidFill>
                          <a:srgbClr val="999999"/>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S2 physiologic or wide split due to premature AV closure</a:t>
                      </a:r>
                      <a:endParaRPr sz="10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000">
                          <a:solidFill>
                            <a:schemeClr val="dk1"/>
                          </a:solidFill>
                          <a:latin typeface="Mada"/>
                          <a:ea typeface="Mada"/>
                          <a:cs typeface="Mada"/>
                          <a:sym typeface="Mada"/>
                        </a:rPr>
                        <a:t>S3 in advanced stages of disease </a:t>
                      </a:r>
                      <a:r>
                        <a:rPr lang="ar" sz="700">
                          <a:solidFill>
                            <a:srgbClr val="6AA84F"/>
                          </a:solidFill>
                          <a:latin typeface="Mada"/>
                          <a:ea typeface="Mada"/>
                          <a:cs typeface="Mada"/>
                          <a:sym typeface="Mada"/>
                        </a:rPr>
                        <a:t>(Bc of the vibration of chordae tendineae)</a:t>
                      </a:r>
                      <a:endParaRPr sz="700">
                        <a:solidFill>
                          <a:srgbClr val="6AA84F"/>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S4 may be heard in functional MR</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ar" sz="1000">
                          <a:solidFill>
                            <a:srgbClr val="CC0000"/>
                          </a:solidFill>
                          <a:latin typeface="Mada"/>
                          <a:ea typeface="Mada"/>
                          <a:cs typeface="Mada"/>
                          <a:sym typeface="Mada"/>
                        </a:rPr>
                        <a:t>High pitched holosystolic (pansystolic) murmur</a:t>
                      </a:r>
                      <a:r>
                        <a:rPr lang="ar" sz="1000">
                          <a:solidFill>
                            <a:schemeClr val="dk1"/>
                          </a:solidFill>
                          <a:latin typeface="Mada"/>
                          <a:ea typeface="Mada"/>
                          <a:cs typeface="Mada"/>
                          <a:sym typeface="Mada"/>
                        </a:rPr>
                        <a:t> (Louder at the apex and </a:t>
                      </a:r>
                      <a:r>
                        <a:rPr b="1" lang="ar" sz="1000">
                          <a:solidFill>
                            <a:schemeClr val="dk1"/>
                          </a:solidFill>
                          <a:latin typeface="Mada"/>
                          <a:ea typeface="Mada"/>
                          <a:cs typeface="Mada"/>
                          <a:sym typeface="Mada"/>
                        </a:rPr>
                        <a:t>radiates to left axilla</a:t>
                      </a:r>
                      <a:r>
                        <a:rPr lang="ar" sz="1000">
                          <a:solidFill>
                            <a:schemeClr val="dk1"/>
                          </a:solidFill>
                          <a:latin typeface="Mada"/>
                          <a:ea typeface="Mada"/>
                          <a:cs typeface="Mada"/>
                          <a:sym typeface="Mada"/>
                        </a:rPr>
                        <a:t>)</a:t>
                      </a:r>
                      <a:r>
                        <a:rPr baseline="30000" lang="ar" sz="1000">
                          <a:solidFill>
                            <a:schemeClr val="dk1"/>
                          </a:solidFill>
                          <a:latin typeface="Mada"/>
                          <a:ea typeface="Mada"/>
                          <a:cs typeface="Mada"/>
                          <a:sym typeface="Mada"/>
                        </a:rPr>
                        <a:t>2</a:t>
                      </a:r>
                      <a:endParaRPr baseline="30000" sz="1000">
                        <a:solidFill>
                          <a:schemeClr val="dk1"/>
                        </a:solidFill>
                        <a:latin typeface="Mada"/>
                        <a:ea typeface="Mada"/>
                        <a:cs typeface="Mada"/>
                        <a:sym typeface="Mada"/>
                      </a:endParaRPr>
                    </a:p>
                  </a:txBody>
                  <a:tcPr marT="91425" marB="91425" marR="91425" marL="91425">
                    <a:solidFill>
                      <a:srgbClr val="FFFFFF"/>
                    </a:solidFill>
                  </a:tcPr>
                </a:tc>
              </a:tr>
            </a:tbl>
          </a:graphicData>
        </a:graphic>
      </p:graphicFrame>
      <p:pic>
        <p:nvPicPr>
          <p:cNvPr id="434" name="Google Shape;434;p34"/>
          <p:cNvPicPr preferRelativeResize="0"/>
          <p:nvPr/>
        </p:nvPicPr>
        <p:blipFill>
          <a:blip r:embed="rId3">
            <a:alphaModFix/>
          </a:blip>
          <a:stretch>
            <a:fillRect/>
          </a:stretch>
        </p:blipFill>
        <p:spPr>
          <a:xfrm>
            <a:off x="1355300" y="3562474"/>
            <a:ext cx="1824301" cy="1086463"/>
          </a:xfrm>
          <a:prstGeom prst="rect">
            <a:avLst/>
          </a:prstGeom>
          <a:noFill/>
          <a:ln>
            <a:noFill/>
          </a:ln>
        </p:spPr>
      </p:pic>
      <p:sp>
        <p:nvSpPr>
          <p:cNvPr id="435" name="Google Shape;435;p34"/>
          <p:cNvSpPr txBox="1"/>
          <p:nvPr/>
        </p:nvSpPr>
        <p:spPr>
          <a:xfrm>
            <a:off x="1971525" y="12050438"/>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Signs &amp; Symptoms</a:t>
            </a:r>
            <a:endParaRPr sz="2200">
              <a:highlight>
                <a:srgbClr val="F5E9ED"/>
              </a:highlight>
              <a:latin typeface="Alegreya Regular"/>
              <a:ea typeface="Alegreya Regular"/>
              <a:cs typeface="Alegreya Regular"/>
              <a:sym typeface="Alegreya Regular"/>
            </a:endParaRPr>
          </a:p>
        </p:txBody>
      </p:sp>
      <p:pic>
        <p:nvPicPr>
          <p:cNvPr id="436" name="Google Shape;436;p34"/>
          <p:cNvPicPr preferRelativeResize="0"/>
          <p:nvPr/>
        </p:nvPicPr>
        <p:blipFill>
          <a:blip r:embed="rId4">
            <a:alphaModFix/>
          </a:blip>
          <a:stretch>
            <a:fillRect/>
          </a:stretch>
        </p:blipFill>
        <p:spPr>
          <a:xfrm>
            <a:off x="2244272" y="7144598"/>
            <a:ext cx="1099801" cy="632999"/>
          </a:xfrm>
          <a:prstGeom prst="rect">
            <a:avLst/>
          </a:prstGeom>
          <a:noFill/>
          <a:ln>
            <a:noFill/>
          </a:ln>
        </p:spPr>
      </p:pic>
      <p:pic>
        <p:nvPicPr>
          <p:cNvPr id="437" name="Google Shape;437;p34"/>
          <p:cNvPicPr preferRelativeResize="0"/>
          <p:nvPr/>
        </p:nvPicPr>
        <p:blipFill>
          <a:blip r:embed="rId5">
            <a:alphaModFix/>
          </a:blip>
          <a:stretch>
            <a:fillRect/>
          </a:stretch>
        </p:blipFill>
        <p:spPr>
          <a:xfrm>
            <a:off x="461838" y="8108600"/>
            <a:ext cx="2390230" cy="1145709"/>
          </a:xfrm>
          <a:prstGeom prst="rect">
            <a:avLst/>
          </a:prstGeom>
          <a:noFill/>
          <a:ln>
            <a:noFill/>
          </a:ln>
        </p:spPr>
      </p:pic>
      <p:sp>
        <p:nvSpPr>
          <p:cNvPr id="438" name="Google Shape;438;p34"/>
          <p:cNvSpPr txBox="1"/>
          <p:nvPr/>
        </p:nvSpPr>
        <p:spPr>
          <a:xfrm>
            <a:off x="247500" y="9264719"/>
            <a:ext cx="2550900" cy="20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Acute MR pathophysiology</a:t>
            </a:r>
            <a:r>
              <a:rPr b="1" baseline="30000" lang="ar" sz="1200">
                <a:latin typeface="Mada"/>
                <a:ea typeface="Mada"/>
                <a:cs typeface="Mada"/>
                <a:sym typeface="Mada"/>
              </a:rPr>
              <a:t>3</a:t>
            </a:r>
            <a:endParaRPr b="1" baseline="30000" sz="1200">
              <a:latin typeface="Mada"/>
              <a:ea typeface="Mada"/>
              <a:cs typeface="Mada"/>
              <a:sym typeface="Mada"/>
            </a:endParaRPr>
          </a:p>
        </p:txBody>
      </p:sp>
      <p:pic>
        <p:nvPicPr>
          <p:cNvPr id="439" name="Google Shape;439;p34"/>
          <p:cNvPicPr preferRelativeResize="0"/>
          <p:nvPr/>
        </p:nvPicPr>
        <p:blipFill>
          <a:blip r:embed="rId6">
            <a:alphaModFix/>
          </a:blip>
          <a:stretch>
            <a:fillRect/>
          </a:stretch>
        </p:blipFill>
        <p:spPr>
          <a:xfrm>
            <a:off x="3166225" y="8095657"/>
            <a:ext cx="2422601" cy="1145310"/>
          </a:xfrm>
          <a:prstGeom prst="rect">
            <a:avLst/>
          </a:prstGeom>
          <a:noFill/>
          <a:ln>
            <a:noFill/>
          </a:ln>
        </p:spPr>
      </p:pic>
      <p:pic>
        <p:nvPicPr>
          <p:cNvPr id="440" name="Google Shape;440;p34"/>
          <p:cNvPicPr preferRelativeResize="0"/>
          <p:nvPr/>
        </p:nvPicPr>
        <p:blipFill>
          <a:blip r:embed="rId7">
            <a:alphaModFix/>
          </a:blip>
          <a:stretch>
            <a:fillRect/>
          </a:stretch>
        </p:blipFill>
        <p:spPr>
          <a:xfrm>
            <a:off x="5643147" y="8107266"/>
            <a:ext cx="1733841" cy="1072798"/>
          </a:xfrm>
          <a:prstGeom prst="rect">
            <a:avLst/>
          </a:prstGeom>
          <a:noFill/>
          <a:ln>
            <a:noFill/>
          </a:ln>
        </p:spPr>
      </p:pic>
      <p:sp>
        <p:nvSpPr>
          <p:cNvPr id="441" name="Google Shape;441;p34"/>
          <p:cNvSpPr/>
          <p:nvPr/>
        </p:nvSpPr>
        <p:spPr>
          <a:xfrm>
            <a:off x="333325" y="8051273"/>
            <a:ext cx="2550900" cy="14394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4"/>
          <p:cNvSpPr txBox="1"/>
          <p:nvPr/>
        </p:nvSpPr>
        <p:spPr>
          <a:xfrm>
            <a:off x="4013750" y="9266096"/>
            <a:ext cx="27204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Chronic MR pathophysiology</a:t>
            </a:r>
            <a:r>
              <a:rPr b="1" baseline="30000" lang="ar" sz="1200">
                <a:latin typeface="Mada"/>
                <a:ea typeface="Mada"/>
                <a:cs typeface="Mada"/>
                <a:sym typeface="Mada"/>
              </a:rPr>
              <a:t>4</a:t>
            </a:r>
            <a:endParaRPr b="1" baseline="30000" sz="1200">
              <a:latin typeface="Mada"/>
              <a:ea typeface="Mada"/>
              <a:cs typeface="Mada"/>
              <a:sym typeface="Mada"/>
            </a:endParaRPr>
          </a:p>
        </p:txBody>
      </p:sp>
      <p:sp>
        <p:nvSpPr>
          <p:cNvPr id="443" name="Google Shape;443;p34"/>
          <p:cNvSpPr/>
          <p:nvPr/>
        </p:nvSpPr>
        <p:spPr>
          <a:xfrm>
            <a:off x="3084775" y="8038350"/>
            <a:ext cx="4336500" cy="14394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4" name="Google Shape;444;p34"/>
          <p:cNvCxnSpPr/>
          <p:nvPr/>
        </p:nvCxnSpPr>
        <p:spPr>
          <a:xfrm rot="10800000">
            <a:off x="8900" y="9621050"/>
            <a:ext cx="7612800" cy="0"/>
          </a:xfrm>
          <a:prstGeom prst="straightConnector1">
            <a:avLst/>
          </a:prstGeom>
          <a:noFill/>
          <a:ln cap="flat" cmpd="sng" w="28575">
            <a:solidFill>
              <a:srgbClr val="9C254D"/>
            </a:solidFill>
            <a:prstDash val="dot"/>
            <a:round/>
            <a:headEnd len="med" w="med" type="none"/>
            <a:tailEnd len="med" w="med" type="none"/>
          </a:ln>
        </p:spPr>
      </p:cxnSp>
      <p:pic>
        <p:nvPicPr>
          <p:cNvPr id="445" name="Google Shape;445;p34"/>
          <p:cNvPicPr preferRelativeResize="0"/>
          <p:nvPr/>
        </p:nvPicPr>
        <p:blipFill>
          <a:blip r:embed="rId8">
            <a:alphaModFix/>
          </a:blip>
          <a:stretch>
            <a:fillRect/>
          </a:stretch>
        </p:blipFill>
        <p:spPr>
          <a:xfrm>
            <a:off x="5807598" y="777100"/>
            <a:ext cx="1659902" cy="1042004"/>
          </a:xfrm>
          <a:prstGeom prst="rect">
            <a:avLst/>
          </a:prstGeom>
          <a:noFill/>
          <a:ln>
            <a:noFill/>
          </a:ln>
        </p:spPr>
      </p:pic>
      <p:sp>
        <p:nvSpPr>
          <p:cNvPr id="446" name="Google Shape;446;p34"/>
          <p:cNvSpPr txBox="1"/>
          <p:nvPr/>
        </p:nvSpPr>
        <p:spPr>
          <a:xfrm>
            <a:off x="0" y="9561650"/>
            <a:ext cx="7560000" cy="10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1C4588"/>
                </a:solidFill>
                <a:latin typeface="Mada"/>
                <a:ea typeface="Mada"/>
                <a:cs typeface="Mada"/>
                <a:sym typeface="Mada"/>
              </a:rPr>
              <a:t>1- often associated with Marfan’s syndrome which  is an autosomal dominant connective tissue disorder that affects the microfibrils and elastin in connective tissue throughout the body. MFS is associated with disorders of the cardiovascular system (e.g., mitral valve prolapse, aortic aneurysm, and dissection), the musculoskeletal system (e.g., tall stature with disproportionately long extremities, joint hypermobility), and the eyes (e.g., subluxation of the lens of the eye).</a:t>
            </a:r>
            <a:endParaRPr sz="800">
              <a:solidFill>
                <a:srgbClr val="1C4588"/>
              </a:solidFill>
              <a:latin typeface="Mada"/>
              <a:ea typeface="Mada"/>
              <a:cs typeface="Mada"/>
              <a:sym typeface="Mada"/>
            </a:endParaRPr>
          </a:p>
          <a:p>
            <a:pPr indent="0" lvl="0" marL="0" rtl="0" algn="l">
              <a:spcBef>
                <a:spcPts val="0"/>
              </a:spcBef>
              <a:spcAft>
                <a:spcPts val="0"/>
              </a:spcAft>
              <a:buNone/>
            </a:pPr>
            <a:r>
              <a:rPr lang="ar" sz="800">
                <a:solidFill>
                  <a:srgbClr val="1C4588"/>
                </a:solidFill>
                <a:latin typeface="Mada"/>
                <a:ea typeface="Mada"/>
                <a:cs typeface="Mada"/>
                <a:sym typeface="Mada"/>
              </a:rPr>
              <a:t>    2- Louder with squatting or expiration </a:t>
            </a:r>
            <a:r>
              <a:rPr lang="ar" sz="800">
                <a:solidFill>
                  <a:srgbClr val="999999"/>
                </a:solidFill>
                <a:latin typeface="Mada"/>
                <a:ea typeface="Mada"/>
                <a:cs typeface="Mada"/>
                <a:sym typeface="Mada"/>
              </a:rPr>
              <a:t>(&amp; that is a way to  differentiate between MR and MVP since they have similar murmurs, but MVP gets better (fainter) with squatting and expiration)</a:t>
            </a:r>
            <a:r>
              <a:rPr lang="ar" sz="800">
                <a:solidFill>
                  <a:srgbClr val="999999"/>
                </a:solidFill>
                <a:latin typeface="Mada"/>
                <a:ea typeface="Mada"/>
                <a:cs typeface="Mada"/>
                <a:sym typeface="Mada"/>
              </a:rPr>
              <a:t> </a:t>
            </a:r>
            <a:r>
              <a:rPr lang="ar" sz="800">
                <a:solidFill>
                  <a:srgbClr val="1C4588"/>
                </a:solidFill>
                <a:latin typeface="Mada"/>
                <a:ea typeface="Mada"/>
                <a:cs typeface="Mada"/>
                <a:sym typeface="Mada"/>
              </a:rPr>
              <a:t>Heard loudest with the bell of stethoscope when the patient is lying on his/her side (left lateral decubitus position).</a:t>
            </a:r>
            <a:endParaRPr sz="800">
              <a:solidFill>
                <a:srgbClr val="1C4588"/>
              </a:solidFill>
              <a:latin typeface="Mada"/>
              <a:ea typeface="Mada"/>
              <a:cs typeface="Mada"/>
              <a:sym typeface="Mada"/>
            </a:endParaRPr>
          </a:p>
          <a:p>
            <a:pPr indent="0" lvl="0" marL="0" rtl="0" algn="l">
              <a:spcBef>
                <a:spcPts val="0"/>
              </a:spcBef>
              <a:spcAft>
                <a:spcPts val="0"/>
              </a:spcAft>
              <a:buNone/>
            </a:pPr>
            <a:r>
              <a:rPr lang="ar" sz="800">
                <a:solidFill>
                  <a:srgbClr val="1C4588"/>
                </a:solidFill>
                <a:latin typeface="Mada"/>
                <a:ea typeface="Mada"/>
                <a:cs typeface="Mada"/>
                <a:sym typeface="Mada"/>
              </a:rPr>
              <a:t>3- Acute mitral regurgitation causes a rapid rise in left atrial pressure (because left atrial compliance is normal) and marked symptomatic deterioration.</a:t>
            </a:r>
            <a:endParaRPr sz="800">
              <a:solidFill>
                <a:srgbClr val="1C4588"/>
              </a:solidFill>
              <a:latin typeface="Mada"/>
              <a:ea typeface="Mada"/>
              <a:cs typeface="Mada"/>
              <a:sym typeface="Mada"/>
            </a:endParaRPr>
          </a:p>
          <a:p>
            <a:pPr indent="0" lvl="0" marL="0" rtl="0" algn="l">
              <a:spcBef>
                <a:spcPts val="0"/>
              </a:spcBef>
              <a:spcAft>
                <a:spcPts val="0"/>
              </a:spcAft>
              <a:buNone/>
            </a:pPr>
            <a:r>
              <a:rPr lang="ar" sz="800">
                <a:solidFill>
                  <a:srgbClr val="1C4588"/>
                </a:solidFill>
                <a:latin typeface="Mada"/>
                <a:ea typeface="Mada"/>
                <a:cs typeface="Mada"/>
                <a:sym typeface="Mada"/>
              </a:rPr>
              <a:t>4- Chronic mitral regurgitation causes gradual dilatation of the LA with little increase in pressure and therefore relatively few symptoms. Nevertheless, the LV dilates slowly and the left ventricular diastolic and left atrial pressures gradually increase as a result of chronic volume overload of the LV</a:t>
            </a:r>
            <a:endParaRPr sz="800">
              <a:solidFill>
                <a:srgbClr val="1C4588"/>
              </a:solidFill>
              <a:latin typeface="Mada"/>
              <a:ea typeface="Mada"/>
              <a:cs typeface="Mada"/>
              <a:sym typeface="Mada"/>
            </a:endParaRPr>
          </a:p>
        </p:txBody>
      </p:sp>
      <p:sp>
        <p:nvSpPr>
          <p:cNvPr id="447" name="Google Shape;447;p34"/>
          <p:cNvSpPr/>
          <p:nvPr/>
        </p:nvSpPr>
        <p:spPr>
          <a:xfrm>
            <a:off x="51775" y="10019225"/>
            <a:ext cx="102900" cy="115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4"/>
          <p:cNvSpPr/>
          <p:nvPr/>
        </p:nvSpPr>
        <p:spPr>
          <a:xfrm>
            <a:off x="3480775" y="7503926"/>
            <a:ext cx="162300" cy="1377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4"/>
          <p:cNvSpPr/>
          <p:nvPr/>
        </p:nvSpPr>
        <p:spPr>
          <a:xfrm>
            <a:off x="6187450" y="938650"/>
            <a:ext cx="336000" cy="1542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4"/>
          <p:cNvSpPr/>
          <p:nvPr/>
        </p:nvSpPr>
        <p:spPr>
          <a:xfrm>
            <a:off x="3480775" y="6867564"/>
            <a:ext cx="162300" cy="1377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4"/>
          <p:cNvSpPr/>
          <p:nvPr/>
        </p:nvSpPr>
        <p:spPr>
          <a:xfrm>
            <a:off x="3618875" y="2831939"/>
            <a:ext cx="162300" cy="1377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5"/>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57" name="Google Shape;457;p35"/>
          <p:cNvSpPr txBox="1"/>
          <p:nvPr/>
        </p:nvSpPr>
        <p:spPr>
          <a:xfrm>
            <a:off x="0" y="9316250"/>
            <a:ext cx="7612800" cy="13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Check ECG and troponin in Acute MR to rule out MI. </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a:t>
            </a:r>
            <a:r>
              <a:rPr lang="ar" sz="1000">
                <a:solidFill>
                  <a:srgbClr val="1C4588"/>
                </a:solidFill>
                <a:latin typeface="Mada"/>
                <a:ea typeface="Mada"/>
                <a:cs typeface="Mada"/>
                <a:sym typeface="Mada"/>
              </a:rPr>
              <a:t>Mitral valve </a:t>
            </a:r>
            <a:r>
              <a:rPr b="1" lang="ar" sz="1000">
                <a:solidFill>
                  <a:srgbClr val="1C4588"/>
                </a:solidFill>
                <a:latin typeface="Mada"/>
                <a:ea typeface="Mada"/>
                <a:cs typeface="Mada"/>
                <a:sym typeface="Mada"/>
              </a:rPr>
              <a:t>repair </a:t>
            </a:r>
            <a:r>
              <a:rPr lang="ar" sz="1000">
                <a:solidFill>
                  <a:srgbClr val="1C4588"/>
                </a:solidFill>
                <a:latin typeface="Mada"/>
                <a:ea typeface="Mada"/>
                <a:cs typeface="Mada"/>
                <a:sym typeface="Mada"/>
              </a:rPr>
              <a:t>is now the treatment of choice for severe mitral regurgitation, even in asymptomatic patients, because results are excellent and early repair prevents irreversible left ventricular damage, Do not wait for left ventricular end systolic diameter (LVESD) to become too large because the damage will be irreversible.</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3- Surgery is </a:t>
            </a:r>
            <a:r>
              <a:rPr b="1" lang="ar" sz="1000">
                <a:solidFill>
                  <a:srgbClr val="1C4588"/>
                </a:solidFill>
                <a:latin typeface="Mada"/>
                <a:ea typeface="Mada"/>
                <a:cs typeface="Mada"/>
                <a:sym typeface="Mada"/>
              </a:rPr>
              <a:t>indicated in</a:t>
            </a:r>
            <a:r>
              <a:rPr lang="ar" sz="1000">
                <a:solidFill>
                  <a:srgbClr val="1C4588"/>
                </a:solidFill>
                <a:latin typeface="Mada"/>
                <a:ea typeface="Mada"/>
                <a:cs typeface="Mada"/>
                <a:sym typeface="Mada"/>
              </a:rPr>
              <a:t> patients with </a:t>
            </a:r>
            <a:r>
              <a:rPr b="1" lang="ar" sz="1000">
                <a:solidFill>
                  <a:srgbClr val="1C4588"/>
                </a:solidFill>
                <a:latin typeface="Mada"/>
                <a:ea typeface="Mada"/>
                <a:cs typeface="Mada"/>
                <a:sym typeface="Mada"/>
              </a:rPr>
              <a:t>symptomatic severe mitral regurgitation</a:t>
            </a:r>
            <a:r>
              <a:rPr lang="ar" sz="1000">
                <a:solidFill>
                  <a:srgbClr val="1C4588"/>
                </a:solidFill>
                <a:latin typeface="Mada"/>
                <a:ea typeface="Mada"/>
                <a:cs typeface="Mada"/>
                <a:sym typeface="Mada"/>
              </a:rPr>
              <a:t>, </a:t>
            </a:r>
            <a:r>
              <a:rPr b="1" lang="ar" sz="1000">
                <a:solidFill>
                  <a:srgbClr val="1C4588"/>
                </a:solidFill>
                <a:latin typeface="Mada"/>
                <a:ea typeface="Mada"/>
                <a:cs typeface="Mada"/>
                <a:sym typeface="Mada"/>
              </a:rPr>
              <a:t>left ventricular ejection fraction &gt;30%</a:t>
            </a:r>
            <a:r>
              <a:rPr lang="ar" sz="1000">
                <a:solidFill>
                  <a:srgbClr val="1C4588"/>
                </a:solidFill>
                <a:latin typeface="Mada"/>
                <a:ea typeface="Mada"/>
                <a:cs typeface="Mada"/>
                <a:sym typeface="Mada"/>
              </a:rPr>
              <a:t> and </a:t>
            </a:r>
            <a:r>
              <a:rPr b="1" lang="ar" sz="1000">
                <a:solidFill>
                  <a:srgbClr val="1C4588"/>
                </a:solidFill>
                <a:latin typeface="Mada"/>
                <a:ea typeface="Mada"/>
                <a:cs typeface="Mada"/>
                <a:sym typeface="Mada"/>
              </a:rPr>
              <a:t>end-diastolic dimension of &lt;55 mm,</a:t>
            </a:r>
            <a:r>
              <a:rPr lang="ar" sz="1000">
                <a:solidFill>
                  <a:srgbClr val="1C4588"/>
                </a:solidFill>
                <a:latin typeface="Mada"/>
                <a:ea typeface="Mada"/>
                <a:cs typeface="Mada"/>
                <a:sym typeface="Mada"/>
              </a:rPr>
              <a:t> and in </a:t>
            </a:r>
            <a:r>
              <a:rPr b="1" lang="ar" sz="1000">
                <a:solidFill>
                  <a:srgbClr val="1C4588"/>
                </a:solidFill>
                <a:latin typeface="Mada"/>
                <a:ea typeface="Mada"/>
                <a:cs typeface="Mada"/>
                <a:sym typeface="Mada"/>
              </a:rPr>
              <a:t>asymptomatic patients with left ventricular dysfunction (end-systolic dimension &gt;45mm and/or ejection fraction of &lt;60%).</a:t>
            </a:r>
            <a:r>
              <a:rPr lang="ar" sz="1000">
                <a:solidFill>
                  <a:srgbClr val="1C4588"/>
                </a:solidFill>
                <a:latin typeface="Mada"/>
                <a:ea typeface="Mada"/>
                <a:cs typeface="Mada"/>
                <a:sym typeface="Mada"/>
              </a:rPr>
              <a:t> Surgery should also be considered in patients with </a:t>
            </a:r>
            <a:r>
              <a:rPr b="1" lang="ar" sz="1000">
                <a:solidFill>
                  <a:srgbClr val="1C4588"/>
                </a:solidFill>
                <a:latin typeface="Mada"/>
                <a:ea typeface="Mada"/>
                <a:cs typeface="Mada"/>
                <a:sym typeface="Mada"/>
              </a:rPr>
              <a:t>asymptomatic severe mitral regurgitation with preserved left ventricular function and atrial fibrillation and/or pulmonary hypertension</a:t>
            </a:r>
            <a:r>
              <a:rPr lang="ar"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p:txBody>
      </p:sp>
      <p:sp>
        <p:nvSpPr>
          <p:cNvPr id="458" name="Google Shape;458;p3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2- Mitral Regurgitation </a:t>
            </a:r>
            <a:r>
              <a:rPr i="1" lang="ar" sz="2400">
                <a:solidFill>
                  <a:schemeClr val="dk1"/>
                </a:solidFill>
                <a:latin typeface="Exo Thin"/>
                <a:ea typeface="Exo Thin"/>
                <a:cs typeface="Exo Thin"/>
                <a:sym typeface="Exo Thin"/>
              </a:rPr>
              <a:t>(cont.)</a:t>
            </a:r>
            <a:endParaRPr sz="2600">
              <a:latin typeface="Exo Thin"/>
              <a:ea typeface="Exo Thin"/>
              <a:cs typeface="Exo Thin"/>
              <a:sym typeface="Exo Thin"/>
            </a:endParaRPr>
          </a:p>
        </p:txBody>
      </p:sp>
      <p:sp>
        <p:nvSpPr>
          <p:cNvPr id="459" name="Google Shape;459;p35"/>
          <p:cNvSpPr txBox="1"/>
          <p:nvPr/>
        </p:nvSpPr>
        <p:spPr>
          <a:xfrm>
            <a:off x="247500" y="10081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Diagnosis</a:t>
            </a:r>
            <a:endParaRPr sz="2200">
              <a:highlight>
                <a:srgbClr val="F5E9ED"/>
              </a:highlight>
              <a:latin typeface="Alegreya Regular"/>
              <a:ea typeface="Alegreya Regular"/>
              <a:cs typeface="Alegreya Regular"/>
              <a:sym typeface="Alegreya Regular"/>
            </a:endParaRPr>
          </a:p>
        </p:txBody>
      </p:sp>
      <p:sp>
        <p:nvSpPr>
          <p:cNvPr id="460" name="Google Shape;460;p35"/>
          <p:cNvSpPr txBox="1"/>
          <p:nvPr/>
        </p:nvSpPr>
        <p:spPr>
          <a:xfrm>
            <a:off x="3297600" y="2053750"/>
            <a:ext cx="31548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5"/>
          <p:cNvSpPr txBox="1"/>
          <p:nvPr/>
        </p:nvSpPr>
        <p:spPr>
          <a:xfrm>
            <a:off x="247500" y="54617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Management</a:t>
            </a:r>
            <a:endParaRPr sz="2200">
              <a:highlight>
                <a:srgbClr val="F5E9ED"/>
              </a:highlight>
              <a:latin typeface="Alegreya Regular"/>
              <a:ea typeface="Alegreya Regular"/>
              <a:cs typeface="Alegreya Regular"/>
              <a:sym typeface="Alegreya Regular"/>
            </a:endParaRPr>
          </a:p>
        </p:txBody>
      </p:sp>
      <p:cxnSp>
        <p:nvCxnSpPr>
          <p:cNvPr id="462" name="Google Shape;462;p35"/>
          <p:cNvCxnSpPr/>
          <p:nvPr/>
        </p:nvCxnSpPr>
        <p:spPr>
          <a:xfrm rot="10800000">
            <a:off x="8900" y="93162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463" name="Google Shape;463;p35"/>
          <p:cNvGraphicFramePr/>
          <p:nvPr/>
        </p:nvGraphicFramePr>
        <p:xfrm>
          <a:off x="290375" y="1574100"/>
          <a:ext cx="3000000" cy="3000000"/>
        </p:xfrm>
        <a:graphic>
          <a:graphicData uri="http://schemas.openxmlformats.org/drawingml/2006/table">
            <a:tbl>
              <a:tblPr>
                <a:noFill/>
                <a:tableStyleId>{B2831F66-5931-4056-B395-67EB3239CB03}</a:tableStyleId>
              </a:tblPr>
              <a:tblGrid>
                <a:gridCol w="1218350"/>
                <a:gridCol w="5810975"/>
              </a:tblGrid>
              <a:tr h="2959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Investigation</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Findings/notes</a:t>
                      </a:r>
                      <a:endParaRPr b="1">
                        <a:solidFill>
                          <a:srgbClr val="FFFFFF"/>
                        </a:solidFill>
                        <a:latin typeface="Mada"/>
                        <a:ea typeface="Mada"/>
                        <a:cs typeface="Mada"/>
                        <a:sym typeface="Mada"/>
                      </a:endParaRPr>
                    </a:p>
                  </a:txBody>
                  <a:tcPr marT="91425" marB="91425" marR="91425" marL="91425" anchor="ctr">
                    <a:solidFill>
                      <a:srgbClr val="9C254D"/>
                    </a:solidFill>
                  </a:tcPr>
                </a:tc>
              </a:tr>
              <a:tr h="4396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Clinical evaluation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Acute:</a:t>
                      </a:r>
                      <a:r>
                        <a:rPr b="1" baseline="30000" lang="ar" sz="1200">
                          <a:solidFill>
                            <a:schemeClr val="dk1"/>
                          </a:solidFill>
                          <a:latin typeface="Mada"/>
                          <a:ea typeface="Mada"/>
                          <a:cs typeface="Mada"/>
                          <a:sym typeface="Mada"/>
                        </a:rPr>
                        <a:t>1</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sitting upright, you can hear rales (wet lungs) and the murmur can be subtle.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Chronic:</a:t>
                      </a:r>
                      <a:r>
                        <a:rPr lang="ar" sz="1200">
                          <a:solidFill>
                            <a:schemeClr val="dk1"/>
                          </a:solidFill>
                          <a:latin typeface="Mada"/>
                          <a:ea typeface="Mada"/>
                          <a:cs typeface="Mada"/>
                          <a:sym typeface="Mada"/>
                        </a:rPr>
                        <a:t> diffuse, tapping apical impulse. May have pulmonary findings. S3 +/- palpable.</a:t>
                      </a:r>
                      <a:endParaRPr sz="1200">
                        <a:latin typeface="Mada"/>
                        <a:ea typeface="Mada"/>
                        <a:cs typeface="Mada"/>
                        <a:sym typeface="Mada"/>
                      </a:endParaRPr>
                    </a:p>
                  </a:txBody>
                  <a:tcPr marT="91425" marB="91425" marR="91425" marL="91425"/>
                </a:tc>
              </a:tr>
              <a:tr h="2887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ECG</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LA enlargement</a:t>
                      </a:r>
                      <a:r>
                        <a:rPr lang="ar" sz="1200">
                          <a:solidFill>
                            <a:schemeClr val="dk1"/>
                          </a:solidFill>
                          <a:latin typeface="Mada"/>
                          <a:ea typeface="Mada"/>
                          <a:cs typeface="Mada"/>
                          <a:sym typeface="Mada"/>
                        </a:rPr>
                        <a:t> (bifid P wave), AF and PHT findings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LV hypertrophy</a:t>
                      </a:r>
                      <a:endParaRPr sz="1200">
                        <a:latin typeface="Mada"/>
                        <a:ea typeface="Mada"/>
                        <a:cs typeface="Mada"/>
                        <a:sym typeface="Mada"/>
                      </a:endParaRPr>
                    </a:p>
                  </a:txBody>
                  <a:tcPr marT="91425" marB="91425" marR="91425" marL="91425"/>
                </a:tc>
              </a:tr>
              <a:tr h="6839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Echo</a:t>
                      </a:r>
                      <a:endParaRPr b="1" sz="1300">
                        <a:solidFill>
                          <a:srgbClr val="9C254D"/>
                        </a:solidFill>
                        <a:latin typeface="Mada"/>
                        <a:ea typeface="Mada"/>
                        <a:cs typeface="Mada"/>
                        <a:sym typeface="Mada"/>
                      </a:endParaRPr>
                    </a:p>
                    <a:p>
                      <a:pPr indent="0" lvl="0" marL="0" rtl="0" algn="ctr">
                        <a:spcBef>
                          <a:spcPts val="0"/>
                        </a:spcBef>
                        <a:spcAft>
                          <a:spcPts val="0"/>
                        </a:spcAft>
                        <a:buNone/>
                      </a:pPr>
                      <a:r>
                        <a:rPr b="1" lang="ar" sz="1100">
                          <a:solidFill>
                            <a:srgbClr val="CC0000"/>
                          </a:solidFill>
                          <a:latin typeface="Mada"/>
                          <a:ea typeface="Mada"/>
                          <a:cs typeface="Mada"/>
                          <a:sym typeface="Mada"/>
                        </a:rPr>
                        <a:t>(Gold </a:t>
                      </a:r>
                      <a:r>
                        <a:rPr b="1" lang="ar" sz="1100">
                          <a:solidFill>
                            <a:srgbClr val="CC0000"/>
                          </a:solidFill>
                          <a:latin typeface="Mada"/>
                          <a:ea typeface="Mada"/>
                          <a:cs typeface="Mada"/>
                          <a:sym typeface="Mada"/>
                        </a:rPr>
                        <a:t>standard</a:t>
                      </a:r>
                      <a:r>
                        <a:rPr b="1" lang="ar" sz="1100">
                          <a:solidFill>
                            <a:srgbClr val="CC0000"/>
                          </a:solidFill>
                          <a:latin typeface="Mada"/>
                          <a:ea typeface="Mada"/>
                          <a:cs typeface="Mada"/>
                          <a:sym typeface="Mada"/>
                        </a:rPr>
                        <a:t>)</a:t>
                      </a:r>
                      <a:endParaRPr b="1" sz="1100">
                        <a:solidFill>
                          <a:srgbClr val="CC0000"/>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Dilated left atrium and  left ventricle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Dynamic left ventricle (unless myocardial dysfunction predominates)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Structural abnormalities of mitral valve</a:t>
                      </a:r>
                      <a:r>
                        <a:rPr lang="ar" sz="1200">
                          <a:solidFill>
                            <a:srgbClr val="1C4588"/>
                          </a:solidFill>
                          <a:latin typeface="Mada"/>
                          <a:ea typeface="Mada"/>
                          <a:cs typeface="Mada"/>
                          <a:sym typeface="Mada"/>
                        </a:rPr>
                        <a:t> </a:t>
                      </a:r>
                      <a:endParaRPr sz="1200">
                        <a:solidFill>
                          <a:srgbClr val="1C4588"/>
                        </a:solidFill>
                        <a:latin typeface="Mada"/>
                        <a:ea typeface="Mada"/>
                        <a:cs typeface="Mada"/>
                        <a:sym typeface="Mada"/>
                      </a:endParaRPr>
                    </a:p>
                    <a:p>
                      <a:pPr indent="0" lvl="0" marL="0" rtl="0" algn="l">
                        <a:spcBef>
                          <a:spcPts val="0"/>
                        </a:spcBef>
                        <a:spcAft>
                          <a:spcPts val="0"/>
                        </a:spcAft>
                        <a:buNone/>
                      </a:pPr>
                      <a:r>
                        <a:rPr lang="ar" sz="1200">
                          <a:solidFill>
                            <a:srgbClr val="1C4588"/>
                          </a:solidFill>
                          <a:latin typeface="Mada"/>
                          <a:ea typeface="Mada"/>
                          <a:cs typeface="Mada"/>
                          <a:sym typeface="Mada"/>
                        </a:rPr>
                        <a:t>Note: Consider Cardiac MRI if the findings of  both TTE and TEE are inconclusive.</a:t>
                      </a:r>
                      <a:endParaRPr sz="1200">
                        <a:solidFill>
                          <a:srgbClr val="1C4588"/>
                        </a:solidFill>
                        <a:latin typeface="Mada"/>
                        <a:ea typeface="Mada"/>
                        <a:cs typeface="Mada"/>
                        <a:sym typeface="Mada"/>
                      </a:endParaRPr>
                    </a:p>
                  </a:txBody>
                  <a:tcPr marT="91425" marB="91425" marR="91425" marL="91425"/>
                </a:tc>
              </a:tr>
              <a:tr h="4109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Cardiac cath</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Helpful for confirmation and prior to surgical intervention.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Needed if the patient is old/ suspected ischemic MR.</a:t>
                      </a:r>
                      <a:endParaRPr sz="1200">
                        <a:solidFill>
                          <a:srgbClr val="1C4588"/>
                        </a:solidFill>
                        <a:latin typeface="Mada"/>
                        <a:ea typeface="Mada"/>
                        <a:cs typeface="Mada"/>
                        <a:sym typeface="Mada"/>
                      </a:endParaRPr>
                    </a:p>
                  </a:txBody>
                  <a:tcPr marT="91425" marB="91425" marR="91425" marL="91425"/>
                </a:tc>
              </a:tr>
            </a:tbl>
          </a:graphicData>
        </a:graphic>
      </p:graphicFrame>
      <p:sp>
        <p:nvSpPr>
          <p:cNvPr id="464" name="Google Shape;464;p35"/>
          <p:cNvSpPr txBox="1"/>
          <p:nvPr/>
        </p:nvSpPr>
        <p:spPr>
          <a:xfrm>
            <a:off x="180975" y="4562475"/>
            <a:ext cx="73044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A64D79"/>
                </a:solidFill>
                <a:latin typeface="Mada"/>
                <a:ea typeface="Mada"/>
                <a:cs typeface="Mada"/>
                <a:sym typeface="Mada"/>
              </a:rPr>
              <a:t>Other tests: </a:t>
            </a:r>
            <a:r>
              <a:rPr lang="ar" sz="1200">
                <a:solidFill>
                  <a:srgbClr val="A64D79"/>
                </a:solidFill>
                <a:latin typeface="Mada"/>
                <a:ea typeface="Mada"/>
                <a:cs typeface="Mada"/>
                <a:sym typeface="Mada"/>
              </a:rPr>
              <a:t>Bloods, FBCs, U&amp;Es, Cholesterol, clotting and ECG exercise testing</a:t>
            </a:r>
            <a:endParaRPr sz="1200">
              <a:solidFill>
                <a:srgbClr val="A64D79"/>
              </a:solidFill>
              <a:latin typeface="Mada"/>
              <a:ea typeface="Mada"/>
              <a:cs typeface="Mada"/>
              <a:sym typeface="Mada"/>
            </a:endParaRPr>
          </a:p>
        </p:txBody>
      </p:sp>
      <p:graphicFrame>
        <p:nvGraphicFramePr>
          <p:cNvPr id="465" name="Google Shape;465;p35"/>
          <p:cNvGraphicFramePr/>
          <p:nvPr/>
        </p:nvGraphicFramePr>
        <p:xfrm>
          <a:off x="290375" y="6293375"/>
          <a:ext cx="3000000" cy="3000000"/>
        </p:xfrm>
        <a:graphic>
          <a:graphicData uri="http://schemas.openxmlformats.org/drawingml/2006/table">
            <a:tbl>
              <a:tblPr>
                <a:noFill/>
                <a:tableStyleId>{B2831F66-5931-4056-B395-67EB3239CB03}</a:tableStyleId>
              </a:tblPr>
              <a:tblGrid>
                <a:gridCol w="762025"/>
                <a:gridCol w="6267300"/>
              </a:tblGrid>
              <a:tr h="1416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Type</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Treatment</a:t>
                      </a:r>
                      <a:endParaRPr b="1">
                        <a:solidFill>
                          <a:srgbClr val="FFFFFF"/>
                        </a:solidFill>
                        <a:latin typeface="Mada"/>
                        <a:ea typeface="Mada"/>
                        <a:cs typeface="Mada"/>
                        <a:sym typeface="Mada"/>
                      </a:endParaRPr>
                    </a:p>
                  </a:txBody>
                  <a:tcPr marT="91425" marB="91425" marR="91425" marL="91425" anchor="ctr">
                    <a:solidFill>
                      <a:srgbClr val="9C254D"/>
                    </a:solidFill>
                  </a:tcPr>
                </a:tc>
              </a:tr>
              <a:tr h="4382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Acute MR</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300">
                          <a:solidFill>
                            <a:srgbClr val="9C254D"/>
                          </a:solidFill>
                          <a:latin typeface="Mada"/>
                          <a:ea typeface="Mada"/>
                          <a:cs typeface="Mada"/>
                          <a:sym typeface="Mada"/>
                        </a:rPr>
                        <a:t>Surgical </a:t>
                      </a:r>
                      <a:r>
                        <a:rPr b="1" lang="ar" sz="1300">
                          <a:solidFill>
                            <a:srgbClr val="9C254D"/>
                          </a:solidFill>
                          <a:latin typeface="Mada"/>
                          <a:ea typeface="Mada"/>
                          <a:cs typeface="Mada"/>
                          <a:sym typeface="Mada"/>
                        </a:rPr>
                        <a:t>(Repair, replace)</a:t>
                      </a:r>
                      <a:r>
                        <a:rPr b="1" baseline="30000" lang="ar" sz="1300">
                          <a:solidFill>
                            <a:srgbClr val="9C254D"/>
                          </a:solidFill>
                          <a:latin typeface="Mada"/>
                          <a:ea typeface="Mada"/>
                          <a:cs typeface="Mada"/>
                          <a:sym typeface="Mada"/>
                        </a:rPr>
                        <a:t>2</a:t>
                      </a:r>
                      <a:r>
                        <a:rPr b="1" lang="ar" sz="1300">
                          <a:solidFill>
                            <a:srgbClr val="9C254D"/>
                          </a:solidFill>
                          <a:latin typeface="Mada"/>
                          <a:ea typeface="Mada"/>
                          <a:cs typeface="Mada"/>
                          <a:sym typeface="Mada"/>
                        </a:rPr>
                        <a:t>: </a:t>
                      </a:r>
                      <a:r>
                        <a:rPr lang="ar" sz="1200">
                          <a:solidFill>
                            <a:srgbClr val="1C4588"/>
                          </a:solidFill>
                          <a:latin typeface="Mada"/>
                          <a:ea typeface="Mada"/>
                          <a:cs typeface="Mada"/>
                          <a:sym typeface="Mada"/>
                        </a:rPr>
                        <a:t>All patients with acute MR should undergo  surgery.</a:t>
                      </a:r>
                      <a:endParaRPr sz="1200">
                        <a:solidFill>
                          <a:srgbClr val="1C4588"/>
                        </a:solidFill>
                        <a:latin typeface="Mada"/>
                        <a:ea typeface="Mada"/>
                        <a:cs typeface="Mada"/>
                        <a:sym typeface="Mada"/>
                      </a:endParaRPr>
                    </a:p>
                    <a:p>
                      <a:pPr indent="0" lvl="0" marL="0" rtl="0" algn="l">
                        <a:spcBef>
                          <a:spcPts val="0"/>
                        </a:spcBef>
                        <a:spcAft>
                          <a:spcPts val="0"/>
                        </a:spcAft>
                        <a:buNone/>
                      </a:pPr>
                      <a:r>
                        <a:rPr b="1" lang="ar" sz="1300">
                          <a:solidFill>
                            <a:srgbClr val="9C254D"/>
                          </a:solidFill>
                          <a:latin typeface="Mada"/>
                          <a:ea typeface="Mada"/>
                          <a:cs typeface="Mada"/>
                          <a:sym typeface="Mada"/>
                        </a:rPr>
                        <a:t>Medical: </a:t>
                      </a:r>
                      <a:r>
                        <a:rPr lang="ar" sz="1200">
                          <a:solidFill>
                            <a:srgbClr val="1C4588"/>
                          </a:solidFill>
                          <a:latin typeface="Mada"/>
                          <a:ea typeface="Mada"/>
                          <a:cs typeface="Mada"/>
                          <a:sym typeface="Mada"/>
                        </a:rPr>
                        <a:t>Only </a:t>
                      </a:r>
                      <a:r>
                        <a:rPr lang="ar" sz="1200">
                          <a:solidFill>
                            <a:srgbClr val="1C4588"/>
                          </a:solidFill>
                          <a:latin typeface="Mada"/>
                          <a:ea typeface="Mada"/>
                          <a:cs typeface="Mada"/>
                          <a:sym typeface="Mada"/>
                        </a:rPr>
                        <a:t>temporarily</a:t>
                      </a:r>
                      <a:r>
                        <a:rPr lang="ar" sz="1200">
                          <a:solidFill>
                            <a:srgbClr val="1C4588"/>
                          </a:solidFill>
                          <a:latin typeface="Mada"/>
                          <a:ea typeface="Mada"/>
                          <a:cs typeface="Mada"/>
                          <a:sym typeface="Mada"/>
                        </a:rPr>
                        <a:t> while surgery is planned. The aim is to reduce symptoms:</a:t>
                      </a:r>
                      <a:endParaRPr sz="1200">
                        <a:solidFill>
                          <a:srgbClr val="1C4588"/>
                        </a:solidFill>
                        <a:latin typeface="Mada"/>
                        <a:ea typeface="Mada"/>
                        <a:cs typeface="Mada"/>
                        <a:sym typeface="Mada"/>
                      </a:endParaRPr>
                    </a:p>
                    <a:p>
                      <a:pPr indent="-306599" lvl="0" marL="964799" rtl="0" algn="l">
                        <a:spcBef>
                          <a:spcPts val="0"/>
                        </a:spcBef>
                        <a:spcAft>
                          <a:spcPts val="0"/>
                        </a:spcAft>
                        <a:buSzPts val="1200"/>
                        <a:buFont typeface="Mada"/>
                        <a:buChar char="●"/>
                      </a:pPr>
                      <a:r>
                        <a:rPr b="1" lang="ar" sz="1200">
                          <a:latin typeface="Mada"/>
                          <a:ea typeface="Mada"/>
                          <a:cs typeface="Mada"/>
                          <a:sym typeface="Mada"/>
                        </a:rPr>
                        <a:t>HF if present: </a:t>
                      </a:r>
                      <a:r>
                        <a:rPr lang="ar" sz="1200">
                          <a:latin typeface="Mada"/>
                          <a:ea typeface="Mada"/>
                          <a:cs typeface="Mada"/>
                          <a:sym typeface="Mada"/>
                        </a:rPr>
                        <a:t>Diuretics, Vasodilators e.g. Nitrates, ACEI. </a:t>
                      </a:r>
                      <a:endParaRPr sz="1200">
                        <a:latin typeface="Mada"/>
                        <a:ea typeface="Mada"/>
                        <a:cs typeface="Mada"/>
                        <a:sym typeface="Mada"/>
                      </a:endParaRPr>
                    </a:p>
                    <a:p>
                      <a:pPr indent="-306599" lvl="0" marL="964799" rtl="0" algn="l">
                        <a:spcBef>
                          <a:spcPts val="0"/>
                        </a:spcBef>
                        <a:spcAft>
                          <a:spcPts val="0"/>
                        </a:spcAft>
                        <a:buSzPts val="1200"/>
                        <a:buFont typeface="Mada"/>
                        <a:buChar char="●"/>
                      </a:pPr>
                      <a:r>
                        <a:rPr b="1" lang="ar" sz="1200">
                          <a:latin typeface="Mada"/>
                          <a:ea typeface="Mada"/>
                          <a:cs typeface="Mada"/>
                          <a:sym typeface="Mada"/>
                        </a:rPr>
                        <a:t>Hypotension if present: </a:t>
                      </a:r>
                      <a:r>
                        <a:rPr lang="ar" sz="1200">
                          <a:latin typeface="Mada"/>
                          <a:ea typeface="Mada"/>
                          <a:cs typeface="Mada"/>
                          <a:sym typeface="Mada"/>
                        </a:rPr>
                        <a:t>Inotropes e.g. Dobutamine </a:t>
                      </a:r>
                      <a:endParaRPr sz="1200">
                        <a:latin typeface="Mada"/>
                        <a:ea typeface="Mada"/>
                        <a:cs typeface="Mada"/>
                        <a:sym typeface="Mada"/>
                      </a:endParaRPr>
                    </a:p>
                    <a:p>
                      <a:pPr indent="-306599" lvl="0" marL="964799" rtl="0" algn="l">
                        <a:spcBef>
                          <a:spcPts val="0"/>
                        </a:spcBef>
                        <a:spcAft>
                          <a:spcPts val="0"/>
                        </a:spcAft>
                        <a:buSzPts val="1200"/>
                        <a:buFont typeface="Mada"/>
                        <a:buChar char="●"/>
                      </a:pPr>
                      <a:r>
                        <a:rPr b="1" lang="ar" sz="1200">
                          <a:latin typeface="Mada"/>
                          <a:ea typeface="Mada"/>
                          <a:cs typeface="Mada"/>
                          <a:sym typeface="Mada"/>
                        </a:rPr>
                        <a:t>AF if present: </a:t>
                      </a:r>
                      <a:r>
                        <a:rPr lang="ar" sz="1200">
                          <a:latin typeface="Mada"/>
                          <a:ea typeface="Mada"/>
                          <a:cs typeface="Mada"/>
                          <a:sym typeface="Mada"/>
                        </a:rPr>
                        <a:t>Digoxin and anticoagulants </a:t>
                      </a:r>
                      <a:r>
                        <a:rPr lang="ar" sz="1200">
                          <a:solidFill>
                            <a:schemeClr val="dk1"/>
                          </a:solidFill>
                          <a:latin typeface="Mada"/>
                          <a:ea typeface="Mada"/>
                          <a:cs typeface="Mada"/>
                          <a:sym typeface="Mada"/>
                        </a:rPr>
                        <a:t>(Details in arrhythmias lecture)</a:t>
                      </a:r>
                      <a:endParaRPr sz="1200">
                        <a:latin typeface="Mada"/>
                        <a:ea typeface="Mada"/>
                        <a:cs typeface="Mada"/>
                        <a:sym typeface="Mada"/>
                      </a:endParaRPr>
                    </a:p>
                  </a:txBody>
                  <a:tcPr marT="91425" marB="91425" marR="91425" marL="91425"/>
                </a:tc>
              </a:tr>
              <a:tr h="5086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Chronic MR</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300">
                          <a:solidFill>
                            <a:srgbClr val="9C254D"/>
                          </a:solidFill>
                          <a:latin typeface="Mada"/>
                          <a:ea typeface="Mada"/>
                          <a:cs typeface="Mada"/>
                          <a:sym typeface="Mada"/>
                        </a:rPr>
                        <a:t>Medical: </a:t>
                      </a:r>
                      <a:r>
                        <a:rPr lang="ar" sz="1200">
                          <a:solidFill>
                            <a:srgbClr val="1C4588"/>
                          </a:solidFill>
                          <a:latin typeface="Mada"/>
                          <a:ea typeface="Mada"/>
                          <a:cs typeface="Mada"/>
                          <a:sym typeface="Mada"/>
                        </a:rPr>
                        <a:t>Initiated in all patients to optimize cardiac function but surgery is the definitive Tx:</a:t>
                      </a:r>
                      <a:endParaRPr sz="1200">
                        <a:solidFill>
                          <a:srgbClr val="1C4588"/>
                        </a:solidFill>
                        <a:latin typeface="Mada"/>
                        <a:ea typeface="Mada"/>
                        <a:cs typeface="Mada"/>
                        <a:sym typeface="Mada"/>
                      </a:endParaRPr>
                    </a:p>
                    <a:p>
                      <a:pPr indent="-306599" lvl="0" marL="964799"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Identify and treat the underlying cause</a:t>
                      </a:r>
                      <a:endParaRPr b="1" sz="1200">
                        <a:solidFill>
                          <a:srgbClr val="1C4588"/>
                        </a:solidFill>
                        <a:latin typeface="Mada"/>
                        <a:ea typeface="Mada"/>
                        <a:cs typeface="Mada"/>
                        <a:sym typeface="Mada"/>
                      </a:endParaRPr>
                    </a:p>
                    <a:p>
                      <a:pPr indent="-306599" lvl="0" marL="964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HF if present: </a:t>
                      </a:r>
                      <a:r>
                        <a:rPr lang="ar" sz="1200">
                          <a:solidFill>
                            <a:schemeClr val="dk1"/>
                          </a:solidFill>
                          <a:latin typeface="Mada"/>
                          <a:ea typeface="Mada"/>
                          <a:cs typeface="Mada"/>
                          <a:sym typeface="Mada"/>
                        </a:rPr>
                        <a:t>Diuretics, BB, Vasodilators e.g. Nitrates, ACEI. </a:t>
                      </a:r>
                      <a:endParaRPr sz="1200">
                        <a:solidFill>
                          <a:schemeClr val="dk1"/>
                        </a:solidFill>
                        <a:latin typeface="Mada"/>
                        <a:ea typeface="Mada"/>
                        <a:cs typeface="Mada"/>
                        <a:sym typeface="Mada"/>
                      </a:endParaRPr>
                    </a:p>
                    <a:p>
                      <a:pPr indent="-306599" lvl="0" marL="964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AF if present: </a:t>
                      </a:r>
                      <a:r>
                        <a:rPr lang="ar" sz="1200">
                          <a:solidFill>
                            <a:schemeClr val="dk1"/>
                          </a:solidFill>
                          <a:latin typeface="Mada"/>
                          <a:ea typeface="Mada"/>
                          <a:cs typeface="Mada"/>
                          <a:sym typeface="Mada"/>
                        </a:rPr>
                        <a:t>Digoxin and anticoagulants (Details in arrhythmias lecture)</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300">
                          <a:solidFill>
                            <a:srgbClr val="9C254D"/>
                          </a:solidFill>
                          <a:latin typeface="Mada"/>
                          <a:ea typeface="Mada"/>
                          <a:cs typeface="Mada"/>
                          <a:sym typeface="Mada"/>
                        </a:rPr>
                        <a:t>Surgical (Repair “MitralClip” or replace)</a:t>
                      </a:r>
                      <a:r>
                        <a:rPr b="1" baseline="30000" lang="ar" sz="1300">
                          <a:solidFill>
                            <a:srgbClr val="9C254D"/>
                          </a:solidFill>
                          <a:latin typeface="Mada"/>
                          <a:ea typeface="Mada"/>
                          <a:cs typeface="Mada"/>
                          <a:sym typeface="Mada"/>
                        </a:rPr>
                        <a:t>2</a:t>
                      </a:r>
                      <a:r>
                        <a:rPr b="1" lang="ar" sz="1300">
                          <a:solidFill>
                            <a:srgbClr val="9C254D"/>
                          </a:solidFill>
                          <a:latin typeface="Mada"/>
                          <a:ea typeface="Mada"/>
                          <a:cs typeface="Mada"/>
                          <a:sym typeface="Mada"/>
                        </a:rPr>
                        <a:t>: </a:t>
                      </a:r>
                      <a:r>
                        <a:rPr b="1" lang="ar" sz="1300">
                          <a:solidFill>
                            <a:srgbClr val="1C4588"/>
                          </a:solidFill>
                          <a:latin typeface="Mada"/>
                          <a:ea typeface="Mada"/>
                          <a:cs typeface="Mada"/>
                          <a:sym typeface="Mada"/>
                        </a:rPr>
                        <a:t>When is it indicated?</a:t>
                      </a:r>
                      <a:r>
                        <a:rPr b="1" baseline="30000" lang="ar" sz="1300">
                          <a:solidFill>
                            <a:srgbClr val="1C4588"/>
                          </a:solidFill>
                          <a:latin typeface="Mada"/>
                          <a:ea typeface="Mada"/>
                          <a:cs typeface="Mada"/>
                          <a:sym typeface="Mada"/>
                        </a:rPr>
                        <a:t>3</a:t>
                      </a:r>
                      <a:endParaRPr baseline="30000" sz="1200">
                        <a:solidFill>
                          <a:srgbClr val="1C4588"/>
                        </a:solidFill>
                        <a:latin typeface="Mada"/>
                        <a:ea typeface="Mada"/>
                        <a:cs typeface="Mada"/>
                        <a:sym typeface="Mada"/>
                      </a:endParaRPr>
                    </a:p>
                  </a:txBody>
                  <a:tcPr marT="91425" marB="91425" marR="91425" marL="91425"/>
                </a:tc>
              </a:tr>
            </a:tbl>
          </a:graphicData>
        </a:graphic>
      </p:graphicFrame>
      <p:sp>
        <p:nvSpPr>
          <p:cNvPr id="466" name="Google Shape;466;p35"/>
          <p:cNvSpPr txBox="1"/>
          <p:nvPr/>
        </p:nvSpPr>
        <p:spPr>
          <a:xfrm>
            <a:off x="290375" y="5926525"/>
            <a:ext cx="6513600" cy="517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Surgical/percutaneous intervention is the gold standard for management</a:t>
            </a:r>
            <a:endParaRPr b="1" sz="1200">
              <a:solidFill>
                <a:srgbClr val="6AA84F"/>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6"/>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72" name="Google Shape;472;p36"/>
          <p:cNvSpPr txBox="1"/>
          <p:nvPr/>
        </p:nvSpPr>
        <p:spPr>
          <a:xfrm>
            <a:off x="0" y="9944100"/>
            <a:ext cx="76431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t>
            </a:r>
            <a:r>
              <a:rPr lang="ar" sz="1000">
                <a:solidFill>
                  <a:srgbClr val="1C4588"/>
                </a:solidFill>
                <a:highlight>
                  <a:srgbClr val="FFFFFF"/>
                </a:highlight>
                <a:latin typeface="Mada"/>
                <a:ea typeface="Mada"/>
                <a:cs typeface="Mada"/>
                <a:sym typeface="Mada"/>
              </a:rPr>
              <a:t>While 70% of patients with MVP have some form of </a:t>
            </a:r>
            <a:r>
              <a:rPr lang="ar" sz="1000">
                <a:solidFill>
                  <a:srgbClr val="1C4588"/>
                </a:solidFill>
                <a:uFill>
                  <a:noFill/>
                </a:uFill>
                <a:latin typeface="Mada"/>
                <a:ea typeface="Mada"/>
                <a:cs typeface="Mada"/>
                <a:sym typeface="Mada"/>
                <a:hlinkClick r:id="rId3">
                  <a:extLst>
                    <a:ext uri="{A12FA001-AC4F-418D-AE19-62706E023703}">
                      <ahyp:hlinkClr val="tx"/>
                    </a:ext>
                  </a:extLst>
                </a:hlinkClick>
              </a:rPr>
              <a:t>mitral regurgitation</a:t>
            </a:r>
            <a:r>
              <a:rPr lang="ar" sz="1000">
                <a:solidFill>
                  <a:srgbClr val="1C4588"/>
                </a:solidFill>
                <a:highlight>
                  <a:srgbClr val="FFFFFF"/>
                </a:highlight>
                <a:latin typeface="Mada"/>
                <a:ea typeface="Mada"/>
                <a:cs typeface="Mada"/>
                <a:sym typeface="Mada"/>
              </a:rPr>
              <a:t>, only 4% of patients with MVP have severe </a:t>
            </a:r>
            <a:r>
              <a:rPr lang="ar" sz="1000">
                <a:solidFill>
                  <a:srgbClr val="1C4588"/>
                </a:solidFill>
                <a:uFill>
                  <a:noFill/>
                </a:uFill>
                <a:latin typeface="Mada"/>
                <a:ea typeface="Mada"/>
                <a:cs typeface="Mada"/>
                <a:sym typeface="Mada"/>
                <a:hlinkClick r:id="rId4">
                  <a:extLst>
                    <a:ext uri="{A12FA001-AC4F-418D-AE19-62706E023703}">
                      <ahyp:hlinkClr val="tx"/>
                    </a:ext>
                  </a:extLst>
                </a:hlinkClick>
              </a:rPr>
              <a:t>mitral regurgitation</a:t>
            </a:r>
            <a:r>
              <a:rPr lang="ar" sz="1000">
                <a:solidFill>
                  <a:srgbClr val="1C4588"/>
                </a:solidFill>
                <a:highlight>
                  <a:srgbClr val="FFFFFF"/>
                </a:highlight>
                <a:latin typeface="Mada"/>
                <a:ea typeface="Mada"/>
                <a:cs typeface="Mada"/>
                <a:sym typeface="Mada"/>
              </a:rPr>
              <a:t>. </a:t>
            </a:r>
            <a:endParaRPr sz="1000">
              <a:solidFill>
                <a:srgbClr val="1C4588"/>
              </a:solidFill>
              <a:highlight>
                <a:srgbClr val="FFFFFF"/>
              </a:highlight>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a:t>
            </a:r>
            <a:r>
              <a:rPr lang="ar" sz="1000">
                <a:solidFill>
                  <a:srgbClr val="1C4588"/>
                </a:solidFill>
                <a:latin typeface="Mada"/>
                <a:ea typeface="Mada"/>
                <a:cs typeface="Mada"/>
                <a:sym typeface="Mada"/>
              </a:rPr>
              <a:t>Echocardiographic definition of MVP: displacement of the mitral valve during systole by more than 2 mm above the mitral valve annulus in the parasternal long-axis view </a:t>
            </a:r>
            <a:endParaRPr sz="1000">
              <a:solidFill>
                <a:schemeClr val="dk1"/>
              </a:solidFill>
              <a:latin typeface="Mada"/>
              <a:ea typeface="Mada"/>
              <a:cs typeface="Mada"/>
              <a:sym typeface="Mada"/>
            </a:endParaRPr>
          </a:p>
        </p:txBody>
      </p:sp>
      <p:sp>
        <p:nvSpPr>
          <p:cNvPr id="473" name="Google Shape;473;p3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3- Mitral valve prolapse</a:t>
            </a:r>
            <a:r>
              <a:rPr lang="ar" sz="2600">
                <a:latin typeface="Exo Thin"/>
                <a:ea typeface="Exo Thin"/>
                <a:cs typeface="Exo Thin"/>
                <a:sym typeface="Exo Thin"/>
              </a:rPr>
              <a:t> (MVP)</a:t>
            </a:r>
            <a:endParaRPr sz="2600">
              <a:latin typeface="Exo Thin"/>
              <a:ea typeface="Exo Thin"/>
              <a:cs typeface="Exo Thin"/>
              <a:sym typeface="Exo Thin"/>
            </a:endParaRPr>
          </a:p>
        </p:txBody>
      </p:sp>
      <p:sp>
        <p:nvSpPr>
          <p:cNvPr id="474" name="Google Shape;474;p36"/>
          <p:cNvSpPr txBox="1"/>
          <p:nvPr/>
        </p:nvSpPr>
        <p:spPr>
          <a:xfrm>
            <a:off x="247500" y="6865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General </a:t>
            </a:r>
            <a:r>
              <a:rPr lang="ar" sz="2200">
                <a:highlight>
                  <a:srgbClr val="F5E9ED"/>
                </a:highlight>
                <a:latin typeface="Exo Thin"/>
                <a:ea typeface="Exo Thin"/>
                <a:cs typeface="Exo Thin"/>
                <a:sym typeface="Exo Thin"/>
              </a:rPr>
              <a:t>characteristics</a:t>
            </a:r>
            <a:endParaRPr sz="2200">
              <a:highlight>
                <a:srgbClr val="F5E9ED"/>
              </a:highlight>
              <a:latin typeface="Alegreya Regular"/>
              <a:ea typeface="Alegreya Regular"/>
              <a:cs typeface="Alegreya Regular"/>
              <a:sym typeface="Alegreya Regular"/>
            </a:endParaRPr>
          </a:p>
        </p:txBody>
      </p:sp>
      <p:sp>
        <p:nvSpPr>
          <p:cNvPr id="475" name="Google Shape;475;p36"/>
          <p:cNvSpPr txBox="1"/>
          <p:nvPr/>
        </p:nvSpPr>
        <p:spPr>
          <a:xfrm>
            <a:off x="556500" y="1138675"/>
            <a:ext cx="6806100" cy="1817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Prolapsing (billowing) mitral valve. This is also known as Barlow syndrome or floppy mitral valve.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It is due to excessively large mitral valve leaflets, an enlarged mitral annulus, abnormally long chordae or disordered papillary muscle contraction.</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It’s the most common cause of Mitral Regurgitation in developed countries</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a:t>
            </a:r>
            <a:r>
              <a:rPr b="1" lang="ar" sz="1200">
                <a:solidFill>
                  <a:srgbClr val="CC0000"/>
                </a:solidFill>
                <a:latin typeface="Mada"/>
                <a:ea typeface="Mada"/>
                <a:cs typeface="Mada"/>
                <a:sym typeface="Mada"/>
              </a:rPr>
              <a:t> </a:t>
            </a:r>
            <a:endParaRPr b="1"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Etiology: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Mostly idiopathic but</a:t>
            </a:r>
            <a:r>
              <a:rPr lang="ar" sz="1200">
                <a:solidFill>
                  <a:schemeClr val="dk1"/>
                </a:solidFill>
                <a:latin typeface="Mada"/>
                <a:ea typeface="Mada"/>
                <a:cs typeface="Mada"/>
                <a:sym typeface="Mada"/>
              </a:rPr>
              <a:t> it is associated with Connective tissue disorders (e.g. </a:t>
            </a:r>
            <a:r>
              <a:rPr b="1" lang="ar" sz="1200">
                <a:solidFill>
                  <a:srgbClr val="CC0000"/>
                </a:solidFill>
                <a:latin typeface="Mada"/>
                <a:ea typeface="Mada"/>
                <a:cs typeface="Mada"/>
                <a:sym typeface="Mada"/>
              </a:rPr>
              <a:t>Marfan's syndrome, </a:t>
            </a:r>
            <a:r>
              <a:rPr lang="ar" sz="1200">
                <a:solidFill>
                  <a:srgbClr val="1C4588"/>
                </a:solidFill>
                <a:latin typeface="Mada"/>
                <a:ea typeface="Mada"/>
                <a:cs typeface="Mada"/>
                <a:sym typeface="Mada"/>
              </a:rPr>
              <a:t>Ehlers-Danlos syndrome, Osteogenesis imperfecta)</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 thyrotoxicosis, rheumatic or ischaemic heart disease and </a:t>
            </a:r>
            <a:r>
              <a:rPr lang="ar" sz="1200">
                <a:solidFill>
                  <a:srgbClr val="1C4588"/>
                </a:solidFill>
                <a:latin typeface="Mada"/>
                <a:ea typeface="Mada"/>
                <a:cs typeface="Mada"/>
                <a:sym typeface="Mada"/>
              </a:rPr>
              <a:t>autosomal dominant PKD</a:t>
            </a:r>
            <a:endParaRPr sz="1200">
              <a:solidFill>
                <a:srgbClr val="1C4588"/>
              </a:solidFill>
              <a:latin typeface="Mada"/>
              <a:ea typeface="Mada"/>
              <a:cs typeface="Mada"/>
              <a:sym typeface="Mada"/>
            </a:endParaRPr>
          </a:p>
        </p:txBody>
      </p:sp>
      <p:pic>
        <p:nvPicPr>
          <p:cNvPr id="476" name="Google Shape;476;p36"/>
          <p:cNvPicPr preferRelativeResize="0"/>
          <p:nvPr/>
        </p:nvPicPr>
        <p:blipFill>
          <a:blip r:embed="rId5">
            <a:alphaModFix/>
          </a:blip>
          <a:stretch>
            <a:fillRect/>
          </a:stretch>
        </p:blipFill>
        <p:spPr>
          <a:xfrm>
            <a:off x="6896100" y="1651625"/>
            <a:ext cx="581001" cy="492150"/>
          </a:xfrm>
          <a:prstGeom prst="rect">
            <a:avLst/>
          </a:prstGeom>
          <a:noFill/>
          <a:ln>
            <a:noFill/>
          </a:ln>
        </p:spPr>
      </p:pic>
      <p:pic>
        <p:nvPicPr>
          <p:cNvPr id="477" name="Google Shape;477;p36"/>
          <p:cNvPicPr preferRelativeResize="0"/>
          <p:nvPr/>
        </p:nvPicPr>
        <p:blipFill>
          <a:blip r:embed="rId6">
            <a:alphaModFix/>
          </a:blip>
          <a:stretch>
            <a:fillRect/>
          </a:stretch>
        </p:blipFill>
        <p:spPr>
          <a:xfrm>
            <a:off x="6485415" y="2583138"/>
            <a:ext cx="925010" cy="562200"/>
          </a:xfrm>
          <a:prstGeom prst="rect">
            <a:avLst/>
          </a:prstGeom>
          <a:noFill/>
          <a:ln>
            <a:noFill/>
          </a:ln>
        </p:spPr>
      </p:pic>
      <p:sp>
        <p:nvSpPr>
          <p:cNvPr id="478" name="Google Shape;478;p36"/>
          <p:cNvSpPr txBox="1"/>
          <p:nvPr/>
        </p:nvSpPr>
        <p:spPr>
          <a:xfrm>
            <a:off x="247500" y="27294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Pathophysiology</a:t>
            </a:r>
            <a:endParaRPr sz="2200">
              <a:highlight>
                <a:srgbClr val="F5E9ED"/>
              </a:highlight>
              <a:latin typeface="Alegreya Regular"/>
              <a:ea typeface="Alegreya Regular"/>
              <a:cs typeface="Alegreya Regular"/>
              <a:sym typeface="Alegreya Regular"/>
            </a:endParaRPr>
          </a:p>
        </p:txBody>
      </p:sp>
      <p:sp>
        <p:nvSpPr>
          <p:cNvPr id="479" name="Google Shape;479;p36"/>
          <p:cNvSpPr txBox="1"/>
          <p:nvPr/>
        </p:nvSpPr>
        <p:spPr>
          <a:xfrm>
            <a:off x="505050" y="3138525"/>
            <a:ext cx="6672600" cy="562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ar" sz="1100">
                <a:solidFill>
                  <a:schemeClr val="dk1"/>
                </a:solidFill>
                <a:latin typeface="Mada"/>
                <a:ea typeface="Mada"/>
                <a:cs typeface="Mada"/>
                <a:sym typeface="Mada"/>
              </a:rPr>
              <a:t>The most common underlying pathology in the case of mitral valve prolapse is </a:t>
            </a:r>
            <a:r>
              <a:rPr b="1" lang="ar" sz="1100">
                <a:solidFill>
                  <a:srgbClr val="CC0000"/>
                </a:solidFill>
                <a:latin typeface="Mada"/>
                <a:ea typeface="Mada"/>
                <a:cs typeface="Mada"/>
                <a:sym typeface="Mada"/>
              </a:rPr>
              <a:t>myxomatous degeneration</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(deposition of glycosaminoglycan such as dermatan sulfate) of the mitral valve due to a primary disease or connective tissue disorder</a:t>
            </a:r>
            <a:r>
              <a:rPr lang="ar" sz="1100">
                <a:solidFill>
                  <a:srgbClr val="1C4588"/>
                </a:solidFill>
              </a:rPr>
              <a:t>:</a:t>
            </a:r>
            <a:endParaRPr sz="1100">
              <a:solidFill>
                <a:srgbClr val="1C4588"/>
              </a:solidFill>
            </a:endParaRPr>
          </a:p>
          <a:p>
            <a:pPr indent="-298450" lvl="1" marL="914400" rtl="0" algn="l">
              <a:spcBef>
                <a:spcPts val="0"/>
              </a:spcBef>
              <a:spcAft>
                <a:spcPts val="0"/>
              </a:spcAft>
              <a:buClr>
                <a:srgbClr val="1C4588"/>
              </a:buClr>
              <a:buSzPts val="1100"/>
              <a:buChar char="○"/>
            </a:pPr>
            <a:r>
              <a:rPr lang="ar" sz="1100">
                <a:solidFill>
                  <a:srgbClr val="1C4588"/>
                </a:solidFill>
                <a:latin typeface="Mada"/>
                <a:ea typeface="Mada"/>
                <a:cs typeface="Mada"/>
                <a:sym typeface="Mada"/>
              </a:rPr>
              <a:t>Long, floppy mitral valve leaflets with excessive valvular tissue → the mitral annulus becomes dilated and the chordae tendineae become elongated (</a:t>
            </a:r>
            <a:r>
              <a:rPr lang="ar" sz="1100">
                <a:solidFill>
                  <a:srgbClr val="1C4588"/>
                </a:solidFill>
                <a:latin typeface="Mada"/>
                <a:ea typeface="Mada"/>
                <a:cs typeface="Mada"/>
                <a:sym typeface="Mada"/>
              </a:rPr>
              <a:t>and may rupture</a:t>
            </a:r>
            <a:r>
              <a:rPr lang="ar" sz="1100">
                <a:solidFill>
                  <a:srgbClr val="1C4588"/>
                </a:solidFill>
                <a:latin typeface="Mada"/>
                <a:ea typeface="Mada"/>
                <a:cs typeface="Mada"/>
                <a:sym typeface="Mada"/>
              </a:rPr>
              <a:t>) → prolapse of one or both mitral valve leaflets into the left atrium during systole → Papillary muscle traction &amp; Activation of stretch receptors → Papillary muscle and subendocardial ischemia → MR, Pain &amp; Ventricular arrhythmias</a:t>
            </a:r>
            <a:endParaRPr sz="1100">
              <a:solidFill>
                <a:srgbClr val="1C4588"/>
              </a:solidFill>
              <a:latin typeface="Mada"/>
              <a:ea typeface="Mada"/>
              <a:cs typeface="Mada"/>
              <a:sym typeface="Mada"/>
            </a:endParaRPr>
          </a:p>
        </p:txBody>
      </p:sp>
      <p:sp>
        <p:nvSpPr>
          <p:cNvPr id="480" name="Google Shape;480;p36"/>
          <p:cNvSpPr txBox="1"/>
          <p:nvPr/>
        </p:nvSpPr>
        <p:spPr>
          <a:xfrm>
            <a:off x="247500" y="45892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Signs &amp; Symptoms</a:t>
            </a:r>
            <a:endParaRPr sz="2200">
              <a:highlight>
                <a:srgbClr val="F5E9ED"/>
              </a:highlight>
              <a:latin typeface="Alegreya Regular"/>
              <a:ea typeface="Alegreya Regular"/>
              <a:cs typeface="Alegreya Regular"/>
              <a:sym typeface="Alegreya Regular"/>
            </a:endParaRPr>
          </a:p>
        </p:txBody>
      </p:sp>
      <p:sp>
        <p:nvSpPr>
          <p:cNvPr id="481" name="Google Shape;481;p36"/>
          <p:cNvSpPr txBox="1"/>
          <p:nvPr/>
        </p:nvSpPr>
        <p:spPr>
          <a:xfrm>
            <a:off x="304800" y="79444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Treatment</a:t>
            </a:r>
            <a:endParaRPr sz="2200">
              <a:highlight>
                <a:srgbClr val="F5E9ED"/>
              </a:highlight>
              <a:latin typeface="Alegreya Regular"/>
              <a:ea typeface="Alegreya Regular"/>
              <a:cs typeface="Alegreya Regular"/>
              <a:sym typeface="Alegreya Regular"/>
            </a:endParaRPr>
          </a:p>
        </p:txBody>
      </p:sp>
      <p:sp>
        <p:nvSpPr>
          <p:cNvPr id="482" name="Google Shape;482;p36"/>
          <p:cNvSpPr txBox="1"/>
          <p:nvPr/>
        </p:nvSpPr>
        <p:spPr>
          <a:xfrm>
            <a:off x="485250" y="8301475"/>
            <a:ext cx="6750300" cy="15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1C4588"/>
                </a:solidFill>
                <a:latin typeface="Mada"/>
                <a:ea typeface="Mada"/>
                <a:cs typeface="Mada"/>
                <a:sym typeface="Mada"/>
              </a:rPr>
              <a:t>No treatment is required in most cases.</a:t>
            </a:r>
            <a:r>
              <a:rPr b="1" lang="ar" sz="1200">
                <a:solidFill>
                  <a:srgbClr val="CC0000"/>
                </a:solidFill>
                <a:latin typeface="Mada"/>
                <a:ea typeface="Mada"/>
                <a:cs typeface="Mada"/>
                <a:sym typeface="Mada"/>
              </a:rPr>
              <a:t> </a:t>
            </a:r>
            <a:r>
              <a:rPr lang="ar" sz="1100">
                <a:latin typeface="Mada"/>
                <a:ea typeface="Mada"/>
                <a:cs typeface="Mada"/>
                <a:sym typeface="Mada"/>
              </a:rPr>
              <a:t>Just Beta blockers for the chest pain and palpitations</a:t>
            </a:r>
            <a:endParaRPr sz="11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Surgery is rarely required, this condition is benign. When is surgery required? </a:t>
            </a:r>
            <a:endParaRPr b="1" sz="1200">
              <a:solidFill>
                <a:srgbClr val="1C4588"/>
              </a:solidFill>
              <a:latin typeface="Mada"/>
              <a:ea typeface="Mada"/>
              <a:cs typeface="Mada"/>
              <a:sym typeface="Mada"/>
            </a:endParaRPr>
          </a:p>
          <a:p>
            <a:pPr indent="0" lvl="0" marL="457200" rtl="0" algn="l">
              <a:spcBef>
                <a:spcPts val="0"/>
              </a:spcBef>
              <a:spcAft>
                <a:spcPts val="0"/>
              </a:spcAft>
              <a:buNone/>
            </a:pPr>
            <a:r>
              <a:rPr lang="ar" sz="1100">
                <a:solidFill>
                  <a:srgbClr val="1C4588"/>
                </a:solidFill>
                <a:latin typeface="Mada"/>
                <a:ea typeface="Mada"/>
                <a:cs typeface="Mada"/>
                <a:sym typeface="Mada"/>
              </a:rPr>
              <a:t>For patients with severe MR, mitral valve surgery (repair favoured over replacement) is indicated.</a:t>
            </a:r>
            <a:endParaRPr b="1" sz="11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Treatment of  </a:t>
            </a:r>
            <a:r>
              <a:rPr b="1" lang="ar" sz="1200">
                <a:solidFill>
                  <a:srgbClr val="1C4588"/>
                </a:solidFill>
                <a:latin typeface="Mada"/>
                <a:ea typeface="Mada"/>
                <a:cs typeface="Mada"/>
                <a:sym typeface="Mada"/>
              </a:rPr>
              <a:t>complications</a:t>
            </a:r>
            <a:r>
              <a:rPr b="1" lang="ar" sz="1200">
                <a:solidFill>
                  <a:srgbClr val="1C4588"/>
                </a:solidFill>
                <a:latin typeface="Mada"/>
                <a:ea typeface="Mada"/>
                <a:cs typeface="Mada"/>
                <a:sym typeface="Mada"/>
              </a:rPr>
              <a:t> if present:</a:t>
            </a:r>
            <a:endParaRPr b="1" sz="12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Ventricular ectopics</a:t>
            </a:r>
            <a:r>
              <a:rPr b="1" lang="ar" sz="1100">
                <a:solidFill>
                  <a:srgbClr val="1C4588"/>
                </a:solidFill>
                <a:latin typeface="Mada"/>
                <a:ea typeface="Mada"/>
                <a:cs typeface="Mada"/>
                <a:sym typeface="Mada"/>
              </a:rPr>
              <a:t>: </a:t>
            </a:r>
            <a:r>
              <a:rPr lang="ar" sz="1100">
                <a:solidFill>
                  <a:srgbClr val="1C4588"/>
                </a:solidFill>
                <a:latin typeface="Mada"/>
                <a:ea typeface="Mada"/>
                <a:cs typeface="Mada"/>
                <a:sym typeface="Mada"/>
              </a:rPr>
              <a:t>Avoid caffeine and give B-Blockers</a:t>
            </a:r>
            <a:r>
              <a:rPr lang="ar" sz="1100">
                <a:solidFill>
                  <a:srgbClr val="1C4588"/>
                </a:solidFill>
                <a:latin typeface="Mada"/>
                <a:ea typeface="Mada"/>
                <a:cs typeface="Mada"/>
                <a:sym typeface="Mada"/>
              </a:rPr>
              <a:t> for symptoms relief</a:t>
            </a:r>
            <a:endParaRPr sz="1100">
              <a:solidFill>
                <a:srgbClr val="1C4588"/>
              </a:solidFill>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IE</a:t>
            </a:r>
            <a:r>
              <a:rPr lang="ar" sz="1100">
                <a:latin typeface="Mada"/>
                <a:ea typeface="Mada"/>
                <a:cs typeface="Mada"/>
                <a:sym typeface="Mada"/>
              </a:rPr>
              <a:t>: MVP patient with past history of IE require IE prophylaxis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Atrial fibrillation (AF):</a:t>
            </a:r>
            <a:r>
              <a:rPr lang="ar" sz="1100">
                <a:latin typeface="Mada"/>
                <a:ea typeface="Mada"/>
                <a:cs typeface="Mada"/>
                <a:sym typeface="Mada"/>
              </a:rPr>
              <a:t> Anticoagulation is advised to prevent thromboembolism.</a:t>
            </a:r>
            <a:endParaRPr sz="1100">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Transient ischemic attacks (TIA) and/or stroke: </a:t>
            </a:r>
            <a:r>
              <a:rPr lang="ar" sz="1100">
                <a:solidFill>
                  <a:srgbClr val="1C4588"/>
                </a:solidFill>
                <a:latin typeface="Mada"/>
                <a:ea typeface="Mada"/>
                <a:cs typeface="Mada"/>
                <a:sym typeface="Mada"/>
              </a:rPr>
              <a:t>Prophylactic aspirin </a:t>
            </a:r>
            <a:endParaRPr b="1" sz="1100">
              <a:solidFill>
                <a:srgbClr val="1C4588"/>
              </a:solidFill>
              <a:latin typeface="Mada"/>
              <a:ea typeface="Mada"/>
              <a:cs typeface="Mada"/>
              <a:sym typeface="Mada"/>
            </a:endParaRPr>
          </a:p>
        </p:txBody>
      </p:sp>
      <p:sp>
        <p:nvSpPr>
          <p:cNvPr id="483" name="Google Shape;483;p36"/>
          <p:cNvSpPr txBox="1"/>
          <p:nvPr/>
        </p:nvSpPr>
        <p:spPr>
          <a:xfrm>
            <a:off x="304800" y="7676475"/>
            <a:ext cx="6750300" cy="3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Mada"/>
                <a:ea typeface="Mada"/>
                <a:cs typeface="Mada"/>
                <a:sym typeface="Mada"/>
              </a:rPr>
              <a:t>For the diagnosis: </a:t>
            </a:r>
            <a:r>
              <a:rPr b="1" lang="ar">
                <a:solidFill>
                  <a:srgbClr val="CC0000"/>
                </a:solidFill>
                <a:latin typeface="Mada"/>
                <a:ea typeface="Mada"/>
                <a:cs typeface="Mada"/>
                <a:sym typeface="Mada"/>
              </a:rPr>
              <a:t>Echocardiography</a:t>
            </a:r>
            <a:r>
              <a:rPr b="1" lang="ar">
                <a:solidFill>
                  <a:srgbClr val="CC0000"/>
                </a:solidFill>
                <a:latin typeface="Mada"/>
                <a:ea typeface="Mada"/>
                <a:cs typeface="Mada"/>
                <a:sym typeface="Mada"/>
              </a:rPr>
              <a:t> is the test of choice</a:t>
            </a:r>
            <a:r>
              <a:rPr b="1" baseline="30000" lang="ar">
                <a:solidFill>
                  <a:srgbClr val="CC0000"/>
                </a:solidFill>
                <a:latin typeface="Mada"/>
                <a:ea typeface="Mada"/>
                <a:cs typeface="Mada"/>
                <a:sym typeface="Mada"/>
              </a:rPr>
              <a:t>2</a:t>
            </a:r>
            <a:endParaRPr b="1" baseline="30000">
              <a:solidFill>
                <a:srgbClr val="CC0000"/>
              </a:solidFill>
              <a:latin typeface="Mada"/>
              <a:ea typeface="Mada"/>
              <a:cs typeface="Mada"/>
              <a:sym typeface="Mada"/>
            </a:endParaRPr>
          </a:p>
        </p:txBody>
      </p:sp>
      <p:cxnSp>
        <p:nvCxnSpPr>
          <p:cNvPr id="484" name="Google Shape;484;p36"/>
          <p:cNvCxnSpPr/>
          <p:nvPr/>
        </p:nvCxnSpPr>
        <p:spPr>
          <a:xfrm rot="10800000">
            <a:off x="34950" y="9916225"/>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485" name="Google Shape;485;p36"/>
          <p:cNvGraphicFramePr/>
          <p:nvPr/>
        </p:nvGraphicFramePr>
        <p:xfrm>
          <a:off x="247500" y="5344600"/>
          <a:ext cx="3000000" cy="3000000"/>
        </p:xfrm>
        <a:graphic>
          <a:graphicData uri="http://schemas.openxmlformats.org/drawingml/2006/table">
            <a:tbl>
              <a:tblPr>
                <a:noFill/>
                <a:tableStyleId>{B2831F66-5931-4056-B395-67EB3239CB03}</a:tableStyleId>
              </a:tblPr>
              <a:tblGrid>
                <a:gridCol w="1126250"/>
                <a:gridCol w="6036675"/>
              </a:tblGrid>
              <a:tr h="978050">
                <a:tc>
                  <a:txBody>
                    <a:bodyPr/>
                    <a:lstStyle/>
                    <a:p>
                      <a:pPr indent="0" lvl="0" marL="0" rtl="0" algn="ctr">
                        <a:spcBef>
                          <a:spcPts val="0"/>
                        </a:spcBef>
                        <a:spcAft>
                          <a:spcPts val="0"/>
                        </a:spcAft>
                        <a:buClr>
                          <a:schemeClr val="dk1"/>
                        </a:buClr>
                        <a:buSzPts val="1100"/>
                        <a:buFont typeface="Arial"/>
                        <a:buNone/>
                      </a:pPr>
                      <a:r>
                        <a:rPr b="1" lang="ar" sz="1500">
                          <a:solidFill>
                            <a:schemeClr val="lt1"/>
                          </a:solidFill>
                          <a:latin typeface="Mada"/>
                          <a:ea typeface="Mada"/>
                          <a:cs typeface="Mada"/>
                          <a:sym typeface="Mada"/>
                        </a:rPr>
                        <a:t>Symptoms</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56250" lvl="0" marL="172800" rtl="0" algn="l">
                        <a:spcBef>
                          <a:spcPts val="0"/>
                        </a:spcBef>
                        <a:spcAft>
                          <a:spcPts val="0"/>
                        </a:spcAft>
                        <a:buClr>
                          <a:srgbClr val="1C4588"/>
                        </a:buClr>
                        <a:buSzPts val="1100"/>
                        <a:buFont typeface="Mada"/>
                        <a:buChar char="●"/>
                      </a:pPr>
                      <a:r>
                        <a:rPr b="1" lang="ar" sz="1100">
                          <a:solidFill>
                            <a:srgbClr val="1C4588"/>
                          </a:solidFill>
                          <a:latin typeface="Mada"/>
                          <a:ea typeface="Mada"/>
                          <a:cs typeface="Mada"/>
                          <a:sym typeface="Mada"/>
                        </a:rPr>
                        <a:t>Most patient are asymptomatic for their entire live.</a:t>
                      </a:r>
                      <a:endParaRPr b="1" sz="1100">
                        <a:solidFill>
                          <a:srgbClr val="1C4588"/>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Atypical chest pain</a:t>
                      </a:r>
                      <a:r>
                        <a:rPr lang="ar" sz="1100">
                          <a:solidFill>
                            <a:schemeClr val="dk1"/>
                          </a:solidFill>
                          <a:latin typeface="Mada"/>
                          <a:ea typeface="Mada"/>
                          <a:cs typeface="Mada"/>
                          <a:sym typeface="Mada"/>
                        </a:rPr>
                        <a:t> is the most common symptom if any were present.</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Palpitations </a:t>
                      </a:r>
                      <a:r>
                        <a:rPr lang="ar" sz="1100">
                          <a:solidFill>
                            <a:schemeClr val="dk1"/>
                          </a:solidFill>
                          <a:latin typeface="Mada"/>
                          <a:ea typeface="Mada"/>
                          <a:cs typeface="Mada"/>
                          <a:sym typeface="Mada"/>
                        </a:rPr>
                        <a:t>may be experienced because of the abnormal ventricular contraction or because of the </a:t>
                      </a:r>
                      <a:r>
                        <a:rPr b="1" lang="ar" sz="1100">
                          <a:solidFill>
                            <a:schemeClr val="dk1"/>
                          </a:solidFill>
                          <a:latin typeface="Mada"/>
                          <a:ea typeface="Mada"/>
                          <a:cs typeface="Mada"/>
                          <a:sym typeface="Mada"/>
                        </a:rPr>
                        <a:t>atrial and ventricular arrhythmias</a:t>
                      </a:r>
                      <a:endParaRPr b="1"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Sudden cardiac death due to fatal ventricular arrhythmias is a very rare but recognized complication.</a:t>
                      </a:r>
                      <a:endParaRPr sz="1100">
                        <a:solidFill>
                          <a:srgbClr val="6AA84F"/>
                        </a:solidFill>
                        <a:latin typeface="Mada"/>
                        <a:ea typeface="Mada"/>
                        <a:cs typeface="Mada"/>
                        <a:sym typeface="Mada"/>
                      </a:endParaRPr>
                    </a:p>
                  </a:txBody>
                  <a:tcPr marT="91425" marB="91425" marR="91425" marL="91425"/>
                </a:tc>
              </a:tr>
              <a:tr h="83965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Signs</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56250" lvl="0" marL="172800" rtl="0" algn="l">
                        <a:spcBef>
                          <a:spcPts val="0"/>
                        </a:spcBef>
                        <a:spcAft>
                          <a:spcPts val="0"/>
                        </a:spcAft>
                        <a:buClr>
                          <a:schemeClr val="dk1"/>
                        </a:buClr>
                        <a:buSzPts val="1100"/>
                        <a:buChar char="●"/>
                      </a:pPr>
                      <a:r>
                        <a:rPr b="1" lang="ar" sz="1100">
                          <a:solidFill>
                            <a:schemeClr val="dk1"/>
                          </a:solidFill>
                          <a:latin typeface="Mada"/>
                          <a:ea typeface="Mada"/>
                          <a:cs typeface="Mada"/>
                          <a:sym typeface="Mada"/>
                        </a:rPr>
                        <a:t>Mitral valve prolapse click: </a:t>
                      </a:r>
                      <a:r>
                        <a:rPr lang="ar" sz="1100">
                          <a:solidFill>
                            <a:schemeClr val="dk1"/>
                          </a:solidFill>
                          <a:latin typeface="Mada"/>
                          <a:ea typeface="Mada"/>
                          <a:cs typeface="Mada"/>
                          <a:sym typeface="Mada"/>
                        </a:rPr>
                        <a:t>High frequency,</a:t>
                      </a:r>
                      <a:r>
                        <a:rPr b="1" lang="ar" sz="1100">
                          <a:solidFill>
                            <a:srgbClr val="CC0000"/>
                          </a:solidFill>
                          <a:latin typeface="Mada"/>
                          <a:ea typeface="Mada"/>
                          <a:cs typeface="Mada"/>
                          <a:sym typeface="Mada"/>
                        </a:rPr>
                        <a:t> Mid-systolic click</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most common sign</a:t>
                      </a:r>
                      <a:r>
                        <a:rPr lang="ar" sz="1100">
                          <a:solidFill>
                            <a:schemeClr val="dk1"/>
                          </a:solidFill>
                          <a:latin typeface="Mada"/>
                          <a:ea typeface="Mada"/>
                          <a:cs typeface="Mada"/>
                          <a:sym typeface="Mada"/>
                        </a:rPr>
                        <a:t>) Produced by the sudden prolapse of the valve and the tensing of the chordae tendineae that occurs during systole. best heard at the mitral region</a:t>
                      </a:r>
                      <a:r>
                        <a:rPr lang="ar" sz="1100">
                          <a:solidFill>
                            <a:srgbClr val="1C4588"/>
                          </a:solidFill>
                          <a:latin typeface="Mada"/>
                          <a:ea typeface="Mada"/>
                          <a:cs typeface="Mada"/>
                          <a:sym typeface="Mada"/>
                        </a:rPr>
                        <a:t>, </a:t>
                      </a:r>
                      <a:r>
                        <a:rPr lang="ar" sz="800">
                          <a:solidFill>
                            <a:srgbClr val="1C4588"/>
                          </a:solidFill>
                          <a:latin typeface="Mada"/>
                          <a:ea typeface="Mada"/>
                          <a:cs typeface="Mada"/>
                          <a:sym typeface="Mada"/>
                        </a:rPr>
                        <a:t>Increases with standing and valsalva maneuver but decreases with squatting</a:t>
                      </a:r>
                      <a:endParaRPr sz="900">
                        <a:solidFill>
                          <a:srgbClr val="1C4588"/>
                        </a:solidFill>
                        <a:latin typeface="Mada"/>
                        <a:ea typeface="Mada"/>
                        <a:cs typeface="Mada"/>
                        <a:sym typeface="Mada"/>
                      </a:endParaRPr>
                    </a:p>
                    <a:p>
                      <a:pPr indent="-156250" lvl="0" marL="172800" rtl="0" algn="l">
                        <a:spcBef>
                          <a:spcPts val="0"/>
                        </a:spcBef>
                        <a:spcAft>
                          <a:spcPts val="0"/>
                        </a:spcAft>
                        <a:buClr>
                          <a:schemeClr val="dk1"/>
                        </a:buClr>
                        <a:buSzPts val="1100"/>
                        <a:buChar char="●"/>
                      </a:pPr>
                      <a:r>
                        <a:rPr lang="ar" sz="1100">
                          <a:solidFill>
                            <a:schemeClr val="dk1"/>
                          </a:solidFill>
                          <a:latin typeface="Mada"/>
                          <a:ea typeface="Mada"/>
                          <a:cs typeface="Mada"/>
                          <a:sym typeface="Mada"/>
                        </a:rPr>
                        <a:t>Followed by a Late systolic murmur</a:t>
                      </a:r>
                      <a:r>
                        <a:rPr lang="ar" sz="1100">
                          <a:solidFill>
                            <a:srgbClr val="6AA84F"/>
                          </a:solidFill>
                          <a:latin typeface="Mada"/>
                          <a:ea typeface="Mada"/>
                          <a:cs typeface="Mada"/>
                          <a:sym typeface="Mada"/>
                        </a:rPr>
                        <a:t> </a:t>
                      </a:r>
                      <a:r>
                        <a:rPr lang="ar" sz="1100">
                          <a:solidFill>
                            <a:schemeClr val="dk1"/>
                          </a:solidFill>
                          <a:latin typeface="Mada"/>
                          <a:ea typeface="Mada"/>
                          <a:cs typeface="Mada"/>
                          <a:sym typeface="Mada"/>
                        </a:rPr>
                        <a:t>that is best heard at mitral region and may radiate to axilla. (if associated with MR).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If present with severe MR: </a:t>
                      </a:r>
                      <a:r>
                        <a:rPr lang="ar" sz="1100">
                          <a:solidFill>
                            <a:schemeClr val="dk1"/>
                          </a:solidFill>
                          <a:latin typeface="Mada"/>
                          <a:ea typeface="Mada"/>
                          <a:cs typeface="Mada"/>
                          <a:sym typeface="Mada"/>
                        </a:rPr>
                        <a:t>S3 may be heard (especially in left decubitus position)</a:t>
                      </a:r>
                      <a:endParaRPr sz="1100">
                        <a:solidFill>
                          <a:schemeClr val="dk1"/>
                        </a:solidFill>
                        <a:latin typeface="Mada"/>
                        <a:ea typeface="Mada"/>
                        <a:cs typeface="Mada"/>
                        <a:sym typeface="Mada"/>
                      </a:endParaRPr>
                    </a:p>
                  </a:txBody>
                  <a:tcPr marT="91425" marB="91425" marR="91425" marL="91425"/>
                </a:tc>
              </a:tr>
            </a:tbl>
          </a:graphicData>
        </a:graphic>
      </p:graphicFrame>
      <p:sp>
        <p:nvSpPr>
          <p:cNvPr id="486" name="Google Shape;486;p36"/>
          <p:cNvSpPr/>
          <p:nvPr/>
        </p:nvSpPr>
        <p:spPr>
          <a:xfrm>
            <a:off x="0" y="0"/>
            <a:ext cx="1257300" cy="4122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solidFill>
                  <a:srgbClr val="FFFFFF"/>
                </a:solidFill>
                <a:latin typeface="Mada"/>
                <a:ea typeface="Mada"/>
                <a:cs typeface="Mada"/>
                <a:sym typeface="Mada"/>
              </a:rPr>
              <a:t>Males slides only</a:t>
            </a:r>
            <a:endParaRPr b="1" sz="1100">
              <a:solidFill>
                <a:srgbClr val="FFFFFF"/>
              </a:solidFill>
              <a:latin typeface="Mada"/>
              <a:ea typeface="Mada"/>
              <a:cs typeface="Mada"/>
              <a:sym typeface="Mada"/>
            </a:endParaRPr>
          </a:p>
        </p:txBody>
      </p:sp>
      <p:sp>
        <p:nvSpPr>
          <p:cNvPr id="487" name="Google Shape;487;p36"/>
          <p:cNvSpPr txBox="1"/>
          <p:nvPr/>
        </p:nvSpPr>
        <p:spPr>
          <a:xfrm>
            <a:off x="609600" y="5029200"/>
            <a:ext cx="6867600" cy="412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Mitral valve prolapse associated with severe mitral regurgitation has a risk of sudden cardiac death.</a:t>
            </a:r>
            <a:endParaRPr b="1" sz="1100"/>
          </a:p>
        </p:txBody>
      </p:sp>
      <p:sp>
        <p:nvSpPr>
          <p:cNvPr id="488" name="Google Shape;488;p36"/>
          <p:cNvSpPr/>
          <p:nvPr/>
        </p:nvSpPr>
        <p:spPr>
          <a:xfrm>
            <a:off x="1373750" y="5380625"/>
            <a:ext cx="267300" cy="2403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7"/>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94" name="Google Shape;494;p37"/>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495" name="Google Shape;495;p37"/>
          <p:cNvSpPr txBox="1"/>
          <p:nvPr/>
        </p:nvSpPr>
        <p:spPr>
          <a:xfrm>
            <a:off x="1079350" y="0"/>
            <a:ext cx="5361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Mitral S/R Cases </a:t>
            </a:r>
            <a:endParaRPr sz="2600">
              <a:latin typeface="Exo Thin"/>
              <a:ea typeface="Exo Thin"/>
              <a:cs typeface="Exo Thin"/>
              <a:sym typeface="Exo Thin"/>
            </a:endParaRPr>
          </a:p>
        </p:txBody>
      </p:sp>
      <p:sp>
        <p:nvSpPr>
          <p:cNvPr id="496" name="Google Shape;496;p37"/>
          <p:cNvSpPr/>
          <p:nvPr/>
        </p:nvSpPr>
        <p:spPr>
          <a:xfrm>
            <a:off x="10675" y="-4900"/>
            <a:ext cx="1245900" cy="562200"/>
          </a:xfrm>
          <a:prstGeom prst="rect">
            <a:avLst/>
          </a:prstGeom>
          <a:solidFill>
            <a:srgbClr val="9C254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497" name="Google Shape;497;p37"/>
          <p:cNvSpPr/>
          <p:nvPr/>
        </p:nvSpPr>
        <p:spPr>
          <a:xfrm>
            <a:off x="650125" y="2665450"/>
            <a:ext cx="6437400" cy="1435500"/>
          </a:xfrm>
          <a:prstGeom prst="roundRect">
            <a:avLst>
              <a:gd fmla="val 16667" name="adj"/>
            </a:avLst>
          </a:prstGeom>
          <a:noFill/>
          <a:ln cap="flat" cmpd="sng" w="28575">
            <a:solidFill>
              <a:srgbClr val="F4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498" name="Google Shape;498;p37"/>
          <p:cNvSpPr txBox="1"/>
          <p:nvPr/>
        </p:nvSpPr>
        <p:spPr>
          <a:xfrm>
            <a:off x="613775" y="2700400"/>
            <a:ext cx="6437400" cy="1400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What is the diagnosis? </a:t>
            </a:r>
            <a:r>
              <a:rPr lang="ar" sz="1000">
                <a:latin typeface="Mada"/>
                <a:ea typeface="Mada"/>
                <a:cs typeface="Mada"/>
                <a:sym typeface="Mada"/>
              </a:rPr>
              <a:t>Mitral stenosis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What’s the best initial test for this case?</a:t>
            </a:r>
            <a:r>
              <a:rPr lang="ar" sz="1000">
                <a:latin typeface="Mada"/>
                <a:ea typeface="Mada"/>
                <a:cs typeface="Mada"/>
                <a:sym typeface="Mada"/>
              </a:rPr>
              <a:t> Echocardiography to confirm the diagnosis as well as to appropriately stage the disease (measuring ventricular diameter, flow velocities, extent of regurgitation, etc.).</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Echocardiography was performed and it showed  a </a:t>
            </a:r>
            <a:r>
              <a:rPr b="1" lang="ar" sz="1000">
                <a:solidFill>
                  <a:schemeClr val="dk1"/>
                </a:solidFill>
                <a:latin typeface="Mada"/>
                <a:ea typeface="Mada"/>
                <a:cs typeface="Mada"/>
                <a:sym typeface="Mada"/>
              </a:rPr>
              <a:t>mobile, non calcified valve with no LA thrombus. </a:t>
            </a:r>
            <a:r>
              <a:rPr b="1" lang="ar" sz="1000">
                <a:latin typeface="Mada"/>
                <a:ea typeface="Mada"/>
                <a:cs typeface="Mada"/>
                <a:sym typeface="Mada"/>
              </a:rPr>
              <a:t>The patient was given medical treatment initially but symptoms didn’t go, what’s the best next step in managing this patient?</a:t>
            </a:r>
            <a:r>
              <a:rPr lang="ar" sz="1000">
                <a:latin typeface="Mada"/>
                <a:ea typeface="Mada"/>
                <a:cs typeface="Mada"/>
                <a:sym typeface="Mada"/>
              </a:rPr>
              <a:t> Percutaneous mitral Balloon  commissurotomy (PMBC)</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What findings will most likely present on ECG?</a:t>
            </a:r>
            <a:r>
              <a:rPr lang="ar" sz="1000">
                <a:latin typeface="Mada"/>
                <a:ea typeface="Mada"/>
                <a:cs typeface="Mada"/>
                <a:sym typeface="Mada"/>
              </a:rPr>
              <a:t> Biphasic p wave in V1 (sign of LA enlargement) and others mentioned previously</a:t>
            </a:r>
            <a:endParaRPr sz="1000">
              <a:latin typeface="Mada"/>
              <a:ea typeface="Mada"/>
              <a:cs typeface="Mada"/>
              <a:sym typeface="Mada"/>
            </a:endParaRPr>
          </a:p>
        </p:txBody>
      </p:sp>
      <p:sp>
        <p:nvSpPr>
          <p:cNvPr id="499" name="Google Shape;499;p37"/>
          <p:cNvSpPr/>
          <p:nvPr/>
        </p:nvSpPr>
        <p:spPr>
          <a:xfrm>
            <a:off x="547225" y="1312525"/>
            <a:ext cx="6742200" cy="12549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00" name="Google Shape;500;p37"/>
          <p:cNvSpPr txBox="1"/>
          <p:nvPr/>
        </p:nvSpPr>
        <p:spPr>
          <a:xfrm>
            <a:off x="550325" y="1312525"/>
            <a:ext cx="6675600" cy="12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Mada"/>
                <a:ea typeface="Mada"/>
                <a:cs typeface="Mada"/>
                <a:sym typeface="Mada"/>
              </a:rPr>
              <a:t>A 36-year-old woman who is 22 weeks pregnant presents with dyspnea and palpitations. Her dyspnea began at 16 weeks of pregnancy but has progressed to the point where she is dyspneic at rest. She sleeps upright in a chair. On examination, her heart rate is 108 beats per minute with an irregularly irregular rhythm. Her blood pressure is 90/64 mm Hg. the first heart sound is louder than the second heart sound at the base. here is a high-pitched, snapping, discrete, early diastolic sound that follows the second heart sound. here is a diastolic rumbling murmur heard over the apex with the patient positioned in the left lateral decubitus position. Pulmonary auscultation reveals bibasilar wet rales. he patient’s jugular venous pressure is 16 cm H2O. </a:t>
            </a:r>
            <a:endParaRPr sz="1000">
              <a:latin typeface="Mada"/>
              <a:ea typeface="Mada"/>
              <a:cs typeface="Mada"/>
              <a:sym typeface="Mada"/>
            </a:endParaRPr>
          </a:p>
        </p:txBody>
      </p:sp>
      <p:sp>
        <p:nvSpPr>
          <p:cNvPr id="501" name="Google Shape;501;p37"/>
          <p:cNvSpPr txBox="1"/>
          <p:nvPr/>
        </p:nvSpPr>
        <p:spPr>
          <a:xfrm>
            <a:off x="207388" y="774113"/>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ar" sz="2200">
                <a:highlight>
                  <a:srgbClr val="F5E9ED"/>
                </a:highlight>
                <a:latin typeface="Mada Black"/>
                <a:ea typeface="Mada Black"/>
                <a:cs typeface="Mada Black"/>
                <a:sym typeface="Mada Black"/>
              </a:rPr>
              <a:t>Case study 1</a:t>
            </a:r>
            <a:endParaRPr sz="2200">
              <a:highlight>
                <a:srgbClr val="F5E9ED"/>
              </a:highlight>
              <a:latin typeface="Mada Black"/>
              <a:ea typeface="Mada Black"/>
              <a:cs typeface="Mada Black"/>
              <a:sym typeface="Mada Black"/>
            </a:endParaRPr>
          </a:p>
        </p:txBody>
      </p:sp>
      <p:sp>
        <p:nvSpPr>
          <p:cNvPr id="502" name="Google Shape;502;p37"/>
          <p:cNvSpPr/>
          <p:nvPr/>
        </p:nvSpPr>
        <p:spPr>
          <a:xfrm>
            <a:off x="637125" y="6246850"/>
            <a:ext cx="6437400" cy="1845300"/>
          </a:xfrm>
          <a:prstGeom prst="roundRect">
            <a:avLst>
              <a:gd fmla="val 16667" name="adj"/>
            </a:avLst>
          </a:prstGeom>
          <a:noFill/>
          <a:ln cap="flat" cmpd="sng" w="28575">
            <a:solidFill>
              <a:srgbClr val="F4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03" name="Google Shape;503;p37"/>
          <p:cNvSpPr txBox="1"/>
          <p:nvPr/>
        </p:nvSpPr>
        <p:spPr>
          <a:xfrm>
            <a:off x="600775" y="6286025"/>
            <a:ext cx="6437400" cy="18060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What is the diagnosis? </a:t>
            </a:r>
            <a:r>
              <a:rPr lang="ar" sz="1000">
                <a:latin typeface="Mada"/>
                <a:ea typeface="Mada"/>
                <a:cs typeface="Mada"/>
                <a:sym typeface="Mada"/>
              </a:rPr>
              <a:t>Mitral regurgitation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What medical </a:t>
            </a:r>
            <a:r>
              <a:rPr b="1" lang="ar" sz="1000">
                <a:latin typeface="Mada"/>
                <a:ea typeface="Mada"/>
                <a:cs typeface="Mada"/>
                <a:sym typeface="Mada"/>
              </a:rPr>
              <a:t>management</a:t>
            </a:r>
            <a:r>
              <a:rPr b="1" lang="ar" sz="1000">
                <a:latin typeface="Mada"/>
                <a:ea typeface="Mada"/>
                <a:cs typeface="Mada"/>
                <a:sym typeface="Mada"/>
              </a:rPr>
              <a:t> option exist? </a:t>
            </a:r>
            <a:r>
              <a:rPr lang="ar" sz="1000">
                <a:solidFill>
                  <a:schemeClr val="dk1"/>
                </a:solidFill>
                <a:latin typeface="Mada"/>
                <a:ea typeface="Mada"/>
                <a:cs typeface="Mada"/>
                <a:sym typeface="Mada"/>
              </a:rPr>
              <a:t>Patients with symptoms of mitral regurgitation benefit from acute vasodilator therapy (which reduces preload on the left ventricle, thereby reducing the “stretching” pressure on the mitral valve orifice) or β-blockers, calcium channel blockers, hydralazine, or diuretics to reduce afterload and encourage forward flow. Additionally, patients with </a:t>
            </a:r>
            <a:r>
              <a:rPr b="1" lang="ar" sz="1000">
                <a:solidFill>
                  <a:schemeClr val="dk1"/>
                </a:solidFill>
                <a:latin typeface="Mada"/>
                <a:ea typeface="Mada"/>
                <a:cs typeface="Mada"/>
                <a:sym typeface="Mada"/>
              </a:rPr>
              <a:t>rheumatic </a:t>
            </a:r>
            <a:r>
              <a:rPr lang="ar" sz="1000">
                <a:solidFill>
                  <a:schemeClr val="dk1"/>
                </a:solidFill>
                <a:latin typeface="Mada"/>
                <a:ea typeface="Mada"/>
                <a:cs typeface="Mada"/>
                <a:sym typeface="Mada"/>
              </a:rPr>
              <a:t>MR and atrial fibrillation, or history of systemic embolization should receive anticoagulation. Patients with </a:t>
            </a:r>
            <a:r>
              <a:rPr b="1" lang="ar" sz="1000">
                <a:solidFill>
                  <a:schemeClr val="dk1"/>
                </a:solidFill>
                <a:latin typeface="Mada"/>
                <a:ea typeface="Mada"/>
                <a:cs typeface="Mada"/>
                <a:sym typeface="Mada"/>
              </a:rPr>
              <a:t>nonrheumatic </a:t>
            </a:r>
            <a:r>
              <a:rPr lang="ar" sz="1000">
                <a:solidFill>
                  <a:schemeClr val="dk1"/>
                </a:solidFill>
                <a:latin typeface="Mada"/>
                <a:ea typeface="Mada"/>
                <a:cs typeface="Mada"/>
                <a:sym typeface="Mada"/>
              </a:rPr>
              <a:t>MR should also receive anticoagulation, if they have atrial fibrillation or a history of embolization.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What surgical management option exist?</a:t>
            </a:r>
            <a:r>
              <a:rPr lang="ar" sz="1000">
                <a:solidFill>
                  <a:schemeClr val="dk1"/>
                </a:solidFill>
                <a:latin typeface="Mada"/>
                <a:ea typeface="Mada"/>
                <a:cs typeface="Mada"/>
                <a:sym typeface="Mada"/>
              </a:rPr>
              <a:t> The surgical options in mitral regurgitation include mitral valve repair (also known as mitral valve annuloplasty) and mitral valve replacement. Repair has been shown to have better outcomes than replacement </a:t>
            </a:r>
            <a:endParaRPr sz="1000">
              <a:solidFill>
                <a:schemeClr val="dk1"/>
              </a:solidFill>
              <a:latin typeface="Mada"/>
              <a:ea typeface="Mada"/>
              <a:cs typeface="Mada"/>
              <a:sym typeface="Mada"/>
            </a:endParaRPr>
          </a:p>
        </p:txBody>
      </p:sp>
      <p:sp>
        <p:nvSpPr>
          <p:cNvPr id="504" name="Google Shape;504;p37"/>
          <p:cNvSpPr/>
          <p:nvPr/>
        </p:nvSpPr>
        <p:spPr>
          <a:xfrm>
            <a:off x="534225" y="4893926"/>
            <a:ext cx="6742200" cy="12549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505" name="Google Shape;505;p37"/>
          <p:cNvSpPr txBox="1"/>
          <p:nvPr/>
        </p:nvSpPr>
        <p:spPr>
          <a:xfrm>
            <a:off x="537325" y="4893925"/>
            <a:ext cx="6675600" cy="7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Mada"/>
                <a:ea typeface="Mada"/>
                <a:cs typeface="Mada"/>
                <a:sym typeface="Mada"/>
              </a:rPr>
              <a:t>A 69-year-old woman with a history of hypertension and rheumatic heart disease in childhood presents to the clinic complaining of worsening shortness of breath with exertion, fatigue, and occasional palpitations. On physical examination, she appears in no acute distress, and her vital signs include a temperature of 37.0°C (98.6°F), blood pressure of 140/80 mm Hg, pulse rate of 80/min, respiratory rate of 12/min, and oxygen saturation of 99% on room air. Her physical examination is remarkable for mild crackles in both lung fields bilaterally, a laterally displaced point of maximum impulse, a diminished S1, and a 3/6 holosystolic murmur heard best at the apex and radiating to the axilla. The murmur is reduced with Valsalva maneuver. </a:t>
            </a:r>
            <a:endParaRPr sz="1000">
              <a:latin typeface="Mada"/>
              <a:ea typeface="Mada"/>
              <a:cs typeface="Mada"/>
              <a:sym typeface="Mada"/>
            </a:endParaRPr>
          </a:p>
        </p:txBody>
      </p:sp>
      <p:sp>
        <p:nvSpPr>
          <p:cNvPr id="506" name="Google Shape;506;p37"/>
          <p:cNvSpPr txBox="1"/>
          <p:nvPr/>
        </p:nvSpPr>
        <p:spPr>
          <a:xfrm>
            <a:off x="207388" y="4355513"/>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ar" sz="2200">
                <a:highlight>
                  <a:srgbClr val="F5E9ED"/>
                </a:highlight>
                <a:latin typeface="Mada Black"/>
                <a:ea typeface="Mada Black"/>
                <a:cs typeface="Mada Black"/>
                <a:sym typeface="Mada Black"/>
              </a:rPr>
              <a:t>Case study 2</a:t>
            </a:r>
            <a:endParaRPr sz="1000">
              <a:highlight>
                <a:srgbClr val="F5E9ED"/>
              </a:highlight>
              <a:latin typeface="Mada Black"/>
              <a:ea typeface="Mada Black"/>
              <a:cs typeface="Mada Black"/>
              <a:sym typeface="Mada Black"/>
            </a:endParaRPr>
          </a:p>
        </p:txBody>
      </p:sp>
      <p:pic>
        <p:nvPicPr>
          <p:cNvPr id="507" name="Google Shape;507;p37"/>
          <p:cNvPicPr preferRelativeResize="0"/>
          <p:nvPr/>
        </p:nvPicPr>
        <p:blipFill>
          <a:blip r:embed="rId3">
            <a:alphaModFix/>
          </a:blip>
          <a:stretch>
            <a:fillRect/>
          </a:stretch>
        </p:blipFill>
        <p:spPr>
          <a:xfrm>
            <a:off x="1399562" y="8305074"/>
            <a:ext cx="4760876" cy="2304451"/>
          </a:xfrm>
          <a:prstGeom prst="rect">
            <a:avLst/>
          </a:prstGeom>
          <a:noFill/>
          <a:ln cap="flat" cmpd="sng" w="19050">
            <a:solidFill>
              <a:srgbClr val="FF0000"/>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8"/>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13" name="Google Shape;513;p3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4- Aortic stenosis (AS)</a:t>
            </a:r>
            <a:endParaRPr sz="2600">
              <a:latin typeface="Exo Thin"/>
              <a:ea typeface="Exo Thin"/>
              <a:cs typeface="Exo Thin"/>
              <a:sym typeface="Exo Thin"/>
            </a:endParaRPr>
          </a:p>
        </p:txBody>
      </p:sp>
      <p:sp>
        <p:nvSpPr>
          <p:cNvPr id="514" name="Google Shape;514;p38"/>
          <p:cNvSpPr txBox="1"/>
          <p:nvPr/>
        </p:nvSpPr>
        <p:spPr>
          <a:xfrm>
            <a:off x="247500" y="7627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Definition</a:t>
            </a:r>
            <a:endParaRPr sz="2200">
              <a:highlight>
                <a:srgbClr val="F5E9ED"/>
              </a:highlight>
              <a:latin typeface="Alegreya Regular"/>
              <a:ea typeface="Alegreya Regular"/>
              <a:cs typeface="Alegreya Regular"/>
              <a:sym typeface="Alegreya Regular"/>
            </a:endParaRPr>
          </a:p>
        </p:txBody>
      </p:sp>
      <p:sp>
        <p:nvSpPr>
          <p:cNvPr id="515" name="Google Shape;515;p38"/>
          <p:cNvSpPr txBox="1"/>
          <p:nvPr/>
        </p:nvSpPr>
        <p:spPr>
          <a:xfrm>
            <a:off x="650075" y="1137100"/>
            <a:ext cx="6608100" cy="1779300"/>
          </a:xfrm>
          <a:prstGeom prst="rect">
            <a:avLst/>
          </a:prstGeom>
          <a:noFill/>
          <a:ln>
            <a:noFill/>
          </a:ln>
        </p:spPr>
        <p:txBody>
          <a:bodyPr anchorCtr="0" anchor="t" bIns="91425" lIns="91425" spcFirstLastPara="1" rIns="91425" wrap="square" tIns="91425">
            <a:noAutofit/>
          </a:bodyPr>
          <a:lstStyle/>
          <a:p>
            <a:pPr indent="-162599" lvl="0" marL="100799" rtl="0" algn="l">
              <a:spcBef>
                <a:spcPts val="0"/>
              </a:spcBef>
              <a:spcAft>
                <a:spcPts val="0"/>
              </a:spcAft>
              <a:buSzPts val="1200"/>
              <a:buFont typeface="Mada"/>
              <a:buChar char="●"/>
            </a:pPr>
            <a:r>
              <a:rPr lang="ar" sz="1200">
                <a:solidFill>
                  <a:schemeClr val="dk1"/>
                </a:solidFill>
                <a:latin typeface="Mada"/>
                <a:ea typeface="Mada"/>
                <a:cs typeface="Mada"/>
                <a:sym typeface="Mada"/>
              </a:rPr>
              <a:t>It is a chronic </a:t>
            </a:r>
            <a:r>
              <a:rPr lang="ar" sz="1200">
                <a:solidFill>
                  <a:schemeClr val="dk1"/>
                </a:solidFill>
                <a:latin typeface="Mada"/>
                <a:ea typeface="Mada"/>
                <a:cs typeface="Mada"/>
                <a:sym typeface="Mada"/>
              </a:rPr>
              <a:t>progressive</a:t>
            </a:r>
            <a:r>
              <a:rPr lang="ar" sz="1200">
                <a:solidFill>
                  <a:schemeClr val="dk1"/>
                </a:solidFill>
                <a:latin typeface="Mada"/>
                <a:ea typeface="Mada"/>
                <a:cs typeface="Mada"/>
                <a:sym typeface="Mada"/>
              </a:rPr>
              <a:t> disease that produces obstruction to the left ventricular stroke volume leading to symptoms of chest pain, breathlessness, syncope and presyncope and fatigue.</a:t>
            </a:r>
            <a:endParaRPr sz="1200">
              <a:solidFill>
                <a:schemeClr val="dk1"/>
              </a:solidFill>
              <a:latin typeface="Mada"/>
              <a:ea typeface="Mada"/>
              <a:cs typeface="Mada"/>
              <a:sym typeface="Mada"/>
            </a:endParaRPr>
          </a:p>
          <a:p>
            <a:pPr indent="-162599" lvl="0" marL="100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contrast to patients with mitral stenosis, which tends to progress very slowly, patients with aortic stenosis typically remain asymptomatic for many years but deteriorate rapidly when symptoms develop; if otherwise untreated, they usually die within 3–5 years of presentation.</a:t>
            </a:r>
            <a:endParaRPr sz="1200">
              <a:solidFill>
                <a:srgbClr val="1C4588"/>
              </a:solidFill>
              <a:latin typeface="Mada"/>
              <a:ea typeface="Mada"/>
              <a:cs typeface="Mada"/>
              <a:sym typeface="Mada"/>
            </a:endParaRPr>
          </a:p>
          <a:p>
            <a:pPr indent="-162599" lvl="0" marL="100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Differential diagnosis:</a:t>
            </a:r>
            <a:r>
              <a:rPr lang="ar" sz="1200">
                <a:solidFill>
                  <a:schemeClr val="dk1"/>
                </a:solidFill>
                <a:latin typeface="Mada"/>
                <a:ea typeface="Mada"/>
                <a:cs typeface="Mada"/>
                <a:sym typeface="Mada"/>
              </a:rPr>
              <a:t> AS should be distinguished from these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Supravalvular obstruction (Murmur R carotid, ↑A</a:t>
            </a:r>
            <a:r>
              <a:rPr baseline="-25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a:t>
            </a:r>
            <a:r>
              <a:rPr baseline="30000" lang="ar" sz="1200">
                <a:solidFill>
                  <a:schemeClr val="dk1"/>
                </a:solidFill>
                <a:latin typeface="Mada"/>
                <a:ea typeface="Mada"/>
                <a:cs typeface="Mada"/>
                <a:sym typeface="Mada"/>
              </a:rPr>
              <a:t>1</a:t>
            </a:r>
            <a:endParaRPr baseline="30000"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Subvalvular stenosis (Often leads to AR)</a:t>
            </a:r>
            <a:r>
              <a:rPr baseline="30000" lang="ar" sz="1200">
                <a:solidFill>
                  <a:schemeClr val="dk1"/>
                </a:solidFill>
                <a:latin typeface="Mada"/>
                <a:ea typeface="Mada"/>
                <a:cs typeface="Mada"/>
                <a:sym typeface="Mada"/>
              </a:rPr>
              <a:t>2</a:t>
            </a:r>
            <a:endParaRPr baseline="30000"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Hypertrophic cardiomyopathy (HCM)</a:t>
            </a:r>
            <a:r>
              <a:rPr baseline="30000" lang="ar" sz="1200">
                <a:solidFill>
                  <a:srgbClr val="999999"/>
                </a:solidFill>
                <a:latin typeface="Mada"/>
                <a:ea typeface="Mada"/>
                <a:cs typeface="Mada"/>
                <a:sym typeface="Mada"/>
              </a:rPr>
              <a:t>3</a:t>
            </a:r>
            <a:endParaRPr baseline="30000" sz="1200">
              <a:solidFill>
                <a:srgbClr val="999999"/>
              </a:solidFill>
              <a:latin typeface="Mada"/>
              <a:ea typeface="Mada"/>
              <a:cs typeface="Mada"/>
              <a:sym typeface="Mada"/>
            </a:endParaRPr>
          </a:p>
        </p:txBody>
      </p:sp>
      <p:pic>
        <p:nvPicPr>
          <p:cNvPr id="516" name="Google Shape;516;p38"/>
          <p:cNvPicPr preferRelativeResize="0"/>
          <p:nvPr/>
        </p:nvPicPr>
        <p:blipFill>
          <a:blip r:embed="rId3">
            <a:alphaModFix/>
          </a:blip>
          <a:stretch>
            <a:fillRect/>
          </a:stretch>
        </p:blipFill>
        <p:spPr>
          <a:xfrm>
            <a:off x="4487938" y="3443587"/>
            <a:ext cx="759105" cy="649500"/>
          </a:xfrm>
          <a:prstGeom prst="rect">
            <a:avLst/>
          </a:prstGeom>
          <a:noFill/>
          <a:ln>
            <a:noFill/>
          </a:ln>
        </p:spPr>
      </p:pic>
      <p:sp>
        <p:nvSpPr>
          <p:cNvPr id="517" name="Google Shape;517;p38"/>
          <p:cNvSpPr txBox="1"/>
          <p:nvPr/>
        </p:nvSpPr>
        <p:spPr>
          <a:xfrm>
            <a:off x="4482637" y="4075538"/>
            <a:ext cx="9171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Degenerative</a:t>
            </a:r>
            <a:r>
              <a:rPr b="1" baseline="30000" lang="ar" sz="900">
                <a:solidFill>
                  <a:srgbClr val="6AA84F"/>
                </a:solidFill>
                <a:latin typeface="Mada"/>
                <a:ea typeface="Mada"/>
                <a:cs typeface="Mada"/>
                <a:sym typeface="Mada"/>
              </a:rPr>
              <a:t>4</a:t>
            </a:r>
            <a:endParaRPr b="1" baseline="30000" sz="900">
              <a:solidFill>
                <a:srgbClr val="6AA84F"/>
              </a:solidFill>
              <a:latin typeface="Mada"/>
              <a:ea typeface="Mada"/>
              <a:cs typeface="Mada"/>
              <a:sym typeface="Mada"/>
            </a:endParaRPr>
          </a:p>
        </p:txBody>
      </p:sp>
      <p:pic>
        <p:nvPicPr>
          <p:cNvPr id="518" name="Google Shape;518;p38"/>
          <p:cNvPicPr preferRelativeResize="0"/>
          <p:nvPr/>
        </p:nvPicPr>
        <p:blipFill>
          <a:blip r:embed="rId4">
            <a:alphaModFix/>
          </a:blip>
          <a:stretch>
            <a:fillRect/>
          </a:stretch>
        </p:blipFill>
        <p:spPr>
          <a:xfrm>
            <a:off x="5324367" y="3461515"/>
            <a:ext cx="759105" cy="619973"/>
          </a:xfrm>
          <a:prstGeom prst="rect">
            <a:avLst/>
          </a:prstGeom>
          <a:noFill/>
          <a:ln>
            <a:noFill/>
          </a:ln>
        </p:spPr>
      </p:pic>
      <p:sp>
        <p:nvSpPr>
          <p:cNvPr id="519" name="Google Shape;519;p38"/>
          <p:cNvSpPr txBox="1"/>
          <p:nvPr/>
        </p:nvSpPr>
        <p:spPr>
          <a:xfrm>
            <a:off x="5464635" y="4075525"/>
            <a:ext cx="7767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Bicuspid</a:t>
            </a:r>
            <a:r>
              <a:rPr b="1" baseline="30000" lang="ar" sz="900">
                <a:solidFill>
                  <a:srgbClr val="6AA84F"/>
                </a:solidFill>
                <a:latin typeface="Mada"/>
                <a:ea typeface="Mada"/>
                <a:cs typeface="Mada"/>
                <a:sym typeface="Mada"/>
              </a:rPr>
              <a:t>5</a:t>
            </a:r>
            <a:endParaRPr b="1" sz="900">
              <a:latin typeface="Mada"/>
              <a:ea typeface="Mada"/>
              <a:cs typeface="Mada"/>
              <a:sym typeface="Mada"/>
            </a:endParaRPr>
          </a:p>
        </p:txBody>
      </p:sp>
      <p:pic>
        <p:nvPicPr>
          <p:cNvPr id="520" name="Google Shape;520;p38"/>
          <p:cNvPicPr preferRelativeResize="0"/>
          <p:nvPr/>
        </p:nvPicPr>
        <p:blipFill>
          <a:blip r:embed="rId5">
            <a:alphaModFix/>
          </a:blip>
          <a:stretch>
            <a:fillRect/>
          </a:stretch>
        </p:blipFill>
        <p:spPr>
          <a:xfrm>
            <a:off x="6233208" y="3443587"/>
            <a:ext cx="759105" cy="649500"/>
          </a:xfrm>
          <a:prstGeom prst="rect">
            <a:avLst/>
          </a:prstGeom>
          <a:noFill/>
          <a:ln>
            <a:noFill/>
          </a:ln>
        </p:spPr>
      </p:pic>
      <p:sp>
        <p:nvSpPr>
          <p:cNvPr id="521" name="Google Shape;521;p38"/>
          <p:cNvSpPr txBox="1"/>
          <p:nvPr/>
        </p:nvSpPr>
        <p:spPr>
          <a:xfrm>
            <a:off x="6458918" y="4075538"/>
            <a:ext cx="7767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RHD</a:t>
            </a:r>
            <a:r>
              <a:rPr b="1" baseline="30000" lang="ar" sz="900">
                <a:solidFill>
                  <a:srgbClr val="6AA84F"/>
                </a:solidFill>
                <a:latin typeface="Mada"/>
                <a:ea typeface="Mada"/>
                <a:cs typeface="Mada"/>
                <a:sym typeface="Mada"/>
              </a:rPr>
              <a:t>6</a:t>
            </a:r>
            <a:endParaRPr b="1" sz="900">
              <a:latin typeface="Mada"/>
              <a:ea typeface="Mada"/>
              <a:cs typeface="Mada"/>
              <a:sym typeface="Mada"/>
            </a:endParaRPr>
          </a:p>
        </p:txBody>
      </p:sp>
      <p:sp>
        <p:nvSpPr>
          <p:cNvPr id="522" name="Google Shape;522;p38"/>
          <p:cNvSpPr/>
          <p:nvPr/>
        </p:nvSpPr>
        <p:spPr>
          <a:xfrm>
            <a:off x="335400" y="6964200"/>
            <a:ext cx="7056000" cy="2585100"/>
          </a:xfrm>
          <a:prstGeom prst="roundRect">
            <a:avLst>
              <a:gd fmla="val 16667" name="adj"/>
            </a:avLst>
          </a:prstGeom>
          <a:noFill/>
          <a:ln cap="flat" cmpd="sng" w="28575">
            <a:solidFill>
              <a:srgbClr val="BA66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9C254D"/>
                </a:solidFill>
                <a:latin typeface="Mada"/>
                <a:ea typeface="Mada"/>
                <a:cs typeface="Mada"/>
                <a:sym typeface="Mada"/>
              </a:rPr>
              <a:t>*Bicuspid Aortic Valve (BAV):</a:t>
            </a:r>
            <a:endParaRPr b="1">
              <a:solidFill>
                <a:srgbClr val="9C254D"/>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Most common congenital abnormality of the heart with </a:t>
            </a:r>
            <a:r>
              <a:rPr b="1" lang="ar" sz="1200">
                <a:solidFill>
                  <a:schemeClr val="dk1"/>
                </a:solidFill>
                <a:latin typeface="Mada"/>
                <a:ea typeface="Mada"/>
                <a:cs typeface="Mada"/>
                <a:sym typeface="Mada"/>
              </a:rPr>
              <a:t>males</a:t>
            </a:r>
            <a:r>
              <a:rPr lang="ar" sz="1200">
                <a:solidFill>
                  <a:schemeClr val="dk1"/>
                </a:solidFill>
                <a:latin typeface="Mada"/>
                <a:ea typeface="Mada"/>
                <a:cs typeface="Mada"/>
                <a:sym typeface="Mada"/>
              </a:rPr>
              <a:t> being affected more than females.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70-80% of cases are due to fusion of the right &amp; left coronary and non-coronary leaflets while  20-30% of cases are due to fusion of the right &amp; non-coronary leaflets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Note: </a:t>
            </a:r>
            <a:r>
              <a:rPr lang="ar" sz="1200">
                <a:solidFill>
                  <a:schemeClr val="dk1"/>
                </a:solidFill>
                <a:latin typeface="Mada"/>
                <a:ea typeface="Mada"/>
                <a:cs typeface="Mada"/>
                <a:sym typeface="Mada"/>
              </a:rPr>
              <a:t>Fusion of the non coronary &amp; left coronary leaflets is rare.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Associated aortopathy (Medial degeneration) : aneurysm, dissection, </a:t>
            </a:r>
            <a:r>
              <a:rPr lang="ar" sz="1200">
                <a:solidFill>
                  <a:srgbClr val="1C4588"/>
                </a:solidFill>
                <a:latin typeface="Mada"/>
                <a:ea typeface="Mada"/>
                <a:cs typeface="Mada"/>
                <a:sym typeface="Mada"/>
              </a:rPr>
              <a:t>coarctation and root dilation. So, they should have regular follow-up echo.</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Requires annual imaging if aorta &gt; 4.5cm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Beta blockers in absence of significant AI</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Ask a replacement if: </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Aorta &gt;5.5cm</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Aorta &gt;5cm with risk factors for dissection (e.g. FHX or progression of 0.5cm/y)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Aorta &gt;4.5cm If AVR is indicated</a:t>
            </a:r>
            <a:endParaRPr sz="1200">
              <a:solidFill>
                <a:schemeClr val="dk1"/>
              </a:solidFill>
              <a:latin typeface="Mada"/>
              <a:ea typeface="Mada"/>
              <a:cs typeface="Mada"/>
              <a:sym typeface="Mada"/>
            </a:endParaRPr>
          </a:p>
        </p:txBody>
      </p:sp>
      <p:pic>
        <p:nvPicPr>
          <p:cNvPr id="523" name="Google Shape;523;p38"/>
          <p:cNvPicPr preferRelativeResize="0"/>
          <p:nvPr/>
        </p:nvPicPr>
        <p:blipFill>
          <a:blip r:embed="rId6">
            <a:alphaModFix/>
          </a:blip>
          <a:stretch>
            <a:fillRect/>
          </a:stretch>
        </p:blipFill>
        <p:spPr>
          <a:xfrm>
            <a:off x="5131075" y="8315481"/>
            <a:ext cx="1650375" cy="649494"/>
          </a:xfrm>
          <a:prstGeom prst="rect">
            <a:avLst/>
          </a:prstGeom>
          <a:noFill/>
          <a:ln>
            <a:noFill/>
          </a:ln>
        </p:spPr>
      </p:pic>
      <p:cxnSp>
        <p:nvCxnSpPr>
          <p:cNvPr id="524" name="Google Shape;524;p38"/>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525" name="Google Shape;525;p38"/>
          <p:cNvGraphicFramePr/>
          <p:nvPr/>
        </p:nvGraphicFramePr>
        <p:xfrm>
          <a:off x="421475" y="4376900"/>
          <a:ext cx="3000000" cy="3000000"/>
        </p:xfrm>
        <a:graphic>
          <a:graphicData uri="http://schemas.openxmlformats.org/drawingml/2006/table">
            <a:tbl>
              <a:tblPr>
                <a:noFill/>
                <a:tableStyleId>{B2831F66-5931-4056-B395-67EB3239CB03}</a:tableStyleId>
              </a:tblPr>
              <a:tblGrid>
                <a:gridCol w="1349425"/>
                <a:gridCol w="5335500"/>
              </a:tblGrid>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Age Sx appear</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Etiology</a:t>
                      </a:r>
                      <a:endParaRPr b="1">
                        <a:solidFill>
                          <a:srgbClr val="FFFFFF"/>
                        </a:solidFill>
                        <a:latin typeface="Mada"/>
                        <a:ea typeface="Mada"/>
                        <a:cs typeface="Mada"/>
                        <a:sym typeface="Mada"/>
                      </a:endParaRPr>
                    </a:p>
                  </a:txBody>
                  <a:tcPr marT="91425" marB="91425" marR="91425" marL="91425" anchor="ctr">
                    <a:solidFill>
                      <a:srgbClr val="9C254D"/>
                    </a:solidFill>
                  </a:tcPr>
                </a:tc>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&gt;65 years old</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Calcification</a:t>
                      </a:r>
                      <a:r>
                        <a:rPr b="1" baseline="30000"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and degeneration</a:t>
                      </a:r>
                      <a:r>
                        <a:rPr lang="ar" sz="1200">
                          <a:solidFill>
                            <a:schemeClr val="dk1"/>
                          </a:solidFill>
                          <a:latin typeface="Mada"/>
                          <a:ea typeface="Mada"/>
                          <a:cs typeface="Mada"/>
                          <a:sym typeface="Mada"/>
                        </a:rPr>
                        <a:t> of a normal valve</a:t>
                      </a:r>
                      <a:r>
                        <a:rPr b="1" lang="ar" sz="1200">
                          <a:solidFill>
                            <a:srgbClr val="CC0000"/>
                          </a:solidFill>
                          <a:latin typeface="Mada"/>
                          <a:ea typeface="Mada"/>
                          <a:cs typeface="Mada"/>
                          <a:sym typeface="Mada"/>
                        </a:rPr>
                        <a:t> (Most common cause 80%)</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Risk factors: </a:t>
                      </a:r>
                      <a:r>
                        <a:rPr lang="ar" sz="1200">
                          <a:solidFill>
                            <a:schemeClr val="dk1"/>
                          </a:solidFill>
                          <a:latin typeface="Mada"/>
                          <a:ea typeface="Mada"/>
                          <a:cs typeface="Mada"/>
                          <a:sym typeface="Mada"/>
                        </a:rPr>
                        <a:t>old age, male gender, elevated lipoprotein(a) and LDL, hypertension, diabetes and smoking.</a:t>
                      </a:r>
                      <a:endParaRPr sz="1200">
                        <a:solidFill>
                          <a:schemeClr val="dk1"/>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&lt;</a:t>
                      </a:r>
                      <a:r>
                        <a:rPr b="1" lang="ar" sz="1200">
                          <a:solidFill>
                            <a:srgbClr val="9C254D"/>
                          </a:solidFill>
                          <a:latin typeface="Mada"/>
                          <a:ea typeface="Mada"/>
                          <a:cs typeface="Mada"/>
                          <a:sym typeface="Mada"/>
                        </a:rPr>
                        <a:t> 65 years old</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Congenital </a:t>
                      </a:r>
                      <a:r>
                        <a:rPr b="1" lang="ar" sz="1200">
                          <a:solidFill>
                            <a:srgbClr val="CC0000"/>
                          </a:solidFill>
                          <a:latin typeface="Mada"/>
                          <a:ea typeface="Mada"/>
                          <a:cs typeface="Mada"/>
                          <a:sym typeface="Mada"/>
                        </a:rPr>
                        <a:t>Bicuspid Aortic valve</a:t>
                      </a:r>
                      <a:r>
                        <a:rPr lang="ar" sz="1200">
                          <a:solidFill>
                            <a:schemeClr val="dk1"/>
                          </a:solidFill>
                          <a:latin typeface="Mada"/>
                          <a:ea typeface="Mada"/>
                          <a:cs typeface="Mada"/>
                          <a:sym typeface="Mada"/>
                        </a:rPr>
                        <a:t>* (Most common in young)</a:t>
                      </a:r>
                      <a:endParaRPr sz="1200">
                        <a:solidFill>
                          <a:schemeClr val="dk1"/>
                        </a:solidFill>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30-60 years old</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Rheumatic heart disease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B7B7B7"/>
                          </a:solidFill>
                          <a:latin typeface="Mada"/>
                          <a:ea typeface="Mada"/>
                          <a:cs typeface="Mada"/>
                          <a:sym typeface="Mada"/>
                        </a:rPr>
                        <a:t>Note: </a:t>
                      </a:r>
                      <a:r>
                        <a:rPr lang="ar" sz="1200">
                          <a:solidFill>
                            <a:srgbClr val="B7B7B7"/>
                          </a:solidFill>
                          <a:latin typeface="Mada"/>
                          <a:ea typeface="Mada"/>
                          <a:cs typeface="Mada"/>
                          <a:sym typeface="Mada"/>
                        </a:rPr>
                        <a:t>Key feature here is that the mitral valve will be affected not only aortic</a:t>
                      </a:r>
                      <a:endParaRPr sz="1200">
                        <a:solidFill>
                          <a:srgbClr val="B7B7B7"/>
                        </a:solidFill>
                        <a:latin typeface="Mada"/>
                        <a:ea typeface="Mada"/>
                        <a:cs typeface="Mada"/>
                        <a:sym typeface="Mada"/>
                      </a:endParaRPr>
                    </a:p>
                  </a:txBody>
                  <a:tcPr marT="91425" marB="91425" marR="91425" marL="91425"/>
                </a:tc>
              </a:tr>
            </a:tbl>
          </a:graphicData>
        </a:graphic>
      </p:graphicFrame>
      <p:sp>
        <p:nvSpPr>
          <p:cNvPr id="526" name="Google Shape;526;p38"/>
          <p:cNvSpPr txBox="1"/>
          <p:nvPr/>
        </p:nvSpPr>
        <p:spPr>
          <a:xfrm>
            <a:off x="247500" y="3876400"/>
            <a:ext cx="208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Etiology</a:t>
            </a:r>
            <a:endParaRPr sz="2200">
              <a:highlight>
                <a:srgbClr val="F5E9ED"/>
              </a:highlight>
              <a:latin typeface="Alegreya Regular"/>
              <a:ea typeface="Alegreya Regular"/>
              <a:cs typeface="Alegreya Regular"/>
              <a:sym typeface="Alegreya Regular"/>
            </a:endParaRPr>
          </a:p>
        </p:txBody>
      </p:sp>
      <p:sp>
        <p:nvSpPr>
          <p:cNvPr id="527" name="Google Shape;527;p38"/>
          <p:cNvSpPr txBox="1"/>
          <p:nvPr/>
        </p:nvSpPr>
        <p:spPr>
          <a:xfrm>
            <a:off x="8900" y="9703725"/>
            <a:ext cx="76128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 A congenital fibrous diaphragm above the aortic valve, often associated with mental retardation and hypercalcaemia (Williams syndrome)</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A congenital  condition in  which a fibrous ridge or diaphragm  is situated  immediately below the aortic valve.</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999999"/>
                </a:solidFill>
                <a:latin typeface="Mada"/>
                <a:ea typeface="Mada"/>
                <a:cs typeface="Mada"/>
                <a:sym typeface="Mada"/>
              </a:rPr>
              <a:t>3- </a:t>
            </a:r>
            <a:r>
              <a:rPr lang="ar" sz="900">
                <a:solidFill>
                  <a:srgbClr val="999999"/>
                </a:solidFill>
                <a:latin typeface="Mada"/>
                <a:ea typeface="Mada"/>
                <a:cs typeface="Mada"/>
                <a:sym typeface="Mada"/>
              </a:rPr>
              <a:t>how to differentiate? Murmur in HCM gets better (fainter) with squatting/expiration, but worse with AS.</a:t>
            </a:r>
            <a:endParaRPr sz="900">
              <a:solidFill>
                <a:srgbClr val="999999"/>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4- </a:t>
            </a:r>
            <a:r>
              <a:rPr lang="ar" sz="900">
                <a:solidFill>
                  <a:srgbClr val="6AA84F"/>
                </a:solidFill>
                <a:latin typeface="Mada"/>
                <a:ea typeface="Mada"/>
                <a:cs typeface="Mada"/>
                <a:sym typeface="Mada"/>
              </a:rPr>
              <a:t>the leaflets themselves are thickened, with inflammatory degenerative changes and heavy calcification.</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5- fusion between two cusps making only two cusps seen, calcification and degenerative changes.</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6- Classical appearance in rheumatic: commissures got fused, one whole valve with no clear leaflet demarcations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528" name="Google Shape;528;p38"/>
          <p:cNvSpPr txBox="1"/>
          <p:nvPr/>
        </p:nvSpPr>
        <p:spPr>
          <a:xfrm>
            <a:off x="421475" y="6410325"/>
            <a:ext cx="6684900" cy="3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A64D79"/>
                </a:solidFill>
                <a:latin typeface="Mada"/>
                <a:ea typeface="Mada"/>
                <a:cs typeface="Mada"/>
                <a:sym typeface="Mada"/>
              </a:rPr>
              <a:t>Other causes: </a:t>
            </a:r>
            <a:r>
              <a:rPr lang="ar" sz="1200">
                <a:solidFill>
                  <a:srgbClr val="A64D79"/>
                </a:solidFill>
                <a:latin typeface="Mada"/>
                <a:ea typeface="Mada"/>
                <a:cs typeface="Mada"/>
                <a:sym typeface="Mada"/>
              </a:rPr>
              <a:t>CTD e.g. Rheumatoid</a:t>
            </a:r>
            <a:endParaRPr sz="1200">
              <a:solidFill>
                <a:srgbClr val="A64D79"/>
              </a:solidFill>
              <a:latin typeface="Mada"/>
              <a:ea typeface="Mada"/>
              <a:cs typeface="Mada"/>
              <a:sym typeface="Mada"/>
            </a:endParaRPr>
          </a:p>
        </p:txBody>
      </p:sp>
      <p:sp>
        <p:nvSpPr>
          <p:cNvPr id="529" name="Google Shape;529;p38"/>
          <p:cNvSpPr/>
          <p:nvPr/>
        </p:nvSpPr>
        <p:spPr>
          <a:xfrm>
            <a:off x="466200" y="4820590"/>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0" name="Google Shape;530;p38"/>
          <p:cNvPicPr preferRelativeResize="0"/>
          <p:nvPr/>
        </p:nvPicPr>
        <p:blipFill>
          <a:blip r:embed="rId7">
            <a:alphaModFix/>
          </a:blip>
          <a:stretch>
            <a:fillRect/>
          </a:stretch>
        </p:blipFill>
        <p:spPr>
          <a:xfrm>
            <a:off x="5661275" y="2170375"/>
            <a:ext cx="1331025" cy="1064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536" name="Google Shape;536;p39"/>
          <p:cNvGraphicFramePr/>
          <p:nvPr/>
        </p:nvGraphicFramePr>
        <p:xfrm>
          <a:off x="274788" y="4320625"/>
          <a:ext cx="3000000" cy="3000000"/>
        </p:xfrm>
        <a:graphic>
          <a:graphicData uri="http://schemas.openxmlformats.org/drawingml/2006/table">
            <a:tbl>
              <a:tblPr>
                <a:noFill/>
                <a:tableStyleId>{B2831F66-5931-4056-B395-67EB3239CB03}</a:tableStyleId>
              </a:tblPr>
              <a:tblGrid>
                <a:gridCol w="1110950"/>
                <a:gridCol w="6046625"/>
              </a:tblGrid>
              <a:tr h="1004525">
                <a:tc>
                  <a:txBody>
                    <a:bodyPr/>
                    <a:lstStyle/>
                    <a:p>
                      <a:pPr indent="0" lvl="0" marL="0" rtl="0" algn="ctr">
                        <a:spcBef>
                          <a:spcPts val="0"/>
                        </a:spcBef>
                        <a:spcAft>
                          <a:spcPts val="0"/>
                        </a:spcAft>
                        <a:buClr>
                          <a:schemeClr val="dk1"/>
                        </a:buClr>
                        <a:buSzPts val="1100"/>
                        <a:buFont typeface="Arial"/>
                        <a:buNone/>
                      </a:pPr>
                      <a:r>
                        <a:rPr b="1" lang="ar" sz="1500">
                          <a:solidFill>
                            <a:schemeClr val="lt1"/>
                          </a:solidFill>
                          <a:latin typeface="Mada"/>
                          <a:ea typeface="Mada"/>
                          <a:cs typeface="Mada"/>
                          <a:sym typeface="Mada"/>
                        </a:rPr>
                        <a:t>Symptoms</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62600" lvl="0" marL="172800" rtl="0" algn="l">
                        <a:spcBef>
                          <a:spcPts val="0"/>
                        </a:spcBef>
                        <a:spcAft>
                          <a:spcPts val="0"/>
                        </a:spcAft>
                        <a:buClr>
                          <a:schemeClr val="dk1"/>
                        </a:buClr>
                        <a:buSzPts val="1200"/>
                        <a:buFont typeface="Mada"/>
                        <a:buChar char="●"/>
                      </a:pPr>
                      <a:r>
                        <a:rPr b="1" lang="ar" sz="1200">
                          <a:latin typeface="Mada"/>
                          <a:ea typeface="Mada"/>
                          <a:cs typeface="Mada"/>
                          <a:sym typeface="Mada"/>
                        </a:rPr>
                        <a:t>Classical triad </a:t>
                      </a:r>
                      <a:r>
                        <a:rPr b="1" lang="ar" sz="1200">
                          <a:solidFill>
                            <a:schemeClr val="dk1"/>
                          </a:solidFill>
                          <a:latin typeface="Mada"/>
                          <a:ea typeface="Mada"/>
                          <a:cs typeface="Mada"/>
                          <a:sym typeface="Mada"/>
                        </a:rPr>
                        <a:t>(</a:t>
                      </a:r>
                      <a:r>
                        <a:rPr b="1" lang="ar" sz="1200">
                          <a:solidFill>
                            <a:srgbClr val="0000FF"/>
                          </a:solidFill>
                          <a:latin typeface="Mada"/>
                          <a:ea typeface="Mada"/>
                          <a:cs typeface="Mada"/>
                          <a:sym typeface="Mada"/>
                        </a:rPr>
                        <a:t>S</a:t>
                      </a:r>
                      <a:r>
                        <a:rPr b="1" lang="ar" sz="1200">
                          <a:solidFill>
                            <a:srgbClr val="FF0000"/>
                          </a:solidFill>
                          <a:latin typeface="Mada"/>
                          <a:ea typeface="Mada"/>
                          <a:cs typeface="Mada"/>
                          <a:sym typeface="Mada"/>
                        </a:rPr>
                        <a:t>A</a:t>
                      </a:r>
                      <a:r>
                        <a:rPr b="1" lang="ar" sz="1200">
                          <a:solidFill>
                            <a:srgbClr val="FF9900"/>
                          </a:solidFill>
                          <a:latin typeface="Mada"/>
                          <a:ea typeface="Mada"/>
                          <a:cs typeface="Mada"/>
                          <a:sym typeface="Mada"/>
                        </a:rPr>
                        <a:t>D</a:t>
                      </a:r>
                      <a:r>
                        <a:rPr b="1" lang="ar" sz="1200">
                          <a:solidFill>
                            <a:schemeClr val="dk1"/>
                          </a:solidFill>
                          <a:latin typeface="Mada"/>
                          <a:ea typeface="Mada"/>
                          <a:cs typeface="Mada"/>
                          <a:sym typeface="Mada"/>
                        </a:rPr>
                        <a:t>): </a:t>
                      </a:r>
                      <a:r>
                        <a:rPr b="1" lang="ar" sz="1300">
                          <a:solidFill>
                            <a:srgbClr val="0000FF"/>
                          </a:solidFill>
                          <a:latin typeface="Mada"/>
                          <a:ea typeface="Mada"/>
                          <a:cs typeface="Mada"/>
                          <a:sym typeface="Mada"/>
                        </a:rPr>
                        <a:t>S</a:t>
                      </a:r>
                      <a:r>
                        <a:rPr b="1" lang="ar" sz="1200">
                          <a:solidFill>
                            <a:srgbClr val="CC0000"/>
                          </a:solidFill>
                          <a:latin typeface="Mada"/>
                          <a:ea typeface="Mada"/>
                          <a:cs typeface="Mada"/>
                          <a:sym typeface="Mada"/>
                        </a:rPr>
                        <a:t>yncope</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(exertional),</a:t>
                      </a:r>
                      <a:r>
                        <a:rPr lang="ar" sz="1200">
                          <a:solidFill>
                            <a:schemeClr val="dk1"/>
                          </a:solidFill>
                          <a:latin typeface="Mada"/>
                          <a:ea typeface="Mada"/>
                          <a:cs typeface="Mada"/>
                          <a:sym typeface="Mada"/>
                        </a:rPr>
                        <a:t> </a:t>
                      </a:r>
                      <a:r>
                        <a:rPr b="1" lang="ar" sz="1300">
                          <a:solidFill>
                            <a:srgbClr val="FF0000"/>
                          </a:solidFill>
                          <a:latin typeface="Mada"/>
                          <a:ea typeface="Mada"/>
                          <a:cs typeface="Mada"/>
                          <a:sym typeface="Mada"/>
                        </a:rPr>
                        <a:t>A</a:t>
                      </a:r>
                      <a:r>
                        <a:rPr b="1" lang="ar" sz="1200">
                          <a:solidFill>
                            <a:srgbClr val="CC0000"/>
                          </a:solidFill>
                          <a:latin typeface="Mada"/>
                          <a:ea typeface="Mada"/>
                          <a:cs typeface="Mada"/>
                          <a:sym typeface="Mada"/>
                        </a:rPr>
                        <a:t>ngina,</a:t>
                      </a:r>
                      <a:r>
                        <a:rPr b="1" lang="ar" sz="1200">
                          <a:solidFill>
                            <a:schemeClr val="dk1"/>
                          </a:solidFill>
                          <a:latin typeface="Mada"/>
                          <a:ea typeface="Mada"/>
                          <a:cs typeface="Mada"/>
                          <a:sym typeface="Mada"/>
                        </a:rPr>
                        <a:t> </a:t>
                      </a:r>
                      <a:r>
                        <a:rPr b="1" lang="ar" sz="1300">
                          <a:solidFill>
                            <a:srgbClr val="FF9900"/>
                          </a:solidFill>
                          <a:latin typeface="Mada"/>
                          <a:ea typeface="Mada"/>
                          <a:cs typeface="Mada"/>
                          <a:sym typeface="Mada"/>
                        </a:rPr>
                        <a:t>D</a:t>
                      </a:r>
                      <a:r>
                        <a:rPr b="1" lang="ar" sz="1200">
                          <a:solidFill>
                            <a:srgbClr val="CC0000"/>
                          </a:solidFill>
                          <a:latin typeface="Mada"/>
                          <a:ea typeface="Mada"/>
                          <a:cs typeface="Mada"/>
                          <a:sym typeface="Mada"/>
                        </a:rPr>
                        <a:t>yspnea</a:t>
                      </a:r>
                      <a:endParaRPr b="1" sz="1200">
                        <a:solidFill>
                          <a:srgbClr val="CC0000"/>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Angina</a:t>
                      </a:r>
                      <a:r>
                        <a:rPr lang="ar" sz="1200">
                          <a:solidFill>
                            <a:schemeClr val="dk1"/>
                          </a:solidFill>
                          <a:latin typeface="Mada"/>
                          <a:ea typeface="Mada"/>
                          <a:cs typeface="Mada"/>
                          <a:sym typeface="Mada"/>
                        </a:rPr>
                        <a:t> (most common) →  imbalance between supply &amp; demand </a:t>
                      </a:r>
                      <a:r>
                        <a:rPr lang="ar" sz="1200">
                          <a:solidFill>
                            <a:srgbClr val="1C4588"/>
                          </a:solidFill>
                          <a:latin typeface="Mada"/>
                          <a:ea typeface="Mada"/>
                          <a:cs typeface="Mada"/>
                          <a:sym typeface="Mada"/>
                        </a:rPr>
                        <a:t>→  </a:t>
                      </a:r>
                      <a:r>
                        <a:rPr lang="ar" sz="1200">
                          <a:latin typeface="Mada"/>
                          <a:ea typeface="Mada"/>
                          <a:cs typeface="Mada"/>
                          <a:sym typeface="Mada"/>
                        </a:rPr>
                        <a:t>5 yrs survival. </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LVEDp →  leads to ↓ coronary perfusion.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Myocardial hypertrophy → ↑ O2 demand. </a:t>
                      </a:r>
                      <a:endParaRPr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Syncope</a:t>
                      </a:r>
                      <a:r>
                        <a:rPr lang="ar" sz="1200">
                          <a:solidFill>
                            <a:schemeClr val="dk1"/>
                          </a:solidFill>
                          <a:latin typeface="Mada"/>
                          <a:ea typeface="Mada"/>
                          <a:cs typeface="Mada"/>
                          <a:sym typeface="Mada"/>
                        </a:rPr>
                        <a:t> with exertion </a:t>
                      </a:r>
                      <a:r>
                        <a:rPr lang="ar" sz="1200">
                          <a:solidFill>
                            <a:srgbClr val="1C4588"/>
                          </a:solidFill>
                          <a:latin typeface="Mada"/>
                          <a:ea typeface="Mada"/>
                          <a:cs typeface="Mada"/>
                          <a:sym typeface="Mada"/>
                        </a:rPr>
                        <a:t>→  </a:t>
                      </a:r>
                      <a:r>
                        <a:rPr lang="ar" sz="1200">
                          <a:latin typeface="Mada"/>
                          <a:ea typeface="Mada"/>
                          <a:cs typeface="Mada"/>
                          <a:sym typeface="Mada"/>
                        </a:rPr>
                        <a:t> 3 yr survival </a:t>
                      </a:r>
                      <a:endParaRPr sz="1200">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Dyspnea</a:t>
                      </a:r>
                      <a:endParaRPr b="1" sz="1200">
                        <a:solidFill>
                          <a:schemeClr val="dk1"/>
                        </a:solidFill>
                        <a:latin typeface="Mada"/>
                        <a:ea typeface="Mada"/>
                        <a:cs typeface="Mada"/>
                        <a:sym typeface="Mada"/>
                      </a:endParaRPr>
                    </a:p>
                    <a:p>
                      <a:pPr indent="-162600" lvl="0" marL="172800" rtl="0" algn="l">
                        <a:spcBef>
                          <a:spcPts val="0"/>
                        </a:spcBef>
                        <a:spcAft>
                          <a:spcPts val="0"/>
                        </a:spcAft>
                        <a:buClr>
                          <a:srgbClr val="000000"/>
                        </a:buClr>
                        <a:buSzPts val="1200"/>
                        <a:buFont typeface="Mada"/>
                        <a:buChar char="●"/>
                      </a:pPr>
                      <a:r>
                        <a:rPr b="1" lang="ar" sz="1200">
                          <a:latin typeface="Mada"/>
                          <a:ea typeface="Mada"/>
                          <a:cs typeface="Mada"/>
                          <a:sym typeface="Mada"/>
                        </a:rPr>
                        <a:t>Congestive heart failure</a:t>
                      </a:r>
                      <a:r>
                        <a:rPr lang="ar" sz="1200">
                          <a:latin typeface="Mada"/>
                          <a:ea typeface="Mada"/>
                          <a:cs typeface="Mada"/>
                          <a:sym typeface="Mada"/>
                        </a:rPr>
                        <a:t> (CHF) → 2 yrs survival (the </a:t>
                      </a:r>
                      <a:r>
                        <a:rPr b="1" lang="ar" sz="1200">
                          <a:latin typeface="Mada"/>
                          <a:ea typeface="Mada"/>
                          <a:cs typeface="Mada"/>
                          <a:sym typeface="Mada"/>
                        </a:rPr>
                        <a:t>worst</a:t>
                      </a:r>
                      <a:r>
                        <a:rPr lang="ar" sz="1200">
                          <a:latin typeface="Mada"/>
                          <a:ea typeface="Mada"/>
                          <a:cs typeface="Mada"/>
                          <a:sym typeface="Mada"/>
                        </a:rPr>
                        <a:t>).</a:t>
                      </a:r>
                      <a:endParaRPr b="1" sz="1200">
                        <a:latin typeface="Mada"/>
                        <a:ea typeface="Mada"/>
                        <a:cs typeface="Mada"/>
                        <a:sym typeface="Mada"/>
                      </a:endParaRPr>
                    </a:p>
                  </a:txBody>
                  <a:tcPr marT="91425" marB="91425" marR="91425" marL="91425"/>
                </a:tc>
              </a:tr>
              <a:tr h="384447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Signs</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98600"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Pulses:</a:t>
                      </a:r>
                      <a:endParaRPr b="1" sz="1200">
                        <a:solidFill>
                          <a:schemeClr val="dk1"/>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Pulsus Parvus et Tardus:</a:t>
                      </a:r>
                      <a:r>
                        <a:rPr lang="ar" sz="1200">
                          <a:solidFill>
                            <a:schemeClr val="dk1"/>
                          </a:solidFill>
                          <a:latin typeface="Mada"/>
                          <a:ea typeface="Mada"/>
                          <a:cs typeface="Mada"/>
                          <a:sym typeface="Mada"/>
                        </a:rPr>
                        <a:t> Low volume, slow rising, delayed upstroke carotid pulse</a:t>
                      </a:r>
                      <a:endParaRPr sz="1200">
                        <a:solidFill>
                          <a:schemeClr val="dk1"/>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Narrow pulse pressure</a:t>
                      </a:r>
                      <a:endParaRPr sz="1200">
                        <a:solidFill>
                          <a:schemeClr val="dk1"/>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Brachioradial delay.</a:t>
                      </a:r>
                      <a:endParaRPr sz="1200">
                        <a:solidFill>
                          <a:schemeClr val="dk1"/>
                        </a:solidFill>
                        <a:latin typeface="Mada"/>
                        <a:ea typeface="Mada"/>
                        <a:cs typeface="Mada"/>
                        <a:sym typeface="Mada"/>
                      </a:endParaRPr>
                    </a:p>
                    <a:p>
                      <a:pPr indent="-198600"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Apex: </a:t>
                      </a:r>
                      <a:r>
                        <a:rPr lang="ar" sz="1200">
                          <a:solidFill>
                            <a:schemeClr val="dk1"/>
                          </a:solidFill>
                          <a:latin typeface="Mada"/>
                          <a:ea typeface="Mada"/>
                          <a:cs typeface="Mada"/>
                          <a:sym typeface="Mada"/>
                        </a:rPr>
                        <a:t>Sustained Bifid LV impulse (from LVH). </a:t>
                      </a:r>
                      <a:r>
                        <a:rPr lang="ar" sz="1000">
                          <a:solidFill>
                            <a:schemeClr val="dk1"/>
                          </a:solidFill>
                          <a:latin typeface="Mada"/>
                          <a:ea typeface="Mada"/>
                          <a:cs typeface="Mada"/>
                          <a:sym typeface="Mada"/>
                        </a:rPr>
                        <a:t>(Not displaced PMI)</a:t>
                      </a:r>
                      <a:endParaRPr sz="1000">
                        <a:solidFill>
                          <a:schemeClr val="dk1"/>
                        </a:solidFill>
                        <a:latin typeface="Mada"/>
                        <a:ea typeface="Mada"/>
                        <a:cs typeface="Mada"/>
                        <a:sym typeface="Mada"/>
                      </a:endParaRPr>
                    </a:p>
                    <a:p>
                      <a:pPr indent="-198600" lvl="0" marL="208799"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Presence of a palpable </a:t>
                      </a:r>
                      <a:r>
                        <a:rPr lang="ar" sz="1200">
                          <a:latin typeface="Mada"/>
                          <a:ea typeface="Mada"/>
                          <a:cs typeface="Mada"/>
                          <a:sym typeface="Mada"/>
                        </a:rPr>
                        <a:t>systolic thrill</a:t>
                      </a:r>
                      <a:r>
                        <a:rPr lang="ar" sz="1200">
                          <a:solidFill>
                            <a:srgbClr val="1C4588"/>
                          </a:solidFill>
                          <a:latin typeface="Mada"/>
                          <a:ea typeface="Mada"/>
                          <a:cs typeface="Mada"/>
                          <a:sym typeface="Mada"/>
                        </a:rPr>
                        <a:t> at the base of the heart</a:t>
                      </a:r>
                      <a:endParaRPr b="1" sz="1200">
                        <a:solidFill>
                          <a:schemeClr val="dk1"/>
                        </a:solidFill>
                        <a:latin typeface="Mada"/>
                        <a:ea typeface="Mada"/>
                        <a:cs typeface="Mada"/>
                        <a:sym typeface="Mada"/>
                      </a:endParaRPr>
                    </a:p>
                    <a:p>
                      <a:pPr indent="-162600" lvl="0" marL="172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Auscultation:</a:t>
                      </a:r>
                      <a:endParaRPr b="1" sz="1200">
                        <a:solidFill>
                          <a:schemeClr val="dk1"/>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Harsh Crescendo-decrescendo (Diamond shape)</a:t>
                      </a:r>
                      <a:r>
                        <a:rPr b="1" baseline="30000" lang="ar" sz="1200">
                          <a:solidFill>
                            <a:srgbClr val="CC0000"/>
                          </a:solidFill>
                          <a:latin typeface="Mada"/>
                          <a:ea typeface="Mada"/>
                          <a:cs typeface="Mada"/>
                          <a:sym typeface="Mada"/>
                        </a:rPr>
                        <a:t>2,3</a:t>
                      </a:r>
                      <a:r>
                        <a:rPr b="1" lang="ar" sz="1200">
                          <a:solidFill>
                            <a:srgbClr val="CC0000"/>
                          </a:solidFill>
                          <a:latin typeface="Mada"/>
                          <a:ea typeface="Mada"/>
                          <a:cs typeface="Mada"/>
                          <a:sym typeface="Mada"/>
                        </a:rPr>
                        <a:t>,</a:t>
                      </a:r>
                      <a:r>
                        <a:rPr b="1" lang="ar" sz="1200">
                          <a:solidFill>
                            <a:schemeClr val="dk1"/>
                          </a:solidFill>
                          <a:latin typeface="Mada"/>
                          <a:ea typeface="Mada"/>
                          <a:cs typeface="Mada"/>
                          <a:sym typeface="Mada"/>
                        </a:rPr>
                        <a:t> mid-to-late systolic ejection</a:t>
                      </a:r>
                      <a:r>
                        <a:rPr lang="ar" sz="1200">
                          <a:solidFill>
                            <a:schemeClr val="dk1"/>
                          </a:solidFill>
                          <a:latin typeface="Mada"/>
                          <a:ea typeface="Mada"/>
                          <a:cs typeface="Mada"/>
                          <a:sym typeface="Mada"/>
                        </a:rPr>
                        <a:t> murmur that </a:t>
                      </a:r>
                      <a:r>
                        <a:rPr b="1" lang="ar" sz="1200">
                          <a:solidFill>
                            <a:schemeClr val="dk1"/>
                          </a:solidFill>
                          <a:latin typeface="Mada"/>
                          <a:ea typeface="Mada"/>
                          <a:cs typeface="Mada"/>
                          <a:sym typeface="Mada"/>
                        </a:rPr>
                        <a:t>radiates bilaterally to the carotids.</a:t>
                      </a:r>
                      <a:r>
                        <a:rPr lang="ar" sz="1200">
                          <a:solidFill>
                            <a:schemeClr val="dk1"/>
                          </a:solidFill>
                          <a:latin typeface="Mada"/>
                          <a:ea typeface="Mada"/>
                          <a:cs typeface="Mada"/>
                          <a:sym typeface="Mada"/>
                        </a:rPr>
                        <a:t> (best heard in the aortic area)</a:t>
                      </a:r>
                      <a:endParaRPr sz="1200">
                        <a:solidFill>
                          <a:schemeClr val="dk1"/>
                        </a:solidFill>
                        <a:latin typeface="Mada"/>
                        <a:ea typeface="Mada"/>
                        <a:cs typeface="Mada"/>
                        <a:sym typeface="Mada"/>
                      </a:endParaRPr>
                    </a:p>
                    <a:p>
                      <a:pPr indent="-126599" lvl="2" marL="8315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Gallavardin phenomenon: </a:t>
                      </a:r>
                      <a:r>
                        <a:rPr lang="ar" sz="1200">
                          <a:solidFill>
                            <a:schemeClr val="dk1"/>
                          </a:solidFill>
                          <a:latin typeface="Mada"/>
                          <a:ea typeface="Mada"/>
                          <a:cs typeface="Mada"/>
                          <a:sym typeface="Mada"/>
                        </a:rPr>
                        <a:t>High-pitched musical components of the murmur of aortic stenosis heard at the apex</a:t>
                      </a:r>
                      <a:endParaRPr sz="1200">
                        <a:solidFill>
                          <a:schemeClr val="dk1"/>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Soft S2 </a:t>
                      </a:r>
                      <a:r>
                        <a:rPr lang="ar" sz="1200">
                          <a:solidFill>
                            <a:srgbClr val="1C4588"/>
                          </a:solidFill>
                          <a:latin typeface="Mada"/>
                          <a:ea typeface="Mada"/>
                          <a:cs typeface="Mada"/>
                          <a:sym typeface="Mada"/>
                        </a:rPr>
                        <a:t>(When AV is immobile)</a:t>
                      </a:r>
                      <a:r>
                        <a:rPr b="1" lang="ar" sz="1200">
                          <a:solidFill>
                            <a:schemeClr val="dk1"/>
                          </a:solidFill>
                          <a:latin typeface="Mada"/>
                          <a:ea typeface="Mada"/>
                          <a:cs typeface="Mada"/>
                          <a:sym typeface="Mada"/>
                        </a:rPr>
                        <a:t>, reversed splitting </a:t>
                      </a:r>
                      <a:r>
                        <a:rPr lang="ar" sz="1200">
                          <a:solidFill>
                            <a:srgbClr val="1C4588"/>
                          </a:solidFill>
                          <a:latin typeface="Mada"/>
                          <a:ea typeface="Mada"/>
                          <a:cs typeface="Mada"/>
                          <a:sym typeface="Mada"/>
                        </a:rPr>
                        <a:t>(Splitting of S2 on expiration)</a:t>
                      </a:r>
                      <a:r>
                        <a:rPr b="1"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single S2 (soft or absent A2)</a:t>
                      </a:r>
                      <a:endParaRPr b="1" sz="1200">
                        <a:solidFill>
                          <a:srgbClr val="CC0000"/>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Prominent S4 gallop</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(Caused by atrial contraction) →  it is heard unless co-existing mitral stenosis prevent this. (Best heard at the apex)</a:t>
                      </a:r>
                      <a:endParaRPr sz="1200">
                        <a:solidFill>
                          <a:srgbClr val="1C4588"/>
                        </a:solidFill>
                        <a:latin typeface="Mada"/>
                        <a:ea typeface="Mada"/>
                        <a:cs typeface="Mada"/>
                        <a:sym typeface="Mada"/>
                      </a:endParaRPr>
                    </a:p>
                    <a:p>
                      <a:pPr indent="-162600" lvl="1" marL="5220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Early systolic ejection click (due to abrupt stop of the leaflets upon opening) →</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It is heard unless the valve has become immobile and calcified</a:t>
                      </a:r>
                      <a:endParaRPr b="1" sz="1200">
                        <a:solidFill>
                          <a:srgbClr val="1C4588"/>
                        </a:solidFill>
                        <a:latin typeface="Mada"/>
                        <a:ea typeface="Mada"/>
                        <a:cs typeface="Mada"/>
                        <a:sym typeface="Mada"/>
                      </a:endParaRPr>
                    </a:p>
                  </a:txBody>
                  <a:tcPr marT="91425" marB="91425" marR="91425" marL="91425"/>
                </a:tc>
              </a:tr>
            </a:tbl>
          </a:graphicData>
        </a:graphic>
      </p:graphicFrame>
      <p:sp>
        <p:nvSpPr>
          <p:cNvPr id="537" name="Google Shape;537;p39"/>
          <p:cNvSpPr txBox="1"/>
          <p:nvPr/>
        </p:nvSpPr>
        <p:spPr>
          <a:xfrm>
            <a:off x="247500" y="3141400"/>
            <a:ext cx="4115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Signs &amp; Symptoms</a:t>
            </a:r>
            <a:endParaRPr sz="2200">
              <a:highlight>
                <a:srgbClr val="F5E9ED"/>
              </a:highlight>
              <a:latin typeface="Alegreya Regular"/>
              <a:ea typeface="Alegreya Regular"/>
              <a:cs typeface="Alegreya Regular"/>
              <a:sym typeface="Alegreya Regular"/>
            </a:endParaRPr>
          </a:p>
        </p:txBody>
      </p:sp>
      <p:sp>
        <p:nvSpPr>
          <p:cNvPr id="538" name="Google Shape;538;p39"/>
          <p:cNvSpPr txBox="1"/>
          <p:nvPr/>
        </p:nvSpPr>
        <p:spPr>
          <a:xfrm>
            <a:off x="505050" y="3539100"/>
            <a:ext cx="68262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Aortic stenosis is commonly picked up in asymptomatic patients at routine clinical examination.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Symptoms typically present on exertion, unless AS is severe (when valve area is &lt; 1cm2) </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When symptoms develop the prognosis is poor</a:t>
            </a:r>
            <a:endParaRPr sz="1200">
              <a:solidFill>
                <a:srgbClr val="1C4588"/>
              </a:solidFill>
              <a:latin typeface="Mada"/>
              <a:ea typeface="Mada"/>
              <a:cs typeface="Mada"/>
              <a:sym typeface="Mada"/>
            </a:endParaRPr>
          </a:p>
        </p:txBody>
      </p:sp>
      <p:sp>
        <p:nvSpPr>
          <p:cNvPr id="539" name="Google Shape;539;p39"/>
          <p:cNvSpPr txBox="1"/>
          <p:nvPr/>
        </p:nvSpPr>
        <p:spPr>
          <a:xfrm>
            <a:off x="0" y="9779825"/>
            <a:ext cx="75600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a:t>
            </a:r>
            <a:r>
              <a:rPr lang="ar" sz="1000">
                <a:solidFill>
                  <a:srgbClr val="1C4588"/>
                </a:solidFill>
                <a:latin typeface="Mada"/>
                <a:ea typeface="Mada"/>
                <a:cs typeface="Mada"/>
                <a:sym typeface="Mada"/>
              </a:rPr>
              <a:t>Initially CO is maintained but later the decreased distensibility of the LV reduces CO → Backflow into pulmonary veins → pulmonary venous congestion → Higher afterload (pulmonic pressure) on the right heart → Right HF → CHF</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 The murmur is often likened to a saw cutting wood and may (especially in older patients) have a musical quality like the ‘mew’ of a seagull.</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    3</a:t>
            </a:r>
            <a:r>
              <a:rPr lang="ar" sz="1000">
                <a:solidFill>
                  <a:srgbClr val="6AA84F"/>
                </a:solidFill>
                <a:latin typeface="Mada"/>
                <a:ea typeface="Mada"/>
                <a:cs typeface="Mada"/>
                <a:sym typeface="Mada"/>
              </a:rPr>
              <a:t>- If the murmur’s peak (The top of the diamond) </a:t>
            </a:r>
            <a:r>
              <a:rPr lang="ar" sz="1000">
                <a:solidFill>
                  <a:srgbClr val="6AA84F"/>
                </a:solidFill>
                <a:latin typeface="Mada"/>
                <a:ea typeface="Mada"/>
                <a:cs typeface="Mada"/>
                <a:sym typeface="Mada"/>
              </a:rPr>
              <a:t>is late → means severe disease. When early it is mild disease</a:t>
            </a:r>
            <a:endParaRPr sz="1000">
              <a:solidFill>
                <a:srgbClr val="6AA84F"/>
              </a:solidFill>
              <a:latin typeface="Mada"/>
              <a:ea typeface="Mada"/>
              <a:cs typeface="Mada"/>
              <a:sym typeface="Mada"/>
            </a:endParaRPr>
          </a:p>
        </p:txBody>
      </p:sp>
      <p:cxnSp>
        <p:nvCxnSpPr>
          <p:cNvPr id="540" name="Google Shape;540;p39"/>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pic>
        <p:nvPicPr>
          <p:cNvPr id="541" name="Google Shape;541;p39"/>
          <p:cNvPicPr preferRelativeResize="0"/>
          <p:nvPr/>
        </p:nvPicPr>
        <p:blipFill>
          <a:blip r:embed="rId3">
            <a:alphaModFix/>
          </a:blip>
          <a:stretch>
            <a:fillRect/>
          </a:stretch>
        </p:blipFill>
        <p:spPr>
          <a:xfrm>
            <a:off x="3489124" y="8996054"/>
            <a:ext cx="1239926" cy="588426"/>
          </a:xfrm>
          <a:prstGeom prst="rect">
            <a:avLst/>
          </a:prstGeom>
          <a:noFill/>
          <a:ln>
            <a:noFill/>
          </a:ln>
        </p:spPr>
      </p:pic>
      <p:pic>
        <p:nvPicPr>
          <p:cNvPr id="542" name="Google Shape;542;p39"/>
          <p:cNvPicPr preferRelativeResize="0"/>
          <p:nvPr/>
        </p:nvPicPr>
        <p:blipFill>
          <a:blip r:embed="rId4">
            <a:alphaModFix/>
          </a:blip>
          <a:stretch>
            <a:fillRect/>
          </a:stretch>
        </p:blipFill>
        <p:spPr>
          <a:xfrm>
            <a:off x="5781623" y="6296525"/>
            <a:ext cx="1614400" cy="703292"/>
          </a:xfrm>
          <a:prstGeom prst="rect">
            <a:avLst/>
          </a:prstGeom>
          <a:noFill/>
          <a:ln>
            <a:noFill/>
          </a:ln>
        </p:spPr>
      </p:pic>
      <p:sp>
        <p:nvSpPr>
          <p:cNvPr id="543" name="Google Shape;543;p39"/>
          <p:cNvSpPr txBox="1"/>
          <p:nvPr/>
        </p:nvSpPr>
        <p:spPr>
          <a:xfrm>
            <a:off x="247500" y="9006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Pathophysiology</a:t>
            </a:r>
            <a:endParaRPr sz="2200">
              <a:highlight>
                <a:srgbClr val="F5E9ED"/>
              </a:highlight>
              <a:latin typeface="Alegreya Regular"/>
              <a:ea typeface="Alegreya Regular"/>
              <a:cs typeface="Alegreya Regular"/>
              <a:sym typeface="Alegreya Regular"/>
            </a:endParaRPr>
          </a:p>
        </p:txBody>
      </p:sp>
      <p:sp>
        <p:nvSpPr>
          <p:cNvPr id="544" name="Google Shape;544;p39"/>
          <p:cNvSpPr txBox="1"/>
          <p:nvPr/>
        </p:nvSpPr>
        <p:spPr>
          <a:xfrm>
            <a:off x="505050" y="1309725"/>
            <a:ext cx="4409100" cy="1162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Obstructed left ventricular emptying →  ↑ left ventricular pressure (pressure overload) →  compensatory left ventricular </a:t>
            </a:r>
            <a:r>
              <a:rPr b="1" lang="ar" sz="1200">
                <a:solidFill>
                  <a:srgbClr val="1C4588"/>
                </a:solidFill>
                <a:latin typeface="Mada"/>
                <a:ea typeface="Mada"/>
                <a:cs typeface="Mada"/>
                <a:sym typeface="Mada"/>
              </a:rPr>
              <a:t>concentric</a:t>
            </a:r>
            <a:r>
              <a:rPr lang="ar" sz="1200">
                <a:solidFill>
                  <a:srgbClr val="1C4588"/>
                </a:solidFill>
                <a:latin typeface="Mada"/>
                <a:ea typeface="Mada"/>
                <a:cs typeface="Mada"/>
                <a:sym typeface="Mada"/>
              </a:rPr>
              <a:t> hypertrophy (reduce wall stress, reduce ventricular Compliance, ↑ LVEDp &amp; ↑ LAp, </a:t>
            </a:r>
            <a:r>
              <a:rPr b="1" lang="ar" sz="1200">
                <a:solidFill>
                  <a:srgbClr val="CC0000"/>
                </a:solidFill>
                <a:latin typeface="Mada"/>
                <a:ea typeface="Mada"/>
                <a:cs typeface="Mada"/>
                <a:sym typeface="Mada"/>
              </a:rPr>
              <a:t>Cardiac output is reduced</a:t>
            </a:r>
            <a:r>
              <a:rPr b="1" baseline="30000" lang="ar" sz="1200">
                <a:solidFill>
                  <a:srgbClr val="CC0000"/>
                </a:solidFill>
                <a:latin typeface="Mada"/>
                <a:ea typeface="Mada"/>
                <a:cs typeface="Mada"/>
                <a:sym typeface="Mada"/>
              </a:rPr>
              <a:t>1</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1C4588"/>
                </a:solidFill>
                <a:latin typeface="Mada"/>
                <a:ea typeface="Mada"/>
                <a:cs typeface="Mada"/>
                <a:sym typeface="Mada"/>
              </a:rPr>
              <a:t>Forceful atrial contraction augments filling at the thick, non compliant ventricle and generates a prominent S4 gallop that elevates the left ventricular end-diastolic pressure</a:t>
            </a:r>
            <a:r>
              <a:rPr lang="ar" sz="1200">
                <a:solidFill>
                  <a:schemeClr val="dk1"/>
                </a:solidFill>
                <a:latin typeface="Mada"/>
                <a:ea typeface="Mada"/>
                <a:cs typeface="Mada"/>
                <a:sym typeface="Mada"/>
              </a:rPr>
              <a:t>. </a:t>
            </a:r>
            <a:endParaRPr sz="1200"/>
          </a:p>
        </p:txBody>
      </p:sp>
      <p:pic>
        <p:nvPicPr>
          <p:cNvPr id="545" name="Google Shape;545;p39"/>
          <p:cNvPicPr preferRelativeResize="0"/>
          <p:nvPr/>
        </p:nvPicPr>
        <p:blipFill>
          <a:blip r:embed="rId5">
            <a:alphaModFix/>
          </a:blip>
          <a:stretch>
            <a:fillRect/>
          </a:stretch>
        </p:blipFill>
        <p:spPr>
          <a:xfrm>
            <a:off x="4862602" y="1338100"/>
            <a:ext cx="2569774" cy="1425112"/>
          </a:xfrm>
          <a:prstGeom prst="rect">
            <a:avLst/>
          </a:prstGeom>
          <a:noFill/>
          <a:ln>
            <a:noFill/>
          </a:ln>
        </p:spPr>
      </p:pic>
      <p:sp>
        <p:nvSpPr>
          <p:cNvPr id="546" name="Google Shape;546;p3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4- Aortic stenosis </a:t>
            </a:r>
            <a:r>
              <a:rPr i="1" lang="ar" sz="2400">
                <a:solidFill>
                  <a:schemeClr val="dk1"/>
                </a:solidFill>
                <a:latin typeface="Exo Thin"/>
                <a:ea typeface="Exo Thin"/>
                <a:cs typeface="Exo Thin"/>
                <a:sym typeface="Exo Thin"/>
              </a:rPr>
              <a:t>(cont.)</a:t>
            </a:r>
            <a:endParaRPr sz="2600">
              <a:latin typeface="Exo Thin"/>
              <a:ea typeface="Exo Thin"/>
              <a:cs typeface="Exo Thin"/>
              <a:sym typeface="Exo Thin"/>
            </a:endParaRPr>
          </a:p>
        </p:txBody>
      </p:sp>
      <p:pic>
        <p:nvPicPr>
          <p:cNvPr id="547" name="Google Shape;547;p39"/>
          <p:cNvPicPr preferRelativeResize="0"/>
          <p:nvPr/>
        </p:nvPicPr>
        <p:blipFill>
          <a:blip r:embed="rId6">
            <a:alphaModFix/>
          </a:blip>
          <a:stretch>
            <a:fillRect/>
          </a:stretch>
        </p:blipFill>
        <p:spPr>
          <a:xfrm>
            <a:off x="6029300" y="8853538"/>
            <a:ext cx="1239925" cy="735576"/>
          </a:xfrm>
          <a:prstGeom prst="rect">
            <a:avLst/>
          </a:prstGeom>
          <a:noFill/>
          <a:ln>
            <a:noFill/>
          </a:ln>
        </p:spPr>
      </p:pic>
      <p:sp>
        <p:nvSpPr>
          <p:cNvPr id="548" name="Google Shape;548;p39"/>
          <p:cNvSpPr/>
          <p:nvPr/>
        </p:nvSpPr>
        <p:spPr>
          <a:xfrm>
            <a:off x="1752075" y="7116590"/>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9"/>
          <p:cNvSpPr/>
          <p:nvPr/>
        </p:nvSpPr>
        <p:spPr>
          <a:xfrm>
            <a:off x="8100" y="10473497"/>
            <a:ext cx="163200" cy="1659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9"/>
          <p:cNvSpPr/>
          <p:nvPr/>
        </p:nvSpPr>
        <p:spPr>
          <a:xfrm>
            <a:off x="1424000" y="5514975"/>
            <a:ext cx="201300" cy="2010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9"/>
          <p:cNvSpPr/>
          <p:nvPr/>
        </p:nvSpPr>
        <p:spPr>
          <a:xfrm>
            <a:off x="1752075" y="6044874"/>
            <a:ext cx="239400" cy="2010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9"/>
          <p:cNvSpPr/>
          <p:nvPr/>
        </p:nvSpPr>
        <p:spPr>
          <a:xfrm>
            <a:off x="1752075" y="7830965"/>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3" name="Google Shape;553;p39"/>
          <p:cNvPicPr preferRelativeResize="0"/>
          <p:nvPr/>
        </p:nvPicPr>
        <p:blipFill>
          <a:blip r:embed="rId7">
            <a:alphaModFix/>
          </a:blip>
          <a:stretch>
            <a:fillRect/>
          </a:stretch>
        </p:blipFill>
        <p:spPr>
          <a:xfrm>
            <a:off x="5716850" y="4904729"/>
            <a:ext cx="1614401" cy="811250"/>
          </a:xfrm>
          <a:prstGeom prst="rect">
            <a:avLst/>
          </a:prstGeom>
          <a:noFill/>
          <a:ln>
            <a:noFill/>
          </a:ln>
        </p:spPr>
      </p:pic>
      <p:sp>
        <p:nvSpPr>
          <p:cNvPr id="554" name="Google Shape;554;p39"/>
          <p:cNvSpPr/>
          <p:nvPr/>
        </p:nvSpPr>
        <p:spPr>
          <a:xfrm>
            <a:off x="1404950" y="6781074"/>
            <a:ext cx="239400" cy="2010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0"/>
          <p:cNvSpPr txBox="1"/>
          <p:nvPr>
            <p:ph idx="12" type="sldNum"/>
          </p:nvPr>
        </p:nvSpPr>
        <p:spPr>
          <a:xfrm>
            <a:off x="7106400" y="2"/>
            <a:ext cx="4536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60" name="Google Shape;560;p40"/>
          <p:cNvSpPr txBox="1"/>
          <p:nvPr/>
        </p:nvSpPr>
        <p:spPr>
          <a:xfrm>
            <a:off x="11625" y="9362950"/>
            <a:ext cx="7560000" cy="10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A64D79"/>
                </a:solidFill>
                <a:latin typeface="Mada"/>
                <a:ea typeface="Mada"/>
                <a:cs typeface="Mada"/>
                <a:sym typeface="Mada"/>
              </a:rPr>
              <a:t>1- cardiac MRI, cardiac catheterization and ECG exercise stress test are “special tests”</a:t>
            </a:r>
            <a:r>
              <a:rPr lang="ar" sz="900">
                <a:solidFill>
                  <a:srgbClr val="6AA84F"/>
                </a:solidFill>
                <a:latin typeface="Mada"/>
                <a:ea typeface="Mada"/>
                <a:cs typeface="Mada"/>
                <a:sym typeface="Mada"/>
              </a:rPr>
              <a:t> only done when you are not sure about the symptoms of the patient (e.g.: the patient has other underlying conditions) or patients with severe AS, and only done under supervision.</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Delay exposes the patient to the risk of sudden death or irreversible deterioration in ventricular function. Old age is not a contraindication to valve replacement and results are very good in experienced centres, even for those in their eighties. Without definite treatment (surgery), more than 50% of the symptomatic patients with severe aortic stenosis will die within the first 2 years of diagnosis!</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a:t>
            </a:r>
            <a:r>
              <a:rPr lang="ar" sz="900">
                <a:solidFill>
                  <a:srgbClr val="1C4588"/>
                </a:solidFill>
                <a:latin typeface="Mada"/>
                <a:ea typeface="Mada"/>
                <a:cs typeface="Mada"/>
                <a:sym typeface="Mada"/>
              </a:rPr>
              <a:t>Which type of valve to use, mechanical or bioprosthetic? </a:t>
            </a:r>
            <a:r>
              <a:rPr b="1" lang="ar" sz="900">
                <a:solidFill>
                  <a:srgbClr val="1C4588"/>
                </a:solidFill>
                <a:latin typeface="Mada"/>
                <a:ea typeface="Mada"/>
                <a:cs typeface="Mada"/>
                <a:sym typeface="Mada"/>
              </a:rPr>
              <a:t>Mechanical valves</a:t>
            </a:r>
            <a:r>
              <a:rPr lang="ar" sz="900">
                <a:solidFill>
                  <a:srgbClr val="1C4588"/>
                </a:solidFill>
                <a:latin typeface="Mada"/>
                <a:ea typeface="Mada"/>
                <a:cs typeface="Mada"/>
                <a:sym typeface="Mada"/>
              </a:rPr>
              <a:t>, in general, result in better outcomes; they are preferred in patients with expected long life spans, those with a preexisting mechanical valve in a different location, those already requiring warfarin therapy due to thromboembolism risk factors, and those &lt; 65 years old. A </a:t>
            </a:r>
            <a:r>
              <a:rPr b="1" lang="ar" sz="900">
                <a:solidFill>
                  <a:srgbClr val="1C4588"/>
                </a:solidFill>
                <a:latin typeface="Mada"/>
                <a:ea typeface="Mada"/>
                <a:cs typeface="Mada"/>
                <a:sym typeface="Mada"/>
              </a:rPr>
              <a:t>bioprosthetic valve</a:t>
            </a:r>
            <a:r>
              <a:rPr lang="ar" sz="900">
                <a:solidFill>
                  <a:srgbClr val="1C4588"/>
                </a:solidFill>
                <a:latin typeface="Mada"/>
                <a:ea typeface="Mada"/>
                <a:cs typeface="Mada"/>
                <a:sym typeface="Mada"/>
              </a:rPr>
              <a:t>, however, is preferred in patients who cannot or will not take warfarin and those &gt; 65 years old who have no thromboembolic risk factors </a:t>
            </a:r>
            <a:endParaRPr sz="900">
              <a:solidFill>
                <a:srgbClr val="1C4588"/>
              </a:solidFill>
              <a:latin typeface="Mada"/>
              <a:ea typeface="Mada"/>
              <a:cs typeface="Mada"/>
              <a:sym typeface="Mada"/>
            </a:endParaRPr>
          </a:p>
        </p:txBody>
      </p:sp>
      <p:sp>
        <p:nvSpPr>
          <p:cNvPr id="561" name="Google Shape;561;p4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4- Aortic stenosis </a:t>
            </a:r>
            <a:r>
              <a:rPr i="1" lang="ar" sz="2400">
                <a:solidFill>
                  <a:schemeClr val="dk1"/>
                </a:solidFill>
                <a:latin typeface="Exo Thin"/>
                <a:ea typeface="Exo Thin"/>
                <a:cs typeface="Exo Thin"/>
                <a:sym typeface="Exo Thin"/>
              </a:rPr>
              <a:t>(cont.)</a:t>
            </a:r>
            <a:endParaRPr sz="2600">
              <a:latin typeface="Exo Thin"/>
              <a:ea typeface="Exo Thin"/>
              <a:cs typeface="Exo Thin"/>
              <a:sym typeface="Exo Thin"/>
            </a:endParaRPr>
          </a:p>
        </p:txBody>
      </p:sp>
      <p:sp>
        <p:nvSpPr>
          <p:cNvPr id="562" name="Google Shape;562;p40"/>
          <p:cNvSpPr txBox="1"/>
          <p:nvPr/>
        </p:nvSpPr>
        <p:spPr>
          <a:xfrm>
            <a:off x="247500" y="715075"/>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Investigations</a:t>
            </a:r>
            <a:r>
              <a:rPr baseline="30000" lang="ar" sz="2200">
                <a:solidFill>
                  <a:srgbClr val="A64D79"/>
                </a:solidFill>
                <a:highlight>
                  <a:srgbClr val="F5E9ED"/>
                </a:highlight>
                <a:latin typeface="Exo Thin"/>
                <a:ea typeface="Exo Thin"/>
                <a:cs typeface="Exo Thin"/>
                <a:sym typeface="Exo Thin"/>
              </a:rPr>
              <a:t>1</a:t>
            </a:r>
            <a:endParaRPr baseline="30000" sz="2200">
              <a:solidFill>
                <a:srgbClr val="A64D79"/>
              </a:solidFill>
              <a:highlight>
                <a:srgbClr val="F5E9ED"/>
              </a:highlight>
              <a:latin typeface="Alegreya Regular"/>
              <a:ea typeface="Alegreya Regular"/>
              <a:cs typeface="Alegreya Regular"/>
              <a:sym typeface="Alegreya Regular"/>
            </a:endParaRPr>
          </a:p>
        </p:txBody>
      </p:sp>
      <p:sp>
        <p:nvSpPr>
          <p:cNvPr id="563" name="Google Shape;563;p40"/>
          <p:cNvSpPr txBox="1"/>
          <p:nvPr/>
        </p:nvSpPr>
        <p:spPr>
          <a:xfrm>
            <a:off x="247500" y="52702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Management</a:t>
            </a:r>
            <a:endParaRPr sz="2200">
              <a:highlight>
                <a:srgbClr val="F5E9ED"/>
              </a:highlight>
              <a:latin typeface="Alegreya Regular"/>
              <a:ea typeface="Alegreya Regular"/>
              <a:cs typeface="Alegreya Regular"/>
              <a:sym typeface="Alegreya Regular"/>
            </a:endParaRPr>
          </a:p>
        </p:txBody>
      </p:sp>
      <p:sp>
        <p:nvSpPr>
          <p:cNvPr id="564" name="Google Shape;564;p40"/>
          <p:cNvSpPr/>
          <p:nvPr/>
        </p:nvSpPr>
        <p:spPr>
          <a:xfrm>
            <a:off x="1773200" y="5772850"/>
            <a:ext cx="4249500" cy="4122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Symptoms are a good index of severity</a:t>
            </a:r>
            <a:endParaRPr b="1" sz="1600">
              <a:solidFill>
                <a:srgbClr val="FFFFFF"/>
              </a:solidFill>
              <a:latin typeface="Mada"/>
              <a:ea typeface="Mada"/>
              <a:cs typeface="Mada"/>
              <a:sym typeface="Mada"/>
            </a:endParaRPr>
          </a:p>
        </p:txBody>
      </p:sp>
      <p:sp>
        <p:nvSpPr>
          <p:cNvPr id="565" name="Google Shape;565;p40"/>
          <p:cNvSpPr/>
          <p:nvPr/>
        </p:nvSpPr>
        <p:spPr>
          <a:xfrm>
            <a:off x="4323600" y="6449825"/>
            <a:ext cx="2935200" cy="300600"/>
          </a:xfrm>
          <a:prstGeom prst="roundRect">
            <a:avLst>
              <a:gd fmla="val 16667" name="adj"/>
            </a:avLst>
          </a:prstGeom>
          <a:solidFill>
            <a:srgbClr val="F5E9E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rgbClr val="9C254D"/>
                </a:solidFill>
                <a:latin typeface="Mada"/>
                <a:ea typeface="Mada"/>
                <a:cs typeface="Mada"/>
                <a:sym typeface="Mada"/>
              </a:rPr>
              <a:t>As</a:t>
            </a:r>
            <a:r>
              <a:rPr b="1" lang="ar">
                <a:solidFill>
                  <a:srgbClr val="9C254D"/>
                </a:solidFill>
                <a:latin typeface="Mada"/>
                <a:ea typeface="Mada"/>
                <a:cs typeface="Mada"/>
                <a:sym typeface="Mada"/>
              </a:rPr>
              <a:t>ymptomatic</a:t>
            </a:r>
            <a:endParaRPr b="1">
              <a:solidFill>
                <a:srgbClr val="9C254D"/>
              </a:solidFill>
              <a:latin typeface="Mada"/>
              <a:ea typeface="Mada"/>
              <a:cs typeface="Mada"/>
              <a:sym typeface="Mada"/>
            </a:endParaRPr>
          </a:p>
        </p:txBody>
      </p:sp>
      <p:sp>
        <p:nvSpPr>
          <p:cNvPr id="566" name="Google Shape;566;p40"/>
          <p:cNvSpPr/>
          <p:nvPr/>
        </p:nvSpPr>
        <p:spPr>
          <a:xfrm>
            <a:off x="387325" y="6449825"/>
            <a:ext cx="2935200" cy="300600"/>
          </a:xfrm>
          <a:prstGeom prst="roundRect">
            <a:avLst>
              <a:gd fmla="val 16667" name="adj"/>
            </a:avLst>
          </a:prstGeom>
          <a:solidFill>
            <a:srgbClr val="F5E9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9C254D"/>
                </a:solidFill>
                <a:latin typeface="Mada"/>
                <a:ea typeface="Mada"/>
                <a:cs typeface="Mada"/>
                <a:sym typeface="Mada"/>
              </a:rPr>
              <a:t>Symptomatic</a:t>
            </a:r>
            <a:endParaRPr b="1">
              <a:solidFill>
                <a:srgbClr val="9C254D"/>
              </a:solidFill>
              <a:latin typeface="Mada"/>
              <a:ea typeface="Mada"/>
              <a:cs typeface="Mada"/>
              <a:sym typeface="Mada"/>
            </a:endParaRPr>
          </a:p>
        </p:txBody>
      </p:sp>
      <p:cxnSp>
        <p:nvCxnSpPr>
          <p:cNvPr id="567" name="Google Shape;567;p40"/>
          <p:cNvCxnSpPr>
            <a:stCxn id="564" idx="2"/>
            <a:endCxn id="566" idx="0"/>
          </p:cNvCxnSpPr>
          <p:nvPr/>
        </p:nvCxnSpPr>
        <p:spPr>
          <a:xfrm rot="5400000">
            <a:off x="2744000" y="5296000"/>
            <a:ext cx="264900" cy="2043000"/>
          </a:xfrm>
          <a:prstGeom prst="bentConnector3">
            <a:avLst>
              <a:gd fmla="val 49976" name="adj1"/>
            </a:avLst>
          </a:prstGeom>
          <a:noFill/>
          <a:ln cap="flat" cmpd="sng" w="9525">
            <a:solidFill>
              <a:schemeClr val="dk2"/>
            </a:solidFill>
            <a:prstDash val="solid"/>
            <a:round/>
            <a:headEnd len="med" w="med" type="none"/>
            <a:tailEnd len="med" w="med" type="none"/>
          </a:ln>
        </p:spPr>
      </p:cxnSp>
      <p:cxnSp>
        <p:nvCxnSpPr>
          <p:cNvPr id="568" name="Google Shape;568;p40"/>
          <p:cNvCxnSpPr>
            <a:stCxn id="564" idx="2"/>
            <a:endCxn id="565" idx="0"/>
          </p:cNvCxnSpPr>
          <p:nvPr/>
        </p:nvCxnSpPr>
        <p:spPr>
          <a:xfrm flipH="1" rot="-5400000">
            <a:off x="4712150" y="5370850"/>
            <a:ext cx="264900" cy="1893300"/>
          </a:xfrm>
          <a:prstGeom prst="bentConnector3">
            <a:avLst>
              <a:gd fmla="val 49976" name="adj1"/>
            </a:avLst>
          </a:prstGeom>
          <a:noFill/>
          <a:ln cap="flat" cmpd="sng" w="9525">
            <a:solidFill>
              <a:schemeClr val="dk2"/>
            </a:solidFill>
            <a:prstDash val="solid"/>
            <a:round/>
            <a:headEnd len="med" w="med" type="none"/>
            <a:tailEnd len="med" w="med" type="none"/>
          </a:ln>
        </p:spPr>
      </p:cxnSp>
      <p:sp>
        <p:nvSpPr>
          <p:cNvPr id="569" name="Google Shape;569;p40"/>
          <p:cNvSpPr txBox="1"/>
          <p:nvPr/>
        </p:nvSpPr>
        <p:spPr>
          <a:xfrm>
            <a:off x="-57300" y="6750300"/>
            <a:ext cx="4249500" cy="2641800"/>
          </a:xfrm>
          <a:prstGeom prst="rect">
            <a:avLst/>
          </a:prstGeom>
          <a:noFill/>
          <a:ln>
            <a:noFill/>
          </a:ln>
        </p:spPr>
        <p:txBody>
          <a:bodyPr anchorCtr="0" anchor="t" bIns="91425" lIns="91425" spcFirstLastPara="1" rIns="91425" wrap="square" tIns="91425">
            <a:noAutofit/>
          </a:bodyPr>
          <a:lstStyle/>
          <a:p>
            <a:pPr indent="-162599" lvl="0" marL="280799" rtl="0" algn="l">
              <a:spcBef>
                <a:spcPts val="0"/>
              </a:spcBef>
              <a:spcAft>
                <a:spcPts val="0"/>
              </a:spcAft>
              <a:buSzPts val="1200"/>
              <a:buFont typeface="Mada"/>
              <a:buAutoNum type="arabicPeriod"/>
            </a:pPr>
            <a:r>
              <a:rPr b="1" lang="ar" sz="1200">
                <a:latin typeface="Mada"/>
                <a:ea typeface="Mada"/>
                <a:cs typeface="Mada"/>
                <a:sym typeface="Mada"/>
              </a:rPr>
              <a:t>Surgical therapy</a:t>
            </a:r>
            <a:r>
              <a:rPr lang="ar" sz="1200">
                <a:latin typeface="Mada"/>
                <a:ea typeface="Mada"/>
                <a:cs typeface="Mada"/>
                <a:sym typeface="Mada"/>
              </a:rPr>
              <a:t> (Treat the cause):</a:t>
            </a:r>
            <a:endParaRPr sz="1200">
              <a:latin typeface="Mada"/>
              <a:ea typeface="Mada"/>
              <a:cs typeface="Mada"/>
              <a:sym typeface="Mada"/>
            </a:endParaRPr>
          </a:p>
          <a:p>
            <a:pPr indent="-162600" lvl="1" marL="774000" rtl="0" algn="l">
              <a:spcBef>
                <a:spcPts val="0"/>
              </a:spcBef>
              <a:spcAft>
                <a:spcPts val="0"/>
              </a:spcAft>
              <a:buSzPts val="1200"/>
              <a:buFont typeface="Mada"/>
              <a:buAutoNum type="alphaLcPeriod"/>
            </a:pPr>
            <a:r>
              <a:rPr b="1" lang="ar" sz="1200">
                <a:solidFill>
                  <a:srgbClr val="CC0000"/>
                </a:solidFill>
                <a:latin typeface="Mada"/>
                <a:ea typeface="Mada"/>
                <a:cs typeface="Mada"/>
                <a:sym typeface="Mada"/>
              </a:rPr>
              <a:t>Aortic valve replacement (AVR)</a:t>
            </a:r>
            <a:r>
              <a:rPr b="1" baseline="30000" lang="ar" sz="1200">
                <a:solidFill>
                  <a:srgbClr val="CC0000"/>
                </a:solidFill>
                <a:latin typeface="Mada"/>
                <a:ea typeface="Mada"/>
                <a:cs typeface="Mada"/>
                <a:sym typeface="Mada"/>
              </a:rPr>
              <a:t>2</a:t>
            </a:r>
            <a:r>
              <a:rPr lang="ar" sz="1200">
                <a:latin typeface="Mada"/>
                <a:ea typeface="Mada"/>
                <a:cs typeface="Mada"/>
                <a:sym typeface="Mada"/>
              </a:rPr>
              <a:t> is the </a:t>
            </a:r>
            <a:r>
              <a:rPr b="1" lang="ar" sz="1200">
                <a:solidFill>
                  <a:srgbClr val="CC0000"/>
                </a:solidFill>
                <a:latin typeface="Mada"/>
                <a:ea typeface="Mada"/>
                <a:cs typeface="Mada"/>
                <a:sym typeface="Mada"/>
              </a:rPr>
              <a:t>only truly effective therapy</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for AS</a:t>
            </a:r>
            <a:r>
              <a:rPr lang="ar" sz="1200">
                <a:latin typeface="Mada"/>
                <a:ea typeface="Mada"/>
                <a:cs typeface="Mada"/>
                <a:sym typeface="Mada"/>
              </a:rPr>
              <a:t>, either with Bioprosthetic or Mechanical</a:t>
            </a:r>
            <a:r>
              <a:rPr baseline="30000" lang="ar" sz="1200">
                <a:latin typeface="Mada"/>
                <a:ea typeface="Mada"/>
                <a:cs typeface="Mada"/>
                <a:sym typeface="Mada"/>
              </a:rPr>
              <a:t>3</a:t>
            </a:r>
            <a:r>
              <a:rPr lang="ar" sz="1200">
                <a:latin typeface="Mada"/>
                <a:ea typeface="Mada"/>
                <a:cs typeface="Mada"/>
                <a:sym typeface="Mada"/>
              </a:rPr>
              <a:t> AVR. </a:t>
            </a:r>
            <a:r>
              <a:rPr b="1" lang="ar" sz="1200">
                <a:latin typeface="Mada"/>
                <a:ea typeface="Mada"/>
                <a:cs typeface="Mada"/>
                <a:sym typeface="Mada"/>
              </a:rPr>
              <a:t>2 possible approaches:</a:t>
            </a:r>
            <a:endParaRPr b="1" sz="1200">
              <a:latin typeface="Mada"/>
              <a:ea typeface="Mada"/>
              <a:cs typeface="Mada"/>
              <a:sym typeface="Mada"/>
            </a:endParaRPr>
          </a:p>
          <a:p>
            <a:pPr indent="-162600" lvl="2" marL="1047600" rtl="0" algn="l">
              <a:spcBef>
                <a:spcPts val="0"/>
              </a:spcBef>
              <a:spcAft>
                <a:spcPts val="0"/>
              </a:spcAft>
              <a:buSzPts val="1200"/>
              <a:buFont typeface="Mada"/>
              <a:buAutoNum type="romanLcPeriod"/>
            </a:pPr>
            <a:r>
              <a:rPr b="1" lang="ar" sz="1200">
                <a:latin typeface="Mada"/>
                <a:ea typeface="Mada"/>
                <a:cs typeface="Mada"/>
                <a:sym typeface="Mada"/>
              </a:rPr>
              <a:t>Surgical AVR: </a:t>
            </a:r>
            <a:r>
              <a:rPr lang="ar" sz="1200">
                <a:latin typeface="Mada"/>
                <a:ea typeface="Mada"/>
                <a:cs typeface="Mada"/>
                <a:sym typeface="Mada"/>
              </a:rPr>
              <a:t>Pts with low surgical risk</a:t>
            </a:r>
            <a:endParaRPr sz="1200">
              <a:latin typeface="Mada"/>
              <a:ea typeface="Mada"/>
              <a:cs typeface="Mada"/>
              <a:sym typeface="Mada"/>
            </a:endParaRPr>
          </a:p>
          <a:p>
            <a:pPr indent="-162600" lvl="2" marL="1047600" rtl="0" algn="l">
              <a:spcBef>
                <a:spcPts val="0"/>
              </a:spcBef>
              <a:spcAft>
                <a:spcPts val="0"/>
              </a:spcAft>
              <a:buSzPts val="1200"/>
              <a:buFont typeface="Mada"/>
              <a:buAutoNum type="romanLcPeriod"/>
            </a:pPr>
            <a:r>
              <a:rPr b="1" lang="ar" sz="1200">
                <a:latin typeface="Mada"/>
                <a:ea typeface="Mada"/>
                <a:cs typeface="Mada"/>
                <a:sym typeface="Mada"/>
              </a:rPr>
              <a:t>Transcatheter AVR (Transfemoral, Transapical): </a:t>
            </a:r>
            <a:r>
              <a:rPr lang="ar" sz="1200">
                <a:latin typeface="Mada"/>
                <a:ea typeface="Mada"/>
                <a:cs typeface="Mada"/>
                <a:sym typeface="Mada"/>
              </a:rPr>
              <a:t>Pts with high surgical risk or contraindication</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Medical therapy</a:t>
            </a:r>
            <a:r>
              <a:rPr lang="ar" sz="1200">
                <a:solidFill>
                  <a:schemeClr val="dk1"/>
                </a:solidFill>
                <a:latin typeface="Mada"/>
                <a:ea typeface="Mada"/>
                <a:cs typeface="Mada"/>
                <a:sym typeface="Mada"/>
              </a:rPr>
              <a:t> (Treat symptoms)</a:t>
            </a:r>
            <a:endParaRPr sz="12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AutoNum type="alphaLcPeriod"/>
            </a:pPr>
            <a:r>
              <a:rPr lang="ar" sz="1100">
                <a:solidFill>
                  <a:srgbClr val="1C4588"/>
                </a:solidFill>
                <a:latin typeface="Mada"/>
                <a:ea typeface="Mada"/>
                <a:cs typeface="Mada"/>
                <a:sym typeface="Mada"/>
              </a:rPr>
              <a:t>Anticoagulants are required only in patients who have AF or those who have had a valve replacement with a mechanical prosthesis.</a:t>
            </a:r>
            <a:endParaRPr sz="1100">
              <a:solidFill>
                <a:srgbClr val="1C4588"/>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eriod"/>
            </a:pPr>
            <a:r>
              <a:rPr b="1" lang="ar" sz="1100">
                <a:solidFill>
                  <a:schemeClr val="dk1"/>
                </a:solidFill>
                <a:latin typeface="Mada"/>
                <a:ea typeface="Mada"/>
                <a:cs typeface="Mada"/>
                <a:sym typeface="Mada"/>
              </a:rPr>
              <a:t>Hypertension is common: </a:t>
            </a:r>
            <a:r>
              <a:rPr lang="ar" sz="1100">
                <a:solidFill>
                  <a:schemeClr val="dk1"/>
                </a:solidFill>
                <a:latin typeface="Mada"/>
                <a:ea typeface="Mada"/>
                <a:cs typeface="Mada"/>
                <a:sym typeface="Mada"/>
              </a:rPr>
              <a:t>Cautious use of vasodilators due to afterload reduction</a:t>
            </a:r>
            <a:endParaRPr sz="1100">
              <a:solidFill>
                <a:schemeClr val="dk1"/>
              </a:solidFill>
              <a:latin typeface="Mada"/>
              <a:ea typeface="Mada"/>
              <a:cs typeface="Mada"/>
              <a:sym typeface="Mada"/>
            </a:endParaRPr>
          </a:p>
        </p:txBody>
      </p:sp>
      <p:sp>
        <p:nvSpPr>
          <p:cNvPr id="570" name="Google Shape;570;p40"/>
          <p:cNvSpPr txBox="1"/>
          <p:nvPr/>
        </p:nvSpPr>
        <p:spPr>
          <a:xfrm>
            <a:off x="4323600" y="6750300"/>
            <a:ext cx="3236400" cy="1930500"/>
          </a:xfrm>
          <a:prstGeom prst="rect">
            <a:avLst/>
          </a:prstGeom>
          <a:noFill/>
          <a:ln>
            <a:noFill/>
          </a:ln>
        </p:spPr>
        <p:txBody>
          <a:bodyPr anchorCtr="0" anchor="t" bIns="91425" lIns="91425" spcFirstLastPara="1" rIns="91425" wrap="square" tIns="91425">
            <a:noAutofit/>
          </a:bodyPr>
          <a:lstStyle/>
          <a:p>
            <a:pPr indent="-306600" lvl="0" marL="316800" rtl="0" algn="l">
              <a:spcBef>
                <a:spcPts val="0"/>
              </a:spcBef>
              <a:spcAft>
                <a:spcPts val="0"/>
              </a:spcAft>
              <a:buSzPts val="1200"/>
              <a:buFont typeface="Mada"/>
              <a:buAutoNum type="arabicPeriod"/>
            </a:pPr>
            <a:r>
              <a:rPr lang="ar" sz="1200">
                <a:solidFill>
                  <a:schemeClr val="dk1"/>
                </a:solidFill>
                <a:latin typeface="Mada"/>
                <a:ea typeface="Mada"/>
                <a:cs typeface="Mada"/>
                <a:sym typeface="Mada"/>
              </a:rPr>
              <a:t>U</a:t>
            </a:r>
            <a:r>
              <a:rPr lang="ar" sz="1200">
                <a:solidFill>
                  <a:schemeClr val="dk1"/>
                </a:solidFill>
                <a:latin typeface="Mada"/>
                <a:ea typeface="Mada"/>
                <a:cs typeface="Mada"/>
                <a:sym typeface="Mada"/>
              </a:rPr>
              <a:t>nder </a:t>
            </a:r>
            <a:r>
              <a:rPr b="1" lang="ar" sz="1200">
                <a:solidFill>
                  <a:schemeClr val="dk1"/>
                </a:solidFill>
                <a:latin typeface="Mada"/>
                <a:ea typeface="Mada"/>
                <a:cs typeface="Mada"/>
                <a:sym typeface="Mada"/>
              </a:rPr>
              <a:t>regular review for assessment</a:t>
            </a:r>
            <a:r>
              <a:rPr lang="ar" sz="1200">
                <a:solidFill>
                  <a:schemeClr val="dk1"/>
                </a:solidFill>
                <a:latin typeface="Mada"/>
                <a:ea typeface="Mada"/>
                <a:cs typeface="Mada"/>
                <a:sym typeface="Mada"/>
              </a:rPr>
              <a:t> of symptoms and echocardiography </a:t>
            </a:r>
            <a:endParaRPr sz="1200">
              <a:solidFill>
                <a:schemeClr val="dk1"/>
              </a:solidFill>
              <a:latin typeface="Mada"/>
              <a:ea typeface="Mada"/>
              <a:cs typeface="Mada"/>
              <a:sym typeface="Mada"/>
            </a:endParaRPr>
          </a:p>
          <a:p>
            <a:pPr indent="-306600" lvl="0" marL="316800" rtl="0" algn="l">
              <a:spcBef>
                <a:spcPts val="0"/>
              </a:spcBef>
              <a:spcAft>
                <a:spcPts val="0"/>
              </a:spcAft>
              <a:buClr>
                <a:srgbClr val="1C4588"/>
              </a:buClr>
              <a:buSzPts val="1200"/>
              <a:buFont typeface="Mada"/>
              <a:buAutoNum type="arabicPeriod"/>
            </a:pPr>
            <a:r>
              <a:rPr lang="ar" sz="1200">
                <a:solidFill>
                  <a:srgbClr val="1C4588"/>
                </a:solidFill>
                <a:latin typeface="Mada"/>
                <a:ea typeface="Mada"/>
                <a:cs typeface="Mada"/>
                <a:sym typeface="Mada"/>
              </a:rPr>
              <a:t>Surgical intervention for asymptomatic people with severe aortic stenosis is recommended in those with:</a:t>
            </a:r>
            <a:endParaRPr sz="1200">
              <a:solidFill>
                <a:srgbClr val="1C4588"/>
              </a:solidFill>
              <a:latin typeface="Mada"/>
              <a:ea typeface="Mada"/>
              <a:cs typeface="Mada"/>
              <a:sym typeface="Mada"/>
            </a:endParaRPr>
          </a:p>
          <a:p>
            <a:pPr indent="-126599" lvl="1" marL="557999" rtl="0" algn="l">
              <a:spcBef>
                <a:spcPts val="0"/>
              </a:spcBef>
              <a:spcAft>
                <a:spcPts val="0"/>
              </a:spcAft>
              <a:buClr>
                <a:srgbClr val="1C4588"/>
              </a:buClr>
              <a:buSzPts val="1200"/>
              <a:buFont typeface="Mada"/>
              <a:buAutoNum type="alphaLcPeriod"/>
            </a:pPr>
            <a:r>
              <a:rPr lang="ar" sz="1200">
                <a:solidFill>
                  <a:srgbClr val="1C4588"/>
                </a:solidFill>
                <a:latin typeface="Mada"/>
                <a:ea typeface="Mada"/>
                <a:cs typeface="Mada"/>
                <a:sym typeface="Mada"/>
              </a:rPr>
              <a:t>symptoms during an exercise test or with a drop in blood pressure or an LVEF of &lt;50%</a:t>
            </a:r>
            <a:endParaRPr sz="1200">
              <a:solidFill>
                <a:srgbClr val="1C4588"/>
              </a:solidFill>
              <a:latin typeface="Mada"/>
              <a:ea typeface="Mada"/>
              <a:cs typeface="Mada"/>
              <a:sym typeface="Mada"/>
            </a:endParaRPr>
          </a:p>
          <a:p>
            <a:pPr indent="-126599" lvl="1" marL="557999" rtl="0" algn="l">
              <a:spcBef>
                <a:spcPts val="0"/>
              </a:spcBef>
              <a:spcAft>
                <a:spcPts val="0"/>
              </a:spcAft>
              <a:buClr>
                <a:srgbClr val="1C4588"/>
              </a:buClr>
              <a:buSzPts val="1200"/>
              <a:buFont typeface="Mada"/>
              <a:buAutoNum type="alphaLcPeriod"/>
            </a:pPr>
            <a:r>
              <a:rPr lang="ar" sz="1200">
                <a:solidFill>
                  <a:srgbClr val="1C4588"/>
                </a:solidFill>
                <a:latin typeface="Mada"/>
                <a:ea typeface="Mada"/>
                <a:cs typeface="Mada"/>
                <a:sym typeface="Mada"/>
              </a:rPr>
              <a:t>Those undergoing cardiac surgery</a:t>
            </a:r>
            <a:endParaRPr sz="1200">
              <a:solidFill>
                <a:srgbClr val="1C4588"/>
              </a:solidFill>
              <a:latin typeface="Mada"/>
              <a:ea typeface="Mada"/>
              <a:cs typeface="Mada"/>
              <a:sym typeface="Mada"/>
            </a:endParaRPr>
          </a:p>
        </p:txBody>
      </p:sp>
      <p:cxnSp>
        <p:nvCxnSpPr>
          <p:cNvPr id="571" name="Google Shape;571;p40"/>
          <p:cNvCxnSpPr/>
          <p:nvPr/>
        </p:nvCxnSpPr>
        <p:spPr>
          <a:xfrm rot="10800000">
            <a:off x="15150" y="9421103"/>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572" name="Google Shape;572;p40"/>
          <p:cNvGraphicFramePr/>
          <p:nvPr/>
        </p:nvGraphicFramePr>
        <p:xfrm>
          <a:off x="247500" y="1250250"/>
          <a:ext cx="3000000" cy="3000000"/>
        </p:xfrm>
        <a:graphic>
          <a:graphicData uri="http://schemas.openxmlformats.org/drawingml/2006/table">
            <a:tbl>
              <a:tblPr>
                <a:noFill/>
                <a:tableStyleId>{B2831F66-5931-4056-B395-67EB3239CB03}</a:tableStyleId>
              </a:tblPr>
              <a:tblGrid>
                <a:gridCol w="1164950"/>
                <a:gridCol w="5917050"/>
              </a:tblGrid>
              <a:tr h="2615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Test</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Findings/notes</a:t>
                      </a:r>
                      <a:endParaRPr b="1">
                        <a:solidFill>
                          <a:srgbClr val="FFFFFF"/>
                        </a:solidFill>
                        <a:latin typeface="Mada"/>
                        <a:ea typeface="Mada"/>
                        <a:cs typeface="Mada"/>
                        <a:sym typeface="Mada"/>
                      </a:endParaRPr>
                    </a:p>
                  </a:txBody>
                  <a:tcPr marT="91425" marB="91425" marR="91425" marL="91425" anchor="ctr">
                    <a:solidFill>
                      <a:srgbClr val="9C254D"/>
                    </a:solidFill>
                  </a:tcPr>
                </a:tc>
              </a:tr>
              <a:tr h="8076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ECG</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b="1" lang="ar" sz="1100">
                          <a:solidFill>
                            <a:srgbClr val="9C254D"/>
                          </a:solidFill>
                          <a:latin typeface="Mada"/>
                          <a:ea typeface="Mada"/>
                          <a:cs typeface="Mada"/>
                          <a:sym typeface="Mada"/>
                        </a:rPr>
                        <a:t>Signs of LVH</a:t>
                      </a:r>
                      <a:r>
                        <a:rPr lang="ar" sz="1100">
                          <a:solidFill>
                            <a:srgbClr val="9C254D"/>
                          </a:solidFill>
                          <a:latin typeface="Mada"/>
                          <a:ea typeface="Mada"/>
                          <a:cs typeface="Mada"/>
                          <a:sym typeface="Mada"/>
                        </a:rPr>
                        <a:t>:</a:t>
                      </a:r>
                      <a:r>
                        <a:rPr lang="ar" sz="1100">
                          <a:latin typeface="Mada"/>
                          <a:ea typeface="Mada"/>
                          <a:cs typeface="Mada"/>
                          <a:sym typeface="Mada"/>
                        </a:rPr>
                        <a:t> </a:t>
                      </a:r>
                      <a:r>
                        <a:rPr b="1" lang="ar" sz="1100">
                          <a:solidFill>
                            <a:schemeClr val="dk1"/>
                          </a:solidFill>
                          <a:latin typeface="Mada"/>
                          <a:ea typeface="Mada"/>
                          <a:cs typeface="Mada"/>
                          <a:sym typeface="Mada"/>
                        </a:rPr>
                        <a:t>Deep S-waves</a:t>
                      </a:r>
                      <a:r>
                        <a:rPr lang="ar" sz="1100">
                          <a:solidFill>
                            <a:schemeClr val="dk1"/>
                          </a:solidFill>
                          <a:latin typeface="Mada"/>
                          <a:ea typeface="Mada"/>
                          <a:cs typeface="Mada"/>
                          <a:sym typeface="Mada"/>
                        </a:rPr>
                        <a:t> in V1 and V2, </a:t>
                      </a:r>
                      <a:r>
                        <a:rPr b="1" lang="ar" sz="1100">
                          <a:solidFill>
                            <a:schemeClr val="dk1"/>
                          </a:solidFill>
                          <a:latin typeface="Mada"/>
                          <a:ea typeface="Mada"/>
                          <a:cs typeface="Mada"/>
                          <a:sym typeface="Mada"/>
                        </a:rPr>
                        <a:t>Tall R-waves</a:t>
                      </a:r>
                      <a:r>
                        <a:rPr lang="ar" sz="1100">
                          <a:solidFill>
                            <a:schemeClr val="dk1"/>
                          </a:solidFill>
                          <a:latin typeface="Mada"/>
                          <a:ea typeface="Mada"/>
                          <a:cs typeface="Mada"/>
                          <a:sym typeface="Mada"/>
                        </a:rPr>
                        <a:t> in V5 and V6 and </a:t>
                      </a:r>
                      <a:r>
                        <a:rPr b="1" lang="ar" sz="1100">
                          <a:solidFill>
                            <a:schemeClr val="dk1"/>
                          </a:solidFill>
                          <a:latin typeface="Mada"/>
                          <a:ea typeface="Mada"/>
                          <a:cs typeface="Mada"/>
                          <a:sym typeface="Mada"/>
                        </a:rPr>
                        <a:t>Down-sloping ST segments</a:t>
                      </a:r>
                      <a:r>
                        <a:rPr lang="ar" sz="1100">
                          <a:solidFill>
                            <a:schemeClr val="dk1"/>
                          </a:solidFill>
                          <a:latin typeface="Mada"/>
                          <a:ea typeface="Mada"/>
                          <a:cs typeface="Mada"/>
                          <a:sym typeface="Mada"/>
                        </a:rPr>
                        <a:t> and </a:t>
                      </a:r>
                      <a:r>
                        <a:rPr b="1" lang="ar" sz="1100">
                          <a:solidFill>
                            <a:schemeClr val="dk1"/>
                          </a:solidFill>
                          <a:latin typeface="Mada"/>
                          <a:ea typeface="Mada"/>
                          <a:cs typeface="Mada"/>
                          <a:sym typeface="Mada"/>
                        </a:rPr>
                        <a:t>T inversion</a:t>
                      </a:r>
                      <a:r>
                        <a:rPr lang="ar" sz="1100">
                          <a:solidFill>
                            <a:schemeClr val="dk1"/>
                          </a:solidFill>
                          <a:latin typeface="Mada"/>
                          <a:ea typeface="Mada"/>
                          <a:cs typeface="Mada"/>
                          <a:sym typeface="Mada"/>
                        </a:rPr>
                        <a:t> (“strain pattern”)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Normal axis or LAD</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rgbClr val="9C254D"/>
                          </a:solidFill>
                          <a:latin typeface="Mada"/>
                          <a:ea typeface="Mada"/>
                          <a:cs typeface="Mada"/>
                          <a:sym typeface="Mada"/>
                        </a:rPr>
                        <a:t>Signs of left atrial enlargement:</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Bifid &amp; wide p wave</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9C254D"/>
                          </a:solidFill>
                          <a:latin typeface="Mada"/>
                          <a:ea typeface="Mada"/>
                          <a:cs typeface="Mada"/>
                          <a:sym typeface="Mada"/>
                        </a:rPr>
                        <a:t>ECG exercise stress testing: </a:t>
                      </a:r>
                      <a:r>
                        <a:rPr lang="ar" sz="1100">
                          <a:solidFill>
                            <a:schemeClr val="dk1"/>
                          </a:solidFill>
                          <a:latin typeface="Mada"/>
                          <a:ea typeface="Mada"/>
                          <a:cs typeface="Mada"/>
                          <a:sym typeface="Mada"/>
                        </a:rPr>
                        <a:t>May be used in asymptomatic patients. A positive test may be indicated by the onset of symptoms, ECG changes, or an abnormal BP response.</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Note: </a:t>
                      </a:r>
                      <a:r>
                        <a:rPr lang="ar" sz="1100">
                          <a:solidFill>
                            <a:srgbClr val="1C4588"/>
                          </a:solidFill>
                          <a:latin typeface="Mada"/>
                          <a:ea typeface="Mada"/>
                          <a:cs typeface="Mada"/>
                          <a:sym typeface="Mada"/>
                        </a:rPr>
                        <a:t>Nonspecific for AS (helpful but not diagnostic, so absent LVH doesn’t rule out AS!)</a:t>
                      </a:r>
                      <a:endParaRPr sz="1100">
                        <a:solidFill>
                          <a:srgbClr val="1C4588"/>
                        </a:solidFill>
                        <a:latin typeface="Mada"/>
                        <a:ea typeface="Mada"/>
                        <a:cs typeface="Mada"/>
                        <a:sym typeface="Mada"/>
                      </a:endParaRPr>
                    </a:p>
                  </a:txBody>
                  <a:tcPr marT="91425" marB="91425" marR="91425" marL="91425"/>
                </a:tc>
              </a:tr>
              <a:tr h="4650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CXR</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Typically demonstrates a small heart; cardiomegaly occurs if heart failure develops.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Dilated ascending aorta.</a:t>
                      </a:r>
                      <a:endParaRPr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LV enlargement, rounded heart apex and calcification of Aortic valves</a:t>
                      </a:r>
                      <a:endParaRPr sz="1100">
                        <a:solidFill>
                          <a:srgbClr val="1C4588"/>
                        </a:solidFill>
                        <a:latin typeface="Mada"/>
                        <a:ea typeface="Mada"/>
                        <a:cs typeface="Mada"/>
                        <a:sym typeface="Mada"/>
                      </a:endParaRPr>
                    </a:p>
                  </a:txBody>
                  <a:tcPr marT="91425" marB="91425" marR="91425" marL="91425"/>
                </a:tc>
              </a:tr>
              <a:tr h="3722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Echo</a:t>
                      </a:r>
                      <a:endParaRPr b="1" sz="1300">
                        <a:solidFill>
                          <a:srgbClr val="9C254D"/>
                        </a:solidFill>
                        <a:latin typeface="Mada"/>
                        <a:ea typeface="Mada"/>
                        <a:cs typeface="Mada"/>
                        <a:sym typeface="Mada"/>
                      </a:endParaRPr>
                    </a:p>
                    <a:p>
                      <a:pPr indent="0" lvl="0" marL="0" rtl="0" algn="ctr">
                        <a:spcBef>
                          <a:spcPts val="0"/>
                        </a:spcBef>
                        <a:spcAft>
                          <a:spcPts val="0"/>
                        </a:spcAft>
                        <a:buNone/>
                      </a:pPr>
                      <a:r>
                        <a:rPr b="1" lang="ar" sz="1100">
                          <a:solidFill>
                            <a:srgbClr val="CC0000"/>
                          </a:solidFill>
                          <a:latin typeface="Mada"/>
                          <a:ea typeface="Mada"/>
                          <a:cs typeface="Mada"/>
                          <a:sym typeface="Mada"/>
                        </a:rPr>
                        <a:t>(Gold standard)</a:t>
                      </a:r>
                      <a:endParaRPr b="1" sz="1100">
                        <a:solidFill>
                          <a:srgbClr val="CC0000"/>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Allow </a:t>
                      </a:r>
                      <a:r>
                        <a:rPr lang="ar" sz="1100">
                          <a:latin typeface="Mada"/>
                          <a:ea typeface="Mada"/>
                          <a:cs typeface="Mada"/>
                          <a:sym typeface="Mada"/>
                        </a:rPr>
                        <a:t>assessment</a:t>
                      </a:r>
                      <a:r>
                        <a:rPr lang="ar" sz="1100">
                          <a:latin typeface="Mada"/>
                          <a:ea typeface="Mada"/>
                          <a:cs typeface="Mada"/>
                          <a:sym typeface="Mada"/>
                        </a:rPr>
                        <a:t> the valve area, ejection fraction and ventricular hypertrophy.</a:t>
                      </a:r>
                      <a:endParaRPr sz="1100">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Calcification and </a:t>
                      </a:r>
                      <a:r>
                        <a:rPr lang="ar" sz="1100">
                          <a:solidFill>
                            <a:srgbClr val="1C4588"/>
                          </a:solidFill>
                          <a:latin typeface="Mada"/>
                          <a:ea typeface="Mada"/>
                          <a:cs typeface="Mada"/>
                          <a:sym typeface="Mada"/>
                        </a:rPr>
                        <a:t>narrowing of the aortic valve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Concentric hypertrophy and increased mean pressure gradient across the aortic valve.</a:t>
                      </a:r>
                      <a:endParaRPr sz="1100">
                        <a:solidFill>
                          <a:srgbClr val="1C4588"/>
                        </a:solidFill>
                        <a:latin typeface="Mada"/>
                        <a:ea typeface="Mada"/>
                        <a:cs typeface="Mada"/>
                        <a:sym typeface="Mada"/>
                      </a:endParaRPr>
                    </a:p>
                  </a:txBody>
                  <a:tcPr marT="91425" marB="91425" marR="91425" marL="91425"/>
                </a:tc>
              </a:tr>
              <a:tr h="3504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Cardiac cath</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Most accurate test, used when echo is inconclusive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Mainly to identify associated CAD</a:t>
                      </a:r>
                      <a:endParaRPr sz="1100">
                        <a:solidFill>
                          <a:srgbClr val="1C4588"/>
                        </a:solidFill>
                        <a:latin typeface="Mada"/>
                        <a:ea typeface="Mada"/>
                        <a:cs typeface="Mada"/>
                        <a:sym typeface="Mada"/>
                      </a:endParaRPr>
                    </a:p>
                  </a:txBody>
                  <a:tcPr marT="91425" marB="91425" marR="91425" marL="91425"/>
                </a:tc>
              </a:tr>
            </a:tbl>
          </a:graphicData>
        </a:graphic>
      </p:graphicFrame>
      <p:sp>
        <p:nvSpPr>
          <p:cNvPr id="573" name="Google Shape;573;p40"/>
          <p:cNvSpPr txBox="1"/>
          <p:nvPr/>
        </p:nvSpPr>
        <p:spPr>
          <a:xfrm>
            <a:off x="180975" y="4943475"/>
            <a:ext cx="73044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A64D79"/>
                </a:solidFill>
                <a:latin typeface="Mada"/>
                <a:ea typeface="Mada"/>
                <a:cs typeface="Mada"/>
                <a:sym typeface="Mada"/>
              </a:rPr>
              <a:t>Other tests: </a:t>
            </a:r>
            <a:r>
              <a:rPr lang="ar" sz="1200">
                <a:solidFill>
                  <a:srgbClr val="A64D79"/>
                </a:solidFill>
                <a:latin typeface="Mada"/>
                <a:ea typeface="Mada"/>
                <a:cs typeface="Mada"/>
                <a:sym typeface="Mada"/>
              </a:rPr>
              <a:t>CBC</a:t>
            </a:r>
            <a:r>
              <a:rPr lang="ar" sz="1200">
                <a:solidFill>
                  <a:srgbClr val="A64D79"/>
                </a:solidFill>
                <a:latin typeface="Mada"/>
                <a:ea typeface="Mada"/>
                <a:cs typeface="Mada"/>
                <a:sym typeface="Mada"/>
              </a:rPr>
              <a:t>, U&amp;Es, lipids, coagulation profile and cardiac MRI </a:t>
            </a:r>
            <a:endParaRPr sz="1200">
              <a:solidFill>
                <a:srgbClr val="A64D79"/>
              </a:solidFill>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07" name="Google Shape;107;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Valves and Heart sounds</a:t>
            </a:r>
            <a:endParaRPr sz="2600">
              <a:latin typeface="Exo Thin"/>
              <a:ea typeface="Exo Thin"/>
              <a:cs typeface="Exo Thin"/>
              <a:sym typeface="Exo Thin"/>
            </a:endParaRPr>
          </a:p>
        </p:txBody>
      </p:sp>
      <p:sp>
        <p:nvSpPr>
          <p:cNvPr id="108" name="Google Shape;108;p23"/>
          <p:cNvSpPr/>
          <p:nvPr/>
        </p:nvSpPr>
        <p:spPr>
          <a:xfrm>
            <a:off x="10675" y="-4900"/>
            <a:ext cx="1245900" cy="562200"/>
          </a:xfrm>
          <a:prstGeom prst="rect">
            <a:avLst/>
          </a:prstGeom>
          <a:solidFill>
            <a:srgbClr val="9C254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109" name="Google Shape;109;p23"/>
          <p:cNvSpPr txBox="1"/>
          <p:nvPr/>
        </p:nvSpPr>
        <p:spPr>
          <a:xfrm>
            <a:off x="247500" y="7524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Characteristics</a:t>
            </a:r>
            <a:r>
              <a:rPr lang="ar" sz="2200">
                <a:highlight>
                  <a:srgbClr val="F5E9ED"/>
                </a:highlight>
                <a:latin typeface="Exo Thin"/>
                <a:ea typeface="Exo Thin"/>
                <a:cs typeface="Exo Thin"/>
                <a:sym typeface="Exo Thin"/>
              </a:rPr>
              <a:t> of heart valves</a:t>
            </a:r>
            <a:endParaRPr sz="2200">
              <a:highlight>
                <a:srgbClr val="F5E9ED"/>
              </a:highlight>
              <a:latin typeface="Exo Thin"/>
              <a:ea typeface="Exo Thin"/>
              <a:cs typeface="Exo Thin"/>
              <a:sym typeface="Exo Thin"/>
            </a:endParaRPr>
          </a:p>
        </p:txBody>
      </p:sp>
      <p:graphicFrame>
        <p:nvGraphicFramePr>
          <p:cNvPr id="110" name="Google Shape;110;p23"/>
          <p:cNvGraphicFramePr/>
          <p:nvPr/>
        </p:nvGraphicFramePr>
        <p:xfrm>
          <a:off x="128438" y="1345500"/>
          <a:ext cx="3000000" cy="3000000"/>
        </p:xfrm>
        <a:graphic>
          <a:graphicData uri="http://schemas.openxmlformats.org/drawingml/2006/table">
            <a:tbl>
              <a:tblPr>
                <a:noFill/>
                <a:tableStyleId>{B2831F66-5931-4056-B395-67EB3239CB03}</a:tableStyleId>
              </a:tblPr>
              <a:tblGrid>
                <a:gridCol w="1330775"/>
                <a:gridCol w="901300"/>
                <a:gridCol w="3563400"/>
                <a:gridCol w="750200"/>
                <a:gridCol w="757450"/>
              </a:tblGrid>
              <a:tr h="381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Valve</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Structure</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Site of </a:t>
                      </a:r>
                      <a:r>
                        <a:rPr b="1" lang="ar" sz="1300">
                          <a:solidFill>
                            <a:srgbClr val="FFFFFF"/>
                          </a:solidFill>
                          <a:latin typeface="Mada"/>
                          <a:ea typeface="Mada"/>
                          <a:cs typeface="Mada"/>
                          <a:sym typeface="Mada"/>
                        </a:rPr>
                        <a:t>auscultation</a:t>
                      </a:r>
                      <a:r>
                        <a:rPr b="1" lang="ar" sz="1300">
                          <a:solidFill>
                            <a:srgbClr val="FFFFFF"/>
                          </a:solidFill>
                          <a:latin typeface="Mada"/>
                          <a:ea typeface="Mada"/>
                          <a:cs typeface="Mada"/>
                          <a:sym typeface="Mada"/>
                        </a:rPr>
                        <a:t> </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Open in  </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Sound</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Mitral valve</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200">
                          <a:latin typeface="Mada"/>
                          <a:ea typeface="Mada"/>
                          <a:cs typeface="Mada"/>
                          <a:sym typeface="Mada"/>
                        </a:rPr>
                        <a:t>Bicuspid</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200">
                          <a:latin typeface="Mada"/>
                          <a:ea typeface="Mada"/>
                          <a:cs typeface="Mada"/>
                          <a:sym typeface="Mada"/>
                        </a:rPr>
                        <a:t>Left 5th intercostal space at the midclavicular line (Apex)</a:t>
                      </a:r>
                      <a:endParaRPr sz="1200">
                        <a:latin typeface="Mada"/>
                        <a:ea typeface="Mada"/>
                        <a:cs typeface="Mada"/>
                        <a:sym typeface="Mada"/>
                      </a:endParaRPr>
                    </a:p>
                  </a:txBody>
                  <a:tcPr marT="91425" marB="91425" marR="91425" marL="91425" anchor="ctr"/>
                </a:tc>
                <a:tc rowSpan="2">
                  <a:txBody>
                    <a:bodyPr/>
                    <a:lstStyle/>
                    <a:p>
                      <a:pPr indent="0" lvl="0" marL="0" rtl="0" algn="ctr">
                        <a:spcBef>
                          <a:spcPts val="0"/>
                        </a:spcBef>
                        <a:spcAft>
                          <a:spcPts val="0"/>
                        </a:spcAft>
                        <a:buNone/>
                      </a:pPr>
                      <a:r>
                        <a:rPr lang="ar" sz="1200">
                          <a:latin typeface="Mada"/>
                          <a:ea typeface="Mada"/>
                          <a:cs typeface="Mada"/>
                          <a:sym typeface="Mada"/>
                        </a:rPr>
                        <a:t>Diastole</a:t>
                      </a:r>
                      <a:endParaRPr sz="1200">
                        <a:latin typeface="Mada"/>
                        <a:ea typeface="Mada"/>
                        <a:cs typeface="Mada"/>
                        <a:sym typeface="Mada"/>
                      </a:endParaRPr>
                    </a:p>
                  </a:txBody>
                  <a:tcPr marT="91425" marB="91425" marR="91425" marL="91425" anchor="ctr"/>
                </a:tc>
                <a:tc rowSpan="2">
                  <a:txBody>
                    <a:bodyPr/>
                    <a:lstStyle/>
                    <a:p>
                      <a:pPr indent="0" lvl="0" marL="0" rtl="0" algn="ctr">
                        <a:spcBef>
                          <a:spcPts val="0"/>
                        </a:spcBef>
                        <a:spcAft>
                          <a:spcPts val="0"/>
                        </a:spcAft>
                        <a:buNone/>
                      </a:pPr>
                      <a:r>
                        <a:rPr lang="ar" sz="1200">
                          <a:latin typeface="Mada"/>
                          <a:ea typeface="Mada"/>
                          <a:cs typeface="Mada"/>
                          <a:sym typeface="Mada"/>
                        </a:rPr>
                        <a:t>S1 (LUB)</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Tricuspid valve</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200">
                          <a:latin typeface="Mada"/>
                          <a:ea typeface="Mada"/>
                          <a:cs typeface="Mada"/>
                          <a:sym typeface="Mada"/>
                        </a:rPr>
                        <a:t>Tricuspid</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200">
                          <a:latin typeface="Mada"/>
                          <a:ea typeface="Mada"/>
                          <a:cs typeface="Mada"/>
                          <a:sym typeface="Mada"/>
                        </a:rPr>
                        <a:t>Left 5th intercostal space at the sternal border</a:t>
                      </a:r>
                      <a:endParaRPr sz="1200">
                        <a:latin typeface="Mada"/>
                        <a:ea typeface="Mada"/>
                        <a:cs typeface="Mada"/>
                        <a:sym typeface="Mada"/>
                      </a:endParaRPr>
                    </a:p>
                  </a:txBody>
                  <a:tcPr marT="91425" marB="91425" marR="91425" marL="91425" anchor="ctr"/>
                </a:tc>
                <a:tc vMerge="1"/>
                <a:tc vMerge="1"/>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Aortic valve</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200">
                          <a:latin typeface="Mada"/>
                          <a:ea typeface="Mada"/>
                          <a:cs typeface="Mada"/>
                          <a:sym typeface="Mada"/>
                        </a:rPr>
                        <a:t>Semilunar</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200">
                          <a:latin typeface="Mada"/>
                          <a:ea typeface="Mada"/>
                          <a:cs typeface="Mada"/>
                          <a:sym typeface="Mada"/>
                        </a:rPr>
                        <a:t>Right 2nd intercostal space at the sternal border</a:t>
                      </a:r>
                      <a:endParaRPr sz="1200">
                        <a:latin typeface="Mada"/>
                        <a:ea typeface="Mada"/>
                        <a:cs typeface="Mada"/>
                        <a:sym typeface="Mada"/>
                      </a:endParaRPr>
                    </a:p>
                  </a:txBody>
                  <a:tcPr marT="91425" marB="91425" marR="91425" marL="91425" anchor="ctr"/>
                </a:tc>
                <a:tc rowSpan="2">
                  <a:txBody>
                    <a:bodyPr/>
                    <a:lstStyle/>
                    <a:p>
                      <a:pPr indent="0" lvl="0" marL="0" rtl="0" algn="ctr">
                        <a:spcBef>
                          <a:spcPts val="0"/>
                        </a:spcBef>
                        <a:spcAft>
                          <a:spcPts val="0"/>
                        </a:spcAft>
                        <a:buNone/>
                      </a:pPr>
                      <a:r>
                        <a:rPr lang="ar" sz="1200">
                          <a:latin typeface="Mada"/>
                          <a:ea typeface="Mada"/>
                          <a:cs typeface="Mada"/>
                          <a:sym typeface="Mada"/>
                        </a:rPr>
                        <a:t>Systole</a:t>
                      </a:r>
                      <a:endParaRPr sz="1200">
                        <a:latin typeface="Mada"/>
                        <a:ea typeface="Mada"/>
                        <a:cs typeface="Mada"/>
                        <a:sym typeface="Mada"/>
                      </a:endParaRPr>
                    </a:p>
                  </a:txBody>
                  <a:tcPr marT="91425" marB="91425" marR="91425" marL="91425" anchor="ctr"/>
                </a:tc>
                <a:tc rowSpan="2">
                  <a:txBody>
                    <a:bodyPr/>
                    <a:lstStyle/>
                    <a:p>
                      <a:pPr indent="0" lvl="0" marL="0" rtl="0" algn="ctr">
                        <a:spcBef>
                          <a:spcPts val="0"/>
                        </a:spcBef>
                        <a:spcAft>
                          <a:spcPts val="0"/>
                        </a:spcAft>
                        <a:buNone/>
                      </a:pPr>
                      <a:r>
                        <a:rPr lang="ar" sz="1200">
                          <a:latin typeface="Mada"/>
                          <a:ea typeface="Mada"/>
                          <a:cs typeface="Mada"/>
                          <a:sym typeface="Mada"/>
                        </a:rPr>
                        <a:t>S2 (DUB)</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Pulmonary valve</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200">
                          <a:latin typeface="Mada"/>
                          <a:ea typeface="Mada"/>
                          <a:cs typeface="Mada"/>
                          <a:sym typeface="Mada"/>
                        </a:rPr>
                        <a:t>Semilunar</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Left</a:t>
                      </a:r>
                      <a:r>
                        <a:rPr lang="ar" sz="1200">
                          <a:solidFill>
                            <a:schemeClr val="dk1"/>
                          </a:solidFill>
                          <a:latin typeface="Mada"/>
                          <a:ea typeface="Mada"/>
                          <a:cs typeface="Mada"/>
                          <a:sym typeface="Mada"/>
                        </a:rPr>
                        <a:t> 2nd intercostal space at the sternal border</a:t>
                      </a:r>
                      <a:endParaRPr sz="1200">
                        <a:latin typeface="Mada"/>
                        <a:ea typeface="Mada"/>
                        <a:cs typeface="Mada"/>
                        <a:sym typeface="Mada"/>
                      </a:endParaRPr>
                    </a:p>
                  </a:txBody>
                  <a:tcPr marT="91425" marB="91425" marR="91425" marL="91425" anchor="ctr"/>
                </a:tc>
                <a:tc vMerge="1"/>
                <a:tc vMerge="1"/>
              </a:tr>
            </a:tbl>
          </a:graphicData>
        </a:graphic>
      </p:graphicFrame>
      <p:pic>
        <p:nvPicPr>
          <p:cNvPr id="111" name="Google Shape;111;p23"/>
          <p:cNvPicPr preferRelativeResize="0"/>
          <p:nvPr/>
        </p:nvPicPr>
        <p:blipFill>
          <a:blip r:embed="rId3">
            <a:alphaModFix/>
          </a:blip>
          <a:stretch>
            <a:fillRect/>
          </a:stretch>
        </p:blipFill>
        <p:spPr>
          <a:xfrm>
            <a:off x="85575" y="3555300"/>
            <a:ext cx="3213835" cy="1746650"/>
          </a:xfrm>
          <a:prstGeom prst="rect">
            <a:avLst/>
          </a:prstGeom>
          <a:noFill/>
          <a:ln>
            <a:noFill/>
          </a:ln>
        </p:spPr>
      </p:pic>
      <p:sp>
        <p:nvSpPr>
          <p:cNvPr id="112" name="Google Shape;112;p23"/>
          <p:cNvSpPr txBox="1"/>
          <p:nvPr/>
        </p:nvSpPr>
        <p:spPr>
          <a:xfrm>
            <a:off x="180825" y="5564575"/>
            <a:ext cx="5996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Heart sounds</a:t>
            </a:r>
            <a:endParaRPr sz="2200">
              <a:highlight>
                <a:srgbClr val="F5E9ED"/>
              </a:highlight>
              <a:latin typeface="Exo Thin"/>
              <a:ea typeface="Exo Thin"/>
              <a:cs typeface="Exo Thin"/>
              <a:sym typeface="Exo Thin"/>
            </a:endParaRPr>
          </a:p>
        </p:txBody>
      </p:sp>
      <p:pic>
        <p:nvPicPr>
          <p:cNvPr id="113" name="Google Shape;113;p23"/>
          <p:cNvPicPr preferRelativeResize="0"/>
          <p:nvPr/>
        </p:nvPicPr>
        <p:blipFill rotWithShape="1">
          <a:blip r:embed="rId4">
            <a:alphaModFix/>
          </a:blip>
          <a:srcRect b="0" l="0" r="0" t="259"/>
          <a:stretch/>
        </p:blipFill>
        <p:spPr>
          <a:xfrm>
            <a:off x="28425" y="6119413"/>
            <a:ext cx="5391148" cy="3437814"/>
          </a:xfrm>
          <a:prstGeom prst="rect">
            <a:avLst/>
          </a:prstGeom>
          <a:noFill/>
          <a:ln>
            <a:noFill/>
          </a:ln>
        </p:spPr>
      </p:pic>
      <p:pic>
        <p:nvPicPr>
          <p:cNvPr id="114" name="Google Shape;114;p23"/>
          <p:cNvPicPr preferRelativeResize="0"/>
          <p:nvPr/>
        </p:nvPicPr>
        <p:blipFill>
          <a:blip r:embed="rId5">
            <a:alphaModFix/>
          </a:blip>
          <a:stretch>
            <a:fillRect/>
          </a:stretch>
        </p:blipFill>
        <p:spPr>
          <a:xfrm>
            <a:off x="5419575" y="5964850"/>
            <a:ext cx="2089475" cy="2640355"/>
          </a:xfrm>
          <a:prstGeom prst="rect">
            <a:avLst/>
          </a:prstGeom>
          <a:noFill/>
          <a:ln>
            <a:noFill/>
          </a:ln>
        </p:spPr>
      </p:pic>
      <p:pic>
        <p:nvPicPr>
          <p:cNvPr id="115" name="Google Shape;115;p23"/>
          <p:cNvPicPr preferRelativeResize="0"/>
          <p:nvPr/>
        </p:nvPicPr>
        <p:blipFill>
          <a:blip r:embed="rId6">
            <a:alphaModFix/>
          </a:blip>
          <a:stretch>
            <a:fillRect/>
          </a:stretch>
        </p:blipFill>
        <p:spPr>
          <a:xfrm>
            <a:off x="5558088" y="8772482"/>
            <a:ext cx="1812450" cy="746968"/>
          </a:xfrm>
          <a:prstGeom prst="rect">
            <a:avLst/>
          </a:prstGeom>
          <a:noFill/>
          <a:ln>
            <a:noFill/>
          </a:ln>
        </p:spPr>
      </p:pic>
      <p:cxnSp>
        <p:nvCxnSpPr>
          <p:cNvPr id="116" name="Google Shape;116;p23"/>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pic>
        <p:nvPicPr>
          <p:cNvPr id="117" name="Google Shape;117;p23"/>
          <p:cNvPicPr preferRelativeResize="0"/>
          <p:nvPr/>
        </p:nvPicPr>
        <p:blipFill>
          <a:blip r:embed="rId7">
            <a:alphaModFix/>
          </a:blip>
          <a:stretch>
            <a:fillRect/>
          </a:stretch>
        </p:blipFill>
        <p:spPr>
          <a:xfrm>
            <a:off x="3384976" y="3547220"/>
            <a:ext cx="3985575" cy="17466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1"/>
          <p:cNvSpPr txBox="1"/>
          <p:nvPr>
            <p:ph idx="12" type="sldNum"/>
          </p:nvPr>
        </p:nvSpPr>
        <p:spPr>
          <a:xfrm>
            <a:off x="7058025" y="0"/>
            <a:ext cx="501900" cy="562200"/>
          </a:xfrm>
          <a:prstGeom prst="rect">
            <a:avLst/>
          </a:prstGeom>
          <a:solidFill>
            <a:srgbClr val="9C254D"/>
          </a:solidFill>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79" name="Google Shape;579;p41"/>
          <p:cNvSpPr txBox="1"/>
          <p:nvPr/>
        </p:nvSpPr>
        <p:spPr>
          <a:xfrm>
            <a:off x="0" y="10048925"/>
            <a:ext cx="7643100" cy="6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B</a:t>
            </a:r>
            <a:r>
              <a:rPr lang="ar" sz="1000">
                <a:solidFill>
                  <a:srgbClr val="1C4588"/>
                </a:solidFill>
                <a:latin typeface="Mada"/>
                <a:ea typeface="Mada"/>
                <a:cs typeface="Mada"/>
                <a:sym typeface="Mada"/>
              </a:rPr>
              <a:t>est heard to the left of the sternum during held expiration</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usually in pt who had syphilis, aneurysm, atherosclerosis, aortic dissection, Marfan syndrome</a:t>
            </a:r>
            <a:endParaRPr sz="1000">
              <a:solidFill>
                <a:srgbClr val="6AA84F"/>
              </a:solidFill>
              <a:latin typeface="Mada"/>
              <a:ea typeface="Mada"/>
              <a:cs typeface="Mada"/>
              <a:sym typeface="Mada"/>
            </a:endParaRPr>
          </a:p>
        </p:txBody>
      </p:sp>
      <p:sp>
        <p:nvSpPr>
          <p:cNvPr id="580" name="Google Shape;580;p41"/>
          <p:cNvSpPr txBox="1"/>
          <p:nvPr/>
        </p:nvSpPr>
        <p:spPr>
          <a:xfrm>
            <a:off x="819075" y="0"/>
            <a:ext cx="59817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100">
                <a:latin typeface="Exo Thin"/>
                <a:ea typeface="Exo Thin"/>
                <a:cs typeface="Exo Thin"/>
                <a:sym typeface="Exo Thin"/>
              </a:rPr>
              <a:t>5</a:t>
            </a:r>
            <a:r>
              <a:rPr lang="ar" sz="2100">
                <a:latin typeface="Exo Thin"/>
                <a:ea typeface="Exo Thin"/>
                <a:cs typeface="Exo Thin"/>
                <a:sym typeface="Exo Thin"/>
              </a:rPr>
              <a:t>- Aortic Regurgitation/Insufficiency (AR/AI) </a:t>
            </a:r>
            <a:endParaRPr sz="2100">
              <a:latin typeface="Exo Thin"/>
              <a:ea typeface="Exo Thin"/>
              <a:cs typeface="Exo Thin"/>
              <a:sym typeface="Exo Thin"/>
            </a:endParaRPr>
          </a:p>
        </p:txBody>
      </p:sp>
      <p:sp>
        <p:nvSpPr>
          <p:cNvPr id="581" name="Google Shape;581;p41"/>
          <p:cNvSpPr txBox="1"/>
          <p:nvPr/>
        </p:nvSpPr>
        <p:spPr>
          <a:xfrm>
            <a:off x="247500" y="7627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Definition</a:t>
            </a:r>
            <a:endParaRPr sz="2200">
              <a:highlight>
                <a:srgbClr val="F5E9ED"/>
              </a:highlight>
              <a:latin typeface="Alegreya Regular"/>
              <a:ea typeface="Alegreya Regular"/>
              <a:cs typeface="Alegreya Regular"/>
              <a:sym typeface="Alegreya Regular"/>
            </a:endParaRPr>
          </a:p>
        </p:txBody>
      </p:sp>
      <p:sp>
        <p:nvSpPr>
          <p:cNvPr id="582" name="Google Shape;582;p41"/>
          <p:cNvSpPr txBox="1"/>
          <p:nvPr/>
        </p:nvSpPr>
        <p:spPr>
          <a:xfrm>
            <a:off x="433325" y="1185525"/>
            <a:ext cx="4986300" cy="1182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Aortic </a:t>
            </a:r>
            <a:r>
              <a:rPr lang="ar" sz="1200">
                <a:latin typeface="Mada"/>
                <a:ea typeface="Mada"/>
                <a:cs typeface="Mada"/>
                <a:sym typeface="Mada"/>
              </a:rPr>
              <a:t>Regurgitation (AR)</a:t>
            </a:r>
            <a:r>
              <a:rPr lang="ar" sz="1200">
                <a:latin typeface="Mada"/>
                <a:ea typeface="Mada"/>
                <a:cs typeface="Mada"/>
                <a:sym typeface="Mada"/>
              </a:rPr>
              <a:t> is the </a:t>
            </a:r>
            <a:r>
              <a:rPr b="1" lang="ar" sz="1200">
                <a:latin typeface="Mada"/>
                <a:ea typeface="Mada"/>
                <a:cs typeface="Mada"/>
                <a:sym typeface="Mada"/>
              </a:rPr>
              <a:t>leaking of the </a:t>
            </a:r>
            <a:r>
              <a:rPr b="1" lang="ar" sz="1200">
                <a:latin typeface="Mada"/>
                <a:ea typeface="Mada"/>
                <a:cs typeface="Mada"/>
                <a:sym typeface="Mada"/>
              </a:rPr>
              <a:t>aortic</a:t>
            </a:r>
            <a:r>
              <a:rPr b="1" lang="ar" sz="1200">
                <a:latin typeface="Mada"/>
                <a:ea typeface="Mada"/>
                <a:cs typeface="Mada"/>
                <a:sym typeface="Mada"/>
              </a:rPr>
              <a:t> valve</a:t>
            </a:r>
            <a:r>
              <a:rPr lang="ar" sz="1200">
                <a:latin typeface="Mada"/>
                <a:ea typeface="Mada"/>
                <a:cs typeface="Mada"/>
                <a:sym typeface="Mada"/>
              </a:rPr>
              <a:t> of the heart that causes blood to flow from Aorta to the LV during diastole.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This condition can result from either disease of the aortic valve cusps, infection, trauma or dilatation of the aortic root</a:t>
            </a:r>
            <a:r>
              <a:rPr baseline="30000" lang="ar" sz="1200">
                <a:solidFill>
                  <a:srgbClr val="6AA84F"/>
                </a:solidFill>
                <a:latin typeface="Mada"/>
                <a:ea typeface="Mada"/>
                <a:cs typeface="Mada"/>
                <a:sym typeface="Mada"/>
              </a:rPr>
              <a:t>2</a:t>
            </a:r>
            <a:r>
              <a:rPr lang="ar" sz="1200">
                <a:solidFill>
                  <a:schemeClr val="dk1"/>
                </a:solidFill>
                <a:latin typeface="Mada"/>
                <a:ea typeface="Mada"/>
                <a:cs typeface="Mada"/>
                <a:sym typeface="Mada"/>
              </a:rPr>
              <a:t>.</a:t>
            </a:r>
            <a:endParaRPr sz="1200">
              <a:solidFill>
                <a:srgbClr val="A64D79"/>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Usually presents 4th-6th decades of life with males affected 3 time more than females.</a:t>
            </a:r>
            <a:endParaRPr sz="1200">
              <a:latin typeface="Mada"/>
              <a:ea typeface="Mada"/>
              <a:cs typeface="Mada"/>
              <a:sym typeface="Mada"/>
            </a:endParaRPr>
          </a:p>
        </p:txBody>
      </p:sp>
      <p:graphicFrame>
        <p:nvGraphicFramePr>
          <p:cNvPr id="583" name="Google Shape;583;p41"/>
          <p:cNvGraphicFramePr/>
          <p:nvPr/>
        </p:nvGraphicFramePr>
        <p:xfrm>
          <a:off x="175200" y="3275013"/>
          <a:ext cx="3000000" cy="3000000"/>
        </p:xfrm>
        <a:graphic>
          <a:graphicData uri="http://schemas.openxmlformats.org/drawingml/2006/table">
            <a:tbl>
              <a:tblPr>
                <a:noFill/>
                <a:tableStyleId>{B2831F66-5931-4056-B395-67EB3239CB03}</a:tableStyleId>
              </a:tblPr>
              <a:tblGrid>
                <a:gridCol w="1340650"/>
                <a:gridCol w="2328900"/>
                <a:gridCol w="3654150"/>
              </a:tblGrid>
              <a:tr h="341025">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C254D"/>
                    </a:solidFill>
                  </a:tcPr>
                </a:tc>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Acute AR</a:t>
                      </a:r>
                      <a:endParaRPr b="1" sz="16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solidFill>
                      <a:srgbClr val="9C254D"/>
                    </a:solidFill>
                  </a:tcPr>
                </a:tc>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Chronic AR</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688100">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General info</a:t>
                      </a:r>
                      <a:endParaRPr b="1">
                        <a:solidFill>
                          <a:srgbClr val="9C254D"/>
                        </a:solidFill>
                        <a:latin typeface="Mada"/>
                        <a:ea typeface="Mada"/>
                        <a:cs typeface="Mada"/>
                        <a:sym typeface="Mada"/>
                      </a:endParaRPr>
                    </a:p>
                  </a:txBody>
                  <a:tcPr marT="91425" marB="91425" marR="91425" marL="91425" anchor="ctr">
                    <a:lnT cap="flat" cmpd="sng" w="9525">
                      <a:solidFill>
                        <a:srgbClr val="9E9E9E">
                          <a:alpha val="0"/>
                        </a:srgbClr>
                      </a:solidFill>
                      <a:prstDash val="solid"/>
                      <a:round/>
                      <a:headEnd len="sm" w="sm" type="none"/>
                      <a:tailEnd len="sm" w="sm" type="none"/>
                    </a:lnT>
                    <a:solidFill>
                      <a:srgbClr val="F5E9ED"/>
                    </a:solidFill>
                  </a:tcPr>
                </a:tc>
                <a:tc>
                  <a:txBody>
                    <a:bodyPr/>
                    <a:lstStyle/>
                    <a:p>
                      <a:pPr indent="-156249" lvl="0" marL="208799" rtl="0" algn="l">
                        <a:spcBef>
                          <a:spcPts val="0"/>
                        </a:spcBef>
                        <a:spcAft>
                          <a:spcPts val="0"/>
                        </a:spcAft>
                        <a:buSzPts val="1100"/>
                        <a:buFont typeface="Mada"/>
                        <a:buChar char="●"/>
                      </a:pPr>
                      <a:r>
                        <a:rPr lang="ar" sz="1100">
                          <a:solidFill>
                            <a:schemeClr val="dk1"/>
                          </a:solidFill>
                          <a:latin typeface="Mada"/>
                          <a:ea typeface="Mada"/>
                          <a:cs typeface="Mada"/>
                          <a:sym typeface="Mada"/>
                        </a:rPr>
                        <a:t>A medical emergency</a:t>
                      </a:r>
                      <a:endParaRPr sz="1100">
                        <a:solidFill>
                          <a:schemeClr val="dk1"/>
                        </a:solidFill>
                        <a:latin typeface="Mada"/>
                        <a:ea typeface="Mada"/>
                        <a:cs typeface="Mada"/>
                        <a:sym typeface="Mada"/>
                      </a:endParaRPr>
                    </a:p>
                    <a:p>
                      <a:pPr indent="-156249" lvl="0" marL="208799" rtl="0" algn="l">
                        <a:spcBef>
                          <a:spcPts val="0"/>
                        </a:spcBef>
                        <a:spcAft>
                          <a:spcPts val="0"/>
                        </a:spcAft>
                        <a:buSzPts val="1100"/>
                        <a:buFont typeface="Mada"/>
                        <a:buChar char="●"/>
                      </a:pPr>
                      <a:r>
                        <a:rPr lang="ar" sz="1100">
                          <a:solidFill>
                            <a:schemeClr val="dk1"/>
                          </a:solidFill>
                          <a:latin typeface="Mada"/>
                          <a:ea typeface="Mada"/>
                          <a:cs typeface="Mada"/>
                          <a:sym typeface="Mada"/>
                        </a:rPr>
                        <a:t>The compensatory changes. seen in chronic disease do not have time to develop</a:t>
                      </a:r>
                      <a:endParaRPr sz="1100">
                        <a:latin typeface="Mada"/>
                        <a:ea typeface="Mada"/>
                        <a:cs typeface="Mada"/>
                        <a:sym typeface="Mada"/>
                      </a:endParaRPr>
                    </a:p>
                  </a:txBody>
                  <a:tcPr marT="91425" marB="91425" marR="91425" marL="91425"/>
                </a:tc>
                <a:tc>
                  <a:txBody>
                    <a:bodyPr/>
                    <a:lstStyle/>
                    <a:p>
                      <a:pPr indent="-156249" lvl="0" marL="208799" rtl="0" algn="l">
                        <a:spcBef>
                          <a:spcPts val="0"/>
                        </a:spcBef>
                        <a:spcAft>
                          <a:spcPts val="0"/>
                        </a:spcAft>
                        <a:buSzPts val="1100"/>
                        <a:buFont typeface="Mada"/>
                        <a:buChar char="●"/>
                      </a:pPr>
                      <a:r>
                        <a:rPr lang="ar" sz="1100">
                          <a:solidFill>
                            <a:schemeClr val="dk1"/>
                          </a:solidFill>
                          <a:latin typeface="Mada"/>
                          <a:ea typeface="Mada"/>
                          <a:cs typeface="Mada"/>
                          <a:sym typeface="Mada"/>
                        </a:rPr>
                        <a:t>P</a:t>
                      </a:r>
                      <a:r>
                        <a:rPr lang="ar" sz="1100">
                          <a:solidFill>
                            <a:schemeClr val="dk1"/>
                          </a:solidFill>
                          <a:latin typeface="Mada"/>
                          <a:ea typeface="Mada"/>
                          <a:cs typeface="Mada"/>
                          <a:sym typeface="Mada"/>
                        </a:rPr>
                        <a:t>atients may remain </a:t>
                      </a:r>
                      <a:r>
                        <a:rPr b="1" lang="ar" sz="1100">
                          <a:solidFill>
                            <a:schemeClr val="dk1"/>
                          </a:solidFill>
                          <a:latin typeface="Mada"/>
                          <a:ea typeface="Mada"/>
                          <a:cs typeface="Mada"/>
                          <a:sym typeface="Mada"/>
                        </a:rPr>
                        <a:t>asymptomatic</a:t>
                      </a:r>
                      <a:r>
                        <a:rPr lang="ar" sz="1100">
                          <a:solidFill>
                            <a:schemeClr val="dk1"/>
                          </a:solidFill>
                          <a:latin typeface="Mada"/>
                          <a:ea typeface="Mada"/>
                          <a:cs typeface="Mada"/>
                          <a:sym typeface="Mada"/>
                        </a:rPr>
                        <a:t> for many decades</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Develops slowly with compensatory changes</a:t>
                      </a:r>
                      <a:endParaRPr sz="1100">
                        <a:solidFill>
                          <a:schemeClr val="dk1"/>
                        </a:solidFill>
                        <a:latin typeface="Mada"/>
                        <a:ea typeface="Mada"/>
                        <a:cs typeface="Mada"/>
                        <a:sym typeface="Mada"/>
                      </a:endParaRPr>
                    </a:p>
                  </a:txBody>
                  <a:tcPr marT="91425" marB="91425" marR="91425" marL="91425"/>
                </a:tc>
              </a:tr>
              <a:tr h="1638775">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Consequences</a:t>
                      </a:r>
                      <a:endParaRPr b="1">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56249" lvl="0" marL="208799" rtl="0" algn="l">
                        <a:spcBef>
                          <a:spcPts val="0"/>
                        </a:spcBef>
                        <a:spcAft>
                          <a:spcPts val="0"/>
                        </a:spcAft>
                        <a:buSzPts val="1100"/>
                        <a:buFont typeface="Mada"/>
                        <a:buChar char="●"/>
                      </a:pPr>
                      <a:r>
                        <a:rPr lang="ar" sz="1100">
                          <a:latin typeface="Mada"/>
                          <a:ea typeface="Mada"/>
                          <a:cs typeface="Mada"/>
                          <a:sym typeface="Mada"/>
                        </a:rPr>
                        <a:t>Reduced coronary flow - the coronaries fill predominantly during diastole, regurgitant flow at this time reduces filling. Results in angina or in severe cases myocardial ischaemia.</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lang="ar" sz="1100">
                          <a:latin typeface="Mada"/>
                          <a:ea typeface="Mada"/>
                          <a:cs typeface="Mada"/>
                          <a:sym typeface="Mada"/>
                        </a:rPr>
                        <a:t>Increased EDP- causes increased pulmonary pressures with resulting </a:t>
                      </a:r>
                      <a:r>
                        <a:rPr b="1" lang="ar" sz="1100">
                          <a:latin typeface="Mada"/>
                          <a:ea typeface="Mada"/>
                          <a:cs typeface="Mada"/>
                          <a:sym typeface="Mada"/>
                        </a:rPr>
                        <a:t>pulmonary oedema</a:t>
                      </a:r>
                      <a:r>
                        <a:rPr lang="ar" sz="1100">
                          <a:latin typeface="Mada"/>
                          <a:ea typeface="Mada"/>
                          <a:cs typeface="Mada"/>
                          <a:sym typeface="Mada"/>
                        </a:rPr>
                        <a:t> and dyspnoea. In severe cases, </a:t>
                      </a:r>
                      <a:r>
                        <a:rPr b="1" lang="ar" sz="1100">
                          <a:latin typeface="Mada"/>
                          <a:ea typeface="Mada"/>
                          <a:cs typeface="Mada"/>
                          <a:sym typeface="Mada"/>
                        </a:rPr>
                        <a:t>cardiogenic shock </a:t>
                      </a:r>
                      <a:r>
                        <a:rPr lang="ar" sz="1100">
                          <a:latin typeface="Mada"/>
                          <a:ea typeface="Mada"/>
                          <a:cs typeface="Mada"/>
                          <a:sym typeface="Mada"/>
                        </a:rPr>
                        <a:t>may occur.</a:t>
                      </a:r>
                      <a:endParaRPr b="1" sz="1100">
                        <a:solidFill>
                          <a:srgbClr val="CC0000"/>
                        </a:solidFill>
                        <a:latin typeface="Mada"/>
                        <a:ea typeface="Mada"/>
                        <a:cs typeface="Mada"/>
                        <a:sym typeface="Mada"/>
                      </a:endParaRPr>
                    </a:p>
                  </a:txBody>
                  <a:tcPr marT="91425" marB="91425" marR="91425" marL="91425"/>
                </a:tc>
                <a:tc>
                  <a:txBody>
                    <a:bodyPr/>
                    <a:lstStyle/>
                    <a:p>
                      <a:pPr indent="-156249" lvl="0" marL="208799" rtl="0" algn="l">
                        <a:spcBef>
                          <a:spcPts val="0"/>
                        </a:spcBef>
                        <a:spcAft>
                          <a:spcPts val="0"/>
                        </a:spcAft>
                        <a:buSzPts val="1100"/>
                        <a:buFont typeface="Mada"/>
                        <a:buChar char="●"/>
                      </a:pPr>
                      <a:r>
                        <a:rPr lang="ar" sz="1100">
                          <a:latin typeface="Mada"/>
                          <a:ea typeface="Mada"/>
                          <a:cs typeface="Mada"/>
                          <a:sym typeface="Mada"/>
                        </a:rPr>
                        <a:t>Increase in the left ventricular end-diastolic volume (essentially the preload).</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lang="ar" sz="1100">
                          <a:latin typeface="Mada"/>
                          <a:ea typeface="Mada"/>
                          <a:cs typeface="Mada"/>
                          <a:sym typeface="Mada"/>
                        </a:rPr>
                        <a:t>Increased stroke volume compensating for regurgitant flow supported by the ventricular hypertrophy to maintain ejection fraction, with a greater preload leading to greater contractility (frank-starling law)</a:t>
                      </a:r>
                      <a:endParaRPr sz="1100">
                        <a:latin typeface="Mada"/>
                        <a:ea typeface="Mada"/>
                        <a:cs typeface="Mada"/>
                        <a:sym typeface="Mada"/>
                      </a:endParaRPr>
                    </a:p>
                    <a:p>
                      <a:pPr indent="-156249" lvl="0" marL="208799" rtl="0" algn="l">
                        <a:spcBef>
                          <a:spcPts val="0"/>
                        </a:spcBef>
                        <a:spcAft>
                          <a:spcPts val="0"/>
                        </a:spcAft>
                        <a:buSzPts val="1100"/>
                        <a:buFont typeface="Mada"/>
                        <a:buChar char="●"/>
                      </a:pPr>
                      <a:r>
                        <a:rPr lang="ar" sz="1100">
                          <a:latin typeface="Mada"/>
                          <a:ea typeface="Mada"/>
                          <a:cs typeface="Mada"/>
                          <a:sym typeface="Mada"/>
                        </a:rPr>
                        <a:t>Eventually further increases in preload cannot be met by greater contractility and heart failure develops.</a:t>
                      </a:r>
                      <a:endParaRPr b="1" sz="1100">
                        <a:solidFill>
                          <a:srgbClr val="CC0000"/>
                        </a:solidFill>
                        <a:latin typeface="Mada"/>
                        <a:ea typeface="Mada"/>
                        <a:cs typeface="Mada"/>
                        <a:sym typeface="Mada"/>
                      </a:endParaRPr>
                    </a:p>
                  </a:txBody>
                  <a:tcPr marT="91425" marB="91425" marR="91425" marL="91425"/>
                </a:tc>
              </a:tr>
              <a:tr h="2061300">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Causes</a:t>
                      </a:r>
                      <a:endParaRPr b="1">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ar" sz="1200">
                          <a:solidFill>
                            <a:srgbClr val="9C254D"/>
                          </a:solidFill>
                          <a:latin typeface="Mada"/>
                          <a:ea typeface="Mada"/>
                          <a:cs typeface="Mada"/>
                          <a:sym typeface="Mada"/>
                        </a:rPr>
                        <a:t>Aortic root:</a:t>
                      </a:r>
                      <a:endParaRPr sz="12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Aortic dissection</a:t>
                      </a:r>
                      <a:r>
                        <a:rPr lang="ar" sz="1100">
                          <a:solidFill>
                            <a:schemeClr val="dk1"/>
                          </a:solidFill>
                          <a:latin typeface="Mada"/>
                          <a:ea typeface="Mada"/>
                          <a:cs typeface="Mada"/>
                          <a:sym typeface="Mada"/>
                        </a:rPr>
                        <a:t> (ascending aorta)</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Valvular (Aortic valve cusps):</a:t>
                      </a:r>
                      <a:endParaRPr sz="1200">
                        <a:solidFill>
                          <a:schemeClr val="dk1"/>
                        </a:solidFill>
                        <a:latin typeface="Mada"/>
                        <a:ea typeface="Mada"/>
                        <a:cs typeface="Mada"/>
                        <a:sym typeface="Mada"/>
                      </a:endParaRPr>
                    </a:p>
                    <a:p>
                      <a:pPr indent="-156249" lvl="0" marL="208799"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Infective endocarditis</a:t>
                      </a:r>
                      <a:endParaRPr b="1" sz="1100">
                        <a:solidFill>
                          <a:srgbClr val="CC0000"/>
                        </a:solidFill>
                        <a:latin typeface="Mada"/>
                        <a:ea typeface="Mada"/>
                        <a:cs typeface="Mada"/>
                        <a:sym typeface="Mada"/>
                      </a:endParaRPr>
                    </a:p>
                    <a:p>
                      <a:pPr indent="-156249" lvl="0" marL="208799" rtl="0" algn="l">
                        <a:spcBef>
                          <a:spcPts val="0"/>
                        </a:spcBef>
                        <a:spcAft>
                          <a:spcPts val="0"/>
                        </a:spcAft>
                        <a:buClr>
                          <a:srgbClr val="CC0000"/>
                        </a:buClr>
                        <a:buSzPts val="1100"/>
                        <a:buFont typeface="Mada"/>
                        <a:buChar char="●"/>
                      </a:pPr>
                      <a:r>
                        <a:rPr lang="ar" sz="1100">
                          <a:solidFill>
                            <a:schemeClr val="dk1"/>
                          </a:solidFill>
                          <a:latin typeface="Mada"/>
                          <a:ea typeface="Mada"/>
                          <a:cs typeface="Mada"/>
                          <a:sym typeface="Mada"/>
                        </a:rPr>
                        <a:t>Chest trauma → Rupture of leaflet</a:t>
                      </a:r>
                      <a:endParaRPr sz="1100">
                        <a:solidFill>
                          <a:schemeClr val="dk1"/>
                        </a:solidFill>
                        <a:latin typeface="Mada"/>
                        <a:ea typeface="Mada"/>
                        <a:cs typeface="Mada"/>
                        <a:sym typeface="Mada"/>
                      </a:endParaRPr>
                    </a:p>
                    <a:p>
                      <a:pPr indent="-156249" lvl="0" marL="208799" rtl="0" algn="l">
                        <a:spcBef>
                          <a:spcPts val="0"/>
                        </a:spcBef>
                        <a:spcAft>
                          <a:spcPts val="0"/>
                        </a:spcAft>
                        <a:buClr>
                          <a:srgbClr val="CC0000"/>
                        </a:buClr>
                        <a:buSzPts val="1100"/>
                        <a:buFont typeface="Mada"/>
                        <a:buChar char="●"/>
                      </a:pPr>
                      <a:r>
                        <a:rPr lang="ar" sz="1100">
                          <a:solidFill>
                            <a:schemeClr val="dk1"/>
                          </a:solidFill>
                          <a:latin typeface="Mada"/>
                          <a:ea typeface="Mada"/>
                          <a:cs typeface="Mada"/>
                          <a:sym typeface="Mada"/>
                        </a:rPr>
                        <a:t>Failure of prosthetic heart valve</a:t>
                      </a:r>
                      <a:endParaRPr sz="1100">
                        <a:solidFill>
                          <a:schemeClr val="dk1"/>
                        </a:solidFill>
                        <a:latin typeface="Mada"/>
                        <a:ea typeface="Mada"/>
                        <a:cs typeface="Mada"/>
                        <a:sym typeface="Mada"/>
                      </a:endParaRPr>
                    </a:p>
                    <a:p>
                      <a:pPr indent="-156249" lvl="0" marL="208799" rtl="0" algn="l">
                        <a:spcBef>
                          <a:spcPts val="0"/>
                        </a:spcBef>
                        <a:spcAft>
                          <a:spcPts val="0"/>
                        </a:spcAft>
                        <a:buClr>
                          <a:srgbClr val="6D9EEB"/>
                        </a:buClr>
                        <a:buSzPts val="1100"/>
                        <a:buFont typeface="Mada"/>
                        <a:buChar char="●"/>
                      </a:pPr>
                      <a:r>
                        <a:rPr lang="ar" sz="1100">
                          <a:solidFill>
                            <a:srgbClr val="6D9EEB"/>
                          </a:solidFill>
                          <a:latin typeface="Mada"/>
                          <a:ea typeface="Mada"/>
                          <a:cs typeface="Mada"/>
                          <a:sym typeface="Mada"/>
                        </a:rPr>
                        <a:t>Acute RF</a:t>
                      </a:r>
                      <a:endParaRPr sz="1100">
                        <a:solidFill>
                          <a:srgbClr val="6D9EEB"/>
                        </a:solidFill>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Others: </a:t>
                      </a:r>
                      <a:r>
                        <a:rPr lang="ar" sz="1100">
                          <a:latin typeface="Mada"/>
                          <a:ea typeface="Mada"/>
                          <a:cs typeface="Mada"/>
                          <a:sym typeface="Mada"/>
                        </a:rPr>
                        <a:t>Ruptured sinus valsalva aneurysm</a:t>
                      </a:r>
                      <a:endParaRPr sz="11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ar" sz="1200">
                          <a:solidFill>
                            <a:srgbClr val="9C254D"/>
                          </a:solidFill>
                          <a:latin typeface="Mada"/>
                          <a:ea typeface="Mada"/>
                          <a:cs typeface="Mada"/>
                          <a:sym typeface="Mada"/>
                        </a:rPr>
                        <a:t>Aortic root:</a:t>
                      </a:r>
                      <a:endParaRPr b="1" sz="1200">
                        <a:solidFill>
                          <a:srgbClr val="9C254D"/>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Hypertension (severe)</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Connective tissue disorders e.g. </a:t>
                      </a:r>
                      <a:r>
                        <a:rPr b="1" lang="ar" sz="1100">
                          <a:solidFill>
                            <a:srgbClr val="CC0000"/>
                          </a:solidFill>
                          <a:latin typeface="Mada"/>
                          <a:ea typeface="Mada"/>
                          <a:cs typeface="Mada"/>
                          <a:sym typeface="Mada"/>
                        </a:rPr>
                        <a:t>Marfan syndrome, </a:t>
                      </a:r>
                      <a:r>
                        <a:rPr lang="ar" sz="1100">
                          <a:solidFill>
                            <a:schemeClr val="dk1"/>
                          </a:solidFill>
                          <a:latin typeface="Mada"/>
                          <a:ea typeface="Mada"/>
                          <a:cs typeface="Mada"/>
                          <a:sym typeface="Mada"/>
                        </a:rPr>
                        <a:t>Ehlers-Danlos syndrome, </a:t>
                      </a:r>
                      <a:r>
                        <a:rPr lang="ar" sz="1100">
                          <a:solidFill>
                            <a:srgbClr val="6D9EEB"/>
                          </a:solidFill>
                          <a:latin typeface="Mada"/>
                          <a:ea typeface="Mada"/>
                          <a:cs typeface="Mada"/>
                          <a:sym typeface="Mada"/>
                        </a:rPr>
                        <a:t>osteogenesis imperfecta</a:t>
                      </a:r>
                      <a:endParaRPr sz="1100">
                        <a:solidFill>
                          <a:srgbClr val="6D9EEB"/>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Idiopathic Aortitis</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rgbClr val="9C254D"/>
                          </a:solidFill>
                          <a:latin typeface="Mada"/>
                          <a:ea typeface="Mada"/>
                          <a:cs typeface="Mada"/>
                          <a:sym typeface="Mada"/>
                        </a:rPr>
                        <a:t>Valvular (Aortic valve cusps):</a:t>
                      </a:r>
                      <a:endParaRPr b="1" sz="1200">
                        <a:solidFill>
                          <a:srgbClr val="9C254D"/>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Bicuspid aortic valve:</a:t>
                      </a:r>
                      <a:r>
                        <a:rPr lang="ar" sz="1100">
                          <a:solidFill>
                            <a:schemeClr val="dk1"/>
                          </a:solidFill>
                          <a:latin typeface="Mada"/>
                          <a:ea typeface="Mada"/>
                          <a:cs typeface="Mada"/>
                          <a:sym typeface="Mada"/>
                        </a:rPr>
                        <a:t> Most common cause of AR  in young adults and developed countries</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Rheumatic heart disease:</a:t>
                      </a:r>
                      <a:r>
                        <a:rPr lang="ar" sz="1100">
                          <a:solidFill>
                            <a:schemeClr val="dk1"/>
                          </a:solidFill>
                          <a:latin typeface="Mada"/>
                          <a:ea typeface="Mada"/>
                          <a:cs typeface="Mada"/>
                          <a:sym typeface="Mada"/>
                        </a:rPr>
                        <a:t> Most common cause of AR in developing countries</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Calcific degeneration</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Others: </a:t>
                      </a:r>
                      <a:r>
                        <a:rPr lang="ar" sz="1100">
                          <a:solidFill>
                            <a:schemeClr val="dk1"/>
                          </a:solidFill>
                          <a:latin typeface="Mada"/>
                          <a:ea typeface="Mada"/>
                          <a:cs typeface="Mada"/>
                          <a:sym typeface="Mada"/>
                        </a:rPr>
                        <a:t>Tertiary syphilis, Arthritides (Reiter’s syndrome, Ankylosing spondylitis and Rheumatoid arthritis)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txBody>
                  <a:tcPr marT="91425" marB="91425" marR="91425" marL="91425"/>
                </a:tc>
              </a:tr>
              <a:tr h="552275">
                <a:tc>
                  <a:txBody>
                    <a:bodyPr/>
                    <a:lstStyle/>
                    <a:p>
                      <a:pPr indent="0" lvl="0" marL="0" rtl="0" algn="ctr">
                        <a:spcBef>
                          <a:spcPts val="0"/>
                        </a:spcBef>
                        <a:spcAft>
                          <a:spcPts val="0"/>
                        </a:spcAft>
                        <a:buClr>
                          <a:schemeClr val="dk1"/>
                        </a:buClr>
                        <a:buSzPts val="1100"/>
                        <a:buFont typeface="Arial"/>
                        <a:buNone/>
                      </a:pPr>
                      <a:r>
                        <a:rPr b="1" lang="ar">
                          <a:solidFill>
                            <a:srgbClr val="9C254D"/>
                          </a:solidFill>
                          <a:latin typeface="Mada"/>
                          <a:ea typeface="Mada"/>
                          <a:cs typeface="Mada"/>
                          <a:sym typeface="Mada"/>
                        </a:rPr>
                        <a:t>Symptoms</a:t>
                      </a:r>
                      <a:endParaRPr b="1">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Sudden, severe dyspnea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Chest pain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Symptoms of low CO &amp; HF</a:t>
                      </a:r>
                      <a:endParaRPr b="1" sz="1100">
                        <a:solidFill>
                          <a:srgbClr val="CC0000"/>
                        </a:solidFill>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Exertional dyspnea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Chest pain</a:t>
                      </a:r>
                      <a:endParaRPr sz="1100">
                        <a:solidFill>
                          <a:schemeClr val="dk1"/>
                        </a:solidFill>
                        <a:latin typeface="Mada"/>
                        <a:ea typeface="Mada"/>
                        <a:cs typeface="Mada"/>
                        <a:sym typeface="Mada"/>
                      </a:endParaRPr>
                    </a:p>
                  </a:txBody>
                  <a:tcPr marT="91425" marB="91425" marR="91425" marL="91425"/>
                </a:tc>
              </a:tr>
            </a:tbl>
          </a:graphicData>
        </a:graphic>
      </p:graphicFrame>
      <p:sp>
        <p:nvSpPr>
          <p:cNvPr id="584" name="Google Shape;584;p41"/>
          <p:cNvSpPr txBox="1"/>
          <p:nvPr/>
        </p:nvSpPr>
        <p:spPr>
          <a:xfrm>
            <a:off x="247500" y="2748525"/>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Acute vs Chronic AR/AI</a:t>
            </a:r>
            <a:endParaRPr sz="2200">
              <a:highlight>
                <a:srgbClr val="F5E9ED"/>
              </a:highlight>
              <a:latin typeface="Alegreya Regular"/>
              <a:ea typeface="Alegreya Regular"/>
              <a:cs typeface="Alegreya Regular"/>
              <a:sym typeface="Alegreya Regular"/>
            </a:endParaRPr>
          </a:p>
        </p:txBody>
      </p:sp>
      <p:cxnSp>
        <p:nvCxnSpPr>
          <p:cNvPr id="585" name="Google Shape;585;p41"/>
          <p:cNvCxnSpPr/>
          <p:nvPr/>
        </p:nvCxnSpPr>
        <p:spPr>
          <a:xfrm rot="10800000">
            <a:off x="8900" y="10078250"/>
            <a:ext cx="7612800" cy="0"/>
          </a:xfrm>
          <a:prstGeom prst="straightConnector1">
            <a:avLst/>
          </a:prstGeom>
          <a:noFill/>
          <a:ln cap="flat" cmpd="sng" w="28575">
            <a:solidFill>
              <a:srgbClr val="9C254D"/>
            </a:solidFill>
            <a:prstDash val="dot"/>
            <a:round/>
            <a:headEnd len="med" w="med" type="none"/>
            <a:tailEnd len="med" w="med" type="none"/>
          </a:ln>
        </p:spPr>
      </p:cxnSp>
      <p:pic>
        <p:nvPicPr>
          <p:cNvPr id="586" name="Google Shape;586;p41"/>
          <p:cNvPicPr preferRelativeResize="0"/>
          <p:nvPr/>
        </p:nvPicPr>
        <p:blipFill>
          <a:blip r:embed="rId3">
            <a:alphaModFix/>
          </a:blip>
          <a:stretch>
            <a:fillRect/>
          </a:stretch>
        </p:blipFill>
        <p:spPr>
          <a:xfrm>
            <a:off x="5324575" y="1382850"/>
            <a:ext cx="2190575" cy="1071551"/>
          </a:xfrm>
          <a:prstGeom prst="rect">
            <a:avLst/>
          </a:prstGeom>
          <a:noFill/>
          <a:ln>
            <a:noFill/>
          </a:ln>
        </p:spPr>
      </p:pic>
      <p:pic>
        <p:nvPicPr>
          <p:cNvPr id="587" name="Google Shape;587;p41"/>
          <p:cNvPicPr preferRelativeResize="0"/>
          <p:nvPr/>
        </p:nvPicPr>
        <p:blipFill>
          <a:blip r:embed="rId4">
            <a:alphaModFix/>
          </a:blip>
          <a:stretch>
            <a:fillRect/>
          </a:stretch>
        </p:blipFill>
        <p:spPr>
          <a:xfrm>
            <a:off x="5729226" y="2577050"/>
            <a:ext cx="985825" cy="650350"/>
          </a:xfrm>
          <a:prstGeom prst="rect">
            <a:avLst/>
          </a:prstGeom>
          <a:noFill/>
          <a:ln>
            <a:noFill/>
          </a:ln>
        </p:spPr>
      </p:pic>
      <p:sp>
        <p:nvSpPr>
          <p:cNvPr id="588" name="Google Shape;588;p41"/>
          <p:cNvSpPr/>
          <p:nvPr/>
        </p:nvSpPr>
        <p:spPr>
          <a:xfrm>
            <a:off x="5324575" y="1054675"/>
            <a:ext cx="2174400" cy="1393800"/>
          </a:xfrm>
          <a:prstGeom prst="rect">
            <a:avLst/>
          </a:prstGeom>
          <a:noFill/>
          <a:ln cap="flat" cmpd="sng" w="9525">
            <a:solidFill>
              <a:srgbClr val="A64D7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1300">
                <a:solidFill>
                  <a:srgbClr val="A64D79"/>
                </a:solidFill>
                <a:latin typeface="Mada"/>
                <a:ea typeface="Mada"/>
                <a:cs typeface="Mada"/>
                <a:sym typeface="Mada"/>
              </a:rPr>
              <a:t>Etiology</a:t>
            </a:r>
            <a:endParaRPr sz="1300">
              <a:solidFill>
                <a:srgbClr val="A64D79"/>
              </a:solidFill>
              <a:latin typeface="Mada"/>
              <a:ea typeface="Mada"/>
              <a:cs typeface="Mada"/>
              <a:sym typeface="Mad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2"/>
          <p:cNvSpPr txBox="1"/>
          <p:nvPr>
            <p:ph idx="12" type="sldNum"/>
          </p:nvPr>
        </p:nvSpPr>
        <p:spPr>
          <a:xfrm>
            <a:off x="7067675" y="0"/>
            <a:ext cx="4923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r>
              <a:rPr lang="ar"/>
              <a:t>21</a:t>
            </a:r>
            <a:endParaRPr sz="1600"/>
          </a:p>
        </p:txBody>
      </p:sp>
      <p:sp>
        <p:nvSpPr>
          <p:cNvPr id="594" name="Google Shape;594;p4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5- Aortic Regurgitation </a:t>
            </a:r>
            <a:r>
              <a:rPr i="1" lang="ar" sz="2400">
                <a:solidFill>
                  <a:schemeClr val="dk1"/>
                </a:solidFill>
                <a:latin typeface="Exo Thin"/>
                <a:ea typeface="Exo Thin"/>
                <a:cs typeface="Exo Thin"/>
                <a:sym typeface="Exo Thin"/>
              </a:rPr>
              <a:t>(cont.)</a:t>
            </a:r>
            <a:endParaRPr sz="2600">
              <a:latin typeface="Exo Thin"/>
              <a:ea typeface="Exo Thin"/>
              <a:cs typeface="Exo Thin"/>
              <a:sym typeface="Exo Thin"/>
            </a:endParaRPr>
          </a:p>
        </p:txBody>
      </p:sp>
      <p:sp>
        <p:nvSpPr>
          <p:cNvPr id="595" name="Google Shape;595;p42"/>
          <p:cNvSpPr txBox="1"/>
          <p:nvPr/>
        </p:nvSpPr>
        <p:spPr>
          <a:xfrm>
            <a:off x="209813" y="45664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Pathophysiology</a:t>
            </a:r>
            <a:endParaRPr sz="2200">
              <a:highlight>
                <a:srgbClr val="F5E9ED"/>
              </a:highlight>
              <a:latin typeface="Alegreya Regular"/>
              <a:ea typeface="Alegreya Regular"/>
              <a:cs typeface="Alegreya Regular"/>
              <a:sym typeface="Alegreya Regular"/>
            </a:endParaRPr>
          </a:p>
        </p:txBody>
      </p:sp>
      <p:sp>
        <p:nvSpPr>
          <p:cNvPr id="596" name="Google Shape;596;p42"/>
          <p:cNvSpPr txBox="1"/>
          <p:nvPr/>
        </p:nvSpPr>
        <p:spPr>
          <a:xfrm>
            <a:off x="387800" y="5008350"/>
            <a:ext cx="5469900" cy="15069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Widened pulse pressure</a:t>
            </a:r>
            <a:r>
              <a:rPr lang="ar" sz="1000">
                <a:solidFill>
                  <a:schemeClr val="dk1"/>
                </a:solidFill>
                <a:latin typeface="Mada"/>
                <a:ea typeface="Mada"/>
                <a:cs typeface="Mada"/>
                <a:sym typeface="Mada"/>
              </a:rPr>
              <a:t>  → ↑ systolic BP and ↓Diastolic BP (collapsing pulse) Seen in hyperdynamic circulation (pregnancy, anemia, infection, thyrotoxicosis)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Stroke volume increased →  (high Systolic BP)</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Regurgitant volume increased →  (Low Diastolic BP)</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ar" sz="1000">
                <a:solidFill>
                  <a:schemeClr val="dk1"/>
                </a:solidFill>
                <a:latin typeface="Mada"/>
                <a:ea typeface="Mada"/>
                <a:cs typeface="Mada"/>
                <a:sym typeface="Mada"/>
              </a:rPr>
              <a:t>Imbalance between myocardial supply and demand:</a:t>
            </a:r>
            <a:r>
              <a:rPr lang="ar"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 Diastolic BP →  ↓ perfusion pressure → ↓ supply.</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ar" sz="1000">
                <a:solidFill>
                  <a:schemeClr val="dk1"/>
                </a:solidFill>
                <a:latin typeface="Mada"/>
                <a:ea typeface="Mada"/>
                <a:cs typeface="Mada"/>
                <a:sym typeface="Mada"/>
              </a:rPr>
              <a:t>↑ LV size (thus ↑ wall stress) → ↑ demand </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Note: </a:t>
            </a:r>
            <a:r>
              <a:rPr lang="ar" sz="1000">
                <a:solidFill>
                  <a:schemeClr val="dk1"/>
                </a:solidFill>
                <a:latin typeface="Mada"/>
                <a:ea typeface="Mada"/>
                <a:cs typeface="Mada"/>
                <a:sym typeface="Mada"/>
              </a:rPr>
              <a:t> If mitral regurgitation ensues,</a:t>
            </a:r>
            <a:r>
              <a:rPr lang="ar" sz="1000">
                <a:solidFill>
                  <a:schemeClr val="dk1"/>
                </a:solidFill>
                <a:latin typeface="Mada"/>
                <a:ea typeface="Mada"/>
                <a:cs typeface="Mada"/>
                <a:sym typeface="Mada"/>
              </a:rPr>
              <a:t> left ventricular failure develops, leading to a rise in left ventricular end-diastolic pressure and pulmonary oedema. </a:t>
            </a:r>
            <a:endParaRPr sz="1000">
              <a:solidFill>
                <a:schemeClr val="dk1"/>
              </a:solidFill>
              <a:latin typeface="Mada"/>
              <a:ea typeface="Mada"/>
              <a:cs typeface="Mada"/>
              <a:sym typeface="Mada"/>
            </a:endParaRPr>
          </a:p>
        </p:txBody>
      </p:sp>
      <p:sp>
        <p:nvSpPr>
          <p:cNvPr id="597" name="Google Shape;597;p42"/>
          <p:cNvSpPr txBox="1"/>
          <p:nvPr/>
        </p:nvSpPr>
        <p:spPr>
          <a:xfrm>
            <a:off x="209813" y="65061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Investigations</a:t>
            </a:r>
            <a:endParaRPr sz="2200">
              <a:highlight>
                <a:srgbClr val="F5E9ED"/>
              </a:highlight>
              <a:latin typeface="Alegreya Regular"/>
              <a:ea typeface="Alegreya Regular"/>
              <a:cs typeface="Alegreya Regular"/>
              <a:sym typeface="Alegreya Regular"/>
            </a:endParaRPr>
          </a:p>
        </p:txBody>
      </p:sp>
      <p:sp>
        <p:nvSpPr>
          <p:cNvPr id="598" name="Google Shape;598;p42"/>
          <p:cNvSpPr txBox="1"/>
          <p:nvPr/>
        </p:nvSpPr>
        <p:spPr>
          <a:xfrm>
            <a:off x="24750" y="9706925"/>
            <a:ext cx="7510500" cy="94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900">
                <a:solidFill>
                  <a:srgbClr val="1C4588"/>
                </a:solidFill>
                <a:latin typeface="Mada"/>
                <a:ea typeface="Mada"/>
                <a:cs typeface="Mada"/>
                <a:sym typeface="Mada"/>
              </a:rPr>
              <a:t>1- </a:t>
            </a:r>
            <a:r>
              <a:rPr lang="ar" sz="900">
                <a:solidFill>
                  <a:srgbClr val="1C4588"/>
                </a:solidFill>
                <a:latin typeface="Mada"/>
                <a:ea typeface="Mada"/>
                <a:cs typeface="Mada"/>
                <a:sym typeface="Mada"/>
              </a:rPr>
              <a:t>AR due to valvular disease is best heard in the left third and fourth </a:t>
            </a:r>
            <a:r>
              <a:rPr lang="ar" sz="900">
                <a:solidFill>
                  <a:srgbClr val="1C4588"/>
                </a:solidFill>
                <a:uFill>
                  <a:noFill/>
                </a:uFill>
                <a:latin typeface="Mada"/>
                <a:ea typeface="Mada"/>
                <a:cs typeface="Mada"/>
                <a:sym typeface="Mada"/>
                <a:hlinkClick r:id="rId3">
                  <a:extLst>
                    <a:ext uri="{A12FA001-AC4F-418D-AE19-62706E023703}">
                      <ahyp:hlinkClr val="tx"/>
                    </a:ext>
                  </a:extLst>
                </a:hlinkClick>
              </a:rPr>
              <a:t>intercostal spaces</a:t>
            </a:r>
            <a:r>
              <a:rPr lang="ar" sz="900">
                <a:solidFill>
                  <a:srgbClr val="1C4588"/>
                </a:solidFill>
                <a:latin typeface="Mada"/>
                <a:ea typeface="Mada"/>
                <a:cs typeface="Mada"/>
                <a:sym typeface="Mada"/>
              </a:rPr>
              <a:t> and along the left sternal border(Erb point). </a:t>
            </a:r>
            <a:r>
              <a:rPr lang="ar" sz="900">
                <a:solidFill>
                  <a:srgbClr val="1C4588"/>
                </a:solidFill>
                <a:latin typeface="Mada"/>
                <a:ea typeface="Mada"/>
                <a:cs typeface="Mada"/>
                <a:sym typeface="Mada"/>
              </a:rPr>
              <a:t>Whereas</a:t>
            </a:r>
            <a:r>
              <a:rPr lang="ar" sz="900">
                <a:solidFill>
                  <a:srgbClr val="1C4588"/>
                </a:solidFill>
                <a:latin typeface="Mada"/>
                <a:ea typeface="Mada"/>
                <a:cs typeface="Mada"/>
                <a:sym typeface="Mada"/>
              </a:rPr>
              <a:t> AR due to aortic root disease (e.g., </a:t>
            </a:r>
            <a:r>
              <a:rPr lang="ar" sz="900">
                <a:solidFill>
                  <a:srgbClr val="1C4588"/>
                </a:solidFill>
                <a:uFill>
                  <a:noFill/>
                </a:uFill>
                <a:latin typeface="Mada"/>
                <a:ea typeface="Mada"/>
                <a:cs typeface="Mada"/>
                <a:sym typeface="Mada"/>
                <a:hlinkClick r:id="rId4">
                  <a:extLst>
                    <a:ext uri="{A12FA001-AC4F-418D-AE19-62706E023703}">
                      <ahyp:hlinkClr val="tx"/>
                    </a:ext>
                  </a:extLst>
                </a:hlinkClick>
              </a:rPr>
              <a:t>aortic dissection</a:t>
            </a:r>
            <a:r>
              <a:rPr lang="ar" sz="900">
                <a:solidFill>
                  <a:srgbClr val="1C4588"/>
                </a:solidFill>
                <a:latin typeface="Mada"/>
                <a:ea typeface="Mada"/>
                <a:cs typeface="Mada"/>
                <a:sym typeface="Mada"/>
              </a:rPr>
              <a:t>) is best heard along the right sternal border. In more severe stages, there might be  a harsh, crescendo-decrescendo mid-</a:t>
            </a:r>
            <a:r>
              <a:rPr lang="ar" sz="900">
                <a:solidFill>
                  <a:srgbClr val="1C4588"/>
                </a:solidFill>
                <a:uFill>
                  <a:noFill/>
                </a:uFill>
                <a:latin typeface="Mada"/>
                <a:ea typeface="Mada"/>
                <a:cs typeface="Mada"/>
                <a:sym typeface="Mada"/>
                <a:hlinkClick r:id="rId5">
                  <a:extLst>
                    <a:ext uri="{A12FA001-AC4F-418D-AE19-62706E023703}">
                      <ahyp:hlinkClr val="tx"/>
                    </a:ext>
                  </a:extLst>
                </a:hlinkClick>
              </a:rPr>
              <a:t>systolic</a:t>
            </a:r>
            <a:r>
              <a:rPr lang="ar" sz="900">
                <a:solidFill>
                  <a:srgbClr val="1C4588"/>
                </a:solidFill>
                <a:latin typeface="Mada"/>
                <a:ea typeface="Mada"/>
                <a:cs typeface="Mada"/>
                <a:sym typeface="Mada"/>
              </a:rPr>
              <a:t> murmur that resembles the ejection </a:t>
            </a:r>
            <a:r>
              <a:rPr lang="ar" sz="900">
                <a:solidFill>
                  <a:srgbClr val="1C4588"/>
                </a:solidFill>
                <a:uFill>
                  <a:noFill/>
                </a:uFill>
                <a:latin typeface="Mada"/>
                <a:ea typeface="Mada"/>
                <a:cs typeface="Mada"/>
                <a:sym typeface="Mada"/>
                <a:hlinkClick r:id="rId6">
                  <a:extLst>
                    <a:ext uri="{A12FA001-AC4F-418D-AE19-62706E023703}">
                      <ahyp:hlinkClr val="tx"/>
                    </a:ext>
                  </a:extLst>
                </a:hlinkClick>
              </a:rPr>
              <a:t>murmur</a:t>
            </a:r>
            <a:r>
              <a:rPr lang="ar" sz="900">
                <a:solidFill>
                  <a:srgbClr val="1C4588"/>
                </a:solidFill>
                <a:latin typeface="Mada"/>
                <a:ea typeface="Mada"/>
                <a:cs typeface="Mada"/>
                <a:sym typeface="Mada"/>
              </a:rPr>
              <a:t> heard in </a:t>
            </a:r>
            <a:r>
              <a:rPr lang="ar" sz="900">
                <a:solidFill>
                  <a:srgbClr val="1C4588"/>
                </a:solidFill>
                <a:uFill>
                  <a:noFill/>
                </a:uFill>
                <a:latin typeface="Mada"/>
                <a:ea typeface="Mada"/>
                <a:cs typeface="Mada"/>
                <a:sym typeface="Mada"/>
                <a:hlinkClick r:id="rId7">
                  <a:extLst>
                    <a:ext uri="{A12FA001-AC4F-418D-AE19-62706E023703}">
                      <ahyp:hlinkClr val="tx"/>
                    </a:ext>
                  </a:extLst>
                </a:hlinkClick>
              </a:rPr>
              <a:t>aortic stenosis</a:t>
            </a:r>
            <a:endParaRPr sz="900">
              <a:solidFill>
                <a:srgbClr val="1C4588"/>
              </a:solidFill>
              <a:latin typeface="Mada"/>
              <a:ea typeface="Mada"/>
              <a:cs typeface="Mada"/>
              <a:sym typeface="Mada"/>
            </a:endParaRPr>
          </a:p>
          <a:p>
            <a:pPr indent="0" lvl="0" marL="0" rtl="0" algn="l">
              <a:lnSpc>
                <a:spcPct val="100000"/>
              </a:lnSpc>
              <a:spcBef>
                <a:spcPts val="0"/>
              </a:spcBef>
              <a:spcAft>
                <a:spcPts val="0"/>
              </a:spcAft>
              <a:buNone/>
            </a:pPr>
            <a:r>
              <a:rPr lang="ar" sz="900">
                <a:solidFill>
                  <a:srgbClr val="6AA84F"/>
                </a:solidFill>
                <a:latin typeface="Mada"/>
                <a:ea typeface="Mada"/>
                <a:cs typeface="Mada"/>
                <a:sym typeface="Mada"/>
              </a:rPr>
              <a:t>2- it </a:t>
            </a:r>
            <a:r>
              <a:rPr lang="ar" sz="900">
                <a:solidFill>
                  <a:srgbClr val="6AA84F"/>
                </a:solidFill>
                <a:latin typeface="Mada"/>
                <a:ea typeface="Mada"/>
                <a:cs typeface="Mada"/>
                <a:sym typeface="Mada"/>
              </a:rPr>
              <a:t>resembles</a:t>
            </a:r>
            <a:r>
              <a:rPr lang="ar" sz="900">
                <a:solidFill>
                  <a:srgbClr val="6AA84F"/>
                </a:solidFill>
                <a:latin typeface="Mada"/>
                <a:ea typeface="Mada"/>
                <a:cs typeface="Mada"/>
                <a:sym typeface="Mada"/>
              </a:rPr>
              <a:t> stenosis but it is NOT! </a:t>
            </a:r>
            <a:r>
              <a:rPr lang="ar" sz="900">
                <a:solidFill>
                  <a:srgbClr val="6AA84F"/>
                </a:solidFill>
                <a:latin typeface="Mada"/>
                <a:ea typeface="Mada"/>
                <a:cs typeface="Mada"/>
                <a:sym typeface="Mada"/>
              </a:rPr>
              <a:t>(Because the 1st heart sound is normal ).</a:t>
            </a:r>
            <a:r>
              <a:rPr lang="ar" sz="900">
                <a:solidFill>
                  <a:srgbClr val="6AA84F"/>
                </a:solidFill>
                <a:latin typeface="Mada"/>
                <a:ea typeface="Mada"/>
                <a:cs typeface="Mada"/>
                <a:sym typeface="Mada"/>
              </a:rPr>
              <a:t> it is </a:t>
            </a:r>
            <a:r>
              <a:rPr lang="ar" sz="900" u="sng">
                <a:solidFill>
                  <a:srgbClr val="6AA84F"/>
                </a:solidFill>
                <a:latin typeface="Mada"/>
                <a:ea typeface="Mada"/>
                <a:cs typeface="Mada"/>
                <a:sym typeface="Mada"/>
              </a:rPr>
              <a:t>functional</a:t>
            </a:r>
            <a:r>
              <a:rPr lang="ar" sz="900">
                <a:solidFill>
                  <a:srgbClr val="6AA84F"/>
                </a:solidFill>
                <a:latin typeface="Mada"/>
                <a:ea typeface="Mada"/>
                <a:cs typeface="Mada"/>
                <a:sym typeface="Mada"/>
              </a:rPr>
              <a:t> stenosis </a:t>
            </a:r>
            <a:endParaRPr sz="9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ar" sz="900">
                <a:solidFill>
                  <a:srgbClr val="A64D79"/>
                </a:solidFill>
                <a:latin typeface="Mada"/>
                <a:ea typeface="Mada"/>
                <a:cs typeface="Mada"/>
                <a:sym typeface="Mada"/>
              </a:rPr>
              <a:t>3</a:t>
            </a:r>
            <a:r>
              <a:rPr lang="ar" sz="900">
                <a:solidFill>
                  <a:srgbClr val="A64D79"/>
                </a:solidFill>
                <a:latin typeface="Mada"/>
                <a:ea typeface="Mada"/>
                <a:cs typeface="Mada"/>
                <a:sym typeface="Mada"/>
              </a:rPr>
              <a:t>-</a:t>
            </a:r>
            <a:r>
              <a:rPr lang="ar" sz="900">
                <a:solidFill>
                  <a:srgbClr val="A64D79"/>
                </a:solidFill>
                <a:latin typeface="Mada"/>
                <a:ea typeface="Mada"/>
                <a:cs typeface="Mada"/>
                <a:sym typeface="Mada"/>
              </a:rPr>
              <a:t> The relevance of these signs in clinical practice today is questionable. </a:t>
            </a:r>
            <a:r>
              <a:rPr lang="ar" sz="900">
                <a:solidFill>
                  <a:srgbClr val="6AA84F"/>
                </a:solidFill>
                <a:latin typeface="Mada"/>
                <a:ea typeface="Mada"/>
                <a:cs typeface="Mada"/>
                <a:sym typeface="Mada"/>
              </a:rPr>
              <a:t>They are used less and less nowadays because patients are not left long enough before treatment to develop these signs</a:t>
            </a:r>
            <a:endParaRPr sz="900">
              <a:solidFill>
                <a:srgbClr val="6AA84F"/>
              </a:solidFill>
              <a:latin typeface="Mada"/>
              <a:ea typeface="Mada"/>
              <a:cs typeface="Mada"/>
              <a:sym typeface="Mada"/>
            </a:endParaRPr>
          </a:p>
        </p:txBody>
      </p:sp>
      <p:cxnSp>
        <p:nvCxnSpPr>
          <p:cNvPr id="599" name="Google Shape;599;p42"/>
          <p:cNvCxnSpPr/>
          <p:nvPr/>
        </p:nvCxnSpPr>
        <p:spPr>
          <a:xfrm rot="10800000">
            <a:off x="8900" y="96972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600" name="Google Shape;600;p42"/>
          <p:cNvGraphicFramePr/>
          <p:nvPr/>
        </p:nvGraphicFramePr>
        <p:xfrm>
          <a:off x="175200" y="760413"/>
          <a:ext cx="3000000" cy="3000000"/>
        </p:xfrm>
        <a:graphic>
          <a:graphicData uri="http://schemas.openxmlformats.org/drawingml/2006/table">
            <a:tbl>
              <a:tblPr>
                <a:noFill/>
                <a:tableStyleId>{B2831F66-5931-4056-B395-67EB3239CB03}</a:tableStyleId>
              </a:tblPr>
              <a:tblGrid>
                <a:gridCol w="659350"/>
                <a:gridCol w="1788725"/>
                <a:gridCol w="513750"/>
                <a:gridCol w="4361850"/>
              </a:tblGrid>
              <a:tr h="366775">
                <a:tc>
                  <a:txBody>
                    <a:bodyPr/>
                    <a:lstStyle/>
                    <a:p>
                      <a:pPr indent="0" lvl="0" marL="0" rtl="0" algn="ctr">
                        <a:spcBef>
                          <a:spcPts val="0"/>
                        </a:spcBef>
                        <a:spcAft>
                          <a:spcPts val="0"/>
                        </a:spcAft>
                        <a:buNone/>
                      </a:pPr>
                      <a:r>
                        <a:t/>
                      </a:r>
                      <a:endParaRPr b="1">
                        <a:solidFill>
                          <a:srgbClr val="9C254D"/>
                        </a:solidFill>
                        <a:latin typeface="Mada"/>
                        <a:ea typeface="Mada"/>
                        <a:cs typeface="Mada"/>
                        <a:sym typeface="Mada"/>
                      </a:endParaRPr>
                    </a:p>
                  </a:txBody>
                  <a:tcPr marT="91425" marB="91425" marR="91425" marL="91425" anchor="ctr">
                    <a:solidFill>
                      <a:srgbClr val="9C254D"/>
                    </a:solidFill>
                  </a:tcPr>
                </a:tc>
                <a:tc gridSpan="2">
                  <a:txBody>
                    <a:bodyPr/>
                    <a:lstStyle/>
                    <a:p>
                      <a:pPr indent="-228600" lvl="0" marL="457200" rtl="0" algn="ctr">
                        <a:spcBef>
                          <a:spcPts val="0"/>
                        </a:spcBef>
                        <a:spcAft>
                          <a:spcPts val="0"/>
                        </a:spcAft>
                        <a:buNone/>
                      </a:pPr>
                      <a:r>
                        <a:rPr b="1" lang="ar">
                          <a:solidFill>
                            <a:srgbClr val="FFFFFF"/>
                          </a:solidFill>
                          <a:latin typeface="Mada"/>
                          <a:ea typeface="Mada"/>
                          <a:cs typeface="Mada"/>
                          <a:sym typeface="Mada"/>
                        </a:rPr>
                        <a:t>Acute AR</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a:txBody>
                    <a:bodyPr/>
                    <a:lstStyle/>
                    <a:p>
                      <a:pPr indent="-228600" lvl="0" marL="457200" rtl="0" algn="ctr">
                        <a:spcBef>
                          <a:spcPts val="0"/>
                        </a:spcBef>
                        <a:spcAft>
                          <a:spcPts val="0"/>
                        </a:spcAft>
                        <a:buNone/>
                      </a:pPr>
                      <a:r>
                        <a:rPr b="1" lang="ar">
                          <a:solidFill>
                            <a:srgbClr val="FFFFFF"/>
                          </a:solidFill>
                          <a:latin typeface="Mada"/>
                          <a:ea typeface="Mada"/>
                          <a:cs typeface="Mada"/>
                          <a:sym typeface="Mada"/>
                        </a:rPr>
                        <a:t>Chronic AR</a:t>
                      </a:r>
                      <a:endParaRPr b="1">
                        <a:solidFill>
                          <a:srgbClr val="FFFFFF"/>
                        </a:solidFill>
                        <a:latin typeface="Mada"/>
                        <a:ea typeface="Mada"/>
                        <a:cs typeface="Mada"/>
                        <a:sym typeface="Mada"/>
                      </a:endParaRPr>
                    </a:p>
                  </a:txBody>
                  <a:tcPr marT="91425" marB="91425" marR="91425" marL="91425" anchor="ctr">
                    <a:solidFill>
                      <a:srgbClr val="9C254D"/>
                    </a:solidFill>
                  </a:tcPr>
                </a:tc>
              </a:tr>
              <a:tr h="3149450">
                <a:tc>
                  <a:txBody>
                    <a:bodyPr/>
                    <a:lstStyle/>
                    <a:p>
                      <a:pPr indent="0" lvl="0" marL="0" rtl="0" algn="ctr">
                        <a:spcBef>
                          <a:spcPts val="0"/>
                        </a:spcBef>
                        <a:spcAft>
                          <a:spcPts val="0"/>
                        </a:spcAft>
                        <a:buNone/>
                      </a:pPr>
                      <a:r>
                        <a:rPr b="1" lang="ar">
                          <a:solidFill>
                            <a:srgbClr val="9C254D"/>
                          </a:solidFill>
                          <a:latin typeface="Mada"/>
                          <a:ea typeface="Mada"/>
                          <a:cs typeface="Mada"/>
                          <a:sym typeface="Mada"/>
                        </a:rPr>
                        <a:t>Signs</a:t>
                      </a:r>
                      <a:endParaRPr b="1">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156249" lvl="0" marL="208799"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Cardiogenic shock &amp; Heart failure: </a:t>
                      </a:r>
                      <a:r>
                        <a:rPr lang="ar" sz="1100">
                          <a:solidFill>
                            <a:schemeClr val="dk1"/>
                          </a:solidFill>
                          <a:latin typeface="Mada"/>
                          <a:ea typeface="Mada"/>
                          <a:cs typeface="Mada"/>
                          <a:sym typeface="Mada"/>
                        </a:rPr>
                        <a:t>Hypotension, tachycardia, elevated JVP...etc </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Peripheral signs of chronic AI are usually absent </a:t>
                      </a:r>
                      <a:r>
                        <a:rPr lang="ar" sz="1100">
                          <a:solidFill>
                            <a:srgbClr val="6AA84F"/>
                          </a:solidFill>
                          <a:latin typeface="Mada"/>
                          <a:ea typeface="Mada"/>
                          <a:cs typeface="Mada"/>
                          <a:sym typeface="Mada"/>
                        </a:rPr>
                        <a:t>because the body did not have time to develop the compensatory changes seen in chronic AI</a:t>
                      </a:r>
                      <a:endParaRPr sz="1100">
                        <a:solidFill>
                          <a:srgbClr val="6AA84F"/>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S3+ Murmur is early, short, faint and may be absent </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000">
                          <a:solidFill>
                            <a:srgbClr val="1C4588"/>
                          </a:solidFill>
                          <a:latin typeface="Mada"/>
                          <a:ea typeface="Mada"/>
                          <a:cs typeface="Mada"/>
                          <a:sym typeface="Mada"/>
                        </a:rPr>
                        <a:t>Note: </a:t>
                      </a:r>
                      <a:r>
                        <a:rPr lang="ar" sz="1000">
                          <a:solidFill>
                            <a:srgbClr val="1C4588"/>
                          </a:solidFill>
                          <a:latin typeface="Mada"/>
                          <a:ea typeface="Mada"/>
                          <a:cs typeface="Mada"/>
                          <a:sym typeface="Mada"/>
                        </a:rPr>
                        <a:t>The classical signs of aortic regurgitation in such patients may be masked by tachycardia and an abrupt rise in left ventricular end-diastolic pressure. The pulse pressure may also be normal or near-normal and the diastolic murmur may be short or even absent. </a:t>
                      </a:r>
                      <a:endParaRPr b="1" sz="1000">
                        <a:solidFill>
                          <a:srgbClr val="1C4588"/>
                        </a:solidFill>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None/>
                      </a:pPr>
                      <a:r>
                        <a:rPr b="1" lang="ar" sz="1100">
                          <a:solidFill>
                            <a:srgbClr val="9C254D"/>
                          </a:solidFill>
                          <a:latin typeface="Mada"/>
                          <a:ea typeface="Mada"/>
                          <a:cs typeface="Mada"/>
                          <a:sym typeface="Mada"/>
                        </a:rPr>
                        <a:t>Murmurs:</a:t>
                      </a:r>
                      <a:endParaRPr b="1" sz="1100">
                        <a:solidFill>
                          <a:srgbClr val="9C254D"/>
                        </a:solidFill>
                        <a:latin typeface="Mada"/>
                        <a:ea typeface="Mada"/>
                        <a:cs typeface="Mada"/>
                        <a:sym typeface="Mada"/>
                      </a:endParaRPr>
                    </a:p>
                    <a:p>
                      <a:pPr indent="-156249" lvl="0" marL="208799"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Diastolic decrescendo blowing murmur </a:t>
                      </a:r>
                      <a:r>
                        <a:rPr b="1" lang="ar" sz="900">
                          <a:solidFill>
                            <a:schemeClr val="dk1"/>
                          </a:solidFill>
                          <a:latin typeface="Mada"/>
                          <a:ea typeface="Mada"/>
                          <a:cs typeface="Mada"/>
                          <a:sym typeface="Mada"/>
                        </a:rPr>
                        <a:t>(most typical)</a:t>
                      </a:r>
                      <a:r>
                        <a:rPr b="1" baseline="30000" lang="ar" sz="900">
                          <a:solidFill>
                            <a:schemeClr val="dk1"/>
                          </a:solidFill>
                          <a:latin typeface="Mada"/>
                          <a:ea typeface="Mada"/>
                          <a:cs typeface="Mada"/>
                          <a:sym typeface="Mada"/>
                        </a:rPr>
                        <a:t>1</a:t>
                      </a:r>
                      <a:endParaRPr b="1" baseline="30000" sz="900">
                        <a:solidFill>
                          <a:schemeClr val="dk1"/>
                        </a:solidFill>
                        <a:latin typeface="Mada"/>
                        <a:ea typeface="Mada"/>
                        <a:cs typeface="Mada"/>
                        <a:sym typeface="Mada"/>
                      </a:endParaRPr>
                    </a:p>
                    <a:p>
                      <a:pPr indent="-149899" lvl="0" marL="208799" rtl="0" algn="l">
                        <a:spcBef>
                          <a:spcPts val="0"/>
                        </a:spcBef>
                        <a:spcAft>
                          <a:spcPts val="0"/>
                        </a:spcAft>
                        <a:buClr>
                          <a:srgbClr val="CC0000"/>
                        </a:buClr>
                        <a:buSzPts val="1000"/>
                        <a:buFont typeface="Mada"/>
                        <a:buChar char="○"/>
                      </a:pPr>
                      <a:r>
                        <a:rPr b="1" lang="ar" sz="1100">
                          <a:solidFill>
                            <a:srgbClr val="CC0000"/>
                          </a:solidFill>
                          <a:latin typeface="Mada"/>
                          <a:ea typeface="Mada"/>
                          <a:cs typeface="Mada"/>
                          <a:sym typeface="Mada"/>
                        </a:rPr>
                        <a:t>Austin Flint Murmur</a:t>
                      </a:r>
                      <a:r>
                        <a:rPr b="1" baseline="30000" lang="ar" sz="1100">
                          <a:solidFill>
                            <a:srgbClr val="CC0000"/>
                          </a:solidFill>
                          <a:latin typeface="Mada"/>
                          <a:ea typeface="Mada"/>
                          <a:cs typeface="Mada"/>
                          <a:sym typeface="Mada"/>
                        </a:rPr>
                        <a:t>2</a:t>
                      </a:r>
                      <a:r>
                        <a:rPr b="1" lang="ar" sz="1100">
                          <a:solidFill>
                            <a:srgbClr val="CC0000"/>
                          </a:solidFill>
                          <a:latin typeface="Mada"/>
                          <a:ea typeface="Mada"/>
                          <a:cs typeface="Mada"/>
                          <a:sym typeface="Mada"/>
                        </a:rPr>
                        <a:t>:</a:t>
                      </a:r>
                      <a:r>
                        <a:rPr lang="ar" sz="1100">
                          <a:solidFill>
                            <a:schemeClr val="dk1"/>
                          </a:solidFill>
                          <a:latin typeface="Mada"/>
                          <a:ea typeface="Mada"/>
                          <a:cs typeface="Mada"/>
                          <a:sym typeface="Mada"/>
                        </a:rPr>
                        <a:t> soft Mid-diastolic murmur</a:t>
                      </a:r>
                      <a:endParaRPr sz="1100">
                        <a:solidFill>
                          <a:schemeClr val="dk1"/>
                        </a:solidFill>
                        <a:latin typeface="Mada"/>
                        <a:ea typeface="Mada"/>
                        <a:cs typeface="Mada"/>
                        <a:sym typeface="Mada"/>
                      </a:endParaRPr>
                    </a:p>
                    <a:p>
                      <a:pPr indent="-149899" lvl="0" marL="208799" rtl="0" algn="l">
                        <a:spcBef>
                          <a:spcPts val="0"/>
                        </a:spcBef>
                        <a:spcAft>
                          <a:spcPts val="0"/>
                        </a:spcAft>
                        <a:buClr>
                          <a:srgbClr val="CC0000"/>
                        </a:buClr>
                        <a:buSzPts val="1000"/>
                        <a:buFont typeface="Mada"/>
                        <a:buChar char="●"/>
                      </a:pPr>
                      <a:r>
                        <a:rPr b="1" lang="ar" sz="1100">
                          <a:solidFill>
                            <a:srgbClr val="9C254D"/>
                          </a:solidFill>
                          <a:highlight>
                            <a:srgbClr val="FFFFFF"/>
                          </a:highlight>
                          <a:latin typeface="Mada"/>
                          <a:ea typeface="Mada"/>
                          <a:cs typeface="Mada"/>
                          <a:sym typeface="Mada"/>
                        </a:rPr>
                        <a:t>Point of maximal impulse (</a:t>
                      </a:r>
                      <a:r>
                        <a:rPr b="1" lang="ar" sz="1100">
                          <a:solidFill>
                            <a:srgbClr val="9C254D"/>
                          </a:solidFill>
                          <a:latin typeface="Mada"/>
                          <a:ea typeface="Mada"/>
                          <a:cs typeface="Mada"/>
                          <a:sym typeface="Mada"/>
                        </a:rPr>
                        <a:t>PMI</a:t>
                      </a:r>
                      <a:r>
                        <a:rPr b="1" lang="ar" sz="1100">
                          <a:solidFill>
                            <a:srgbClr val="9C254D"/>
                          </a:solidFill>
                          <a:highlight>
                            <a:srgbClr val="FFFFFF"/>
                          </a:highlight>
                          <a:latin typeface="Mada"/>
                          <a:ea typeface="Mada"/>
                          <a:cs typeface="Mada"/>
                          <a:sym typeface="Mada"/>
                        </a:rPr>
                        <a:t>): </a:t>
                      </a:r>
                      <a:r>
                        <a:rPr lang="ar" sz="1100">
                          <a:solidFill>
                            <a:srgbClr val="1A1C1C"/>
                          </a:solidFill>
                          <a:highlight>
                            <a:srgbClr val="FFFFFF"/>
                          </a:highlight>
                          <a:latin typeface="Mada"/>
                          <a:ea typeface="Mada"/>
                          <a:cs typeface="Mada"/>
                          <a:sym typeface="Mada"/>
                        </a:rPr>
                        <a:t>displaced inferolaterally</a:t>
                      </a:r>
                      <a:endParaRPr sz="1100">
                        <a:solidFill>
                          <a:srgbClr val="1A1C1C"/>
                        </a:solidFill>
                        <a:highlight>
                          <a:srgbClr val="FFFFFF"/>
                        </a:highlight>
                        <a:latin typeface="Mada"/>
                        <a:ea typeface="Mada"/>
                        <a:cs typeface="Mada"/>
                        <a:sym typeface="Mada"/>
                      </a:endParaRPr>
                    </a:p>
                    <a:p>
                      <a:pPr indent="-149899" lvl="0" marL="208799" rtl="0" algn="l">
                        <a:spcBef>
                          <a:spcPts val="0"/>
                        </a:spcBef>
                        <a:spcAft>
                          <a:spcPts val="0"/>
                        </a:spcAft>
                        <a:buClr>
                          <a:srgbClr val="CC0000"/>
                        </a:buClr>
                        <a:buSzPts val="1000"/>
                        <a:buFont typeface="Mada"/>
                        <a:buChar char="●"/>
                      </a:pPr>
                      <a:r>
                        <a:rPr lang="ar" sz="1100">
                          <a:solidFill>
                            <a:srgbClr val="1A1C1C"/>
                          </a:solidFill>
                          <a:highlight>
                            <a:srgbClr val="FFFFFF"/>
                          </a:highlight>
                          <a:latin typeface="Mada"/>
                          <a:ea typeface="Mada"/>
                          <a:cs typeface="Mada"/>
                          <a:sym typeface="Mada"/>
                        </a:rPr>
                        <a:t>Diffuse, and </a:t>
                      </a:r>
                      <a:r>
                        <a:rPr lang="ar" sz="1100">
                          <a:solidFill>
                            <a:srgbClr val="1A1C1C"/>
                          </a:solidFill>
                          <a:highlight>
                            <a:srgbClr val="FFFFFF"/>
                          </a:highlight>
                          <a:latin typeface="Mada"/>
                          <a:ea typeface="Mada"/>
                          <a:cs typeface="Mada"/>
                          <a:sym typeface="Mada"/>
                        </a:rPr>
                        <a:t>hyperdynamic</a:t>
                      </a:r>
                      <a:r>
                        <a:rPr lang="ar" sz="1100">
                          <a:solidFill>
                            <a:srgbClr val="1A1C1C"/>
                          </a:solidFill>
                          <a:highlight>
                            <a:srgbClr val="FFFFFF"/>
                          </a:highlight>
                          <a:latin typeface="Mada"/>
                          <a:ea typeface="Mada"/>
                          <a:cs typeface="Mada"/>
                          <a:sym typeface="Mada"/>
                        </a:rPr>
                        <a:t> LV</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b="1" lang="ar" sz="1100">
                          <a:solidFill>
                            <a:srgbClr val="9C254D"/>
                          </a:solidFill>
                          <a:latin typeface="Mada"/>
                          <a:ea typeface="Mada"/>
                          <a:cs typeface="Mada"/>
                          <a:sym typeface="Mada"/>
                        </a:rPr>
                        <a:t>BP: </a:t>
                      </a:r>
                      <a:r>
                        <a:rPr lang="ar" sz="1100">
                          <a:latin typeface="Mada"/>
                          <a:ea typeface="Mada"/>
                          <a:cs typeface="Mada"/>
                          <a:sym typeface="Mada"/>
                        </a:rPr>
                        <a:t>High (150/50) with widened pulse pressure</a:t>
                      </a:r>
                      <a:endParaRPr sz="1100">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b="1" lang="ar" sz="1100">
                          <a:solidFill>
                            <a:srgbClr val="9C254D"/>
                          </a:solidFill>
                          <a:latin typeface="Mada"/>
                          <a:ea typeface="Mada"/>
                          <a:cs typeface="Mada"/>
                          <a:sym typeface="Mada"/>
                        </a:rPr>
                        <a:t>Pulse</a:t>
                      </a:r>
                      <a:r>
                        <a:rPr b="1" lang="ar" sz="1100">
                          <a:solidFill>
                            <a:srgbClr val="9C254D"/>
                          </a:solidFill>
                          <a:latin typeface="Mada"/>
                          <a:ea typeface="Mada"/>
                          <a:cs typeface="Mada"/>
                          <a:sym typeface="Mada"/>
                        </a:rPr>
                        <a:t>:</a:t>
                      </a:r>
                      <a:r>
                        <a:rPr lang="ar" sz="1100">
                          <a:solidFill>
                            <a:schemeClr val="dk1"/>
                          </a:solidFill>
                          <a:latin typeface="Mada"/>
                          <a:ea typeface="Mada"/>
                          <a:cs typeface="Mada"/>
                          <a:sym typeface="Mada"/>
                        </a:rPr>
                        <a:t> Pulsus bisfeirens/collapsing/waterhammer pulse </a:t>
                      </a:r>
                      <a:endParaRPr sz="1100">
                        <a:solidFill>
                          <a:schemeClr val="dk1"/>
                        </a:solidFill>
                        <a:latin typeface="Mada"/>
                        <a:ea typeface="Mada"/>
                        <a:cs typeface="Mada"/>
                        <a:sym typeface="Mada"/>
                      </a:endParaRPr>
                    </a:p>
                    <a:p>
                      <a:pPr indent="-156249" lvl="0" marL="208799" rtl="0" algn="l">
                        <a:spcBef>
                          <a:spcPts val="0"/>
                        </a:spcBef>
                        <a:spcAft>
                          <a:spcPts val="0"/>
                        </a:spcAft>
                        <a:buClr>
                          <a:schemeClr val="dk1"/>
                        </a:buClr>
                        <a:buSzPts val="1100"/>
                        <a:buFont typeface="Mada"/>
                        <a:buChar char="●"/>
                      </a:pPr>
                      <a:r>
                        <a:rPr b="1" lang="ar" sz="1100">
                          <a:solidFill>
                            <a:srgbClr val="9C254D"/>
                          </a:solidFill>
                          <a:latin typeface="Mada"/>
                          <a:ea typeface="Mada"/>
                          <a:cs typeface="Mada"/>
                          <a:sym typeface="Mada"/>
                        </a:rPr>
                        <a:t>HS: </a:t>
                      </a:r>
                      <a:r>
                        <a:rPr lang="ar" sz="1100">
                          <a:solidFill>
                            <a:schemeClr val="dk1"/>
                          </a:solidFill>
                          <a:latin typeface="Mada"/>
                          <a:ea typeface="Mada"/>
                          <a:cs typeface="Mada"/>
                          <a:sym typeface="Mada"/>
                        </a:rPr>
                        <a:t>Soft S1,2 (with S4, S3 Gallop in advanced AI)</a:t>
                      </a:r>
                      <a:endParaRPr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rgbClr val="9C254D"/>
                          </a:solidFill>
                          <a:latin typeface="Mada"/>
                          <a:ea typeface="Mada"/>
                          <a:cs typeface="Mada"/>
                          <a:sym typeface="Mada"/>
                        </a:rPr>
                        <a:t>Peripheral signs of AR</a:t>
                      </a:r>
                      <a:r>
                        <a:rPr b="1" baseline="30000" lang="ar" sz="1100">
                          <a:solidFill>
                            <a:srgbClr val="A64D79"/>
                          </a:solidFill>
                          <a:latin typeface="Mada"/>
                          <a:ea typeface="Mada"/>
                          <a:cs typeface="Mada"/>
                          <a:sym typeface="Mada"/>
                        </a:rPr>
                        <a:t>3</a:t>
                      </a:r>
                      <a:r>
                        <a:rPr b="1" lang="ar" sz="1100">
                          <a:solidFill>
                            <a:srgbClr val="9C254D"/>
                          </a:solidFill>
                          <a:latin typeface="Mada"/>
                          <a:ea typeface="Mada"/>
                          <a:cs typeface="Mada"/>
                          <a:sym typeface="Mada"/>
                        </a:rPr>
                        <a:t>:</a:t>
                      </a:r>
                      <a:endParaRPr b="1" sz="1100">
                        <a:solidFill>
                          <a:srgbClr val="9C254D"/>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De Musset’s - </a:t>
                      </a:r>
                      <a:r>
                        <a:rPr lang="ar" sz="1000">
                          <a:solidFill>
                            <a:schemeClr val="dk1"/>
                          </a:solidFill>
                          <a:latin typeface="Mada"/>
                          <a:ea typeface="Mada"/>
                          <a:cs typeface="Mada"/>
                          <a:sym typeface="Mada"/>
                        </a:rPr>
                        <a:t>systolic nodding of the head.</a:t>
                      </a:r>
                      <a:endParaRPr sz="1000">
                        <a:solidFill>
                          <a:schemeClr val="dk1"/>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Quincke’s - </a:t>
                      </a:r>
                      <a:r>
                        <a:rPr lang="ar" sz="1000">
                          <a:solidFill>
                            <a:schemeClr val="dk1"/>
                          </a:solidFill>
                          <a:latin typeface="Mada"/>
                          <a:ea typeface="Mada"/>
                          <a:cs typeface="Mada"/>
                          <a:sym typeface="Mada"/>
                        </a:rPr>
                        <a:t>capillary pulsation of nail beds.</a:t>
                      </a:r>
                      <a:endParaRPr sz="1000">
                        <a:solidFill>
                          <a:schemeClr val="dk1"/>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Corrigan’s sign –</a:t>
                      </a:r>
                      <a:r>
                        <a:rPr lang="ar" sz="1000">
                          <a:solidFill>
                            <a:schemeClr val="dk1"/>
                          </a:solidFill>
                          <a:latin typeface="Mada"/>
                          <a:ea typeface="Mada"/>
                          <a:cs typeface="Mada"/>
                          <a:sym typeface="Mada"/>
                        </a:rPr>
                        <a:t> abrupt distension with prominent pulse then rapid collapse.</a:t>
                      </a:r>
                      <a:endParaRPr sz="1000">
                        <a:solidFill>
                          <a:schemeClr val="dk1"/>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Traube’s (pistol shot femoral) –</a:t>
                      </a:r>
                      <a:r>
                        <a:rPr lang="ar" sz="1000">
                          <a:solidFill>
                            <a:schemeClr val="dk1"/>
                          </a:solidFill>
                          <a:latin typeface="Mada"/>
                          <a:ea typeface="Mada"/>
                          <a:cs typeface="Mada"/>
                          <a:sym typeface="Mada"/>
                        </a:rPr>
                        <a:t> systolic &amp; diastolic bruit in the femoral artery</a:t>
                      </a:r>
                      <a:endParaRPr sz="1000">
                        <a:solidFill>
                          <a:schemeClr val="dk1"/>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Duroziez’s - systolic</a:t>
                      </a:r>
                      <a:r>
                        <a:rPr lang="ar" sz="1000">
                          <a:solidFill>
                            <a:schemeClr val="dk1"/>
                          </a:solidFill>
                          <a:latin typeface="Mada"/>
                          <a:ea typeface="Mada"/>
                          <a:cs typeface="Mada"/>
                          <a:sym typeface="Mada"/>
                        </a:rPr>
                        <a:t> bruit in the femoral artery with </a:t>
                      </a:r>
                      <a:r>
                        <a:rPr b="1" lang="ar" sz="1000">
                          <a:solidFill>
                            <a:schemeClr val="dk1"/>
                          </a:solidFill>
                          <a:latin typeface="Mada"/>
                          <a:ea typeface="Mada"/>
                          <a:cs typeface="Mada"/>
                          <a:sym typeface="Mada"/>
                        </a:rPr>
                        <a:t>proximal</a:t>
                      </a:r>
                      <a:r>
                        <a:rPr lang="ar" sz="1000">
                          <a:solidFill>
                            <a:schemeClr val="dk1"/>
                          </a:solidFill>
                          <a:latin typeface="Mada"/>
                          <a:ea typeface="Mada"/>
                          <a:cs typeface="Mada"/>
                          <a:sym typeface="Mada"/>
                        </a:rPr>
                        <a:t> compression and </a:t>
                      </a:r>
                      <a:r>
                        <a:rPr b="1" lang="ar" sz="1000">
                          <a:solidFill>
                            <a:srgbClr val="FF0000"/>
                          </a:solidFill>
                          <a:latin typeface="Mada"/>
                          <a:ea typeface="Mada"/>
                          <a:cs typeface="Mada"/>
                          <a:sym typeface="Mada"/>
                        </a:rPr>
                        <a:t>d</a:t>
                      </a:r>
                      <a:r>
                        <a:rPr b="1" lang="ar" sz="1000">
                          <a:solidFill>
                            <a:schemeClr val="dk1"/>
                          </a:solidFill>
                          <a:latin typeface="Mada"/>
                          <a:ea typeface="Mada"/>
                          <a:cs typeface="Mada"/>
                          <a:sym typeface="Mada"/>
                        </a:rPr>
                        <a:t>iastolic</a:t>
                      </a:r>
                      <a:r>
                        <a:rPr lang="ar" sz="1000">
                          <a:solidFill>
                            <a:schemeClr val="dk1"/>
                          </a:solidFill>
                          <a:latin typeface="Mada"/>
                          <a:ea typeface="Mada"/>
                          <a:cs typeface="Mada"/>
                          <a:sym typeface="Mada"/>
                        </a:rPr>
                        <a:t> sound with </a:t>
                      </a:r>
                      <a:r>
                        <a:rPr b="1" lang="ar" sz="1000">
                          <a:solidFill>
                            <a:srgbClr val="FF0000"/>
                          </a:solidFill>
                          <a:latin typeface="Mada"/>
                          <a:ea typeface="Mada"/>
                          <a:cs typeface="Mada"/>
                          <a:sym typeface="Mada"/>
                        </a:rPr>
                        <a:t>d</a:t>
                      </a:r>
                      <a:r>
                        <a:rPr b="1" lang="ar" sz="1000">
                          <a:solidFill>
                            <a:schemeClr val="dk1"/>
                          </a:solidFill>
                          <a:latin typeface="Mada"/>
                          <a:ea typeface="Mada"/>
                          <a:cs typeface="Mada"/>
                          <a:sym typeface="Mada"/>
                        </a:rPr>
                        <a:t>istal</a:t>
                      </a:r>
                      <a:r>
                        <a:rPr lang="ar" sz="1000">
                          <a:solidFill>
                            <a:schemeClr val="dk1"/>
                          </a:solidFill>
                          <a:latin typeface="Mada"/>
                          <a:ea typeface="Mada"/>
                          <a:cs typeface="Mada"/>
                          <a:sym typeface="Mada"/>
                        </a:rPr>
                        <a:t> compression using the stethoscope.</a:t>
                      </a:r>
                      <a:endParaRPr sz="1000">
                        <a:solidFill>
                          <a:schemeClr val="dk1"/>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Müller’s - </a:t>
                      </a:r>
                      <a:r>
                        <a:rPr lang="ar" sz="1000">
                          <a:solidFill>
                            <a:schemeClr val="dk1"/>
                          </a:solidFill>
                          <a:latin typeface="Mada"/>
                          <a:ea typeface="Mada"/>
                          <a:cs typeface="Mada"/>
                          <a:sym typeface="Mada"/>
                        </a:rPr>
                        <a:t>systolic pulsation of uvula.</a:t>
                      </a:r>
                      <a:endParaRPr sz="1000">
                        <a:solidFill>
                          <a:schemeClr val="dk1"/>
                        </a:solidFill>
                        <a:latin typeface="Mada"/>
                        <a:ea typeface="Mada"/>
                        <a:cs typeface="Mada"/>
                        <a:sym typeface="Mada"/>
                      </a:endParaRPr>
                    </a:p>
                    <a:p>
                      <a:pPr indent="-149899" lvl="0" marL="208799" rtl="0" algn="l">
                        <a:spcBef>
                          <a:spcPts val="0"/>
                        </a:spcBef>
                        <a:spcAft>
                          <a:spcPts val="0"/>
                        </a:spcAft>
                        <a:buClr>
                          <a:schemeClr val="dk1"/>
                        </a:buClr>
                        <a:buSzPts val="1000"/>
                        <a:buFont typeface="Mada"/>
                        <a:buAutoNum type="arabicPeriod"/>
                      </a:pPr>
                      <a:r>
                        <a:rPr b="1" lang="ar" sz="1000">
                          <a:solidFill>
                            <a:schemeClr val="dk1"/>
                          </a:solidFill>
                          <a:latin typeface="Mada"/>
                          <a:ea typeface="Mada"/>
                          <a:cs typeface="Mada"/>
                          <a:sym typeface="Mada"/>
                        </a:rPr>
                        <a:t>Hill’s sign – </a:t>
                      </a:r>
                      <a:r>
                        <a:rPr lang="ar" sz="1000">
                          <a:solidFill>
                            <a:schemeClr val="dk1"/>
                          </a:solidFill>
                          <a:latin typeface="Mada"/>
                          <a:ea typeface="Mada"/>
                          <a:cs typeface="Mada"/>
                          <a:sym typeface="Mada"/>
                        </a:rPr>
                        <a:t>SBP in legs &gt; 20 mmHg higher than SBA in arms.</a:t>
                      </a:r>
                      <a:endParaRPr sz="1000">
                        <a:solidFill>
                          <a:schemeClr val="dk1"/>
                        </a:solidFill>
                        <a:latin typeface="Mada"/>
                        <a:ea typeface="Mada"/>
                        <a:cs typeface="Mada"/>
                        <a:sym typeface="Mada"/>
                      </a:endParaRPr>
                    </a:p>
                  </a:txBody>
                  <a:tcPr marT="91425" marB="91425" marR="91425" marL="91425"/>
                </a:tc>
              </a:tr>
            </a:tbl>
          </a:graphicData>
        </a:graphic>
      </p:graphicFrame>
      <p:pic>
        <p:nvPicPr>
          <p:cNvPr id="601" name="Google Shape;601;p42"/>
          <p:cNvPicPr preferRelativeResize="0"/>
          <p:nvPr/>
        </p:nvPicPr>
        <p:blipFill>
          <a:blip r:embed="rId8">
            <a:alphaModFix/>
          </a:blip>
          <a:stretch>
            <a:fillRect/>
          </a:stretch>
        </p:blipFill>
        <p:spPr>
          <a:xfrm>
            <a:off x="5423777" y="5695562"/>
            <a:ext cx="2075098" cy="1238963"/>
          </a:xfrm>
          <a:prstGeom prst="rect">
            <a:avLst/>
          </a:prstGeom>
          <a:noFill/>
          <a:ln cap="flat" cmpd="sng" w="9525">
            <a:solidFill>
              <a:srgbClr val="A64D79"/>
            </a:solidFill>
            <a:prstDash val="dash"/>
            <a:round/>
            <a:headEnd len="sm" w="sm" type="none"/>
            <a:tailEnd len="sm" w="sm" type="none"/>
          </a:ln>
        </p:spPr>
      </p:pic>
      <p:graphicFrame>
        <p:nvGraphicFramePr>
          <p:cNvPr id="602" name="Google Shape;602;p42"/>
          <p:cNvGraphicFramePr/>
          <p:nvPr/>
        </p:nvGraphicFramePr>
        <p:xfrm>
          <a:off x="247500" y="7041450"/>
          <a:ext cx="3000000" cy="3000000"/>
        </p:xfrm>
        <a:graphic>
          <a:graphicData uri="http://schemas.openxmlformats.org/drawingml/2006/table">
            <a:tbl>
              <a:tblPr>
                <a:noFill/>
                <a:tableStyleId>{B2831F66-5931-4056-B395-67EB3239CB03}</a:tableStyleId>
              </a:tblPr>
              <a:tblGrid>
                <a:gridCol w="1193525"/>
                <a:gridCol w="5888475"/>
              </a:tblGrid>
              <a:tr h="3414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Test</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Findings/notes</a:t>
                      </a:r>
                      <a:endParaRPr b="1">
                        <a:solidFill>
                          <a:srgbClr val="FFFFFF"/>
                        </a:solidFill>
                        <a:latin typeface="Mada"/>
                        <a:ea typeface="Mada"/>
                        <a:cs typeface="Mada"/>
                        <a:sym typeface="Mada"/>
                      </a:endParaRPr>
                    </a:p>
                  </a:txBody>
                  <a:tcPr marT="91425" marB="91425" marR="91425" marL="91425" anchor="ctr">
                    <a:solidFill>
                      <a:srgbClr val="9C254D"/>
                    </a:solidFill>
                  </a:tcPr>
                </a:tc>
              </a:tr>
              <a:tr h="4575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ECG</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Left ventricular hypertrophy (deep S-waves in V1 and V2, tall R-waves in V5 and V6).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Left ventricular strain may be seen in severe disease. </a:t>
                      </a:r>
                      <a:endParaRPr sz="1100">
                        <a:solidFill>
                          <a:schemeClr val="dk1"/>
                        </a:solidFill>
                        <a:latin typeface="Mada"/>
                        <a:ea typeface="Mada"/>
                        <a:cs typeface="Mada"/>
                        <a:sym typeface="Mada"/>
                      </a:endParaRPr>
                    </a:p>
                  </a:txBody>
                  <a:tcPr marT="91425" marB="91425" marR="91425" marL="91425"/>
                </a:tc>
              </a:tr>
              <a:tr h="3331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CXR</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Cardiomegaly</a:t>
                      </a:r>
                      <a:r>
                        <a:rPr lang="ar" sz="1100">
                          <a:solidFill>
                            <a:schemeClr val="dk1"/>
                          </a:solidFill>
                          <a:latin typeface="Mada"/>
                          <a:ea typeface="Mada"/>
                          <a:cs typeface="Mada"/>
                          <a:sym typeface="Mada"/>
                        </a:rPr>
                        <a:t>, calcifications,  prominent aortic root/arch (Due to dilated aorta)</a:t>
                      </a:r>
                      <a:endParaRPr sz="1100">
                        <a:latin typeface="Mada"/>
                        <a:ea typeface="Mada"/>
                        <a:cs typeface="Mada"/>
                        <a:sym typeface="Mada"/>
                      </a:endParaRPr>
                    </a:p>
                  </a:txBody>
                  <a:tcPr marT="91425" marB="91425" marR="91425" marL="91425"/>
                </a:tc>
              </a:tr>
              <a:tr h="4823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Echo</a:t>
                      </a:r>
                      <a:endParaRPr b="1" sz="1300">
                        <a:solidFill>
                          <a:srgbClr val="9C254D"/>
                        </a:solidFill>
                        <a:latin typeface="Mada"/>
                        <a:ea typeface="Mada"/>
                        <a:cs typeface="Mada"/>
                        <a:sym typeface="Mada"/>
                      </a:endParaRPr>
                    </a:p>
                    <a:p>
                      <a:pPr indent="0" lvl="0" marL="0" rtl="0" algn="ctr">
                        <a:spcBef>
                          <a:spcPts val="0"/>
                        </a:spcBef>
                        <a:spcAft>
                          <a:spcPts val="0"/>
                        </a:spcAft>
                        <a:buNone/>
                      </a:pPr>
                      <a:r>
                        <a:rPr b="1" lang="ar" sz="1100">
                          <a:solidFill>
                            <a:srgbClr val="CC0000"/>
                          </a:solidFill>
                          <a:latin typeface="Mada"/>
                          <a:ea typeface="Mada"/>
                          <a:cs typeface="Mada"/>
                          <a:sym typeface="Mada"/>
                        </a:rPr>
                        <a:t>(Gold standard)</a:t>
                      </a:r>
                      <a:endParaRPr b="1" sz="1100">
                        <a:solidFill>
                          <a:srgbClr val="CC0000"/>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Allows visualisation of the origin of regurgitant jet &amp; its width. </a:t>
                      </a:r>
                      <a:r>
                        <a:rPr lang="ar" sz="1100">
                          <a:solidFill>
                            <a:schemeClr val="dk1"/>
                          </a:solidFill>
                          <a:latin typeface="Mada"/>
                          <a:ea typeface="Mada"/>
                          <a:cs typeface="Mada"/>
                          <a:sym typeface="Mada"/>
                        </a:rPr>
                        <a:t>Assess LV size and function.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Look for dilated aortic root and reversal of blood flow in aorta</a:t>
                      </a:r>
                      <a:endParaRPr sz="1100">
                        <a:latin typeface="Mada"/>
                        <a:ea typeface="Mada"/>
                        <a:cs typeface="Mada"/>
                        <a:sym typeface="Mada"/>
                      </a:endParaRPr>
                    </a:p>
                  </a:txBody>
                  <a:tcPr marT="91425" marB="91425" marR="91425" marL="91425"/>
                </a:tc>
              </a:tr>
              <a:tr h="333175">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Cardiac cath</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Dilated LV and aortic root</a:t>
                      </a:r>
                      <a:endParaRPr sz="1100">
                        <a:latin typeface="Mada"/>
                        <a:ea typeface="Mada"/>
                        <a:cs typeface="Mada"/>
                        <a:sym typeface="Mada"/>
                      </a:endParaRPr>
                    </a:p>
                  </a:txBody>
                  <a:tcPr marT="91425" marB="91425" marR="91425" marL="91425"/>
                </a:tc>
              </a:tr>
            </a:tbl>
          </a:graphicData>
        </a:graphic>
      </p:graphicFrame>
      <p:pic>
        <p:nvPicPr>
          <p:cNvPr id="603" name="Google Shape;603;p42"/>
          <p:cNvPicPr preferRelativeResize="0"/>
          <p:nvPr/>
        </p:nvPicPr>
        <p:blipFill>
          <a:blip r:embed="rId9">
            <a:alphaModFix/>
          </a:blip>
          <a:stretch>
            <a:fillRect/>
          </a:stretch>
        </p:blipFill>
        <p:spPr>
          <a:xfrm>
            <a:off x="6162325" y="2640900"/>
            <a:ext cx="492301" cy="434645"/>
          </a:xfrm>
          <a:prstGeom prst="rect">
            <a:avLst/>
          </a:prstGeom>
          <a:noFill/>
          <a:ln>
            <a:noFill/>
          </a:ln>
        </p:spPr>
      </p:pic>
      <p:pic>
        <p:nvPicPr>
          <p:cNvPr id="604" name="Google Shape;604;p42"/>
          <p:cNvPicPr preferRelativeResize="0"/>
          <p:nvPr/>
        </p:nvPicPr>
        <p:blipFill>
          <a:blip r:embed="rId10">
            <a:alphaModFix/>
          </a:blip>
          <a:stretch>
            <a:fillRect/>
          </a:stretch>
        </p:blipFill>
        <p:spPr>
          <a:xfrm>
            <a:off x="6795972" y="2640900"/>
            <a:ext cx="573623" cy="450599"/>
          </a:xfrm>
          <a:prstGeom prst="rect">
            <a:avLst/>
          </a:prstGeom>
          <a:noFill/>
          <a:ln>
            <a:noFill/>
          </a:ln>
        </p:spPr>
      </p:pic>
      <p:pic>
        <p:nvPicPr>
          <p:cNvPr id="605" name="Google Shape;605;p42"/>
          <p:cNvPicPr preferRelativeResize="0"/>
          <p:nvPr/>
        </p:nvPicPr>
        <p:blipFill>
          <a:blip r:embed="rId11">
            <a:alphaModFix/>
          </a:blip>
          <a:stretch>
            <a:fillRect/>
          </a:stretch>
        </p:blipFill>
        <p:spPr>
          <a:xfrm>
            <a:off x="5603909" y="4831725"/>
            <a:ext cx="1930543" cy="742225"/>
          </a:xfrm>
          <a:prstGeom prst="rect">
            <a:avLst/>
          </a:prstGeom>
          <a:noFill/>
          <a:ln>
            <a:noFill/>
          </a:ln>
        </p:spPr>
      </p:pic>
      <p:sp>
        <p:nvSpPr>
          <p:cNvPr id="606" name="Google Shape;606;p42"/>
          <p:cNvSpPr txBox="1"/>
          <p:nvPr/>
        </p:nvSpPr>
        <p:spPr>
          <a:xfrm>
            <a:off x="163100" y="9264200"/>
            <a:ext cx="73044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A64D79"/>
                </a:solidFill>
                <a:latin typeface="Mada"/>
                <a:ea typeface="Mada"/>
                <a:cs typeface="Mada"/>
                <a:sym typeface="Mada"/>
              </a:rPr>
              <a:t>Other tests: </a:t>
            </a:r>
            <a:r>
              <a:rPr lang="ar" sz="1200">
                <a:solidFill>
                  <a:srgbClr val="A64D79"/>
                </a:solidFill>
                <a:latin typeface="Mada"/>
                <a:ea typeface="Mada"/>
                <a:cs typeface="Mada"/>
                <a:sym typeface="Mada"/>
              </a:rPr>
              <a:t>CBC, U&amp;Es, lipids, coagulation profile, cardiac MRI and ECG stress test</a:t>
            </a:r>
            <a:endParaRPr sz="1200">
              <a:solidFill>
                <a:srgbClr val="A64D79"/>
              </a:solidFill>
              <a:latin typeface="Mada"/>
              <a:ea typeface="Mada"/>
              <a:cs typeface="Mada"/>
              <a:sym typeface="Mada"/>
            </a:endParaRPr>
          </a:p>
        </p:txBody>
      </p:sp>
      <p:pic>
        <p:nvPicPr>
          <p:cNvPr id="607" name="Google Shape;607;p42"/>
          <p:cNvPicPr preferRelativeResize="0"/>
          <p:nvPr/>
        </p:nvPicPr>
        <p:blipFill>
          <a:blip r:embed="rId12">
            <a:alphaModFix/>
          </a:blip>
          <a:stretch>
            <a:fillRect/>
          </a:stretch>
        </p:blipFill>
        <p:spPr>
          <a:xfrm>
            <a:off x="6755875" y="8664326"/>
            <a:ext cx="573625" cy="615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3"/>
          <p:cNvSpPr txBox="1"/>
          <p:nvPr>
            <p:ph idx="12" type="sldNum"/>
          </p:nvPr>
        </p:nvSpPr>
        <p:spPr>
          <a:xfrm>
            <a:off x="7067675" y="0"/>
            <a:ext cx="4923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r>
              <a:rPr lang="ar"/>
              <a:t>22</a:t>
            </a:r>
            <a:endParaRPr sz="1600"/>
          </a:p>
        </p:txBody>
      </p:sp>
      <p:sp>
        <p:nvSpPr>
          <p:cNvPr id="613" name="Google Shape;613;p4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5- Aortic Regurgitation </a:t>
            </a:r>
            <a:r>
              <a:rPr i="1" lang="ar" sz="2400">
                <a:solidFill>
                  <a:schemeClr val="dk1"/>
                </a:solidFill>
                <a:latin typeface="Exo Thin"/>
                <a:ea typeface="Exo Thin"/>
                <a:cs typeface="Exo Thin"/>
                <a:sym typeface="Exo Thin"/>
              </a:rPr>
              <a:t>(cont.)</a:t>
            </a:r>
            <a:endParaRPr sz="2600">
              <a:latin typeface="Exo Thin"/>
              <a:ea typeface="Exo Thin"/>
              <a:cs typeface="Exo Thin"/>
              <a:sym typeface="Exo Thin"/>
            </a:endParaRPr>
          </a:p>
        </p:txBody>
      </p:sp>
      <p:cxnSp>
        <p:nvCxnSpPr>
          <p:cNvPr id="614" name="Google Shape;614;p43"/>
          <p:cNvCxnSpPr/>
          <p:nvPr/>
        </p:nvCxnSpPr>
        <p:spPr>
          <a:xfrm rot="10800000">
            <a:off x="8900" y="10002050"/>
            <a:ext cx="7612800" cy="0"/>
          </a:xfrm>
          <a:prstGeom prst="straightConnector1">
            <a:avLst/>
          </a:prstGeom>
          <a:noFill/>
          <a:ln cap="flat" cmpd="sng" w="28575">
            <a:solidFill>
              <a:srgbClr val="9C254D"/>
            </a:solidFill>
            <a:prstDash val="dot"/>
            <a:round/>
            <a:headEnd len="med" w="med" type="none"/>
            <a:tailEnd len="med" w="med" type="none"/>
          </a:ln>
        </p:spPr>
      </p:cxnSp>
      <p:sp>
        <p:nvSpPr>
          <p:cNvPr id="615" name="Google Shape;615;p43"/>
          <p:cNvSpPr txBox="1"/>
          <p:nvPr/>
        </p:nvSpPr>
        <p:spPr>
          <a:xfrm>
            <a:off x="247500" y="69825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Alegreya Regular"/>
              <a:buChar char="◄"/>
            </a:pPr>
            <a:r>
              <a:rPr lang="ar" sz="2200">
                <a:highlight>
                  <a:srgbClr val="F5E9ED"/>
                </a:highlight>
                <a:latin typeface="Exo Thin"/>
                <a:ea typeface="Exo Thin"/>
                <a:cs typeface="Exo Thin"/>
                <a:sym typeface="Exo Thin"/>
              </a:rPr>
              <a:t>Management</a:t>
            </a:r>
            <a:endParaRPr baseline="30000" sz="2200">
              <a:highlight>
                <a:srgbClr val="F5E9ED"/>
              </a:highlight>
              <a:latin typeface="Alegreya Regular"/>
              <a:ea typeface="Alegreya Regular"/>
              <a:cs typeface="Alegreya Regular"/>
              <a:sym typeface="Alegreya Regular"/>
            </a:endParaRPr>
          </a:p>
        </p:txBody>
      </p:sp>
      <p:sp>
        <p:nvSpPr>
          <p:cNvPr id="616" name="Google Shape;616;p43"/>
          <p:cNvSpPr txBox="1"/>
          <p:nvPr/>
        </p:nvSpPr>
        <p:spPr>
          <a:xfrm>
            <a:off x="698925" y="4876800"/>
            <a:ext cx="61644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6- Right sided VHDs</a:t>
            </a:r>
            <a:r>
              <a:rPr baseline="30000" lang="ar" sz="2600">
                <a:latin typeface="Exo Thin"/>
                <a:ea typeface="Exo Thin"/>
                <a:cs typeface="Exo Thin"/>
                <a:sym typeface="Exo Thin"/>
              </a:rPr>
              <a:t>2</a:t>
            </a:r>
            <a:endParaRPr baseline="30000" sz="2600">
              <a:latin typeface="Exo Thin"/>
              <a:ea typeface="Exo Thin"/>
              <a:cs typeface="Exo Thin"/>
              <a:sym typeface="Exo Thin"/>
            </a:endParaRPr>
          </a:p>
        </p:txBody>
      </p:sp>
      <p:cxnSp>
        <p:nvCxnSpPr>
          <p:cNvPr id="617" name="Google Shape;617;p43"/>
          <p:cNvCxnSpPr/>
          <p:nvPr/>
        </p:nvCxnSpPr>
        <p:spPr>
          <a:xfrm flipH="1" rot="10800000">
            <a:off x="1355300" y="5465050"/>
            <a:ext cx="4827000" cy="12000"/>
          </a:xfrm>
          <a:prstGeom prst="straightConnector1">
            <a:avLst/>
          </a:prstGeom>
          <a:noFill/>
          <a:ln cap="flat" cmpd="sng" w="38100">
            <a:solidFill>
              <a:srgbClr val="B52B59"/>
            </a:solidFill>
            <a:prstDash val="solid"/>
            <a:round/>
            <a:headEnd len="med" w="med" type="diamond"/>
            <a:tailEnd len="med" w="med" type="diamond"/>
          </a:ln>
        </p:spPr>
      </p:cxnSp>
      <p:graphicFrame>
        <p:nvGraphicFramePr>
          <p:cNvPr id="618" name="Google Shape;618;p43"/>
          <p:cNvGraphicFramePr/>
          <p:nvPr/>
        </p:nvGraphicFramePr>
        <p:xfrm>
          <a:off x="461400" y="1193100"/>
          <a:ext cx="3000000" cy="3000000"/>
        </p:xfrm>
        <a:graphic>
          <a:graphicData uri="http://schemas.openxmlformats.org/drawingml/2006/table">
            <a:tbl>
              <a:tblPr>
                <a:noFill/>
                <a:tableStyleId>{B2831F66-5931-4056-B395-67EB3239CB03}</a:tableStyleId>
              </a:tblPr>
              <a:tblGrid>
                <a:gridCol w="1233475"/>
                <a:gridCol w="5372800"/>
              </a:tblGrid>
              <a:tr h="73115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Acute AR</a:t>
                      </a:r>
                      <a:endParaRPr b="1" sz="1500">
                        <a:solidFill>
                          <a:srgbClr val="FFFFFF"/>
                        </a:solidFill>
                        <a:latin typeface="Mada"/>
                        <a:ea typeface="Mada"/>
                        <a:cs typeface="Mada"/>
                        <a:sym typeface="Mada"/>
                      </a:endParaRPr>
                    </a:p>
                    <a:p>
                      <a:pPr indent="0" lvl="0" marL="0" rtl="0" algn="ctr">
                        <a:spcBef>
                          <a:spcPts val="0"/>
                        </a:spcBef>
                        <a:spcAft>
                          <a:spcPts val="0"/>
                        </a:spcAft>
                        <a:buNone/>
                      </a:pPr>
                      <a:r>
                        <a:rPr b="1" lang="ar" sz="800">
                          <a:solidFill>
                            <a:srgbClr val="FFFFFF"/>
                          </a:solidFill>
                          <a:latin typeface="Mada"/>
                          <a:ea typeface="Mada"/>
                          <a:cs typeface="Mada"/>
                          <a:sym typeface="Mada"/>
                        </a:rPr>
                        <a:t>(Usually symptomatic)</a:t>
                      </a:r>
                      <a:endParaRPr b="1" sz="8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None/>
                      </a:pPr>
                      <a:r>
                        <a:rPr b="1" lang="ar">
                          <a:solidFill>
                            <a:srgbClr val="9C254D"/>
                          </a:solidFill>
                          <a:latin typeface="Mada"/>
                          <a:ea typeface="Mada"/>
                          <a:cs typeface="Mada"/>
                          <a:sym typeface="Mada"/>
                        </a:rPr>
                        <a:t>Surgical therapy: </a:t>
                      </a:r>
                      <a:endParaRPr b="1">
                        <a:solidFill>
                          <a:srgbClr val="9C254D"/>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Aortic valve replacement (AVR)</a:t>
                      </a:r>
                      <a:r>
                        <a:rPr baseline="30000" lang="ar" sz="1200">
                          <a:latin typeface="Mada"/>
                          <a:ea typeface="Mada"/>
                          <a:cs typeface="Mada"/>
                          <a:sym typeface="Mada"/>
                        </a:rPr>
                        <a:t>1</a:t>
                      </a:r>
                      <a:r>
                        <a:rPr lang="ar" sz="1200">
                          <a:latin typeface="Mada"/>
                          <a:ea typeface="Mada"/>
                          <a:cs typeface="Mada"/>
                          <a:sym typeface="Mada"/>
                        </a:rPr>
                        <a:t> is indicated when symptoms develop</a:t>
                      </a:r>
                      <a:endParaRPr sz="1200">
                        <a:latin typeface="Mada"/>
                        <a:ea typeface="Mada"/>
                        <a:cs typeface="Mada"/>
                        <a:sym typeface="Mada"/>
                      </a:endParaRPr>
                    </a:p>
                    <a:p>
                      <a:pPr indent="0" lvl="0" marL="0" rtl="0" algn="l">
                        <a:spcBef>
                          <a:spcPts val="0"/>
                        </a:spcBef>
                        <a:spcAft>
                          <a:spcPts val="0"/>
                        </a:spcAft>
                        <a:buNone/>
                      </a:pPr>
                      <a:r>
                        <a:rPr b="1" lang="ar">
                          <a:solidFill>
                            <a:srgbClr val="9C254D"/>
                          </a:solidFill>
                          <a:latin typeface="Mada"/>
                          <a:ea typeface="Mada"/>
                          <a:cs typeface="Mada"/>
                          <a:sym typeface="Mada"/>
                        </a:rPr>
                        <a:t>Medical therapy: </a:t>
                      </a:r>
                      <a:r>
                        <a:rPr lang="ar" sz="1200">
                          <a:latin typeface="Mada"/>
                          <a:ea typeface="Mada"/>
                          <a:cs typeface="Mada"/>
                          <a:sym typeface="Mada"/>
                        </a:rPr>
                        <a:t>Vasodilators and inotropes</a:t>
                      </a:r>
                      <a:endParaRPr sz="1200">
                        <a:latin typeface="Mada"/>
                        <a:ea typeface="Mada"/>
                        <a:cs typeface="Mada"/>
                        <a:sym typeface="Mada"/>
                      </a:endParaRPr>
                    </a:p>
                  </a:txBody>
                  <a:tcPr marT="91425" marB="91425" marR="91425" marL="91425"/>
                </a:tc>
              </a:tr>
              <a:tr h="2696975">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Chronic AR</a:t>
                      </a:r>
                      <a:endParaRPr b="1" sz="1500">
                        <a:solidFill>
                          <a:srgbClr val="FFFFFF"/>
                        </a:solidFill>
                        <a:latin typeface="Mada"/>
                        <a:ea typeface="Mada"/>
                        <a:cs typeface="Mada"/>
                        <a:sym typeface="Mada"/>
                      </a:endParaRPr>
                    </a:p>
                    <a:p>
                      <a:pPr indent="0" lvl="0" marL="0" rtl="0" algn="ctr">
                        <a:spcBef>
                          <a:spcPts val="0"/>
                        </a:spcBef>
                        <a:spcAft>
                          <a:spcPts val="0"/>
                        </a:spcAft>
                        <a:buNone/>
                      </a:pPr>
                      <a:r>
                        <a:rPr b="1" lang="ar" sz="700">
                          <a:solidFill>
                            <a:srgbClr val="FFFFFF"/>
                          </a:solidFill>
                          <a:latin typeface="Mada"/>
                          <a:ea typeface="Mada"/>
                          <a:cs typeface="Mada"/>
                          <a:sym typeface="Mada"/>
                        </a:rPr>
                        <a:t>(Usually </a:t>
                      </a:r>
                      <a:r>
                        <a:rPr b="1" lang="ar" sz="700">
                          <a:solidFill>
                            <a:srgbClr val="FFFFFF"/>
                          </a:solidFill>
                          <a:latin typeface="Mada"/>
                          <a:ea typeface="Mada"/>
                          <a:cs typeface="Mada"/>
                          <a:sym typeface="Mada"/>
                        </a:rPr>
                        <a:t>asymptomatic</a:t>
                      </a:r>
                      <a:r>
                        <a:rPr b="1" lang="ar" sz="700">
                          <a:solidFill>
                            <a:srgbClr val="FFFFFF"/>
                          </a:solidFill>
                          <a:latin typeface="Mada"/>
                          <a:ea typeface="Mada"/>
                          <a:cs typeface="Mada"/>
                          <a:sym typeface="Mada"/>
                        </a:rPr>
                        <a:t>)</a:t>
                      </a:r>
                      <a:endParaRPr b="1" sz="7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None/>
                      </a:pPr>
                      <a:r>
                        <a:rPr b="1" lang="ar">
                          <a:solidFill>
                            <a:srgbClr val="9C254D"/>
                          </a:solidFill>
                          <a:latin typeface="Mada"/>
                          <a:ea typeface="Mada"/>
                          <a:cs typeface="Mada"/>
                          <a:sym typeface="Mada"/>
                        </a:rPr>
                        <a:t>Surgical </a:t>
                      </a:r>
                      <a:r>
                        <a:rPr b="1" lang="ar">
                          <a:solidFill>
                            <a:srgbClr val="9C254D"/>
                          </a:solidFill>
                          <a:latin typeface="Mada"/>
                          <a:ea typeface="Mada"/>
                          <a:cs typeface="Mada"/>
                          <a:sym typeface="Mada"/>
                        </a:rPr>
                        <a:t>therapy</a:t>
                      </a:r>
                      <a:r>
                        <a:rPr b="1" lang="ar">
                          <a:solidFill>
                            <a:srgbClr val="9C254D"/>
                          </a:solidFill>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Aortic valve replacement (AVR) is indicated in </a:t>
                      </a:r>
                      <a:endParaRPr sz="12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Symptomatic patients with chronic severe AR </a:t>
                      </a:r>
                      <a:endParaRPr sz="1100">
                        <a:solidFill>
                          <a:srgbClr val="6AA84F"/>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In asymptomatic with LVEF ≤ 50%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Asymptomatic with  LVEF &gt;50% but with a </a:t>
                      </a:r>
                      <a:r>
                        <a:rPr lang="ar" sz="1100">
                          <a:solidFill>
                            <a:srgbClr val="6AA84F"/>
                          </a:solidFill>
                          <a:latin typeface="Mada"/>
                          <a:ea typeface="Mada"/>
                          <a:cs typeface="Mada"/>
                          <a:sym typeface="Mada"/>
                        </a:rPr>
                        <a:t>dilated LV</a:t>
                      </a:r>
                      <a:r>
                        <a:rPr lang="ar" sz="1100">
                          <a:solidFill>
                            <a:srgbClr val="1C4588"/>
                          </a:solidFill>
                          <a:latin typeface="Mada"/>
                          <a:ea typeface="Mada"/>
                          <a:cs typeface="Mada"/>
                          <a:sym typeface="Mada"/>
                        </a:rPr>
                        <a:t> (end-diastolic dimension &gt;70mm or systolic dimension &gt;50mm)</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In those undergoing CABG or surgery of the ascending aorta.</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If aortic root dilatation is the cause of aortic regurgitation, as can occur in Marfan’s syndrome, aortic root replacement is usually necessary. </a:t>
                      </a:r>
                      <a:endParaRPr sz="1100">
                        <a:solidFill>
                          <a:srgbClr val="1C4588"/>
                        </a:solidFill>
                        <a:latin typeface="Mada"/>
                        <a:ea typeface="Mada"/>
                        <a:cs typeface="Mada"/>
                        <a:sym typeface="Mada"/>
                      </a:endParaRPr>
                    </a:p>
                    <a:p>
                      <a:pPr indent="0" lvl="0" marL="0" rtl="0" algn="l">
                        <a:spcBef>
                          <a:spcPts val="0"/>
                        </a:spcBef>
                        <a:spcAft>
                          <a:spcPts val="0"/>
                        </a:spcAft>
                        <a:buNone/>
                      </a:pPr>
                      <a:r>
                        <a:rPr b="1" lang="ar">
                          <a:solidFill>
                            <a:srgbClr val="9C254D"/>
                          </a:solidFill>
                          <a:latin typeface="Mada"/>
                          <a:ea typeface="Mada"/>
                          <a:cs typeface="Mada"/>
                          <a:sym typeface="Mada"/>
                        </a:rPr>
                        <a:t>Medical </a:t>
                      </a:r>
                      <a:r>
                        <a:rPr b="1" lang="ar">
                          <a:solidFill>
                            <a:srgbClr val="9C254D"/>
                          </a:solidFill>
                          <a:latin typeface="Mada"/>
                          <a:ea typeface="Mada"/>
                          <a:cs typeface="Mada"/>
                          <a:sym typeface="Mada"/>
                        </a:rPr>
                        <a:t>therapy</a:t>
                      </a:r>
                      <a:r>
                        <a:rPr b="1" lang="ar">
                          <a:solidFill>
                            <a:srgbClr val="9C254D"/>
                          </a:solidFill>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Treat HTN: </a:t>
                      </a:r>
                      <a:r>
                        <a:rPr lang="ar" sz="1200">
                          <a:solidFill>
                            <a:schemeClr val="dk1"/>
                          </a:solidFill>
                          <a:latin typeface="Mada"/>
                          <a:ea typeface="Mada"/>
                          <a:cs typeface="Mada"/>
                          <a:sym typeface="Mada"/>
                        </a:rPr>
                        <a:t>Vasodilators (Nifedipine, ACE-I)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ACE inhibitors/ARBs are reasonable in patients with severe symptomatic AR and/or LV dysfunction when surgery is not performed because of comorbidities.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SBE (Subacute bacterial endocarditis) Prophylaxis </a:t>
                      </a:r>
                      <a:endParaRPr sz="1200">
                        <a:solidFill>
                          <a:schemeClr val="dk1"/>
                        </a:solidFill>
                        <a:latin typeface="Mada"/>
                        <a:ea typeface="Mada"/>
                        <a:cs typeface="Mada"/>
                        <a:sym typeface="Mada"/>
                      </a:endParaRPr>
                    </a:p>
                  </a:txBody>
                  <a:tcPr marT="91425" marB="91425" marR="91425" marL="91425"/>
                </a:tc>
              </a:tr>
            </a:tbl>
          </a:graphicData>
        </a:graphic>
      </p:graphicFrame>
      <p:graphicFrame>
        <p:nvGraphicFramePr>
          <p:cNvPr id="619" name="Google Shape;619;p43"/>
          <p:cNvGraphicFramePr/>
          <p:nvPr/>
        </p:nvGraphicFramePr>
        <p:xfrm>
          <a:off x="247500" y="5613125"/>
          <a:ext cx="3000000" cy="3000000"/>
        </p:xfrm>
        <a:graphic>
          <a:graphicData uri="http://schemas.openxmlformats.org/drawingml/2006/table">
            <a:tbl>
              <a:tblPr>
                <a:noFill/>
                <a:tableStyleId>{B2831F66-5931-4056-B395-67EB3239CB03}</a:tableStyleId>
              </a:tblPr>
              <a:tblGrid>
                <a:gridCol w="3461250"/>
                <a:gridCol w="3638375"/>
              </a:tblGrid>
              <a:tr h="314475">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Tricuspid valve </a:t>
                      </a:r>
                      <a:r>
                        <a:rPr b="1" lang="ar" sz="1000">
                          <a:solidFill>
                            <a:srgbClr val="6AA84F"/>
                          </a:solidFill>
                          <a:latin typeface="Mada"/>
                          <a:ea typeface="Mada"/>
                          <a:cs typeface="Mada"/>
                          <a:sym typeface="Mada"/>
                        </a:rPr>
                        <a:t>(Same as mitral)</a:t>
                      </a:r>
                      <a:endParaRPr b="1" sz="1000">
                        <a:solidFill>
                          <a:srgbClr val="6AA84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Pulmonary valve </a:t>
                      </a:r>
                      <a:r>
                        <a:rPr b="1" lang="ar" sz="1000">
                          <a:solidFill>
                            <a:srgbClr val="6AA84F"/>
                          </a:solidFill>
                          <a:latin typeface="Mada"/>
                          <a:ea typeface="Mada"/>
                          <a:cs typeface="Mada"/>
                          <a:sym typeface="Mada"/>
                        </a:rPr>
                        <a:t>(Same as aortic)</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27970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Stenosis</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Stenosis</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1358175">
                <a:tc>
                  <a:txBody>
                    <a:bodyPr/>
                    <a:lstStyle/>
                    <a:p>
                      <a:pPr indent="-149900" lvl="0" marL="172800" rtl="0" algn="l">
                        <a:spcBef>
                          <a:spcPts val="0"/>
                        </a:spcBef>
                        <a:spcAft>
                          <a:spcPts val="0"/>
                        </a:spcAft>
                        <a:buClr>
                          <a:srgbClr val="1C4588"/>
                        </a:buClr>
                        <a:buSzPts val="1000"/>
                        <a:buFont typeface="Mada"/>
                        <a:buChar char="●"/>
                      </a:pPr>
                      <a:r>
                        <a:rPr lang="ar" sz="1000">
                          <a:solidFill>
                            <a:srgbClr val="1C4588"/>
                          </a:solidFill>
                          <a:latin typeface="Mada"/>
                          <a:ea typeface="Mada"/>
                          <a:cs typeface="Mada"/>
                          <a:sym typeface="Mada"/>
                        </a:rPr>
                        <a:t>Characterized by obstruction of blood flow from the right atrium into the right ventricle during diastole due to impaired opening of the valve. Extremely rare and is most commonly caused by infective endocarditis (especially in IV drug users), carcinoid tumors, or rheumatic fever.</a:t>
                      </a:r>
                      <a:endParaRPr sz="1000">
                        <a:solidFill>
                          <a:srgbClr val="1C4588"/>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Murmur: </a:t>
                      </a:r>
                      <a:r>
                        <a:rPr lang="ar" sz="1000">
                          <a:solidFill>
                            <a:srgbClr val="6AA84F"/>
                          </a:solidFill>
                          <a:latin typeface="Mada"/>
                          <a:ea typeface="Mada"/>
                          <a:cs typeface="Mada"/>
                          <a:sym typeface="Mada"/>
                        </a:rPr>
                        <a:t>Mid-Delayed diastolic </a:t>
                      </a:r>
                      <a:r>
                        <a:rPr lang="ar" sz="1000">
                          <a:solidFill>
                            <a:srgbClr val="6AA84F"/>
                          </a:solidFill>
                          <a:latin typeface="Mada"/>
                          <a:ea typeface="Mada"/>
                          <a:cs typeface="Mada"/>
                          <a:sym typeface="Mada"/>
                        </a:rPr>
                        <a:t>rumbling</a:t>
                      </a:r>
                      <a:r>
                        <a:rPr lang="ar" sz="1000">
                          <a:solidFill>
                            <a:srgbClr val="6AA84F"/>
                          </a:solidFill>
                          <a:latin typeface="Mada"/>
                          <a:ea typeface="Mada"/>
                          <a:cs typeface="Mada"/>
                          <a:sym typeface="Mada"/>
                        </a:rPr>
                        <a:t> murmur localised in the tricuspid area with a decrescendo. First heart sound is also loud </a:t>
                      </a:r>
                      <a:endParaRPr sz="1000">
                        <a:solidFill>
                          <a:srgbClr val="6AA84F"/>
                        </a:solidFill>
                        <a:latin typeface="Mada"/>
                        <a:ea typeface="Mada"/>
                        <a:cs typeface="Mada"/>
                        <a:sym typeface="Mada"/>
                      </a:endParaRPr>
                    </a:p>
                    <a:p>
                      <a:pPr indent="-149900" lvl="0" marL="1728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Symptoms? like RHF: </a:t>
                      </a:r>
                      <a:r>
                        <a:rPr lang="ar" sz="1000">
                          <a:solidFill>
                            <a:srgbClr val="6AA84F"/>
                          </a:solidFill>
                          <a:latin typeface="Mada"/>
                          <a:ea typeface="Mada"/>
                          <a:cs typeface="Mada"/>
                          <a:sym typeface="Mada"/>
                        </a:rPr>
                        <a:t>Increase</a:t>
                      </a:r>
                      <a:r>
                        <a:rPr lang="ar" sz="1000">
                          <a:solidFill>
                            <a:srgbClr val="6AA84F"/>
                          </a:solidFill>
                          <a:latin typeface="Mada"/>
                          <a:ea typeface="Mada"/>
                          <a:cs typeface="Mada"/>
                          <a:sym typeface="Mada"/>
                        </a:rPr>
                        <a:t> JVP, Congested and pulsating liver &amp; lower limb edema</a:t>
                      </a:r>
                      <a:endParaRPr sz="1000">
                        <a:solidFill>
                          <a:srgbClr val="6AA84F"/>
                        </a:solidFill>
                        <a:latin typeface="Mada"/>
                        <a:ea typeface="Mada"/>
                        <a:cs typeface="Mada"/>
                        <a:sym typeface="Mada"/>
                      </a:endParaRPr>
                    </a:p>
                  </a:txBody>
                  <a:tcPr marT="91425" marB="91425" marR="91425" marL="91425"/>
                </a:tc>
                <a:tc>
                  <a:txBody>
                    <a:bodyPr/>
                    <a:lstStyle/>
                    <a:p>
                      <a:pPr indent="-149900" lvl="0" marL="172800" rtl="0" algn="l">
                        <a:spcBef>
                          <a:spcPts val="0"/>
                        </a:spcBef>
                        <a:spcAft>
                          <a:spcPts val="0"/>
                        </a:spcAft>
                        <a:buClr>
                          <a:schemeClr val="dk1"/>
                        </a:buClr>
                        <a:buSzPts val="1000"/>
                        <a:buFont typeface="Mada"/>
                        <a:buChar char="●"/>
                      </a:pPr>
                      <a:r>
                        <a:rPr lang="ar" sz="1000">
                          <a:solidFill>
                            <a:srgbClr val="1C4588"/>
                          </a:solidFill>
                          <a:latin typeface="Mada"/>
                          <a:ea typeface="Mada"/>
                          <a:cs typeface="Mada"/>
                          <a:sym typeface="Mada"/>
                        </a:rPr>
                        <a:t>Characterized by obstruction of blood outflow from the right ventricle into the pulmonary arteries during systole. Usually congenital or</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RHD (rare)</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echo is used to confirm and assess the severity of the stenosis.</a:t>
                      </a:r>
                      <a:endParaRPr sz="1000">
                        <a:solidFill>
                          <a:srgbClr val="1C4588"/>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Murmur:</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Crescendo-decrescendo ejection systolic</a:t>
                      </a:r>
                      <a:r>
                        <a:rPr lang="ar" sz="1000">
                          <a:solidFill>
                            <a:srgbClr val="1C4588"/>
                          </a:solidFill>
                        </a:rPr>
                        <a:t> </a:t>
                      </a:r>
                      <a:r>
                        <a:rPr lang="ar" sz="1000">
                          <a:solidFill>
                            <a:srgbClr val="1C4588"/>
                          </a:solidFill>
                          <a:latin typeface="Mada"/>
                          <a:ea typeface="Mada"/>
                          <a:cs typeface="Mada"/>
                          <a:sym typeface="Mada"/>
                        </a:rPr>
                        <a:t>murmur</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maximum at the pulmonary area</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that radiates to the back</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(to the lung not to the </a:t>
                      </a:r>
                      <a:r>
                        <a:rPr lang="ar" sz="1000">
                          <a:solidFill>
                            <a:srgbClr val="6AA84F"/>
                          </a:solidFill>
                          <a:latin typeface="Mada"/>
                          <a:ea typeface="Mada"/>
                          <a:cs typeface="Mada"/>
                          <a:sym typeface="Mada"/>
                        </a:rPr>
                        <a:t>carotid</a:t>
                      </a:r>
                      <a:r>
                        <a:rPr lang="ar" sz="1000">
                          <a:solidFill>
                            <a:srgbClr val="6AA84F"/>
                          </a:solidFill>
                          <a:latin typeface="Mada"/>
                          <a:ea typeface="Mada"/>
                          <a:cs typeface="Mada"/>
                          <a:sym typeface="Mada"/>
                        </a:rPr>
                        <a:t> as AS)</a:t>
                      </a:r>
                      <a:r>
                        <a:rPr lang="ar"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Treatment:</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Transcatheter dilatation of the </a:t>
                      </a:r>
                      <a:r>
                        <a:rPr lang="ar" sz="1000">
                          <a:solidFill>
                            <a:srgbClr val="1C4588"/>
                          </a:solidFill>
                          <a:uFill>
                            <a:noFill/>
                          </a:uFill>
                          <a:latin typeface="Mada"/>
                          <a:ea typeface="Mada"/>
                          <a:cs typeface="Mada"/>
                          <a:sym typeface="Mada"/>
                          <a:hlinkClick r:id="rId3">
                            <a:extLst>
                              <a:ext uri="{A12FA001-AC4F-418D-AE19-62706E023703}">
                                <ahyp:hlinkClr val="tx"/>
                              </a:ext>
                            </a:extLst>
                          </a:hlinkClick>
                        </a:rPr>
                        <a:t>pulmonary valve</a:t>
                      </a:r>
                      <a:r>
                        <a:rPr lang="ar" sz="1000">
                          <a:solidFill>
                            <a:srgbClr val="1C4588"/>
                          </a:solidFill>
                          <a:latin typeface="Mada"/>
                          <a:ea typeface="Mada"/>
                          <a:cs typeface="Mada"/>
                          <a:sym typeface="Mada"/>
                        </a:rPr>
                        <a:t> by balloon pulmonary valvuloplasty</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or </a:t>
                      </a:r>
                      <a:r>
                        <a:rPr lang="ar" sz="1000">
                          <a:solidFill>
                            <a:srgbClr val="6AA84F"/>
                          </a:solidFill>
                          <a:latin typeface="Mada"/>
                          <a:ea typeface="Mada"/>
                          <a:cs typeface="Mada"/>
                          <a:sym typeface="Mada"/>
                        </a:rPr>
                        <a:t>replacement</a:t>
                      </a:r>
                      <a:r>
                        <a:rPr lang="ar" sz="1000">
                          <a:solidFill>
                            <a:srgbClr val="6AA84F"/>
                          </a:solidFill>
                          <a:latin typeface="Mada"/>
                          <a:ea typeface="Mada"/>
                          <a:cs typeface="Mada"/>
                          <a:sym typeface="Mada"/>
                        </a:rPr>
                        <a:t> by surgery</a:t>
                      </a:r>
                      <a:endParaRPr sz="1000">
                        <a:solidFill>
                          <a:srgbClr val="6AA84F"/>
                        </a:solidFill>
                        <a:latin typeface="Mada"/>
                        <a:ea typeface="Mada"/>
                        <a:cs typeface="Mada"/>
                        <a:sym typeface="Mada"/>
                      </a:endParaRPr>
                    </a:p>
                    <a:p>
                      <a:pPr indent="-149900" lvl="0" marL="1728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Symptoms: Low CO</a:t>
                      </a:r>
                      <a:endParaRPr sz="1000">
                        <a:solidFill>
                          <a:srgbClr val="6AA84F"/>
                        </a:solidFill>
                        <a:latin typeface="Mada"/>
                        <a:ea typeface="Mada"/>
                        <a:cs typeface="Mada"/>
                        <a:sym typeface="Mada"/>
                      </a:endParaRPr>
                    </a:p>
                  </a:txBody>
                  <a:tcPr marT="91425" marB="91425" marR="91425" marL="91425"/>
                </a:tc>
              </a:tr>
              <a:tr h="265775">
                <a:tc>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Regurgitation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ar" sz="1200">
                          <a:solidFill>
                            <a:srgbClr val="9C254D"/>
                          </a:solidFill>
                          <a:latin typeface="Mada"/>
                          <a:ea typeface="Mada"/>
                          <a:cs typeface="Mada"/>
                          <a:sym typeface="Mada"/>
                        </a:rPr>
                        <a:t>Regurgitation</a:t>
                      </a:r>
                      <a:endParaRPr sz="1200">
                        <a:solidFill>
                          <a:srgbClr val="9C254D"/>
                        </a:solidFill>
                        <a:latin typeface="Mada"/>
                        <a:ea typeface="Mada"/>
                        <a:cs typeface="Mada"/>
                        <a:sym typeface="Mada"/>
                      </a:endParaRPr>
                    </a:p>
                  </a:txBody>
                  <a:tcPr marT="91425" marB="91425" marR="91425" marL="91425" anchor="ctr">
                    <a:solidFill>
                      <a:srgbClr val="F5E9ED"/>
                    </a:solidFill>
                  </a:tcPr>
                </a:tc>
              </a:tr>
              <a:tr h="996200">
                <a:tc>
                  <a:txBody>
                    <a:bodyPr/>
                    <a:lstStyle/>
                    <a:p>
                      <a:pPr indent="-149900" lvl="0" marL="172800" rtl="0" algn="l">
                        <a:spcBef>
                          <a:spcPts val="0"/>
                        </a:spcBef>
                        <a:spcAft>
                          <a:spcPts val="0"/>
                        </a:spcAft>
                        <a:buClr>
                          <a:srgbClr val="1C4588"/>
                        </a:buClr>
                        <a:buSzPts val="1000"/>
                        <a:buFont typeface="Mada"/>
                        <a:buChar char="●"/>
                      </a:pPr>
                      <a:r>
                        <a:rPr lang="ar" sz="1000">
                          <a:solidFill>
                            <a:srgbClr val="1C4588"/>
                          </a:solidFill>
                          <a:latin typeface="Mada"/>
                          <a:ea typeface="Mada"/>
                          <a:cs typeface="Mada"/>
                          <a:sym typeface="Mada"/>
                        </a:rPr>
                        <a:t>Characterized by retrograde blood flow from the right ventricle into the right atrium during systole due to insufficient closure of the valve. Extremely rare and can be caused by infective endocarditis (especially IV drug users), rheumatic fever, or right ventricular heart failure.</a:t>
                      </a:r>
                      <a:endParaRPr sz="1000">
                        <a:solidFill>
                          <a:srgbClr val="1C4588"/>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ar" sz="1000">
                          <a:solidFill>
                            <a:srgbClr val="9C254D"/>
                          </a:solidFill>
                          <a:latin typeface="Mada"/>
                          <a:ea typeface="Mada"/>
                          <a:cs typeface="Mada"/>
                          <a:sym typeface="Mada"/>
                        </a:rPr>
                        <a:t>Murmur:</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Soft Holosystolic murmur</a:t>
                      </a:r>
                      <a:r>
                        <a:rPr lang="ar" sz="1000">
                          <a:solidFill>
                            <a:schemeClr val="dk1"/>
                          </a:solidFill>
                          <a:latin typeface="Mada"/>
                          <a:ea typeface="Mada"/>
                          <a:cs typeface="Mada"/>
                          <a:sym typeface="Mada"/>
                        </a:rPr>
                        <a:t> </a:t>
                      </a:r>
                      <a:r>
                        <a:rPr lang="ar" sz="1000">
                          <a:solidFill>
                            <a:srgbClr val="6AA84F"/>
                          </a:solidFill>
                          <a:latin typeface="Mada"/>
                          <a:ea typeface="Mada"/>
                          <a:cs typeface="Mada"/>
                          <a:sym typeface="Mada"/>
                        </a:rPr>
                        <a:t>in the tricuspid area radiates to the apex (not axilla)</a:t>
                      </a:r>
                      <a:endParaRPr sz="1000">
                        <a:solidFill>
                          <a:schemeClr val="dk1"/>
                        </a:solidFill>
                        <a:latin typeface="Mada"/>
                        <a:ea typeface="Mada"/>
                        <a:cs typeface="Mada"/>
                        <a:sym typeface="Mada"/>
                      </a:endParaRPr>
                    </a:p>
                  </a:txBody>
                  <a:tcPr marT="91425" marB="91425" marR="91425" marL="91425"/>
                </a:tc>
                <a:tc>
                  <a:txBody>
                    <a:bodyPr/>
                    <a:lstStyle/>
                    <a:p>
                      <a:pPr indent="-140375" lvl="0" marL="172800" rtl="0" algn="l">
                        <a:spcBef>
                          <a:spcPts val="0"/>
                        </a:spcBef>
                        <a:spcAft>
                          <a:spcPts val="0"/>
                        </a:spcAft>
                        <a:buClr>
                          <a:srgbClr val="1C4588"/>
                        </a:buClr>
                        <a:buSzPts val="850"/>
                        <a:buFont typeface="Lato"/>
                        <a:buChar char="●"/>
                      </a:pPr>
                      <a:r>
                        <a:rPr lang="ar" sz="1000">
                          <a:solidFill>
                            <a:srgbClr val="1C4588"/>
                          </a:solidFill>
                          <a:latin typeface="Mada"/>
                          <a:ea typeface="Mada"/>
                          <a:cs typeface="Mada"/>
                          <a:sym typeface="Mada"/>
                        </a:rPr>
                        <a:t>Characterized by retrograde blood flow from the pulmonary artery into the right ventricle during diastole due to insufficient closure of the valve. Could be due to RHD</a:t>
                      </a:r>
                      <a:endParaRPr sz="1000">
                        <a:solidFill>
                          <a:srgbClr val="1C4588"/>
                        </a:solidFill>
                        <a:latin typeface="Mada"/>
                        <a:ea typeface="Mada"/>
                        <a:cs typeface="Mada"/>
                        <a:sym typeface="Mada"/>
                      </a:endParaRPr>
                    </a:p>
                    <a:p>
                      <a:pPr indent="-140375" lvl="0" marL="172800" rtl="0" algn="l">
                        <a:spcBef>
                          <a:spcPts val="0"/>
                        </a:spcBef>
                        <a:spcAft>
                          <a:spcPts val="0"/>
                        </a:spcAft>
                        <a:buClr>
                          <a:srgbClr val="4C5B66"/>
                        </a:buClr>
                        <a:buSzPts val="850"/>
                        <a:buFont typeface="Lato"/>
                        <a:buChar char="●"/>
                      </a:pPr>
                      <a:r>
                        <a:rPr b="1" lang="ar" sz="1000">
                          <a:solidFill>
                            <a:srgbClr val="9C254D"/>
                          </a:solidFill>
                          <a:latin typeface="Mada"/>
                          <a:ea typeface="Mada"/>
                          <a:cs typeface="Mada"/>
                          <a:sym typeface="Mada"/>
                        </a:rPr>
                        <a:t>Murmur</a:t>
                      </a:r>
                      <a:r>
                        <a:rPr b="1" baseline="30000" lang="ar" sz="1000">
                          <a:solidFill>
                            <a:srgbClr val="9C254D"/>
                          </a:solidFill>
                          <a:latin typeface="Mada"/>
                          <a:ea typeface="Mada"/>
                          <a:cs typeface="Mada"/>
                          <a:sym typeface="Mada"/>
                        </a:rPr>
                        <a:t>3</a:t>
                      </a:r>
                      <a:r>
                        <a:rPr b="1" lang="ar" sz="1000">
                          <a:solidFill>
                            <a:srgbClr val="9C254D"/>
                          </a:solidFill>
                          <a:latin typeface="Mada"/>
                          <a:ea typeface="Mada"/>
                          <a:cs typeface="Mada"/>
                          <a:sym typeface="Mada"/>
                        </a:rPr>
                        <a:t>:</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Graham Steel murmur: high-frequency decrescendo diastolic murmur</a:t>
                      </a:r>
                      <a:endParaRPr sz="1000">
                        <a:solidFill>
                          <a:srgbClr val="1C4588"/>
                        </a:solidFill>
                        <a:latin typeface="Mada"/>
                        <a:ea typeface="Mada"/>
                        <a:cs typeface="Mada"/>
                        <a:sym typeface="Mada"/>
                      </a:endParaRPr>
                    </a:p>
                    <a:p>
                      <a:pPr indent="-149900" lvl="0" marL="1728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Symptoms: High CO</a:t>
                      </a:r>
                      <a:endParaRPr sz="1000">
                        <a:solidFill>
                          <a:srgbClr val="6AA84F"/>
                        </a:solidFill>
                        <a:latin typeface="Mada"/>
                        <a:ea typeface="Mada"/>
                        <a:cs typeface="Mada"/>
                        <a:sym typeface="Mada"/>
                      </a:endParaRPr>
                    </a:p>
                    <a:p>
                      <a:pPr indent="-149900" lvl="0" marL="1728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Treatment: if severe → valve replacement</a:t>
                      </a:r>
                      <a:endParaRPr sz="1000">
                        <a:solidFill>
                          <a:srgbClr val="6AA84F"/>
                        </a:solidFill>
                        <a:latin typeface="Mada"/>
                        <a:ea typeface="Mada"/>
                        <a:cs typeface="Mada"/>
                        <a:sym typeface="Mada"/>
                      </a:endParaRPr>
                    </a:p>
                  </a:txBody>
                  <a:tcPr marT="91425" marB="91425" marR="91425" marL="91425"/>
                </a:tc>
              </a:tr>
            </a:tbl>
          </a:graphicData>
        </a:graphic>
      </p:graphicFrame>
      <p:sp>
        <p:nvSpPr>
          <p:cNvPr id="620" name="Google Shape;620;p43"/>
          <p:cNvSpPr txBox="1"/>
          <p:nvPr/>
        </p:nvSpPr>
        <p:spPr>
          <a:xfrm>
            <a:off x="-31150" y="9963150"/>
            <a:ext cx="76128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1C4588"/>
                </a:solidFill>
                <a:latin typeface="Mada"/>
                <a:ea typeface="Mada"/>
                <a:cs typeface="Mada"/>
                <a:sym typeface="Mada"/>
              </a:rPr>
              <a:t>1- Both mechanical  prostheses and  tissue valves are  used. Tissue valves  are  preferred  in  the  elderly  and  when  anticoagulants must  be  avoided,  but  are  contraindicated  in  children  and  young adults  because  of the  rapid  calcification  and  degeneration  of the valves.</a:t>
            </a:r>
            <a:endParaRPr sz="800">
              <a:solidFill>
                <a:srgbClr val="1C4588"/>
              </a:solidFill>
              <a:latin typeface="Mada"/>
              <a:ea typeface="Mada"/>
              <a:cs typeface="Mada"/>
              <a:sym typeface="Mada"/>
            </a:endParaRPr>
          </a:p>
          <a:p>
            <a:pPr indent="0" lvl="0" marL="0" rtl="0" algn="l">
              <a:spcBef>
                <a:spcPts val="0"/>
              </a:spcBef>
              <a:spcAft>
                <a:spcPts val="0"/>
              </a:spcAft>
              <a:buNone/>
            </a:pPr>
            <a:r>
              <a:rPr lang="ar" sz="800">
                <a:solidFill>
                  <a:srgbClr val="CC0000"/>
                </a:solidFill>
                <a:latin typeface="Mada"/>
                <a:ea typeface="Mada"/>
                <a:cs typeface="Mada"/>
                <a:sym typeface="Mada"/>
              </a:rPr>
              <a:t>2- </a:t>
            </a:r>
            <a:r>
              <a:rPr lang="ar" sz="800">
                <a:solidFill>
                  <a:srgbClr val="6AA84F"/>
                </a:solidFill>
                <a:latin typeface="Mada"/>
                <a:ea typeface="Mada"/>
                <a:cs typeface="Mada"/>
                <a:sym typeface="Mada"/>
              </a:rPr>
              <a:t> All right-sided heart murmur increase in intensity and duration with inspiration (While all left-sided heart murmur increase with expiration). This is helpful to differentiate between Mitral vs Tricuspid OR Aortic vs Pulmonary</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3- Early-diastolic murmur over the </a:t>
            </a:r>
            <a:r>
              <a:rPr lang="ar" sz="800">
                <a:solidFill>
                  <a:srgbClr val="6AA84F"/>
                </a:solidFill>
                <a:latin typeface="Mada"/>
                <a:ea typeface="Mada"/>
                <a:cs typeface="Mada"/>
                <a:sym typeface="Mada"/>
              </a:rPr>
              <a:t>pulmonary</a:t>
            </a:r>
            <a:r>
              <a:rPr lang="ar" sz="800">
                <a:solidFill>
                  <a:srgbClr val="6AA84F"/>
                </a:solidFill>
                <a:latin typeface="Mada"/>
                <a:ea typeface="Mada"/>
                <a:cs typeface="Mada"/>
                <a:sym typeface="Mada"/>
              </a:rPr>
              <a:t> area &amp; the </a:t>
            </a:r>
            <a:r>
              <a:rPr lang="ar" sz="800">
                <a:solidFill>
                  <a:srgbClr val="6AA84F"/>
                </a:solidFill>
                <a:latin typeface="Mada"/>
                <a:ea typeface="Mada"/>
                <a:cs typeface="Mada"/>
                <a:sym typeface="Mada"/>
              </a:rPr>
              <a:t>second </a:t>
            </a:r>
            <a:r>
              <a:rPr lang="ar" sz="800">
                <a:solidFill>
                  <a:srgbClr val="6AA84F"/>
                </a:solidFill>
                <a:latin typeface="Mada"/>
                <a:ea typeface="Mada"/>
                <a:cs typeface="Mada"/>
                <a:sym typeface="Mada"/>
              </a:rPr>
              <a:t>heart sound will be less</a:t>
            </a:r>
            <a:endParaRPr sz="800">
              <a:solidFill>
                <a:srgbClr val="6AA84F"/>
              </a:solidFill>
              <a:latin typeface="Mada"/>
              <a:ea typeface="Mada"/>
              <a:cs typeface="Mada"/>
              <a:sym typeface="Mada"/>
            </a:endParaRPr>
          </a:p>
          <a:p>
            <a:pPr indent="0" lvl="0" marL="0" rtl="0" algn="l">
              <a:spcBef>
                <a:spcPts val="0"/>
              </a:spcBef>
              <a:spcAft>
                <a:spcPts val="0"/>
              </a:spcAft>
              <a:buNone/>
            </a:pPr>
            <a:r>
              <a:t/>
            </a:r>
            <a:endParaRPr sz="800">
              <a:solidFill>
                <a:srgbClr val="6AA84F"/>
              </a:solidFill>
              <a:latin typeface="Mada"/>
              <a:ea typeface="Mada"/>
              <a:cs typeface="Mada"/>
              <a:sym typeface="Mad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4"/>
          <p:cNvSpPr txBox="1"/>
          <p:nvPr>
            <p:ph idx="12" type="sldNum"/>
          </p:nvPr>
        </p:nvSpPr>
        <p:spPr>
          <a:xfrm>
            <a:off x="7038825" y="0"/>
            <a:ext cx="5214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26" name="Google Shape;626;p44"/>
          <p:cNvSpPr txBox="1"/>
          <p:nvPr/>
        </p:nvSpPr>
        <p:spPr>
          <a:xfrm>
            <a:off x="1079350" y="0"/>
            <a:ext cx="5361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Aortic</a:t>
            </a:r>
            <a:r>
              <a:rPr lang="ar" sz="2600">
                <a:latin typeface="Exo Thin"/>
                <a:ea typeface="Exo Thin"/>
                <a:cs typeface="Exo Thin"/>
                <a:sym typeface="Exo Thin"/>
              </a:rPr>
              <a:t> S/R Case summary</a:t>
            </a:r>
            <a:endParaRPr sz="2600">
              <a:latin typeface="Exo Thin"/>
              <a:ea typeface="Exo Thin"/>
              <a:cs typeface="Exo Thin"/>
              <a:sym typeface="Exo Thin"/>
            </a:endParaRPr>
          </a:p>
        </p:txBody>
      </p:sp>
      <p:sp>
        <p:nvSpPr>
          <p:cNvPr id="627" name="Google Shape;627;p44"/>
          <p:cNvSpPr/>
          <p:nvPr/>
        </p:nvSpPr>
        <p:spPr>
          <a:xfrm>
            <a:off x="10675" y="-4900"/>
            <a:ext cx="1245900" cy="562200"/>
          </a:xfrm>
          <a:prstGeom prst="rect">
            <a:avLst/>
          </a:prstGeom>
          <a:solidFill>
            <a:srgbClr val="9C254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628" name="Google Shape;628;p44"/>
          <p:cNvSpPr/>
          <p:nvPr/>
        </p:nvSpPr>
        <p:spPr>
          <a:xfrm>
            <a:off x="222450" y="2894050"/>
            <a:ext cx="7115100" cy="1887900"/>
          </a:xfrm>
          <a:prstGeom prst="roundRect">
            <a:avLst>
              <a:gd fmla="val 16667" name="adj"/>
            </a:avLst>
          </a:prstGeom>
          <a:noFill/>
          <a:ln cap="flat" cmpd="sng" w="28575">
            <a:solidFill>
              <a:srgbClr val="F4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29" name="Google Shape;629;p44"/>
          <p:cNvSpPr txBox="1"/>
          <p:nvPr/>
        </p:nvSpPr>
        <p:spPr>
          <a:xfrm>
            <a:off x="114150" y="2921125"/>
            <a:ext cx="7162200" cy="1484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What is the diagnosis? </a:t>
            </a:r>
            <a:r>
              <a:rPr lang="ar" sz="1000">
                <a:latin typeface="Mada"/>
                <a:ea typeface="Mada"/>
                <a:cs typeface="Mada"/>
                <a:sym typeface="Mada"/>
              </a:rPr>
              <a:t>Aortic regurgitation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ar" sz="1000">
                <a:latin typeface="Mada"/>
                <a:ea typeface="Mada"/>
                <a:cs typeface="Mada"/>
                <a:sym typeface="Mada"/>
              </a:rPr>
              <a:t>What’s the best initial test for this case?</a:t>
            </a:r>
            <a:r>
              <a:rPr lang="ar" sz="1000">
                <a:latin typeface="Mada"/>
                <a:ea typeface="Mada"/>
                <a:cs typeface="Mada"/>
                <a:sym typeface="Mada"/>
              </a:rPr>
              <a:t> An echocardiogram is essential and will confirm the diagnosis by evaluating the degree of valvular dysfunction and myocardial compensation. </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b="1" lang="ar" sz="1000">
                <a:latin typeface="Mada"/>
                <a:ea typeface="Mada"/>
                <a:cs typeface="Mada"/>
                <a:sym typeface="Mada"/>
              </a:rPr>
              <a:t>What are the next steps in management?</a:t>
            </a:r>
            <a:r>
              <a:rPr lang="ar" sz="1000">
                <a:latin typeface="Mada"/>
                <a:ea typeface="Mada"/>
                <a:cs typeface="Mada"/>
                <a:sym typeface="Mada"/>
              </a:rPr>
              <a:t> 	Initial management includes vasodilation, diuresis, and possibly digoxin, depending on systolic function. Once medical therapy is begun, workup for causes and assessment of need for valve surgery should be undertaken. In asymptomatic patients with severe AR who have left ventricular enlargement and normal LV systolic function, surgery may be forgone for vasodilator therapy, which reduces afterload and effectively shunts a greater proportion of the ejection fraction into the systemic circulation. In this patient with Marfan’s syndrome, the most important determinant of the need for surgery is the diameter of the aortic root, as aortitis of any cause (syphilis, rheumatologic diseases) can dilate the aorta and cause aortic insufficiency. </a:t>
            </a:r>
            <a:endParaRPr b="1" sz="1000">
              <a:latin typeface="Mada"/>
              <a:ea typeface="Mada"/>
              <a:cs typeface="Mada"/>
              <a:sym typeface="Mada"/>
            </a:endParaRPr>
          </a:p>
        </p:txBody>
      </p:sp>
      <p:sp>
        <p:nvSpPr>
          <p:cNvPr id="630" name="Google Shape;630;p44"/>
          <p:cNvSpPr/>
          <p:nvPr/>
        </p:nvSpPr>
        <p:spPr>
          <a:xfrm>
            <a:off x="408900" y="1224725"/>
            <a:ext cx="6742200" cy="1586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31" name="Google Shape;631;p44"/>
          <p:cNvSpPr txBox="1"/>
          <p:nvPr/>
        </p:nvSpPr>
        <p:spPr>
          <a:xfrm>
            <a:off x="412000" y="1217125"/>
            <a:ext cx="6675600" cy="12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Mada"/>
                <a:ea typeface="Mada"/>
                <a:cs typeface="Mada"/>
                <a:sym typeface="Mada"/>
              </a:rPr>
              <a:t>A 75-year-old man with a history of Marfan’s syndrome presents to his physician complaining of a 6-month history of shortness of breath. He says his exercise tolerance has gradually decreased from 10 blocks on level ground to about 1 block and is limited by shortness of breath. He also reports shortness of breath at night, as well as generalized fatigue, occasional palpitations, and feeling like his heart is “pounding,” especially when he lies on his left side. On physical examination, he appears in no acute distress and is a tall, thin man with a marfanoid body habitus. Vital signs include a temperature of 37.0°C (98.6°F), blood pressure of 160/50 mm Hg, pulse rate of 80/min, respiratory rate of 12/min, and oxygen saturation of 99% on room air. He has a laterally displaced point of maximum impulse; distant heart sounds; a high-pitched, blowing early diastolic murmur heard best at the left sternal border that is decreased by the Valsalva maneuver; clear lungs; and peripheral pulses with sharp upstrokes and downstrokes.</a:t>
            </a:r>
            <a:endParaRPr sz="1000">
              <a:solidFill>
                <a:schemeClr val="dk1"/>
              </a:solidFill>
              <a:latin typeface="Mada"/>
              <a:ea typeface="Mada"/>
              <a:cs typeface="Mada"/>
              <a:sym typeface="Mada"/>
            </a:endParaRPr>
          </a:p>
        </p:txBody>
      </p:sp>
      <p:sp>
        <p:nvSpPr>
          <p:cNvPr id="632" name="Google Shape;632;p44"/>
          <p:cNvSpPr txBox="1"/>
          <p:nvPr/>
        </p:nvSpPr>
        <p:spPr>
          <a:xfrm>
            <a:off x="207388" y="697913"/>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ar" sz="2200">
                <a:highlight>
                  <a:srgbClr val="F5E9ED"/>
                </a:highlight>
                <a:latin typeface="Mada Black"/>
                <a:ea typeface="Mada Black"/>
                <a:cs typeface="Mada Black"/>
                <a:sym typeface="Mada Black"/>
              </a:rPr>
              <a:t>Case study 1</a:t>
            </a:r>
            <a:endParaRPr sz="2200">
              <a:highlight>
                <a:srgbClr val="F5E9ED"/>
              </a:highlight>
              <a:latin typeface="Mada Black"/>
              <a:ea typeface="Mada Black"/>
              <a:cs typeface="Mada Black"/>
              <a:sym typeface="Mada Black"/>
            </a:endParaRPr>
          </a:p>
        </p:txBody>
      </p:sp>
      <p:sp>
        <p:nvSpPr>
          <p:cNvPr id="633" name="Google Shape;633;p44"/>
          <p:cNvSpPr/>
          <p:nvPr/>
        </p:nvSpPr>
        <p:spPr>
          <a:xfrm>
            <a:off x="222450" y="7085050"/>
            <a:ext cx="7115100" cy="854400"/>
          </a:xfrm>
          <a:prstGeom prst="roundRect">
            <a:avLst>
              <a:gd fmla="val 16667" name="adj"/>
            </a:avLst>
          </a:prstGeom>
          <a:noFill/>
          <a:ln cap="flat" cmpd="sng" w="28575">
            <a:solidFill>
              <a:srgbClr val="F4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34" name="Google Shape;634;p44"/>
          <p:cNvSpPr txBox="1"/>
          <p:nvPr/>
        </p:nvSpPr>
        <p:spPr>
          <a:xfrm>
            <a:off x="220425" y="7124225"/>
            <a:ext cx="7056000" cy="854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latin typeface="Mada"/>
                <a:ea typeface="Mada"/>
                <a:cs typeface="Mada"/>
                <a:sym typeface="Mada"/>
              </a:rPr>
              <a:t>What is the diagnosis? </a:t>
            </a:r>
            <a:r>
              <a:rPr lang="ar" sz="1000">
                <a:solidFill>
                  <a:schemeClr val="dk1"/>
                </a:solidFill>
                <a:latin typeface="Mada"/>
                <a:ea typeface="Mada"/>
                <a:cs typeface="Mada"/>
                <a:sym typeface="Mada"/>
              </a:rPr>
              <a:t>Aortic stenosis</a:t>
            </a:r>
            <a:endParaRPr sz="1000">
              <a:solidFill>
                <a:schemeClr val="dk1"/>
              </a:solidFill>
            </a:endParaRPr>
          </a:p>
          <a:p>
            <a:pPr indent="-292100" lvl="0" marL="457200" rtl="0" algn="l">
              <a:spcBef>
                <a:spcPts val="0"/>
              </a:spcBef>
              <a:spcAft>
                <a:spcPts val="0"/>
              </a:spcAft>
              <a:buClr>
                <a:schemeClr val="dk1"/>
              </a:buClr>
              <a:buSzPts val="1000"/>
              <a:buChar char="●"/>
            </a:pPr>
            <a:r>
              <a:rPr b="1" lang="ar" sz="1000">
                <a:solidFill>
                  <a:schemeClr val="dk1"/>
                </a:solidFill>
                <a:latin typeface="Mada"/>
                <a:ea typeface="Mada"/>
                <a:cs typeface="Mada"/>
                <a:sym typeface="Mada"/>
              </a:rPr>
              <a:t>What’s the best initial test for this case?</a:t>
            </a:r>
            <a:r>
              <a:rPr lang="ar" sz="1000">
                <a:solidFill>
                  <a:schemeClr val="dk1"/>
                </a:solidFill>
                <a:latin typeface="Mada"/>
                <a:ea typeface="Mada"/>
                <a:cs typeface="Mada"/>
                <a:sym typeface="Mada"/>
              </a:rPr>
              <a:t> An echocardiogram is an essential diagnostic tool that can assess the degree of valvular stenosis and the peak and mean gradients across the valve, which can help calculate the valve area.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Char char="●"/>
            </a:pPr>
            <a:r>
              <a:rPr b="1" lang="ar" sz="1000">
                <a:solidFill>
                  <a:schemeClr val="dk1"/>
                </a:solidFill>
                <a:latin typeface="Mada"/>
                <a:ea typeface="Mada"/>
                <a:cs typeface="Mada"/>
                <a:sym typeface="Mada"/>
              </a:rPr>
              <a:t>What are the next steps in management? </a:t>
            </a:r>
            <a:r>
              <a:rPr lang="ar" sz="1000">
                <a:solidFill>
                  <a:schemeClr val="dk1"/>
                </a:solidFill>
                <a:latin typeface="Mada"/>
                <a:ea typeface="Mada"/>
                <a:cs typeface="Mada"/>
                <a:sym typeface="Mada"/>
              </a:rPr>
              <a:t>Aortic valve replacement</a:t>
            </a:r>
            <a:endParaRPr sz="1000">
              <a:solidFill>
                <a:schemeClr val="dk1"/>
              </a:solidFill>
            </a:endParaRPr>
          </a:p>
        </p:txBody>
      </p:sp>
      <p:sp>
        <p:nvSpPr>
          <p:cNvPr id="635" name="Google Shape;635;p44"/>
          <p:cNvSpPr/>
          <p:nvPr/>
        </p:nvSpPr>
        <p:spPr>
          <a:xfrm>
            <a:off x="407350" y="5427325"/>
            <a:ext cx="6742200" cy="1555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636" name="Google Shape;636;p44"/>
          <p:cNvSpPr txBox="1"/>
          <p:nvPr/>
        </p:nvSpPr>
        <p:spPr>
          <a:xfrm>
            <a:off x="410450" y="5427325"/>
            <a:ext cx="6742200" cy="15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chemeClr val="dk1"/>
                </a:solidFill>
                <a:latin typeface="Mada"/>
                <a:ea typeface="Mada"/>
                <a:cs typeface="Mada"/>
                <a:sym typeface="Mada"/>
              </a:rPr>
              <a:t>A </a:t>
            </a:r>
            <a:r>
              <a:rPr lang="ar" sz="1000">
                <a:solidFill>
                  <a:schemeClr val="dk1"/>
                </a:solidFill>
                <a:latin typeface="Mada"/>
                <a:ea typeface="Mada"/>
                <a:cs typeface="Mada"/>
                <a:sym typeface="Mada"/>
              </a:rPr>
              <a:t>72-year-old man with a history of peripheral vascular disease presents to the clinic complaining of having shortness of breath for the past month. He had previously been able to climb two flights of steps with little difficulty, but now cannot climb one flight without severe shortness of breath. On further questioning, he reports occasional chest pain on heavy exertion, and says 1 week earlier he fainted after climbing the stairs from his basement. He denies a history of heart or lung problems, high cholesterol, diabetes, smoking, or family history of heart or lung disease. On physical examination, he appears in no acute distress, and his vital signs include a temperature of 37.0° C (98.6° F), blood pressure of 140/80 mm Hg, pulse rate of 80/min, respiratory rate of 12/min, and oxygen saturation of 99% on room air. There is a slow rise of the carotid upstroke, a sustained apical impulse, and a quiet S2, as well as a 3/6 harsh systolic ejection murmur heard best at the second intercostal space at the right sternal border</a:t>
            </a:r>
            <a:endParaRPr sz="1000">
              <a:solidFill>
                <a:schemeClr val="dk1"/>
              </a:solidFill>
              <a:latin typeface="Mada"/>
              <a:ea typeface="Mada"/>
              <a:cs typeface="Mada"/>
              <a:sym typeface="Mada"/>
            </a:endParaRPr>
          </a:p>
        </p:txBody>
      </p:sp>
      <p:sp>
        <p:nvSpPr>
          <p:cNvPr id="637" name="Google Shape;637;p44"/>
          <p:cNvSpPr txBox="1"/>
          <p:nvPr/>
        </p:nvSpPr>
        <p:spPr>
          <a:xfrm>
            <a:off x="207388" y="4888913"/>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ar" sz="2200">
                <a:highlight>
                  <a:srgbClr val="F5E9ED"/>
                </a:highlight>
                <a:latin typeface="Mada Black"/>
                <a:ea typeface="Mada Black"/>
                <a:cs typeface="Mada Black"/>
                <a:sym typeface="Mada Black"/>
              </a:rPr>
              <a:t>Case study 2</a:t>
            </a:r>
            <a:endParaRPr sz="1000">
              <a:highlight>
                <a:srgbClr val="F5E9ED"/>
              </a:highlight>
              <a:latin typeface="Mada Black"/>
              <a:ea typeface="Mada Black"/>
              <a:cs typeface="Mada Black"/>
              <a:sym typeface="Mada Black"/>
            </a:endParaRPr>
          </a:p>
        </p:txBody>
      </p:sp>
      <p:pic>
        <p:nvPicPr>
          <p:cNvPr id="638" name="Google Shape;638;p44"/>
          <p:cNvPicPr preferRelativeResize="0"/>
          <p:nvPr/>
        </p:nvPicPr>
        <p:blipFill>
          <a:blip r:embed="rId3">
            <a:alphaModFix/>
          </a:blip>
          <a:stretch>
            <a:fillRect/>
          </a:stretch>
        </p:blipFill>
        <p:spPr>
          <a:xfrm>
            <a:off x="1330537" y="8120316"/>
            <a:ext cx="4898926" cy="2374360"/>
          </a:xfrm>
          <a:prstGeom prst="rect">
            <a:avLst/>
          </a:prstGeom>
          <a:noFill/>
          <a:ln cap="flat" cmpd="sng" w="19050">
            <a:solidFill>
              <a:srgbClr val="FF0000"/>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45"/>
          <p:cNvSpPr txBox="1"/>
          <p:nvPr>
            <p:ph idx="4294967295"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graphicFrame>
        <p:nvGraphicFramePr>
          <p:cNvPr id="644" name="Google Shape;644;p45"/>
          <p:cNvGraphicFramePr/>
          <p:nvPr/>
        </p:nvGraphicFramePr>
        <p:xfrm>
          <a:off x="156900" y="822350"/>
          <a:ext cx="3000000" cy="3000000"/>
        </p:xfrm>
        <a:graphic>
          <a:graphicData uri="http://schemas.openxmlformats.org/drawingml/2006/table">
            <a:tbl>
              <a:tblPr>
                <a:noFill/>
                <a:tableStyleId>{B2831F66-5931-4056-B395-67EB3239CB03}</a:tableStyleId>
              </a:tblPr>
              <a:tblGrid>
                <a:gridCol w="649125"/>
                <a:gridCol w="883300"/>
                <a:gridCol w="5722775"/>
              </a:tblGrid>
              <a:tr h="323125">
                <a:tc gridSpan="3">
                  <a:txBody>
                    <a:bodyPr/>
                    <a:lstStyle/>
                    <a:p>
                      <a:pPr indent="0" lvl="0" marL="0" rtl="0" algn="ctr">
                        <a:spcBef>
                          <a:spcPts val="0"/>
                        </a:spcBef>
                        <a:spcAft>
                          <a:spcPts val="0"/>
                        </a:spcAft>
                        <a:buNone/>
                      </a:pPr>
                      <a:r>
                        <a:rPr b="1" lang="ar">
                          <a:solidFill>
                            <a:srgbClr val="FFFFFF"/>
                          </a:solidFill>
                          <a:latin typeface="Mada"/>
                          <a:ea typeface="Mada"/>
                          <a:cs typeface="Mada"/>
                          <a:sym typeface="Mada"/>
                        </a:rPr>
                        <a:t>RHD</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r>
              <a:tr h="291750">
                <a:tc rowSpan="5">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RF</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Etiology</a:t>
                      </a:r>
                      <a:endParaRPr b="1" sz="1100">
                        <a:latin typeface="Mada"/>
                        <a:ea typeface="Mada"/>
                        <a:cs typeface="Mada"/>
                        <a:sym typeface="Mada"/>
                      </a:endParaRPr>
                    </a:p>
                  </a:txBody>
                  <a:tcPr marT="91425" marB="91425" marR="91425" marL="91425">
                    <a:solidFill>
                      <a:srgbClr val="F3F3F3"/>
                    </a:solidFill>
                  </a:tcPr>
                </a:tc>
                <a:tc>
                  <a:txBody>
                    <a:bodyPr/>
                    <a:lstStyle/>
                    <a:p>
                      <a:pPr indent="0" lvl="0" marL="0" rtl="0" algn="l">
                        <a:spcBef>
                          <a:spcPts val="0"/>
                        </a:spcBef>
                        <a:spcAft>
                          <a:spcPts val="0"/>
                        </a:spcAft>
                        <a:buNone/>
                      </a:pPr>
                      <a:r>
                        <a:rPr lang="ar" sz="900">
                          <a:solidFill>
                            <a:srgbClr val="1A1C1C"/>
                          </a:solidFill>
                          <a:latin typeface="Mada"/>
                          <a:ea typeface="Mada"/>
                          <a:cs typeface="Mada"/>
                          <a:sym typeface="Mada"/>
                        </a:rPr>
                        <a:t>Occurs two to three weeks after an untreated infection with group A </a:t>
                      </a:r>
                      <a:r>
                        <a:rPr lang="ar" sz="900">
                          <a:solidFill>
                            <a:schemeClr val="hlink"/>
                          </a:solidFill>
                          <a:uFill>
                            <a:noFill/>
                          </a:uFill>
                          <a:latin typeface="Mada"/>
                          <a:ea typeface="Mada"/>
                          <a:cs typeface="Mada"/>
                          <a:sym typeface="Mada"/>
                          <a:hlinkClick r:id="rId3"/>
                        </a:rPr>
                        <a:t>streptococcus</a:t>
                      </a:r>
                      <a:r>
                        <a:rPr lang="ar" sz="900">
                          <a:solidFill>
                            <a:srgbClr val="1A1C1C"/>
                          </a:solidFill>
                          <a:latin typeface="Mada"/>
                          <a:ea typeface="Mada"/>
                          <a:cs typeface="Mada"/>
                          <a:sym typeface="Mada"/>
                        </a:rPr>
                        <a:t> (</a:t>
                      </a:r>
                      <a:r>
                        <a:rPr lang="ar" sz="900">
                          <a:solidFill>
                            <a:schemeClr val="hlink"/>
                          </a:solidFill>
                          <a:uFill>
                            <a:noFill/>
                          </a:uFill>
                          <a:latin typeface="Mada"/>
                          <a:ea typeface="Mada"/>
                          <a:cs typeface="Mada"/>
                          <a:sym typeface="Mada"/>
                          <a:hlinkClick r:id="rId4"/>
                        </a:rPr>
                        <a:t>GAS</a:t>
                      </a:r>
                      <a:r>
                        <a:rPr lang="ar" sz="900">
                          <a:solidFill>
                            <a:srgbClr val="1A1C1C"/>
                          </a:solidFill>
                          <a:latin typeface="Mada"/>
                          <a:ea typeface="Mada"/>
                          <a:cs typeface="Mada"/>
                          <a:sym typeface="Mada"/>
                        </a:rPr>
                        <a:t>).</a:t>
                      </a:r>
                      <a:endParaRPr sz="900">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Pathology</a:t>
                      </a:r>
                      <a:endParaRPr b="1" sz="1100">
                        <a:latin typeface="Mada"/>
                        <a:ea typeface="Mada"/>
                        <a:cs typeface="Mada"/>
                        <a:sym typeface="Mada"/>
                      </a:endParaRPr>
                    </a:p>
                  </a:txBody>
                  <a:tcPr marT="91425" marB="91425" marR="91425" marL="91425">
                    <a:solidFill>
                      <a:srgbClr val="F3F3F3"/>
                    </a:solidFill>
                  </a:tcPr>
                </a:tc>
                <a:tc>
                  <a:txBody>
                    <a:bodyPr/>
                    <a:lstStyle/>
                    <a:p>
                      <a:pPr indent="0" lvl="0" marL="0" rtl="0" algn="l">
                        <a:spcBef>
                          <a:spcPts val="0"/>
                        </a:spcBef>
                        <a:spcAft>
                          <a:spcPts val="0"/>
                        </a:spcAft>
                        <a:buNone/>
                      </a:pPr>
                      <a:r>
                        <a:rPr lang="ar" sz="900">
                          <a:solidFill>
                            <a:srgbClr val="1A1C1C"/>
                          </a:solidFill>
                          <a:latin typeface="Mada"/>
                          <a:ea typeface="Mada"/>
                          <a:cs typeface="Mada"/>
                          <a:sym typeface="Mada"/>
                        </a:rPr>
                        <a:t>M</a:t>
                      </a:r>
                      <a:r>
                        <a:rPr lang="ar" sz="900">
                          <a:solidFill>
                            <a:schemeClr val="hlink"/>
                          </a:solidFill>
                          <a:uFill>
                            <a:noFill/>
                          </a:uFill>
                          <a:latin typeface="Mada"/>
                          <a:ea typeface="Mada"/>
                          <a:cs typeface="Mada"/>
                          <a:sym typeface="Mada"/>
                          <a:hlinkClick r:id="rId5"/>
                        </a:rPr>
                        <a:t>olecular mimicry</a:t>
                      </a:r>
                      <a:r>
                        <a:rPr lang="ar" sz="900">
                          <a:solidFill>
                            <a:srgbClr val="1A1C1C"/>
                          </a:solidFill>
                          <a:latin typeface="Mada"/>
                          <a:ea typeface="Mada"/>
                          <a:cs typeface="Mada"/>
                          <a:sym typeface="Mada"/>
                        </a:rPr>
                        <a:t> between </a:t>
                      </a:r>
                      <a:r>
                        <a:rPr lang="ar" sz="900">
                          <a:solidFill>
                            <a:schemeClr val="hlink"/>
                          </a:solidFill>
                          <a:uFill>
                            <a:noFill/>
                          </a:uFill>
                          <a:latin typeface="Mada"/>
                          <a:ea typeface="Mada"/>
                          <a:cs typeface="Mada"/>
                          <a:sym typeface="Mada"/>
                          <a:hlinkClick r:id="rId6"/>
                        </a:rPr>
                        <a:t>streptococcal M protein</a:t>
                      </a:r>
                      <a:r>
                        <a:rPr lang="ar" sz="900">
                          <a:solidFill>
                            <a:srgbClr val="1A1C1C"/>
                          </a:solidFill>
                          <a:latin typeface="Mada"/>
                          <a:ea typeface="Mada"/>
                          <a:cs typeface="Mada"/>
                          <a:sym typeface="Mada"/>
                        </a:rPr>
                        <a:t> and human cardiac </a:t>
                      </a:r>
                      <a:r>
                        <a:rPr lang="ar" sz="900">
                          <a:solidFill>
                            <a:schemeClr val="hlink"/>
                          </a:solidFill>
                          <a:uFill>
                            <a:noFill/>
                          </a:uFill>
                          <a:latin typeface="Mada"/>
                          <a:ea typeface="Mada"/>
                          <a:cs typeface="Mada"/>
                          <a:sym typeface="Mada"/>
                          <a:hlinkClick r:id="rId7"/>
                        </a:rPr>
                        <a:t>myosin</a:t>
                      </a:r>
                      <a:r>
                        <a:rPr lang="ar" sz="900">
                          <a:solidFill>
                            <a:srgbClr val="1A1C1C"/>
                          </a:solidFill>
                          <a:latin typeface="Mada"/>
                          <a:ea typeface="Mada"/>
                          <a:cs typeface="Mada"/>
                          <a:sym typeface="Mada"/>
                        </a:rPr>
                        <a:t> </a:t>
                      </a:r>
                      <a:r>
                        <a:rPr lang="ar" sz="900">
                          <a:solidFill>
                            <a:schemeClr val="hlink"/>
                          </a:solidFill>
                          <a:uFill>
                            <a:noFill/>
                          </a:uFill>
                          <a:latin typeface="Mada"/>
                          <a:ea typeface="Mada"/>
                          <a:cs typeface="Mada"/>
                          <a:sym typeface="Mada"/>
                          <a:hlinkClick r:id="rId8"/>
                        </a:rPr>
                        <a:t>proteins</a:t>
                      </a:r>
                      <a:r>
                        <a:rPr lang="ar" sz="900">
                          <a:latin typeface="Mada"/>
                          <a:ea typeface="Mada"/>
                          <a:cs typeface="Mada"/>
                          <a:sym typeface="Mada"/>
                        </a:rPr>
                        <a:t>.</a:t>
                      </a:r>
                      <a:endParaRPr sz="900">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S&amp;S</a:t>
                      </a:r>
                      <a:endParaRPr b="1" sz="1100">
                        <a:latin typeface="Mada"/>
                        <a:ea typeface="Mada"/>
                        <a:cs typeface="Mada"/>
                        <a:sym typeface="Mada"/>
                      </a:endParaRPr>
                    </a:p>
                  </a:txBody>
                  <a:tcPr marT="91425" marB="91425" marR="91425" marL="91425">
                    <a:solidFill>
                      <a:srgbClr val="F3F3F3"/>
                    </a:solidFill>
                  </a:tcPr>
                </a:tc>
                <a:tc>
                  <a:txBody>
                    <a:bodyPr/>
                    <a:lstStyle/>
                    <a:p>
                      <a:pPr indent="0" lvl="0" marL="0" rtl="0" algn="l">
                        <a:spcBef>
                          <a:spcPts val="0"/>
                        </a:spcBef>
                        <a:spcAft>
                          <a:spcPts val="0"/>
                        </a:spcAft>
                        <a:buNone/>
                      </a:pPr>
                      <a:r>
                        <a:rPr lang="ar" sz="900">
                          <a:solidFill>
                            <a:srgbClr val="1A1C1C"/>
                          </a:solidFill>
                          <a:latin typeface="Mada"/>
                          <a:ea typeface="Mada"/>
                          <a:cs typeface="Mada"/>
                          <a:sym typeface="Mada"/>
                        </a:rPr>
                        <a:t>Nonspecific symptoms (e.g., </a:t>
                      </a:r>
                      <a:r>
                        <a:rPr lang="ar" sz="900">
                          <a:solidFill>
                            <a:schemeClr val="hlink"/>
                          </a:solidFill>
                          <a:uFill>
                            <a:noFill/>
                          </a:uFill>
                          <a:latin typeface="Mada"/>
                          <a:ea typeface="Mada"/>
                          <a:cs typeface="Mada"/>
                          <a:sym typeface="Mada"/>
                          <a:hlinkClick r:id="rId9"/>
                        </a:rPr>
                        <a:t>fever</a:t>
                      </a:r>
                      <a:r>
                        <a:rPr lang="ar" sz="900">
                          <a:solidFill>
                            <a:srgbClr val="1A1C1C"/>
                          </a:solidFill>
                          <a:latin typeface="Mada"/>
                          <a:ea typeface="Mada"/>
                          <a:cs typeface="Mada"/>
                          <a:sym typeface="Mada"/>
                        </a:rPr>
                        <a:t>, malaise, and fatigue) and </a:t>
                      </a:r>
                      <a:r>
                        <a:rPr lang="ar" sz="900">
                          <a:solidFill>
                            <a:srgbClr val="FF0000"/>
                          </a:solidFill>
                          <a:latin typeface="Mada"/>
                          <a:ea typeface="Mada"/>
                          <a:cs typeface="Mada"/>
                          <a:sym typeface="Mada"/>
                        </a:rPr>
                        <a:t>J</a:t>
                      </a:r>
                      <a:r>
                        <a:rPr b="1" lang="ar" sz="1300">
                          <a:solidFill>
                            <a:schemeClr val="dk1"/>
                          </a:solidFill>
                          <a:latin typeface="Mada"/>
                          <a:ea typeface="Mada"/>
                          <a:cs typeface="Mada"/>
                          <a:sym typeface="Mada"/>
                        </a:rPr>
                        <a:t>♡</a:t>
                      </a:r>
                      <a:r>
                        <a:rPr lang="ar" sz="900">
                          <a:solidFill>
                            <a:srgbClr val="FF9900"/>
                          </a:solidFill>
                          <a:latin typeface="Mada"/>
                          <a:ea typeface="Mada"/>
                          <a:cs typeface="Mada"/>
                          <a:sym typeface="Mada"/>
                        </a:rPr>
                        <a:t>N</a:t>
                      </a:r>
                      <a:r>
                        <a:rPr lang="ar" sz="900">
                          <a:solidFill>
                            <a:srgbClr val="0000FF"/>
                          </a:solidFill>
                          <a:latin typeface="Mada"/>
                          <a:ea typeface="Mada"/>
                          <a:cs typeface="Mada"/>
                          <a:sym typeface="Mada"/>
                        </a:rPr>
                        <a:t>E</a:t>
                      </a:r>
                      <a:r>
                        <a:rPr lang="ar" sz="900">
                          <a:solidFill>
                            <a:srgbClr val="9900FF"/>
                          </a:solidFill>
                          <a:latin typeface="Mada"/>
                          <a:ea typeface="Mada"/>
                          <a:cs typeface="Mada"/>
                          <a:sym typeface="Mada"/>
                        </a:rPr>
                        <a:t>S</a:t>
                      </a:r>
                      <a:endParaRPr sz="900">
                        <a:solidFill>
                          <a:srgbClr val="1A1C1C"/>
                        </a:solidFill>
                        <a:latin typeface="Mada"/>
                        <a:ea typeface="Mada"/>
                        <a:cs typeface="Mada"/>
                        <a:sym typeface="Mada"/>
                      </a:endParaRPr>
                    </a:p>
                  </a:txBody>
                  <a:tcPr marT="91425" marB="91425" marR="91425" marL="91425"/>
                </a:tc>
              </a:tr>
              <a:tr h="480000">
                <a:tc vMerge="1"/>
                <a:tc>
                  <a:txBody>
                    <a:bodyPr/>
                    <a:lstStyle/>
                    <a:p>
                      <a:pPr indent="0" lvl="0" marL="0" rtl="0" algn="ctr">
                        <a:spcBef>
                          <a:spcPts val="0"/>
                        </a:spcBef>
                        <a:spcAft>
                          <a:spcPts val="0"/>
                        </a:spcAft>
                        <a:buNone/>
                      </a:pPr>
                      <a:r>
                        <a:rPr b="1" lang="ar" sz="1100">
                          <a:latin typeface="Mada"/>
                          <a:ea typeface="Mada"/>
                          <a:cs typeface="Mada"/>
                          <a:sym typeface="Mada"/>
                        </a:rPr>
                        <a:t>Diagnosis</a:t>
                      </a:r>
                      <a:endParaRPr b="1" sz="1100">
                        <a:latin typeface="Mada"/>
                        <a:ea typeface="Mada"/>
                        <a:cs typeface="Mada"/>
                        <a:sym typeface="Mada"/>
                      </a:endParaRPr>
                    </a:p>
                  </a:txBody>
                  <a:tcPr marT="91425" marB="91425" marR="91425" marL="91425">
                    <a:solidFill>
                      <a:srgbClr val="F3F3F3"/>
                    </a:solidFill>
                  </a:tcPr>
                </a:tc>
                <a:tc>
                  <a:txBody>
                    <a:bodyPr/>
                    <a:lstStyle/>
                    <a:p>
                      <a:pPr indent="0" lvl="0" marL="0" rtl="0" algn="l">
                        <a:spcBef>
                          <a:spcPts val="0"/>
                        </a:spcBef>
                        <a:spcAft>
                          <a:spcPts val="0"/>
                        </a:spcAft>
                        <a:buNone/>
                      </a:pPr>
                      <a:r>
                        <a:rPr lang="ar" sz="900">
                          <a:solidFill>
                            <a:srgbClr val="1A1C1C"/>
                          </a:solidFill>
                          <a:latin typeface="Mada"/>
                          <a:ea typeface="Mada"/>
                          <a:cs typeface="Mada"/>
                          <a:sym typeface="Mada"/>
                        </a:rPr>
                        <a:t>Primarily clinical, and is based on the </a:t>
                      </a:r>
                      <a:r>
                        <a:rPr lang="ar" sz="900">
                          <a:solidFill>
                            <a:schemeClr val="hlink"/>
                          </a:solidFill>
                          <a:uFill>
                            <a:noFill/>
                          </a:uFill>
                          <a:latin typeface="Mada"/>
                          <a:ea typeface="Mada"/>
                          <a:cs typeface="Mada"/>
                          <a:sym typeface="Mada"/>
                          <a:hlinkClick r:id="rId10"/>
                        </a:rPr>
                        <a:t>Jones criteria</a:t>
                      </a:r>
                      <a:r>
                        <a:rPr lang="ar" sz="900">
                          <a:solidFill>
                            <a:srgbClr val="1A1C1C"/>
                          </a:solidFill>
                          <a:latin typeface="Mada"/>
                          <a:ea typeface="Mada"/>
                          <a:cs typeface="Mada"/>
                          <a:sym typeface="Mada"/>
                        </a:rPr>
                        <a:t>. Diagnostic evaluation in acute rheumatic </a:t>
                      </a:r>
                      <a:r>
                        <a:rPr lang="ar" sz="900">
                          <a:solidFill>
                            <a:schemeClr val="hlink"/>
                          </a:solidFill>
                          <a:uFill>
                            <a:noFill/>
                          </a:uFill>
                          <a:latin typeface="Mada"/>
                          <a:ea typeface="Mada"/>
                          <a:cs typeface="Mada"/>
                          <a:sym typeface="Mada"/>
                          <a:hlinkClick r:id="rId11"/>
                        </a:rPr>
                        <a:t>fever</a:t>
                      </a:r>
                      <a:r>
                        <a:rPr lang="ar" sz="900">
                          <a:solidFill>
                            <a:srgbClr val="1A1C1C"/>
                          </a:solidFill>
                          <a:latin typeface="Mada"/>
                          <a:ea typeface="Mada"/>
                          <a:cs typeface="Mada"/>
                          <a:sym typeface="Mada"/>
                        </a:rPr>
                        <a:t> typically shows elevated </a:t>
                      </a:r>
                      <a:r>
                        <a:rPr lang="ar" sz="900">
                          <a:solidFill>
                            <a:schemeClr val="hlink"/>
                          </a:solidFill>
                          <a:uFill>
                            <a:noFill/>
                          </a:uFill>
                          <a:latin typeface="Mada"/>
                          <a:ea typeface="Mada"/>
                          <a:cs typeface="Mada"/>
                          <a:sym typeface="Mada"/>
                          <a:hlinkClick r:id="rId12"/>
                        </a:rPr>
                        <a:t>inflammatory markers</a:t>
                      </a:r>
                      <a:r>
                        <a:rPr lang="ar" sz="900">
                          <a:solidFill>
                            <a:srgbClr val="1A1C1C"/>
                          </a:solidFill>
                          <a:latin typeface="Mada"/>
                          <a:ea typeface="Mada"/>
                          <a:cs typeface="Mada"/>
                          <a:sym typeface="Mada"/>
                        </a:rPr>
                        <a:t>, positive antistreptococcal </a:t>
                      </a:r>
                      <a:r>
                        <a:rPr lang="ar" sz="900">
                          <a:solidFill>
                            <a:schemeClr val="hlink"/>
                          </a:solidFill>
                          <a:uFill>
                            <a:noFill/>
                          </a:uFill>
                          <a:latin typeface="Mada"/>
                          <a:ea typeface="Mada"/>
                          <a:cs typeface="Mada"/>
                          <a:sym typeface="Mada"/>
                          <a:hlinkClick r:id="rId13"/>
                        </a:rPr>
                        <a:t>antibodies</a:t>
                      </a:r>
                      <a:r>
                        <a:rPr lang="ar" sz="900">
                          <a:solidFill>
                            <a:srgbClr val="1A1C1C"/>
                          </a:solidFill>
                          <a:latin typeface="Mada"/>
                          <a:ea typeface="Mada"/>
                          <a:cs typeface="Mada"/>
                          <a:sym typeface="Mada"/>
                        </a:rPr>
                        <a:t>, and valvular damage on </a:t>
                      </a:r>
                      <a:r>
                        <a:rPr lang="ar" sz="900">
                          <a:solidFill>
                            <a:schemeClr val="hlink"/>
                          </a:solidFill>
                          <a:uFill>
                            <a:noFill/>
                          </a:uFill>
                          <a:latin typeface="Mada"/>
                          <a:ea typeface="Mada"/>
                          <a:cs typeface="Mada"/>
                          <a:sym typeface="Mada"/>
                          <a:hlinkClick r:id="rId14"/>
                        </a:rPr>
                        <a:t>echocardiogram</a:t>
                      </a:r>
                      <a:r>
                        <a:rPr lang="ar" sz="900">
                          <a:solidFill>
                            <a:srgbClr val="1A1C1C"/>
                          </a:solidFill>
                          <a:latin typeface="Mada"/>
                          <a:ea typeface="Mada"/>
                          <a:cs typeface="Mada"/>
                          <a:sym typeface="Mada"/>
                        </a:rPr>
                        <a:t>. </a:t>
                      </a:r>
                      <a:endParaRPr sz="900">
                        <a:latin typeface="Mada"/>
                        <a:ea typeface="Mada"/>
                        <a:cs typeface="Mada"/>
                        <a:sym typeface="Mada"/>
                      </a:endParaRPr>
                    </a:p>
                  </a:txBody>
                  <a:tcPr marT="91425" marB="91425" marR="91425" marL="91425"/>
                </a:tc>
              </a:tr>
              <a:tr h="370200">
                <a:tc vMerge="1"/>
                <a:tc>
                  <a:txBody>
                    <a:bodyPr/>
                    <a:lstStyle/>
                    <a:p>
                      <a:pPr indent="0" lvl="0" marL="0" rtl="0" algn="ctr">
                        <a:spcBef>
                          <a:spcPts val="0"/>
                        </a:spcBef>
                        <a:spcAft>
                          <a:spcPts val="0"/>
                        </a:spcAft>
                        <a:buNone/>
                      </a:pPr>
                      <a:r>
                        <a:rPr b="1" lang="ar" sz="1100">
                          <a:latin typeface="Mada"/>
                          <a:ea typeface="Mada"/>
                          <a:cs typeface="Mada"/>
                          <a:sym typeface="Mada"/>
                        </a:rPr>
                        <a:t>Treatment</a:t>
                      </a:r>
                      <a:endParaRPr b="1" sz="1100">
                        <a:latin typeface="Mada"/>
                        <a:ea typeface="Mada"/>
                        <a:cs typeface="Mada"/>
                        <a:sym typeface="Mada"/>
                      </a:endParaRPr>
                    </a:p>
                  </a:txBody>
                  <a:tcPr marT="91425" marB="91425" marR="91425" marL="91425">
                    <a:solidFill>
                      <a:srgbClr val="F3F3F3"/>
                    </a:solidFill>
                  </a:tcPr>
                </a:tc>
                <a:tc>
                  <a:txBody>
                    <a:bodyPr/>
                    <a:lstStyle/>
                    <a:p>
                      <a:pPr indent="0" lvl="0" marL="0" rtl="0" algn="l">
                        <a:spcBef>
                          <a:spcPts val="0"/>
                        </a:spcBef>
                        <a:spcAft>
                          <a:spcPts val="0"/>
                        </a:spcAft>
                        <a:buNone/>
                      </a:pPr>
                      <a:r>
                        <a:rPr lang="ar" sz="900">
                          <a:solidFill>
                            <a:srgbClr val="1A1C1C"/>
                          </a:solidFill>
                          <a:latin typeface="Mada"/>
                          <a:ea typeface="Mada"/>
                          <a:cs typeface="Mada"/>
                          <a:sym typeface="Mada"/>
                        </a:rPr>
                        <a:t>The first-line treatment is </a:t>
                      </a:r>
                      <a:r>
                        <a:rPr lang="ar" sz="900">
                          <a:solidFill>
                            <a:schemeClr val="hlink"/>
                          </a:solidFill>
                          <a:uFill>
                            <a:noFill/>
                          </a:uFill>
                          <a:latin typeface="Mada"/>
                          <a:ea typeface="Mada"/>
                          <a:cs typeface="Mada"/>
                          <a:sym typeface="Mada"/>
                          <a:hlinkClick r:id="rId15"/>
                        </a:rPr>
                        <a:t>penicillin</a:t>
                      </a:r>
                      <a:r>
                        <a:rPr lang="ar" sz="900">
                          <a:solidFill>
                            <a:srgbClr val="1A1C1C"/>
                          </a:solidFill>
                          <a:latin typeface="Mada"/>
                          <a:ea typeface="Mada"/>
                          <a:cs typeface="Mada"/>
                          <a:sym typeface="Mada"/>
                        </a:rPr>
                        <a:t> combined with symptomatic anti-inflammatory treatment, typically with </a:t>
                      </a:r>
                      <a:r>
                        <a:rPr lang="ar" sz="900">
                          <a:solidFill>
                            <a:schemeClr val="hlink"/>
                          </a:solidFill>
                          <a:uFill>
                            <a:noFill/>
                          </a:uFill>
                          <a:latin typeface="Mada"/>
                          <a:ea typeface="Mada"/>
                          <a:cs typeface="Mada"/>
                          <a:sym typeface="Mada"/>
                          <a:hlinkClick r:id="rId16"/>
                        </a:rPr>
                        <a:t>salicylates</a:t>
                      </a:r>
                      <a:r>
                        <a:rPr lang="ar" sz="900">
                          <a:solidFill>
                            <a:srgbClr val="1A1C1C"/>
                          </a:solidFill>
                          <a:latin typeface="Mada"/>
                          <a:ea typeface="Mada"/>
                          <a:cs typeface="Mada"/>
                          <a:sym typeface="Mada"/>
                        </a:rPr>
                        <a:t> or </a:t>
                      </a:r>
                      <a:r>
                        <a:rPr lang="ar" sz="900">
                          <a:solidFill>
                            <a:schemeClr val="hlink"/>
                          </a:solidFill>
                          <a:uFill>
                            <a:noFill/>
                          </a:uFill>
                          <a:latin typeface="Mada"/>
                          <a:ea typeface="Mada"/>
                          <a:cs typeface="Mada"/>
                          <a:sym typeface="Mada"/>
                          <a:hlinkClick r:id="rId17"/>
                        </a:rPr>
                        <a:t>glucocorticoids</a:t>
                      </a:r>
                      <a:r>
                        <a:rPr lang="ar" sz="900">
                          <a:solidFill>
                            <a:srgbClr val="1A1C1C"/>
                          </a:solidFill>
                          <a:latin typeface="Mada"/>
                          <a:ea typeface="Mada"/>
                          <a:cs typeface="Mada"/>
                          <a:sym typeface="Mada"/>
                        </a:rPr>
                        <a:t> (if </a:t>
                      </a:r>
                      <a:r>
                        <a:rPr lang="ar" sz="900">
                          <a:solidFill>
                            <a:schemeClr val="hlink"/>
                          </a:solidFill>
                          <a:uFill>
                            <a:noFill/>
                          </a:uFill>
                          <a:latin typeface="Mada"/>
                          <a:ea typeface="Mada"/>
                          <a:cs typeface="Mada"/>
                          <a:sym typeface="Mada"/>
                          <a:hlinkClick r:id="rId18"/>
                        </a:rPr>
                        <a:t>salicylates</a:t>
                      </a:r>
                      <a:r>
                        <a:rPr lang="ar" sz="900">
                          <a:solidFill>
                            <a:srgbClr val="1A1C1C"/>
                          </a:solidFill>
                          <a:latin typeface="Mada"/>
                          <a:ea typeface="Mada"/>
                          <a:cs typeface="Mada"/>
                          <a:sym typeface="Mada"/>
                        </a:rPr>
                        <a:t> are not effective). </a:t>
                      </a:r>
                      <a:endParaRPr sz="900">
                        <a:latin typeface="Mada"/>
                        <a:ea typeface="Mada"/>
                        <a:cs typeface="Mada"/>
                        <a:sym typeface="Mada"/>
                      </a:endParaRPr>
                    </a:p>
                  </a:txBody>
                  <a:tcPr marT="91425" marB="91425" marR="91425" marL="91425"/>
                </a:tc>
              </a:tr>
              <a:tr h="299600">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VHDs</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ar" sz="900">
                          <a:solidFill>
                            <a:srgbClr val="FFFFFF"/>
                          </a:solidFill>
                          <a:latin typeface="Mada"/>
                          <a:ea typeface="Mada"/>
                          <a:cs typeface="Mada"/>
                          <a:sym typeface="Mada"/>
                        </a:rPr>
                        <a:t>(</a:t>
                      </a:r>
                      <a:r>
                        <a:rPr b="1" lang="ar" sz="900">
                          <a:solidFill>
                            <a:srgbClr val="FFFFFF"/>
                          </a:solidFill>
                          <a:latin typeface="Mada"/>
                          <a:ea typeface="Mada"/>
                          <a:cs typeface="Mada"/>
                          <a:sym typeface="Mada"/>
                        </a:rPr>
                        <a:t>Remember</a:t>
                      </a:r>
                      <a:r>
                        <a:rPr b="1" lang="ar" sz="900">
                          <a:solidFill>
                            <a:srgbClr val="FFFFFF"/>
                          </a:solidFill>
                          <a:latin typeface="Mada"/>
                          <a:ea typeface="Mada"/>
                          <a:cs typeface="Mada"/>
                          <a:sym typeface="Mada"/>
                        </a:rPr>
                        <a:t> Echo is the gold standard test for all VHDs)</a:t>
                      </a:r>
                      <a:endParaRPr b="1" sz="900">
                        <a:solidFill>
                          <a:srgbClr val="FFFFFF"/>
                        </a:solidFill>
                        <a:latin typeface="Mada"/>
                        <a:ea typeface="Mada"/>
                        <a:cs typeface="Mada"/>
                        <a:sym typeface="Mada"/>
                      </a:endParaRPr>
                    </a:p>
                    <a:p>
                      <a:pPr indent="0" lvl="0" marL="0" rtl="0" algn="ctr">
                        <a:spcBef>
                          <a:spcPts val="0"/>
                        </a:spcBef>
                        <a:spcAft>
                          <a:spcPts val="0"/>
                        </a:spcAft>
                        <a:buNone/>
                      </a:pPr>
                      <a:r>
                        <a:rPr b="1" lang="ar" sz="900">
                          <a:solidFill>
                            <a:srgbClr val="FFFFFF"/>
                          </a:solidFill>
                          <a:latin typeface="Mada"/>
                          <a:ea typeface="Mada"/>
                          <a:cs typeface="Mada"/>
                          <a:sym typeface="Mada"/>
                        </a:rPr>
                        <a:t>(Remember all murmurs get louder with squatting/leg raising and fainter with standing/valsalva except MVP and HOCM which get louder with standing/</a:t>
                      </a:r>
                      <a:r>
                        <a:rPr b="1" lang="ar" sz="900">
                          <a:solidFill>
                            <a:srgbClr val="FFFFFF"/>
                          </a:solidFill>
                          <a:latin typeface="Mada"/>
                          <a:ea typeface="Mada"/>
                          <a:cs typeface="Mada"/>
                          <a:sym typeface="Mada"/>
                        </a:rPr>
                        <a:t>valsalva</a:t>
                      </a:r>
                      <a:r>
                        <a:rPr b="1" lang="ar" sz="900">
                          <a:solidFill>
                            <a:srgbClr val="FFFFFF"/>
                          </a:solidFill>
                          <a:latin typeface="Mada"/>
                          <a:ea typeface="Mada"/>
                          <a:cs typeface="Mada"/>
                          <a:sym typeface="Mada"/>
                        </a:rPr>
                        <a:t> and fainter with squatting/leg raising)</a:t>
                      </a:r>
                      <a:endParaRPr b="1" sz="900">
                        <a:solidFill>
                          <a:srgbClr val="FFFFFF"/>
                        </a:solidFill>
                        <a:latin typeface="Mada"/>
                        <a:ea typeface="Mada"/>
                        <a:cs typeface="Mada"/>
                        <a:sym typeface="Mada"/>
                      </a:endParaRPr>
                    </a:p>
                  </a:txBody>
                  <a:tcPr marT="91425" marB="91425" marR="91425" marL="91425" anchor="ctr">
                    <a:solidFill>
                      <a:srgbClr val="9C254D"/>
                    </a:solidFill>
                  </a:tcPr>
                </a:tc>
                <a:tc hMerge="1"/>
                <a:tc hMerge="1"/>
              </a:tr>
              <a:tr h="291750">
                <a:tc rowSpan="4">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MS</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Etiology</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latin typeface="Mada"/>
                          <a:ea typeface="Mada"/>
                          <a:cs typeface="Mada"/>
                          <a:sym typeface="Mada"/>
                        </a:rPr>
                        <a:t>Rheumatic fever</a:t>
                      </a:r>
                      <a:endParaRPr sz="900">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S&amp;S</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Clr>
                          <a:schemeClr val="dk1"/>
                        </a:buClr>
                        <a:buSzPts val="1100"/>
                        <a:buFont typeface="Arial"/>
                        <a:buNone/>
                      </a:pPr>
                      <a:r>
                        <a:rPr lang="ar" sz="900">
                          <a:solidFill>
                            <a:srgbClr val="FF0000"/>
                          </a:solidFill>
                          <a:latin typeface="Mada"/>
                          <a:ea typeface="Mada"/>
                          <a:cs typeface="Mada"/>
                          <a:sym typeface="Mada"/>
                        </a:rPr>
                        <a:t>S</a:t>
                      </a:r>
                      <a:r>
                        <a:rPr lang="ar" sz="900">
                          <a:solidFill>
                            <a:srgbClr val="1155CC"/>
                          </a:solidFill>
                          <a:latin typeface="Mada"/>
                          <a:ea typeface="Mada"/>
                          <a:cs typeface="Mada"/>
                          <a:sym typeface="Mada"/>
                        </a:rPr>
                        <a:t>T</a:t>
                      </a:r>
                      <a:r>
                        <a:rPr lang="ar" sz="900">
                          <a:solidFill>
                            <a:srgbClr val="F1C232"/>
                          </a:solidFill>
                          <a:latin typeface="Mada"/>
                          <a:ea typeface="Mada"/>
                          <a:cs typeface="Mada"/>
                          <a:sym typeface="Mada"/>
                        </a:rPr>
                        <a:t>E</a:t>
                      </a:r>
                      <a:r>
                        <a:rPr lang="ar" sz="900">
                          <a:solidFill>
                            <a:srgbClr val="38761D"/>
                          </a:solidFill>
                          <a:latin typeface="Mada"/>
                          <a:ea typeface="Mada"/>
                          <a:cs typeface="Mada"/>
                          <a:sym typeface="Mada"/>
                        </a:rPr>
                        <a:t>N</a:t>
                      </a:r>
                      <a:r>
                        <a:rPr lang="ar" sz="900">
                          <a:solidFill>
                            <a:srgbClr val="9900FF"/>
                          </a:solidFill>
                          <a:latin typeface="Mada"/>
                          <a:ea typeface="Mada"/>
                          <a:cs typeface="Mada"/>
                          <a:sym typeface="Mada"/>
                        </a:rPr>
                        <a:t>O</a:t>
                      </a:r>
                      <a:r>
                        <a:rPr lang="ar" sz="900">
                          <a:solidFill>
                            <a:srgbClr val="A64D79"/>
                          </a:solidFill>
                          <a:latin typeface="Mada"/>
                          <a:ea typeface="Mada"/>
                          <a:cs typeface="Mada"/>
                          <a:sym typeface="Mada"/>
                        </a:rPr>
                        <a:t>S</a:t>
                      </a:r>
                      <a:r>
                        <a:rPr lang="ar" sz="900">
                          <a:solidFill>
                            <a:schemeClr val="dk1"/>
                          </a:solidFill>
                          <a:latin typeface="Mada"/>
                          <a:ea typeface="Mada"/>
                          <a:cs typeface="Mada"/>
                          <a:sym typeface="Mada"/>
                        </a:rPr>
                        <a:t>is</a:t>
                      </a:r>
                      <a:endParaRPr sz="900">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Murmur</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Opening snap and mid-diastolic murmur at the apex with loud S1</a:t>
                      </a:r>
                      <a:endParaRPr sz="900">
                        <a:solidFill>
                          <a:srgbClr val="1A1C1C"/>
                        </a:solidFill>
                        <a:latin typeface="Mada"/>
                        <a:ea typeface="Mada"/>
                        <a:cs typeface="Mada"/>
                        <a:sym typeface="Mada"/>
                      </a:endParaRPr>
                    </a:p>
                  </a:txBody>
                  <a:tcPr marT="91425" marB="91425" marR="91425" marL="91425"/>
                </a:tc>
              </a:tr>
              <a:tr h="370200">
                <a:tc vMerge="1"/>
                <a:tc>
                  <a:txBody>
                    <a:bodyPr/>
                    <a:lstStyle/>
                    <a:p>
                      <a:pPr indent="0" lvl="0" marL="0" rtl="0" algn="ctr">
                        <a:spcBef>
                          <a:spcPts val="0"/>
                        </a:spcBef>
                        <a:spcAft>
                          <a:spcPts val="0"/>
                        </a:spcAft>
                        <a:buNone/>
                      </a:pPr>
                      <a:r>
                        <a:rPr b="1" lang="ar" sz="1100">
                          <a:latin typeface="Mada"/>
                          <a:ea typeface="Mada"/>
                          <a:cs typeface="Mada"/>
                          <a:sym typeface="Mada"/>
                        </a:rPr>
                        <a:t>Treatment</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Antiarrhythmics (β-blockers, digoxin, or CCBs) and warfarin for AF. Mitral balloon valvotomy and valve replacement are effective for severe cases </a:t>
                      </a:r>
                      <a:endParaRPr sz="900">
                        <a:latin typeface="Mada"/>
                        <a:ea typeface="Mada"/>
                        <a:cs typeface="Mada"/>
                        <a:sym typeface="Mada"/>
                      </a:endParaRPr>
                    </a:p>
                  </a:txBody>
                  <a:tcPr marT="91425" marB="91425" marR="91425" marL="91425"/>
                </a:tc>
              </a:tr>
              <a:tr h="370200">
                <a:tc rowSpan="4">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MR</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Etiology</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Primarily 2° to rheumatic fever or chordae tendineae rupture after MI, Myxomatous </a:t>
                      </a:r>
                      <a:r>
                        <a:rPr lang="ar" sz="900">
                          <a:solidFill>
                            <a:schemeClr val="dk1"/>
                          </a:solidFill>
                          <a:latin typeface="Mada"/>
                          <a:ea typeface="Mada"/>
                          <a:cs typeface="Mada"/>
                          <a:sym typeface="Mada"/>
                        </a:rPr>
                        <a:t>degeneration</a:t>
                      </a:r>
                      <a:r>
                        <a:rPr lang="ar" sz="900">
                          <a:solidFill>
                            <a:schemeClr val="dk1"/>
                          </a:solidFill>
                          <a:latin typeface="Mada"/>
                          <a:ea typeface="Mada"/>
                          <a:cs typeface="Mada"/>
                          <a:sym typeface="Mada"/>
                        </a:rPr>
                        <a:t> due to mitral valve prolapse, Infective endocarditis ]</a:t>
                      </a:r>
                      <a:endParaRPr sz="900">
                        <a:solidFill>
                          <a:schemeClr val="dk1"/>
                        </a:solidFill>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S&amp;S</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Patients present with dyspnea, orthopnea, PND, and fatigue </a:t>
                      </a:r>
                      <a:endParaRPr sz="900">
                        <a:solidFill>
                          <a:schemeClr val="dk1"/>
                        </a:solidFill>
                        <a:latin typeface="Mada"/>
                        <a:ea typeface="Mada"/>
                        <a:cs typeface="Mada"/>
                        <a:sym typeface="Mada"/>
                      </a:endParaRPr>
                    </a:p>
                  </a:txBody>
                  <a:tcPr marT="91425" marB="91425" marR="91425" marL="91425"/>
                </a:tc>
              </a:tr>
              <a:tr h="370200">
                <a:tc vMerge="1"/>
                <a:tc>
                  <a:txBody>
                    <a:bodyPr/>
                    <a:lstStyle/>
                    <a:p>
                      <a:pPr indent="0" lvl="0" marL="0" rtl="0" algn="ctr">
                        <a:spcBef>
                          <a:spcPts val="0"/>
                        </a:spcBef>
                        <a:spcAft>
                          <a:spcPts val="0"/>
                        </a:spcAft>
                        <a:buNone/>
                      </a:pPr>
                      <a:r>
                        <a:rPr b="1" lang="ar" sz="1100">
                          <a:latin typeface="Mada"/>
                          <a:ea typeface="Mada"/>
                          <a:cs typeface="Mada"/>
                          <a:sym typeface="Mada"/>
                        </a:rPr>
                        <a:t>Murmur</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latin typeface="Mada"/>
                          <a:ea typeface="Mada"/>
                          <a:cs typeface="Mada"/>
                          <a:sym typeface="Mada"/>
                        </a:rPr>
                        <a:t>Acute MR: </a:t>
                      </a:r>
                      <a:r>
                        <a:rPr lang="ar" sz="900">
                          <a:latin typeface="Mada"/>
                          <a:ea typeface="Mada"/>
                          <a:cs typeface="Mada"/>
                          <a:sym typeface="Mada"/>
                        </a:rPr>
                        <a:t>Soft &amp; Short early systolic decrescendo murmur</a:t>
                      </a:r>
                      <a:endParaRPr sz="900">
                        <a:latin typeface="Mada"/>
                        <a:ea typeface="Mada"/>
                        <a:cs typeface="Mada"/>
                        <a:sym typeface="Mada"/>
                      </a:endParaRPr>
                    </a:p>
                    <a:p>
                      <a:pPr indent="0" lvl="0" marL="0" rtl="0" algn="l">
                        <a:spcBef>
                          <a:spcPts val="0"/>
                        </a:spcBef>
                        <a:spcAft>
                          <a:spcPts val="0"/>
                        </a:spcAft>
                        <a:buNone/>
                      </a:pPr>
                      <a:r>
                        <a:rPr lang="ar" sz="900">
                          <a:latin typeface="Mada"/>
                          <a:ea typeface="Mada"/>
                          <a:cs typeface="Mada"/>
                          <a:sym typeface="Mada"/>
                        </a:rPr>
                        <a:t>Chronic MR: </a:t>
                      </a:r>
                      <a:r>
                        <a:rPr lang="ar" sz="900">
                          <a:latin typeface="Mada"/>
                          <a:ea typeface="Mada"/>
                          <a:cs typeface="Mada"/>
                          <a:sym typeface="Mada"/>
                        </a:rPr>
                        <a:t>High pitched holosystolic (pansystolic) murmur (radiates to left axilla)</a:t>
                      </a:r>
                      <a:endParaRPr sz="900">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Treatment</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Mitral valve repair or replacement is the </a:t>
                      </a:r>
                      <a:r>
                        <a:rPr lang="ar" sz="900">
                          <a:solidFill>
                            <a:schemeClr val="dk1"/>
                          </a:solidFill>
                          <a:latin typeface="Mada"/>
                          <a:ea typeface="Mada"/>
                          <a:cs typeface="Mada"/>
                          <a:sym typeface="Mada"/>
                        </a:rPr>
                        <a:t>definitive</a:t>
                      </a:r>
                      <a:r>
                        <a:rPr lang="ar" sz="900">
                          <a:solidFill>
                            <a:schemeClr val="dk1"/>
                          </a:solidFill>
                          <a:latin typeface="Mada"/>
                          <a:ea typeface="Mada"/>
                          <a:cs typeface="Mada"/>
                          <a:sym typeface="Mada"/>
                        </a:rPr>
                        <a:t> treatment</a:t>
                      </a:r>
                      <a:endParaRPr sz="900">
                        <a:solidFill>
                          <a:schemeClr val="dk1"/>
                        </a:solidFill>
                        <a:latin typeface="Mada"/>
                        <a:ea typeface="Mada"/>
                        <a:cs typeface="Mada"/>
                        <a:sym typeface="Mada"/>
                      </a:endParaRPr>
                    </a:p>
                  </a:txBody>
                  <a:tcPr marT="91425" marB="91425" marR="91425" marL="91425"/>
                </a:tc>
              </a:tr>
              <a:tr h="291750">
                <a:tc rowSpan="4">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AS</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Etiology</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Most often seen in the elderly (senile calcific aortic stenosis).</a:t>
                      </a:r>
                      <a:endParaRPr sz="900">
                        <a:solidFill>
                          <a:schemeClr val="dk1"/>
                        </a:solidFill>
                        <a:latin typeface="Mada"/>
                        <a:ea typeface="Mada"/>
                        <a:cs typeface="Mada"/>
                        <a:sym typeface="Mada"/>
                      </a:endParaRPr>
                    </a:p>
                  </a:txBody>
                  <a:tcPr marT="91425" marB="91425" marR="91425" marL="91425"/>
                </a:tc>
              </a:tr>
              <a:tr h="370200">
                <a:tc vMerge="1"/>
                <a:tc>
                  <a:txBody>
                    <a:bodyPr/>
                    <a:lstStyle/>
                    <a:p>
                      <a:pPr indent="0" lvl="0" marL="0" rtl="0" algn="ctr">
                        <a:spcBef>
                          <a:spcPts val="0"/>
                        </a:spcBef>
                        <a:spcAft>
                          <a:spcPts val="0"/>
                        </a:spcAft>
                        <a:buNone/>
                      </a:pPr>
                      <a:r>
                        <a:rPr b="1" lang="ar" sz="1100">
                          <a:latin typeface="Mada"/>
                          <a:ea typeface="Mada"/>
                          <a:cs typeface="Mada"/>
                          <a:sym typeface="Mada"/>
                        </a:rPr>
                        <a:t>S&amp;S</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May be asymptomatic for years despite significant stenosis.</a:t>
                      </a:r>
                      <a:endParaRPr sz="900">
                        <a:solidFill>
                          <a:schemeClr val="dk1"/>
                        </a:solidFill>
                        <a:latin typeface="Mada"/>
                        <a:ea typeface="Mada"/>
                        <a:cs typeface="Mada"/>
                        <a:sym typeface="Mada"/>
                      </a:endParaRPr>
                    </a:p>
                    <a:p>
                      <a:pPr indent="0" lvl="0" marL="0" rtl="0" algn="l">
                        <a:spcBef>
                          <a:spcPts val="0"/>
                        </a:spcBef>
                        <a:spcAft>
                          <a:spcPts val="0"/>
                        </a:spcAft>
                        <a:buNone/>
                      </a:pPr>
                      <a:r>
                        <a:rPr lang="ar" sz="900">
                          <a:solidFill>
                            <a:srgbClr val="CC0000"/>
                          </a:solidFill>
                          <a:latin typeface="Mada"/>
                          <a:ea typeface="Mada"/>
                          <a:cs typeface="Mada"/>
                          <a:sym typeface="Mada"/>
                        </a:rPr>
                        <a:t>Classical triad</a:t>
                      </a:r>
                      <a:r>
                        <a:rPr lang="ar" sz="900">
                          <a:solidFill>
                            <a:schemeClr val="dk1"/>
                          </a:solidFill>
                          <a:latin typeface="Mada"/>
                          <a:ea typeface="Mada"/>
                          <a:cs typeface="Mada"/>
                          <a:sym typeface="Mada"/>
                        </a:rPr>
                        <a:t> (</a:t>
                      </a:r>
                      <a:r>
                        <a:rPr lang="ar" sz="900">
                          <a:solidFill>
                            <a:srgbClr val="0000FF"/>
                          </a:solidFill>
                          <a:latin typeface="Mada"/>
                          <a:ea typeface="Mada"/>
                          <a:cs typeface="Mada"/>
                          <a:sym typeface="Mada"/>
                        </a:rPr>
                        <a:t>S</a:t>
                      </a:r>
                      <a:r>
                        <a:rPr lang="ar" sz="900">
                          <a:solidFill>
                            <a:srgbClr val="FF0000"/>
                          </a:solidFill>
                          <a:latin typeface="Mada"/>
                          <a:ea typeface="Mada"/>
                          <a:cs typeface="Mada"/>
                          <a:sym typeface="Mada"/>
                        </a:rPr>
                        <a:t>A</a:t>
                      </a:r>
                      <a:r>
                        <a:rPr lang="ar" sz="900">
                          <a:solidFill>
                            <a:srgbClr val="FF9900"/>
                          </a:solidFill>
                          <a:latin typeface="Mada"/>
                          <a:ea typeface="Mada"/>
                          <a:cs typeface="Mada"/>
                          <a:sym typeface="Mada"/>
                        </a:rPr>
                        <a:t>D</a:t>
                      </a:r>
                      <a:r>
                        <a:rPr lang="ar" sz="900">
                          <a:solidFill>
                            <a:schemeClr val="dk1"/>
                          </a:solidFill>
                          <a:latin typeface="Mada"/>
                          <a:ea typeface="Mada"/>
                          <a:cs typeface="Mada"/>
                          <a:sym typeface="Mada"/>
                        </a:rPr>
                        <a:t>): </a:t>
                      </a:r>
                      <a:r>
                        <a:rPr lang="ar" sz="900">
                          <a:solidFill>
                            <a:srgbClr val="0000FF"/>
                          </a:solidFill>
                          <a:latin typeface="Mada"/>
                          <a:ea typeface="Mada"/>
                          <a:cs typeface="Mada"/>
                          <a:sym typeface="Mada"/>
                        </a:rPr>
                        <a:t>S</a:t>
                      </a:r>
                      <a:r>
                        <a:rPr lang="ar" sz="900">
                          <a:solidFill>
                            <a:schemeClr val="dk1"/>
                          </a:solidFill>
                          <a:latin typeface="Mada"/>
                          <a:ea typeface="Mada"/>
                          <a:cs typeface="Mada"/>
                          <a:sym typeface="Mada"/>
                        </a:rPr>
                        <a:t>yncope (exertional), </a:t>
                      </a:r>
                      <a:r>
                        <a:rPr lang="ar" sz="900">
                          <a:solidFill>
                            <a:srgbClr val="FF0000"/>
                          </a:solidFill>
                          <a:latin typeface="Mada"/>
                          <a:ea typeface="Mada"/>
                          <a:cs typeface="Mada"/>
                          <a:sym typeface="Mada"/>
                        </a:rPr>
                        <a:t>A</a:t>
                      </a:r>
                      <a:r>
                        <a:rPr lang="ar" sz="900">
                          <a:solidFill>
                            <a:schemeClr val="dk1"/>
                          </a:solidFill>
                          <a:latin typeface="Mada"/>
                          <a:ea typeface="Mada"/>
                          <a:cs typeface="Mada"/>
                          <a:sym typeface="Mada"/>
                        </a:rPr>
                        <a:t>ngina, </a:t>
                      </a:r>
                      <a:r>
                        <a:rPr lang="ar" sz="900">
                          <a:solidFill>
                            <a:srgbClr val="FF9900"/>
                          </a:solidFill>
                          <a:latin typeface="Mada"/>
                          <a:ea typeface="Mada"/>
                          <a:cs typeface="Mada"/>
                          <a:sym typeface="Mada"/>
                        </a:rPr>
                        <a:t>D</a:t>
                      </a:r>
                      <a:r>
                        <a:rPr lang="ar" sz="900">
                          <a:solidFill>
                            <a:schemeClr val="dk1"/>
                          </a:solidFill>
                          <a:latin typeface="Mada"/>
                          <a:ea typeface="Mada"/>
                          <a:cs typeface="Mada"/>
                          <a:sym typeface="Mada"/>
                        </a:rPr>
                        <a:t>yspnea</a:t>
                      </a:r>
                      <a:endParaRPr sz="900">
                        <a:solidFill>
                          <a:schemeClr val="dk1"/>
                        </a:solidFill>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Murmur</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b="1" lang="ar" sz="900">
                          <a:solidFill>
                            <a:srgbClr val="1A1C1C"/>
                          </a:solidFill>
                          <a:latin typeface="Mada"/>
                          <a:ea typeface="Mada"/>
                          <a:cs typeface="Mada"/>
                          <a:sym typeface="Mada"/>
                        </a:rPr>
                        <a:t>Harsh crescendo-decrescendo </a:t>
                      </a:r>
                      <a:r>
                        <a:rPr b="1" lang="ar" sz="900">
                          <a:solidFill>
                            <a:schemeClr val="hlink"/>
                          </a:solidFill>
                          <a:uFill>
                            <a:noFill/>
                          </a:uFill>
                          <a:latin typeface="Mada"/>
                          <a:ea typeface="Mada"/>
                          <a:cs typeface="Mada"/>
                          <a:sym typeface="Mada"/>
                          <a:hlinkClick r:id="rId19"/>
                        </a:rPr>
                        <a:t>systolic ejection</a:t>
                      </a:r>
                      <a:r>
                        <a:rPr lang="ar" sz="900">
                          <a:latin typeface="Mada"/>
                          <a:ea typeface="Mada"/>
                          <a:cs typeface="Mada"/>
                          <a:sym typeface="Mada"/>
                        </a:rPr>
                        <a:t> </a:t>
                      </a:r>
                      <a:r>
                        <a:rPr b="1" lang="ar" sz="900">
                          <a:solidFill>
                            <a:schemeClr val="hlink"/>
                          </a:solidFill>
                          <a:uFill>
                            <a:noFill/>
                          </a:uFill>
                          <a:latin typeface="Mada"/>
                          <a:ea typeface="Mada"/>
                          <a:cs typeface="Mada"/>
                          <a:sym typeface="Mada"/>
                          <a:hlinkClick r:id="rId20"/>
                        </a:rPr>
                        <a:t>murmur</a:t>
                      </a:r>
                      <a:r>
                        <a:rPr lang="ar" sz="900">
                          <a:solidFill>
                            <a:srgbClr val="1A1C1C"/>
                          </a:solidFill>
                          <a:latin typeface="Mada"/>
                          <a:ea typeface="Mada"/>
                          <a:cs typeface="Mada"/>
                          <a:sym typeface="Mada"/>
                        </a:rPr>
                        <a:t> that radiates to carotid.</a:t>
                      </a:r>
                      <a:endParaRPr b="1" sz="900">
                        <a:solidFill>
                          <a:srgbClr val="1A1C1C"/>
                        </a:solidFill>
                        <a:latin typeface="Mada"/>
                        <a:ea typeface="Mada"/>
                        <a:cs typeface="Mada"/>
                        <a:sym typeface="Mada"/>
                      </a:endParaRPr>
                    </a:p>
                  </a:txBody>
                  <a:tcPr marT="91425" marB="91425" marR="91425" marL="91425"/>
                </a:tc>
              </a:tr>
              <a:tr h="291750">
                <a:tc vMerge="1"/>
                <a:tc>
                  <a:txBody>
                    <a:bodyPr/>
                    <a:lstStyle/>
                    <a:p>
                      <a:pPr indent="0" lvl="0" marL="0" rtl="0" algn="ctr">
                        <a:spcBef>
                          <a:spcPts val="0"/>
                        </a:spcBef>
                        <a:spcAft>
                          <a:spcPts val="0"/>
                        </a:spcAft>
                        <a:buNone/>
                      </a:pPr>
                      <a:r>
                        <a:rPr b="1" lang="ar" sz="1100">
                          <a:latin typeface="Mada"/>
                          <a:ea typeface="Mada"/>
                          <a:cs typeface="Mada"/>
                          <a:sym typeface="Mada"/>
                        </a:rPr>
                        <a:t>Treatment</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Aortic valve replacement (surgical or transcatheter methods) </a:t>
                      </a:r>
                      <a:endParaRPr sz="900">
                        <a:solidFill>
                          <a:schemeClr val="dk1"/>
                        </a:solidFill>
                        <a:latin typeface="Mada"/>
                        <a:ea typeface="Mada"/>
                        <a:cs typeface="Mada"/>
                        <a:sym typeface="Mada"/>
                      </a:endParaRPr>
                    </a:p>
                  </a:txBody>
                  <a:tcPr marT="91425" marB="91425" marR="91425" marL="91425"/>
                </a:tc>
              </a:tr>
              <a:tr h="480000">
                <a:tc rowSpan="4">
                  <a:txBody>
                    <a:bodyPr/>
                    <a:lstStyle/>
                    <a:p>
                      <a:pPr indent="0" lvl="0" marL="0" rtl="0" algn="ctr">
                        <a:spcBef>
                          <a:spcPts val="0"/>
                        </a:spcBef>
                        <a:spcAft>
                          <a:spcPts val="0"/>
                        </a:spcAft>
                        <a:buNone/>
                      </a:pPr>
                      <a:r>
                        <a:rPr b="1" lang="ar" sz="1200">
                          <a:solidFill>
                            <a:srgbClr val="9C254D"/>
                          </a:solidFill>
                          <a:latin typeface="Mada"/>
                          <a:ea typeface="Mada"/>
                          <a:cs typeface="Mada"/>
                          <a:sym typeface="Mada"/>
                        </a:rPr>
                        <a:t>AR</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100">
                          <a:latin typeface="Mada"/>
                          <a:ea typeface="Mada"/>
                          <a:cs typeface="Mada"/>
                          <a:sym typeface="Mada"/>
                        </a:rPr>
                        <a:t>Etiology</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Acute: Infective endocarditis, aortic dissection, chest trauma, MI</a:t>
                      </a:r>
                      <a:endParaRPr sz="900">
                        <a:solidFill>
                          <a:schemeClr val="dk1"/>
                        </a:solidFill>
                        <a:latin typeface="Mada"/>
                        <a:ea typeface="Mada"/>
                        <a:cs typeface="Mada"/>
                        <a:sym typeface="Mada"/>
                      </a:endParaRPr>
                    </a:p>
                    <a:p>
                      <a:pPr indent="0" lvl="0" marL="0" rtl="0" algn="l">
                        <a:spcBef>
                          <a:spcPts val="0"/>
                        </a:spcBef>
                        <a:spcAft>
                          <a:spcPts val="0"/>
                        </a:spcAft>
                        <a:buNone/>
                      </a:pPr>
                      <a:r>
                        <a:rPr lang="ar" sz="900">
                          <a:solidFill>
                            <a:schemeClr val="dk1"/>
                          </a:solidFill>
                          <a:latin typeface="Mada"/>
                          <a:ea typeface="Mada"/>
                          <a:cs typeface="Mada"/>
                          <a:sym typeface="Mada"/>
                        </a:rPr>
                        <a:t>Chronic: Valve </a:t>
                      </a:r>
                      <a:r>
                        <a:rPr lang="ar" sz="900">
                          <a:solidFill>
                            <a:schemeClr val="dk1"/>
                          </a:solidFill>
                          <a:latin typeface="Mada"/>
                          <a:ea typeface="Mada"/>
                          <a:cs typeface="Mada"/>
                          <a:sym typeface="Mada"/>
                        </a:rPr>
                        <a:t>malformations</a:t>
                      </a:r>
                      <a:r>
                        <a:rPr lang="ar" sz="900">
                          <a:solidFill>
                            <a:schemeClr val="dk1"/>
                          </a:solidFill>
                          <a:latin typeface="Mada"/>
                          <a:ea typeface="Mada"/>
                          <a:cs typeface="Mada"/>
                          <a:sym typeface="Mada"/>
                        </a:rPr>
                        <a:t>, rheumatic fever, connective tissue disorders (ie, Marfan syndrome), syphilis, inflammatory disorders</a:t>
                      </a:r>
                      <a:endParaRPr sz="900">
                        <a:solidFill>
                          <a:schemeClr val="dk1"/>
                        </a:solidFill>
                        <a:latin typeface="Mada"/>
                        <a:ea typeface="Mada"/>
                        <a:cs typeface="Mada"/>
                        <a:sym typeface="Mada"/>
                      </a:endParaRPr>
                    </a:p>
                  </a:txBody>
                  <a:tcPr marT="91425" marB="91425" marR="91425" marL="91425"/>
                </a:tc>
              </a:tr>
              <a:tr h="480000">
                <a:tc vMerge="1"/>
                <a:tc>
                  <a:txBody>
                    <a:bodyPr/>
                    <a:lstStyle/>
                    <a:p>
                      <a:pPr indent="0" lvl="0" marL="0" rtl="0" algn="ctr">
                        <a:spcBef>
                          <a:spcPts val="0"/>
                        </a:spcBef>
                        <a:spcAft>
                          <a:spcPts val="0"/>
                        </a:spcAft>
                        <a:buNone/>
                      </a:pPr>
                      <a:r>
                        <a:rPr b="1" lang="ar" sz="1100">
                          <a:latin typeface="Mada"/>
                          <a:ea typeface="Mada"/>
                          <a:cs typeface="Mada"/>
                          <a:sym typeface="Mada"/>
                        </a:rPr>
                        <a:t>S&amp;S</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Acute: Rapid onset of pulmonary congestion, cardiogenic shock, and severe dyspnea</a:t>
                      </a:r>
                      <a:endParaRPr sz="900">
                        <a:solidFill>
                          <a:schemeClr val="dk1"/>
                        </a:solidFill>
                        <a:latin typeface="Mada"/>
                        <a:ea typeface="Mada"/>
                        <a:cs typeface="Mada"/>
                        <a:sym typeface="Mada"/>
                      </a:endParaRPr>
                    </a:p>
                    <a:p>
                      <a:pPr indent="0" lvl="0" marL="0" rtl="0" algn="l">
                        <a:spcBef>
                          <a:spcPts val="0"/>
                        </a:spcBef>
                        <a:spcAft>
                          <a:spcPts val="0"/>
                        </a:spcAft>
                        <a:buNone/>
                      </a:pPr>
                      <a:r>
                        <a:rPr lang="ar" sz="900">
                          <a:solidFill>
                            <a:schemeClr val="dk1"/>
                          </a:solidFill>
                          <a:latin typeface="Mada"/>
                          <a:ea typeface="Mada"/>
                          <a:cs typeface="Mada"/>
                          <a:sym typeface="Mada"/>
                        </a:rPr>
                        <a:t>Chronic: Slowly progres- sive onset of dyspnea on exertion, orthopnea, and PND. </a:t>
                      </a:r>
                      <a:r>
                        <a:rPr lang="ar" sz="900">
                          <a:solidFill>
                            <a:schemeClr val="dk1"/>
                          </a:solidFill>
                          <a:latin typeface="Mada"/>
                          <a:ea typeface="Mada"/>
                          <a:cs typeface="Mada"/>
                          <a:sym typeface="Mada"/>
                        </a:rPr>
                        <a:t>Uncomfortable</a:t>
                      </a:r>
                      <a:r>
                        <a:rPr lang="ar" sz="900">
                          <a:solidFill>
                            <a:schemeClr val="dk1"/>
                          </a:solidFill>
                          <a:latin typeface="Mada"/>
                          <a:ea typeface="Mada"/>
                          <a:cs typeface="Mada"/>
                          <a:sym typeface="Mada"/>
                        </a:rPr>
                        <a:t> heart pounding when lying on left side </a:t>
                      </a:r>
                      <a:endParaRPr sz="900">
                        <a:solidFill>
                          <a:schemeClr val="dk1"/>
                        </a:solidFill>
                        <a:latin typeface="Mada"/>
                        <a:ea typeface="Mada"/>
                        <a:cs typeface="Mada"/>
                        <a:sym typeface="Mada"/>
                      </a:endParaRPr>
                    </a:p>
                  </a:txBody>
                  <a:tcPr marT="91425" marB="91425" marR="91425" marL="91425"/>
                </a:tc>
              </a:tr>
              <a:tr h="370200">
                <a:tc vMerge="1"/>
                <a:tc>
                  <a:txBody>
                    <a:bodyPr/>
                    <a:lstStyle/>
                    <a:p>
                      <a:pPr indent="0" lvl="0" marL="0" rtl="0" algn="ctr">
                        <a:spcBef>
                          <a:spcPts val="0"/>
                        </a:spcBef>
                        <a:spcAft>
                          <a:spcPts val="0"/>
                        </a:spcAft>
                        <a:buNone/>
                      </a:pPr>
                      <a:r>
                        <a:rPr b="1" lang="ar" sz="1100">
                          <a:latin typeface="Mada"/>
                          <a:ea typeface="Mada"/>
                          <a:cs typeface="Mada"/>
                          <a:sym typeface="Mada"/>
                        </a:rPr>
                        <a:t>Murmur</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latin typeface="Mada"/>
                          <a:ea typeface="Mada"/>
                          <a:cs typeface="Mada"/>
                          <a:sym typeface="Mada"/>
                        </a:rPr>
                        <a:t>Early blowing </a:t>
                      </a:r>
                      <a:r>
                        <a:rPr b="1" lang="ar" sz="900">
                          <a:latin typeface="Mada"/>
                          <a:ea typeface="Mada"/>
                          <a:cs typeface="Mada"/>
                          <a:sym typeface="Mada"/>
                        </a:rPr>
                        <a:t>decrescendo </a:t>
                      </a:r>
                      <a:r>
                        <a:rPr lang="ar" sz="900">
                          <a:latin typeface="Mada"/>
                          <a:ea typeface="Mada"/>
                          <a:cs typeface="Mada"/>
                          <a:sym typeface="Mada"/>
                        </a:rPr>
                        <a:t>diastolic murmur at the left sternal border, mid-diastolic rumble (Austin Flint murmur)</a:t>
                      </a:r>
                      <a:endParaRPr sz="900">
                        <a:latin typeface="Mada"/>
                        <a:ea typeface="Mada"/>
                        <a:cs typeface="Mada"/>
                        <a:sym typeface="Mada"/>
                      </a:endParaRPr>
                    </a:p>
                  </a:txBody>
                  <a:tcPr marT="91425" marB="91425" marR="91425" marL="91425"/>
                </a:tc>
              </a:tr>
              <a:tr h="413600">
                <a:tc vMerge="1"/>
                <a:tc>
                  <a:txBody>
                    <a:bodyPr/>
                    <a:lstStyle/>
                    <a:p>
                      <a:pPr indent="0" lvl="0" marL="0" rtl="0" algn="ctr">
                        <a:spcBef>
                          <a:spcPts val="0"/>
                        </a:spcBef>
                        <a:spcAft>
                          <a:spcPts val="0"/>
                        </a:spcAft>
                        <a:buNone/>
                      </a:pPr>
                      <a:r>
                        <a:rPr b="1" lang="ar" sz="1100">
                          <a:latin typeface="Mada"/>
                          <a:ea typeface="Mada"/>
                          <a:cs typeface="Mada"/>
                          <a:sym typeface="Mada"/>
                        </a:rPr>
                        <a:t>Treatment</a:t>
                      </a:r>
                      <a:endParaRPr b="1" sz="1100">
                        <a:latin typeface="Mada"/>
                        <a:ea typeface="Mada"/>
                        <a:cs typeface="Mada"/>
                        <a:sym typeface="Mada"/>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Acute MR: AVR</a:t>
                      </a:r>
                      <a:endParaRPr sz="900">
                        <a:solidFill>
                          <a:schemeClr val="dk1"/>
                        </a:solidFill>
                        <a:latin typeface="Mada"/>
                        <a:ea typeface="Mada"/>
                        <a:cs typeface="Mada"/>
                        <a:sym typeface="Mada"/>
                      </a:endParaRPr>
                    </a:p>
                    <a:p>
                      <a:pPr indent="0" lvl="0" marL="0" rtl="0" algn="l">
                        <a:spcBef>
                          <a:spcPts val="0"/>
                        </a:spcBef>
                        <a:spcAft>
                          <a:spcPts val="0"/>
                        </a:spcAft>
                        <a:buNone/>
                      </a:pPr>
                      <a:r>
                        <a:rPr lang="ar" sz="900">
                          <a:solidFill>
                            <a:schemeClr val="dk1"/>
                          </a:solidFill>
                          <a:latin typeface="Mada"/>
                          <a:ea typeface="Mada"/>
                          <a:cs typeface="Mada"/>
                          <a:sym typeface="Mada"/>
                        </a:rPr>
                        <a:t>Chronic: Vasodilator therapy (e.g. ACEIs) until </a:t>
                      </a:r>
                      <a:r>
                        <a:rPr lang="ar" sz="900">
                          <a:solidFill>
                            <a:schemeClr val="dk1"/>
                          </a:solidFill>
                          <a:latin typeface="Mada"/>
                          <a:ea typeface="Mada"/>
                          <a:cs typeface="Mada"/>
                          <a:sym typeface="Mada"/>
                        </a:rPr>
                        <a:t>symptoms</a:t>
                      </a:r>
                      <a:r>
                        <a:rPr lang="ar" sz="900">
                          <a:solidFill>
                            <a:schemeClr val="dk1"/>
                          </a:solidFill>
                          <a:latin typeface="Mada"/>
                          <a:ea typeface="Mada"/>
                          <a:cs typeface="Mada"/>
                          <a:sym typeface="Mada"/>
                        </a:rPr>
                        <a:t> become severe enough to warrant valve replacement. </a:t>
                      </a:r>
                      <a:endParaRPr sz="900">
                        <a:solidFill>
                          <a:schemeClr val="dk1"/>
                        </a:solidFill>
                        <a:latin typeface="Mada"/>
                        <a:ea typeface="Mada"/>
                        <a:cs typeface="Mada"/>
                        <a:sym typeface="Mada"/>
                      </a:endParaRPr>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6"/>
          <p:cNvSpPr/>
          <p:nvPr/>
        </p:nvSpPr>
        <p:spPr>
          <a:xfrm>
            <a:off x="940825" y="103166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Q2:C | Q3:C | Q4:C | Q5:B | Q6:C</a:t>
            </a:r>
            <a:endParaRPr sz="1200">
              <a:solidFill>
                <a:srgbClr val="FFFFFF"/>
              </a:solidFill>
              <a:latin typeface="Cabin"/>
              <a:ea typeface="Cabin"/>
              <a:cs typeface="Cabin"/>
              <a:sym typeface="Cabin"/>
            </a:endParaRPr>
          </a:p>
        </p:txBody>
      </p:sp>
      <p:sp>
        <p:nvSpPr>
          <p:cNvPr id="650" name="Google Shape;650;p46"/>
          <p:cNvSpPr txBox="1"/>
          <p:nvPr/>
        </p:nvSpPr>
        <p:spPr>
          <a:xfrm>
            <a:off x="362150" y="1051950"/>
            <a:ext cx="6846300" cy="8892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000">
                <a:solidFill>
                  <a:srgbClr val="990000"/>
                </a:solidFill>
                <a:latin typeface="Mada"/>
                <a:ea typeface="Mada"/>
                <a:cs typeface="Mada"/>
                <a:sym typeface="Mada"/>
              </a:rPr>
              <a:t>Q1: </a:t>
            </a:r>
            <a:r>
              <a:rPr b="1" lang="ar" sz="1000">
                <a:solidFill>
                  <a:schemeClr val="accent1"/>
                </a:solidFill>
                <a:latin typeface="Mada"/>
                <a:ea typeface="Mada"/>
                <a:cs typeface="Mada"/>
                <a:sym typeface="Mada"/>
              </a:rPr>
              <a:t>A 32-year-old recent immigrant from Haiti presents for her irst clinic evaluation. When she was 12 years old, she had rheumatic fever that was treated with antibiotics. She is asymptomatic. Her physical examination shows a heart rate of 70 beats per minute with a blood pressure of 122/77 mm Hg. She has no jugular venous distention. Her lungs are clear. She has a regular rate and rhythm with a loud S1 and physiologically split S2. A soft early diastolic rumble is heard at the apex with an opening snap after S2. here is wide separation between A2 and the opening snap. No peripheral edema is present.</a:t>
            </a:r>
            <a:r>
              <a:rPr lang="ar" sz="1000">
                <a:solidFill>
                  <a:schemeClr val="dk1"/>
                </a:solidFill>
                <a:latin typeface="Mada"/>
                <a:ea typeface="Mada"/>
                <a:cs typeface="Mada"/>
                <a:sym typeface="Mada"/>
              </a:rPr>
              <a:t> </a:t>
            </a:r>
            <a:r>
              <a:rPr b="1" lang="ar" sz="1000">
                <a:solidFill>
                  <a:schemeClr val="accent1"/>
                </a:solidFill>
                <a:latin typeface="Mada"/>
                <a:ea typeface="Mada"/>
                <a:cs typeface="Mada"/>
                <a:sym typeface="Mada"/>
              </a:rPr>
              <a:t>Which of the following is the most appropriate next recommendation for this patient?</a:t>
            </a:r>
            <a:endParaRPr b="1" sz="10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Start Anticoagulation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Start oral penicillin V 250 mg twice daily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Start diuretics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Take abx for dental procedure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rgbClr val="990000"/>
                </a:solidFill>
                <a:latin typeface="Mada"/>
                <a:ea typeface="Mada"/>
                <a:cs typeface="Mada"/>
                <a:sym typeface="Mada"/>
              </a:rPr>
              <a:t>Q2: </a:t>
            </a:r>
            <a:r>
              <a:rPr b="1" lang="ar" sz="1000">
                <a:solidFill>
                  <a:schemeClr val="accent1"/>
                </a:solidFill>
                <a:latin typeface="Mada"/>
                <a:ea typeface="Mada"/>
                <a:cs typeface="Mada"/>
                <a:sym typeface="Mada"/>
              </a:rPr>
              <a:t>A 70-year-old male is seen in the office for chest pain. He reports that he is getting substernal chest pain, without radiation, when he mows his lawn. The pain resolves with 10–15 minutes of rest. He has never had pain at rest. He has no other cardiac complaints and his review of systems is otherwise negative. He has an unremarkable medical history and takes only a baby aspirin a day. On examination, his blood pressure is 160/70, pulse 85, and respiratory rate 16. His cardiac examination is notable for a harsh, 3/6 systolic ejection murmur along the sternal border that radiates to the carotid arteries. His carotid pulsation is noted to rise slowly and is small and sustained. His lungs are clear. The remainder of his examination is normal</a:t>
            </a:r>
            <a:r>
              <a:rPr lang="ar" sz="800">
                <a:solidFill>
                  <a:schemeClr val="dk1"/>
                </a:solidFill>
                <a:latin typeface="Mada"/>
                <a:ea typeface="Mada"/>
                <a:cs typeface="Mada"/>
                <a:sym typeface="Mada"/>
              </a:rPr>
              <a:t>. </a:t>
            </a:r>
            <a:r>
              <a:rPr b="1" lang="ar" sz="1000">
                <a:solidFill>
                  <a:schemeClr val="accent1"/>
                </a:solidFill>
                <a:latin typeface="Mada"/>
                <a:ea typeface="Mada"/>
                <a:cs typeface="Mada"/>
                <a:sym typeface="Mada"/>
              </a:rPr>
              <a:t>Subsequent workup confirms the diagnosis of critical aortic stenosis. Which of the following treatments would be most appropriate at this time?</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Beta-blocker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ACEI</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Aortic valve replacement</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Mitral valve replacement</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rgbClr val="990000"/>
                </a:solidFill>
                <a:latin typeface="Mada"/>
                <a:ea typeface="Mada"/>
                <a:cs typeface="Mada"/>
                <a:sym typeface="Mada"/>
              </a:rPr>
              <a:t>Q3: </a:t>
            </a:r>
            <a:r>
              <a:rPr b="1" lang="ar" sz="1000">
                <a:solidFill>
                  <a:schemeClr val="accent1"/>
                </a:solidFill>
                <a:latin typeface="Mada"/>
                <a:ea typeface="Mada"/>
                <a:cs typeface="Mada"/>
                <a:sym typeface="Mada"/>
              </a:rPr>
              <a:t>A 48-year-old man presents to the ED with a 4-hour history of new-onset shortness of breath, difficulty breathing while supine, and nonproductive cough. Medical history reveals he had rheumatic fever as a child. Vital signs are within normal limits, and oxygen saturation is 97% on room air. On examination there is a low-pitched diastolic rumble as well as an opening snap, both best auscultated at the apex. Rales and musical rhonchi are auscultated on inspiration in both lung fields. ECG shows an irregularly irregular rhythm. Creatine kinase–myocardial bound fraction, troponin T, and troponin I are negative 6 hours after the onset of symptoms. Testing reveals the thyroid- stimulating hormone level is normal. Which of the following is the most likely cause of the patient's pulmonary edema?</a:t>
            </a:r>
            <a:endParaRPr b="1" sz="10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Acute aortic stenosis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Acute mitral regurgitation</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Mitral stenosis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MI</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rgbClr val="990000"/>
                </a:solidFill>
                <a:latin typeface="Mada"/>
                <a:ea typeface="Mada"/>
                <a:cs typeface="Mada"/>
                <a:sym typeface="Mada"/>
              </a:rPr>
              <a:t>Q4: </a:t>
            </a:r>
            <a:r>
              <a:rPr b="1" lang="ar" sz="1000">
                <a:solidFill>
                  <a:schemeClr val="accent1"/>
                </a:solidFill>
                <a:latin typeface="Mada"/>
                <a:ea typeface="Mada"/>
                <a:cs typeface="Mada"/>
                <a:sym typeface="Mada"/>
              </a:rPr>
              <a:t>A 32-year-old woman attends her GP for a routine medical examination and is noted to have a mid-diastolic murmur with an opening snap. Her blood pressure is 118/71mmHg and the pulse is regular at 66 beats per minute. She is entirely asymptomatic and chest x-ray and ECG are normal. What would be the most appropriate investigation at this point?</a:t>
            </a:r>
            <a:endParaRPr b="1" sz="10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A- Anti-streptolysin O titre </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Blood culture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Echocardiography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Cardiac catheterization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rgbClr val="990000"/>
                </a:solidFill>
                <a:latin typeface="Mada"/>
                <a:ea typeface="Mada"/>
                <a:cs typeface="Mada"/>
                <a:sym typeface="Mada"/>
              </a:rPr>
              <a:t>Q5: </a:t>
            </a:r>
            <a:r>
              <a:rPr b="1" lang="ar" sz="1000">
                <a:solidFill>
                  <a:schemeClr val="accent1"/>
                </a:solidFill>
                <a:latin typeface="Mada"/>
                <a:ea typeface="Mada"/>
                <a:cs typeface="Mada"/>
                <a:sym typeface="Mada"/>
              </a:rPr>
              <a:t>A 76-year-old male is brought to accident and emergency after collapsing at home. He has recovered within minutes and is fully alert and orientated. He says this is the first such episode that he has experienced, but describes some increasing shortness of breath in the previous six months and brief periods of central chest pain, often at the same time. On examination, blood pressure is 115/88mmHg and there are a few rales at both bases. On ECG there are borderline criteria for left ventricular hypertrophy. Which of the following might you expect to find on auscultation?</a:t>
            </a:r>
            <a:r>
              <a:rPr b="1" lang="ar" sz="1000">
                <a:solidFill>
                  <a:srgbClr val="990000"/>
                </a:solidFill>
                <a:latin typeface="Mada"/>
                <a:ea typeface="Mada"/>
                <a:cs typeface="Mada"/>
                <a:sym typeface="Mada"/>
              </a:rPr>
              <a:t>?</a:t>
            </a:r>
            <a:endParaRPr b="1" sz="10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Mid-diastolic murmur best heard at the apex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Crescendo systolic murmur best heard at the right sternal edge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Diastolic murmur best heard at the left sternal edge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Pan-systolic murmur best heard at the apex</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Q6: A 59-year-old man presents for a well person check. A cardiovascular, respiratory, gastrointestinal and neurological examination is performed. No significant findings are found, except during auscultation a mid systolic click followed by a late systolic murmur is heard at the apex. The patient denies any symptoms. The most likely diagnosis is:</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Austin flint murmur</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Graham steell murmur</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Barlow syndrome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Carey coombs murmur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p:txBody>
      </p:sp>
      <p:sp>
        <p:nvSpPr>
          <p:cNvPr id="651" name="Google Shape;651;p46">
            <a:hlinkClick r:id="rId3"/>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pic>
        <p:nvPicPr>
          <p:cNvPr id="652" name="Google Shape;652;p46"/>
          <p:cNvPicPr preferRelativeResize="0"/>
          <p:nvPr/>
        </p:nvPicPr>
        <p:blipFill>
          <a:blip r:embed="rId4">
            <a:alphaModFix/>
          </a:blip>
          <a:stretch>
            <a:fillRect/>
          </a:stretch>
        </p:blipFill>
        <p:spPr>
          <a:xfrm>
            <a:off x="5755003" y="10430983"/>
            <a:ext cx="108516" cy="133125"/>
          </a:xfrm>
          <a:prstGeom prst="rect">
            <a:avLst/>
          </a:prstGeom>
          <a:noFill/>
          <a:ln>
            <a:noFill/>
          </a:ln>
        </p:spPr>
      </p:pic>
      <p:sp>
        <p:nvSpPr>
          <p:cNvPr id="653" name="Google Shape;653;p46">
            <a:hlinkClick r:id="rId5"/>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t>
            </a:r>
            <a:r>
              <a:rPr b="1" lang="ar" sz="700" u="sng">
                <a:solidFill>
                  <a:srgbClr val="FFFFFF"/>
                </a:solidFill>
                <a:latin typeface="Mada"/>
                <a:ea typeface="Mada"/>
                <a:cs typeface="Mada"/>
                <a:sym typeface="Mada"/>
                <a:hlinkClick r:id="rId6">
                  <a:extLst>
                    <a:ext uri="{A12FA001-AC4F-418D-AE19-62706E023703}">
                      <ahyp:hlinkClr val="tx"/>
                    </a:ext>
                  </a:extLst>
                </a:hlinkClick>
              </a:rPr>
              <a:t>Answers Explanation File! </a:t>
            </a:r>
            <a:endParaRPr b="1" sz="700" u="sng">
              <a:solidFill>
                <a:srgbClr val="FFFFFF"/>
              </a:solidFill>
              <a:latin typeface="Mada"/>
              <a:ea typeface="Mada"/>
              <a:cs typeface="Mada"/>
              <a:sym typeface="Mada"/>
            </a:endParaRPr>
          </a:p>
        </p:txBody>
      </p:sp>
      <p:sp>
        <p:nvSpPr>
          <p:cNvPr id="654" name="Google Shape;654;p46"/>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5" name="Google Shape;655;p46"/>
          <p:cNvPicPr preferRelativeResize="0"/>
          <p:nvPr/>
        </p:nvPicPr>
        <p:blipFill>
          <a:blip r:embed="rId4">
            <a:alphaModFix/>
          </a:blip>
          <a:stretch>
            <a:fillRect/>
          </a:stretch>
        </p:blipFill>
        <p:spPr>
          <a:xfrm>
            <a:off x="5755003" y="10430983"/>
            <a:ext cx="108516" cy="133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grpSp>
        <p:nvGrpSpPr>
          <p:cNvPr id="660" name="Google Shape;660;p47"/>
          <p:cNvGrpSpPr/>
          <p:nvPr/>
        </p:nvGrpSpPr>
        <p:grpSpPr>
          <a:xfrm>
            <a:off x="-1767602" y="-1291949"/>
            <a:ext cx="10641954" cy="8822290"/>
            <a:chOff x="-1774523" y="-1292725"/>
            <a:chExt cx="10683620" cy="8827587"/>
          </a:xfrm>
        </p:grpSpPr>
        <p:sp>
          <p:nvSpPr>
            <p:cNvPr id="661" name="Google Shape;661;p47"/>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62" name="Google Shape;662;p47"/>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663" name="Google Shape;663;p47"/>
            <p:cNvGrpSpPr/>
            <p:nvPr/>
          </p:nvGrpSpPr>
          <p:grpSpPr>
            <a:xfrm>
              <a:off x="6233909" y="4499366"/>
              <a:ext cx="294716" cy="273655"/>
              <a:chOff x="4786297" y="2980907"/>
              <a:chExt cx="189564" cy="189564"/>
            </a:xfrm>
          </p:grpSpPr>
          <p:sp>
            <p:nvSpPr>
              <p:cNvPr id="664" name="Google Shape;664;p47"/>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5" name="Google Shape;665;p47"/>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6" name="Google Shape;666;p47"/>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67" name="Google Shape;667;p47"/>
            <p:cNvGrpSpPr/>
            <p:nvPr/>
          </p:nvGrpSpPr>
          <p:grpSpPr>
            <a:xfrm>
              <a:off x="6730897" y="2553643"/>
              <a:ext cx="323310" cy="273663"/>
              <a:chOff x="5099945" y="1562040"/>
              <a:chExt cx="215986" cy="196894"/>
            </a:xfrm>
          </p:grpSpPr>
          <p:sp>
            <p:nvSpPr>
              <p:cNvPr id="668" name="Google Shape;668;p47"/>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69" name="Google Shape;669;p47"/>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0" name="Google Shape;670;p47"/>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71" name="Google Shape;671;p47"/>
            <p:cNvGrpSpPr/>
            <p:nvPr/>
          </p:nvGrpSpPr>
          <p:grpSpPr>
            <a:xfrm>
              <a:off x="5510564" y="5207134"/>
              <a:ext cx="460558" cy="192901"/>
              <a:chOff x="5427392" y="3652956"/>
              <a:chExt cx="296236" cy="133625"/>
            </a:xfrm>
          </p:grpSpPr>
          <p:sp>
            <p:nvSpPr>
              <p:cNvPr id="672" name="Google Shape;672;p4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3" name="Google Shape;673;p4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4" name="Google Shape;674;p4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75" name="Google Shape;675;p47"/>
            <p:cNvGrpSpPr/>
            <p:nvPr/>
          </p:nvGrpSpPr>
          <p:grpSpPr>
            <a:xfrm>
              <a:off x="7200498" y="2639841"/>
              <a:ext cx="271715" cy="241528"/>
              <a:chOff x="7456777" y="1936895"/>
              <a:chExt cx="174770" cy="167309"/>
            </a:xfrm>
          </p:grpSpPr>
          <p:sp>
            <p:nvSpPr>
              <p:cNvPr id="676" name="Google Shape;676;p47"/>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7" name="Google Shape;677;p47"/>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8" name="Google Shape;678;p47"/>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79" name="Google Shape;679;p47"/>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80" name="Google Shape;680;p47"/>
            <p:cNvGrpSpPr/>
            <p:nvPr/>
          </p:nvGrpSpPr>
          <p:grpSpPr>
            <a:xfrm>
              <a:off x="6187636" y="5036716"/>
              <a:ext cx="265989" cy="241390"/>
              <a:chOff x="3923092" y="3421606"/>
              <a:chExt cx="171087" cy="167214"/>
            </a:xfrm>
          </p:grpSpPr>
          <p:sp>
            <p:nvSpPr>
              <p:cNvPr id="681" name="Google Shape;681;p47"/>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2" name="Google Shape;682;p47"/>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3" name="Google Shape;683;p47"/>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4" name="Google Shape;684;p47"/>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85" name="Google Shape;685;p47"/>
            <p:cNvGrpSpPr/>
            <p:nvPr/>
          </p:nvGrpSpPr>
          <p:grpSpPr>
            <a:xfrm>
              <a:off x="5801382" y="4601754"/>
              <a:ext cx="120088" cy="295337"/>
              <a:chOff x="6689991" y="3974566"/>
              <a:chExt cx="77242" cy="204583"/>
            </a:xfrm>
          </p:grpSpPr>
          <p:sp>
            <p:nvSpPr>
              <p:cNvPr id="686" name="Google Shape;686;p47"/>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7" name="Google Shape;687;p47"/>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8" name="Google Shape;688;p47"/>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89" name="Google Shape;689;p47"/>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0" name="Google Shape;690;p47"/>
            <p:cNvGrpSpPr/>
            <p:nvPr/>
          </p:nvGrpSpPr>
          <p:grpSpPr>
            <a:xfrm>
              <a:off x="5193184" y="5104648"/>
              <a:ext cx="120038" cy="295379"/>
              <a:chOff x="4308549" y="4159596"/>
              <a:chExt cx="77210" cy="204613"/>
            </a:xfrm>
          </p:grpSpPr>
          <p:sp>
            <p:nvSpPr>
              <p:cNvPr id="691" name="Google Shape;691;p47"/>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2" name="Google Shape;692;p47"/>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3" name="Google Shape;693;p47"/>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4" name="Google Shape;694;p47"/>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5" name="Google Shape;695;p47"/>
            <p:cNvGrpSpPr/>
            <p:nvPr/>
          </p:nvGrpSpPr>
          <p:grpSpPr>
            <a:xfrm>
              <a:off x="6630902" y="3487361"/>
              <a:ext cx="265720" cy="232428"/>
              <a:chOff x="4366946" y="1834186"/>
              <a:chExt cx="177537" cy="173778"/>
            </a:xfrm>
          </p:grpSpPr>
          <p:sp>
            <p:nvSpPr>
              <p:cNvPr id="696" name="Google Shape;696;p47"/>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7" name="Google Shape;697;p47"/>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8" name="Google Shape;698;p47"/>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9" name="Google Shape;699;p47"/>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0" name="Google Shape;700;p47"/>
            <p:cNvGrpSpPr/>
            <p:nvPr/>
          </p:nvGrpSpPr>
          <p:grpSpPr>
            <a:xfrm>
              <a:off x="6693933" y="4917802"/>
              <a:ext cx="271715" cy="241530"/>
              <a:chOff x="7373945" y="2491538"/>
              <a:chExt cx="174770" cy="167311"/>
            </a:xfrm>
          </p:grpSpPr>
          <p:sp>
            <p:nvSpPr>
              <p:cNvPr id="701" name="Google Shape;701;p47"/>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2" name="Google Shape;702;p47"/>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3" name="Google Shape;703;p47"/>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4" name="Google Shape;704;p47"/>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5" name="Google Shape;705;p47"/>
            <p:cNvGrpSpPr/>
            <p:nvPr/>
          </p:nvGrpSpPr>
          <p:grpSpPr>
            <a:xfrm>
              <a:off x="7109737" y="3130115"/>
              <a:ext cx="120088" cy="295337"/>
              <a:chOff x="7089311" y="1211098"/>
              <a:chExt cx="77242" cy="204583"/>
            </a:xfrm>
          </p:grpSpPr>
          <p:sp>
            <p:nvSpPr>
              <p:cNvPr id="706" name="Google Shape;706;p47"/>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7" name="Google Shape;707;p47"/>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8" name="Google Shape;708;p47"/>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9" name="Google Shape;709;p47"/>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10" name="Google Shape;710;p47"/>
            <p:cNvGrpSpPr/>
            <p:nvPr/>
          </p:nvGrpSpPr>
          <p:grpSpPr>
            <a:xfrm>
              <a:off x="6390144" y="3813442"/>
              <a:ext cx="1082091" cy="1072938"/>
              <a:chOff x="4332233" y="3324392"/>
              <a:chExt cx="1191206" cy="1180090"/>
            </a:xfrm>
          </p:grpSpPr>
          <p:sp>
            <p:nvSpPr>
              <p:cNvPr id="711" name="Google Shape;711;p47"/>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2" name="Google Shape;712;p47"/>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3" name="Google Shape;713;p47"/>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4" name="Google Shape;714;p47"/>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5" name="Google Shape;715;p47"/>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6" name="Google Shape;716;p47"/>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7" name="Google Shape;717;p47"/>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8" name="Google Shape;718;p47"/>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9" name="Google Shape;719;p47"/>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0" name="Google Shape;720;p47"/>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1" name="Google Shape;721;p47"/>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2" name="Google Shape;722;p47"/>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3" name="Google Shape;723;p47"/>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4" name="Google Shape;724;p47"/>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5" name="Google Shape;725;p47"/>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6" name="Google Shape;726;p47"/>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7" name="Google Shape;727;p47"/>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8" name="Google Shape;728;p47"/>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9" name="Google Shape;729;p47"/>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0" name="Google Shape;730;p47"/>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1" name="Google Shape;731;p47"/>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2" name="Google Shape;732;p47"/>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3" name="Google Shape;733;p47"/>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734" name="Google Shape;734;p47"/>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5" name="Google Shape;735;p47"/>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6" name="Google Shape;736;p47"/>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7" name="Google Shape;737;p47"/>
            <p:cNvGrpSpPr/>
            <p:nvPr/>
          </p:nvGrpSpPr>
          <p:grpSpPr>
            <a:xfrm>
              <a:off x="7002589" y="3756903"/>
              <a:ext cx="460558" cy="192901"/>
              <a:chOff x="5427392" y="3652956"/>
              <a:chExt cx="296236" cy="133625"/>
            </a:xfrm>
          </p:grpSpPr>
          <p:sp>
            <p:nvSpPr>
              <p:cNvPr id="738" name="Google Shape;738;p47"/>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9" name="Google Shape;739;p47"/>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0" name="Google Shape;740;p47"/>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741" name="Google Shape;741;p47"/>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rgbClr val="741B47"/>
                </a:solidFill>
                <a:latin typeface="Mada"/>
                <a:ea typeface="Mada"/>
                <a:cs typeface="Mada"/>
                <a:sym typeface="Mada"/>
              </a:rPr>
              <a:t>THANKS!!</a:t>
            </a:r>
            <a:endParaRPr b="1" sz="6000">
              <a:solidFill>
                <a:srgbClr val="741B47"/>
              </a:solidFill>
              <a:latin typeface="Mada"/>
              <a:ea typeface="Mada"/>
              <a:cs typeface="Mada"/>
              <a:sym typeface="Mada"/>
            </a:endParaRPr>
          </a:p>
        </p:txBody>
      </p:sp>
      <p:grpSp>
        <p:nvGrpSpPr>
          <p:cNvPr id="742" name="Google Shape;742;p47"/>
          <p:cNvGrpSpPr/>
          <p:nvPr/>
        </p:nvGrpSpPr>
        <p:grpSpPr>
          <a:xfrm>
            <a:off x="795934" y="1935829"/>
            <a:ext cx="6516287" cy="2823580"/>
            <a:chOff x="799050" y="1971428"/>
            <a:chExt cx="6541800" cy="2825275"/>
          </a:xfrm>
        </p:grpSpPr>
        <p:sp>
          <p:nvSpPr>
            <p:cNvPr id="743" name="Google Shape;743;p47"/>
            <p:cNvSpPr txBox="1"/>
            <p:nvPr/>
          </p:nvSpPr>
          <p:spPr>
            <a:xfrm>
              <a:off x="799050" y="1971428"/>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744" name="Google Shape;744;p47"/>
            <p:cNvSpPr txBox="1"/>
            <p:nvPr/>
          </p:nvSpPr>
          <p:spPr>
            <a:xfrm>
              <a:off x="2266950" y="2575040"/>
              <a:ext cx="3026100" cy="911100"/>
            </a:xfrm>
            <a:prstGeom prst="rect">
              <a:avLst/>
            </a:prstGeom>
            <a:noFill/>
            <a:ln>
              <a:noFill/>
            </a:ln>
          </p:spPr>
          <p:txBody>
            <a:bodyPr anchorCtr="0" anchor="t" bIns="91175" lIns="91175" spcFirstLastPara="1" rIns="91175" wrap="square" tIns="91175">
              <a:noAutofit/>
            </a:bodyPr>
            <a:lstStyle/>
            <a:p>
              <a:pPr indent="0" lvl="0" marL="457200" rtl="0" algn="ctr">
                <a:spcBef>
                  <a:spcPts val="0"/>
                </a:spcBef>
                <a:spcAft>
                  <a:spcPts val="0"/>
                </a:spcAft>
                <a:buNone/>
              </a:pPr>
              <a:r>
                <a:rPr b="1" lang="ar" sz="2000">
                  <a:latin typeface="Mada"/>
                  <a:ea typeface="Mada"/>
                  <a:cs typeface="Mada"/>
                  <a:sym typeface="Mada"/>
                </a:rPr>
                <a:t>Mashal AbaAlkhail</a:t>
              </a:r>
              <a:endParaRPr b="1" sz="2000">
                <a:latin typeface="Mada"/>
                <a:ea typeface="Mada"/>
                <a:cs typeface="Mada"/>
                <a:sym typeface="Mada"/>
              </a:endParaRPr>
            </a:p>
          </p:txBody>
        </p:sp>
        <p:sp>
          <p:nvSpPr>
            <p:cNvPr id="745" name="Google Shape;745;p47"/>
            <p:cNvSpPr txBox="1"/>
            <p:nvPr/>
          </p:nvSpPr>
          <p:spPr>
            <a:xfrm>
              <a:off x="1518900" y="3303942"/>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takers:</a:t>
              </a:r>
              <a:endParaRPr sz="3000">
                <a:latin typeface="Pacifico"/>
                <a:ea typeface="Pacifico"/>
                <a:cs typeface="Pacifico"/>
                <a:sym typeface="Pacifico"/>
              </a:endParaRPr>
            </a:p>
          </p:txBody>
        </p:sp>
        <p:sp>
          <p:nvSpPr>
            <p:cNvPr id="746" name="Google Shape;746;p47"/>
            <p:cNvSpPr txBox="1"/>
            <p:nvPr/>
          </p:nvSpPr>
          <p:spPr>
            <a:xfrm>
              <a:off x="2266950" y="3885604"/>
              <a:ext cx="3026100" cy="911100"/>
            </a:xfrm>
            <a:prstGeom prst="rect">
              <a:avLst/>
            </a:prstGeom>
            <a:noFill/>
            <a:ln>
              <a:noFill/>
            </a:ln>
          </p:spPr>
          <p:txBody>
            <a:bodyPr anchorCtr="0" anchor="t" bIns="91175" lIns="91175" spcFirstLastPara="1" rIns="91175" wrap="square" tIns="91175">
              <a:noAutofit/>
            </a:bodyPr>
            <a:lstStyle/>
            <a:p>
              <a:pPr indent="-355600" lvl="0" marL="457200" rtl="0" algn="ctr">
                <a:spcBef>
                  <a:spcPts val="0"/>
                </a:spcBef>
                <a:spcAft>
                  <a:spcPts val="0"/>
                </a:spcAft>
                <a:buSzPts val="2000"/>
                <a:buFont typeface="Mada"/>
                <a:buChar char="-"/>
              </a:pPr>
              <a:r>
                <a:rPr b="1" lang="ar" sz="2000">
                  <a:latin typeface="Mada"/>
                  <a:ea typeface="Mada"/>
                  <a:cs typeface="Mada"/>
                  <a:sym typeface="Mada"/>
                </a:rPr>
                <a:t>Jehad AlOrainy</a:t>
              </a:r>
              <a:endParaRPr b="1" sz="2000">
                <a:latin typeface="Mada"/>
                <a:ea typeface="Mada"/>
                <a:cs typeface="Mada"/>
                <a:sym typeface="Mada"/>
              </a:endParaRPr>
            </a:p>
            <a:p>
              <a:pPr indent="-355600" lvl="0" marL="457200" rtl="0" algn="ctr">
                <a:spcBef>
                  <a:spcPts val="0"/>
                </a:spcBef>
                <a:spcAft>
                  <a:spcPts val="0"/>
                </a:spcAft>
                <a:buSzPts val="2000"/>
                <a:buFont typeface="Mada"/>
                <a:buChar char="-"/>
              </a:pPr>
              <a:r>
                <a:rPr b="1" lang="ar" sz="2000">
                  <a:latin typeface="Mada"/>
                  <a:ea typeface="Mada"/>
                  <a:cs typeface="Mada"/>
                  <a:sym typeface="Mada"/>
                </a:rPr>
                <a:t>Raghad AlKhashan</a:t>
              </a:r>
              <a:endParaRPr b="1" sz="2000">
                <a:latin typeface="Mada"/>
                <a:ea typeface="Mada"/>
                <a:cs typeface="Mada"/>
                <a:sym typeface="Mada"/>
              </a:endParaRPr>
            </a:p>
          </p:txBody>
        </p:sp>
      </p:grpSp>
      <p:grpSp>
        <p:nvGrpSpPr>
          <p:cNvPr id="747" name="Google Shape;747;p47"/>
          <p:cNvGrpSpPr/>
          <p:nvPr/>
        </p:nvGrpSpPr>
        <p:grpSpPr>
          <a:xfrm>
            <a:off x="-1679310" y="5750031"/>
            <a:ext cx="10343669" cy="4602603"/>
            <a:chOff x="-1557559" y="5606217"/>
            <a:chExt cx="10384167" cy="4605366"/>
          </a:xfrm>
        </p:grpSpPr>
        <p:sp>
          <p:nvSpPr>
            <p:cNvPr id="748" name="Google Shape;748;p47"/>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49" name="Google Shape;749;p47"/>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50" name="Google Shape;750;p47"/>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51" name="Google Shape;751;p47"/>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752" name="Google Shape;752;p47"/>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753" name="Google Shape;753;p47"/>
            <p:cNvGrpSpPr/>
            <p:nvPr/>
          </p:nvGrpSpPr>
          <p:grpSpPr>
            <a:xfrm>
              <a:off x="1656025" y="8761125"/>
              <a:ext cx="4020900" cy="998700"/>
              <a:chOff x="1656025" y="8761125"/>
              <a:chExt cx="4020900" cy="998700"/>
            </a:xfrm>
          </p:grpSpPr>
          <p:sp>
            <p:nvSpPr>
              <p:cNvPr id="754" name="Google Shape;754;p47"/>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755" name="Google Shape;755;p47">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756" name="Google Shape;756;p47"/>
          <p:cNvGrpSpPr/>
          <p:nvPr/>
        </p:nvGrpSpPr>
        <p:grpSpPr>
          <a:xfrm>
            <a:off x="257081" y="3968927"/>
            <a:ext cx="1127457" cy="1357168"/>
            <a:chOff x="876055" y="2338940"/>
            <a:chExt cx="862498" cy="998652"/>
          </a:xfrm>
        </p:grpSpPr>
        <p:grpSp>
          <p:nvGrpSpPr>
            <p:cNvPr id="757" name="Google Shape;757;p47"/>
            <p:cNvGrpSpPr/>
            <p:nvPr/>
          </p:nvGrpSpPr>
          <p:grpSpPr>
            <a:xfrm>
              <a:off x="876055" y="2338940"/>
              <a:ext cx="431131" cy="998652"/>
              <a:chOff x="6094678" y="3600952"/>
              <a:chExt cx="431131" cy="998652"/>
            </a:xfrm>
          </p:grpSpPr>
          <p:sp>
            <p:nvSpPr>
              <p:cNvPr id="758" name="Google Shape;758;p47"/>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9" name="Google Shape;759;p47"/>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0" name="Google Shape;760;p47"/>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1" name="Google Shape;761;p47"/>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2" name="Google Shape;762;p47"/>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3" name="Google Shape;763;p47"/>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4" name="Google Shape;764;p47"/>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5" name="Google Shape;765;p47"/>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6" name="Google Shape;766;p47"/>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7" name="Google Shape;767;p47"/>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8" name="Google Shape;768;p47"/>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9" name="Google Shape;769;p47"/>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0" name="Google Shape;770;p47"/>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1" name="Google Shape;771;p47"/>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2" name="Google Shape;772;p47"/>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3" name="Google Shape;773;p47"/>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4" name="Google Shape;774;p47"/>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5" name="Google Shape;775;p47"/>
            <p:cNvGrpSpPr/>
            <p:nvPr/>
          </p:nvGrpSpPr>
          <p:grpSpPr>
            <a:xfrm>
              <a:off x="1396606" y="2521080"/>
              <a:ext cx="341947" cy="634395"/>
              <a:chOff x="5257252" y="2296731"/>
              <a:chExt cx="543549" cy="1048934"/>
            </a:xfrm>
          </p:grpSpPr>
          <p:sp>
            <p:nvSpPr>
              <p:cNvPr id="776" name="Google Shape;776;p47"/>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777" name="Google Shape;777;p47"/>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8" name="Google Shape;778;p47"/>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9" name="Google Shape;779;p47"/>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0" name="Google Shape;780;p47"/>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1" name="Google Shape;781;p47"/>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2" name="Google Shape;782;p47"/>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3" name="Google Shape;783;p47"/>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4" name="Google Shape;784;p47"/>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5" name="Google Shape;785;p47"/>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6" name="Google Shape;786;p47"/>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7" name="Google Shape;787;p47"/>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8" name="Google Shape;788;p47"/>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9" name="Google Shape;789;p47"/>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0" name="Google Shape;790;p47"/>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1" name="Google Shape;791;p47"/>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2" name="Google Shape;792;p4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3" name="Google Shape;793;p47"/>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4" name="Google Shape;794;p47"/>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5" name="Google Shape;795;p47"/>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6" name="Google Shape;796;p47"/>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7" name="Google Shape;797;p47"/>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8" name="Google Shape;798;p47"/>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9" name="Google Shape;799;p47"/>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0" name="Google Shape;800;p47"/>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1" name="Google Shape;801;p47"/>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2" name="Google Shape;802;p47"/>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3" name="Google Shape;803;p47"/>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4" name="Google Shape;804;p47"/>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5" name="Google Shape;805;p47"/>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6" name="Google Shape;806;p47"/>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07" name="Google Shape;807;p47"/>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8" name="Google Shape;808;p47"/>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9" name="Google Shape;809;p47"/>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0" name="Google Shape;810;p47"/>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1" name="Google Shape;811;p47"/>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2" name="Google Shape;812;p47"/>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3" name="Google Shape;813;p47"/>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4" name="Google Shape;814;p47"/>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5" name="Google Shape;815;p47"/>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16" name="Google Shape;816;p47"/>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7" name="Google Shape;817;p47"/>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8" name="Google Shape;818;p47"/>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9" name="Google Shape;819;p47"/>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0" name="Google Shape;820;p47"/>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1" name="Google Shape;821;p47"/>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2" name="Google Shape;822;p47"/>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3" name="Google Shape;823;p47"/>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4" name="Google Shape;824;p47"/>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5" name="Google Shape;825;p47"/>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6" name="Google Shape;826;p47"/>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7" name="Google Shape;827;p47"/>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8" name="Google Shape;828;p47"/>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9" name="Google Shape;829;p47"/>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0" name="Google Shape;830;p47"/>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1" name="Google Shape;831;p47"/>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2" name="Google Shape;832;p47"/>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3" name="Google Shape;833;p47"/>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4" name="Google Shape;834;p47"/>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5" name="Google Shape;835;p47"/>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6" name="Google Shape;836;p47"/>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7" name="Google Shape;837;p47"/>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8" name="Google Shape;838;p47"/>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39" name="Google Shape;839;p47"/>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0" name="Google Shape;840;p47"/>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1" name="Google Shape;841;p47"/>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23" name="Google Shape;123;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Introduction to RHD</a:t>
            </a:r>
            <a:endParaRPr sz="2600">
              <a:latin typeface="Exo Thin"/>
              <a:ea typeface="Exo Thin"/>
              <a:cs typeface="Exo Thin"/>
              <a:sym typeface="Exo Thin"/>
            </a:endParaRPr>
          </a:p>
        </p:txBody>
      </p:sp>
      <p:sp>
        <p:nvSpPr>
          <p:cNvPr id="124" name="Google Shape;124;p24"/>
          <p:cNvSpPr txBox="1"/>
          <p:nvPr/>
        </p:nvSpPr>
        <p:spPr>
          <a:xfrm>
            <a:off x="247500" y="9048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Overview on RHD </a:t>
            </a:r>
            <a:r>
              <a:rPr lang="ar" sz="2200">
                <a:highlight>
                  <a:srgbClr val="F5E9ED"/>
                </a:highlight>
                <a:latin typeface="Exo Thin"/>
                <a:ea typeface="Exo Thin"/>
                <a:cs typeface="Exo Thin"/>
                <a:sym typeface="Exo Thin"/>
              </a:rPr>
              <a:t>epidemiology</a:t>
            </a:r>
            <a:endParaRPr sz="2200">
              <a:highlight>
                <a:srgbClr val="F5E9ED"/>
              </a:highlight>
              <a:latin typeface="Exo Thin"/>
              <a:ea typeface="Exo Thin"/>
              <a:cs typeface="Exo Thin"/>
              <a:sym typeface="Exo Thin"/>
            </a:endParaRPr>
          </a:p>
        </p:txBody>
      </p:sp>
      <p:sp>
        <p:nvSpPr>
          <p:cNvPr id="125" name="Google Shape;125;p24"/>
          <p:cNvSpPr txBox="1"/>
          <p:nvPr/>
        </p:nvSpPr>
        <p:spPr>
          <a:xfrm>
            <a:off x="402425" y="1355450"/>
            <a:ext cx="6972300" cy="2085000"/>
          </a:xfrm>
          <a:prstGeom prst="rect">
            <a:avLst/>
          </a:prstGeom>
          <a:noFill/>
          <a:ln>
            <a:noFill/>
          </a:ln>
        </p:spPr>
        <p:txBody>
          <a:bodyPr anchorCtr="0" anchor="t" bIns="91425" lIns="91425" spcFirstLastPara="1" rIns="91425" wrap="square" tIns="91425">
            <a:noAutofit/>
          </a:bodyPr>
          <a:lstStyle/>
          <a:p>
            <a:pPr indent="-306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incidence of RF and the prevalence of RHD has declined substantially in Europe, North America and other developed nations. This decline has been attributed to improved hygiene, reduced household crowding, and improved medical care. Also due to an improve in socioeconomic status and the usage of antibiotics.</a:t>
            </a:r>
            <a:endParaRPr sz="1200">
              <a:solidFill>
                <a:schemeClr val="dk1"/>
              </a:solidFill>
              <a:latin typeface="Mada"/>
              <a:ea typeface="Mada"/>
              <a:cs typeface="Mada"/>
              <a:sym typeface="Mada"/>
            </a:endParaRPr>
          </a:p>
          <a:p>
            <a:pPr indent="-306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major burden is currently found in low and middle income countries (India,</a:t>
            </a:r>
            <a:r>
              <a:rPr lang="ar" sz="1200">
                <a:solidFill>
                  <a:schemeClr val="dk1"/>
                </a:solidFill>
                <a:latin typeface="Mada"/>
                <a:ea typeface="Mada"/>
                <a:cs typeface="Mada"/>
                <a:sym typeface="Mada"/>
              </a:rPr>
              <a:t>middle east</a:t>
            </a:r>
            <a:r>
              <a:rPr lang="ar" sz="1200">
                <a:solidFill>
                  <a:schemeClr val="dk1"/>
                </a:solidFill>
                <a:latin typeface="Mada"/>
                <a:ea typeface="Mada"/>
                <a:cs typeface="Mada"/>
                <a:sym typeface="Mada"/>
              </a:rPr>
              <a:t>), and in</a:t>
            </a:r>
            <a:br>
              <a:rPr lang="ar" sz="1200">
                <a:solidFill>
                  <a:schemeClr val="dk1"/>
                </a:solidFill>
                <a:latin typeface="Mada"/>
                <a:ea typeface="Mada"/>
                <a:cs typeface="Mada"/>
                <a:sym typeface="Mada"/>
              </a:rPr>
            </a:br>
            <a:r>
              <a:rPr lang="ar" sz="1200">
                <a:solidFill>
                  <a:schemeClr val="dk1"/>
                </a:solidFill>
                <a:latin typeface="Mada"/>
                <a:ea typeface="Mada"/>
                <a:cs typeface="Mada"/>
                <a:sym typeface="Mada"/>
              </a:rPr>
              <a:t>selected indigenous populations of certain developed countries (Australia and New Zealand).</a:t>
            </a:r>
            <a:endParaRPr sz="1200">
              <a:solidFill>
                <a:schemeClr val="dk1"/>
              </a:solidFill>
              <a:latin typeface="Mada"/>
              <a:ea typeface="Mada"/>
              <a:cs typeface="Mada"/>
              <a:sym typeface="Mada"/>
            </a:endParaRPr>
          </a:p>
          <a:p>
            <a:pPr indent="-306600" lvl="0" marL="388800" rtl="0" algn="l">
              <a:spcBef>
                <a:spcPts val="0"/>
              </a:spcBef>
              <a:spcAft>
                <a:spcPts val="0"/>
              </a:spcAft>
              <a:buSzPts val="1200"/>
              <a:buFont typeface="Mada"/>
              <a:buChar char="●"/>
            </a:pPr>
            <a:r>
              <a:rPr lang="ar" sz="1200">
                <a:latin typeface="Mada"/>
                <a:ea typeface="Mada"/>
                <a:cs typeface="Mada"/>
                <a:sym typeface="Mada"/>
              </a:rPr>
              <a:t>In underdeveloped countries RHD is the leading cause of CV death during the first five decades of life.</a:t>
            </a:r>
            <a:endParaRPr b="1" sz="1200">
              <a:latin typeface="Mada"/>
              <a:ea typeface="Mada"/>
              <a:cs typeface="Mada"/>
              <a:sym typeface="Mada"/>
            </a:endParaRPr>
          </a:p>
          <a:p>
            <a:pPr indent="-306600" lvl="0" marL="388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It is a disease of poverty and low socioeconomic status.</a:t>
            </a:r>
            <a:endParaRPr sz="1200">
              <a:solidFill>
                <a:schemeClr val="dk1"/>
              </a:solidFill>
              <a:latin typeface="Mada"/>
              <a:ea typeface="Mada"/>
              <a:cs typeface="Mada"/>
              <a:sym typeface="Mada"/>
            </a:endParaRPr>
          </a:p>
          <a:p>
            <a:pPr indent="-306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ARF incidence in </a:t>
            </a:r>
            <a:r>
              <a:rPr lang="ar" sz="1200">
                <a:solidFill>
                  <a:schemeClr val="dk1"/>
                </a:solidFill>
                <a:latin typeface="Mada"/>
                <a:ea typeface="Mada"/>
                <a:cs typeface="Mada"/>
                <a:sym typeface="Mada"/>
              </a:rPr>
              <a:t>Eastern</a:t>
            </a:r>
            <a:r>
              <a:rPr lang="ar" sz="1200">
                <a:solidFill>
                  <a:schemeClr val="dk1"/>
                </a:solidFill>
                <a:latin typeface="Mada"/>
                <a:ea typeface="Mada"/>
                <a:cs typeface="Mada"/>
                <a:sym typeface="Mada"/>
              </a:rPr>
              <a:t> province of SA was 22/100,000, age 5-14 years.</a:t>
            </a:r>
            <a:endParaRPr sz="1200">
              <a:solidFill>
                <a:schemeClr val="dk1"/>
              </a:solidFill>
              <a:latin typeface="Mada"/>
              <a:ea typeface="Mada"/>
              <a:cs typeface="Mada"/>
              <a:sym typeface="Mada"/>
            </a:endParaRPr>
          </a:p>
          <a:p>
            <a:pPr indent="-306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study from Western province showed a prevalence of RHD 2.4/1000, age 6-15 years.</a:t>
            </a:r>
            <a:endParaRPr sz="1200">
              <a:solidFill>
                <a:schemeClr val="dk1"/>
              </a:solidFill>
              <a:latin typeface="Mada"/>
              <a:ea typeface="Mada"/>
              <a:cs typeface="Mada"/>
              <a:sym typeface="Mada"/>
            </a:endParaRPr>
          </a:p>
          <a:p>
            <a:pPr indent="-306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large study showed an overall prevalence of ARF and RHD in SA 3.1/1000 , age 6-15</a:t>
            </a:r>
            <a:endParaRPr sz="1200">
              <a:latin typeface="Mada"/>
              <a:ea typeface="Mada"/>
              <a:cs typeface="Mada"/>
              <a:sym typeface="Mada"/>
            </a:endParaRPr>
          </a:p>
        </p:txBody>
      </p:sp>
      <p:sp>
        <p:nvSpPr>
          <p:cNvPr id="126" name="Google Shape;126;p24"/>
          <p:cNvSpPr txBox="1"/>
          <p:nvPr/>
        </p:nvSpPr>
        <p:spPr>
          <a:xfrm>
            <a:off x="4580400" y="3611588"/>
            <a:ext cx="1305000" cy="19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Global burden</a:t>
            </a:r>
            <a:endParaRPr b="1" sz="1200">
              <a:latin typeface="Mada"/>
              <a:ea typeface="Mada"/>
              <a:cs typeface="Mada"/>
              <a:sym typeface="Mada"/>
            </a:endParaRPr>
          </a:p>
        </p:txBody>
      </p:sp>
      <p:sp>
        <p:nvSpPr>
          <p:cNvPr id="127" name="Google Shape;127;p24"/>
          <p:cNvSpPr txBox="1"/>
          <p:nvPr/>
        </p:nvSpPr>
        <p:spPr>
          <a:xfrm>
            <a:off x="247500" y="530282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General </a:t>
            </a:r>
            <a:r>
              <a:rPr lang="ar" sz="2200">
                <a:highlight>
                  <a:srgbClr val="F5E9ED"/>
                </a:highlight>
                <a:latin typeface="Exo Thin"/>
                <a:ea typeface="Exo Thin"/>
                <a:cs typeface="Exo Thin"/>
                <a:sym typeface="Exo Thin"/>
              </a:rPr>
              <a:t>characteristics</a:t>
            </a:r>
            <a:endParaRPr sz="2200">
              <a:highlight>
                <a:srgbClr val="F5E9ED"/>
              </a:highlight>
              <a:latin typeface="Exo Thin"/>
              <a:ea typeface="Exo Thin"/>
              <a:cs typeface="Exo Thin"/>
              <a:sym typeface="Exo Thin"/>
            </a:endParaRPr>
          </a:p>
        </p:txBody>
      </p:sp>
      <p:cxnSp>
        <p:nvCxnSpPr>
          <p:cNvPr id="128" name="Google Shape;128;p24"/>
          <p:cNvCxnSpPr/>
          <p:nvPr/>
        </p:nvCxnSpPr>
        <p:spPr>
          <a:xfrm flipH="1" rot="10800000">
            <a:off x="1355300" y="5160250"/>
            <a:ext cx="4827000" cy="12000"/>
          </a:xfrm>
          <a:prstGeom prst="straightConnector1">
            <a:avLst/>
          </a:prstGeom>
          <a:noFill/>
          <a:ln cap="flat" cmpd="sng" w="38100">
            <a:solidFill>
              <a:schemeClr val="accent1"/>
            </a:solidFill>
            <a:prstDash val="solid"/>
            <a:round/>
            <a:headEnd len="med" w="med" type="diamond"/>
            <a:tailEnd len="med" w="med" type="diamond"/>
          </a:ln>
        </p:spPr>
      </p:cxnSp>
      <p:pic>
        <p:nvPicPr>
          <p:cNvPr id="129" name="Google Shape;129;p24"/>
          <p:cNvPicPr preferRelativeResize="0"/>
          <p:nvPr/>
        </p:nvPicPr>
        <p:blipFill>
          <a:blip r:embed="rId3">
            <a:alphaModFix/>
          </a:blip>
          <a:stretch>
            <a:fillRect/>
          </a:stretch>
        </p:blipFill>
        <p:spPr>
          <a:xfrm>
            <a:off x="499750" y="3546775"/>
            <a:ext cx="2377099" cy="1032301"/>
          </a:xfrm>
          <a:prstGeom prst="rect">
            <a:avLst/>
          </a:prstGeom>
          <a:noFill/>
          <a:ln>
            <a:noFill/>
          </a:ln>
        </p:spPr>
      </p:pic>
      <p:sp>
        <p:nvSpPr>
          <p:cNvPr id="130" name="Google Shape;130;p24"/>
          <p:cNvSpPr txBox="1"/>
          <p:nvPr/>
        </p:nvSpPr>
        <p:spPr>
          <a:xfrm>
            <a:off x="335750" y="5753425"/>
            <a:ext cx="6972300" cy="1032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Acute rheumatic fever (ARF) is a </a:t>
            </a:r>
            <a:r>
              <a:rPr b="1" lang="ar" sz="1200">
                <a:latin typeface="Mada"/>
                <a:ea typeface="Mada"/>
                <a:cs typeface="Mada"/>
                <a:sym typeface="Mada"/>
              </a:rPr>
              <a:t>sequela of streptococcal infection</a:t>
            </a:r>
            <a:r>
              <a:rPr lang="ar" sz="1200">
                <a:solidFill>
                  <a:schemeClr val="dk1"/>
                </a:solidFill>
                <a:latin typeface="Mada"/>
                <a:ea typeface="Mada"/>
                <a:cs typeface="Mada"/>
                <a:sym typeface="Mada"/>
              </a:rPr>
              <a:t>—typically </a:t>
            </a:r>
            <a:r>
              <a:rPr b="1" lang="ar" sz="1200">
                <a:solidFill>
                  <a:srgbClr val="CC0000"/>
                </a:solidFill>
                <a:latin typeface="Mada"/>
                <a:ea typeface="Mada"/>
                <a:cs typeface="Mada"/>
                <a:sym typeface="Mada"/>
              </a:rPr>
              <a:t>following 2 to 4 weeks</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after group A streptococcal (strep. pyogenes) pharyngitis</a:t>
            </a:r>
            <a:r>
              <a:rPr lang="ar" sz="1200">
                <a:solidFill>
                  <a:schemeClr val="dk1"/>
                </a:solidFill>
                <a:latin typeface="Mada"/>
                <a:ea typeface="Mada"/>
                <a:cs typeface="Mada"/>
                <a:sym typeface="Mada"/>
              </a:rPr>
              <a:t> and has rheumatologic, cardiac, and neurologic manifestations.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Acute rheumatic fever </a:t>
            </a:r>
            <a:r>
              <a:rPr b="1" lang="ar" sz="1200">
                <a:solidFill>
                  <a:srgbClr val="CC0000"/>
                </a:solidFill>
                <a:latin typeface="Mada"/>
                <a:ea typeface="Mada"/>
                <a:cs typeface="Mada"/>
                <a:sym typeface="Mada"/>
              </a:rPr>
              <a:t>usually affects children (most commonly 5-15 years) </a:t>
            </a:r>
            <a:r>
              <a:rPr lang="ar" sz="1200">
                <a:solidFill>
                  <a:schemeClr val="dk1"/>
                </a:solidFill>
                <a:latin typeface="Mada"/>
                <a:ea typeface="Mada"/>
                <a:cs typeface="Mada"/>
                <a:sym typeface="Mada"/>
              </a:rPr>
              <a:t>or young adults.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The most common cause of acquired heart disease in childhood and adolescence.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Rheumatic Heart disease (RHD) is a possible long-term consequence of ARF.</a:t>
            </a:r>
            <a:endParaRPr b="1" sz="1200">
              <a:solidFill>
                <a:schemeClr val="dk1"/>
              </a:solidFill>
              <a:latin typeface="Mada"/>
              <a:ea typeface="Mada"/>
              <a:cs typeface="Mada"/>
              <a:sym typeface="Mada"/>
            </a:endParaRPr>
          </a:p>
        </p:txBody>
      </p:sp>
      <p:sp>
        <p:nvSpPr>
          <p:cNvPr id="131" name="Google Shape;131;p24"/>
          <p:cNvSpPr txBox="1"/>
          <p:nvPr/>
        </p:nvSpPr>
        <p:spPr>
          <a:xfrm>
            <a:off x="247500" y="697922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Exo Thin"/>
              <a:buChar char="◄"/>
            </a:pPr>
            <a:r>
              <a:rPr lang="ar" sz="2200">
                <a:solidFill>
                  <a:srgbClr val="1C4588"/>
                </a:solidFill>
                <a:highlight>
                  <a:srgbClr val="F5E9ED"/>
                </a:highlight>
                <a:latin typeface="Exo Thin"/>
                <a:ea typeface="Exo Thin"/>
                <a:cs typeface="Exo Thin"/>
                <a:sym typeface="Exo Thin"/>
              </a:rPr>
              <a:t>Pathophysiology</a:t>
            </a:r>
            <a:endParaRPr sz="2200">
              <a:solidFill>
                <a:srgbClr val="1C4588"/>
              </a:solidFill>
              <a:highlight>
                <a:srgbClr val="F5E9ED"/>
              </a:highlight>
              <a:latin typeface="Exo Thin"/>
              <a:ea typeface="Exo Thin"/>
              <a:cs typeface="Exo Thin"/>
              <a:sym typeface="Exo Thin"/>
            </a:endParaRPr>
          </a:p>
        </p:txBody>
      </p:sp>
      <p:sp>
        <p:nvSpPr>
          <p:cNvPr id="132" name="Google Shape;132;p24"/>
          <p:cNvSpPr txBox="1"/>
          <p:nvPr/>
        </p:nvSpPr>
        <p:spPr>
          <a:xfrm>
            <a:off x="512925" y="7467175"/>
            <a:ext cx="6035400" cy="215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The condition is triggered by an </a:t>
            </a:r>
            <a:r>
              <a:rPr b="1" lang="ar" sz="1200">
                <a:solidFill>
                  <a:schemeClr val="dk1"/>
                </a:solidFill>
                <a:latin typeface="Mada"/>
                <a:ea typeface="Mada"/>
                <a:cs typeface="Mada"/>
                <a:sym typeface="Mada"/>
              </a:rPr>
              <a:t>immune-mediated delayed response</a:t>
            </a:r>
            <a:r>
              <a:rPr lang="ar" sz="1200">
                <a:solidFill>
                  <a:schemeClr val="dk1"/>
                </a:solidFill>
                <a:latin typeface="Mada"/>
                <a:ea typeface="Mada"/>
                <a:cs typeface="Mada"/>
                <a:sym typeface="Mada"/>
              </a:rPr>
              <a:t> to infection with specific strains of </a:t>
            </a:r>
            <a:r>
              <a:rPr b="1" lang="ar" sz="1200">
                <a:solidFill>
                  <a:srgbClr val="CC0000"/>
                </a:solidFill>
                <a:latin typeface="Mada"/>
                <a:ea typeface="Mada"/>
                <a:cs typeface="Mada"/>
                <a:sym typeface="Mada"/>
              </a:rPr>
              <a:t>group A (beta hemolytic) streptococci</a:t>
            </a:r>
            <a:r>
              <a:rPr lang="ar" sz="1200">
                <a:solidFill>
                  <a:schemeClr val="dk1"/>
                </a:solidFill>
                <a:latin typeface="Mada"/>
                <a:ea typeface="Mada"/>
                <a:cs typeface="Mada"/>
                <a:sym typeface="Mada"/>
              </a:rPr>
              <a:t> → Development of antibodies against streptococcal </a:t>
            </a:r>
            <a:r>
              <a:rPr b="1" lang="ar" sz="1200">
                <a:solidFill>
                  <a:schemeClr val="dk1"/>
                </a:solidFill>
                <a:latin typeface="Mada"/>
                <a:ea typeface="Mada"/>
                <a:cs typeface="Mada"/>
                <a:sym typeface="Mada"/>
              </a:rPr>
              <a:t>M protein</a:t>
            </a:r>
            <a:r>
              <a:rPr lang="ar" sz="1200">
                <a:solidFill>
                  <a:schemeClr val="dk1"/>
                </a:solidFill>
                <a:latin typeface="Mada"/>
                <a:ea typeface="Mada"/>
                <a:cs typeface="Mada"/>
                <a:sym typeface="Mada"/>
              </a:rPr>
              <a:t> → Cross reaction of antibodies with cardiac myosin and sarcolemmal membrane protein due to </a:t>
            </a:r>
            <a:r>
              <a:rPr b="1" lang="ar" sz="1200">
                <a:solidFill>
                  <a:schemeClr val="dk1"/>
                </a:solidFill>
                <a:latin typeface="Mada"/>
                <a:ea typeface="Mada"/>
                <a:cs typeface="Mada"/>
                <a:sym typeface="Mada"/>
              </a:rPr>
              <a:t>molecular mimicry.</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Antibodies produced against the streptococcal antigens cause inflammation in the endocardium</a:t>
            </a:r>
            <a:r>
              <a:rPr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myocardium</a:t>
            </a:r>
            <a:r>
              <a:rPr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 and pericardium</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 as well as the joints and skin, </a:t>
            </a:r>
            <a:r>
              <a:rPr b="1" lang="ar" sz="1200">
                <a:solidFill>
                  <a:srgbClr val="CC0000"/>
                </a:solidFill>
                <a:latin typeface="Mada"/>
                <a:ea typeface="Mada"/>
                <a:cs typeface="Mada"/>
                <a:sym typeface="Mada"/>
              </a:rPr>
              <a:t>but the major effect on health is due to damage to heart valves. </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Histological findings: </a:t>
            </a:r>
            <a:r>
              <a:rPr b="1" lang="ar" sz="1200">
                <a:solidFill>
                  <a:srgbClr val="CC0000"/>
                </a:solidFill>
                <a:latin typeface="Mada"/>
                <a:ea typeface="Mada"/>
                <a:cs typeface="Mada"/>
                <a:sym typeface="Mada"/>
              </a:rPr>
              <a:t>Aschoff bodies </a:t>
            </a:r>
            <a:r>
              <a:rPr b="1" lang="ar" sz="1200">
                <a:latin typeface="Mada"/>
                <a:ea typeface="Mada"/>
                <a:cs typeface="Mada"/>
                <a:sym typeface="Mada"/>
              </a:rPr>
              <a:t>in myocardium composed of:</a:t>
            </a:r>
            <a:endParaRPr b="1" sz="1200">
              <a:latin typeface="Mada"/>
              <a:ea typeface="Mada"/>
              <a:cs typeface="Mada"/>
              <a:sym typeface="Mada"/>
            </a:endParaRPr>
          </a:p>
          <a:p>
            <a:pPr indent="-304800" lvl="1" marL="914400" rtl="0" algn="l">
              <a:spcBef>
                <a:spcPts val="0"/>
              </a:spcBef>
              <a:spcAft>
                <a:spcPts val="0"/>
              </a:spcAft>
              <a:buClr>
                <a:schemeClr val="dk1"/>
              </a:buClr>
              <a:buSzPts val="1200"/>
              <a:buFont typeface="Mada"/>
              <a:buAutoNum type="alphaLcPeriod"/>
            </a:pPr>
            <a:r>
              <a:rPr lang="ar" sz="1200">
                <a:solidFill>
                  <a:schemeClr val="dk1"/>
                </a:solidFill>
                <a:latin typeface="Mada"/>
                <a:ea typeface="Mada"/>
                <a:cs typeface="Mada"/>
                <a:sym typeface="Mada"/>
              </a:rPr>
              <a:t>Central area of fibrinoid necrosis surrounded by characteristic multinucleated giant cells, mononuclear cells (Anitschkow cells)  and other inflammatory cells (plasma cells, and T lymphocytes) due to a type IV hypersensitivity reaction</a:t>
            </a:r>
            <a:endParaRPr sz="1200">
              <a:solidFill>
                <a:schemeClr val="dk1"/>
              </a:solidFill>
              <a:latin typeface="Mada"/>
              <a:ea typeface="Mada"/>
              <a:cs typeface="Mada"/>
              <a:sym typeface="Mada"/>
            </a:endParaRPr>
          </a:p>
        </p:txBody>
      </p:sp>
      <p:sp>
        <p:nvSpPr>
          <p:cNvPr id="133" name="Google Shape;133;p24"/>
          <p:cNvSpPr txBox="1"/>
          <p:nvPr/>
        </p:nvSpPr>
        <p:spPr>
          <a:xfrm>
            <a:off x="-4350" y="9773450"/>
            <a:ext cx="7560000" cy="9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 Endocarditis: Mitral valve is involved more commonly than the aortic valve. It’s </a:t>
            </a:r>
            <a:r>
              <a:rPr lang="ar" sz="900">
                <a:solidFill>
                  <a:srgbClr val="1C4588"/>
                </a:solidFill>
                <a:latin typeface="Mada"/>
                <a:ea typeface="Mada"/>
                <a:cs typeface="Mada"/>
                <a:sym typeface="Mada"/>
              </a:rPr>
              <a:t>characterized</a:t>
            </a:r>
            <a:r>
              <a:rPr lang="ar" sz="900">
                <a:solidFill>
                  <a:srgbClr val="1C4588"/>
                </a:solidFill>
                <a:latin typeface="Mada"/>
                <a:ea typeface="Mada"/>
                <a:cs typeface="Mada"/>
                <a:sym typeface="Mada"/>
              </a:rPr>
              <a:t> by small vegetations along lines of closure that lead to regurgitation (While chronic RF will lead to stenosis </a:t>
            </a:r>
            <a:r>
              <a:rPr lang="ar" sz="900">
                <a:solidFill>
                  <a:srgbClr val="1C4588"/>
                </a:solidFill>
                <a:latin typeface="Mada"/>
                <a:ea typeface="Mada"/>
                <a:cs typeface="Mada"/>
                <a:sym typeface="Mada"/>
              </a:rPr>
              <a:t>because</a:t>
            </a:r>
            <a:r>
              <a:rPr lang="ar" sz="900">
                <a:solidFill>
                  <a:srgbClr val="1C4588"/>
                </a:solidFill>
                <a:latin typeface="Mada"/>
                <a:ea typeface="Mada"/>
                <a:cs typeface="Mada"/>
                <a:sym typeface="Mada"/>
              </a:rPr>
              <a:t> of fibrosis)</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Myocarditis is the most common cause of death during the acute phase.</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3- Pericarditis will lead to friction rub and chest pain.</a:t>
            </a:r>
            <a:endParaRPr sz="900">
              <a:solidFill>
                <a:srgbClr val="1C4588"/>
              </a:solidFill>
              <a:latin typeface="Mada"/>
              <a:ea typeface="Mada"/>
              <a:cs typeface="Mada"/>
              <a:sym typeface="Mada"/>
            </a:endParaRPr>
          </a:p>
        </p:txBody>
      </p:sp>
      <p:pic>
        <p:nvPicPr>
          <p:cNvPr id="134" name="Google Shape;134;p24"/>
          <p:cNvPicPr preferRelativeResize="0"/>
          <p:nvPr/>
        </p:nvPicPr>
        <p:blipFill>
          <a:blip r:embed="rId4">
            <a:alphaModFix/>
          </a:blip>
          <a:stretch>
            <a:fillRect/>
          </a:stretch>
        </p:blipFill>
        <p:spPr>
          <a:xfrm>
            <a:off x="6592999" y="8815825"/>
            <a:ext cx="924075" cy="803550"/>
          </a:xfrm>
          <a:prstGeom prst="rect">
            <a:avLst/>
          </a:prstGeom>
          <a:noFill/>
          <a:ln>
            <a:noFill/>
          </a:ln>
        </p:spPr>
      </p:pic>
      <p:sp>
        <p:nvSpPr>
          <p:cNvPr id="135" name="Google Shape;135;p24"/>
          <p:cNvSpPr txBox="1"/>
          <p:nvPr/>
        </p:nvSpPr>
        <p:spPr>
          <a:xfrm>
            <a:off x="625125" y="4572000"/>
            <a:ext cx="599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Acute Rheumatic Fever (ARF) </a:t>
            </a:r>
            <a:endParaRPr sz="2600">
              <a:latin typeface="Exo Thin"/>
              <a:ea typeface="Exo Thin"/>
              <a:cs typeface="Exo Thin"/>
              <a:sym typeface="Exo Thin"/>
            </a:endParaRPr>
          </a:p>
        </p:txBody>
      </p:sp>
      <p:cxnSp>
        <p:nvCxnSpPr>
          <p:cNvPr id="136" name="Google Shape;136;p24"/>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137" name="Google Shape;137;p24"/>
          <p:cNvGraphicFramePr/>
          <p:nvPr/>
        </p:nvGraphicFramePr>
        <p:xfrm>
          <a:off x="3000375" y="3807538"/>
          <a:ext cx="3000000" cy="3000000"/>
        </p:xfrm>
        <a:graphic>
          <a:graphicData uri="http://schemas.openxmlformats.org/drawingml/2006/table">
            <a:tbl>
              <a:tblPr>
                <a:noFill/>
                <a:tableStyleId>{B2831F66-5931-4056-B395-67EB3239CB03}</a:tableStyleId>
              </a:tblPr>
              <a:tblGrid>
                <a:gridCol w="663500"/>
                <a:gridCol w="663500"/>
                <a:gridCol w="960375"/>
                <a:gridCol w="1342000"/>
                <a:gridCol w="677650"/>
              </a:tblGrid>
              <a:tr h="323625">
                <a:tc>
                  <a:txBody>
                    <a:bodyPr/>
                    <a:lstStyle/>
                    <a:p>
                      <a:pPr indent="0" lvl="0" marL="0" rtl="0" algn="ctr">
                        <a:spcBef>
                          <a:spcPts val="0"/>
                        </a:spcBef>
                        <a:spcAft>
                          <a:spcPts val="0"/>
                        </a:spcAft>
                        <a:buNone/>
                      </a:pPr>
                      <a:r>
                        <a:rPr b="1" lang="ar" sz="700">
                          <a:solidFill>
                            <a:schemeClr val="lt1"/>
                          </a:solidFill>
                          <a:latin typeface="Mada"/>
                          <a:ea typeface="Mada"/>
                          <a:cs typeface="Mada"/>
                          <a:sym typeface="Mada"/>
                        </a:rPr>
                        <a:t>Total RHD cases</a:t>
                      </a:r>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700">
                          <a:solidFill>
                            <a:schemeClr val="lt1"/>
                          </a:solidFill>
                          <a:latin typeface="Mada"/>
                          <a:ea typeface="Mada"/>
                          <a:cs typeface="Mada"/>
                          <a:sym typeface="Mada"/>
                        </a:rPr>
                        <a:t>Cases with CHF</a:t>
                      </a:r>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700">
                          <a:solidFill>
                            <a:schemeClr val="lt1"/>
                          </a:solidFill>
                          <a:latin typeface="Mada"/>
                          <a:ea typeface="Mada"/>
                          <a:cs typeface="Mada"/>
                          <a:sym typeface="Mada"/>
                        </a:rPr>
                        <a:t>Cases require valve surgery</a:t>
                      </a:r>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700">
                          <a:solidFill>
                            <a:schemeClr val="lt1"/>
                          </a:solidFill>
                          <a:latin typeface="Mada"/>
                          <a:ea typeface="Mada"/>
                          <a:cs typeface="Mada"/>
                          <a:sym typeface="Mada"/>
                        </a:rPr>
                        <a:t>Annual incidence of RF, nearly half develop carditis</a:t>
                      </a:r>
                      <a:endParaRPr/>
                    </a:p>
                  </a:txBody>
                  <a:tcPr marT="91425" marB="91425" marR="91425" marL="91425">
                    <a:solidFill>
                      <a:srgbClr val="9C254D"/>
                    </a:solidFill>
                  </a:tcPr>
                </a:tc>
                <a:tc>
                  <a:txBody>
                    <a:bodyPr/>
                    <a:lstStyle/>
                    <a:p>
                      <a:pPr indent="0" lvl="0" marL="0" rtl="0" algn="ctr">
                        <a:spcBef>
                          <a:spcPts val="0"/>
                        </a:spcBef>
                        <a:spcAft>
                          <a:spcPts val="0"/>
                        </a:spcAft>
                        <a:buNone/>
                      </a:pPr>
                      <a:r>
                        <a:rPr b="1" lang="ar" sz="700">
                          <a:solidFill>
                            <a:schemeClr val="lt1"/>
                          </a:solidFill>
                          <a:latin typeface="Mada"/>
                          <a:ea typeface="Mada"/>
                          <a:cs typeface="Mada"/>
                          <a:sym typeface="Mada"/>
                        </a:rPr>
                        <a:t>Deaths from RHD</a:t>
                      </a:r>
                      <a:endParaRPr/>
                    </a:p>
                  </a:txBody>
                  <a:tcPr marT="91425" marB="91425" marR="91425" marL="91425">
                    <a:solidFill>
                      <a:srgbClr val="9C254D"/>
                    </a:solidFill>
                  </a:tcPr>
                </a:tc>
              </a:tr>
              <a:tr h="299375">
                <a:tc>
                  <a:txBody>
                    <a:bodyPr/>
                    <a:lstStyle/>
                    <a:p>
                      <a:pPr indent="0" lvl="0" marL="0" rtl="0" algn="ctr">
                        <a:spcBef>
                          <a:spcPts val="0"/>
                        </a:spcBef>
                        <a:spcAft>
                          <a:spcPts val="0"/>
                        </a:spcAft>
                        <a:buNone/>
                      </a:pPr>
                      <a:r>
                        <a:rPr b="1" lang="ar" sz="700">
                          <a:solidFill>
                            <a:schemeClr val="dk1"/>
                          </a:solidFill>
                          <a:latin typeface="Mada"/>
                          <a:ea typeface="Mada"/>
                          <a:cs typeface="Mada"/>
                          <a:sym typeface="Mada"/>
                        </a:rPr>
                        <a:t>15.6 million</a:t>
                      </a:r>
                      <a:endParaRPr/>
                    </a:p>
                  </a:txBody>
                  <a:tcPr marT="91425" marB="91425" marR="91425" marL="91425"/>
                </a:tc>
                <a:tc>
                  <a:txBody>
                    <a:bodyPr/>
                    <a:lstStyle/>
                    <a:p>
                      <a:pPr indent="0" lvl="0" marL="0" rtl="0" algn="ctr">
                        <a:spcBef>
                          <a:spcPts val="0"/>
                        </a:spcBef>
                        <a:spcAft>
                          <a:spcPts val="0"/>
                        </a:spcAft>
                        <a:buNone/>
                      </a:pPr>
                      <a:r>
                        <a:rPr b="1" lang="ar" sz="700">
                          <a:solidFill>
                            <a:schemeClr val="dk1"/>
                          </a:solidFill>
                          <a:latin typeface="Mada"/>
                          <a:ea typeface="Mada"/>
                          <a:cs typeface="Mada"/>
                          <a:sym typeface="Mada"/>
                        </a:rPr>
                        <a:t>3 million</a:t>
                      </a:r>
                      <a:endParaRPr/>
                    </a:p>
                  </a:txBody>
                  <a:tcPr marT="91425" marB="91425" marR="91425" marL="91425"/>
                </a:tc>
                <a:tc>
                  <a:txBody>
                    <a:bodyPr/>
                    <a:lstStyle/>
                    <a:p>
                      <a:pPr indent="0" lvl="0" marL="0" rtl="0" algn="ctr">
                        <a:spcBef>
                          <a:spcPts val="0"/>
                        </a:spcBef>
                        <a:spcAft>
                          <a:spcPts val="0"/>
                        </a:spcAft>
                        <a:buNone/>
                      </a:pPr>
                      <a:r>
                        <a:rPr b="1" lang="ar" sz="700">
                          <a:solidFill>
                            <a:schemeClr val="dk1"/>
                          </a:solidFill>
                          <a:latin typeface="Mada"/>
                          <a:ea typeface="Mada"/>
                          <a:cs typeface="Mada"/>
                          <a:sym typeface="Mada"/>
                        </a:rPr>
                        <a:t>1 million</a:t>
                      </a:r>
                      <a:endParaRPr/>
                    </a:p>
                  </a:txBody>
                  <a:tcPr marT="91425" marB="91425" marR="91425" marL="91425"/>
                </a:tc>
                <a:tc>
                  <a:txBody>
                    <a:bodyPr/>
                    <a:lstStyle/>
                    <a:p>
                      <a:pPr indent="0" lvl="0" marL="0" rtl="0" algn="ctr">
                        <a:spcBef>
                          <a:spcPts val="0"/>
                        </a:spcBef>
                        <a:spcAft>
                          <a:spcPts val="0"/>
                        </a:spcAft>
                        <a:buNone/>
                      </a:pPr>
                      <a:r>
                        <a:rPr b="1" lang="ar" sz="700">
                          <a:solidFill>
                            <a:schemeClr val="dk1"/>
                          </a:solidFill>
                          <a:latin typeface="Mada"/>
                          <a:ea typeface="Mada"/>
                          <a:cs typeface="Mada"/>
                          <a:sym typeface="Mada"/>
                        </a:rPr>
                        <a:t>0.5 million</a:t>
                      </a:r>
                      <a:endParaRPr/>
                    </a:p>
                  </a:txBody>
                  <a:tcPr marT="91425" marB="91425" marR="91425" marL="91425"/>
                </a:tc>
                <a:tc>
                  <a:txBody>
                    <a:bodyPr/>
                    <a:lstStyle/>
                    <a:p>
                      <a:pPr indent="0" lvl="0" marL="0" rtl="0" algn="ctr">
                        <a:spcBef>
                          <a:spcPts val="0"/>
                        </a:spcBef>
                        <a:spcAft>
                          <a:spcPts val="0"/>
                        </a:spcAft>
                        <a:buNone/>
                      </a:pPr>
                      <a:r>
                        <a:rPr b="1" lang="ar" sz="700">
                          <a:solidFill>
                            <a:schemeClr val="dk1"/>
                          </a:solidFill>
                          <a:latin typeface="Mada"/>
                          <a:ea typeface="Mada"/>
                          <a:cs typeface="Mada"/>
                          <a:sym typeface="Mada"/>
                        </a:rPr>
                        <a:t>230,000/YR</a:t>
                      </a:r>
                      <a:endParaRPr/>
                    </a:p>
                  </a:txBody>
                  <a:tcPr marT="91425" marB="91425" marR="91425" marL="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43" name="Google Shape;143;p25"/>
          <p:cNvSpPr txBox="1"/>
          <p:nvPr/>
        </p:nvSpPr>
        <p:spPr>
          <a:xfrm>
            <a:off x="247500" y="8286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Exo Thin"/>
              <a:buChar char="◄"/>
            </a:pPr>
            <a:r>
              <a:rPr lang="ar" sz="2200">
                <a:solidFill>
                  <a:srgbClr val="1C4588"/>
                </a:solidFill>
                <a:highlight>
                  <a:srgbClr val="F5E9ED"/>
                </a:highlight>
                <a:latin typeface="Exo Thin"/>
                <a:ea typeface="Exo Thin"/>
                <a:cs typeface="Exo Thin"/>
                <a:sym typeface="Exo Thin"/>
              </a:rPr>
              <a:t>Clinical features</a:t>
            </a:r>
            <a:endParaRPr sz="2200">
              <a:solidFill>
                <a:srgbClr val="1C4588"/>
              </a:solidFill>
              <a:highlight>
                <a:srgbClr val="F5E9ED"/>
              </a:highlight>
              <a:latin typeface="Exo Thin"/>
              <a:ea typeface="Exo Thin"/>
              <a:cs typeface="Exo Thin"/>
              <a:sym typeface="Exo Thin"/>
            </a:endParaRPr>
          </a:p>
        </p:txBody>
      </p:sp>
      <p:sp>
        <p:nvSpPr>
          <p:cNvPr id="144" name="Google Shape;144;p25"/>
          <p:cNvSpPr txBox="1"/>
          <p:nvPr/>
        </p:nvSpPr>
        <p:spPr>
          <a:xfrm>
            <a:off x="461950" y="1335450"/>
            <a:ext cx="5567400" cy="1032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ar" sz="1200">
                <a:solidFill>
                  <a:schemeClr val="dk1"/>
                </a:solidFill>
                <a:latin typeface="Mada"/>
                <a:ea typeface="Mada"/>
                <a:cs typeface="Mada"/>
                <a:sym typeface="Mada"/>
              </a:rPr>
              <a:t>Acute rheumatic fever is </a:t>
            </a:r>
            <a:r>
              <a:rPr b="1" lang="ar" sz="1200">
                <a:solidFill>
                  <a:schemeClr val="dk1"/>
                </a:solidFill>
                <a:latin typeface="Mada"/>
                <a:ea typeface="Mada"/>
                <a:cs typeface="Mada"/>
                <a:sym typeface="Mada"/>
              </a:rPr>
              <a:t>a multisystem disease </a:t>
            </a:r>
            <a:r>
              <a:rPr lang="ar" sz="1200">
                <a:solidFill>
                  <a:schemeClr val="dk1"/>
                </a:solidFill>
                <a:latin typeface="Mada"/>
                <a:ea typeface="Mada"/>
                <a:cs typeface="Mada"/>
                <a:sym typeface="Mada"/>
              </a:rPr>
              <a:t>that usually presents with fever, anorexia, lethargy and joint pain, </a:t>
            </a:r>
            <a:r>
              <a:rPr b="1" lang="ar" sz="1200">
                <a:solidFill>
                  <a:srgbClr val="CC0000"/>
                </a:solidFill>
                <a:latin typeface="Mada"/>
                <a:ea typeface="Mada"/>
                <a:cs typeface="Mada"/>
                <a:sym typeface="Mada"/>
              </a:rPr>
              <a:t>2–4 weeks after an episode of streptococcal pharyngitis.</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There may be </a:t>
            </a:r>
            <a:r>
              <a:rPr b="1" lang="ar" sz="1200">
                <a:solidFill>
                  <a:schemeClr val="dk1"/>
                </a:solidFill>
                <a:latin typeface="Mada"/>
                <a:ea typeface="Mada"/>
                <a:cs typeface="Mada"/>
                <a:sym typeface="Mada"/>
              </a:rPr>
              <a:t>no history</a:t>
            </a:r>
            <a:r>
              <a:rPr lang="ar" sz="1200">
                <a:solidFill>
                  <a:schemeClr val="dk1"/>
                </a:solidFill>
                <a:latin typeface="Mada"/>
                <a:ea typeface="Mada"/>
                <a:cs typeface="Mada"/>
                <a:sym typeface="Mada"/>
              </a:rPr>
              <a:t> of sore throat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b="1" lang="ar" sz="1200">
                <a:solidFill>
                  <a:schemeClr val="dk1"/>
                </a:solidFill>
                <a:latin typeface="Mada"/>
                <a:ea typeface="Mada"/>
                <a:cs typeface="Mada"/>
                <a:sym typeface="Mada"/>
              </a:rPr>
              <a:t>Arthritis </a:t>
            </a:r>
            <a:r>
              <a:rPr lang="ar" sz="1200">
                <a:solidFill>
                  <a:schemeClr val="dk1"/>
                </a:solidFill>
                <a:latin typeface="Mada"/>
                <a:ea typeface="Mada"/>
                <a:cs typeface="Mada"/>
                <a:sym typeface="Mada"/>
              </a:rPr>
              <a:t>occurs in approximately </a:t>
            </a:r>
            <a:r>
              <a:rPr b="1" lang="ar" sz="1200">
                <a:solidFill>
                  <a:schemeClr val="dk1"/>
                </a:solidFill>
                <a:latin typeface="Mada"/>
                <a:ea typeface="Mada"/>
                <a:cs typeface="Mada"/>
                <a:sym typeface="Mada"/>
              </a:rPr>
              <a:t>75% </a:t>
            </a:r>
            <a:r>
              <a:rPr lang="ar" sz="1200">
                <a:solidFill>
                  <a:schemeClr val="dk1"/>
                </a:solidFill>
                <a:latin typeface="Mada"/>
                <a:ea typeface="Mada"/>
                <a:cs typeface="Mada"/>
                <a:sym typeface="Mada"/>
              </a:rPr>
              <a:t>of patients. Other features include subcutaneous nodules, erythema marginatum, carditis and neurological changes. </a:t>
            </a:r>
            <a:endParaRPr sz="1200">
              <a:latin typeface="Mada"/>
              <a:ea typeface="Mada"/>
              <a:cs typeface="Mada"/>
              <a:sym typeface="Mada"/>
            </a:endParaRPr>
          </a:p>
        </p:txBody>
      </p:sp>
      <p:sp>
        <p:nvSpPr>
          <p:cNvPr id="145" name="Google Shape;145;p25"/>
          <p:cNvSpPr txBox="1"/>
          <p:nvPr/>
        </p:nvSpPr>
        <p:spPr>
          <a:xfrm>
            <a:off x="247500" y="60815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Diagnostic</a:t>
            </a:r>
            <a:r>
              <a:rPr lang="ar" sz="2200">
                <a:highlight>
                  <a:srgbClr val="F5E9ED"/>
                </a:highlight>
                <a:latin typeface="Exo Thin"/>
                <a:ea typeface="Exo Thin"/>
                <a:cs typeface="Exo Thin"/>
                <a:sym typeface="Exo Thin"/>
              </a:rPr>
              <a:t> criteria</a:t>
            </a:r>
            <a:endParaRPr sz="2200">
              <a:highlight>
                <a:srgbClr val="F5E9ED"/>
              </a:highlight>
              <a:latin typeface="Exo Thin"/>
              <a:ea typeface="Exo Thin"/>
              <a:cs typeface="Exo Thin"/>
              <a:sym typeface="Exo Thin"/>
            </a:endParaRPr>
          </a:p>
        </p:txBody>
      </p:sp>
      <p:pic>
        <p:nvPicPr>
          <p:cNvPr id="146" name="Google Shape;146;p25"/>
          <p:cNvPicPr preferRelativeResize="0"/>
          <p:nvPr/>
        </p:nvPicPr>
        <p:blipFill>
          <a:blip r:embed="rId3">
            <a:alphaModFix/>
          </a:blip>
          <a:stretch>
            <a:fillRect/>
          </a:stretch>
        </p:blipFill>
        <p:spPr>
          <a:xfrm>
            <a:off x="6035900" y="1212176"/>
            <a:ext cx="1427200" cy="1601474"/>
          </a:xfrm>
          <a:prstGeom prst="rect">
            <a:avLst/>
          </a:prstGeom>
          <a:noFill/>
          <a:ln>
            <a:noFill/>
          </a:ln>
        </p:spPr>
      </p:pic>
      <p:graphicFrame>
        <p:nvGraphicFramePr>
          <p:cNvPr id="147" name="Google Shape;147;p25"/>
          <p:cNvGraphicFramePr/>
          <p:nvPr/>
        </p:nvGraphicFramePr>
        <p:xfrm>
          <a:off x="385150" y="7748925"/>
          <a:ext cx="3000000" cy="3000000"/>
        </p:xfrm>
        <a:graphic>
          <a:graphicData uri="http://schemas.openxmlformats.org/drawingml/2006/table">
            <a:tbl>
              <a:tblPr>
                <a:noFill/>
                <a:tableStyleId>{B2831F66-5931-4056-B395-67EB3239CB03}</a:tableStyleId>
              </a:tblPr>
              <a:tblGrid>
                <a:gridCol w="3442475"/>
                <a:gridCol w="3559975"/>
              </a:tblGrid>
              <a:tr h="362600">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Major criteria</a:t>
                      </a:r>
                      <a:r>
                        <a:rPr b="1" baseline="30000" lang="ar" sz="1600">
                          <a:solidFill>
                            <a:srgbClr val="FFFFFF"/>
                          </a:solidFill>
                          <a:latin typeface="Mada"/>
                          <a:ea typeface="Mada"/>
                          <a:cs typeface="Mada"/>
                          <a:sym typeface="Mada"/>
                        </a:rPr>
                        <a:t>1</a:t>
                      </a:r>
                      <a:endParaRPr b="1" baseline="30000" sz="16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Minor criteria</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916125">
                <a:tc>
                  <a:txBody>
                    <a:bodyPr/>
                    <a:lstStyle/>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Migratory polyarthritis (</a:t>
                      </a:r>
                      <a:r>
                        <a:rPr b="1" lang="ar" sz="1300">
                          <a:solidFill>
                            <a:srgbClr val="FF0000"/>
                          </a:solidFill>
                          <a:latin typeface="Mada"/>
                          <a:ea typeface="Mada"/>
                          <a:cs typeface="Mada"/>
                          <a:sym typeface="Mada"/>
                        </a:rPr>
                        <a:t>J</a:t>
                      </a:r>
                      <a:r>
                        <a:rPr b="1" lang="ar" sz="1200">
                          <a:latin typeface="Mada"/>
                          <a:ea typeface="Mada"/>
                          <a:cs typeface="Mada"/>
                          <a:sym typeface="Mada"/>
                        </a:rPr>
                        <a:t>oints)</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Carditis</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arenR"/>
                      </a:pPr>
                      <a:r>
                        <a:rPr b="1" lang="ar" sz="1200">
                          <a:solidFill>
                            <a:schemeClr val="dk1"/>
                          </a:solidFill>
                          <a:latin typeface="Mada"/>
                          <a:ea typeface="Mada"/>
                          <a:cs typeface="Mada"/>
                          <a:sym typeface="Mada"/>
                        </a:rPr>
                        <a:t>Subcutaneous </a:t>
                      </a:r>
                      <a:r>
                        <a:rPr b="1" lang="ar" sz="1300">
                          <a:solidFill>
                            <a:srgbClr val="FF9900"/>
                          </a:solidFill>
                          <a:latin typeface="Mada"/>
                          <a:ea typeface="Mada"/>
                          <a:cs typeface="Mada"/>
                          <a:sym typeface="Mada"/>
                        </a:rPr>
                        <a:t>N</a:t>
                      </a:r>
                      <a:r>
                        <a:rPr b="1" lang="ar" sz="1200">
                          <a:solidFill>
                            <a:schemeClr val="dk1"/>
                          </a:solidFill>
                          <a:latin typeface="Mada"/>
                          <a:ea typeface="Mada"/>
                          <a:cs typeface="Mada"/>
                          <a:sym typeface="Mada"/>
                        </a:rPr>
                        <a:t>odules.</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300">
                          <a:solidFill>
                            <a:srgbClr val="0000FF"/>
                          </a:solidFill>
                          <a:latin typeface="Mada"/>
                          <a:ea typeface="Mada"/>
                          <a:cs typeface="Mada"/>
                          <a:sym typeface="Mada"/>
                        </a:rPr>
                        <a:t>E</a:t>
                      </a:r>
                      <a:r>
                        <a:rPr b="1" lang="ar" sz="1200">
                          <a:latin typeface="Mada"/>
                          <a:ea typeface="Mada"/>
                          <a:cs typeface="Mada"/>
                          <a:sym typeface="Mada"/>
                        </a:rPr>
                        <a:t>rythema Marginatum</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300">
                          <a:solidFill>
                            <a:srgbClr val="9900FF"/>
                          </a:solidFill>
                          <a:latin typeface="Mada"/>
                          <a:ea typeface="Mada"/>
                          <a:cs typeface="Mada"/>
                          <a:sym typeface="Mada"/>
                        </a:rPr>
                        <a:t>S</a:t>
                      </a:r>
                      <a:r>
                        <a:rPr b="1" lang="ar" sz="1200">
                          <a:latin typeface="Mada"/>
                          <a:ea typeface="Mada"/>
                          <a:cs typeface="Mada"/>
                          <a:sym typeface="Mada"/>
                        </a:rPr>
                        <a:t>ydenham chorea</a:t>
                      </a:r>
                      <a:endParaRPr b="1" sz="12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Arthralgia</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First degree heart block </a:t>
                      </a:r>
                      <a:r>
                        <a:rPr lang="ar" sz="1000">
                          <a:latin typeface="Mada"/>
                          <a:ea typeface="Mada"/>
                          <a:cs typeface="Mada"/>
                          <a:sym typeface="Mada"/>
                        </a:rPr>
                        <a:t>(Prolonged PR interval)</a:t>
                      </a:r>
                      <a:endParaRPr sz="10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Fever</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ar" sz="1200">
                          <a:latin typeface="Mada"/>
                          <a:ea typeface="Mada"/>
                          <a:cs typeface="Mada"/>
                          <a:sym typeface="Mada"/>
                        </a:rPr>
                        <a:t>Elevated inflammatory markers (ESR, CRP)</a:t>
                      </a:r>
                      <a:endParaRPr b="1" sz="1200">
                        <a:latin typeface="Mada"/>
                        <a:ea typeface="Mada"/>
                        <a:cs typeface="Mada"/>
                        <a:sym typeface="Mada"/>
                      </a:endParaRPr>
                    </a:p>
                  </a:txBody>
                  <a:tcPr marT="91425" marB="91425" marR="91425" marL="91425"/>
                </a:tc>
              </a:tr>
            </a:tbl>
          </a:graphicData>
        </a:graphic>
      </p:graphicFrame>
      <p:sp>
        <p:nvSpPr>
          <p:cNvPr id="148" name="Google Shape;148;p25"/>
          <p:cNvSpPr txBox="1"/>
          <p:nvPr/>
        </p:nvSpPr>
        <p:spPr>
          <a:xfrm>
            <a:off x="461950" y="6520000"/>
            <a:ext cx="6644400" cy="1328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 firm diagnosis requires: </a:t>
            </a:r>
            <a:r>
              <a:rPr lang="ar" sz="1200">
                <a:solidFill>
                  <a:srgbClr val="CC0000"/>
                </a:solidFill>
                <a:latin typeface="Mada"/>
                <a:ea typeface="Mada"/>
                <a:cs typeface="Mada"/>
                <a:sym typeface="Mada"/>
              </a:rPr>
              <a:t>2 Major manifestations</a:t>
            </a:r>
            <a:r>
              <a:rPr lang="ar" sz="1200">
                <a:solidFill>
                  <a:schemeClr val="dk1"/>
                </a:solidFill>
                <a:latin typeface="Mada"/>
                <a:ea typeface="Mada"/>
                <a:cs typeface="Mada"/>
                <a:sym typeface="Mada"/>
              </a:rPr>
              <a:t> </a:t>
            </a:r>
            <a:r>
              <a:rPr b="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1 Major and 2 Minor manifestations</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along with</a:t>
            </a:r>
            <a:r>
              <a:rPr b="1" lang="ar" sz="1200">
                <a:solidFill>
                  <a:srgbClr val="CC0000"/>
                </a:solidFill>
                <a:latin typeface="Mada"/>
                <a:ea typeface="Mada"/>
                <a:cs typeface="Mada"/>
                <a:sym typeface="Mada"/>
              </a:rPr>
              <a:t> </a:t>
            </a:r>
            <a:r>
              <a:rPr lang="ar" sz="1200">
                <a:solidFill>
                  <a:srgbClr val="CC0000"/>
                </a:solidFill>
                <a:latin typeface="Mada"/>
                <a:ea typeface="Mada"/>
                <a:cs typeface="Mada"/>
                <a:sym typeface="Mada"/>
              </a:rPr>
              <a:t>Evidence of a recent streptococcal infection</a:t>
            </a:r>
            <a:r>
              <a:rPr lang="ar" sz="1200">
                <a:solidFill>
                  <a:schemeClr val="dk1"/>
                </a:solidFill>
                <a:latin typeface="Mada"/>
                <a:ea typeface="Mada"/>
                <a:cs typeface="Mada"/>
                <a:sym typeface="Mada"/>
              </a:rPr>
              <a:t> (Elevated ASO titer or Anti-Dnase B titer and a positive throat culture)</a:t>
            </a:r>
            <a:endParaRPr sz="1200">
              <a:solidFill>
                <a:schemeClr val="dk1"/>
              </a:solidFill>
              <a:latin typeface="Mada"/>
              <a:ea typeface="Mada"/>
              <a:cs typeface="Mada"/>
              <a:sym typeface="Mada"/>
            </a:endParaRPr>
          </a:p>
        </p:txBody>
      </p:sp>
      <p:sp>
        <p:nvSpPr>
          <p:cNvPr id="149" name="Google Shape;149;p25"/>
          <p:cNvSpPr txBox="1"/>
          <p:nvPr/>
        </p:nvSpPr>
        <p:spPr>
          <a:xfrm>
            <a:off x="247500" y="7245038"/>
            <a:ext cx="4159500" cy="412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ada"/>
              <a:buChar char="◆"/>
            </a:pPr>
            <a:r>
              <a:rPr b="1" lang="ar" sz="1800">
                <a:latin typeface="Mada"/>
                <a:ea typeface="Mada"/>
                <a:cs typeface="Mada"/>
                <a:sym typeface="Mada"/>
              </a:rPr>
              <a:t>1992 Modified Jones criteria</a:t>
            </a:r>
            <a:endParaRPr b="1" sz="1800">
              <a:latin typeface="Mada"/>
              <a:ea typeface="Mada"/>
              <a:cs typeface="Mada"/>
              <a:sym typeface="Mada"/>
            </a:endParaRPr>
          </a:p>
        </p:txBody>
      </p:sp>
      <p:sp>
        <p:nvSpPr>
          <p:cNvPr id="150" name="Google Shape;150;p25"/>
          <p:cNvSpPr txBox="1"/>
          <p:nvPr/>
        </p:nvSpPr>
        <p:spPr>
          <a:xfrm>
            <a:off x="30600" y="9804275"/>
            <a:ext cx="7450200" cy="7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1- Discussed in details in page 6</a:t>
            </a:r>
            <a:endParaRPr sz="1000">
              <a:latin typeface="Mada"/>
              <a:ea typeface="Mada"/>
              <a:cs typeface="Mada"/>
              <a:sym typeface="Mada"/>
            </a:endParaRPr>
          </a:p>
        </p:txBody>
      </p:sp>
      <p:sp>
        <p:nvSpPr>
          <p:cNvPr id="151" name="Google Shape;151;p25"/>
          <p:cNvSpPr txBox="1"/>
          <p:nvPr/>
        </p:nvSpPr>
        <p:spPr>
          <a:xfrm>
            <a:off x="247500" y="2998200"/>
            <a:ext cx="5176200" cy="430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Diagnosis</a:t>
            </a:r>
            <a:endParaRPr sz="2200">
              <a:highlight>
                <a:srgbClr val="F5E9ED"/>
              </a:highlight>
              <a:latin typeface="Exo Thin"/>
              <a:ea typeface="Exo Thin"/>
              <a:cs typeface="Exo Thin"/>
              <a:sym typeface="Exo Thin"/>
            </a:endParaRPr>
          </a:p>
        </p:txBody>
      </p:sp>
      <p:sp>
        <p:nvSpPr>
          <p:cNvPr id="152" name="Google Shape;152;p25"/>
          <p:cNvSpPr txBox="1"/>
          <p:nvPr/>
        </p:nvSpPr>
        <p:spPr>
          <a:xfrm>
            <a:off x="396600" y="3427810"/>
            <a:ext cx="7142700" cy="2440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Diagnosis is primarily clinical </a:t>
            </a:r>
            <a:r>
              <a:rPr lang="ar" sz="1200">
                <a:solidFill>
                  <a:schemeClr val="dk1"/>
                </a:solidFill>
                <a:latin typeface="Mada"/>
                <a:ea typeface="Mada"/>
                <a:cs typeface="Mada"/>
                <a:sym typeface="Mada"/>
              </a:rPr>
              <a:t>and is based on a constellation of signs and symptoms, which were initially established as the</a:t>
            </a:r>
            <a:r>
              <a:rPr b="1" lang="ar" sz="1200">
                <a:solidFill>
                  <a:srgbClr val="CC0000"/>
                </a:solidFill>
                <a:latin typeface="Mada"/>
                <a:ea typeface="Mada"/>
                <a:cs typeface="Mada"/>
                <a:sym typeface="Mada"/>
              </a:rPr>
              <a:t> Jones criteria. </a:t>
            </a:r>
            <a:r>
              <a:rPr lang="ar" sz="1200">
                <a:latin typeface="Mada"/>
                <a:ea typeface="Mada"/>
                <a:cs typeface="Mada"/>
                <a:sym typeface="Mada"/>
              </a:rPr>
              <a:t>There’s no single test to diagnose ARF.</a:t>
            </a:r>
            <a:endParaRPr sz="1200">
              <a:latin typeface="Mada"/>
              <a:ea typeface="Mada"/>
              <a:cs typeface="Mada"/>
              <a:sym typeface="Mada"/>
            </a:endParaRPr>
          </a:p>
          <a:p>
            <a:pPr indent="-304800" lvl="0" marL="457200" rtl="0" algn="l">
              <a:spcBef>
                <a:spcPts val="0"/>
              </a:spcBef>
              <a:spcAft>
                <a:spcPts val="0"/>
              </a:spcAft>
              <a:buSzPts val="1200"/>
              <a:buChar char="●"/>
            </a:pPr>
            <a:r>
              <a:rPr b="1" lang="ar" sz="1200">
                <a:solidFill>
                  <a:schemeClr val="dk1"/>
                </a:solidFill>
                <a:latin typeface="Mada"/>
                <a:ea typeface="Mada"/>
                <a:cs typeface="Mada"/>
                <a:sym typeface="Mada"/>
              </a:rPr>
              <a:t>Only about 25% </a:t>
            </a:r>
            <a:r>
              <a:rPr lang="ar" sz="1200">
                <a:solidFill>
                  <a:schemeClr val="dk1"/>
                </a:solidFill>
                <a:latin typeface="Mada"/>
                <a:ea typeface="Mada"/>
                <a:cs typeface="Mada"/>
                <a:sym typeface="Mada"/>
              </a:rPr>
              <a:t>of patients will </a:t>
            </a:r>
            <a:r>
              <a:rPr b="1" lang="ar" sz="1200">
                <a:solidFill>
                  <a:schemeClr val="dk1"/>
                </a:solidFill>
                <a:latin typeface="Mada"/>
                <a:ea typeface="Mada"/>
                <a:cs typeface="Mada"/>
                <a:sym typeface="Mada"/>
              </a:rPr>
              <a:t>have a positive culture</a:t>
            </a:r>
            <a:r>
              <a:rPr lang="ar" sz="1200">
                <a:solidFill>
                  <a:schemeClr val="dk1"/>
                </a:solidFill>
                <a:latin typeface="Mada"/>
                <a:ea typeface="Mada"/>
                <a:cs typeface="Mada"/>
                <a:sym typeface="Mada"/>
              </a:rPr>
              <a:t> for group A streptococcus at the time of diagnosis because there is a latent period between infection and presentation.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Serological evidence of prior infection with GAS e.g. </a:t>
            </a:r>
            <a:r>
              <a:rPr lang="ar" sz="1200">
                <a:solidFill>
                  <a:schemeClr val="dk1"/>
                </a:solidFill>
                <a:latin typeface="Mada"/>
                <a:ea typeface="Mada"/>
                <a:cs typeface="Mada"/>
                <a:sym typeface="Mada"/>
              </a:rPr>
              <a:t>Elevated</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ASO titer or Anti-DNAse B titer</a:t>
            </a:r>
            <a:endParaRPr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 presumptive diagnosis of acute rheumatic fever can be made without evidence of preceding streptococcal infection in cases of isolated chorea or pancarditis, if other causes for these have been excluded.</a:t>
            </a:r>
            <a:endParaRPr sz="1200">
              <a:solidFill>
                <a:srgbClr val="1C4588"/>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symptoms and signs are shared by many inflammatory and infectious diseases.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Accurate diagnosis is important, because:</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Overdiagnosis will result in individuals receiving treatment unnecessarily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Underdiagnosis may lead to further episodes of ARF causing damage, and the need for valve surgery, and or premature death </a:t>
            </a:r>
            <a:endParaRPr sz="1200">
              <a:solidFill>
                <a:schemeClr val="dk1"/>
              </a:solidFill>
              <a:latin typeface="Mada"/>
              <a:ea typeface="Mada"/>
              <a:cs typeface="Mada"/>
              <a:sym typeface="Mada"/>
            </a:endParaRPr>
          </a:p>
        </p:txBody>
      </p:sp>
      <p:sp>
        <p:nvSpPr>
          <p:cNvPr id="153" name="Google Shape;153;p25"/>
          <p:cNvSpPr txBox="1"/>
          <p:nvPr/>
        </p:nvSpPr>
        <p:spPr>
          <a:xfrm>
            <a:off x="548925" y="0"/>
            <a:ext cx="599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Acute Rheumatic Fever (ARF) cont.</a:t>
            </a:r>
            <a:endParaRPr sz="2600">
              <a:latin typeface="Exo Thin"/>
              <a:ea typeface="Exo Thin"/>
              <a:cs typeface="Exo Thin"/>
              <a:sym typeface="Exo Thin"/>
            </a:endParaRPr>
          </a:p>
        </p:txBody>
      </p:sp>
      <p:sp>
        <p:nvSpPr>
          <p:cNvPr id="154" name="Google Shape;154;p25"/>
          <p:cNvSpPr txBox="1"/>
          <p:nvPr/>
        </p:nvSpPr>
        <p:spPr>
          <a:xfrm>
            <a:off x="3780000" y="7333550"/>
            <a:ext cx="772800" cy="323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300">
                <a:solidFill>
                  <a:srgbClr val="FF0000"/>
                </a:solidFill>
                <a:latin typeface="Mada"/>
                <a:ea typeface="Mada"/>
                <a:cs typeface="Mada"/>
                <a:sym typeface="Mada"/>
              </a:rPr>
              <a:t>J</a:t>
            </a:r>
            <a:r>
              <a:rPr b="1" lang="ar" sz="1300">
                <a:solidFill>
                  <a:schemeClr val="dk1"/>
                </a:solidFill>
                <a:latin typeface="Mada"/>
                <a:ea typeface="Mada"/>
                <a:cs typeface="Mada"/>
                <a:sym typeface="Mada"/>
              </a:rPr>
              <a:t>♡</a:t>
            </a:r>
            <a:r>
              <a:rPr b="1" lang="ar" sz="1200">
                <a:solidFill>
                  <a:srgbClr val="FF9900"/>
                </a:solidFill>
                <a:latin typeface="Mada"/>
                <a:ea typeface="Mada"/>
                <a:cs typeface="Mada"/>
                <a:sym typeface="Mada"/>
              </a:rPr>
              <a:t>N</a:t>
            </a:r>
            <a:r>
              <a:rPr b="1" lang="ar" sz="1300">
                <a:solidFill>
                  <a:srgbClr val="0000FF"/>
                </a:solidFill>
                <a:latin typeface="Mada"/>
                <a:ea typeface="Mada"/>
                <a:cs typeface="Mada"/>
                <a:sym typeface="Mada"/>
              </a:rPr>
              <a:t>E</a:t>
            </a:r>
            <a:r>
              <a:rPr b="1" lang="ar" sz="1300">
                <a:solidFill>
                  <a:srgbClr val="9900FF"/>
                </a:solidFill>
                <a:latin typeface="Mada"/>
                <a:ea typeface="Mada"/>
                <a:cs typeface="Mada"/>
                <a:sym typeface="Mada"/>
              </a:rPr>
              <a:t>S</a:t>
            </a:r>
            <a:endParaRPr/>
          </a:p>
        </p:txBody>
      </p:sp>
      <p:cxnSp>
        <p:nvCxnSpPr>
          <p:cNvPr id="155" name="Google Shape;155;p25"/>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156" name="Google Shape;156;p25"/>
          <p:cNvSpPr txBox="1"/>
          <p:nvPr/>
        </p:nvSpPr>
        <p:spPr>
          <a:xfrm>
            <a:off x="665018" y="8370138"/>
            <a:ext cx="352500" cy="2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62" name="Google Shape;162;p26"/>
          <p:cNvSpPr txBox="1"/>
          <p:nvPr/>
        </p:nvSpPr>
        <p:spPr>
          <a:xfrm>
            <a:off x="247500" y="7524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Diagnostic </a:t>
            </a:r>
            <a:r>
              <a:rPr lang="ar" sz="2200">
                <a:highlight>
                  <a:srgbClr val="F5E9ED"/>
                </a:highlight>
                <a:latin typeface="Exo Thin"/>
                <a:ea typeface="Exo Thin"/>
                <a:cs typeface="Exo Thin"/>
                <a:sym typeface="Exo Thin"/>
              </a:rPr>
              <a:t>criteria</a:t>
            </a:r>
            <a:r>
              <a:rPr lang="ar" sz="2200">
                <a:highlight>
                  <a:srgbClr val="F5E9ED"/>
                </a:highlight>
                <a:latin typeface="Exo Thin"/>
                <a:ea typeface="Exo Thin"/>
                <a:cs typeface="Exo Thin"/>
                <a:sym typeface="Exo Thin"/>
              </a:rPr>
              <a:t> cont.</a:t>
            </a:r>
            <a:endParaRPr sz="2200">
              <a:highlight>
                <a:srgbClr val="F5E9ED"/>
              </a:highlight>
              <a:latin typeface="Exo Thin"/>
              <a:ea typeface="Exo Thin"/>
              <a:cs typeface="Exo Thin"/>
              <a:sym typeface="Exo Thin"/>
            </a:endParaRPr>
          </a:p>
        </p:txBody>
      </p:sp>
      <p:sp>
        <p:nvSpPr>
          <p:cNvPr id="163" name="Google Shape;163;p26"/>
          <p:cNvSpPr txBox="1"/>
          <p:nvPr/>
        </p:nvSpPr>
        <p:spPr>
          <a:xfrm>
            <a:off x="264850" y="1176275"/>
            <a:ext cx="4106400" cy="412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ada"/>
              <a:buChar char="◆"/>
            </a:pPr>
            <a:r>
              <a:rPr b="1" lang="ar" sz="1800">
                <a:latin typeface="Mada"/>
                <a:ea typeface="Mada"/>
                <a:cs typeface="Mada"/>
                <a:sym typeface="Mada"/>
              </a:rPr>
              <a:t>2015 Revision of Jones criteria</a:t>
            </a:r>
            <a:endParaRPr b="1" sz="1800">
              <a:latin typeface="Mada"/>
              <a:ea typeface="Mada"/>
              <a:cs typeface="Mada"/>
              <a:sym typeface="Mada"/>
            </a:endParaRPr>
          </a:p>
        </p:txBody>
      </p:sp>
      <p:graphicFrame>
        <p:nvGraphicFramePr>
          <p:cNvPr id="164" name="Google Shape;164;p26"/>
          <p:cNvGraphicFramePr/>
          <p:nvPr/>
        </p:nvGraphicFramePr>
        <p:xfrm>
          <a:off x="177688" y="1636650"/>
          <a:ext cx="3000000" cy="3000000"/>
        </p:xfrm>
        <a:graphic>
          <a:graphicData uri="http://schemas.openxmlformats.org/drawingml/2006/table">
            <a:tbl>
              <a:tblPr>
                <a:noFill/>
                <a:tableStyleId>{B2831F66-5931-4056-B395-67EB3239CB03}</a:tableStyleId>
              </a:tblPr>
              <a:tblGrid>
                <a:gridCol w="439675"/>
                <a:gridCol w="6764950"/>
              </a:tblGrid>
              <a:tr h="563150">
                <a:tc>
                  <a:txBody>
                    <a:bodyPr/>
                    <a:lstStyle/>
                    <a:p>
                      <a:pPr indent="0" lvl="0" marL="0" rtl="0" algn="ctr">
                        <a:spcBef>
                          <a:spcPts val="0"/>
                        </a:spcBef>
                        <a:spcAft>
                          <a:spcPts val="0"/>
                        </a:spcAft>
                        <a:buNone/>
                      </a:pPr>
                      <a:r>
                        <a:rPr b="1" lang="ar" sz="1700">
                          <a:solidFill>
                            <a:srgbClr val="FFFFFF"/>
                          </a:solidFill>
                          <a:latin typeface="Mada"/>
                          <a:ea typeface="Mada"/>
                          <a:cs typeface="Mada"/>
                          <a:sym typeface="Mada"/>
                        </a:rPr>
                        <a:t>1</a:t>
                      </a:r>
                      <a:endParaRPr b="1" sz="17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In accordance with the degree of prevalence of ARF/RHD in the population:</a:t>
                      </a:r>
                      <a:endParaRPr b="1" sz="12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AutoNum type="alphaUcPeriod"/>
                      </a:pPr>
                      <a:r>
                        <a:rPr b="1" lang="ar" sz="1200">
                          <a:solidFill>
                            <a:srgbClr val="CC0000"/>
                          </a:solidFill>
                          <a:latin typeface="Mada"/>
                          <a:ea typeface="Mada"/>
                          <a:cs typeface="Mada"/>
                          <a:sym typeface="Mada"/>
                        </a:rPr>
                        <a:t>Low risk populations</a:t>
                      </a:r>
                      <a:r>
                        <a:rPr lang="ar" sz="1200">
                          <a:solidFill>
                            <a:schemeClr val="dk1"/>
                          </a:solidFill>
                          <a:latin typeface="Mada"/>
                          <a:ea typeface="Mada"/>
                          <a:cs typeface="Mada"/>
                          <a:sym typeface="Mada"/>
                        </a:rPr>
                        <a:t> </a:t>
                      </a:r>
                      <a:r>
                        <a:rPr lang="ar" sz="1100">
                          <a:solidFill>
                            <a:schemeClr val="dk1"/>
                          </a:solidFill>
                          <a:latin typeface="Mada"/>
                          <a:ea typeface="Mada"/>
                          <a:cs typeface="Mada"/>
                          <a:sym typeface="Mada"/>
                        </a:rPr>
                        <a:t>have been defined as those with:</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eriod"/>
                      </a:pPr>
                      <a:r>
                        <a:rPr lang="ar" sz="1100">
                          <a:solidFill>
                            <a:schemeClr val="dk1"/>
                          </a:solidFill>
                          <a:latin typeface="Mada"/>
                          <a:ea typeface="Mada"/>
                          <a:cs typeface="Mada"/>
                          <a:sym typeface="Mada"/>
                        </a:rPr>
                        <a:t>ARF incidence </a:t>
                      </a:r>
                      <a:r>
                        <a:rPr b="1" lang="ar" sz="1100">
                          <a:solidFill>
                            <a:schemeClr val="dk1"/>
                          </a:solidFill>
                          <a:latin typeface="Mada"/>
                          <a:ea typeface="Mada"/>
                          <a:cs typeface="Mada"/>
                          <a:sym typeface="Mada"/>
                        </a:rPr>
                        <a:t>&lt; 2:100000 school-age children</a:t>
                      </a:r>
                      <a:r>
                        <a:rPr lang="ar" sz="1100">
                          <a:solidFill>
                            <a:schemeClr val="dk1"/>
                          </a:solidFill>
                          <a:latin typeface="Mada"/>
                          <a:ea typeface="Mada"/>
                          <a:cs typeface="Mada"/>
                          <a:sym typeface="Mada"/>
                        </a:rPr>
                        <a:t> or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eriod"/>
                      </a:pPr>
                      <a:r>
                        <a:rPr lang="ar" sz="1100">
                          <a:solidFill>
                            <a:schemeClr val="dk1"/>
                          </a:solidFill>
                          <a:latin typeface="Mada"/>
                          <a:ea typeface="Mada"/>
                          <a:cs typeface="Mada"/>
                          <a:sym typeface="Mada"/>
                        </a:rPr>
                        <a:t>All age prevalence of RHD of </a:t>
                      </a:r>
                      <a:r>
                        <a:rPr b="1" lang="ar" sz="1100">
                          <a:solidFill>
                            <a:schemeClr val="dk1"/>
                          </a:solidFill>
                          <a:latin typeface="Mada"/>
                          <a:ea typeface="Mada"/>
                          <a:cs typeface="Mada"/>
                          <a:sym typeface="Mada"/>
                        </a:rPr>
                        <a:t>&lt; 1:1000 population per year</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100">
                          <a:solidFill>
                            <a:schemeClr val="dk1"/>
                          </a:solidFill>
                          <a:latin typeface="Mada"/>
                          <a:ea typeface="Mada"/>
                          <a:cs typeface="Mada"/>
                          <a:sym typeface="Mada"/>
                        </a:rPr>
                        <a:t>Children not from low risk population have been considered to be at </a:t>
                      </a:r>
                      <a:r>
                        <a:rPr b="1" lang="ar" sz="1200">
                          <a:solidFill>
                            <a:srgbClr val="CC0000"/>
                          </a:solidFill>
                          <a:latin typeface="Mada"/>
                          <a:ea typeface="Mada"/>
                          <a:cs typeface="Mada"/>
                          <a:sym typeface="Mada"/>
                        </a:rPr>
                        <a:t>moderate or high risk.</a:t>
                      </a:r>
                      <a:endParaRPr b="1" sz="1100">
                        <a:latin typeface="Mada"/>
                        <a:ea typeface="Mada"/>
                        <a:cs typeface="Mada"/>
                        <a:sym typeface="Mada"/>
                      </a:endParaRPr>
                    </a:p>
                  </a:txBody>
                  <a:tcPr marT="91425" marB="91425" marR="91425" marL="91425"/>
                </a:tc>
              </a:tr>
              <a:tr h="465400">
                <a:tc>
                  <a:txBody>
                    <a:bodyPr/>
                    <a:lstStyle/>
                    <a:p>
                      <a:pPr indent="0" lvl="0" marL="0" rtl="0" algn="ctr">
                        <a:spcBef>
                          <a:spcPts val="0"/>
                        </a:spcBef>
                        <a:spcAft>
                          <a:spcPts val="0"/>
                        </a:spcAft>
                        <a:buNone/>
                      </a:pPr>
                      <a:r>
                        <a:rPr b="1" lang="ar" sz="1700">
                          <a:solidFill>
                            <a:srgbClr val="FFFFFF"/>
                          </a:solidFill>
                          <a:latin typeface="Mada"/>
                          <a:ea typeface="Mada"/>
                          <a:cs typeface="Mada"/>
                          <a:sym typeface="Mada"/>
                        </a:rPr>
                        <a:t>2</a:t>
                      </a:r>
                      <a:endParaRPr b="1" sz="17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None/>
                      </a:pPr>
                      <a:r>
                        <a:rPr lang="ar" sz="1100">
                          <a:latin typeface="Mada"/>
                          <a:ea typeface="Mada"/>
                          <a:cs typeface="Mada"/>
                          <a:sym typeface="Mada"/>
                        </a:rPr>
                        <a:t>Advocated the use of </a:t>
                      </a:r>
                      <a:r>
                        <a:rPr b="1" lang="ar" sz="1100">
                          <a:solidFill>
                            <a:srgbClr val="CC0000"/>
                          </a:solidFill>
                          <a:latin typeface="Mada"/>
                          <a:ea typeface="Mada"/>
                          <a:cs typeface="Mada"/>
                          <a:sym typeface="Mada"/>
                        </a:rPr>
                        <a:t>Echocardiography in all cases of confirmed or suspected ARF or RHD</a:t>
                      </a:r>
                      <a:r>
                        <a:rPr lang="ar" sz="1100">
                          <a:latin typeface="Mada"/>
                          <a:ea typeface="Mada"/>
                          <a:cs typeface="Mada"/>
                          <a:sym typeface="Mada"/>
                        </a:rPr>
                        <a:t>, to diagnose valvulitis </a:t>
                      </a:r>
                      <a:r>
                        <a:rPr b="1" lang="ar" sz="1100">
                          <a:solidFill>
                            <a:srgbClr val="CC0000"/>
                          </a:solidFill>
                          <a:latin typeface="Mada"/>
                          <a:ea typeface="Mada"/>
                          <a:cs typeface="Mada"/>
                          <a:sym typeface="Mada"/>
                        </a:rPr>
                        <a:t>(subclinical carditis)</a:t>
                      </a:r>
                      <a:r>
                        <a:rPr lang="ar" sz="1100">
                          <a:latin typeface="Mada"/>
                          <a:ea typeface="Mada"/>
                          <a:cs typeface="Mada"/>
                          <a:sym typeface="Mada"/>
                        </a:rPr>
                        <a:t> and has been included as a </a:t>
                      </a:r>
                      <a:r>
                        <a:rPr b="1" lang="ar" sz="1100">
                          <a:latin typeface="Mada"/>
                          <a:ea typeface="Mada"/>
                          <a:cs typeface="Mada"/>
                          <a:sym typeface="Mada"/>
                        </a:rPr>
                        <a:t>major criterion</a:t>
                      </a:r>
                      <a:r>
                        <a:rPr lang="ar" sz="1100">
                          <a:latin typeface="Mada"/>
                          <a:ea typeface="Mada"/>
                          <a:cs typeface="Mada"/>
                          <a:sym typeface="Mada"/>
                        </a:rPr>
                        <a:t> to diagnose carditis. </a:t>
                      </a:r>
                      <a:endParaRPr sz="1100"/>
                    </a:p>
                  </a:txBody>
                  <a:tcPr marT="91425" marB="91425" marR="91425" marL="91425"/>
                </a:tc>
              </a:tr>
              <a:tr h="282175">
                <a:tc>
                  <a:txBody>
                    <a:bodyPr/>
                    <a:lstStyle/>
                    <a:p>
                      <a:pPr indent="0" lvl="0" marL="0" rtl="0" algn="ctr">
                        <a:spcBef>
                          <a:spcPts val="0"/>
                        </a:spcBef>
                        <a:spcAft>
                          <a:spcPts val="0"/>
                        </a:spcAft>
                        <a:buNone/>
                      </a:pPr>
                      <a:r>
                        <a:rPr b="1" lang="ar" sz="1700">
                          <a:solidFill>
                            <a:srgbClr val="FFFFFF"/>
                          </a:solidFill>
                          <a:latin typeface="Mada"/>
                          <a:ea typeface="Mada"/>
                          <a:cs typeface="Mada"/>
                          <a:sym typeface="Mada"/>
                        </a:rPr>
                        <a:t>3</a:t>
                      </a:r>
                      <a:endParaRPr b="1" sz="17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None/>
                      </a:pPr>
                      <a:r>
                        <a:rPr b="1" lang="ar" sz="1100">
                          <a:solidFill>
                            <a:srgbClr val="CC0000"/>
                          </a:solidFill>
                          <a:latin typeface="Mada"/>
                          <a:ea typeface="Mada"/>
                          <a:cs typeface="Mada"/>
                          <a:sym typeface="Mada"/>
                        </a:rPr>
                        <a:t>Aseptic m</a:t>
                      </a:r>
                      <a:r>
                        <a:rPr b="1" lang="ar" sz="1100">
                          <a:solidFill>
                            <a:srgbClr val="CC0000"/>
                          </a:solidFill>
                          <a:latin typeface="Mada"/>
                          <a:ea typeface="Mada"/>
                          <a:cs typeface="Mada"/>
                          <a:sym typeface="Mada"/>
                        </a:rPr>
                        <a:t>onoarthritis </a:t>
                      </a:r>
                      <a:r>
                        <a:rPr lang="ar" sz="1100">
                          <a:latin typeface="Mada"/>
                          <a:ea typeface="Mada"/>
                          <a:cs typeface="Mada"/>
                          <a:sym typeface="Mada"/>
                        </a:rPr>
                        <a:t>and</a:t>
                      </a:r>
                      <a:r>
                        <a:rPr b="1" lang="ar" sz="1100">
                          <a:solidFill>
                            <a:srgbClr val="CC0000"/>
                          </a:solidFill>
                          <a:latin typeface="Mada"/>
                          <a:ea typeface="Mada"/>
                          <a:cs typeface="Mada"/>
                          <a:sym typeface="Mada"/>
                        </a:rPr>
                        <a:t> </a:t>
                      </a:r>
                      <a:r>
                        <a:rPr b="1" lang="ar" sz="1100">
                          <a:solidFill>
                            <a:srgbClr val="CC0000"/>
                          </a:solidFill>
                          <a:latin typeface="Mada"/>
                          <a:ea typeface="Mada"/>
                          <a:cs typeface="Mada"/>
                          <a:sym typeface="Mada"/>
                        </a:rPr>
                        <a:t>Polyarthralgia</a:t>
                      </a:r>
                      <a:r>
                        <a:rPr lang="ar" sz="1100">
                          <a:latin typeface="Mada"/>
                          <a:ea typeface="Mada"/>
                          <a:cs typeface="Mada"/>
                          <a:sym typeface="Mada"/>
                        </a:rPr>
                        <a:t> </a:t>
                      </a:r>
                      <a:r>
                        <a:rPr lang="ar" sz="1100">
                          <a:latin typeface="Mada"/>
                          <a:ea typeface="Mada"/>
                          <a:cs typeface="Mada"/>
                          <a:sym typeface="Mada"/>
                        </a:rPr>
                        <a:t>has been included as a </a:t>
                      </a:r>
                      <a:r>
                        <a:rPr b="1" lang="ar" sz="1100">
                          <a:latin typeface="Mada"/>
                          <a:ea typeface="Mada"/>
                          <a:cs typeface="Mada"/>
                          <a:sym typeface="Mada"/>
                        </a:rPr>
                        <a:t>major criteria in moderate or high risk population.</a:t>
                      </a:r>
                      <a:endParaRPr b="1" sz="1100"/>
                    </a:p>
                  </a:txBody>
                  <a:tcPr marT="91425" marB="91425" marR="91425" marL="91425"/>
                </a:tc>
              </a:tr>
              <a:tr h="252325">
                <a:tc>
                  <a:txBody>
                    <a:bodyPr/>
                    <a:lstStyle/>
                    <a:p>
                      <a:pPr indent="0" lvl="0" marL="0" rtl="0" algn="ctr">
                        <a:spcBef>
                          <a:spcPts val="0"/>
                        </a:spcBef>
                        <a:spcAft>
                          <a:spcPts val="0"/>
                        </a:spcAft>
                        <a:buNone/>
                      </a:pPr>
                      <a:r>
                        <a:rPr b="1" lang="ar" sz="1700">
                          <a:solidFill>
                            <a:srgbClr val="FFFFFF"/>
                          </a:solidFill>
                          <a:latin typeface="Mada"/>
                          <a:ea typeface="Mada"/>
                          <a:cs typeface="Mada"/>
                          <a:sym typeface="Mada"/>
                        </a:rPr>
                        <a:t>4</a:t>
                      </a:r>
                      <a:endParaRPr b="1" sz="17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Fever, ESR &amp; CRP:</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b="1" lang="ar" sz="1200">
                          <a:solidFill>
                            <a:schemeClr val="dk1"/>
                          </a:solidFill>
                          <a:latin typeface="Mada"/>
                          <a:ea typeface="Mada"/>
                          <a:cs typeface="Mada"/>
                          <a:sym typeface="Mada"/>
                        </a:rPr>
                        <a:t>low risk population: </a:t>
                      </a:r>
                      <a:r>
                        <a:rPr lang="ar" sz="1100">
                          <a:solidFill>
                            <a:schemeClr val="dk1"/>
                          </a:solidFill>
                          <a:latin typeface="Mada"/>
                          <a:ea typeface="Mada"/>
                          <a:cs typeface="Mada"/>
                          <a:sym typeface="Mada"/>
                        </a:rPr>
                        <a:t>&gt;38.5℃, ESR &gt;60 and or CRP &gt; 3mg/dl</a:t>
                      </a:r>
                      <a:endParaRPr sz="11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b="1" lang="ar" sz="1200">
                          <a:solidFill>
                            <a:schemeClr val="dk1"/>
                          </a:solidFill>
                          <a:latin typeface="Mada"/>
                          <a:ea typeface="Mada"/>
                          <a:cs typeface="Mada"/>
                          <a:sym typeface="Mada"/>
                        </a:rPr>
                        <a:t>Moderate or high risk population: </a:t>
                      </a:r>
                      <a:r>
                        <a:rPr lang="ar" sz="1100">
                          <a:solidFill>
                            <a:schemeClr val="dk1"/>
                          </a:solidFill>
                          <a:latin typeface="Mada"/>
                          <a:ea typeface="Mada"/>
                          <a:cs typeface="Mada"/>
                          <a:sym typeface="Mada"/>
                        </a:rPr>
                        <a:t>&gt;38℃ and ESR &gt;30 and or CRP &gt; 3mg/dl.</a:t>
                      </a:r>
                      <a:endParaRPr b="1" sz="1300">
                        <a:latin typeface="Mada"/>
                        <a:ea typeface="Mada"/>
                        <a:cs typeface="Mada"/>
                        <a:sym typeface="Mada"/>
                      </a:endParaRPr>
                    </a:p>
                  </a:txBody>
                  <a:tcPr marT="91425" marB="91425" marR="91425" marL="91425"/>
                </a:tc>
              </a:tr>
            </a:tbl>
          </a:graphicData>
        </a:graphic>
      </p:graphicFrame>
      <p:sp>
        <p:nvSpPr>
          <p:cNvPr id="165" name="Google Shape;165;p26"/>
          <p:cNvSpPr txBox="1"/>
          <p:nvPr/>
        </p:nvSpPr>
        <p:spPr>
          <a:xfrm>
            <a:off x="135750" y="4666725"/>
            <a:ext cx="7092600" cy="45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ar" sz="1800">
                <a:latin typeface="Mada"/>
                <a:ea typeface="Mada"/>
                <a:cs typeface="Mada"/>
                <a:sym typeface="Mada"/>
              </a:rPr>
              <a:t>So, let’s mix the </a:t>
            </a:r>
            <a:r>
              <a:rPr b="1" lang="ar" sz="1800">
                <a:latin typeface="Mada"/>
                <a:ea typeface="Mada"/>
                <a:cs typeface="Mada"/>
                <a:sym typeface="Mada"/>
              </a:rPr>
              <a:t>modified and revised versions of Jones criteria</a:t>
            </a:r>
            <a:r>
              <a:rPr b="1" lang="ar" sz="1800">
                <a:latin typeface="Mada"/>
                <a:ea typeface="Mada"/>
                <a:cs typeface="Mada"/>
                <a:sym typeface="Mada"/>
              </a:rPr>
              <a:t> </a:t>
            </a:r>
            <a:endParaRPr/>
          </a:p>
        </p:txBody>
      </p:sp>
      <p:sp>
        <p:nvSpPr>
          <p:cNvPr id="166" name="Google Shape;166;p26"/>
          <p:cNvSpPr txBox="1"/>
          <p:nvPr/>
        </p:nvSpPr>
        <p:spPr>
          <a:xfrm>
            <a:off x="548925" y="0"/>
            <a:ext cx="599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Acute Rheumatic Fever (ARF) cont.</a:t>
            </a:r>
            <a:endParaRPr sz="2600">
              <a:latin typeface="Exo Thin"/>
              <a:ea typeface="Exo Thin"/>
              <a:cs typeface="Exo Thin"/>
              <a:sym typeface="Exo Thin"/>
            </a:endParaRPr>
          </a:p>
        </p:txBody>
      </p:sp>
      <p:sp>
        <p:nvSpPr>
          <p:cNvPr id="167" name="Google Shape;167;p26"/>
          <p:cNvSpPr txBox="1"/>
          <p:nvPr/>
        </p:nvSpPr>
        <p:spPr>
          <a:xfrm>
            <a:off x="264850" y="5029650"/>
            <a:ext cx="72045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dk1"/>
                </a:solidFill>
                <a:latin typeface="Mada"/>
                <a:ea typeface="Mada"/>
                <a:cs typeface="Mada"/>
                <a:sym typeface="Mada"/>
              </a:rPr>
              <a:t>For all patient populations </a:t>
            </a:r>
            <a:r>
              <a:rPr b="1" lang="ar" u="sng">
                <a:solidFill>
                  <a:schemeClr val="dk1"/>
                </a:solidFill>
                <a:latin typeface="Mada"/>
                <a:ea typeface="Mada"/>
                <a:cs typeface="Mada"/>
                <a:sym typeface="Mada"/>
              </a:rPr>
              <a:t>with evidence of preceding GAS infection</a:t>
            </a:r>
            <a:r>
              <a:rPr b="1" lang="ar">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Diagnosis of </a:t>
            </a:r>
            <a:r>
              <a:rPr b="1" lang="ar" sz="1200" u="sng">
                <a:solidFill>
                  <a:schemeClr val="dk1"/>
                </a:solidFill>
                <a:latin typeface="Mada"/>
                <a:ea typeface="Mada"/>
                <a:cs typeface="Mada"/>
                <a:sym typeface="Mada"/>
              </a:rPr>
              <a:t>Initial</a:t>
            </a:r>
            <a:r>
              <a:rPr b="1" lang="ar" sz="1200">
                <a:solidFill>
                  <a:schemeClr val="dk1"/>
                </a:solidFill>
                <a:latin typeface="Mada"/>
                <a:ea typeface="Mada"/>
                <a:cs typeface="Mada"/>
                <a:sym typeface="Mada"/>
              </a:rPr>
              <a:t> ARF: </a:t>
            </a:r>
            <a:r>
              <a:rPr lang="ar" sz="1200">
                <a:solidFill>
                  <a:srgbClr val="CC0000"/>
                </a:solidFill>
                <a:latin typeface="Mada"/>
                <a:ea typeface="Mada"/>
                <a:cs typeface="Mada"/>
                <a:sym typeface="Mada"/>
              </a:rPr>
              <a:t>2 Major</a:t>
            </a:r>
            <a:r>
              <a:rPr lang="ar" sz="1200">
                <a:solidFill>
                  <a:schemeClr val="dk1"/>
                </a:solidFill>
                <a:latin typeface="Mada"/>
                <a:ea typeface="Mada"/>
                <a:cs typeface="Mada"/>
                <a:sym typeface="Mada"/>
              </a:rPr>
              <a:t>  </a:t>
            </a:r>
            <a:r>
              <a:rPr b="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1 Major and 2 Minor</a:t>
            </a:r>
            <a:r>
              <a:rPr lang="ar" sz="1200">
                <a:solidFill>
                  <a:schemeClr val="dk1"/>
                </a:solidFill>
                <a:latin typeface="Mada"/>
                <a:ea typeface="Mada"/>
                <a:cs typeface="Mada"/>
                <a:sym typeface="Mada"/>
              </a:rPr>
              <a:t>. </a:t>
            </a:r>
            <a:r>
              <a:rPr b="1" lang="ar" sz="1100">
                <a:solidFill>
                  <a:srgbClr val="CC0000"/>
                </a:solidFill>
                <a:latin typeface="Mada"/>
                <a:ea typeface="Mada"/>
                <a:cs typeface="Mada"/>
                <a:sym typeface="Mada"/>
              </a:rPr>
              <a:t>(If it’s the first time, 3 minor aren’t enough)</a:t>
            </a:r>
            <a:endParaRPr b="1" sz="11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ar" sz="1200">
                <a:solidFill>
                  <a:schemeClr val="dk1"/>
                </a:solidFill>
                <a:latin typeface="Mada"/>
                <a:ea typeface="Mada"/>
                <a:cs typeface="Mada"/>
                <a:sym typeface="Mada"/>
              </a:rPr>
              <a:t>Diagnosis of </a:t>
            </a:r>
            <a:r>
              <a:rPr b="1" lang="ar" sz="1200" u="sng">
                <a:solidFill>
                  <a:schemeClr val="dk1"/>
                </a:solidFill>
                <a:latin typeface="Mada"/>
                <a:ea typeface="Mada"/>
                <a:cs typeface="Mada"/>
                <a:sym typeface="Mada"/>
              </a:rPr>
              <a:t>recurrent</a:t>
            </a:r>
            <a:r>
              <a:rPr b="1" lang="ar" sz="1200">
                <a:solidFill>
                  <a:schemeClr val="dk1"/>
                </a:solidFill>
                <a:latin typeface="Mada"/>
                <a:ea typeface="Mada"/>
                <a:cs typeface="Mada"/>
                <a:sym typeface="Mada"/>
              </a:rPr>
              <a:t> ARF:</a:t>
            </a:r>
            <a:r>
              <a:rPr b="1" lang="ar" sz="1200">
                <a:solidFill>
                  <a:srgbClr val="CC0000"/>
                </a:solidFill>
                <a:latin typeface="Mada"/>
                <a:ea typeface="Mada"/>
                <a:cs typeface="Mada"/>
                <a:sym typeface="Mada"/>
              </a:rPr>
              <a:t> </a:t>
            </a:r>
            <a:r>
              <a:rPr lang="ar" sz="1200">
                <a:solidFill>
                  <a:srgbClr val="CC0000"/>
                </a:solidFill>
                <a:latin typeface="Mada"/>
                <a:ea typeface="Mada"/>
                <a:cs typeface="Mada"/>
                <a:sym typeface="Mada"/>
              </a:rPr>
              <a:t>2 Major</a:t>
            </a:r>
            <a:r>
              <a:rPr lang="ar" sz="1200">
                <a:solidFill>
                  <a:schemeClr val="dk1"/>
                </a:solidFill>
                <a:latin typeface="Mada"/>
                <a:ea typeface="Mada"/>
                <a:cs typeface="Mada"/>
                <a:sym typeface="Mada"/>
              </a:rPr>
              <a:t> </a:t>
            </a:r>
            <a:r>
              <a:rPr b="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1 Major and 2 Minor</a:t>
            </a:r>
            <a:r>
              <a:rPr lang="ar" sz="1200">
                <a:solidFill>
                  <a:schemeClr val="dk1"/>
                </a:solidFill>
                <a:latin typeface="Mada"/>
                <a:ea typeface="Mada"/>
                <a:cs typeface="Mada"/>
                <a:sym typeface="Mada"/>
              </a:rPr>
              <a:t> </a:t>
            </a:r>
            <a:r>
              <a:rPr b="1" lang="ar" sz="1200" u="sng">
                <a:solidFill>
                  <a:schemeClr val="dk1"/>
                </a:solidFill>
                <a:latin typeface="Mada"/>
                <a:ea typeface="Mada"/>
                <a:cs typeface="Mada"/>
                <a:sym typeface="Mada"/>
              </a:rPr>
              <a:t>OR</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3 Minor</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a:p>
        </p:txBody>
      </p:sp>
      <p:graphicFrame>
        <p:nvGraphicFramePr>
          <p:cNvPr id="168" name="Google Shape;168;p26"/>
          <p:cNvGraphicFramePr/>
          <p:nvPr/>
        </p:nvGraphicFramePr>
        <p:xfrm>
          <a:off x="375738" y="5811825"/>
          <a:ext cx="3000000" cy="3000000"/>
        </p:xfrm>
        <a:graphic>
          <a:graphicData uri="http://schemas.openxmlformats.org/drawingml/2006/table">
            <a:tbl>
              <a:tblPr>
                <a:noFill/>
                <a:tableStyleId>{B2831F66-5931-4056-B395-67EB3239CB03}</a:tableStyleId>
              </a:tblPr>
              <a:tblGrid>
                <a:gridCol w="3631025"/>
                <a:gridCol w="3177500"/>
              </a:tblGrid>
              <a:tr h="3208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Major criteria</a:t>
                      </a:r>
                      <a:endParaRPr b="1" sz="1200">
                        <a:solidFill>
                          <a:srgbClr val="FFFFFF"/>
                        </a:solidFill>
                        <a:latin typeface="Mada"/>
                        <a:ea typeface="Mada"/>
                        <a:cs typeface="Mada"/>
                        <a:sym typeface="Mada"/>
                      </a:endParaRPr>
                    </a:p>
                  </a:txBody>
                  <a:tcPr marT="91425" marB="91425" marR="91425" marL="91425" anchor="ctr">
                    <a:solidFill>
                      <a:srgbClr val="9C254D"/>
                    </a:solidFill>
                  </a:tcPr>
                </a:tc>
                <a:tc hMerge="1"/>
              </a:tr>
              <a:tr h="295600">
                <a:tc>
                  <a:txBody>
                    <a:bodyPr/>
                    <a:lstStyle/>
                    <a:p>
                      <a:pPr indent="0" lvl="0" marL="0" rtl="0" algn="ctr">
                        <a:spcBef>
                          <a:spcPts val="0"/>
                        </a:spcBef>
                        <a:spcAft>
                          <a:spcPts val="0"/>
                        </a:spcAft>
                        <a:buNone/>
                      </a:pPr>
                      <a:r>
                        <a:rPr b="1" lang="ar" sz="1000">
                          <a:latin typeface="Mada"/>
                          <a:ea typeface="Mada"/>
                          <a:cs typeface="Mada"/>
                          <a:sym typeface="Mada"/>
                        </a:rPr>
                        <a:t>Low-risk populations</a:t>
                      </a:r>
                      <a:endParaRPr b="1" sz="10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000">
                          <a:latin typeface="Mada"/>
                          <a:ea typeface="Mada"/>
                          <a:cs typeface="Mada"/>
                          <a:sym typeface="Mada"/>
                        </a:rPr>
                        <a:t>Moderate- and high-risk populations</a:t>
                      </a:r>
                      <a:endParaRPr b="1" sz="1000">
                        <a:latin typeface="Mada"/>
                        <a:ea typeface="Mada"/>
                        <a:cs typeface="Mada"/>
                        <a:sym typeface="Mada"/>
                      </a:endParaRPr>
                    </a:p>
                  </a:txBody>
                  <a:tcPr marT="91425" marB="91425" marR="91425" marL="91425" anchor="ctr">
                    <a:solidFill>
                      <a:srgbClr val="F5E9ED"/>
                    </a:solidFill>
                  </a:tcPr>
                </a:tc>
              </a:tr>
              <a:tr h="611475">
                <a:tc>
                  <a:txBody>
                    <a:bodyPr/>
                    <a:lstStyle/>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Carditis: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AutoNum type="alphaLcParenR"/>
                      </a:pPr>
                      <a:r>
                        <a:rPr lang="ar" sz="1000">
                          <a:solidFill>
                            <a:schemeClr val="dk1"/>
                          </a:solidFill>
                          <a:latin typeface="Mada"/>
                          <a:ea typeface="Mada"/>
                          <a:cs typeface="Mada"/>
                          <a:sym typeface="Mada"/>
                        </a:rPr>
                        <a:t>Clinical and/or subclinical (by echo).</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Arthritis: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AutoNum type="alphaLcParenR"/>
                      </a:pPr>
                      <a:r>
                        <a:rPr lang="ar" sz="1000">
                          <a:solidFill>
                            <a:schemeClr val="dk1"/>
                          </a:solidFill>
                          <a:latin typeface="Mada"/>
                          <a:ea typeface="Mada"/>
                          <a:cs typeface="Mada"/>
                          <a:sym typeface="Mada"/>
                        </a:rPr>
                        <a:t>Polyarthritis </a:t>
                      </a:r>
                      <a:r>
                        <a:rPr b="1" lang="ar" sz="1000">
                          <a:solidFill>
                            <a:schemeClr val="dk1"/>
                          </a:solidFill>
                          <a:latin typeface="Mada"/>
                          <a:ea typeface="Mada"/>
                          <a:cs typeface="Mada"/>
                          <a:sym typeface="Mada"/>
                        </a:rPr>
                        <a:t>only</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Sydenham chorea</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Eryhthema marginatum</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Subcutaneous nodules</a:t>
                      </a:r>
                      <a:endParaRPr b="1"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Carditis: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AutoNum type="alphaLcParenR"/>
                      </a:pPr>
                      <a:r>
                        <a:rPr lang="ar" sz="1000">
                          <a:solidFill>
                            <a:schemeClr val="dk1"/>
                          </a:solidFill>
                          <a:latin typeface="Mada"/>
                          <a:ea typeface="Mada"/>
                          <a:cs typeface="Mada"/>
                          <a:sym typeface="Mada"/>
                        </a:rPr>
                        <a:t>Clinical and/or subclinical (by echo).</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Arthritis:</a:t>
                      </a:r>
                      <a:endParaRPr b="1"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AutoNum type="alphaLcParenR"/>
                      </a:pPr>
                      <a:r>
                        <a:rPr lang="ar" sz="1000">
                          <a:solidFill>
                            <a:schemeClr val="dk1"/>
                          </a:solidFill>
                          <a:latin typeface="Mada"/>
                          <a:ea typeface="Mada"/>
                          <a:cs typeface="Mada"/>
                          <a:sym typeface="Mada"/>
                        </a:rPr>
                        <a:t>Polyarthritis or </a:t>
                      </a:r>
                      <a:r>
                        <a:rPr b="1" lang="ar" sz="1000">
                          <a:solidFill>
                            <a:srgbClr val="CC0000"/>
                          </a:solidFill>
                          <a:latin typeface="Mada"/>
                          <a:ea typeface="Mada"/>
                          <a:cs typeface="Mada"/>
                          <a:sym typeface="Mada"/>
                        </a:rPr>
                        <a:t>monoarthritis</a:t>
                      </a:r>
                      <a:endParaRPr b="1" sz="1000">
                        <a:solidFill>
                          <a:srgbClr val="CC0000"/>
                        </a:solidFill>
                        <a:latin typeface="Mada"/>
                        <a:ea typeface="Mada"/>
                        <a:cs typeface="Mada"/>
                        <a:sym typeface="Mada"/>
                      </a:endParaRPr>
                    </a:p>
                    <a:p>
                      <a:pPr indent="-292100" lvl="1" marL="914400" rtl="0" algn="l">
                        <a:spcBef>
                          <a:spcPts val="0"/>
                        </a:spcBef>
                        <a:spcAft>
                          <a:spcPts val="0"/>
                        </a:spcAft>
                        <a:buClr>
                          <a:schemeClr val="dk1"/>
                        </a:buClr>
                        <a:buSzPts val="1000"/>
                        <a:buFont typeface="Mada"/>
                        <a:buAutoNum type="alphaLcParenR"/>
                      </a:pPr>
                      <a:r>
                        <a:rPr b="1" lang="ar" sz="1000">
                          <a:solidFill>
                            <a:srgbClr val="CC0000"/>
                          </a:solidFill>
                          <a:latin typeface="Mada"/>
                          <a:ea typeface="Mada"/>
                          <a:cs typeface="Mada"/>
                          <a:sym typeface="Mada"/>
                        </a:rPr>
                        <a:t>Polyarthralgia</a:t>
                      </a:r>
                      <a:endParaRPr b="1" sz="1000">
                        <a:solidFill>
                          <a:srgbClr val="CC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Chorea</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Eryhthema marginatum</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Subcutaneous nodules</a:t>
                      </a:r>
                      <a:endParaRPr b="1" sz="1000">
                        <a:solidFill>
                          <a:schemeClr val="dk1"/>
                        </a:solidFill>
                        <a:latin typeface="Mada"/>
                        <a:ea typeface="Mada"/>
                        <a:cs typeface="Mada"/>
                        <a:sym typeface="Mada"/>
                      </a:endParaRPr>
                    </a:p>
                  </a:txBody>
                  <a:tcPr marT="91425" marB="91425" marR="91425" marL="91425" anchor="ctr"/>
                </a:tc>
              </a:tr>
              <a:tr h="32080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Minor Criteria</a:t>
                      </a:r>
                      <a:endParaRPr b="1" sz="1200">
                        <a:solidFill>
                          <a:srgbClr val="FFFFFF"/>
                        </a:solidFill>
                        <a:latin typeface="Mada"/>
                        <a:ea typeface="Mada"/>
                        <a:cs typeface="Mada"/>
                        <a:sym typeface="Mada"/>
                      </a:endParaRPr>
                    </a:p>
                  </a:txBody>
                  <a:tcPr marT="91425" marB="91425" marR="91425" marL="91425" anchor="ctr">
                    <a:solidFill>
                      <a:srgbClr val="9C254D"/>
                    </a:solidFill>
                  </a:tcPr>
                </a:tc>
                <a:tc hMerge="1"/>
              </a:tr>
              <a:tr h="295600">
                <a:tc>
                  <a:txBody>
                    <a:bodyPr/>
                    <a:lstStyle/>
                    <a:p>
                      <a:pPr indent="0" lvl="0" marL="0" rtl="0" algn="ctr">
                        <a:spcBef>
                          <a:spcPts val="0"/>
                        </a:spcBef>
                        <a:spcAft>
                          <a:spcPts val="0"/>
                        </a:spcAft>
                        <a:buNone/>
                      </a:pPr>
                      <a:r>
                        <a:rPr b="1" lang="ar" sz="1000">
                          <a:latin typeface="Mada"/>
                          <a:ea typeface="Mada"/>
                          <a:cs typeface="Mada"/>
                          <a:sym typeface="Mada"/>
                        </a:rPr>
                        <a:t>Low-risk populations</a:t>
                      </a:r>
                      <a:endParaRPr b="1" sz="10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000">
                          <a:latin typeface="Mada"/>
                          <a:ea typeface="Mada"/>
                          <a:cs typeface="Mada"/>
                          <a:sym typeface="Mada"/>
                        </a:rPr>
                        <a:t>Moderate- and high-risk populations</a:t>
                      </a:r>
                      <a:endParaRPr b="1" sz="1000">
                        <a:latin typeface="Mada"/>
                        <a:ea typeface="Mada"/>
                        <a:cs typeface="Mada"/>
                        <a:sym typeface="Mada"/>
                      </a:endParaRPr>
                    </a:p>
                  </a:txBody>
                  <a:tcPr marT="91425" marB="91425" marR="91425" marL="91425" anchor="ctr">
                    <a:solidFill>
                      <a:srgbClr val="F5E9ED"/>
                    </a:solidFill>
                  </a:tcPr>
                </a:tc>
              </a:tr>
              <a:tr h="751275">
                <a:tc>
                  <a:txBody>
                    <a:bodyPr/>
                    <a:lstStyle/>
                    <a:p>
                      <a:pPr indent="-292100" lvl="0" marL="457200" rtl="0" algn="l">
                        <a:spcBef>
                          <a:spcPts val="0"/>
                        </a:spcBef>
                        <a:spcAft>
                          <a:spcPts val="0"/>
                        </a:spcAft>
                        <a:buClr>
                          <a:srgbClr val="CC0000"/>
                        </a:buClr>
                        <a:buSzPts val="1000"/>
                        <a:buFont typeface="Mada"/>
                        <a:buAutoNum type="arabicParenR"/>
                      </a:pPr>
                      <a:r>
                        <a:rPr b="1" lang="ar" sz="1000">
                          <a:solidFill>
                            <a:srgbClr val="CC0000"/>
                          </a:solidFill>
                          <a:latin typeface="Mada"/>
                          <a:ea typeface="Mada"/>
                          <a:cs typeface="Mada"/>
                          <a:sym typeface="Mada"/>
                        </a:rPr>
                        <a:t>Polyarthralgia</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AutoNum type="arabicParenR"/>
                      </a:pPr>
                      <a:r>
                        <a:rPr b="1" lang="ar" sz="1000">
                          <a:solidFill>
                            <a:srgbClr val="CC0000"/>
                          </a:solidFill>
                          <a:latin typeface="Mada"/>
                          <a:ea typeface="Mada"/>
                          <a:cs typeface="Mada"/>
                          <a:sym typeface="Mada"/>
                        </a:rPr>
                        <a:t>Fever ( ≥ 38.5℃)</a:t>
                      </a:r>
                      <a:endParaRPr b="1" sz="1000">
                        <a:solidFill>
                          <a:srgbClr val="CC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rgbClr val="CC0000"/>
                          </a:solidFill>
                          <a:latin typeface="Mada"/>
                          <a:ea typeface="Mada"/>
                          <a:cs typeface="Mada"/>
                          <a:sym typeface="Mada"/>
                        </a:rPr>
                        <a:t>ESR ≥ 60 mm</a:t>
                      </a:r>
                      <a:r>
                        <a:rPr lang="ar" sz="1000">
                          <a:solidFill>
                            <a:schemeClr val="dk1"/>
                          </a:solidFill>
                          <a:latin typeface="Mada"/>
                          <a:ea typeface="Mada"/>
                          <a:cs typeface="Mada"/>
                          <a:sym typeface="Mada"/>
                        </a:rPr>
                        <a:t> in the first hour or CRP </a:t>
                      </a:r>
                      <a:r>
                        <a:rPr lang="ar" sz="1000">
                          <a:latin typeface="Mada"/>
                          <a:ea typeface="Mada"/>
                          <a:cs typeface="Mada"/>
                          <a:sym typeface="Mada"/>
                        </a:rPr>
                        <a:t>≥</a:t>
                      </a:r>
                      <a:r>
                        <a:rPr b="1" lang="ar" sz="1000">
                          <a:solidFill>
                            <a:srgbClr val="CC0000"/>
                          </a:solidFill>
                          <a:latin typeface="Mada"/>
                          <a:ea typeface="Mada"/>
                          <a:cs typeface="Mada"/>
                          <a:sym typeface="Mada"/>
                        </a:rPr>
                        <a:t> </a:t>
                      </a:r>
                      <a:r>
                        <a:rPr lang="ar" sz="1000">
                          <a:solidFill>
                            <a:schemeClr val="dk1"/>
                          </a:solidFill>
                          <a:latin typeface="Mada"/>
                          <a:ea typeface="Mada"/>
                          <a:cs typeface="Mada"/>
                          <a:sym typeface="Mada"/>
                        </a:rPr>
                        <a:t>3mg/dl</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Prolonged PR interval</a:t>
                      </a:r>
                      <a:r>
                        <a:rPr lang="ar" sz="1000">
                          <a:solidFill>
                            <a:schemeClr val="dk1"/>
                          </a:solidFill>
                          <a:latin typeface="Mada"/>
                          <a:ea typeface="Mada"/>
                          <a:cs typeface="Mada"/>
                          <a:sym typeface="Mada"/>
                        </a:rPr>
                        <a:t>, after accounting for age variability (Unless carditis is a major criterion)</a:t>
                      </a:r>
                      <a:r>
                        <a:rPr baseline="30000" lang="ar" sz="1000">
                          <a:solidFill>
                            <a:schemeClr val="dk1"/>
                          </a:solidFill>
                          <a:latin typeface="Mada"/>
                          <a:ea typeface="Mada"/>
                          <a:cs typeface="Mada"/>
                          <a:sym typeface="Mada"/>
                        </a:rPr>
                        <a:t>1</a:t>
                      </a:r>
                      <a:r>
                        <a:rPr lang="ar" sz="1000">
                          <a:solidFill>
                            <a:schemeClr val="dk1"/>
                          </a:solidFill>
                          <a:latin typeface="Mada"/>
                          <a:ea typeface="Mada"/>
                          <a:cs typeface="Mada"/>
                          <a:sym typeface="Mada"/>
                        </a:rPr>
                        <a:t> </a:t>
                      </a:r>
                      <a:endParaRPr sz="10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Clr>
                          <a:srgbClr val="CC0000"/>
                        </a:buClr>
                        <a:buSzPts val="1000"/>
                        <a:buFont typeface="Mada"/>
                        <a:buAutoNum type="arabicParenR"/>
                      </a:pPr>
                      <a:r>
                        <a:rPr b="1" lang="ar" sz="1000">
                          <a:solidFill>
                            <a:srgbClr val="CC0000"/>
                          </a:solidFill>
                          <a:latin typeface="Mada"/>
                          <a:ea typeface="Mada"/>
                          <a:cs typeface="Mada"/>
                          <a:sym typeface="Mada"/>
                        </a:rPr>
                        <a:t>Monarthralgia</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AutoNum type="arabicParenR"/>
                      </a:pPr>
                      <a:r>
                        <a:rPr b="1" lang="ar" sz="1000">
                          <a:solidFill>
                            <a:srgbClr val="CC0000"/>
                          </a:solidFill>
                          <a:latin typeface="Mada"/>
                          <a:ea typeface="Mada"/>
                          <a:cs typeface="Mada"/>
                          <a:sym typeface="Mada"/>
                        </a:rPr>
                        <a:t>Fever ( ≥ 38℃)</a:t>
                      </a:r>
                      <a:endParaRPr b="1" sz="1000">
                        <a:solidFill>
                          <a:srgbClr val="CC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rgbClr val="CC0000"/>
                          </a:solidFill>
                          <a:latin typeface="Mada"/>
                          <a:ea typeface="Mada"/>
                          <a:cs typeface="Mada"/>
                          <a:sym typeface="Mada"/>
                        </a:rPr>
                        <a:t>ESR ≥ 30 mm</a:t>
                      </a:r>
                      <a:r>
                        <a:rPr lang="ar" sz="1000">
                          <a:solidFill>
                            <a:schemeClr val="dk1"/>
                          </a:solidFill>
                          <a:latin typeface="Mada"/>
                          <a:ea typeface="Mada"/>
                          <a:cs typeface="Mada"/>
                          <a:sym typeface="Mada"/>
                        </a:rPr>
                        <a:t> in the first hour or CRP ≥ 3mg/dl</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b="1" lang="ar" sz="1000">
                          <a:solidFill>
                            <a:schemeClr val="dk1"/>
                          </a:solidFill>
                          <a:latin typeface="Mada"/>
                          <a:ea typeface="Mada"/>
                          <a:cs typeface="Mada"/>
                          <a:sym typeface="Mada"/>
                        </a:rPr>
                        <a:t>Prolonged PR interval</a:t>
                      </a:r>
                      <a:r>
                        <a:rPr lang="ar" sz="1000">
                          <a:solidFill>
                            <a:schemeClr val="dk1"/>
                          </a:solidFill>
                          <a:latin typeface="Mada"/>
                          <a:ea typeface="Mada"/>
                          <a:cs typeface="Mada"/>
                          <a:sym typeface="Mada"/>
                        </a:rPr>
                        <a:t>, after accounting for age variability (Unless carditis is a major criterion)</a:t>
                      </a:r>
                      <a:r>
                        <a:rPr baseline="30000" lang="ar" sz="1000">
                          <a:solidFill>
                            <a:schemeClr val="dk1"/>
                          </a:solidFill>
                          <a:latin typeface="Mada"/>
                          <a:ea typeface="Mada"/>
                          <a:cs typeface="Mada"/>
                          <a:sym typeface="Mada"/>
                        </a:rPr>
                        <a:t>1</a:t>
                      </a:r>
                      <a:r>
                        <a:rPr lang="ar" sz="1000">
                          <a:solidFill>
                            <a:schemeClr val="dk1"/>
                          </a:solidFill>
                          <a:latin typeface="Mada"/>
                          <a:ea typeface="Mada"/>
                          <a:cs typeface="Mada"/>
                          <a:sym typeface="Mada"/>
                        </a:rPr>
                        <a:t> </a:t>
                      </a:r>
                      <a:endParaRPr sz="1000">
                        <a:latin typeface="Mada"/>
                        <a:ea typeface="Mada"/>
                        <a:cs typeface="Mada"/>
                        <a:sym typeface="Mada"/>
                      </a:endParaRPr>
                    </a:p>
                  </a:txBody>
                  <a:tcPr marT="91425" marB="91425" marR="91425" marL="91425" anchor="ctr"/>
                </a:tc>
              </a:tr>
            </a:tbl>
          </a:graphicData>
        </a:graphic>
      </p:graphicFrame>
      <p:sp>
        <p:nvSpPr>
          <p:cNvPr id="169" name="Google Shape;169;p26"/>
          <p:cNvSpPr/>
          <p:nvPr/>
        </p:nvSpPr>
        <p:spPr>
          <a:xfrm>
            <a:off x="212400" y="4645963"/>
            <a:ext cx="7135200" cy="5002200"/>
          </a:xfrm>
          <a:prstGeom prst="rect">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 name="Google Shape;170;p26"/>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171" name="Google Shape;171;p26"/>
          <p:cNvSpPr txBox="1"/>
          <p:nvPr/>
        </p:nvSpPr>
        <p:spPr>
          <a:xfrm>
            <a:off x="0" y="9801675"/>
            <a:ext cx="7612800" cy="8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If carditis is present as a major manifestation, a prolonged P-R interval cannot be considered an additional minor manifestation.</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77" name="Google Shape;177;p27"/>
          <p:cNvSpPr txBox="1"/>
          <p:nvPr/>
        </p:nvSpPr>
        <p:spPr>
          <a:xfrm>
            <a:off x="247500" y="7524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Diagnostic criteria cont.</a:t>
            </a:r>
            <a:endParaRPr sz="2200">
              <a:highlight>
                <a:srgbClr val="F5E9ED"/>
              </a:highlight>
              <a:latin typeface="Exo Thin"/>
              <a:ea typeface="Exo Thin"/>
              <a:cs typeface="Exo Thin"/>
              <a:sym typeface="Exo Thin"/>
            </a:endParaRPr>
          </a:p>
        </p:txBody>
      </p:sp>
      <p:sp>
        <p:nvSpPr>
          <p:cNvPr id="178" name="Google Shape;178;p27"/>
          <p:cNvSpPr txBox="1"/>
          <p:nvPr/>
        </p:nvSpPr>
        <p:spPr>
          <a:xfrm>
            <a:off x="439200" y="1203050"/>
            <a:ext cx="4113300" cy="450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Mada"/>
              <a:buChar char="◆"/>
            </a:pPr>
            <a:r>
              <a:rPr b="1" lang="ar" sz="1700">
                <a:latin typeface="Mada"/>
                <a:ea typeface="Mada"/>
                <a:cs typeface="Mada"/>
                <a:sym typeface="Mada"/>
              </a:rPr>
              <a:t>Jones major criteria explanation:</a:t>
            </a:r>
            <a:endParaRPr b="1" sz="1700">
              <a:latin typeface="Mada"/>
              <a:ea typeface="Mada"/>
              <a:cs typeface="Mada"/>
              <a:sym typeface="Mada"/>
            </a:endParaRPr>
          </a:p>
        </p:txBody>
      </p:sp>
      <p:graphicFrame>
        <p:nvGraphicFramePr>
          <p:cNvPr id="179" name="Google Shape;179;p27"/>
          <p:cNvGraphicFramePr/>
          <p:nvPr/>
        </p:nvGraphicFramePr>
        <p:xfrm>
          <a:off x="148700" y="1619500"/>
          <a:ext cx="3000000" cy="3000000"/>
        </p:xfrm>
        <a:graphic>
          <a:graphicData uri="http://schemas.openxmlformats.org/drawingml/2006/table">
            <a:tbl>
              <a:tblPr>
                <a:noFill/>
                <a:tableStyleId>{B2831F66-5931-4056-B395-67EB3239CB03}</a:tableStyleId>
              </a:tblPr>
              <a:tblGrid>
                <a:gridCol w="1312025"/>
                <a:gridCol w="5974175"/>
              </a:tblGrid>
              <a:tr h="22743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Carditis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 </a:t>
                      </a:r>
                      <a:r>
                        <a:rPr b="1" lang="ar" sz="1100">
                          <a:solidFill>
                            <a:srgbClr val="CC0000"/>
                          </a:solidFill>
                          <a:latin typeface="Mada"/>
                          <a:ea typeface="Mada"/>
                          <a:cs typeface="Mada"/>
                          <a:sym typeface="Mada"/>
                        </a:rPr>
                        <a:t>‘pancarditis’</a:t>
                      </a:r>
                      <a:r>
                        <a:rPr lang="ar" sz="1100">
                          <a:solidFill>
                            <a:schemeClr val="dk1"/>
                          </a:solidFill>
                          <a:latin typeface="Mada"/>
                          <a:ea typeface="Mada"/>
                          <a:cs typeface="Mada"/>
                          <a:sym typeface="Mada"/>
                        </a:rPr>
                        <a:t> , occurs in 50-70% of cases. Its incidence declines with increasing age.</a:t>
                      </a:r>
                      <a:endParaRPr sz="1100">
                        <a:solidFill>
                          <a:schemeClr val="dk1"/>
                        </a:solidFill>
                        <a:latin typeface="Mada"/>
                        <a:ea typeface="Mada"/>
                        <a:cs typeface="Mada"/>
                        <a:sym typeface="Mada"/>
                      </a:endParaRPr>
                    </a:p>
                    <a:p>
                      <a:pPr indent="-156250" lvl="0" marL="172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It may manifest as </a:t>
                      </a:r>
                      <a:r>
                        <a:rPr b="1" lang="ar" sz="1100">
                          <a:solidFill>
                            <a:srgbClr val="1C4588"/>
                          </a:solidFill>
                          <a:latin typeface="Mada"/>
                          <a:ea typeface="Mada"/>
                          <a:cs typeface="Mada"/>
                          <a:sym typeface="Mada"/>
                        </a:rPr>
                        <a:t>breathlessness</a:t>
                      </a:r>
                      <a:r>
                        <a:rPr lang="ar" sz="1100">
                          <a:solidFill>
                            <a:srgbClr val="1C4588"/>
                          </a:solidFill>
                          <a:latin typeface="Mada"/>
                          <a:ea typeface="Mada"/>
                          <a:cs typeface="Mada"/>
                          <a:sym typeface="Mada"/>
                        </a:rPr>
                        <a:t> , </a:t>
                      </a:r>
                      <a:r>
                        <a:rPr b="1" lang="ar" sz="1100">
                          <a:solidFill>
                            <a:srgbClr val="1C4588"/>
                          </a:solidFill>
                          <a:latin typeface="Mada"/>
                          <a:ea typeface="Mada"/>
                          <a:cs typeface="Mada"/>
                          <a:sym typeface="Mada"/>
                        </a:rPr>
                        <a:t>palpitations</a:t>
                      </a:r>
                      <a:r>
                        <a:rPr lang="ar" sz="1100">
                          <a:solidFill>
                            <a:srgbClr val="1C4588"/>
                          </a:solidFill>
                          <a:latin typeface="Mada"/>
                          <a:ea typeface="Mada"/>
                          <a:cs typeface="Mada"/>
                          <a:sym typeface="Mada"/>
                        </a:rPr>
                        <a:t> or </a:t>
                      </a:r>
                      <a:r>
                        <a:rPr b="1" lang="ar" sz="1100">
                          <a:solidFill>
                            <a:srgbClr val="1C4588"/>
                          </a:solidFill>
                          <a:latin typeface="Mada"/>
                          <a:ea typeface="Mada"/>
                          <a:cs typeface="Mada"/>
                          <a:sym typeface="Mada"/>
                        </a:rPr>
                        <a:t>chest pain</a:t>
                      </a:r>
                      <a:r>
                        <a:rPr lang="ar"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156250" lvl="0" marL="172800" rtl="0" algn="l">
                        <a:spcBef>
                          <a:spcPts val="0"/>
                        </a:spcBef>
                        <a:spcAft>
                          <a:spcPts val="0"/>
                        </a:spcAft>
                        <a:buClr>
                          <a:srgbClr val="6D9EEB"/>
                        </a:buClr>
                        <a:buSzPts val="1100"/>
                        <a:buFont typeface="Mada"/>
                        <a:buChar char="●"/>
                      </a:pPr>
                      <a:r>
                        <a:rPr lang="ar" sz="1100">
                          <a:solidFill>
                            <a:srgbClr val="6D9EEB"/>
                          </a:solidFill>
                          <a:latin typeface="Mada"/>
                          <a:ea typeface="Mada"/>
                          <a:cs typeface="Mada"/>
                          <a:sym typeface="Mada"/>
                        </a:rPr>
                        <a:t>Tachycardia is common; its absence makes the diagnosis of myocarditis unlikely.</a:t>
                      </a:r>
                      <a:endParaRPr sz="1100">
                        <a:solidFill>
                          <a:srgbClr val="6D9EEB"/>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The only manifestation of ARF that leaves serious permanent damage. </a:t>
                      </a:r>
                      <a:endParaRPr b="1" sz="1100">
                        <a:solidFill>
                          <a:srgbClr val="CC0000"/>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Valvular lesions:</a:t>
                      </a:r>
                      <a:endParaRPr b="1" sz="1100">
                        <a:solidFill>
                          <a:schemeClr val="dk1"/>
                        </a:solidFill>
                        <a:latin typeface="Mada"/>
                        <a:ea typeface="Mada"/>
                        <a:cs typeface="Mada"/>
                        <a:sym typeface="Mada"/>
                      </a:endParaRPr>
                    </a:p>
                    <a:p>
                      <a:pPr indent="-156250" lvl="1" marL="4500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Mitral valve:</a:t>
                      </a:r>
                      <a:r>
                        <a:rPr b="1" lang="ar" sz="1100">
                          <a:solidFill>
                            <a:srgbClr val="CC0000"/>
                          </a:solidFill>
                          <a:latin typeface="Mada"/>
                          <a:ea typeface="Mada"/>
                          <a:cs typeface="Mada"/>
                          <a:sym typeface="Mada"/>
                        </a:rPr>
                        <a:t> (Most common to be involved)</a:t>
                      </a:r>
                      <a:endParaRPr b="1" sz="1100">
                        <a:solidFill>
                          <a:srgbClr val="CC0000"/>
                        </a:solidFill>
                        <a:latin typeface="Mada"/>
                        <a:ea typeface="Mada"/>
                        <a:cs typeface="Mada"/>
                        <a:sym typeface="Mada"/>
                      </a:endParaRPr>
                    </a:p>
                    <a:p>
                      <a:pPr indent="-156250" lvl="2" marL="7236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Early mitral regurgitation or prolapse while mitral stenosis in late stage</a:t>
                      </a:r>
                      <a:endParaRPr sz="1100">
                        <a:solidFill>
                          <a:schemeClr val="dk1"/>
                        </a:solidFill>
                        <a:latin typeface="Mada"/>
                        <a:ea typeface="Mada"/>
                        <a:cs typeface="Mada"/>
                        <a:sym typeface="Mada"/>
                      </a:endParaRPr>
                    </a:p>
                    <a:p>
                      <a:pPr indent="-156250" lvl="1" marL="4500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Aortic valve:</a:t>
                      </a:r>
                      <a:endParaRPr b="1" sz="1100">
                        <a:solidFill>
                          <a:schemeClr val="dk1"/>
                        </a:solidFill>
                        <a:latin typeface="Mada"/>
                        <a:ea typeface="Mada"/>
                        <a:cs typeface="Mada"/>
                        <a:sym typeface="Mada"/>
                      </a:endParaRPr>
                    </a:p>
                    <a:p>
                      <a:pPr indent="-156250" lvl="2" marL="7236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Early Aortic regurgitation while aortic stenosis in late stage</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rgbClr val="1C4588"/>
                          </a:solidFill>
                          <a:latin typeface="Mada"/>
                          <a:ea typeface="Mada"/>
                          <a:cs typeface="Mada"/>
                          <a:sym typeface="Mada"/>
                        </a:rPr>
                        <a:t>A </a:t>
                      </a:r>
                      <a:r>
                        <a:rPr b="1" lang="ar" sz="1100">
                          <a:solidFill>
                            <a:srgbClr val="1C4588"/>
                          </a:solidFill>
                          <a:latin typeface="Mada"/>
                          <a:ea typeface="Mada"/>
                          <a:cs typeface="Mada"/>
                          <a:sym typeface="Mada"/>
                        </a:rPr>
                        <a:t>soft Pansystolic murmur due to mitral regurgitation</a:t>
                      </a:r>
                      <a:r>
                        <a:rPr lang="ar" sz="1100">
                          <a:solidFill>
                            <a:srgbClr val="1C4588"/>
                          </a:solidFill>
                          <a:latin typeface="Mada"/>
                          <a:ea typeface="Mada"/>
                          <a:cs typeface="Mada"/>
                          <a:sym typeface="Mada"/>
                        </a:rPr>
                        <a:t> is very common</a:t>
                      </a:r>
                      <a:r>
                        <a:rPr lang="ar" sz="1100">
                          <a:solidFill>
                            <a:schemeClr val="dk1"/>
                          </a:solidFill>
                          <a:latin typeface="Mada"/>
                          <a:ea typeface="Mada"/>
                          <a:cs typeface="Mada"/>
                          <a:sym typeface="Mada"/>
                        </a:rPr>
                        <a:t> </a:t>
                      </a:r>
                      <a:r>
                        <a:rPr lang="ar" sz="1100">
                          <a:solidFill>
                            <a:srgbClr val="6D9EEB"/>
                          </a:solidFill>
                          <a:latin typeface="Mada"/>
                          <a:ea typeface="Mada"/>
                          <a:cs typeface="Mada"/>
                          <a:sym typeface="Mada"/>
                        </a:rPr>
                        <a:t>and/ or a soft mid-diastolic murmur (the Carey Coombs murmur) is typically due to valvulitis.</a:t>
                      </a:r>
                      <a:endParaRPr sz="1100">
                        <a:solidFill>
                          <a:srgbClr val="6D9EEB"/>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May be </a:t>
                      </a:r>
                      <a:r>
                        <a:rPr b="1" i="1" lang="ar" sz="1100">
                          <a:solidFill>
                            <a:schemeClr val="dk1"/>
                          </a:solidFill>
                          <a:latin typeface="Mada"/>
                          <a:ea typeface="Mada"/>
                          <a:cs typeface="Mada"/>
                          <a:sym typeface="Mada"/>
                        </a:rPr>
                        <a:t>subclinical</a:t>
                      </a:r>
                      <a:r>
                        <a:rPr i="1" lang="ar" sz="1100">
                          <a:solidFill>
                            <a:schemeClr val="dk1"/>
                          </a:solidFill>
                          <a:latin typeface="Mada"/>
                          <a:ea typeface="Mada"/>
                          <a:cs typeface="Mada"/>
                          <a:sym typeface="Mada"/>
                        </a:rPr>
                        <a:t> </a:t>
                      </a:r>
                      <a:r>
                        <a:rPr lang="ar" sz="1100">
                          <a:solidFill>
                            <a:srgbClr val="999999"/>
                          </a:solidFill>
                          <a:latin typeface="Mada"/>
                          <a:ea typeface="Mada"/>
                          <a:cs typeface="Mada"/>
                          <a:sym typeface="Mada"/>
                        </a:rPr>
                        <a:t>(without murmurs or other S&amp;S) so we should </a:t>
                      </a:r>
                      <a:r>
                        <a:rPr b="1" lang="ar" sz="1100">
                          <a:solidFill>
                            <a:srgbClr val="999999"/>
                          </a:solidFill>
                          <a:latin typeface="Mada"/>
                          <a:ea typeface="Mada"/>
                          <a:cs typeface="Mada"/>
                          <a:sym typeface="Mada"/>
                        </a:rPr>
                        <a:t>use Echo</a:t>
                      </a:r>
                      <a:r>
                        <a:rPr lang="ar"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Cardiomegaly and CHF may occur.</a:t>
                      </a:r>
                      <a:endParaRPr sz="1100">
                        <a:solidFill>
                          <a:schemeClr val="dk1"/>
                        </a:solidFill>
                        <a:latin typeface="Mada"/>
                        <a:ea typeface="Mada"/>
                        <a:cs typeface="Mada"/>
                        <a:sym typeface="Mada"/>
                      </a:endParaRPr>
                    </a:p>
                  </a:txBody>
                  <a:tcPr marT="91425" marB="91425" marR="91425" marL="91425" anchor="ctr"/>
                </a:tc>
              </a:tr>
              <a:tr h="15169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Arthritis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56250" lvl="0" marL="172800" rtl="0" algn="l">
                        <a:spcBef>
                          <a:spcPts val="0"/>
                        </a:spcBef>
                        <a:spcAft>
                          <a:spcPts val="0"/>
                        </a:spcAft>
                        <a:buSzPts val="1100"/>
                        <a:buFont typeface="Mada"/>
                        <a:buChar char="●"/>
                      </a:pPr>
                      <a:r>
                        <a:rPr lang="ar" sz="1100">
                          <a:solidFill>
                            <a:schemeClr val="dk1"/>
                          </a:solidFill>
                          <a:latin typeface="Mada"/>
                          <a:ea typeface="Mada"/>
                          <a:cs typeface="Mada"/>
                          <a:sym typeface="Mada"/>
                        </a:rPr>
                        <a:t>This is the </a:t>
                      </a:r>
                      <a:r>
                        <a:rPr b="1" lang="ar" sz="1100">
                          <a:solidFill>
                            <a:schemeClr val="dk1"/>
                          </a:solidFill>
                          <a:latin typeface="Mada"/>
                          <a:ea typeface="Mada"/>
                          <a:cs typeface="Mada"/>
                          <a:sym typeface="Mada"/>
                        </a:rPr>
                        <a:t>most common major manifestation and occurs early</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when streptococcal antibody titres are high,</a:t>
                      </a:r>
                      <a:r>
                        <a:rPr lang="ar" sz="1100">
                          <a:solidFill>
                            <a:schemeClr val="dk1"/>
                          </a:solidFill>
                          <a:latin typeface="Mada"/>
                          <a:ea typeface="Mada"/>
                          <a:cs typeface="Mada"/>
                          <a:sym typeface="Mada"/>
                        </a:rPr>
                        <a:t> occurs in 35-66% of cases. Duration is short &lt; 1 week.</a:t>
                      </a:r>
                      <a:endParaRPr sz="1100">
                        <a:solidFill>
                          <a:schemeClr val="dk1"/>
                        </a:solidFill>
                        <a:latin typeface="Mada"/>
                        <a:ea typeface="Mada"/>
                        <a:cs typeface="Mada"/>
                        <a:sym typeface="Mada"/>
                      </a:endParaRPr>
                    </a:p>
                    <a:p>
                      <a:pPr indent="-156250" lvl="0" marL="172800" rtl="0" algn="l">
                        <a:spcBef>
                          <a:spcPts val="0"/>
                        </a:spcBef>
                        <a:spcAft>
                          <a:spcPts val="0"/>
                        </a:spcAft>
                        <a:buSzPts val="1100"/>
                        <a:buFont typeface="Mada"/>
                        <a:buChar char="●"/>
                      </a:pPr>
                      <a:r>
                        <a:rPr lang="ar" sz="1100">
                          <a:solidFill>
                            <a:schemeClr val="dk1"/>
                          </a:solidFill>
                          <a:latin typeface="Mada"/>
                          <a:ea typeface="Mada"/>
                          <a:cs typeface="Mada"/>
                          <a:sym typeface="Mada"/>
                        </a:rPr>
                        <a:t>An acute </a:t>
                      </a:r>
                      <a:r>
                        <a:rPr b="1" lang="ar" sz="1100">
                          <a:solidFill>
                            <a:srgbClr val="CC0000"/>
                          </a:solidFill>
                          <a:latin typeface="Mada"/>
                          <a:ea typeface="Mada"/>
                          <a:cs typeface="Mada"/>
                          <a:sym typeface="Mada"/>
                        </a:rPr>
                        <a:t>painful</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asymmetric and fleeting migratory inflammation of the large joints</a:t>
                      </a:r>
                      <a:r>
                        <a:rPr lang="ar" sz="1100">
                          <a:solidFill>
                            <a:schemeClr val="dk1"/>
                          </a:solidFill>
                          <a:latin typeface="Mada"/>
                          <a:ea typeface="Mada"/>
                          <a:cs typeface="Mada"/>
                          <a:sym typeface="Mada"/>
                        </a:rPr>
                        <a:t> typically affects the </a:t>
                      </a:r>
                      <a:r>
                        <a:rPr b="1" lang="ar" sz="1100">
                          <a:solidFill>
                            <a:schemeClr val="dk1"/>
                          </a:solidFill>
                          <a:latin typeface="Mada"/>
                          <a:ea typeface="Mada"/>
                          <a:cs typeface="Mada"/>
                          <a:sym typeface="Mada"/>
                        </a:rPr>
                        <a:t>knees</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ankles</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shoulders</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elbows</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The joints are involved in quick succession and are usually red and swollen.</a:t>
                      </a:r>
                      <a:endParaRPr sz="1100">
                        <a:solidFill>
                          <a:schemeClr val="dk1"/>
                        </a:solidFill>
                        <a:latin typeface="Mada"/>
                        <a:ea typeface="Mada"/>
                        <a:cs typeface="Mada"/>
                        <a:sym typeface="Mada"/>
                      </a:endParaRPr>
                    </a:p>
                    <a:p>
                      <a:pPr indent="-156250" lvl="0" marL="172800" rtl="0" algn="l">
                        <a:spcBef>
                          <a:spcPts val="0"/>
                        </a:spcBef>
                        <a:spcAft>
                          <a:spcPts val="0"/>
                        </a:spcAft>
                        <a:buSzPts val="1100"/>
                        <a:buFont typeface="Mada"/>
                        <a:buChar char="●"/>
                      </a:pPr>
                      <a:r>
                        <a:rPr b="1" lang="ar" sz="1100">
                          <a:solidFill>
                            <a:srgbClr val="CC0000"/>
                          </a:solidFill>
                          <a:latin typeface="Mada"/>
                          <a:ea typeface="Mada"/>
                          <a:cs typeface="Mada"/>
                          <a:sym typeface="Mada"/>
                        </a:rPr>
                        <a:t>Rapid improvement with salicylates (aspirin).</a:t>
                      </a:r>
                      <a:r>
                        <a:rPr lang="ar" sz="1100">
                          <a:solidFill>
                            <a:schemeClr val="dk1"/>
                          </a:solidFill>
                          <a:latin typeface="Mada"/>
                          <a:ea typeface="Mada"/>
                          <a:cs typeface="Mada"/>
                          <a:sym typeface="Mada"/>
                        </a:rPr>
                        <a:t> The pain characteristically responds to aspirin; if not, the diagnosis is in doubt.</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Does not progress to chronic disease.</a:t>
                      </a:r>
                      <a:endParaRPr sz="1100">
                        <a:solidFill>
                          <a:schemeClr val="dk1"/>
                        </a:solidFill>
                        <a:latin typeface="Mada"/>
                        <a:ea typeface="Mada"/>
                        <a:cs typeface="Mada"/>
                        <a:sym typeface="Mada"/>
                      </a:endParaRPr>
                    </a:p>
                  </a:txBody>
                  <a:tcPr marT="91425" marB="91425" marR="91425" marL="91425" anchor="ctr"/>
                </a:tc>
              </a:tr>
              <a:tr h="189562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Sydenham chorea</a:t>
                      </a:r>
                      <a:endParaRPr b="1" baseline="30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56250" lvl="0" marL="172800" rtl="0" algn="l">
                        <a:spcBef>
                          <a:spcPts val="0"/>
                        </a:spcBef>
                        <a:spcAft>
                          <a:spcPts val="0"/>
                        </a:spcAft>
                        <a:buSzPts val="1100"/>
                        <a:buFont typeface="Mada"/>
                        <a:buChar char="●"/>
                      </a:pPr>
                      <a:r>
                        <a:rPr lang="ar" sz="1100">
                          <a:solidFill>
                            <a:schemeClr val="dk1"/>
                          </a:solidFill>
                          <a:latin typeface="Mada"/>
                          <a:ea typeface="Mada"/>
                          <a:cs typeface="Mada"/>
                          <a:sym typeface="Mada"/>
                        </a:rPr>
                        <a:t>Also known as </a:t>
                      </a:r>
                      <a:r>
                        <a:rPr b="1" lang="ar" sz="1100">
                          <a:solidFill>
                            <a:schemeClr val="dk1"/>
                          </a:solidFill>
                          <a:latin typeface="Mada"/>
                          <a:ea typeface="Mada"/>
                          <a:cs typeface="Mada"/>
                          <a:sym typeface="Mada"/>
                        </a:rPr>
                        <a:t>Saint Vitus's Dance</a:t>
                      </a:r>
                      <a:r>
                        <a:rPr lang="ar" sz="1100">
                          <a:solidFill>
                            <a:schemeClr val="dk1"/>
                          </a:solidFill>
                          <a:latin typeface="Mada"/>
                          <a:ea typeface="Mada"/>
                          <a:cs typeface="Mada"/>
                          <a:sym typeface="Mada"/>
                        </a:rPr>
                        <a:t>, occur in 10-30%, female predominance. </a:t>
                      </a:r>
                      <a:endParaRPr sz="1100">
                        <a:solidFill>
                          <a:schemeClr val="dk1"/>
                        </a:solidFill>
                        <a:latin typeface="Mada"/>
                        <a:ea typeface="Mada"/>
                        <a:cs typeface="Mada"/>
                        <a:sym typeface="Mada"/>
                      </a:endParaRPr>
                    </a:p>
                    <a:p>
                      <a:pPr indent="-156250" lvl="0" marL="172800" rtl="0" algn="l">
                        <a:spcBef>
                          <a:spcPts val="0"/>
                        </a:spcBef>
                        <a:spcAft>
                          <a:spcPts val="0"/>
                        </a:spcAft>
                        <a:buSzPts val="1100"/>
                        <a:buFont typeface="Mada"/>
                        <a:buChar char="●"/>
                      </a:pPr>
                      <a:r>
                        <a:rPr lang="ar" sz="1100">
                          <a:solidFill>
                            <a:schemeClr val="dk1"/>
                          </a:solidFill>
                          <a:latin typeface="Mada"/>
                          <a:ea typeface="Mada"/>
                          <a:cs typeface="Mada"/>
                          <a:sym typeface="Mada"/>
                        </a:rPr>
                        <a:t>This is a </a:t>
                      </a:r>
                      <a:r>
                        <a:rPr b="1" lang="ar" sz="1100">
                          <a:solidFill>
                            <a:srgbClr val="CC0000"/>
                          </a:solidFill>
                          <a:latin typeface="Mada"/>
                          <a:ea typeface="Mada"/>
                          <a:cs typeface="Mada"/>
                          <a:sym typeface="Mada"/>
                        </a:rPr>
                        <a:t>late extrapyramidal neurological manifestation</a:t>
                      </a:r>
                      <a:r>
                        <a:rPr lang="ar" sz="1100">
                          <a:solidFill>
                            <a:schemeClr val="dk1"/>
                          </a:solidFill>
                          <a:latin typeface="Mada"/>
                          <a:ea typeface="Mada"/>
                          <a:cs typeface="Mada"/>
                          <a:sym typeface="Mada"/>
                        </a:rPr>
                        <a:t> </a:t>
                      </a:r>
                      <a:r>
                        <a:rPr lang="ar" sz="1100">
                          <a:solidFill>
                            <a:srgbClr val="1C4588"/>
                          </a:solidFill>
                          <a:latin typeface="Mada"/>
                          <a:ea typeface="Mada"/>
                          <a:cs typeface="Mada"/>
                          <a:sym typeface="Mada"/>
                        </a:rPr>
                        <a:t>that appears at least 3 months after the episode of acute rheumatic fever, when all the other signs may have disappeared.</a:t>
                      </a:r>
                      <a:endParaRPr sz="1100">
                        <a:solidFill>
                          <a:srgbClr val="1C4588"/>
                        </a:solidFill>
                        <a:latin typeface="Mada"/>
                        <a:ea typeface="Mada"/>
                        <a:cs typeface="Mada"/>
                        <a:sym typeface="Mada"/>
                      </a:endParaRPr>
                    </a:p>
                    <a:p>
                      <a:pPr indent="-156250" lvl="0" marL="172800" rtl="0" algn="l">
                        <a:spcBef>
                          <a:spcPts val="0"/>
                        </a:spcBef>
                        <a:spcAft>
                          <a:spcPts val="0"/>
                        </a:spcAft>
                        <a:buSzPts val="1100"/>
                        <a:buFont typeface="Mada"/>
                        <a:buChar char="●"/>
                      </a:pPr>
                      <a:r>
                        <a:rPr b="1" lang="ar" sz="1100">
                          <a:solidFill>
                            <a:srgbClr val="1C4588"/>
                          </a:solidFill>
                          <a:latin typeface="Mada"/>
                          <a:ea typeface="Mada"/>
                          <a:cs typeface="Mada"/>
                          <a:sym typeface="Mada"/>
                        </a:rPr>
                        <a:t>Emotional lability may be the first feature</a:t>
                      </a:r>
                      <a:r>
                        <a:rPr lang="ar" sz="1100">
                          <a:solidFill>
                            <a:schemeClr val="dk1"/>
                          </a:solidFill>
                          <a:latin typeface="Mada"/>
                          <a:ea typeface="Mada"/>
                          <a:cs typeface="Mada"/>
                          <a:sym typeface="Mada"/>
                        </a:rPr>
                        <a:t> and is typically </a:t>
                      </a:r>
                      <a:r>
                        <a:rPr b="1" lang="ar" sz="1100">
                          <a:solidFill>
                            <a:schemeClr val="dk1"/>
                          </a:solidFill>
                          <a:latin typeface="Mada"/>
                          <a:ea typeface="Mada"/>
                          <a:cs typeface="Mada"/>
                          <a:sym typeface="Mada"/>
                        </a:rPr>
                        <a:t>followed by</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Abrupt</a:t>
                      </a:r>
                      <a:r>
                        <a:rPr lang="ar" sz="1100">
                          <a:solidFill>
                            <a:schemeClr val="dk1"/>
                          </a:solidFill>
                          <a:latin typeface="Mada"/>
                          <a:ea typeface="Mada"/>
                          <a:cs typeface="Mada"/>
                          <a:sym typeface="Mada"/>
                        </a:rPr>
                        <a:t> </a:t>
                      </a:r>
                      <a:r>
                        <a:rPr b="1" lang="ar" sz="1100">
                          <a:solidFill>
                            <a:srgbClr val="CC0000"/>
                          </a:solidFill>
                          <a:latin typeface="Mada"/>
                          <a:ea typeface="Mada"/>
                          <a:cs typeface="Mada"/>
                          <a:sym typeface="Mada"/>
                        </a:rPr>
                        <a:t>purposeless, involuntary, Irregular, nonrepetitive choreiform movements ‘Fidgety’ </a:t>
                      </a:r>
                      <a:r>
                        <a:rPr lang="ar" sz="1100">
                          <a:solidFill>
                            <a:schemeClr val="dk1"/>
                          </a:solidFill>
                          <a:latin typeface="Mada"/>
                          <a:ea typeface="Mada"/>
                          <a:cs typeface="Mada"/>
                          <a:sym typeface="Mada"/>
                        </a:rPr>
                        <a:t>of the </a:t>
                      </a:r>
                      <a:r>
                        <a:rPr b="1" lang="ar" sz="1100">
                          <a:solidFill>
                            <a:schemeClr val="dk1"/>
                          </a:solidFill>
                          <a:latin typeface="Mada"/>
                          <a:ea typeface="Mada"/>
                          <a:cs typeface="Mada"/>
                          <a:sym typeface="Mada"/>
                        </a:rPr>
                        <a:t>hands</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face</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neck</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trunk</a:t>
                      </a:r>
                      <a:r>
                        <a:rPr lang="ar" sz="1100">
                          <a:solidFill>
                            <a:schemeClr val="dk1"/>
                          </a:solidFill>
                          <a:latin typeface="Mada"/>
                          <a:ea typeface="Mada"/>
                          <a:cs typeface="Mada"/>
                          <a:sym typeface="Mada"/>
                        </a:rPr>
                        <a:t> and </a:t>
                      </a:r>
                      <a:r>
                        <a:rPr b="1" lang="ar" sz="1100">
                          <a:solidFill>
                            <a:schemeClr val="dk1"/>
                          </a:solidFill>
                          <a:latin typeface="Mada"/>
                          <a:ea typeface="Mada"/>
                          <a:cs typeface="Mada"/>
                          <a:sym typeface="Mada"/>
                        </a:rPr>
                        <a:t>limbs</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156250" lvl="0" marL="172800" rtl="0" algn="l">
                        <a:spcBef>
                          <a:spcPts val="0"/>
                        </a:spcBef>
                        <a:spcAft>
                          <a:spcPts val="0"/>
                        </a:spcAft>
                        <a:buSzPts val="1100"/>
                        <a:buFont typeface="Mada"/>
                        <a:buChar char="●"/>
                      </a:pPr>
                      <a:r>
                        <a:rPr lang="ar" sz="1100">
                          <a:solidFill>
                            <a:schemeClr val="dk1"/>
                          </a:solidFill>
                          <a:latin typeface="Mada"/>
                          <a:ea typeface="Mada"/>
                          <a:cs typeface="Mada"/>
                          <a:sym typeface="Mada"/>
                        </a:rPr>
                        <a:t>Clinically manifest as clumsiness, deterioration of handwriting, emotional lability or grimacing of face.</a:t>
                      </a:r>
                      <a:endParaRPr sz="1100">
                        <a:solidFill>
                          <a:schemeClr val="dk1"/>
                        </a:solidFill>
                        <a:latin typeface="Mada"/>
                        <a:ea typeface="Mada"/>
                        <a:cs typeface="Mada"/>
                        <a:sym typeface="Mada"/>
                      </a:endParaRPr>
                    </a:p>
                    <a:p>
                      <a:pPr indent="-156250" lvl="0" marL="172800"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Spontaneous recovery usually occurs within a few months. Approximately one-quarter of affected patients will go on to develop chronic rheumatic valve disease.</a:t>
                      </a:r>
                      <a:endParaRPr sz="1100">
                        <a:solidFill>
                          <a:srgbClr val="1C4588"/>
                        </a:solidFill>
                        <a:latin typeface="Mada"/>
                        <a:ea typeface="Mada"/>
                        <a:cs typeface="Mada"/>
                        <a:sym typeface="Mada"/>
                      </a:endParaRPr>
                    </a:p>
                  </a:txBody>
                  <a:tcPr marT="91425" marB="91425" marR="91425" marL="91425" anchor="ctr"/>
                </a:tc>
              </a:tr>
              <a:tr h="10484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Subcutaneous nodules</a:t>
                      </a:r>
                      <a:endParaRPr b="1">
                        <a:solidFill>
                          <a:srgbClr val="FFFFFF"/>
                        </a:solidFill>
                        <a:latin typeface="Mada"/>
                        <a:ea typeface="Mada"/>
                        <a:cs typeface="Mada"/>
                        <a:sym typeface="Mada"/>
                      </a:endParaRPr>
                    </a:p>
                    <a:p>
                      <a:pPr indent="0" lvl="0" marL="0" rtl="0" algn="ctr">
                        <a:spcBef>
                          <a:spcPts val="0"/>
                        </a:spcBef>
                        <a:spcAft>
                          <a:spcPts val="0"/>
                        </a:spcAft>
                        <a:buNone/>
                      </a:pPr>
                      <a:r>
                        <a:rPr b="1" lang="ar" sz="1000">
                          <a:solidFill>
                            <a:srgbClr val="FFFFFF"/>
                          </a:solidFill>
                          <a:latin typeface="Mada"/>
                          <a:ea typeface="Mada"/>
                          <a:cs typeface="Mada"/>
                          <a:sym typeface="Mada"/>
                        </a:rPr>
                        <a:t>(Associated with severe carditis)</a:t>
                      </a:r>
                      <a:endParaRPr b="1" sz="1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They are </a:t>
                      </a:r>
                      <a:r>
                        <a:rPr b="1" lang="ar" sz="1100">
                          <a:solidFill>
                            <a:srgbClr val="CC0000"/>
                          </a:solidFill>
                          <a:latin typeface="Mada"/>
                          <a:ea typeface="Mada"/>
                          <a:cs typeface="Mada"/>
                          <a:sym typeface="Mada"/>
                        </a:rPr>
                        <a:t>small</a:t>
                      </a:r>
                      <a:r>
                        <a:rPr lang="ar" sz="1100">
                          <a:solidFill>
                            <a:schemeClr val="dk1"/>
                          </a:solidFill>
                          <a:latin typeface="Mada"/>
                          <a:ea typeface="Mada"/>
                          <a:cs typeface="Mada"/>
                          <a:sym typeface="Mada"/>
                        </a:rPr>
                        <a:t> (0.5–2.0 cm), </a:t>
                      </a:r>
                      <a:r>
                        <a:rPr b="1" lang="ar" sz="1100">
                          <a:solidFill>
                            <a:schemeClr val="dk1"/>
                          </a:solidFill>
                          <a:latin typeface="Mada"/>
                          <a:ea typeface="Mada"/>
                          <a:cs typeface="Mada"/>
                          <a:sym typeface="Mada"/>
                        </a:rPr>
                        <a:t>firm</a:t>
                      </a:r>
                      <a:r>
                        <a:rPr lang="ar" sz="1100">
                          <a:solidFill>
                            <a:schemeClr val="dk1"/>
                          </a:solidFill>
                          <a:latin typeface="Mada"/>
                          <a:ea typeface="Mada"/>
                          <a:cs typeface="Mada"/>
                          <a:sym typeface="Mada"/>
                        </a:rPr>
                        <a:t> and </a:t>
                      </a:r>
                      <a:r>
                        <a:rPr b="1" lang="ar" sz="1100">
                          <a:solidFill>
                            <a:schemeClr val="dk1"/>
                          </a:solidFill>
                          <a:latin typeface="Mada"/>
                          <a:ea typeface="Mada"/>
                          <a:cs typeface="Mada"/>
                          <a:sym typeface="Mada"/>
                        </a:rPr>
                        <a:t>painless</a:t>
                      </a:r>
                      <a:r>
                        <a:rPr lang="ar" sz="1100">
                          <a:solidFill>
                            <a:schemeClr val="dk1"/>
                          </a:solidFill>
                          <a:latin typeface="Mada"/>
                          <a:ea typeface="Mada"/>
                          <a:cs typeface="Mada"/>
                          <a:sym typeface="Mada"/>
                        </a:rPr>
                        <a:t> and are </a:t>
                      </a:r>
                      <a:r>
                        <a:rPr b="1" lang="ar" sz="1100">
                          <a:solidFill>
                            <a:srgbClr val="CC0000"/>
                          </a:solidFill>
                          <a:latin typeface="Mada"/>
                          <a:ea typeface="Mada"/>
                          <a:cs typeface="Mada"/>
                          <a:sym typeface="Mada"/>
                        </a:rPr>
                        <a:t>best felt over extensor surfaces</a:t>
                      </a:r>
                      <a:r>
                        <a:rPr lang="ar" sz="1100">
                          <a:solidFill>
                            <a:schemeClr val="dk1"/>
                          </a:solidFill>
                          <a:latin typeface="Mada"/>
                          <a:ea typeface="Mada"/>
                          <a:cs typeface="Mada"/>
                          <a:sym typeface="Mada"/>
                        </a:rPr>
                        <a:t> of joints, bone prominences, tendons and spine. occurs in 10% of cases.</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Short lived (lasts for few days). </a:t>
                      </a:r>
                      <a:r>
                        <a:rPr lang="ar" sz="1100">
                          <a:solidFill>
                            <a:srgbClr val="1C4588"/>
                          </a:solidFill>
                          <a:latin typeface="Mada"/>
                          <a:ea typeface="Mada"/>
                          <a:cs typeface="Mada"/>
                          <a:sym typeface="Mada"/>
                        </a:rPr>
                        <a:t>They typically appear more than 3 weeks after the onset of other manifestations and therefore </a:t>
                      </a:r>
                      <a:r>
                        <a:rPr b="1" lang="ar" sz="1100">
                          <a:solidFill>
                            <a:srgbClr val="1C4588"/>
                          </a:solidFill>
                          <a:latin typeface="Mada"/>
                          <a:ea typeface="Mada"/>
                          <a:cs typeface="Mada"/>
                          <a:sym typeface="Mada"/>
                        </a:rPr>
                        <a:t>help to confirm</a:t>
                      </a:r>
                      <a:r>
                        <a:rPr lang="ar" sz="1100">
                          <a:solidFill>
                            <a:srgbClr val="1C4588"/>
                          </a:solidFill>
                          <a:latin typeface="Mada"/>
                          <a:ea typeface="Mada"/>
                          <a:cs typeface="Mada"/>
                          <a:sym typeface="Mada"/>
                        </a:rPr>
                        <a:t> rather than make the diagnosis.</a:t>
                      </a:r>
                      <a:endParaRPr sz="1100">
                        <a:solidFill>
                          <a:srgbClr val="1C4588"/>
                        </a:solidFill>
                        <a:latin typeface="Mada"/>
                        <a:ea typeface="Mada"/>
                        <a:cs typeface="Mada"/>
                        <a:sym typeface="Mada"/>
                      </a:endParaRPr>
                    </a:p>
                  </a:txBody>
                  <a:tcPr marT="91425" marB="91425" marR="91425" marL="91425" anchor="ctr"/>
                </a:tc>
              </a:tr>
              <a:tr h="135722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Erythema marginatum</a:t>
                      </a:r>
                      <a:endParaRPr b="1">
                        <a:solidFill>
                          <a:srgbClr val="FFFFFF"/>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000">
                          <a:solidFill>
                            <a:schemeClr val="lt1"/>
                          </a:solidFill>
                          <a:latin typeface="Mada"/>
                          <a:ea typeface="Mada"/>
                          <a:cs typeface="Mada"/>
                          <a:sym typeface="Mada"/>
                        </a:rPr>
                        <a:t>(Associated with carditis)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l">
                        <a:spcBef>
                          <a:spcPts val="0"/>
                        </a:spcBef>
                        <a:spcAft>
                          <a:spcPts val="0"/>
                        </a:spcAft>
                        <a:buNone/>
                      </a:pPr>
                      <a:r>
                        <a:t/>
                      </a:r>
                      <a:endParaRPr sz="1100">
                        <a:latin typeface="Mada"/>
                        <a:ea typeface="Mada"/>
                        <a:cs typeface="Mada"/>
                        <a:sym typeface="Mada"/>
                      </a:endParaRPr>
                    </a:p>
                  </a:txBody>
                  <a:tcPr marT="91425" marB="91425" marR="91425" marL="91425" anchor="ctr"/>
                </a:tc>
              </a:tr>
            </a:tbl>
          </a:graphicData>
        </a:graphic>
      </p:graphicFrame>
      <p:sp>
        <p:nvSpPr>
          <p:cNvPr id="180" name="Google Shape;180;p27"/>
          <p:cNvSpPr txBox="1"/>
          <p:nvPr/>
        </p:nvSpPr>
        <p:spPr>
          <a:xfrm>
            <a:off x="548925" y="0"/>
            <a:ext cx="599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Acute Rheumatic Fever (ARF) cont.</a:t>
            </a:r>
            <a:endParaRPr sz="2600">
              <a:latin typeface="Exo Thin"/>
              <a:ea typeface="Exo Thin"/>
              <a:cs typeface="Exo Thin"/>
              <a:sym typeface="Exo Thin"/>
            </a:endParaRPr>
          </a:p>
        </p:txBody>
      </p:sp>
      <p:sp>
        <p:nvSpPr>
          <p:cNvPr id="181" name="Google Shape;181;p27"/>
          <p:cNvSpPr txBox="1"/>
          <p:nvPr/>
        </p:nvSpPr>
        <p:spPr>
          <a:xfrm>
            <a:off x="28575" y="10249775"/>
            <a:ext cx="75600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p:txBody>
      </p:sp>
      <p:grpSp>
        <p:nvGrpSpPr>
          <p:cNvPr id="182" name="Google Shape;182;p27"/>
          <p:cNvGrpSpPr/>
          <p:nvPr/>
        </p:nvGrpSpPr>
        <p:grpSpPr>
          <a:xfrm>
            <a:off x="625261" y="3179503"/>
            <a:ext cx="375038" cy="442244"/>
            <a:chOff x="5590166" y="2547077"/>
            <a:chExt cx="463868" cy="347130"/>
          </a:xfrm>
        </p:grpSpPr>
        <p:sp>
          <p:nvSpPr>
            <p:cNvPr id="183" name="Google Shape;183;p27"/>
            <p:cNvSpPr/>
            <p:nvPr/>
          </p:nvSpPr>
          <p:spPr>
            <a:xfrm>
              <a:off x="5616792" y="2547077"/>
              <a:ext cx="410514" cy="347130"/>
            </a:xfrm>
            <a:custGeom>
              <a:rect b="b" l="l" r="r" t="t"/>
              <a:pathLst>
                <a:path extrusionOk="0" h="11134" w="13167">
                  <a:moveTo>
                    <a:pt x="9349" y="1"/>
                  </a:moveTo>
                  <a:cubicBezTo>
                    <a:pt x="9346" y="1"/>
                    <a:pt x="9344" y="1"/>
                    <a:pt x="9344" y="1"/>
                  </a:cubicBezTo>
                  <a:cubicBezTo>
                    <a:pt x="8259" y="1"/>
                    <a:pt x="7279" y="453"/>
                    <a:pt x="6583" y="1180"/>
                  </a:cubicBezTo>
                  <a:cubicBezTo>
                    <a:pt x="5888" y="453"/>
                    <a:pt x="4908" y="1"/>
                    <a:pt x="3822" y="1"/>
                  </a:cubicBezTo>
                  <a:cubicBezTo>
                    <a:pt x="1712" y="1"/>
                    <a:pt x="0" y="1711"/>
                    <a:pt x="0" y="3821"/>
                  </a:cubicBezTo>
                  <a:cubicBezTo>
                    <a:pt x="0" y="5961"/>
                    <a:pt x="1482" y="7456"/>
                    <a:pt x="2774" y="8518"/>
                  </a:cubicBezTo>
                  <a:cubicBezTo>
                    <a:pt x="3611" y="9206"/>
                    <a:pt x="4418" y="9734"/>
                    <a:pt x="4509" y="9792"/>
                  </a:cubicBezTo>
                  <a:lnTo>
                    <a:pt x="6583" y="11133"/>
                  </a:lnTo>
                  <a:lnTo>
                    <a:pt x="8658" y="9792"/>
                  </a:lnTo>
                  <a:cubicBezTo>
                    <a:pt x="8747" y="9734"/>
                    <a:pt x="9556" y="9206"/>
                    <a:pt x="10392" y="8518"/>
                  </a:cubicBezTo>
                  <a:cubicBezTo>
                    <a:pt x="11685" y="7456"/>
                    <a:pt x="13167" y="5961"/>
                    <a:pt x="13167" y="3821"/>
                  </a:cubicBezTo>
                  <a:cubicBezTo>
                    <a:pt x="13167" y="2000"/>
                    <a:pt x="11892" y="478"/>
                    <a:pt x="10186" y="95"/>
                  </a:cubicBezTo>
                  <a:cubicBezTo>
                    <a:pt x="9862" y="3"/>
                    <a:pt x="9400" y="1"/>
                    <a:pt x="9349" y="1"/>
                  </a:cubicBez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7"/>
            <p:cNvSpPr/>
            <p:nvPr/>
          </p:nvSpPr>
          <p:spPr>
            <a:xfrm>
              <a:off x="5753947" y="2552034"/>
              <a:ext cx="273364" cy="342111"/>
            </a:xfrm>
            <a:custGeom>
              <a:rect b="b" l="l" r="r" t="t"/>
              <a:pathLst>
                <a:path extrusionOk="0" h="10973" w="8768">
                  <a:moveTo>
                    <a:pt x="6040" y="1"/>
                  </a:moveTo>
                  <a:cubicBezTo>
                    <a:pt x="6478" y="2338"/>
                    <a:pt x="6774" y="7969"/>
                    <a:pt x="0" y="9559"/>
                  </a:cubicBezTo>
                  <a:cubicBezTo>
                    <a:pt x="55" y="9596"/>
                    <a:pt x="94" y="9622"/>
                    <a:pt x="110" y="9631"/>
                  </a:cubicBezTo>
                  <a:lnTo>
                    <a:pt x="2184" y="10973"/>
                  </a:lnTo>
                  <a:lnTo>
                    <a:pt x="4259" y="9631"/>
                  </a:lnTo>
                  <a:cubicBezTo>
                    <a:pt x="4348" y="9573"/>
                    <a:pt x="5157" y="9046"/>
                    <a:pt x="5993" y="8358"/>
                  </a:cubicBezTo>
                  <a:cubicBezTo>
                    <a:pt x="7286" y="7295"/>
                    <a:pt x="8768" y="5800"/>
                    <a:pt x="8768" y="3661"/>
                  </a:cubicBezTo>
                  <a:cubicBezTo>
                    <a:pt x="8768" y="1933"/>
                    <a:pt x="7618" y="472"/>
                    <a:pt x="6040" y="1"/>
                  </a:cubicBezTo>
                  <a:close/>
                </a:path>
              </a:pathLst>
            </a:custGeom>
            <a:solidFill>
              <a:srgbClr val="FC5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7"/>
            <p:cNvSpPr/>
            <p:nvPr/>
          </p:nvSpPr>
          <p:spPr>
            <a:xfrm>
              <a:off x="5880033" y="2697201"/>
              <a:ext cx="121686" cy="97897"/>
            </a:xfrm>
            <a:custGeom>
              <a:rect b="b" l="l" r="r" t="t"/>
              <a:pathLst>
                <a:path extrusionOk="0" h="3140" w="3903">
                  <a:moveTo>
                    <a:pt x="2209" y="0"/>
                  </a:moveTo>
                  <a:cubicBezTo>
                    <a:pt x="2204" y="0"/>
                    <a:pt x="2199" y="1"/>
                    <a:pt x="2194" y="1"/>
                  </a:cubicBezTo>
                  <a:cubicBezTo>
                    <a:pt x="2104" y="8"/>
                    <a:pt x="2029" y="67"/>
                    <a:pt x="2002" y="151"/>
                  </a:cubicBezTo>
                  <a:lnTo>
                    <a:pt x="1306" y="2307"/>
                  </a:lnTo>
                  <a:lnTo>
                    <a:pt x="449" y="351"/>
                  </a:lnTo>
                  <a:cubicBezTo>
                    <a:pt x="413" y="269"/>
                    <a:pt x="334" y="221"/>
                    <a:pt x="250" y="221"/>
                  </a:cubicBezTo>
                  <a:cubicBezTo>
                    <a:pt x="221" y="221"/>
                    <a:pt x="191" y="227"/>
                    <a:pt x="163" y="239"/>
                  </a:cubicBezTo>
                  <a:cubicBezTo>
                    <a:pt x="51" y="289"/>
                    <a:pt x="1" y="416"/>
                    <a:pt x="50" y="527"/>
                  </a:cubicBezTo>
                  <a:lnTo>
                    <a:pt x="1139" y="3009"/>
                  </a:lnTo>
                  <a:cubicBezTo>
                    <a:pt x="1172" y="3089"/>
                    <a:pt x="1251" y="3139"/>
                    <a:pt x="1337" y="3139"/>
                  </a:cubicBezTo>
                  <a:lnTo>
                    <a:pt x="1348" y="3139"/>
                  </a:lnTo>
                  <a:cubicBezTo>
                    <a:pt x="1438" y="3133"/>
                    <a:pt x="1516" y="3074"/>
                    <a:pt x="1545" y="2989"/>
                  </a:cubicBezTo>
                  <a:lnTo>
                    <a:pt x="2253" y="796"/>
                  </a:lnTo>
                  <a:lnTo>
                    <a:pt x="2827" y="1952"/>
                  </a:lnTo>
                  <a:cubicBezTo>
                    <a:pt x="2863" y="2026"/>
                    <a:pt x="2940" y="2074"/>
                    <a:pt x="3022" y="2074"/>
                  </a:cubicBezTo>
                  <a:lnTo>
                    <a:pt x="3592" y="2074"/>
                  </a:lnTo>
                  <a:cubicBezTo>
                    <a:pt x="3700" y="1932"/>
                    <a:pt x="3804" y="1788"/>
                    <a:pt x="3902" y="1637"/>
                  </a:cubicBezTo>
                  <a:lnTo>
                    <a:pt x="3158" y="1637"/>
                  </a:lnTo>
                  <a:lnTo>
                    <a:pt x="3158" y="1636"/>
                  </a:lnTo>
                  <a:lnTo>
                    <a:pt x="2405" y="122"/>
                  </a:lnTo>
                  <a:cubicBezTo>
                    <a:pt x="2367" y="46"/>
                    <a:pt x="2291" y="0"/>
                    <a:pt x="2209" y="0"/>
                  </a:cubicBezTo>
                  <a:close/>
                </a:path>
              </a:pathLst>
            </a:custGeom>
            <a:solidFill>
              <a:srgbClr val="FC6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7"/>
            <p:cNvSpPr/>
            <p:nvPr/>
          </p:nvSpPr>
          <p:spPr>
            <a:xfrm>
              <a:off x="5642421" y="2649155"/>
              <a:ext cx="244775" cy="160346"/>
            </a:xfrm>
            <a:custGeom>
              <a:rect b="b" l="l" r="r" t="t"/>
              <a:pathLst>
                <a:path extrusionOk="0" h="5143" w="7851">
                  <a:moveTo>
                    <a:pt x="7104" y="1"/>
                  </a:moveTo>
                  <a:cubicBezTo>
                    <a:pt x="7102" y="1"/>
                    <a:pt x="7099" y="1"/>
                    <a:pt x="7097" y="1"/>
                  </a:cubicBezTo>
                  <a:cubicBezTo>
                    <a:pt x="7010" y="2"/>
                    <a:pt x="6929" y="54"/>
                    <a:pt x="6898" y="135"/>
                  </a:cubicBezTo>
                  <a:lnTo>
                    <a:pt x="5871" y="2665"/>
                  </a:lnTo>
                  <a:lnTo>
                    <a:pt x="5010" y="1217"/>
                  </a:lnTo>
                  <a:cubicBezTo>
                    <a:pt x="4969" y="1150"/>
                    <a:pt x="4897" y="1110"/>
                    <a:pt x="4820" y="1110"/>
                  </a:cubicBezTo>
                  <a:cubicBezTo>
                    <a:pt x="4812" y="1110"/>
                    <a:pt x="4803" y="1110"/>
                    <a:pt x="4794" y="1111"/>
                  </a:cubicBezTo>
                  <a:cubicBezTo>
                    <a:pt x="4708" y="1123"/>
                    <a:pt x="4637" y="1183"/>
                    <a:pt x="4612" y="1266"/>
                  </a:cubicBezTo>
                  <a:lnTo>
                    <a:pt x="3742" y="4208"/>
                  </a:lnTo>
                  <a:lnTo>
                    <a:pt x="2627" y="933"/>
                  </a:lnTo>
                  <a:cubicBezTo>
                    <a:pt x="2599" y="850"/>
                    <a:pt x="2523" y="792"/>
                    <a:pt x="2434" y="786"/>
                  </a:cubicBezTo>
                  <a:cubicBezTo>
                    <a:pt x="2430" y="786"/>
                    <a:pt x="2426" y="786"/>
                    <a:pt x="2423" y="786"/>
                  </a:cubicBezTo>
                  <a:cubicBezTo>
                    <a:pt x="2339" y="786"/>
                    <a:pt x="2262" y="833"/>
                    <a:pt x="2224" y="909"/>
                  </a:cubicBezTo>
                  <a:lnTo>
                    <a:pt x="1123" y="3177"/>
                  </a:lnTo>
                  <a:lnTo>
                    <a:pt x="1" y="3177"/>
                  </a:lnTo>
                  <a:cubicBezTo>
                    <a:pt x="98" y="3327"/>
                    <a:pt x="203" y="3472"/>
                    <a:pt x="312" y="3612"/>
                  </a:cubicBezTo>
                  <a:lnTo>
                    <a:pt x="1259" y="3612"/>
                  </a:lnTo>
                  <a:cubicBezTo>
                    <a:pt x="1341" y="3612"/>
                    <a:pt x="1418" y="3566"/>
                    <a:pt x="1454" y="3489"/>
                  </a:cubicBezTo>
                  <a:lnTo>
                    <a:pt x="2383" y="1574"/>
                  </a:lnTo>
                  <a:lnTo>
                    <a:pt x="3550" y="4995"/>
                  </a:lnTo>
                  <a:cubicBezTo>
                    <a:pt x="3580" y="5084"/>
                    <a:pt x="3662" y="5143"/>
                    <a:pt x="3755" y="5143"/>
                  </a:cubicBezTo>
                  <a:lnTo>
                    <a:pt x="3759" y="5143"/>
                  </a:lnTo>
                  <a:cubicBezTo>
                    <a:pt x="3855" y="5141"/>
                    <a:pt x="3936" y="5078"/>
                    <a:pt x="3963" y="4988"/>
                  </a:cubicBezTo>
                  <a:lnTo>
                    <a:pt x="4884" y="1867"/>
                  </a:lnTo>
                  <a:lnTo>
                    <a:pt x="5715" y="3265"/>
                  </a:lnTo>
                  <a:cubicBezTo>
                    <a:pt x="5755" y="3332"/>
                    <a:pt x="5827" y="3373"/>
                    <a:pt x="5905" y="3373"/>
                  </a:cubicBezTo>
                  <a:cubicBezTo>
                    <a:pt x="5910" y="3373"/>
                    <a:pt x="5915" y="3372"/>
                    <a:pt x="5920" y="3372"/>
                  </a:cubicBezTo>
                  <a:cubicBezTo>
                    <a:pt x="6003" y="3366"/>
                    <a:pt x="6074" y="3314"/>
                    <a:pt x="6105" y="3236"/>
                  </a:cubicBezTo>
                  <a:lnTo>
                    <a:pt x="7103" y="779"/>
                  </a:lnTo>
                  <a:lnTo>
                    <a:pt x="7402" y="1458"/>
                  </a:lnTo>
                  <a:cubicBezTo>
                    <a:pt x="7437" y="1540"/>
                    <a:pt x="7517" y="1590"/>
                    <a:pt x="7601" y="1590"/>
                  </a:cubicBezTo>
                  <a:cubicBezTo>
                    <a:pt x="7630" y="1590"/>
                    <a:pt x="7660" y="1584"/>
                    <a:pt x="7688" y="1571"/>
                  </a:cubicBezTo>
                  <a:cubicBezTo>
                    <a:pt x="7800" y="1522"/>
                    <a:pt x="7850" y="1393"/>
                    <a:pt x="7801" y="1283"/>
                  </a:cubicBezTo>
                  <a:lnTo>
                    <a:pt x="7300" y="131"/>
                  </a:lnTo>
                  <a:cubicBezTo>
                    <a:pt x="7266" y="54"/>
                    <a:pt x="7189" y="1"/>
                    <a:pt x="7104" y="1"/>
                  </a:cubicBezTo>
                  <a:close/>
                </a:path>
              </a:pathLst>
            </a:custGeom>
            <a:solidFill>
              <a:srgbClr val="FC60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p:nvPr/>
          </p:nvSpPr>
          <p:spPr>
            <a:xfrm>
              <a:off x="5880033" y="2679929"/>
              <a:ext cx="174002" cy="97960"/>
            </a:xfrm>
            <a:custGeom>
              <a:rect b="b" l="l" r="r" t="t"/>
              <a:pathLst>
                <a:path extrusionOk="0" h="3142" w="5581">
                  <a:moveTo>
                    <a:pt x="2211" y="1"/>
                  </a:moveTo>
                  <a:cubicBezTo>
                    <a:pt x="2205" y="1"/>
                    <a:pt x="2200" y="1"/>
                    <a:pt x="2194" y="1"/>
                  </a:cubicBezTo>
                  <a:cubicBezTo>
                    <a:pt x="2104" y="7"/>
                    <a:pt x="2029" y="66"/>
                    <a:pt x="2002" y="152"/>
                  </a:cubicBezTo>
                  <a:lnTo>
                    <a:pt x="1306" y="2307"/>
                  </a:lnTo>
                  <a:lnTo>
                    <a:pt x="449" y="353"/>
                  </a:lnTo>
                  <a:cubicBezTo>
                    <a:pt x="413" y="271"/>
                    <a:pt x="333" y="222"/>
                    <a:pt x="249" y="222"/>
                  </a:cubicBezTo>
                  <a:cubicBezTo>
                    <a:pt x="220" y="222"/>
                    <a:pt x="191" y="228"/>
                    <a:pt x="163" y="240"/>
                  </a:cubicBezTo>
                  <a:cubicBezTo>
                    <a:pt x="51" y="289"/>
                    <a:pt x="1" y="418"/>
                    <a:pt x="50" y="527"/>
                  </a:cubicBezTo>
                  <a:lnTo>
                    <a:pt x="1139" y="3011"/>
                  </a:lnTo>
                  <a:cubicBezTo>
                    <a:pt x="1172" y="3089"/>
                    <a:pt x="1250" y="3141"/>
                    <a:pt x="1337" y="3141"/>
                  </a:cubicBezTo>
                  <a:cubicBezTo>
                    <a:pt x="1340" y="3141"/>
                    <a:pt x="1343" y="3139"/>
                    <a:pt x="1346" y="3139"/>
                  </a:cubicBezTo>
                  <a:cubicBezTo>
                    <a:pt x="1347" y="3139"/>
                    <a:pt x="1348" y="3139"/>
                    <a:pt x="1350" y="3140"/>
                  </a:cubicBezTo>
                  <a:cubicBezTo>
                    <a:pt x="1439" y="3137"/>
                    <a:pt x="1519" y="3077"/>
                    <a:pt x="1546" y="2991"/>
                  </a:cubicBezTo>
                  <a:lnTo>
                    <a:pt x="2255" y="796"/>
                  </a:lnTo>
                  <a:lnTo>
                    <a:pt x="2830" y="1953"/>
                  </a:lnTo>
                  <a:cubicBezTo>
                    <a:pt x="2866" y="2027"/>
                    <a:pt x="2941" y="2074"/>
                    <a:pt x="3025" y="2074"/>
                  </a:cubicBezTo>
                  <a:lnTo>
                    <a:pt x="5362" y="2074"/>
                  </a:lnTo>
                  <a:cubicBezTo>
                    <a:pt x="5484" y="2074"/>
                    <a:pt x="5581" y="1976"/>
                    <a:pt x="5581" y="1856"/>
                  </a:cubicBezTo>
                  <a:cubicBezTo>
                    <a:pt x="5581" y="1735"/>
                    <a:pt x="5484" y="1636"/>
                    <a:pt x="5362" y="1636"/>
                  </a:cubicBezTo>
                  <a:lnTo>
                    <a:pt x="3158" y="1636"/>
                  </a:lnTo>
                  <a:lnTo>
                    <a:pt x="2405" y="123"/>
                  </a:lnTo>
                  <a:cubicBezTo>
                    <a:pt x="2367" y="48"/>
                    <a:pt x="2293" y="1"/>
                    <a:pt x="2211" y="1"/>
                  </a:cubicBezTo>
                  <a:close/>
                </a:path>
              </a:pathLst>
            </a:custGeom>
            <a:solidFill>
              <a:srgbClr val="FBD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7"/>
            <p:cNvSpPr/>
            <p:nvPr/>
          </p:nvSpPr>
          <p:spPr>
            <a:xfrm>
              <a:off x="5590166" y="2631914"/>
              <a:ext cx="297122" cy="160439"/>
            </a:xfrm>
            <a:custGeom>
              <a:rect b="b" l="l" r="r" t="t"/>
              <a:pathLst>
                <a:path extrusionOk="0" h="5146" w="9530">
                  <a:moveTo>
                    <a:pt x="8777" y="0"/>
                  </a:moveTo>
                  <a:cubicBezTo>
                    <a:pt x="8776" y="0"/>
                    <a:pt x="8774" y="0"/>
                    <a:pt x="8773" y="0"/>
                  </a:cubicBezTo>
                  <a:cubicBezTo>
                    <a:pt x="8686" y="0"/>
                    <a:pt x="8607" y="55"/>
                    <a:pt x="8574" y="136"/>
                  </a:cubicBezTo>
                  <a:lnTo>
                    <a:pt x="7547" y="2666"/>
                  </a:lnTo>
                  <a:lnTo>
                    <a:pt x="6686" y="1216"/>
                  </a:lnTo>
                  <a:cubicBezTo>
                    <a:pt x="6646" y="1150"/>
                    <a:pt x="6574" y="1110"/>
                    <a:pt x="6499" y="1110"/>
                  </a:cubicBezTo>
                  <a:cubicBezTo>
                    <a:pt x="6489" y="1110"/>
                    <a:pt x="6480" y="1111"/>
                    <a:pt x="6470" y="1112"/>
                  </a:cubicBezTo>
                  <a:cubicBezTo>
                    <a:pt x="6384" y="1121"/>
                    <a:pt x="6313" y="1183"/>
                    <a:pt x="6288" y="1265"/>
                  </a:cubicBezTo>
                  <a:lnTo>
                    <a:pt x="5419" y="4207"/>
                  </a:lnTo>
                  <a:lnTo>
                    <a:pt x="4303" y="933"/>
                  </a:lnTo>
                  <a:cubicBezTo>
                    <a:pt x="4275" y="850"/>
                    <a:pt x="4199" y="792"/>
                    <a:pt x="4111" y="787"/>
                  </a:cubicBezTo>
                  <a:cubicBezTo>
                    <a:pt x="4106" y="786"/>
                    <a:pt x="4102" y="786"/>
                    <a:pt x="4097" y="786"/>
                  </a:cubicBezTo>
                  <a:cubicBezTo>
                    <a:pt x="4013" y="786"/>
                    <a:pt x="3937" y="834"/>
                    <a:pt x="3900" y="910"/>
                  </a:cubicBezTo>
                  <a:lnTo>
                    <a:pt x="2799" y="3178"/>
                  </a:lnTo>
                  <a:lnTo>
                    <a:pt x="218" y="3178"/>
                  </a:lnTo>
                  <a:cubicBezTo>
                    <a:pt x="97" y="3178"/>
                    <a:pt x="0" y="3275"/>
                    <a:pt x="0" y="3396"/>
                  </a:cubicBezTo>
                  <a:cubicBezTo>
                    <a:pt x="0" y="3517"/>
                    <a:pt x="97" y="3614"/>
                    <a:pt x="218" y="3614"/>
                  </a:cubicBezTo>
                  <a:lnTo>
                    <a:pt x="2936" y="3614"/>
                  </a:lnTo>
                  <a:cubicBezTo>
                    <a:pt x="3020" y="3614"/>
                    <a:pt x="3095" y="3568"/>
                    <a:pt x="3131" y="3491"/>
                  </a:cubicBezTo>
                  <a:lnTo>
                    <a:pt x="4062" y="1576"/>
                  </a:lnTo>
                  <a:lnTo>
                    <a:pt x="5227" y="4996"/>
                  </a:lnTo>
                  <a:cubicBezTo>
                    <a:pt x="5258" y="5086"/>
                    <a:pt x="5340" y="5145"/>
                    <a:pt x="5434" y="5145"/>
                  </a:cubicBezTo>
                  <a:cubicBezTo>
                    <a:pt x="5435" y="5145"/>
                    <a:pt x="5437" y="5145"/>
                    <a:pt x="5438" y="5144"/>
                  </a:cubicBezTo>
                  <a:cubicBezTo>
                    <a:pt x="5532" y="5141"/>
                    <a:pt x="5616" y="5079"/>
                    <a:pt x="5643" y="4987"/>
                  </a:cubicBezTo>
                  <a:lnTo>
                    <a:pt x="6564" y="1867"/>
                  </a:lnTo>
                  <a:lnTo>
                    <a:pt x="7396" y="3266"/>
                  </a:lnTo>
                  <a:cubicBezTo>
                    <a:pt x="7436" y="3333"/>
                    <a:pt x="7505" y="3374"/>
                    <a:pt x="7581" y="3374"/>
                  </a:cubicBezTo>
                  <a:cubicBezTo>
                    <a:pt x="7587" y="3374"/>
                    <a:pt x="7593" y="3373"/>
                    <a:pt x="7599" y="3373"/>
                  </a:cubicBezTo>
                  <a:cubicBezTo>
                    <a:pt x="7683" y="3366"/>
                    <a:pt x="7755" y="3312"/>
                    <a:pt x="7786" y="3237"/>
                  </a:cubicBezTo>
                  <a:lnTo>
                    <a:pt x="8783" y="779"/>
                  </a:lnTo>
                  <a:lnTo>
                    <a:pt x="9081" y="1459"/>
                  </a:lnTo>
                  <a:cubicBezTo>
                    <a:pt x="9117" y="1540"/>
                    <a:pt x="9197" y="1589"/>
                    <a:pt x="9281" y="1589"/>
                  </a:cubicBezTo>
                  <a:cubicBezTo>
                    <a:pt x="9310" y="1589"/>
                    <a:pt x="9340" y="1583"/>
                    <a:pt x="9369" y="1570"/>
                  </a:cubicBezTo>
                  <a:cubicBezTo>
                    <a:pt x="9479" y="1521"/>
                    <a:pt x="9529" y="1394"/>
                    <a:pt x="9481" y="1284"/>
                  </a:cubicBezTo>
                  <a:lnTo>
                    <a:pt x="8976" y="130"/>
                  </a:lnTo>
                  <a:cubicBezTo>
                    <a:pt x="8941" y="52"/>
                    <a:pt x="8863" y="0"/>
                    <a:pt x="8777" y="0"/>
                  </a:cubicBezTo>
                  <a:close/>
                </a:path>
              </a:pathLst>
            </a:custGeom>
            <a:solidFill>
              <a:srgbClr val="FBDA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9" name="Google Shape;189;p27"/>
          <p:cNvPicPr preferRelativeResize="0"/>
          <p:nvPr/>
        </p:nvPicPr>
        <p:blipFill>
          <a:blip r:embed="rId3">
            <a:alphaModFix/>
          </a:blip>
          <a:stretch>
            <a:fillRect/>
          </a:stretch>
        </p:blipFill>
        <p:spPr>
          <a:xfrm>
            <a:off x="660000" y="4995013"/>
            <a:ext cx="375025" cy="500429"/>
          </a:xfrm>
          <a:prstGeom prst="rect">
            <a:avLst/>
          </a:prstGeom>
          <a:noFill/>
          <a:ln>
            <a:noFill/>
          </a:ln>
        </p:spPr>
      </p:pic>
      <p:sp>
        <p:nvSpPr>
          <p:cNvPr id="190" name="Google Shape;190;p27"/>
          <p:cNvSpPr/>
          <p:nvPr/>
        </p:nvSpPr>
        <p:spPr>
          <a:xfrm>
            <a:off x="625263" y="5441250"/>
            <a:ext cx="375000" cy="114300"/>
          </a:xfrm>
          <a:prstGeom prst="rect">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 name="Google Shape;191;p27"/>
          <p:cNvGrpSpPr/>
          <p:nvPr/>
        </p:nvGrpSpPr>
        <p:grpSpPr>
          <a:xfrm>
            <a:off x="601282" y="6921763"/>
            <a:ext cx="422995" cy="456879"/>
            <a:chOff x="8046909" y="1779462"/>
            <a:chExt cx="459278" cy="463837"/>
          </a:xfrm>
        </p:grpSpPr>
        <p:sp>
          <p:nvSpPr>
            <p:cNvPr id="192" name="Google Shape;192;p27"/>
            <p:cNvSpPr/>
            <p:nvPr/>
          </p:nvSpPr>
          <p:spPr>
            <a:xfrm>
              <a:off x="8046909" y="1779525"/>
              <a:ext cx="459151" cy="463765"/>
            </a:xfrm>
            <a:custGeom>
              <a:rect b="b" l="l" r="r" t="t"/>
              <a:pathLst>
                <a:path extrusionOk="0" h="14875" w="14727">
                  <a:moveTo>
                    <a:pt x="6632" y="0"/>
                  </a:moveTo>
                  <a:cubicBezTo>
                    <a:pt x="6520" y="0"/>
                    <a:pt x="6405" y="13"/>
                    <a:pt x="6290" y="38"/>
                  </a:cubicBezTo>
                  <a:cubicBezTo>
                    <a:pt x="5950" y="114"/>
                    <a:pt x="5667" y="293"/>
                    <a:pt x="5480" y="521"/>
                  </a:cubicBezTo>
                  <a:cubicBezTo>
                    <a:pt x="5291" y="388"/>
                    <a:pt x="5047" y="315"/>
                    <a:pt x="4786" y="315"/>
                  </a:cubicBezTo>
                  <a:cubicBezTo>
                    <a:pt x="4600" y="315"/>
                    <a:pt x="4406" y="352"/>
                    <a:pt x="4215" y="429"/>
                  </a:cubicBezTo>
                  <a:cubicBezTo>
                    <a:pt x="3903" y="554"/>
                    <a:pt x="3657" y="767"/>
                    <a:pt x="3509" y="1013"/>
                  </a:cubicBezTo>
                  <a:cubicBezTo>
                    <a:pt x="3422" y="988"/>
                    <a:pt x="3331" y="976"/>
                    <a:pt x="3238" y="976"/>
                  </a:cubicBezTo>
                  <a:cubicBezTo>
                    <a:pt x="2874" y="976"/>
                    <a:pt x="2481" y="1164"/>
                    <a:pt x="2197" y="1513"/>
                  </a:cubicBezTo>
                  <a:cubicBezTo>
                    <a:pt x="1999" y="1757"/>
                    <a:pt x="1890" y="2036"/>
                    <a:pt x="1866" y="2304"/>
                  </a:cubicBezTo>
                  <a:cubicBezTo>
                    <a:pt x="1378" y="2322"/>
                    <a:pt x="921" y="2755"/>
                    <a:pt x="791" y="3362"/>
                  </a:cubicBezTo>
                  <a:cubicBezTo>
                    <a:pt x="727" y="3660"/>
                    <a:pt x="753" y="3950"/>
                    <a:pt x="847" y="4196"/>
                  </a:cubicBezTo>
                  <a:cubicBezTo>
                    <a:pt x="294" y="4352"/>
                    <a:pt x="0" y="5031"/>
                    <a:pt x="190" y="5714"/>
                  </a:cubicBezTo>
                  <a:cubicBezTo>
                    <a:pt x="262" y="5971"/>
                    <a:pt x="392" y="6192"/>
                    <a:pt x="557" y="6361"/>
                  </a:cubicBezTo>
                  <a:cubicBezTo>
                    <a:pt x="502" y="6590"/>
                    <a:pt x="503" y="6847"/>
                    <a:pt x="575" y="7106"/>
                  </a:cubicBezTo>
                  <a:cubicBezTo>
                    <a:pt x="740" y="7695"/>
                    <a:pt x="1212" y="8096"/>
                    <a:pt x="1695" y="8096"/>
                  </a:cubicBezTo>
                  <a:cubicBezTo>
                    <a:pt x="1772" y="8096"/>
                    <a:pt x="1849" y="8085"/>
                    <a:pt x="1926" y="8064"/>
                  </a:cubicBezTo>
                  <a:cubicBezTo>
                    <a:pt x="1988" y="8048"/>
                    <a:pt x="2043" y="8025"/>
                    <a:pt x="2098" y="7996"/>
                  </a:cubicBezTo>
                  <a:cubicBezTo>
                    <a:pt x="2207" y="8285"/>
                    <a:pt x="2653" y="8514"/>
                    <a:pt x="3057" y="8514"/>
                  </a:cubicBezTo>
                  <a:cubicBezTo>
                    <a:pt x="3168" y="8514"/>
                    <a:pt x="3276" y="8497"/>
                    <a:pt x="3373" y="8459"/>
                  </a:cubicBezTo>
                  <a:cubicBezTo>
                    <a:pt x="3924" y="9718"/>
                    <a:pt x="4765" y="10357"/>
                    <a:pt x="6067" y="10357"/>
                  </a:cubicBezTo>
                  <a:cubicBezTo>
                    <a:pt x="6426" y="10357"/>
                    <a:pt x="6821" y="10309"/>
                    <a:pt x="7254" y="10211"/>
                  </a:cubicBezTo>
                  <a:cubicBezTo>
                    <a:pt x="7361" y="10769"/>
                    <a:pt x="7709" y="11448"/>
                    <a:pt x="8659" y="11995"/>
                  </a:cubicBezTo>
                  <a:cubicBezTo>
                    <a:pt x="10246" y="12907"/>
                    <a:pt x="10947" y="13617"/>
                    <a:pt x="11059" y="14335"/>
                  </a:cubicBezTo>
                  <a:cubicBezTo>
                    <a:pt x="11106" y="14646"/>
                    <a:pt x="11372" y="14874"/>
                    <a:pt x="11688" y="14874"/>
                  </a:cubicBezTo>
                  <a:cubicBezTo>
                    <a:pt x="12094" y="14874"/>
                    <a:pt x="12396" y="14501"/>
                    <a:pt x="12309" y="14104"/>
                  </a:cubicBezTo>
                  <a:lnTo>
                    <a:pt x="11690" y="11263"/>
                  </a:lnTo>
                  <a:lnTo>
                    <a:pt x="11575" y="9443"/>
                  </a:lnTo>
                  <a:lnTo>
                    <a:pt x="12605" y="9053"/>
                  </a:lnTo>
                  <a:cubicBezTo>
                    <a:pt x="12720" y="9105"/>
                    <a:pt x="12842" y="9129"/>
                    <a:pt x="12964" y="9129"/>
                  </a:cubicBezTo>
                  <a:cubicBezTo>
                    <a:pt x="13403" y="9129"/>
                    <a:pt x="13857" y="8816"/>
                    <a:pt x="14084" y="8308"/>
                  </a:cubicBezTo>
                  <a:cubicBezTo>
                    <a:pt x="14246" y="7954"/>
                    <a:pt x="14261" y="7578"/>
                    <a:pt x="14155" y="7273"/>
                  </a:cubicBezTo>
                  <a:cubicBezTo>
                    <a:pt x="14369" y="7084"/>
                    <a:pt x="14535" y="6807"/>
                    <a:pt x="14605" y="6480"/>
                  </a:cubicBezTo>
                  <a:cubicBezTo>
                    <a:pt x="14726" y="5910"/>
                    <a:pt x="14524" y="5365"/>
                    <a:pt x="14138" y="5120"/>
                  </a:cubicBezTo>
                  <a:cubicBezTo>
                    <a:pt x="14236" y="4761"/>
                    <a:pt x="14152" y="4323"/>
                    <a:pt x="13878" y="3954"/>
                  </a:cubicBezTo>
                  <a:cubicBezTo>
                    <a:pt x="13661" y="3665"/>
                    <a:pt x="13369" y="3475"/>
                    <a:pt x="13072" y="3405"/>
                  </a:cubicBezTo>
                  <a:cubicBezTo>
                    <a:pt x="13165" y="3091"/>
                    <a:pt x="13087" y="2729"/>
                    <a:pt x="12869" y="2419"/>
                  </a:cubicBezTo>
                  <a:cubicBezTo>
                    <a:pt x="12869" y="2419"/>
                    <a:pt x="12480" y="1954"/>
                    <a:pt x="12224" y="1896"/>
                  </a:cubicBezTo>
                  <a:cubicBezTo>
                    <a:pt x="12012" y="1848"/>
                    <a:pt x="11814" y="1778"/>
                    <a:pt x="11621" y="1778"/>
                  </a:cubicBezTo>
                  <a:cubicBezTo>
                    <a:pt x="11595" y="1778"/>
                    <a:pt x="11569" y="1779"/>
                    <a:pt x="11543" y="1782"/>
                  </a:cubicBezTo>
                  <a:cubicBezTo>
                    <a:pt x="11450" y="1426"/>
                    <a:pt x="11167" y="1088"/>
                    <a:pt x="10752" y="901"/>
                  </a:cubicBezTo>
                  <a:cubicBezTo>
                    <a:pt x="10546" y="809"/>
                    <a:pt x="10332" y="765"/>
                    <a:pt x="10130" y="765"/>
                  </a:cubicBezTo>
                  <a:cubicBezTo>
                    <a:pt x="10013" y="765"/>
                    <a:pt x="9900" y="779"/>
                    <a:pt x="9794" y="807"/>
                  </a:cubicBezTo>
                  <a:cubicBezTo>
                    <a:pt x="9610" y="436"/>
                    <a:pt x="9177" y="158"/>
                    <a:pt x="8656" y="131"/>
                  </a:cubicBezTo>
                  <a:cubicBezTo>
                    <a:pt x="8626" y="129"/>
                    <a:pt x="8595" y="128"/>
                    <a:pt x="8565" y="128"/>
                  </a:cubicBezTo>
                  <a:cubicBezTo>
                    <a:pt x="8197" y="128"/>
                    <a:pt x="7864" y="258"/>
                    <a:pt x="7634" y="465"/>
                  </a:cubicBezTo>
                  <a:cubicBezTo>
                    <a:pt x="7430" y="176"/>
                    <a:pt x="7053" y="0"/>
                    <a:pt x="6632" y="0"/>
                  </a:cubicBezTo>
                  <a:close/>
                </a:path>
              </a:pathLst>
            </a:custGeom>
            <a:solidFill>
              <a:srgbClr val="FEA8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7"/>
            <p:cNvSpPr/>
            <p:nvPr/>
          </p:nvSpPr>
          <p:spPr>
            <a:xfrm>
              <a:off x="8109017" y="1779462"/>
              <a:ext cx="397170" cy="283902"/>
            </a:xfrm>
            <a:custGeom>
              <a:rect b="b" l="l" r="r" t="t"/>
              <a:pathLst>
                <a:path extrusionOk="0" h="9106" w="12739">
                  <a:moveTo>
                    <a:pt x="4642" y="1"/>
                  </a:moveTo>
                  <a:cubicBezTo>
                    <a:pt x="4530" y="1"/>
                    <a:pt x="4415" y="13"/>
                    <a:pt x="4299" y="39"/>
                  </a:cubicBezTo>
                  <a:cubicBezTo>
                    <a:pt x="3960" y="114"/>
                    <a:pt x="3676" y="292"/>
                    <a:pt x="3490" y="520"/>
                  </a:cubicBezTo>
                  <a:cubicBezTo>
                    <a:pt x="3301" y="388"/>
                    <a:pt x="3058" y="316"/>
                    <a:pt x="2797" y="316"/>
                  </a:cubicBezTo>
                  <a:cubicBezTo>
                    <a:pt x="2611" y="316"/>
                    <a:pt x="2416" y="352"/>
                    <a:pt x="2225" y="429"/>
                  </a:cubicBezTo>
                  <a:cubicBezTo>
                    <a:pt x="1913" y="555"/>
                    <a:pt x="1667" y="766"/>
                    <a:pt x="1518" y="1012"/>
                  </a:cubicBezTo>
                  <a:cubicBezTo>
                    <a:pt x="1432" y="987"/>
                    <a:pt x="1341" y="975"/>
                    <a:pt x="1249" y="975"/>
                  </a:cubicBezTo>
                  <a:cubicBezTo>
                    <a:pt x="884" y="975"/>
                    <a:pt x="489" y="1164"/>
                    <a:pt x="207" y="1513"/>
                  </a:cubicBezTo>
                  <a:cubicBezTo>
                    <a:pt x="122" y="1618"/>
                    <a:pt x="54" y="1727"/>
                    <a:pt x="0" y="1842"/>
                  </a:cubicBezTo>
                  <a:cubicBezTo>
                    <a:pt x="65" y="1821"/>
                    <a:pt x="130" y="1810"/>
                    <a:pt x="195" y="1800"/>
                  </a:cubicBezTo>
                  <a:cubicBezTo>
                    <a:pt x="453" y="1769"/>
                    <a:pt x="691" y="1659"/>
                    <a:pt x="889" y="1493"/>
                  </a:cubicBezTo>
                  <a:cubicBezTo>
                    <a:pt x="1009" y="1393"/>
                    <a:pt x="1148" y="1308"/>
                    <a:pt x="1305" y="1246"/>
                  </a:cubicBezTo>
                  <a:cubicBezTo>
                    <a:pt x="1496" y="1170"/>
                    <a:pt x="1691" y="1133"/>
                    <a:pt x="1877" y="1133"/>
                  </a:cubicBezTo>
                  <a:cubicBezTo>
                    <a:pt x="1955" y="1133"/>
                    <a:pt x="2031" y="1139"/>
                    <a:pt x="2105" y="1152"/>
                  </a:cubicBezTo>
                  <a:cubicBezTo>
                    <a:pt x="2181" y="1165"/>
                    <a:pt x="2259" y="1172"/>
                    <a:pt x="2336" y="1172"/>
                  </a:cubicBezTo>
                  <a:cubicBezTo>
                    <a:pt x="2554" y="1172"/>
                    <a:pt x="2771" y="1119"/>
                    <a:pt x="2964" y="1012"/>
                  </a:cubicBezTo>
                  <a:cubicBezTo>
                    <a:pt x="3088" y="944"/>
                    <a:pt x="3230" y="889"/>
                    <a:pt x="3380" y="856"/>
                  </a:cubicBezTo>
                  <a:cubicBezTo>
                    <a:pt x="3495" y="830"/>
                    <a:pt x="3610" y="817"/>
                    <a:pt x="3722" y="817"/>
                  </a:cubicBezTo>
                  <a:cubicBezTo>
                    <a:pt x="3938" y="817"/>
                    <a:pt x="4142" y="864"/>
                    <a:pt x="4317" y="947"/>
                  </a:cubicBezTo>
                  <a:cubicBezTo>
                    <a:pt x="4482" y="1026"/>
                    <a:pt x="4661" y="1064"/>
                    <a:pt x="4841" y="1064"/>
                  </a:cubicBezTo>
                  <a:cubicBezTo>
                    <a:pt x="4968" y="1064"/>
                    <a:pt x="5096" y="1045"/>
                    <a:pt x="5220" y="1009"/>
                  </a:cubicBezTo>
                  <a:cubicBezTo>
                    <a:pt x="5355" y="968"/>
                    <a:pt x="5500" y="947"/>
                    <a:pt x="5649" y="947"/>
                  </a:cubicBezTo>
                  <a:cubicBezTo>
                    <a:pt x="5682" y="947"/>
                    <a:pt x="5714" y="948"/>
                    <a:pt x="5746" y="950"/>
                  </a:cubicBezTo>
                  <a:cubicBezTo>
                    <a:pt x="6087" y="967"/>
                    <a:pt x="6394" y="1094"/>
                    <a:pt x="6614" y="1284"/>
                  </a:cubicBezTo>
                  <a:cubicBezTo>
                    <a:pt x="6820" y="1460"/>
                    <a:pt x="7078" y="1565"/>
                    <a:pt x="7349" y="1589"/>
                  </a:cubicBezTo>
                  <a:cubicBezTo>
                    <a:pt x="7511" y="1603"/>
                    <a:pt x="7680" y="1646"/>
                    <a:pt x="7842" y="1719"/>
                  </a:cubicBezTo>
                  <a:cubicBezTo>
                    <a:pt x="8088" y="1829"/>
                    <a:pt x="8289" y="1993"/>
                    <a:pt x="8429" y="2183"/>
                  </a:cubicBezTo>
                  <a:cubicBezTo>
                    <a:pt x="8608" y="2424"/>
                    <a:pt x="8861" y="2599"/>
                    <a:pt x="9152" y="2673"/>
                  </a:cubicBezTo>
                  <a:cubicBezTo>
                    <a:pt x="9205" y="2687"/>
                    <a:pt x="9259" y="2700"/>
                    <a:pt x="9314" y="2713"/>
                  </a:cubicBezTo>
                  <a:cubicBezTo>
                    <a:pt x="9570" y="2771"/>
                    <a:pt x="9959" y="3237"/>
                    <a:pt x="9959" y="3237"/>
                  </a:cubicBezTo>
                  <a:cubicBezTo>
                    <a:pt x="10068" y="3390"/>
                    <a:pt x="10144" y="3560"/>
                    <a:pt x="10177" y="3728"/>
                  </a:cubicBezTo>
                  <a:cubicBezTo>
                    <a:pt x="10239" y="4019"/>
                    <a:pt x="10410" y="4276"/>
                    <a:pt x="10650" y="4452"/>
                  </a:cubicBezTo>
                  <a:cubicBezTo>
                    <a:pt x="10764" y="4539"/>
                    <a:pt x="10872" y="4646"/>
                    <a:pt x="10968" y="4770"/>
                  </a:cubicBezTo>
                  <a:cubicBezTo>
                    <a:pt x="11150" y="5015"/>
                    <a:pt x="11247" y="5289"/>
                    <a:pt x="11264" y="5551"/>
                  </a:cubicBezTo>
                  <a:cubicBezTo>
                    <a:pt x="11277" y="5788"/>
                    <a:pt x="11369" y="6012"/>
                    <a:pt x="11505" y="6209"/>
                  </a:cubicBezTo>
                  <a:cubicBezTo>
                    <a:pt x="11701" y="6491"/>
                    <a:pt x="11781" y="6888"/>
                    <a:pt x="11693" y="7297"/>
                  </a:cubicBezTo>
                  <a:cubicBezTo>
                    <a:pt x="11643" y="7534"/>
                    <a:pt x="11542" y="7744"/>
                    <a:pt x="11410" y="7913"/>
                  </a:cubicBezTo>
                  <a:cubicBezTo>
                    <a:pt x="11319" y="8030"/>
                    <a:pt x="11277" y="8177"/>
                    <a:pt x="11297" y="8323"/>
                  </a:cubicBezTo>
                  <a:cubicBezTo>
                    <a:pt x="11330" y="8571"/>
                    <a:pt x="11296" y="8841"/>
                    <a:pt x="11182" y="9106"/>
                  </a:cubicBezTo>
                  <a:cubicBezTo>
                    <a:pt x="11550" y="9025"/>
                    <a:pt x="11903" y="8734"/>
                    <a:pt x="12094" y="8309"/>
                  </a:cubicBezTo>
                  <a:cubicBezTo>
                    <a:pt x="12253" y="7955"/>
                    <a:pt x="12270" y="7579"/>
                    <a:pt x="12165" y="7274"/>
                  </a:cubicBezTo>
                  <a:cubicBezTo>
                    <a:pt x="12380" y="7085"/>
                    <a:pt x="12545" y="6809"/>
                    <a:pt x="12614" y="6480"/>
                  </a:cubicBezTo>
                  <a:cubicBezTo>
                    <a:pt x="12738" y="5911"/>
                    <a:pt x="12533" y="5366"/>
                    <a:pt x="12147" y="5120"/>
                  </a:cubicBezTo>
                  <a:cubicBezTo>
                    <a:pt x="12247" y="4762"/>
                    <a:pt x="12162" y="4322"/>
                    <a:pt x="11887" y="3954"/>
                  </a:cubicBezTo>
                  <a:cubicBezTo>
                    <a:pt x="11670" y="3664"/>
                    <a:pt x="11380" y="3475"/>
                    <a:pt x="11083" y="3404"/>
                  </a:cubicBezTo>
                  <a:cubicBezTo>
                    <a:pt x="11174" y="3093"/>
                    <a:pt x="11098" y="2729"/>
                    <a:pt x="10878" y="2420"/>
                  </a:cubicBezTo>
                  <a:cubicBezTo>
                    <a:pt x="10878" y="2420"/>
                    <a:pt x="10491" y="1954"/>
                    <a:pt x="10233" y="1897"/>
                  </a:cubicBezTo>
                  <a:cubicBezTo>
                    <a:pt x="10020" y="1848"/>
                    <a:pt x="9822" y="1778"/>
                    <a:pt x="9630" y="1778"/>
                  </a:cubicBezTo>
                  <a:cubicBezTo>
                    <a:pt x="9604" y="1778"/>
                    <a:pt x="9578" y="1780"/>
                    <a:pt x="9552" y="1782"/>
                  </a:cubicBezTo>
                  <a:cubicBezTo>
                    <a:pt x="9461" y="1427"/>
                    <a:pt x="9177" y="1088"/>
                    <a:pt x="8763" y="902"/>
                  </a:cubicBezTo>
                  <a:cubicBezTo>
                    <a:pt x="8557" y="809"/>
                    <a:pt x="8342" y="765"/>
                    <a:pt x="8139" y="765"/>
                  </a:cubicBezTo>
                  <a:cubicBezTo>
                    <a:pt x="8022" y="765"/>
                    <a:pt x="7909" y="780"/>
                    <a:pt x="7803" y="808"/>
                  </a:cubicBezTo>
                  <a:cubicBezTo>
                    <a:pt x="7623" y="437"/>
                    <a:pt x="7186" y="159"/>
                    <a:pt x="6667" y="130"/>
                  </a:cubicBezTo>
                  <a:cubicBezTo>
                    <a:pt x="6638" y="129"/>
                    <a:pt x="6610" y="128"/>
                    <a:pt x="6581" y="128"/>
                  </a:cubicBezTo>
                  <a:cubicBezTo>
                    <a:pt x="6210" y="128"/>
                    <a:pt x="5873" y="257"/>
                    <a:pt x="5644" y="465"/>
                  </a:cubicBezTo>
                  <a:cubicBezTo>
                    <a:pt x="5439" y="176"/>
                    <a:pt x="5064" y="1"/>
                    <a:pt x="4642" y="1"/>
                  </a:cubicBezTo>
                  <a:close/>
                </a:path>
              </a:pathLst>
            </a:custGeom>
            <a:solidFill>
              <a:srgbClr val="FD8D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7"/>
            <p:cNvSpPr/>
            <p:nvPr/>
          </p:nvSpPr>
          <p:spPr>
            <a:xfrm>
              <a:off x="8073723" y="1868383"/>
              <a:ext cx="4365" cy="8636"/>
            </a:xfrm>
            <a:custGeom>
              <a:rect b="b" l="l" r="r" t="t"/>
              <a:pathLst>
                <a:path extrusionOk="0" h="277" w="140">
                  <a:moveTo>
                    <a:pt x="139" y="0"/>
                  </a:moveTo>
                  <a:lnTo>
                    <a:pt x="139" y="0"/>
                  </a:lnTo>
                  <a:cubicBezTo>
                    <a:pt x="84" y="85"/>
                    <a:pt x="38" y="176"/>
                    <a:pt x="0" y="276"/>
                  </a:cubicBezTo>
                  <a:cubicBezTo>
                    <a:pt x="29" y="273"/>
                    <a:pt x="58" y="269"/>
                    <a:pt x="86" y="269"/>
                  </a:cubicBezTo>
                  <a:cubicBezTo>
                    <a:pt x="94" y="179"/>
                    <a:pt x="112" y="90"/>
                    <a:pt x="139" y="0"/>
                  </a:cubicBezTo>
                  <a:close/>
                </a:path>
              </a:pathLst>
            </a:custGeom>
            <a:solidFill>
              <a:srgbClr val="FD8D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7"/>
            <p:cNvSpPr/>
            <p:nvPr/>
          </p:nvSpPr>
          <p:spPr>
            <a:xfrm>
              <a:off x="8254995" y="2064216"/>
              <a:ext cx="178398" cy="179084"/>
            </a:xfrm>
            <a:custGeom>
              <a:rect b="b" l="l" r="r" t="t"/>
              <a:pathLst>
                <a:path extrusionOk="0" h="5744" w="5722">
                  <a:moveTo>
                    <a:pt x="636" y="0"/>
                  </a:moveTo>
                  <a:cubicBezTo>
                    <a:pt x="636" y="0"/>
                    <a:pt x="0" y="1722"/>
                    <a:pt x="1985" y="2864"/>
                  </a:cubicBezTo>
                  <a:cubicBezTo>
                    <a:pt x="3572" y="3776"/>
                    <a:pt x="4273" y="4486"/>
                    <a:pt x="4385" y="5204"/>
                  </a:cubicBezTo>
                  <a:cubicBezTo>
                    <a:pt x="4432" y="5515"/>
                    <a:pt x="4698" y="5743"/>
                    <a:pt x="5014" y="5743"/>
                  </a:cubicBezTo>
                  <a:cubicBezTo>
                    <a:pt x="5420" y="5743"/>
                    <a:pt x="5722" y="5370"/>
                    <a:pt x="5635" y="4973"/>
                  </a:cubicBezTo>
                  <a:lnTo>
                    <a:pt x="5016" y="2132"/>
                  </a:lnTo>
                  <a:lnTo>
                    <a:pt x="4453" y="717"/>
                  </a:lnTo>
                  <a:cubicBezTo>
                    <a:pt x="4453" y="717"/>
                    <a:pt x="3819" y="760"/>
                    <a:pt x="3121" y="760"/>
                  </a:cubicBezTo>
                  <a:cubicBezTo>
                    <a:pt x="2346" y="760"/>
                    <a:pt x="1492" y="707"/>
                    <a:pt x="1343" y="480"/>
                  </a:cubicBezTo>
                  <a:cubicBezTo>
                    <a:pt x="1061" y="48"/>
                    <a:pt x="636" y="0"/>
                    <a:pt x="636" y="0"/>
                  </a:cubicBezTo>
                  <a:close/>
                </a:path>
              </a:pathLst>
            </a:custGeom>
            <a:solidFill>
              <a:srgbClr val="EA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7"/>
            <p:cNvSpPr/>
            <p:nvPr/>
          </p:nvSpPr>
          <p:spPr>
            <a:xfrm>
              <a:off x="8373567" y="2086508"/>
              <a:ext cx="59830" cy="156729"/>
            </a:xfrm>
            <a:custGeom>
              <a:rect b="b" l="l" r="r" t="t"/>
              <a:pathLst>
                <a:path extrusionOk="0" h="5027" w="1919">
                  <a:moveTo>
                    <a:pt x="651" y="1"/>
                  </a:moveTo>
                  <a:cubicBezTo>
                    <a:pt x="651" y="1"/>
                    <a:pt x="382" y="18"/>
                    <a:pt x="1" y="31"/>
                  </a:cubicBezTo>
                  <a:lnTo>
                    <a:pt x="541" y="1390"/>
                  </a:lnTo>
                  <a:lnTo>
                    <a:pt x="1158" y="4230"/>
                  </a:lnTo>
                  <a:cubicBezTo>
                    <a:pt x="1221" y="4514"/>
                    <a:pt x="1085" y="4785"/>
                    <a:pt x="853" y="4917"/>
                  </a:cubicBezTo>
                  <a:cubicBezTo>
                    <a:pt x="958" y="4988"/>
                    <a:pt x="1080" y="5027"/>
                    <a:pt x="1212" y="5027"/>
                  </a:cubicBezTo>
                  <a:cubicBezTo>
                    <a:pt x="1214" y="5027"/>
                    <a:pt x="1215" y="5027"/>
                    <a:pt x="1217" y="5027"/>
                  </a:cubicBezTo>
                  <a:cubicBezTo>
                    <a:pt x="1619" y="5027"/>
                    <a:pt x="1919" y="4652"/>
                    <a:pt x="1832" y="4258"/>
                  </a:cubicBezTo>
                  <a:lnTo>
                    <a:pt x="1213" y="1417"/>
                  </a:lnTo>
                  <a:lnTo>
                    <a:pt x="651" y="1"/>
                  </a:lnTo>
                  <a:close/>
                </a:path>
              </a:pathLst>
            </a:custGeom>
            <a:solidFill>
              <a:srgbClr val="D3D3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7"/>
            <p:cNvSpPr/>
            <p:nvPr/>
          </p:nvSpPr>
          <p:spPr>
            <a:xfrm>
              <a:off x="8322371" y="2057200"/>
              <a:ext cx="130758" cy="72519"/>
            </a:xfrm>
            <a:custGeom>
              <a:rect b="b" l="l" r="r" t="t"/>
              <a:pathLst>
                <a:path extrusionOk="0" h="2326" w="4194">
                  <a:moveTo>
                    <a:pt x="887" y="1"/>
                  </a:moveTo>
                  <a:cubicBezTo>
                    <a:pt x="375" y="1"/>
                    <a:pt x="0" y="482"/>
                    <a:pt x="128" y="978"/>
                  </a:cubicBezTo>
                  <a:lnTo>
                    <a:pt x="207" y="1410"/>
                  </a:lnTo>
                  <a:cubicBezTo>
                    <a:pt x="344" y="1948"/>
                    <a:pt x="829" y="2325"/>
                    <a:pt x="1385" y="2325"/>
                  </a:cubicBezTo>
                  <a:lnTo>
                    <a:pt x="2809" y="2325"/>
                  </a:lnTo>
                  <a:cubicBezTo>
                    <a:pt x="3363" y="2325"/>
                    <a:pt x="3850" y="1948"/>
                    <a:pt x="3987" y="1410"/>
                  </a:cubicBezTo>
                  <a:lnTo>
                    <a:pt x="4068" y="978"/>
                  </a:lnTo>
                  <a:cubicBezTo>
                    <a:pt x="4194" y="482"/>
                    <a:pt x="3821" y="1"/>
                    <a:pt x="3309" y="1"/>
                  </a:cubicBezTo>
                  <a:close/>
                </a:path>
              </a:pathLst>
            </a:custGeom>
            <a:solidFill>
              <a:srgbClr val="FD6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7"/>
            <p:cNvSpPr/>
            <p:nvPr/>
          </p:nvSpPr>
          <p:spPr>
            <a:xfrm>
              <a:off x="8330478" y="2057481"/>
              <a:ext cx="122309" cy="72238"/>
            </a:xfrm>
            <a:custGeom>
              <a:rect b="b" l="l" r="r" t="t"/>
              <a:pathLst>
                <a:path extrusionOk="0" h="2317" w="3923">
                  <a:moveTo>
                    <a:pt x="3164" y="1"/>
                  </a:moveTo>
                  <a:lnTo>
                    <a:pt x="3164" y="1"/>
                  </a:lnTo>
                  <a:cubicBezTo>
                    <a:pt x="3178" y="100"/>
                    <a:pt x="3174" y="204"/>
                    <a:pt x="3146" y="310"/>
                  </a:cubicBezTo>
                  <a:lnTo>
                    <a:pt x="3067" y="742"/>
                  </a:lnTo>
                  <a:cubicBezTo>
                    <a:pt x="2929" y="1280"/>
                    <a:pt x="2445" y="1657"/>
                    <a:pt x="1889" y="1657"/>
                  </a:cubicBezTo>
                  <a:lnTo>
                    <a:pt x="465" y="1657"/>
                  </a:lnTo>
                  <a:cubicBezTo>
                    <a:pt x="303" y="1657"/>
                    <a:pt x="145" y="1625"/>
                    <a:pt x="1" y="1565"/>
                  </a:cubicBezTo>
                  <a:lnTo>
                    <a:pt x="1" y="1565"/>
                  </a:lnTo>
                  <a:cubicBezTo>
                    <a:pt x="187" y="2016"/>
                    <a:pt x="627" y="2316"/>
                    <a:pt x="1125" y="2316"/>
                  </a:cubicBezTo>
                  <a:lnTo>
                    <a:pt x="2549" y="2316"/>
                  </a:lnTo>
                  <a:cubicBezTo>
                    <a:pt x="3106" y="2316"/>
                    <a:pt x="3590" y="1939"/>
                    <a:pt x="3727" y="1401"/>
                  </a:cubicBezTo>
                  <a:lnTo>
                    <a:pt x="3808" y="969"/>
                  </a:lnTo>
                  <a:cubicBezTo>
                    <a:pt x="3922" y="512"/>
                    <a:pt x="3613" y="67"/>
                    <a:pt x="3164" y="1"/>
                  </a:cubicBezTo>
                  <a:close/>
                </a:path>
              </a:pathLst>
            </a:custGeom>
            <a:solidFill>
              <a:srgbClr val="FC5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7"/>
            <p:cNvSpPr/>
            <p:nvPr/>
          </p:nvSpPr>
          <p:spPr>
            <a:xfrm>
              <a:off x="8274606" y="1845155"/>
              <a:ext cx="127079" cy="79659"/>
            </a:xfrm>
            <a:custGeom>
              <a:rect b="b" l="l" r="r" t="t"/>
              <a:pathLst>
                <a:path extrusionOk="0" h="2555" w="4076">
                  <a:moveTo>
                    <a:pt x="895" y="0"/>
                  </a:moveTo>
                  <a:cubicBezTo>
                    <a:pt x="648" y="0"/>
                    <a:pt x="398" y="52"/>
                    <a:pt x="161" y="162"/>
                  </a:cubicBezTo>
                  <a:cubicBezTo>
                    <a:pt x="49" y="216"/>
                    <a:pt x="0" y="349"/>
                    <a:pt x="52" y="462"/>
                  </a:cubicBezTo>
                  <a:cubicBezTo>
                    <a:pt x="91" y="543"/>
                    <a:pt x="172" y="591"/>
                    <a:pt x="257" y="591"/>
                  </a:cubicBezTo>
                  <a:cubicBezTo>
                    <a:pt x="289" y="591"/>
                    <a:pt x="321" y="584"/>
                    <a:pt x="351" y="570"/>
                  </a:cubicBezTo>
                  <a:cubicBezTo>
                    <a:pt x="528" y="487"/>
                    <a:pt x="714" y="448"/>
                    <a:pt x="898" y="448"/>
                  </a:cubicBezTo>
                  <a:cubicBezTo>
                    <a:pt x="1345" y="448"/>
                    <a:pt x="1775" y="681"/>
                    <a:pt x="2014" y="1083"/>
                  </a:cubicBezTo>
                  <a:cubicBezTo>
                    <a:pt x="1690" y="1437"/>
                    <a:pt x="1590" y="1965"/>
                    <a:pt x="1806" y="2425"/>
                  </a:cubicBezTo>
                  <a:cubicBezTo>
                    <a:pt x="1843" y="2507"/>
                    <a:pt x="1924" y="2555"/>
                    <a:pt x="2009" y="2555"/>
                  </a:cubicBezTo>
                  <a:cubicBezTo>
                    <a:pt x="2043" y="2555"/>
                    <a:pt x="2073" y="2548"/>
                    <a:pt x="2103" y="2533"/>
                  </a:cubicBezTo>
                  <a:cubicBezTo>
                    <a:pt x="2216" y="2481"/>
                    <a:pt x="2264" y="2348"/>
                    <a:pt x="2212" y="2235"/>
                  </a:cubicBezTo>
                  <a:cubicBezTo>
                    <a:pt x="2033" y="1849"/>
                    <a:pt x="2202" y="1388"/>
                    <a:pt x="2588" y="1208"/>
                  </a:cubicBezTo>
                  <a:cubicBezTo>
                    <a:pt x="2693" y="1159"/>
                    <a:pt x="2804" y="1136"/>
                    <a:pt x="2913" y="1136"/>
                  </a:cubicBezTo>
                  <a:cubicBezTo>
                    <a:pt x="3204" y="1136"/>
                    <a:pt x="3484" y="1301"/>
                    <a:pt x="3615" y="1583"/>
                  </a:cubicBezTo>
                  <a:cubicBezTo>
                    <a:pt x="3654" y="1665"/>
                    <a:pt x="3736" y="1713"/>
                    <a:pt x="3820" y="1713"/>
                  </a:cubicBezTo>
                  <a:cubicBezTo>
                    <a:pt x="3852" y="1713"/>
                    <a:pt x="3884" y="1706"/>
                    <a:pt x="3915" y="1692"/>
                  </a:cubicBezTo>
                  <a:cubicBezTo>
                    <a:pt x="4026" y="1640"/>
                    <a:pt x="4075" y="1505"/>
                    <a:pt x="4023" y="1394"/>
                  </a:cubicBezTo>
                  <a:cubicBezTo>
                    <a:pt x="3816" y="949"/>
                    <a:pt x="3375" y="687"/>
                    <a:pt x="2914" y="687"/>
                  </a:cubicBezTo>
                  <a:cubicBezTo>
                    <a:pt x="2741" y="687"/>
                    <a:pt x="2565" y="723"/>
                    <a:pt x="2398" y="801"/>
                  </a:cubicBezTo>
                  <a:cubicBezTo>
                    <a:pt x="2390" y="804"/>
                    <a:pt x="2382" y="810"/>
                    <a:pt x="2372" y="813"/>
                  </a:cubicBezTo>
                  <a:cubicBezTo>
                    <a:pt x="2048" y="297"/>
                    <a:pt x="1482" y="0"/>
                    <a:pt x="895" y="0"/>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7"/>
            <p:cNvSpPr/>
            <p:nvPr/>
          </p:nvSpPr>
          <p:spPr>
            <a:xfrm>
              <a:off x="8113662" y="1906577"/>
              <a:ext cx="104632" cy="62417"/>
            </a:xfrm>
            <a:custGeom>
              <a:rect b="b" l="l" r="r" t="t"/>
              <a:pathLst>
                <a:path extrusionOk="0" h="2002" w="3356">
                  <a:moveTo>
                    <a:pt x="2618" y="0"/>
                  </a:moveTo>
                  <a:cubicBezTo>
                    <a:pt x="2457" y="0"/>
                    <a:pt x="2296" y="29"/>
                    <a:pt x="2141" y="86"/>
                  </a:cubicBezTo>
                  <a:cubicBezTo>
                    <a:pt x="1816" y="208"/>
                    <a:pt x="1554" y="440"/>
                    <a:pt x="1396" y="747"/>
                  </a:cubicBezTo>
                  <a:cubicBezTo>
                    <a:pt x="1234" y="698"/>
                    <a:pt x="1065" y="673"/>
                    <a:pt x="893" y="673"/>
                  </a:cubicBezTo>
                  <a:cubicBezTo>
                    <a:pt x="648" y="673"/>
                    <a:pt x="398" y="725"/>
                    <a:pt x="160" y="835"/>
                  </a:cubicBezTo>
                  <a:cubicBezTo>
                    <a:pt x="49" y="887"/>
                    <a:pt x="0" y="1021"/>
                    <a:pt x="52" y="1133"/>
                  </a:cubicBezTo>
                  <a:cubicBezTo>
                    <a:pt x="90" y="1215"/>
                    <a:pt x="171" y="1262"/>
                    <a:pt x="255" y="1262"/>
                  </a:cubicBezTo>
                  <a:cubicBezTo>
                    <a:pt x="287" y="1262"/>
                    <a:pt x="319" y="1255"/>
                    <a:pt x="350" y="1241"/>
                  </a:cubicBezTo>
                  <a:cubicBezTo>
                    <a:pt x="526" y="1159"/>
                    <a:pt x="711" y="1120"/>
                    <a:pt x="894" y="1120"/>
                  </a:cubicBezTo>
                  <a:cubicBezTo>
                    <a:pt x="1384" y="1120"/>
                    <a:pt x="1854" y="1400"/>
                    <a:pt x="2074" y="1871"/>
                  </a:cubicBezTo>
                  <a:cubicBezTo>
                    <a:pt x="2112" y="1954"/>
                    <a:pt x="2193" y="2002"/>
                    <a:pt x="2278" y="2002"/>
                  </a:cubicBezTo>
                  <a:cubicBezTo>
                    <a:pt x="2310" y="2002"/>
                    <a:pt x="2342" y="1994"/>
                    <a:pt x="2372" y="1980"/>
                  </a:cubicBezTo>
                  <a:cubicBezTo>
                    <a:pt x="2485" y="1928"/>
                    <a:pt x="2533" y="1795"/>
                    <a:pt x="2481" y="1682"/>
                  </a:cubicBezTo>
                  <a:cubicBezTo>
                    <a:pt x="2330" y="1358"/>
                    <a:pt x="2092" y="1102"/>
                    <a:pt x="1807" y="929"/>
                  </a:cubicBezTo>
                  <a:cubicBezTo>
                    <a:pt x="1915" y="735"/>
                    <a:pt x="2087" y="585"/>
                    <a:pt x="2297" y="508"/>
                  </a:cubicBezTo>
                  <a:cubicBezTo>
                    <a:pt x="2402" y="469"/>
                    <a:pt x="2511" y="450"/>
                    <a:pt x="2620" y="450"/>
                  </a:cubicBezTo>
                  <a:cubicBezTo>
                    <a:pt x="2751" y="450"/>
                    <a:pt x="2883" y="478"/>
                    <a:pt x="3005" y="534"/>
                  </a:cubicBezTo>
                  <a:cubicBezTo>
                    <a:pt x="3036" y="549"/>
                    <a:pt x="3068" y="556"/>
                    <a:pt x="3099" y="556"/>
                  </a:cubicBezTo>
                  <a:cubicBezTo>
                    <a:pt x="3184" y="556"/>
                    <a:pt x="3265" y="507"/>
                    <a:pt x="3303" y="424"/>
                  </a:cubicBezTo>
                  <a:cubicBezTo>
                    <a:pt x="3355" y="313"/>
                    <a:pt x="3305" y="179"/>
                    <a:pt x="3193" y="127"/>
                  </a:cubicBezTo>
                  <a:cubicBezTo>
                    <a:pt x="3009" y="43"/>
                    <a:pt x="2814" y="0"/>
                    <a:pt x="2618" y="0"/>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7"/>
            <p:cNvSpPr/>
            <p:nvPr/>
          </p:nvSpPr>
          <p:spPr>
            <a:xfrm>
              <a:off x="8325084" y="1973361"/>
              <a:ext cx="66003" cy="28995"/>
            </a:xfrm>
            <a:custGeom>
              <a:rect b="b" l="l" r="r" t="t"/>
              <a:pathLst>
                <a:path extrusionOk="0" h="930" w="2117">
                  <a:moveTo>
                    <a:pt x="926" y="0"/>
                  </a:moveTo>
                  <a:cubicBezTo>
                    <a:pt x="640" y="0"/>
                    <a:pt x="363" y="89"/>
                    <a:pt x="124" y="260"/>
                  </a:cubicBezTo>
                  <a:cubicBezTo>
                    <a:pt x="23" y="332"/>
                    <a:pt x="0" y="472"/>
                    <a:pt x="72" y="572"/>
                  </a:cubicBezTo>
                  <a:cubicBezTo>
                    <a:pt x="116" y="633"/>
                    <a:pt x="185" y="665"/>
                    <a:pt x="254" y="665"/>
                  </a:cubicBezTo>
                  <a:cubicBezTo>
                    <a:pt x="300" y="665"/>
                    <a:pt x="346" y="651"/>
                    <a:pt x="385" y="623"/>
                  </a:cubicBezTo>
                  <a:cubicBezTo>
                    <a:pt x="543" y="509"/>
                    <a:pt x="729" y="449"/>
                    <a:pt x="920" y="449"/>
                  </a:cubicBezTo>
                  <a:cubicBezTo>
                    <a:pt x="971" y="449"/>
                    <a:pt x="1024" y="453"/>
                    <a:pt x="1076" y="462"/>
                  </a:cubicBezTo>
                  <a:cubicBezTo>
                    <a:pt x="1320" y="501"/>
                    <a:pt x="1534" y="636"/>
                    <a:pt x="1678" y="835"/>
                  </a:cubicBezTo>
                  <a:cubicBezTo>
                    <a:pt x="1722" y="897"/>
                    <a:pt x="1791" y="929"/>
                    <a:pt x="1862" y="929"/>
                  </a:cubicBezTo>
                  <a:cubicBezTo>
                    <a:pt x="1907" y="929"/>
                    <a:pt x="1952" y="915"/>
                    <a:pt x="1992" y="889"/>
                  </a:cubicBezTo>
                  <a:cubicBezTo>
                    <a:pt x="2093" y="816"/>
                    <a:pt x="2116" y="675"/>
                    <a:pt x="2044" y="575"/>
                  </a:cubicBezTo>
                  <a:cubicBezTo>
                    <a:pt x="1830" y="276"/>
                    <a:pt x="1515" y="76"/>
                    <a:pt x="1151" y="19"/>
                  </a:cubicBezTo>
                  <a:cubicBezTo>
                    <a:pt x="1076" y="6"/>
                    <a:pt x="1001" y="0"/>
                    <a:pt x="926" y="0"/>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7"/>
            <p:cNvSpPr/>
            <p:nvPr/>
          </p:nvSpPr>
          <p:spPr>
            <a:xfrm>
              <a:off x="8245423" y="2053241"/>
              <a:ext cx="65940" cy="29743"/>
            </a:xfrm>
            <a:custGeom>
              <a:rect b="b" l="l" r="r" t="t"/>
              <a:pathLst>
                <a:path extrusionOk="0" h="954" w="2115">
                  <a:moveTo>
                    <a:pt x="1211" y="1"/>
                  </a:moveTo>
                  <a:cubicBezTo>
                    <a:pt x="1125" y="1"/>
                    <a:pt x="1038" y="9"/>
                    <a:pt x="952" y="25"/>
                  </a:cubicBezTo>
                  <a:cubicBezTo>
                    <a:pt x="591" y="93"/>
                    <a:pt x="278" y="297"/>
                    <a:pt x="70" y="601"/>
                  </a:cubicBezTo>
                  <a:cubicBezTo>
                    <a:pt x="1" y="705"/>
                    <a:pt x="27" y="843"/>
                    <a:pt x="131" y="914"/>
                  </a:cubicBezTo>
                  <a:cubicBezTo>
                    <a:pt x="170" y="940"/>
                    <a:pt x="213" y="953"/>
                    <a:pt x="257" y="953"/>
                  </a:cubicBezTo>
                  <a:cubicBezTo>
                    <a:pt x="328" y="953"/>
                    <a:pt x="399" y="919"/>
                    <a:pt x="443" y="854"/>
                  </a:cubicBezTo>
                  <a:cubicBezTo>
                    <a:pt x="582" y="650"/>
                    <a:pt x="793" y="512"/>
                    <a:pt x="1037" y="466"/>
                  </a:cubicBezTo>
                  <a:cubicBezTo>
                    <a:pt x="1096" y="455"/>
                    <a:pt x="1155" y="450"/>
                    <a:pt x="1213" y="450"/>
                  </a:cubicBezTo>
                  <a:cubicBezTo>
                    <a:pt x="1397" y="450"/>
                    <a:pt x="1576" y="505"/>
                    <a:pt x="1731" y="612"/>
                  </a:cubicBezTo>
                  <a:cubicBezTo>
                    <a:pt x="1770" y="638"/>
                    <a:pt x="1813" y="651"/>
                    <a:pt x="1857" y="651"/>
                  </a:cubicBezTo>
                  <a:cubicBezTo>
                    <a:pt x="1883" y="651"/>
                    <a:pt x="1910" y="646"/>
                    <a:pt x="1935" y="637"/>
                  </a:cubicBezTo>
                  <a:cubicBezTo>
                    <a:pt x="1978" y="621"/>
                    <a:pt x="2016" y="593"/>
                    <a:pt x="2043" y="553"/>
                  </a:cubicBezTo>
                  <a:cubicBezTo>
                    <a:pt x="2114" y="449"/>
                    <a:pt x="2087" y="310"/>
                    <a:pt x="1984" y="239"/>
                  </a:cubicBezTo>
                  <a:cubicBezTo>
                    <a:pt x="1753" y="83"/>
                    <a:pt x="1485" y="1"/>
                    <a:pt x="1211" y="1"/>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7"/>
            <p:cNvSpPr/>
            <p:nvPr/>
          </p:nvSpPr>
          <p:spPr>
            <a:xfrm>
              <a:off x="8228431" y="1939502"/>
              <a:ext cx="56338" cy="44085"/>
            </a:xfrm>
            <a:custGeom>
              <a:rect b="b" l="l" r="r" t="t"/>
              <a:pathLst>
                <a:path extrusionOk="0" h="1414" w="1807">
                  <a:moveTo>
                    <a:pt x="1566" y="0"/>
                  </a:moveTo>
                  <a:cubicBezTo>
                    <a:pt x="1457" y="0"/>
                    <a:pt x="1362" y="79"/>
                    <a:pt x="1344" y="187"/>
                  </a:cubicBezTo>
                  <a:cubicBezTo>
                    <a:pt x="1305" y="431"/>
                    <a:pt x="1170" y="646"/>
                    <a:pt x="969" y="791"/>
                  </a:cubicBezTo>
                  <a:cubicBezTo>
                    <a:pt x="812" y="905"/>
                    <a:pt x="625" y="965"/>
                    <a:pt x="432" y="965"/>
                  </a:cubicBezTo>
                  <a:cubicBezTo>
                    <a:pt x="382" y="965"/>
                    <a:pt x="331" y="961"/>
                    <a:pt x="280" y="953"/>
                  </a:cubicBezTo>
                  <a:cubicBezTo>
                    <a:pt x="268" y="951"/>
                    <a:pt x="256" y="950"/>
                    <a:pt x="245" y="950"/>
                  </a:cubicBezTo>
                  <a:cubicBezTo>
                    <a:pt x="136" y="950"/>
                    <a:pt x="39" y="1028"/>
                    <a:pt x="21" y="1138"/>
                  </a:cubicBezTo>
                  <a:cubicBezTo>
                    <a:pt x="1" y="1261"/>
                    <a:pt x="85" y="1376"/>
                    <a:pt x="206" y="1397"/>
                  </a:cubicBezTo>
                  <a:cubicBezTo>
                    <a:pt x="281" y="1408"/>
                    <a:pt x="358" y="1414"/>
                    <a:pt x="432" y="1414"/>
                  </a:cubicBezTo>
                  <a:cubicBezTo>
                    <a:pt x="716" y="1414"/>
                    <a:pt x="995" y="1326"/>
                    <a:pt x="1230" y="1155"/>
                  </a:cubicBezTo>
                  <a:cubicBezTo>
                    <a:pt x="1529" y="940"/>
                    <a:pt x="1725" y="625"/>
                    <a:pt x="1785" y="262"/>
                  </a:cubicBezTo>
                  <a:cubicBezTo>
                    <a:pt x="1806" y="139"/>
                    <a:pt x="1724" y="23"/>
                    <a:pt x="1603" y="3"/>
                  </a:cubicBezTo>
                  <a:cubicBezTo>
                    <a:pt x="1590" y="1"/>
                    <a:pt x="1578" y="0"/>
                    <a:pt x="1566" y="0"/>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p:nvPr/>
          </p:nvSpPr>
          <p:spPr>
            <a:xfrm>
              <a:off x="8140725" y="2008874"/>
              <a:ext cx="19455" cy="41684"/>
            </a:xfrm>
            <a:custGeom>
              <a:rect b="b" l="l" r="r" t="t"/>
              <a:pathLst>
                <a:path extrusionOk="0" h="1337" w="624">
                  <a:moveTo>
                    <a:pt x="322" y="1"/>
                  </a:moveTo>
                  <a:cubicBezTo>
                    <a:pt x="227" y="1"/>
                    <a:pt x="138" y="61"/>
                    <a:pt x="108" y="156"/>
                  </a:cubicBezTo>
                  <a:cubicBezTo>
                    <a:pt x="1" y="490"/>
                    <a:pt x="132" y="1058"/>
                    <a:pt x="160" y="1168"/>
                  </a:cubicBezTo>
                  <a:cubicBezTo>
                    <a:pt x="186" y="1269"/>
                    <a:pt x="275" y="1337"/>
                    <a:pt x="377" y="1337"/>
                  </a:cubicBezTo>
                  <a:cubicBezTo>
                    <a:pt x="395" y="1337"/>
                    <a:pt x="413" y="1336"/>
                    <a:pt x="432" y="1333"/>
                  </a:cubicBezTo>
                  <a:cubicBezTo>
                    <a:pt x="550" y="1301"/>
                    <a:pt x="624" y="1181"/>
                    <a:pt x="593" y="1059"/>
                  </a:cubicBezTo>
                  <a:cubicBezTo>
                    <a:pt x="540" y="835"/>
                    <a:pt x="484" y="449"/>
                    <a:pt x="534" y="293"/>
                  </a:cubicBezTo>
                  <a:cubicBezTo>
                    <a:pt x="572" y="176"/>
                    <a:pt x="507" y="49"/>
                    <a:pt x="390" y="11"/>
                  </a:cubicBezTo>
                  <a:cubicBezTo>
                    <a:pt x="367" y="4"/>
                    <a:pt x="344" y="1"/>
                    <a:pt x="322" y="1"/>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7"/>
            <p:cNvSpPr/>
            <p:nvPr/>
          </p:nvSpPr>
          <p:spPr>
            <a:xfrm>
              <a:off x="8201773" y="1789065"/>
              <a:ext cx="24163" cy="32643"/>
            </a:xfrm>
            <a:custGeom>
              <a:rect b="b" l="l" r="r" t="t"/>
              <a:pathLst>
                <a:path extrusionOk="0" h="1047" w="775">
                  <a:moveTo>
                    <a:pt x="528" y="1"/>
                  </a:moveTo>
                  <a:cubicBezTo>
                    <a:pt x="471" y="1"/>
                    <a:pt x="414" y="22"/>
                    <a:pt x="370" y="65"/>
                  </a:cubicBezTo>
                  <a:cubicBezTo>
                    <a:pt x="333" y="102"/>
                    <a:pt x="0" y="439"/>
                    <a:pt x="0" y="822"/>
                  </a:cubicBezTo>
                  <a:cubicBezTo>
                    <a:pt x="0" y="945"/>
                    <a:pt x="100" y="1046"/>
                    <a:pt x="224" y="1046"/>
                  </a:cubicBezTo>
                  <a:cubicBezTo>
                    <a:pt x="348" y="1046"/>
                    <a:pt x="450" y="945"/>
                    <a:pt x="448" y="822"/>
                  </a:cubicBezTo>
                  <a:cubicBezTo>
                    <a:pt x="448" y="656"/>
                    <a:pt x="623" y="447"/>
                    <a:pt x="685" y="384"/>
                  </a:cubicBezTo>
                  <a:cubicBezTo>
                    <a:pt x="773" y="298"/>
                    <a:pt x="775" y="157"/>
                    <a:pt x="688" y="68"/>
                  </a:cubicBezTo>
                  <a:cubicBezTo>
                    <a:pt x="644" y="23"/>
                    <a:pt x="586" y="1"/>
                    <a:pt x="528" y="1"/>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7"/>
            <p:cNvSpPr/>
            <p:nvPr/>
          </p:nvSpPr>
          <p:spPr>
            <a:xfrm>
              <a:off x="8177298" y="1812137"/>
              <a:ext cx="62885" cy="24443"/>
            </a:xfrm>
            <a:custGeom>
              <a:rect b="b" l="l" r="r" t="t"/>
              <a:pathLst>
                <a:path extrusionOk="0" h="784" w="2017">
                  <a:moveTo>
                    <a:pt x="1039" y="0"/>
                  </a:moveTo>
                  <a:cubicBezTo>
                    <a:pt x="896" y="0"/>
                    <a:pt x="765" y="27"/>
                    <a:pt x="654" y="64"/>
                  </a:cubicBezTo>
                  <a:cubicBezTo>
                    <a:pt x="321" y="172"/>
                    <a:pt x="98" y="389"/>
                    <a:pt x="90" y="398"/>
                  </a:cubicBezTo>
                  <a:cubicBezTo>
                    <a:pt x="3" y="484"/>
                    <a:pt x="0" y="627"/>
                    <a:pt x="87" y="716"/>
                  </a:cubicBezTo>
                  <a:cubicBezTo>
                    <a:pt x="131" y="760"/>
                    <a:pt x="190" y="782"/>
                    <a:pt x="248" y="782"/>
                  </a:cubicBezTo>
                  <a:cubicBezTo>
                    <a:pt x="305" y="782"/>
                    <a:pt x="362" y="761"/>
                    <a:pt x="405" y="718"/>
                  </a:cubicBezTo>
                  <a:cubicBezTo>
                    <a:pt x="422" y="702"/>
                    <a:pt x="683" y="451"/>
                    <a:pt x="1029" y="451"/>
                  </a:cubicBezTo>
                  <a:cubicBezTo>
                    <a:pt x="1208" y="451"/>
                    <a:pt x="1409" y="518"/>
                    <a:pt x="1612" y="718"/>
                  </a:cubicBezTo>
                  <a:cubicBezTo>
                    <a:pt x="1655" y="762"/>
                    <a:pt x="1713" y="783"/>
                    <a:pt x="1770" y="783"/>
                  </a:cubicBezTo>
                  <a:cubicBezTo>
                    <a:pt x="1829" y="783"/>
                    <a:pt x="1887" y="762"/>
                    <a:pt x="1929" y="716"/>
                  </a:cubicBezTo>
                  <a:cubicBezTo>
                    <a:pt x="2017" y="627"/>
                    <a:pt x="2015" y="484"/>
                    <a:pt x="1927" y="398"/>
                  </a:cubicBezTo>
                  <a:cubicBezTo>
                    <a:pt x="1618" y="94"/>
                    <a:pt x="1307" y="0"/>
                    <a:pt x="1039" y="0"/>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7"/>
            <p:cNvSpPr/>
            <p:nvPr/>
          </p:nvSpPr>
          <p:spPr>
            <a:xfrm>
              <a:off x="8461490" y="1966346"/>
              <a:ext cx="34482" cy="47234"/>
            </a:xfrm>
            <a:custGeom>
              <a:rect b="b" l="l" r="r" t="t"/>
              <a:pathLst>
                <a:path extrusionOk="0" h="1515" w="1106">
                  <a:moveTo>
                    <a:pt x="251" y="0"/>
                  </a:moveTo>
                  <a:cubicBezTo>
                    <a:pt x="189" y="0"/>
                    <a:pt x="127" y="26"/>
                    <a:pt x="83" y="77"/>
                  </a:cubicBezTo>
                  <a:cubicBezTo>
                    <a:pt x="1" y="171"/>
                    <a:pt x="11" y="313"/>
                    <a:pt x="105" y="394"/>
                  </a:cubicBezTo>
                  <a:cubicBezTo>
                    <a:pt x="595" y="820"/>
                    <a:pt x="647" y="1286"/>
                    <a:pt x="648" y="1310"/>
                  </a:cubicBezTo>
                  <a:cubicBezTo>
                    <a:pt x="660" y="1426"/>
                    <a:pt x="757" y="1514"/>
                    <a:pt x="873" y="1514"/>
                  </a:cubicBezTo>
                  <a:lnTo>
                    <a:pt x="888" y="1514"/>
                  </a:lnTo>
                  <a:cubicBezTo>
                    <a:pt x="1013" y="1504"/>
                    <a:pt x="1105" y="1396"/>
                    <a:pt x="1095" y="1273"/>
                  </a:cubicBezTo>
                  <a:cubicBezTo>
                    <a:pt x="1092" y="1247"/>
                    <a:pt x="1036" y="609"/>
                    <a:pt x="398" y="56"/>
                  </a:cubicBezTo>
                  <a:cubicBezTo>
                    <a:pt x="356" y="19"/>
                    <a:pt x="303" y="0"/>
                    <a:pt x="251" y="0"/>
                  </a:cubicBezTo>
                  <a:close/>
                </a:path>
              </a:pathLst>
            </a:custGeom>
            <a:solidFill>
              <a:srgbClr val="FC57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8" name="Google Shape;208;p27"/>
          <p:cNvPicPr preferRelativeResize="0"/>
          <p:nvPr/>
        </p:nvPicPr>
        <p:blipFill>
          <a:blip r:embed="rId4">
            <a:alphaModFix/>
          </a:blip>
          <a:stretch>
            <a:fillRect/>
          </a:stretch>
        </p:blipFill>
        <p:spPr>
          <a:xfrm>
            <a:off x="6789725" y="8201125"/>
            <a:ext cx="543201" cy="279901"/>
          </a:xfrm>
          <a:prstGeom prst="rect">
            <a:avLst/>
          </a:prstGeom>
          <a:noFill/>
          <a:ln>
            <a:noFill/>
          </a:ln>
        </p:spPr>
      </p:pic>
      <p:cxnSp>
        <p:nvCxnSpPr>
          <p:cNvPr id="209" name="Google Shape;209;p27"/>
          <p:cNvCxnSpPr/>
          <p:nvPr/>
        </p:nvCxnSpPr>
        <p:spPr>
          <a:xfrm rot="10800000">
            <a:off x="8900" y="10002050"/>
            <a:ext cx="7612800" cy="0"/>
          </a:xfrm>
          <a:prstGeom prst="straightConnector1">
            <a:avLst/>
          </a:prstGeom>
          <a:noFill/>
          <a:ln cap="flat" cmpd="sng" w="28575">
            <a:solidFill>
              <a:srgbClr val="9C254D"/>
            </a:solidFill>
            <a:prstDash val="dot"/>
            <a:round/>
            <a:headEnd len="med" w="med" type="none"/>
            <a:tailEnd len="med" w="med" type="none"/>
          </a:ln>
        </p:spPr>
      </p:cxnSp>
      <p:pic>
        <p:nvPicPr>
          <p:cNvPr id="210" name="Google Shape;210;p27">
            <a:hlinkClick r:id="rId5"/>
          </p:cNvPr>
          <p:cNvPicPr preferRelativeResize="0"/>
          <p:nvPr/>
        </p:nvPicPr>
        <p:blipFill>
          <a:blip r:embed="rId6">
            <a:alphaModFix/>
          </a:blip>
          <a:stretch>
            <a:fillRect/>
          </a:stretch>
        </p:blipFill>
        <p:spPr>
          <a:xfrm>
            <a:off x="7106400" y="5593650"/>
            <a:ext cx="279900" cy="279900"/>
          </a:xfrm>
          <a:prstGeom prst="rect">
            <a:avLst/>
          </a:prstGeom>
          <a:noFill/>
          <a:ln>
            <a:noFill/>
          </a:ln>
        </p:spPr>
      </p:pic>
      <p:pic>
        <p:nvPicPr>
          <p:cNvPr id="211" name="Google Shape;211;p27"/>
          <p:cNvPicPr preferRelativeResize="0"/>
          <p:nvPr/>
        </p:nvPicPr>
        <p:blipFill>
          <a:blip r:embed="rId7">
            <a:alphaModFix/>
          </a:blip>
          <a:stretch>
            <a:fillRect/>
          </a:stretch>
        </p:blipFill>
        <p:spPr>
          <a:xfrm>
            <a:off x="6153225" y="8610600"/>
            <a:ext cx="1233076" cy="1143724"/>
          </a:xfrm>
          <a:prstGeom prst="rect">
            <a:avLst/>
          </a:prstGeom>
          <a:noFill/>
          <a:ln>
            <a:noFill/>
          </a:ln>
        </p:spPr>
      </p:pic>
      <p:sp>
        <p:nvSpPr>
          <p:cNvPr id="212" name="Google Shape;212;p27"/>
          <p:cNvSpPr txBox="1"/>
          <p:nvPr/>
        </p:nvSpPr>
        <p:spPr>
          <a:xfrm>
            <a:off x="1495425" y="8534400"/>
            <a:ext cx="4657800" cy="1104900"/>
          </a:xfrm>
          <a:prstGeom prst="rect">
            <a:avLst/>
          </a:prstGeom>
          <a:noFill/>
          <a:ln>
            <a:noFill/>
          </a:ln>
        </p:spPr>
        <p:txBody>
          <a:bodyPr anchorCtr="0" anchor="t" bIns="91425" lIns="91425" spcFirstLastPara="1" rIns="91425" wrap="square" tIns="91425">
            <a:noAutofit/>
          </a:bodyPr>
          <a:lstStyle/>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Erythema marginatum occurs in less than </a:t>
            </a:r>
            <a:r>
              <a:rPr lang="ar" sz="1100">
                <a:solidFill>
                  <a:srgbClr val="A64D79"/>
                </a:solidFill>
                <a:latin typeface="Mada"/>
                <a:ea typeface="Mada"/>
                <a:cs typeface="Mada"/>
                <a:sym typeface="Mada"/>
              </a:rPr>
              <a:t>5</a:t>
            </a:r>
            <a:r>
              <a:rPr lang="ar" sz="1100">
                <a:solidFill>
                  <a:schemeClr val="dk1"/>
                </a:solidFill>
                <a:latin typeface="Mada"/>
                <a:ea typeface="Mada"/>
                <a:cs typeface="Mada"/>
                <a:sym typeface="Mada"/>
              </a:rPr>
              <a:t>-</a:t>
            </a:r>
            <a:r>
              <a:rPr lang="ar" sz="1100">
                <a:solidFill>
                  <a:srgbClr val="6D9EEB"/>
                </a:solidFill>
                <a:latin typeface="Mada"/>
                <a:ea typeface="Mada"/>
                <a:cs typeface="Mada"/>
                <a:sym typeface="Mada"/>
              </a:rPr>
              <a:t>6</a:t>
            </a:r>
            <a:r>
              <a:rPr lang="ar" sz="1100">
                <a:solidFill>
                  <a:schemeClr val="dk1"/>
                </a:solidFill>
                <a:latin typeface="Mada"/>
                <a:ea typeface="Mada"/>
                <a:cs typeface="Mada"/>
                <a:sym typeface="Mada"/>
              </a:rPr>
              <a:t>% of patients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The lesions start as round or irregular red macules that fade in the centre (</a:t>
            </a:r>
            <a:r>
              <a:rPr b="1" lang="ar" sz="1100">
                <a:solidFill>
                  <a:srgbClr val="CC0000"/>
                </a:solidFill>
                <a:latin typeface="Mada"/>
                <a:ea typeface="Mada"/>
                <a:cs typeface="Mada"/>
                <a:sym typeface="Mada"/>
              </a:rPr>
              <a:t>pale center</a:t>
            </a:r>
            <a:r>
              <a:rPr lang="ar" sz="1100">
                <a:solidFill>
                  <a:schemeClr val="dk1"/>
                </a:solidFill>
                <a:latin typeface="Mada"/>
                <a:ea typeface="Mada"/>
                <a:cs typeface="Mada"/>
                <a:sym typeface="Mada"/>
              </a:rPr>
              <a:t>) but remain </a:t>
            </a:r>
            <a:r>
              <a:rPr b="1" lang="ar" sz="1100">
                <a:solidFill>
                  <a:srgbClr val="CC0000"/>
                </a:solidFill>
                <a:latin typeface="Mada"/>
                <a:ea typeface="Mada"/>
                <a:cs typeface="Mada"/>
                <a:sym typeface="Mada"/>
              </a:rPr>
              <a:t>red at the edges</a:t>
            </a:r>
            <a:r>
              <a:rPr lang="ar" sz="1100">
                <a:solidFill>
                  <a:schemeClr val="dk1"/>
                </a:solidFill>
                <a:latin typeface="Mada"/>
                <a:ea typeface="Mada"/>
                <a:cs typeface="Mada"/>
                <a:sym typeface="Mada"/>
              </a:rPr>
              <a:t> (wavy/serpiginous margin). The resulting red rings or ‘margins’ may coalesce or overlap.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Location: Mainly on the trunk, abdomen and proximal extremities but the face spared.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Less common, but </a:t>
            </a:r>
            <a:r>
              <a:rPr b="1" lang="ar" sz="1100">
                <a:solidFill>
                  <a:srgbClr val="CC0000"/>
                </a:solidFill>
                <a:latin typeface="Mada"/>
                <a:ea typeface="Mada"/>
                <a:cs typeface="Mada"/>
                <a:sym typeface="Mada"/>
              </a:rPr>
              <a:t>highly specific</a:t>
            </a:r>
            <a:r>
              <a:rPr b="1" lang="ar" sz="1100">
                <a:solidFill>
                  <a:schemeClr val="dk1"/>
                </a:solidFill>
                <a:latin typeface="Mada"/>
                <a:ea typeface="Mada"/>
                <a:cs typeface="Mada"/>
                <a:sym typeface="Mada"/>
              </a:rPr>
              <a:t> </a:t>
            </a:r>
            <a:r>
              <a:rPr lang="ar" sz="1100">
                <a:solidFill>
                  <a:schemeClr val="dk1"/>
                </a:solidFill>
                <a:latin typeface="Mada"/>
                <a:ea typeface="Mada"/>
                <a:cs typeface="Mada"/>
                <a:sym typeface="Mada"/>
              </a:rPr>
              <a:t>manifestation of ARF.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18" name="Google Shape;218;p28"/>
          <p:cNvSpPr txBox="1"/>
          <p:nvPr/>
        </p:nvSpPr>
        <p:spPr>
          <a:xfrm>
            <a:off x="247500" y="8286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Differential diagnosis of ARF</a:t>
            </a:r>
            <a:endParaRPr sz="2200">
              <a:highlight>
                <a:srgbClr val="F5E9ED"/>
              </a:highlight>
              <a:latin typeface="Exo Thin"/>
              <a:ea typeface="Exo Thin"/>
              <a:cs typeface="Exo Thin"/>
              <a:sym typeface="Exo Thin"/>
            </a:endParaRPr>
          </a:p>
        </p:txBody>
      </p:sp>
      <p:sp>
        <p:nvSpPr>
          <p:cNvPr id="219" name="Google Shape;219;p28"/>
          <p:cNvSpPr txBox="1"/>
          <p:nvPr/>
        </p:nvSpPr>
        <p:spPr>
          <a:xfrm>
            <a:off x="548925" y="0"/>
            <a:ext cx="599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t>
            </a:r>
            <a:r>
              <a:rPr lang="ar" sz="2600">
                <a:latin typeface="Exo Thin"/>
                <a:ea typeface="Exo Thin"/>
                <a:cs typeface="Exo Thin"/>
                <a:sym typeface="Exo Thin"/>
              </a:rPr>
              <a:t>Acute Rheumatic Fever (ARF) cont.</a:t>
            </a:r>
            <a:endParaRPr sz="2600">
              <a:latin typeface="Exo Thin"/>
              <a:ea typeface="Exo Thin"/>
              <a:cs typeface="Exo Thin"/>
              <a:sym typeface="Exo Thin"/>
            </a:endParaRPr>
          </a:p>
        </p:txBody>
      </p:sp>
      <p:sp>
        <p:nvSpPr>
          <p:cNvPr id="220" name="Google Shape;220;p28"/>
          <p:cNvSpPr txBox="1"/>
          <p:nvPr/>
        </p:nvSpPr>
        <p:spPr>
          <a:xfrm>
            <a:off x="181975" y="467657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Investigations</a:t>
            </a:r>
            <a:endParaRPr sz="2200">
              <a:highlight>
                <a:srgbClr val="F5E9ED"/>
              </a:highlight>
              <a:latin typeface="Exo Thin"/>
              <a:ea typeface="Exo Thin"/>
              <a:cs typeface="Exo Thin"/>
              <a:sym typeface="Exo Thin"/>
            </a:endParaRPr>
          </a:p>
        </p:txBody>
      </p:sp>
      <p:sp>
        <p:nvSpPr>
          <p:cNvPr id="221" name="Google Shape;221;p28"/>
          <p:cNvSpPr txBox="1"/>
          <p:nvPr/>
        </p:nvSpPr>
        <p:spPr>
          <a:xfrm>
            <a:off x="548925" y="5163275"/>
            <a:ext cx="6696000" cy="429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B05171"/>
              </a:buClr>
              <a:buSzPts val="1400"/>
              <a:buFont typeface="Mada"/>
              <a:buAutoNum type="arabicPeriod"/>
            </a:pPr>
            <a:r>
              <a:rPr b="1" lang="ar">
                <a:solidFill>
                  <a:srgbClr val="B05171"/>
                </a:solidFill>
                <a:latin typeface="Mada"/>
                <a:ea typeface="Mada"/>
                <a:cs typeface="Mada"/>
                <a:sym typeface="Mada"/>
              </a:rPr>
              <a:t>Evidence of a systemic illness:</a:t>
            </a:r>
            <a:endParaRPr b="1">
              <a:solidFill>
                <a:srgbClr val="B05171"/>
              </a:solidFill>
              <a:latin typeface="Mada"/>
              <a:ea typeface="Mada"/>
              <a:cs typeface="Mada"/>
              <a:sym typeface="Mada"/>
            </a:endParaRPr>
          </a:p>
          <a:p>
            <a:pPr indent="-304800" lvl="1" marL="914400" rtl="0" algn="l">
              <a:spcBef>
                <a:spcPts val="0"/>
              </a:spcBef>
              <a:spcAft>
                <a:spcPts val="0"/>
              </a:spcAft>
              <a:buSzPts val="1200"/>
              <a:buFont typeface="Mada"/>
              <a:buAutoNum type="alphaLcPeriod"/>
            </a:pPr>
            <a:r>
              <a:rPr b="1" lang="ar" sz="1200">
                <a:latin typeface="Mada"/>
                <a:ea typeface="Mada"/>
                <a:cs typeface="Mada"/>
                <a:sym typeface="Mada"/>
              </a:rPr>
              <a:t>CBC: </a:t>
            </a:r>
            <a:r>
              <a:rPr b="1" lang="ar" sz="1200">
                <a:latin typeface="Mada"/>
                <a:ea typeface="Mada"/>
                <a:cs typeface="Mada"/>
                <a:sym typeface="Mada"/>
              </a:rPr>
              <a:t>Leukocytosis</a:t>
            </a:r>
            <a:endParaRPr b="1" sz="1200">
              <a:latin typeface="Mada"/>
              <a:ea typeface="Mada"/>
              <a:cs typeface="Mada"/>
              <a:sym typeface="Mada"/>
            </a:endParaRPr>
          </a:p>
          <a:p>
            <a:pPr indent="-304800" lvl="1" marL="914400" rtl="0" algn="l">
              <a:spcBef>
                <a:spcPts val="0"/>
              </a:spcBef>
              <a:spcAft>
                <a:spcPts val="0"/>
              </a:spcAft>
              <a:buSzPts val="1200"/>
              <a:buFont typeface="Mada"/>
              <a:buAutoNum type="alphaLcPeriod"/>
            </a:pPr>
            <a:r>
              <a:rPr b="1" lang="ar" sz="1200">
                <a:latin typeface="Mada"/>
                <a:ea typeface="Mada"/>
                <a:cs typeface="Mada"/>
                <a:sym typeface="Mada"/>
              </a:rPr>
              <a:t>Raised erythrocyte </a:t>
            </a:r>
            <a:r>
              <a:rPr b="1" lang="ar" sz="1200">
                <a:latin typeface="Mada"/>
                <a:ea typeface="Mada"/>
                <a:cs typeface="Mada"/>
                <a:sym typeface="Mada"/>
              </a:rPr>
              <a:t>sedimentation</a:t>
            </a:r>
            <a:r>
              <a:rPr b="1" lang="ar" sz="1200">
                <a:latin typeface="Mada"/>
                <a:ea typeface="Mada"/>
                <a:cs typeface="Mada"/>
                <a:sym typeface="Mada"/>
              </a:rPr>
              <a:t> rate (ESR) and C-reactive protein (CRP).</a:t>
            </a:r>
            <a:endParaRPr b="1" sz="1200">
              <a:latin typeface="Mada"/>
              <a:ea typeface="Mada"/>
              <a:cs typeface="Mada"/>
              <a:sym typeface="Mada"/>
            </a:endParaRPr>
          </a:p>
          <a:p>
            <a:pPr indent="-317500" lvl="0" marL="457200" rtl="0" algn="l">
              <a:spcBef>
                <a:spcPts val="0"/>
              </a:spcBef>
              <a:spcAft>
                <a:spcPts val="0"/>
              </a:spcAft>
              <a:buClr>
                <a:srgbClr val="B05171"/>
              </a:buClr>
              <a:buSzPts val="1400"/>
              <a:buFont typeface="Mada"/>
              <a:buAutoNum type="arabicPeriod"/>
            </a:pPr>
            <a:r>
              <a:rPr b="1" lang="ar">
                <a:solidFill>
                  <a:srgbClr val="B05171"/>
                </a:solidFill>
                <a:latin typeface="Mada"/>
                <a:ea typeface="Mada"/>
                <a:cs typeface="Mada"/>
                <a:sym typeface="Mada"/>
              </a:rPr>
              <a:t>Evidence of preceding </a:t>
            </a:r>
            <a:r>
              <a:rPr b="1" lang="ar">
                <a:solidFill>
                  <a:srgbClr val="B05171"/>
                </a:solidFill>
                <a:latin typeface="Mada"/>
                <a:ea typeface="Mada"/>
                <a:cs typeface="Mada"/>
                <a:sym typeface="Mada"/>
              </a:rPr>
              <a:t>streptococcal</a:t>
            </a:r>
            <a:r>
              <a:rPr b="1" lang="ar">
                <a:solidFill>
                  <a:srgbClr val="B05171"/>
                </a:solidFill>
                <a:latin typeface="Mada"/>
                <a:ea typeface="Mada"/>
                <a:cs typeface="Mada"/>
                <a:sym typeface="Mada"/>
              </a:rPr>
              <a:t> infection:</a:t>
            </a:r>
            <a:endParaRPr b="1">
              <a:solidFill>
                <a:srgbClr val="B05171"/>
              </a:solidFill>
              <a:latin typeface="Mada"/>
              <a:ea typeface="Mada"/>
              <a:cs typeface="Mada"/>
              <a:sym typeface="Mada"/>
            </a:endParaRPr>
          </a:p>
          <a:p>
            <a:pPr indent="-304800" lvl="1" marL="914400" rtl="0" algn="l">
              <a:spcBef>
                <a:spcPts val="0"/>
              </a:spcBef>
              <a:spcAft>
                <a:spcPts val="0"/>
              </a:spcAft>
              <a:buSzPts val="1200"/>
              <a:buFont typeface="Mada"/>
              <a:buAutoNum type="alphaLcPeriod"/>
            </a:pPr>
            <a:r>
              <a:rPr b="1" lang="ar" sz="1200">
                <a:latin typeface="Mada"/>
                <a:ea typeface="Mada"/>
                <a:cs typeface="Mada"/>
                <a:sym typeface="Mada"/>
              </a:rPr>
              <a:t>Throat swab culture(preferably before giving antibiotics)</a:t>
            </a:r>
            <a:r>
              <a:rPr b="1" baseline="30000" lang="ar" sz="1200">
                <a:latin typeface="Mada"/>
                <a:ea typeface="Mada"/>
                <a:cs typeface="Mada"/>
                <a:sym typeface="Mada"/>
              </a:rPr>
              <a:t>1</a:t>
            </a:r>
            <a:r>
              <a:rPr b="1" lang="ar" sz="1200">
                <a:latin typeface="Mada"/>
                <a:ea typeface="Mada"/>
                <a:cs typeface="Mada"/>
                <a:sym typeface="Mada"/>
              </a:rPr>
              <a:t>:</a:t>
            </a:r>
            <a:r>
              <a:rPr lang="ar" sz="1200">
                <a:latin typeface="Mada"/>
                <a:ea typeface="Mada"/>
                <a:cs typeface="Mada"/>
                <a:sym typeface="Mada"/>
              </a:rPr>
              <a:t> group A beta-hemolytic streptococci (also from family members and contacts)</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AutoNum type="alphaLcPeriod"/>
            </a:pPr>
            <a:r>
              <a:rPr b="1" lang="ar" sz="1200">
                <a:solidFill>
                  <a:schemeClr val="dk1"/>
                </a:solidFill>
                <a:latin typeface="Mada"/>
                <a:ea typeface="Mada"/>
                <a:cs typeface="Mada"/>
                <a:sym typeface="Mada"/>
              </a:rPr>
              <a:t>Anti-streptococcal serology: </a:t>
            </a:r>
            <a:r>
              <a:rPr lang="ar" sz="1200">
                <a:solidFill>
                  <a:schemeClr val="dk1"/>
                </a:solidFill>
                <a:latin typeface="Mada"/>
                <a:ea typeface="Mada"/>
                <a:cs typeface="Mada"/>
                <a:sym typeface="Mada"/>
              </a:rPr>
              <a:t>(Repeat 10-14 days later if first test not confirmatory)</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AutoNum type="romanLcPeriod"/>
            </a:pPr>
            <a:r>
              <a:rPr b="1" lang="ar" sz="1200">
                <a:solidFill>
                  <a:schemeClr val="dk1"/>
                </a:solidFill>
                <a:latin typeface="Mada"/>
                <a:ea typeface="Mada"/>
                <a:cs typeface="Mada"/>
                <a:sym typeface="Mada"/>
              </a:rPr>
              <a:t>Elevated Antistreptolysin O antibodies (ASO titres):</a:t>
            </a:r>
            <a:r>
              <a:rPr lang="ar" sz="1200">
                <a:solidFill>
                  <a:schemeClr val="dk1"/>
                </a:solidFill>
                <a:latin typeface="Mada"/>
                <a:ea typeface="Mada"/>
                <a:cs typeface="Mada"/>
                <a:sym typeface="Mada"/>
              </a:rPr>
              <a:t> &gt;200 U (adults) or &gt;300 U (children)</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AutoNum type="romanLcPeriod"/>
            </a:pPr>
            <a:r>
              <a:rPr b="1" lang="ar" sz="1200">
                <a:solidFill>
                  <a:schemeClr val="dk1"/>
                </a:solidFill>
                <a:latin typeface="Mada"/>
                <a:ea typeface="Mada"/>
                <a:cs typeface="Mada"/>
                <a:sym typeface="Mada"/>
              </a:rPr>
              <a:t>Elevated Ant-DNAse B titer</a:t>
            </a:r>
            <a:endParaRPr b="1" sz="1200">
              <a:solidFill>
                <a:schemeClr val="dk1"/>
              </a:solidFill>
              <a:latin typeface="Mada"/>
              <a:ea typeface="Mada"/>
              <a:cs typeface="Mada"/>
              <a:sym typeface="Mada"/>
            </a:endParaRPr>
          </a:p>
          <a:p>
            <a:pPr indent="-317500" lvl="0" marL="457200" rtl="0" algn="l">
              <a:spcBef>
                <a:spcPts val="0"/>
              </a:spcBef>
              <a:spcAft>
                <a:spcPts val="0"/>
              </a:spcAft>
              <a:buClr>
                <a:srgbClr val="B05171"/>
              </a:buClr>
              <a:buSzPts val="1400"/>
              <a:buFont typeface="Mada"/>
              <a:buAutoNum type="arabicPeriod"/>
            </a:pPr>
            <a:r>
              <a:rPr b="1" lang="ar">
                <a:solidFill>
                  <a:srgbClr val="B05171"/>
                </a:solidFill>
                <a:latin typeface="Mada"/>
                <a:ea typeface="Mada"/>
                <a:cs typeface="Mada"/>
                <a:sym typeface="Mada"/>
              </a:rPr>
              <a:t>Evidence of carditis:</a:t>
            </a:r>
            <a:endParaRPr b="1">
              <a:solidFill>
                <a:srgbClr val="B05171"/>
              </a:solidFill>
              <a:latin typeface="Mada"/>
              <a:ea typeface="Mada"/>
              <a:cs typeface="Mada"/>
              <a:sym typeface="Mada"/>
            </a:endParaRPr>
          </a:p>
          <a:p>
            <a:pPr indent="-304800" lvl="1" marL="914400" rtl="0" algn="l">
              <a:spcBef>
                <a:spcPts val="0"/>
              </a:spcBef>
              <a:spcAft>
                <a:spcPts val="0"/>
              </a:spcAft>
              <a:buClr>
                <a:schemeClr val="dk1"/>
              </a:buClr>
              <a:buSzPts val="1200"/>
              <a:buFont typeface="Mada"/>
              <a:buAutoNum type="alphaLcPeriod"/>
            </a:pPr>
            <a:r>
              <a:rPr b="1" lang="ar" sz="1200">
                <a:latin typeface="Mada"/>
                <a:ea typeface="Mada"/>
                <a:cs typeface="Mada"/>
                <a:sym typeface="Mada"/>
              </a:rPr>
              <a:t>Chest X-ray:</a:t>
            </a:r>
            <a:r>
              <a:rPr lang="ar" sz="1200">
                <a:latin typeface="Mada"/>
                <a:ea typeface="Mada"/>
                <a:cs typeface="Mada"/>
                <a:sym typeface="Mada"/>
              </a:rPr>
              <a:t> cardiomegaly; pulmonary congestion</a:t>
            </a:r>
            <a:endParaRPr sz="1200">
              <a:latin typeface="Mada"/>
              <a:ea typeface="Mada"/>
              <a:cs typeface="Mada"/>
              <a:sym typeface="Mada"/>
            </a:endParaRPr>
          </a:p>
          <a:p>
            <a:pPr indent="-304800" lvl="1" marL="914400" rtl="0" algn="l">
              <a:spcBef>
                <a:spcPts val="0"/>
              </a:spcBef>
              <a:spcAft>
                <a:spcPts val="0"/>
              </a:spcAft>
              <a:buClr>
                <a:schemeClr val="dk1"/>
              </a:buClr>
              <a:buSzPts val="1200"/>
              <a:buFont typeface="Mada"/>
              <a:buAutoNum type="alphaLcPeriod"/>
            </a:pPr>
            <a:r>
              <a:rPr b="1" lang="ar" sz="1200">
                <a:latin typeface="Mada"/>
                <a:ea typeface="Mada"/>
                <a:cs typeface="Mada"/>
                <a:sym typeface="Mada"/>
              </a:rPr>
              <a:t>ECG:</a:t>
            </a:r>
            <a:endParaRPr b="1" sz="1200">
              <a:latin typeface="Mada"/>
              <a:ea typeface="Mada"/>
              <a:cs typeface="Mada"/>
              <a:sym typeface="Mada"/>
            </a:endParaRPr>
          </a:p>
          <a:p>
            <a:pPr indent="-304800" lvl="2" marL="1371600" rtl="0" algn="l">
              <a:spcBef>
                <a:spcPts val="0"/>
              </a:spcBef>
              <a:spcAft>
                <a:spcPts val="0"/>
              </a:spcAft>
              <a:buClr>
                <a:schemeClr val="dk1"/>
              </a:buClr>
              <a:buSzPts val="1200"/>
              <a:buFont typeface="Mada"/>
              <a:buAutoNum type="romanLcPeriod"/>
            </a:pPr>
            <a:r>
              <a:rPr b="1" lang="ar" sz="1200">
                <a:solidFill>
                  <a:srgbClr val="CC0000"/>
                </a:solidFill>
                <a:latin typeface="Mada"/>
                <a:ea typeface="Mada"/>
                <a:cs typeface="Mada"/>
                <a:sym typeface="Mada"/>
              </a:rPr>
              <a:t>F</a:t>
            </a:r>
            <a:r>
              <a:rPr b="1" lang="ar" sz="1200">
                <a:solidFill>
                  <a:srgbClr val="CC0000"/>
                </a:solidFill>
                <a:latin typeface="Mada"/>
                <a:ea typeface="Mada"/>
                <a:cs typeface="Mada"/>
                <a:sym typeface="Mada"/>
              </a:rPr>
              <a:t>irst-degree AV block (Prolonged PR interval);</a:t>
            </a:r>
            <a:r>
              <a:rPr lang="ar" sz="1200">
                <a:latin typeface="Mada"/>
                <a:ea typeface="Mada"/>
                <a:cs typeface="Mada"/>
                <a:sym typeface="Mada"/>
              </a:rPr>
              <a:t> features of pericarditis; T-wave inversion; reduction in QRS voltages.</a:t>
            </a:r>
            <a:endParaRPr sz="1200">
              <a:latin typeface="Mada"/>
              <a:ea typeface="Mada"/>
              <a:cs typeface="Mada"/>
              <a:sym typeface="Mada"/>
            </a:endParaRPr>
          </a:p>
          <a:p>
            <a:pPr indent="-304800" lvl="2" marL="1371600" rtl="0" algn="l">
              <a:spcBef>
                <a:spcPts val="0"/>
              </a:spcBef>
              <a:spcAft>
                <a:spcPts val="0"/>
              </a:spcAft>
              <a:buSzPts val="1200"/>
              <a:buFont typeface="Mada"/>
              <a:buAutoNum type="romanLcPeriod"/>
            </a:pPr>
            <a:r>
              <a:rPr lang="ar" sz="1200">
                <a:solidFill>
                  <a:schemeClr val="dk1"/>
                </a:solidFill>
                <a:latin typeface="Mada"/>
                <a:ea typeface="Mada"/>
                <a:cs typeface="Mada"/>
                <a:sym typeface="Mada"/>
              </a:rPr>
              <a:t>A</a:t>
            </a:r>
            <a:r>
              <a:rPr lang="ar" sz="1200">
                <a:solidFill>
                  <a:schemeClr val="dk1"/>
                </a:solidFill>
                <a:latin typeface="Mada"/>
                <a:ea typeface="Mada"/>
                <a:cs typeface="Mada"/>
                <a:sym typeface="Mada"/>
              </a:rPr>
              <a:t>rrhythmias</a:t>
            </a:r>
            <a:endParaRPr sz="1200">
              <a:latin typeface="Mada"/>
              <a:ea typeface="Mada"/>
              <a:cs typeface="Mada"/>
              <a:sym typeface="Mada"/>
            </a:endParaRPr>
          </a:p>
          <a:p>
            <a:pPr indent="-304800" lvl="2" marL="1371600" rtl="0" algn="l">
              <a:spcBef>
                <a:spcPts val="0"/>
              </a:spcBef>
              <a:spcAft>
                <a:spcPts val="0"/>
              </a:spcAft>
              <a:buClr>
                <a:schemeClr val="dk1"/>
              </a:buClr>
              <a:buSzPts val="1200"/>
              <a:buFont typeface="Mada"/>
              <a:buAutoNum type="romanLcPeriod"/>
            </a:pPr>
            <a:r>
              <a:rPr lang="ar" sz="1200">
                <a:solidFill>
                  <a:schemeClr val="dk1"/>
                </a:solidFill>
                <a:latin typeface="Mada"/>
                <a:ea typeface="Mada"/>
                <a:cs typeface="Mada"/>
                <a:sym typeface="Mada"/>
              </a:rPr>
              <a:t>R</a:t>
            </a:r>
            <a:r>
              <a:rPr lang="ar" sz="1200">
                <a:solidFill>
                  <a:schemeClr val="dk1"/>
                </a:solidFill>
                <a:latin typeface="Mada"/>
                <a:ea typeface="Mada"/>
                <a:cs typeface="Mada"/>
                <a:sym typeface="Mada"/>
              </a:rPr>
              <a:t>epeat in 2 weeks and again in 2 months, if still abnormal.</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AutoNum type="alphaLcPeriod"/>
            </a:pPr>
            <a:r>
              <a:rPr b="1" lang="ar" sz="1200">
                <a:latin typeface="Mada"/>
                <a:ea typeface="Mada"/>
                <a:cs typeface="Mada"/>
                <a:sym typeface="Mada"/>
              </a:rPr>
              <a:t>Echocardiography: </a:t>
            </a:r>
            <a:r>
              <a:rPr b="1" lang="ar" sz="1200">
                <a:latin typeface="Mada"/>
                <a:ea typeface="Mada"/>
                <a:cs typeface="Mada"/>
                <a:sym typeface="Mada"/>
              </a:rPr>
              <a:t> </a:t>
            </a:r>
            <a:r>
              <a:rPr lang="ar" sz="1200">
                <a:latin typeface="Mada"/>
                <a:ea typeface="Mada"/>
                <a:cs typeface="Mada"/>
                <a:sym typeface="Mada"/>
              </a:rPr>
              <a:t>(If negative, consider repeating after 1 month)</a:t>
            </a:r>
            <a:endParaRPr sz="1200">
              <a:latin typeface="Mada"/>
              <a:ea typeface="Mada"/>
              <a:cs typeface="Mada"/>
              <a:sym typeface="Mada"/>
            </a:endParaRPr>
          </a:p>
          <a:p>
            <a:pPr indent="-304800" lvl="2" marL="1371600" rtl="0" algn="l">
              <a:spcBef>
                <a:spcPts val="0"/>
              </a:spcBef>
              <a:spcAft>
                <a:spcPts val="0"/>
              </a:spcAft>
              <a:buClr>
                <a:schemeClr val="dk1"/>
              </a:buClr>
              <a:buSzPts val="1200"/>
              <a:buFont typeface="Mada"/>
              <a:buAutoNum type="romanLcPeriod"/>
            </a:pPr>
            <a:r>
              <a:rPr lang="ar" sz="1200">
                <a:solidFill>
                  <a:schemeClr val="dk1"/>
                </a:solidFill>
                <a:latin typeface="Mada"/>
                <a:ea typeface="Mada"/>
                <a:cs typeface="Mada"/>
                <a:sym typeface="Mada"/>
              </a:rPr>
              <a:t>C</a:t>
            </a:r>
            <a:r>
              <a:rPr lang="ar" sz="1200">
                <a:solidFill>
                  <a:schemeClr val="dk1"/>
                </a:solidFill>
                <a:latin typeface="Mada"/>
                <a:ea typeface="Mada"/>
                <a:cs typeface="Mada"/>
                <a:sym typeface="Mada"/>
              </a:rPr>
              <a:t>ardiac dilatation</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AutoNum type="romanLcPeriod"/>
            </a:pPr>
            <a:r>
              <a:rPr lang="ar" sz="1200">
                <a:solidFill>
                  <a:schemeClr val="dk1"/>
                </a:solidFill>
                <a:latin typeface="Mada"/>
                <a:ea typeface="Mada"/>
                <a:cs typeface="Mada"/>
                <a:sym typeface="Mada"/>
              </a:rPr>
              <a:t>Mitral regurgitation with dilatation of the mitral annulus and prolapse of the anterior mitral leaflet; it may also demonstrate aortic regurgitation and pericardial effusion.</a:t>
            </a:r>
            <a:endParaRPr sz="1200">
              <a:solidFill>
                <a:schemeClr val="dk1"/>
              </a:solidFill>
              <a:latin typeface="Mada"/>
              <a:ea typeface="Mada"/>
              <a:cs typeface="Mada"/>
              <a:sym typeface="Mada"/>
            </a:endParaRPr>
          </a:p>
        </p:txBody>
      </p:sp>
      <p:sp>
        <p:nvSpPr>
          <p:cNvPr id="222" name="Google Shape;222;p28"/>
          <p:cNvSpPr txBox="1"/>
          <p:nvPr/>
        </p:nvSpPr>
        <p:spPr>
          <a:xfrm>
            <a:off x="16650" y="9801600"/>
            <a:ext cx="7560000" cy="8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1C4588"/>
                </a:solidFill>
                <a:latin typeface="Mada"/>
                <a:ea typeface="Mada"/>
                <a:cs typeface="Mada"/>
                <a:sym typeface="Mada"/>
              </a:rPr>
              <a:t>1- </a:t>
            </a:r>
            <a:r>
              <a:rPr lang="ar" sz="1000">
                <a:solidFill>
                  <a:srgbClr val="1C4588"/>
                </a:solidFill>
                <a:latin typeface="Mada"/>
                <a:ea typeface="Mada"/>
                <a:cs typeface="Mada"/>
                <a:sym typeface="Mada"/>
              </a:rPr>
              <a:t>Throat cultures should be taken but positive results are obtained in only 10–25% of cases since the infection has often resolved by the time of presentation.</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223" name="Google Shape;223;p28"/>
          <p:cNvSpPr/>
          <p:nvPr/>
        </p:nvSpPr>
        <p:spPr>
          <a:xfrm>
            <a:off x="604700" y="5221363"/>
            <a:ext cx="342900" cy="348900"/>
          </a:xfrm>
          <a:prstGeom prst="ellipse">
            <a:avLst/>
          </a:prstGeom>
          <a:noFill/>
          <a:ln cap="flat" cmpd="sng" w="7620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a:off x="604700" y="5773813"/>
            <a:ext cx="342900" cy="348900"/>
          </a:xfrm>
          <a:prstGeom prst="ellipse">
            <a:avLst/>
          </a:prstGeom>
          <a:noFill/>
          <a:ln cap="flat" cmpd="sng" w="7620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8"/>
          <p:cNvSpPr/>
          <p:nvPr/>
        </p:nvSpPr>
        <p:spPr>
          <a:xfrm>
            <a:off x="604700" y="7059688"/>
            <a:ext cx="342900" cy="348900"/>
          </a:xfrm>
          <a:prstGeom prst="ellipse">
            <a:avLst/>
          </a:prstGeom>
          <a:noFill/>
          <a:ln cap="flat" cmpd="sng" w="7620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6" name="Google Shape;226;p28"/>
          <p:cNvCxnSpPr>
            <a:stCxn id="223" idx="4"/>
            <a:endCxn id="224" idx="0"/>
          </p:cNvCxnSpPr>
          <p:nvPr/>
        </p:nvCxnSpPr>
        <p:spPr>
          <a:xfrm>
            <a:off x="776150" y="5570263"/>
            <a:ext cx="0" cy="203700"/>
          </a:xfrm>
          <a:prstGeom prst="straightConnector1">
            <a:avLst/>
          </a:prstGeom>
          <a:noFill/>
          <a:ln cap="flat" cmpd="sng" w="38100">
            <a:solidFill>
              <a:schemeClr val="dk2"/>
            </a:solidFill>
            <a:prstDash val="solid"/>
            <a:round/>
            <a:headEnd len="med" w="med" type="none"/>
            <a:tailEnd len="med" w="med" type="none"/>
          </a:ln>
        </p:spPr>
      </p:cxnSp>
      <p:cxnSp>
        <p:nvCxnSpPr>
          <p:cNvPr id="227" name="Google Shape;227;p28"/>
          <p:cNvCxnSpPr>
            <a:stCxn id="224" idx="4"/>
            <a:endCxn id="225" idx="0"/>
          </p:cNvCxnSpPr>
          <p:nvPr/>
        </p:nvCxnSpPr>
        <p:spPr>
          <a:xfrm>
            <a:off x="776150" y="6122713"/>
            <a:ext cx="0" cy="936900"/>
          </a:xfrm>
          <a:prstGeom prst="straightConnector1">
            <a:avLst/>
          </a:prstGeom>
          <a:noFill/>
          <a:ln cap="flat" cmpd="sng" w="38100">
            <a:solidFill>
              <a:schemeClr val="dk2"/>
            </a:solidFill>
            <a:prstDash val="solid"/>
            <a:round/>
            <a:headEnd len="med" w="med" type="none"/>
            <a:tailEnd len="med" w="med" type="none"/>
          </a:ln>
        </p:spPr>
      </p:cxnSp>
      <p:cxnSp>
        <p:nvCxnSpPr>
          <p:cNvPr id="228" name="Google Shape;228;p28"/>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229" name="Google Shape;229;p28"/>
          <p:cNvGraphicFramePr/>
          <p:nvPr/>
        </p:nvGraphicFramePr>
        <p:xfrm>
          <a:off x="142900" y="1359163"/>
          <a:ext cx="3000000" cy="3000000"/>
        </p:xfrm>
        <a:graphic>
          <a:graphicData uri="http://schemas.openxmlformats.org/drawingml/2006/table">
            <a:tbl>
              <a:tblPr>
                <a:noFill/>
                <a:tableStyleId>{B2831F66-5931-4056-B395-67EB3239CB03}</a:tableStyleId>
              </a:tblPr>
              <a:tblGrid>
                <a:gridCol w="2785525"/>
                <a:gridCol w="2257900"/>
                <a:gridCol w="2230775"/>
              </a:tblGrid>
              <a:tr h="328850">
                <a:tc gridSpan="3">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Presentation</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r>
              <a:tr h="328850">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Polyarthritis and fever</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Carditis</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ar" sz="1300">
                          <a:solidFill>
                            <a:srgbClr val="9C254D"/>
                          </a:solidFill>
                          <a:latin typeface="Mada"/>
                          <a:ea typeface="Mada"/>
                          <a:cs typeface="Mada"/>
                          <a:sym typeface="Mada"/>
                        </a:rPr>
                        <a:t>Chorea</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2128250">
                <a:tc>
                  <a:txBody>
                    <a:bodyPr/>
                    <a:lstStyle/>
                    <a:p>
                      <a:pPr indent="-126599" lvl="0" marL="172800" rtl="0" algn="l">
                        <a:spcBef>
                          <a:spcPts val="0"/>
                        </a:spcBef>
                        <a:spcAft>
                          <a:spcPts val="0"/>
                        </a:spcAft>
                        <a:buSzPts val="1200"/>
                        <a:buFont typeface="Mada"/>
                        <a:buAutoNum type="arabicParenR"/>
                      </a:pPr>
                      <a:r>
                        <a:rPr lang="ar" sz="1200">
                          <a:latin typeface="Mada"/>
                          <a:ea typeface="Mada"/>
                          <a:cs typeface="Mada"/>
                          <a:sym typeface="Mada"/>
                        </a:rPr>
                        <a:t>Septic arthritis (Including disseminated gonococcal infection)</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Connective tissue and other autoimmune disease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Viral arthropathy</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Reactive arthropathy</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Lyme disease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Sickle cell anemia</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Infective endocarditis</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Leukemia</a:t>
                      </a:r>
                      <a:r>
                        <a:rPr lang="ar" sz="1200">
                          <a:latin typeface="Mada"/>
                          <a:ea typeface="Mada"/>
                          <a:cs typeface="Mada"/>
                          <a:sym typeface="Mada"/>
                        </a:rPr>
                        <a:t> or lymphoma</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Gout or pseudogout</a:t>
                      </a:r>
                      <a:endParaRPr sz="1200">
                        <a:latin typeface="Mada"/>
                        <a:ea typeface="Mada"/>
                        <a:cs typeface="Mada"/>
                        <a:sym typeface="Mada"/>
                      </a:endParaRPr>
                    </a:p>
                  </a:txBody>
                  <a:tcPr marT="91425" marB="91425" marR="91425" marL="91425">
                    <a:solidFill>
                      <a:srgbClr val="FFFFFF"/>
                    </a:solidFill>
                  </a:tcPr>
                </a:tc>
                <a:tc>
                  <a:txBody>
                    <a:bodyPr/>
                    <a:lstStyle/>
                    <a:p>
                      <a:pPr indent="-126599" lvl="0" marL="172800" rtl="0" algn="l">
                        <a:spcBef>
                          <a:spcPts val="0"/>
                        </a:spcBef>
                        <a:spcAft>
                          <a:spcPts val="0"/>
                        </a:spcAft>
                        <a:buSzPts val="1200"/>
                        <a:buFont typeface="Mada"/>
                        <a:buAutoNum type="arabicParenR"/>
                      </a:pPr>
                      <a:r>
                        <a:rPr lang="ar" sz="1200">
                          <a:latin typeface="Mada"/>
                          <a:ea typeface="Mada"/>
                          <a:cs typeface="Mada"/>
                          <a:sym typeface="Mada"/>
                        </a:rPr>
                        <a:t>Innocent murmur</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Mitral valve </a:t>
                      </a:r>
                      <a:r>
                        <a:rPr lang="ar" sz="1200">
                          <a:latin typeface="Mada"/>
                          <a:ea typeface="Mada"/>
                          <a:cs typeface="Mada"/>
                          <a:sym typeface="Mada"/>
                        </a:rPr>
                        <a:t>prolapse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Congenital heart disease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Infective endocarditis</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Hypertrophic </a:t>
                      </a:r>
                      <a:r>
                        <a:rPr lang="ar" sz="1200">
                          <a:latin typeface="Mada"/>
                          <a:ea typeface="Mada"/>
                          <a:cs typeface="Mada"/>
                          <a:sym typeface="Mada"/>
                        </a:rPr>
                        <a:t>cardiomyopathy</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Myocarditis:Viral or idiopathic</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Pericarditis: Viral or idiopathic</a:t>
                      </a:r>
                      <a:endParaRPr sz="1200">
                        <a:latin typeface="Mada"/>
                        <a:ea typeface="Mada"/>
                        <a:cs typeface="Mada"/>
                        <a:sym typeface="Mada"/>
                      </a:endParaRPr>
                    </a:p>
                  </a:txBody>
                  <a:tcPr marT="91425" marB="91425" marR="91425" marL="91425">
                    <a:solidFill>
                      <a:srgbClr val="FFFFFF"/>
                    </a:solidFill>
                  </a:tcPr>
                </a:tc>
                <a:tc>
                  <a:txBody>
                    <a:bodyPr/>
                    <a:lstStyle/>
                    <a:p>
                      <a:pPr indent="-126599" lvl="0" marL="172800" rtl="0" algn="l">
                        <a:spcBef>
                          <a:spcPts val="0"/>
                        </a:spcBef>
                        <a:spcAft>
                          <a:spcPts val="0"/>
                        </a:spcAft>
                        <a:buSzPts val="1200"/>
                        <a:buFont typeface="Mada"/>
                        <a:buAutoNum type="arabicParenR"/>
                      </a:pPr>
                      <a:r>
                        <a:rPr lang="ar" sz="1200">
                          <a:latin typeface="Mada"/>
                          <a:ea typeface="Mada"/>
                          <a:cs typeface="Mada"/>
                          <a:sym typeface="Mada"/>
                        </a:rPr>
                        <a:t>SLE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Drug intoxication</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Wilson’s disease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Tic disorder</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Choreoathetoid cerebral palsy</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Encephalitis</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Familial chorea (Including Huntington’s)</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Intracranial tumor</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Lyme disease</a:t>
                      </a:r>
                      <a:endParaRPr sz="1200">
                        <a:latin typeface="Mada"/>
                        <a:ea typeface="Mada"/>
                        <a:cs typeface="Mada"/>
                        <a:sym typeface="Mada"/>
                      </a:endParaRPr>
                    </a:p>
                    <a:p>
                      <a:pPr indent="-126599" lvl="0" marL="172800" rtl="0" algn="l">
                        <a:spcBef>
                          <a:spcPts val="0"/>
                        </a:spcBef>
                        <a:spcAft>
                          <a:spcPts val="0"/>
                        </a:spcAft>
                        <a:buSzPts val="1200"/>
                        <a:buFont typeface="Mada"/>
                        <a:buAutoNum type="arabicParenR"/>
                      </a:pPr>
                      <a:r>
                        <a:rPr lang="ar" sz="1200">
                          <a:latin typeface="Mada"/>
                          <a:ea typeface="Mada"/>
                          <a:cs typeface="Mada"/>
                          <a:sym typeface="Mada"/>
                        </a:rPr>
                        <a:t>Hormonal</a:t>
                      </a:r>
                      <a:endParaRPr sz="1200">
                        <a:latin typeface="Mada"/>
                        <a:ea typeface="Mada"/>
                        <a:cs typeface="Mada"/>
                        <a:sym typeface="Mada"/>
                      </a:endParaRPr>
                    </a:p>
                  </a:txBody>
                  <a:tcPr marT="91425" marB="91425" marR="91425" marL="91425">
                    <a:solidFill>
                      <a:srgbClr val="FFFFFF"/>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35" name="Google Shape;235;p29"/>
          <p:cNvSpPr txBox="1"/>
          <p:nvPr/>
        </p:nvSpPr>
        <p:spPr>
          <a:xfrm>
            <a:off x="698925" y="6934200"/>
            <a:ext cx="6164400" cy="107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2- Chronic</a:t>
            </a:r>
            <a:r>
              <a:rPr lang="ar" sz="2600">
                <a:latin typeface="Exo Thin"/>
                <a:ea typeface="Exo Thin"/>
                <a:cs typeface="Exo Thin"/>
                <a:sym typeface="Exo Thin"/>
              </a:rPr>
              <a:t> Rheumatic Heart disease</a:t>
            </a:r>
            <a:endParaRPr sz="2600">
              <a:latin typeface="Exo Thin"/>
              <a:ea typeface="Exo Thin"/>
              <a:cs typeface="Exo Thin"/>
              <a:sym typeface="Exo Thin"/>
            </a:endParaRPr>
          </a:p>
        </p:txBody>
      </p:sp>
      <p:sp>
        <p:nvSpPr>
          <p:cNvPr id="236" name="Google Shape;236;p29"/>
          <p:cNvSpPr txBox="1"/>
          <p:nvPr/>
        </p:nvSpPr>
        <p:spPr>
          <a:xfrm>
            <a:off x="247500" y="7686650"/>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General </a:t>
            </a:r>
            <a:r>
              <a:rPr lang="ar" sz="2200">
                <a:highlight>
                  <a:srgbClr val="F5E9ED"/>
                </a:highlight>
                <a:latin typeface="Exo Thin"/>
                <a:ea typeface="Exo Thin"/>
                <a:cs typeface="Exo Thin"/>
                <a:sym typeface="Exo Thin"/>
              </a:rPr>
              <a:t>characteristics</a:t>
            </a:r>
            <a:endParaRPr sz="2200">
              <a:highlight>
                <a:srgbClr val="F5E9ED"/>
              </a:highlight>
              <a:latin typeface="Exo Thin"/>
              <a:ea typeface="Exo Thin"/>
              <a:cs typeface="Exo Thin"/>
              <a:sym typeface="Exo Thin"/>
            </a:endParaRPr>
          </a:p>
        </p:txBody>
      </p:sp>
      <p:sp>
        <p:nvSpPr>
          <p:cNvPr id="237" name="Google Shape;237;p29"/>
          <p:cNvSpPr txBox="1"/>
          <p:nvPr/>
        </p:nvSpPr>
        <p:spPr>
          <a:xfrm>
            <a:off x="455850" y="8137250"/>
            <a:ext cx="6973500" cy="2045700"/>
          </a:xfrm>
          <a:prstGeom prst="rect">
            <a:avLst/>
          </a:prstGeom>
          <a:noFill/>
          <a:ln>
            <a:noFill/>
          </a:ln>
        </p:spPr>
        <p:txBody>
          <a:bodyPr anchorCtr="0" anchor="t" bIns="91425" lIns="91425" spcFirstLastPara="1" rIns="91425" wrap="square" tIns="91425">
            <a:noAutofit/>
          </a:bodyPr>
          <a:lstStyle/>
          <a:p>
            <a:pPr indent="-264250" lvl="0" marL="3888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A sequela of ARF,</a:t>
            </a:r>
            <a:r>
              <a:rPr lang="ar" sz="1100">
                <a:solidFill>
                  <a:schemeClr val="dk1"/>
                </a:solidFill>
                <a:latin typeface="Mada"/>
                <a:ea typeface="Mada"/>
                <a:cs typeface="Mada"/>
                <a:sym typeface="Mada"/>
              </a:rPr>
              <a:t> chronic valvular heart disease develops in at least half of those affected by rheumatic fever with carditis.</a:t>
            </a:r>
            <a:endParaRPr sz="1100">
              <a:solidFill>
                <a:schemeClr val="dk1"/>
              </a:solidFill>
              <a:latin typeface="Mada"/>
              <a:ea typeface="Mada"/>
              <a:cs typeface="Mada"/>
              <a:sym typeface="Mada"/>
            </a:endParaRPr>
          </a:p>
          <a:p>
            <a:pPr indent="-264250" lvl="0" marL="388800" rtl="0" algn="l">
              <a:spcBef>
                <a:spcPts val="0"/>
              </a:spcBef>
              <a:spcAft>
                <a:spcPts val="0"/>
              </a:spcAft>
              <a:buSzPts val="1100"/>
              <a:buChar char="●"/>
            </a:pPr>
            <a:r>
              <a:rPr lang="ar" sz="1100">
                <a:solidFill>
                  <a:schemeClr val="dk1"/>
                </a:solidFill>
                <a:latin typeface="Mada"/>
                <a:ea typeface="Mada"/>
                <a:cs typeface="Mada"/>
                <a:sym typeface="Mada"/>
              </a:rPr>
              <a:t>A leading cause of CV morbidity &amp; mortality in young people.</a:t>
            </a:r>
            <a:endParaRPr sz="1100">
              <a:solidFill>
                <a:schemeClr val="dk1"/>
              </a:solidFill>
              <a:latin typeface="Mada"/>
              <a:ea typeface="Mada"/>
              <a:cs typeface="Mada"/>
              <a:sym typeface="Mada"/>
            </a:endParaRPr>
          </a:p>
          <a:p>
            <a:pPr indent="-264250" lvl="0" marL="388800" rtl="0" algn="l">
              <a:spcBef>
                <a:spcPts val="0"/>
              </a:spcBef>
              <a:spcAft>
                <a:spcPts val="0"/>
              </a:spcAft>
              <a:buClr>
                <a:srgbClr val="CC0000"/>
              </a:buClr>
              <a:buSzPts val="1100"/>
              <a:buChar char="●"/>
            </a:pPr>
            <a:r>
              <a:rPr b="1" lang="ar" sz="1100">
                <a:solidFill>
                  <a:srgbClr val="CC0000"/>
                </a:solidFill>
                <a:latin typeface="Mada"/>
                <a:ea typeface="Mada"/>
                <a:cs typeface="Mada"/>
                <a:sym typeface="Mada"/>
              </a:rPr>
              <a:t>The mitral valve is affected in more than 70% of cases; the aortic valve is the next most frequently involved (40%) , followed by the tricuspid (10%) and then the pulmonary valve (2%).</a:t>
            </a:r>
            <a:endParaRPr b="1" sz="1100">
              <a:solidFill>
                <a:srgbClr val="CC0000"/>
              </a:solidFill>
              <a:latin typeface="Mada"/>
              <a:ea typeface="Mada"/>
              <a:cs typeface="Mada"/>
              <a:sym typeface="Mada"/>
            </a:endParaRPr>
          </a:p>
          <a:p>
            <a:pPr indent="-264250" lvl="0" marL="388800" rtl="0" algn="l">
              <a:spcBef>
                <a:spcPts val="0"/>
              </a:spcBef>
              <a:spcAft>
                <a:spcPts val="0"/>
              </a:spcAft>
              <a:buSzPts val="1100"/>
              <a:buChar char="●"/>
            </a:pPr>
            <a:r>
              <a:rPr lang="ar" sz="1100">
                <a:solidFill>
                  <a:schemeClr val="dk1"/>
                </a:solidFill>
                <a:latin typeface="Mada"/>
                <a:ea typeface="Mada"/>
                <a:cs typeface="Mada"/>
                <a:sym typeface="Mada"/>
              </a:rPr>
              <a:t>Mitral Stenosis is more common in females (3:1), while males have higher incidence of Aortic Regurgitation. </a:t>
            </a:r>
            <a:endParaRPr sz="1100">
              <a:solidFill>
                <a:schemeClr val="dk1"/>
              </a:solidFill>
              <a:latin typeface="Mada"/>
              <a:ea typeface="Mada"/>
              <a:cs typeface="Mada"/>
              <a:sym typeface="Mada"/>
            </a:endParaRPr>
          </a:p>
          <a:p>
            <a:pPr indent="-264250" lvl="0" marL="388800" rtl="0" algn="l">
              <a:spcBef>
                <a:spcPts val="0"/>
              </a:spcBef>
              <a:spcAft>
                <a:spcPts val="0"/>
              </a:spcAft>
              <a:buSzPts val="1100"/>
              <a:buChar char="●"/>
            </a:pPr>
            <a:r>
              <a:rPr lang="ar" sz="1100">
                <a:solidFill>
                  <a:srgbClr val="1C4588"/>
                </a:solidFill>
                <a:latin typeface="Mada"/>
                <a:ea typeface="Mada"/>
                <a:cs typeface="Mada"/>
                <a:sym typeface="Mada"/>
              </a:rPr>
              <a:t>The main pathological process in chronic rheumatic heart disease is progressive fibrosis. </a:t>
            </a:r>
            <a:endParaRPr sz="1100">
              <a:solidFill>
                <a:srgbClr val="1C4588"/>
              </a:solidFill>
              <a:latin typeface="Mada"/>
              <a:ea typeface="Mada"/>
              <a:cs typeface="Mada"/>
              <a:sym typeface="Mada"/>
            </a:endParaRPr>
          </a:p>
          <a:p>
            <a:pPr indent="-264250" lvl="0" marL="388800" rtl="0" algn="l">
              <a:spcBef>
                <a:spcPts val="0"/>
              </a:spcBef>
              <a:spcAft>
                <a:spcPts val="0"/>
              </a:spcAft>
              <a:buSzPts val="1100"/>
              <a:buChar char="●"/>
            </a:pPr>
            <a:r>
              <a:rPr lang="ar" sz="1100">
                <a:solidFill>
                  <a:srgbClr val="1C4588"/>
                </a:solidFill>
                <a:latin typeface="Mada"/>
                <a:ea typeface="Mada"/>
                <a:cs typeface="Mada"/>
                <a:sym typeface="Mada"/>
              </a:rPr>
              <a:t>Fusion of the mitral valve commissures and shortening of the chordae tendineae may lead to mitral stenosis with or without regurgitation.  Similar changes in the aortic and tricuspid valves produce distortion and rigidity of the cusps, leading to stenosis and regurgitation</a:t>
            </a:r>
            <a:r>
              <a:rPr lang="ar" sz="1100">
                <a:solidFill>
                  <a:schemeClr val="dk1"/>
                </a:solidFill>
                <a:latin typeface="Mada"/>
                <a:ea typeface="Mada"/>
                <a:cs typeface="Mada"/>
                <a:sym typeface="Mada"/>
              </a:rPr>
              <a:t>.</a:t>
            </a:r>
            <a:endParaRPr sz="1100">
              <a:solidFill>
                <a:schemeClr val="dk1"/>
              </a:solidFill>
              <a:latin typeface="Mada"/>
              <a:ea typeface="Mada"/>
              <a:cs typeface="Mada"/>
              <a:sym typeface="Mada"/>
            </a:endParaRPr>
          </a:p>
        </p:txBody>
      </p:sp>
      <p:cxnSp>
        <p:nvCxnSpPr>
          <p:cNvPr id="238" name="Google Shape;238;p29"/>
          <p:cNvCxnSpPr/>
          <p:nvPr/>
        </p:nvCxnSpPr>
        <p:spPr>
          <a:xfrm rot="10800000">
            <a:off x="8900" y="10078250"/>
            <a:ext cx="7612800" cy="0"/>
          </a:xfrm>
          <a:prstGeom prst="straightConnector1">
            <a:avLst/>
          </a:prstGeom>
          <a:noFill/>
          <a:ln cap="flat" cmpd="sng" w="28575">
            <a:solidFill>
              <a:srgbClr val="9C254D"/>
            </a:solidFill>
            <a:prstDash val="dot"/>
            <a:round/>
            <a:headEnd len="med" w="med" type="none"/>
            <a:tailEnd len="med" w="med" type="none"/>
          </a:ln>
        </p:spPr>
      </p:cxnSp>
      <p:cxnSp>
        <p:nvCxnSpPr>
          <p:cNvPr id="239" name="Google Shape;239;p29"/>
          <p:cNvCxnSpPr/>
          <p:nvPr/>
        </p:nvCxnSpPr>
        <p:spPr>
          <a:xfrm flipH="1" rot="10800000">
            <a:off x="1355300" y="7522450"/>
            <a:ext cx="4827000" cy="12000"/>
          </a:xfrm>
          <a:prstGeom prst="straightConnector1">
            <a:avLst/>
          </a:prstGeom>
          <a:noFill/>
          <a:ln cap="flat" cmpd="sng" w="38100">
            <a:solidFill>
              <a:srgbClr val="B52B59"/>
            </a:solidFill>
            <a:prstDash val="solid"/>
            <a:round/>
            <a:headEnd len="med" w="med" type="diamond"/>
            <a:tailEnd len="med" w="med" type="diamond"/>
          </a:ln>
        </p:spPr>
      </p:cxnSp>
      <p:sp>
        <p:nvSpPr>
          <p:cNvPr id="240" name="Google Shape;240;p29"/>
          <p:cNvSpPr txBox="1"/>
          <p:nvPr/>
        </p:nvSpPr>
        <p:spPr>
          <a:xfrm>
            <a:off x="548925" y="0"/>
            <a:ext cx="599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1- Acute Rheumatic Fever (ARF) cont.</a:t>
            </a:r>
            <a:endParaRPr sz="2600">
              <a:latin typeface="Exo Thin"/>
              <a:ea typeface="Exo Thin"/>
              <a:cs typeface="Exo Thin"/>
              <a:sym typeface="Exo Thin"/>
            </a:endParaRPr>
          </a:p>
        </p:txBody>
      </p:sp>
      <p:sp>
        <p:nvSpPr>
          <p:cNvPr id="241" name="Google Shape;241;p29"/>
          <p:cNvSpPr txBox="1"/>
          <p:nvPr/>
        </p:nvSpPr>
        <p:spPr>
          <a:xfrm>
            <a:off x="181975" y="745925"/>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Treatment</a:t>
            </a:r>
            <a:endParaRPr sz="2200">
              <a:highlight>
                <a:srgbClr val="F5E9ED"/>
              </a:highlight>
              <a:latin typeface="Exo Thin"/>
              <a:ea typeface="Exo Thin"/>
              <a:cs typeface="Exo Thin"/>
              <a:sym typeface="Exo Thin"/>
            </a:endParaRPr>
          </a:p>
        </p:txBody>
      </p:sp>
      <p:sp>
        <p:nvSpPr>
          <p:cNvPr id="242" name="Google Shape;242;p29"/>
          <p:cNvSpPr/>
          <p:nvPr/>
        </p:nvSpPr>
        <p:spPr>
          <a:xfrm>
            <a:off x="-28" y="1602849"/>
            <a:ext cx="13884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3F3F3F"/>
              </a:solidFill>
              <a:latin typeface="Arial"/>
              <a:ea typeface="Arial"/>
              <a:cs typeface="Arial"/>
              <a:sym typeface="Arial"/>
            </a:endParaRPr>
          </a:p>
        </p:txBody>
      </p:sp>
      <p:sp>
        <p:nvSpPr>
          <p:cNvPr id="243" name="Google Shape;243;p29"/>
          <p:cNvSpPr/>
          <p:nvPr/>
        </p:nvSpPr>
        <p:spPr>
          <a:xfrm>
            <a:off x="1387687" y="1602620"/>
            <a:ext cx="14142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4" name="Google Shape;244;p29"/>
          <p:cNvSpPr/>
          <p:nvPr/>
        </p:nvSpPr>
        <p:spPr>
          <a:xfrm>
            <a:off x="2785647" y="1602849"/>
            <a:ext cx="14013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5" name="Google Shape;245;p29"/>
          <p:cNvSpPr/>
          <p:nvPr/>
        </p:nvSpPr>
        <p:spPr>
          <a:xfrm>
            <a:off x="4184447" y="1602849"/>
            <a:ext cx="14142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46" name="Google Shape;246;p29"/>
          <p:cNvSpPr/>
          <p:nvPr/>
        </p:nvSpPr>
        <p:spPr>
          <a:xfrm>
            <a:off x="5595618" y="1602849"/>
            <a:ext cx="19644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247" name="Google Shape;247;p29"/>
          <p:cNvGrpSpPr/>
          <p:nvPr/>
        </p:nvGrpSpPr>
        <p:grpSpPr>
          <a:xfrm>
            <a:off x="501282" y="1316468"/>
            <a:ext cx="733421" cy="577181"/>
            <a:chOff x="2186592" y="3408140"/>
            <a:chExt cx="1008000" cy="1008000"/>
          </a:xfrm>
        </p:grpSpPr>
        <p:sp>
          <p:nvSpPr>
            <p:cNvPr id="248" name="Google Shape;248;p29"/>
            <p:cNvSpPr/>
            <p:nvPr/>
          </p:nvSpPr>
          <p:spPr>
            <a:xfrm>
              <a:off x="2186592" y="3408140"/>
              <a:ext cx="1008000" cy="1008000"/>
            </a:xfrm>
            <a:prstGeom prst="ellipse">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49" name="Google Shape;249;p29"/>
            <p:cNvSpPr/>
            <p:nvPr/>
          </p:nvSpPr>
          <p:spPr>
            <a:xfrm>
              <a:off x="2384648" y="3606196"/>
              <a:ext cx="612000" cy="612000"/>
            </a:xfrm>
            <a:prstGeom prst="ellipse">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0" name="Google Shape;250;p2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1</a:t>
              </a:r>
              <a:endParaRPr i="0" sz="1600" u="none" cap="none" strike="noStrike">
                <a:solidFill>
                  <a:srgbClr val="FFFFFF"/>
                </a:solidFill>
                <a:latin typeface="Exo"/>
                <a:ea typeface="Exo"/>
                <a:cs typeface="Exo"/>
                <a:sym typeface="Exo"/>
              </a:endParaRPr>
            </a:p>
          </p:txBody>
        </p:sp>
      </p:grpSp>
      <p:grpSp>
        <p:nvGrpSpPr>
          <p:cNvPr id="251" name="Google Shape;251;p29"/>
          <p:cNvGrpSpPr/>
          <p:nvPr/>
        </p:nvGrpSpPr>
        <p:grpSpPr>
          <a:xfrm>
            <a:off x="2015732" y="1313893"/>
            <a:ext cx="733421" cy="577181"/>
            <a:chOff x="2186592" y="3408140"/>
            <a:chExt cx="1008000" cy="1008000"/>
          </a:xfrm>
        </p:grpSpPr>
        <p:sp>
          <p:nvSpPr>
            <p:cNvPr id="252" name="Google Shape;252;p29"/>
            <p:cNvSpPr/>
            <p:nvPr/>
          </p:nvSpPr>
          <p:spPr>
            <a:xfrm>
              <a:off x="2186592" y="3408140"/>
              <a:ext cx="1008000" cy="1008000"/>
            </a:xfrm>
            <a:prstGeom prst="ellipse">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3" name="Google Shape;253;p29"/>
            <p:cNvSpPr/>
            <p:nvPr/>
          </p:nvSpPr>
          <p:spPr>
            <a:xfrm>
              <a:off x="2384648" y="3606196"/>
              <a:ext cx="612000" cy="612000"/>
            </a:xfrm>
            <a:prstGeom prst="ellipse">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4" name="Google Shape;254;p2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2</a:t>
              </a:r>
              <a:endParaRPr i="0" sz="1600" u="none" cap="none" strike="noStrike">
                <a:solidFill>
                  <a:srgbClr val="FFFFFF"/>
                </a:solidFill>
                <a:latin typeface="Exo"/>
                <a:ea typeface="Exo"/>
                <a:cs typeface="Exo"/>
                <a:sym typeface="Exo"/>
              </a:endParaRPr>
            </a:p>
          </p:txBody>
        </p:sp>
      </p:grpSp>
      <p:grpSp>
        <p:nvGrpSpPr>
          <p:cNvPr id="255" name="Google Shape;255;p29"/>
          <p:cNvGrpSpPr/>
          <p:nvPr/>
        </p:nvGrpSpPr>
        <p:grpSpPr>
          <a:xfrm>
            <a:off x="3454007" y="1313893"/>
            <a:ext cx="733421" cy="577181"/>
            <a:chOff x="2186592" y="3408140"/>
            <a:chExt cx="1008000" cy="1008000"/>
          </a:xfrm>
        </p:grpSpPr>
        <p:sp>
          <p:nvSpPr>
            <p:cNvPr id="256" name="Google Shape;256;p29"/>
            <p:cNvSpPr/>
            <p:nvPr/>
          </p:nvSpPr>
          <p:spPr>
            <a:xfrm>
              <a:off x="2186592" y="3408140"/>
              <a:ext cx="1008000" cy="1008000"/>
            </a:xfrm>
            <a:prstGeom prst="ellipse">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7" name="Google Shape;257;p29"/>
            <p:cNvSpPr/>
            <p:nvPr/>
          </p:nvSpPr>
          <p:spPr>
            <a:xfrm>
              <a:off x="2384648" y="3606196"/>
              <a:ext cx="612000" cy="612000"/>
            </a:xfrm>
            <a:prstGeom prst="ellipse">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58" name="Google Shape;258;p2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3</a:t>
              </a:r>
              <a:endParaRPr i="0" sz="1600" u="none" cap="none" strike="noStrike">
                <a:solidFill>
                  <a:srgbClr val="FFFFFF"/>
                </a:solidFill>
                <a:latin typeface="Exo"/>
                <a:ea typeface="Exo"/>
                <a:cs typeface="Exo"/>
                <a:sym typeface="Exo"/>
              </a:endParaRPr>
            </a:p>
          </p:txBody>
        </p:sp>
      </p:grpSp>
      <p:grpSp>
        <p:nvGrpSpPr>
          <p:cNvPr id="259" name="Google Shape;259;p29"/>
          <p:cNvGrpSpPr/>
          <p:nvPr/>
        </p:nvGrpSpPr>
        <p:grpSpPr>
          <a:xfrm>
            <a:off x="4968482" y="1313893"/>
            <a:ext cx="733421" cy="577181"/>
            <a:chOff x="2186592" y="3408140"/>
            <a:chExt cx="1008000" cy="1008000"/>
          </a:xfrm>
        </p:grpSpPr>
        <p:sp>
          <p:nvSpPr>
            <p:cNvPr id="260" name="Google Shape;260;p29"/>
            <p:cNvSpPr/>
            <p:nvPr/>
          </p:nvSpPr>
          <p:spPr>
            <a:xfrm>
              <a:off x="2186592" y="3408140"/>
              <a:ext cx="1008000" cy="1008000"/>
            </a:xfrm>
            <a:prstGeom prst="ellipse">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61" name="Google Shape;261;p29"/>
            <p:cNvSpPr/>
            <p:nvPr/>
          </p:nvSpPr>
          <p:spPr>
            <a:xfrm>
              <a:off x="2384648" y="3606196"/>
              <a:ext cx="612000" cy="612000"/>
            </a:xfrm>
            <a:prstGeom prst="ellipse">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62" name="Google Shape;262;p2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4</a:t>
              </a:r>
              <a:endParaRPr i="0" sz="1600" u="none" cap="none" strike="noStrike">
                <a:solidFill>
                  <a:srgbClr val="FFFFFF"/>
                </a:solidFill>
                <a:latin typeface="Exo"/>
                <a:ea typeface="Exo"/>
                <a:cs typeface="Exo"/>
                <a:sym typeface="Exo"/>
              </a:endParaRPr>
            </a:p>
          </p:txBody>
        </p:sp>
      </p:grpSp>
      <p:grpSp>
        <p:nvGrpSpPr>
          <p:cNvPr id="263" name="Google Shape;263;p29"/>
          <p:cNvGrpSpPr/>
          <p:nvPr/>
        </p:nvGrpSpPr>
        <p:grpSpPr>
          <a:xfrm>
            <a:off x="6559632" y="1313893"/>
            <a:ext cx="733421" cy="577181"/>
            <a:chOff x="2186592" y="3408140"/>
            <a:chExt cx="1008000" cy="1008000"/>
          </a:xfrm>
        </p:grpSpPr>
        <p:sp>
          <p:nvSpPr>
            <p:cNvPr id="264" name="Google Shape;264;p29"/>
            <p:cNvSpPr/>
            <p:nvPr/>
          </p:nvSpPr>
          <p:spPr>
            <a:xfrm>
              <a:off x="2186592" y="3408140"/>
              <a:ext cx="1008000" cy="1008000"/>
            </a:xfrm>
            <a:prstGeom prst="ellipse">
              <a:avLst/>
            </a:prstGeom>
            <a:solidFill>
              <a:srgbClr val="F5E9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65" name="Google Shape;265;p29"/>
            <p:cNvSpPr/>
            <p:nvPr/>
          </p:nvSpPr>
          <p:spPr>
            <a:xfrm>
              <a:off x="2384648" y="3606196"/>
              <a:ext cx="612000" cy="612000"/>
            </a:xfrm>
            <a:prstGeom prst="ellipse">
              <a:avLst/>
            </a:prstGeom>
            <a:solidFill>
              <a:srgbClr val="9C254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66" name="Google Shape;266;p2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Exo"/>
                  <a:ea typeface="Exo"/>
                  <a:cs typeface="Exo"/>
                  <a:sym typeface="Exo"/>
                </a:rPr>
                <a:t>5</a:t>
              </a:r>
              <a:endParaRPr i="0" sz="1600" u="none" cap="none" strike="noStrike">
                <a:solidFill>
                  <a:srgbClr val="FFFFFF"/>
                </a:solidFill>
                <a:latin typeface="Exo"/>
                <a:ea typeface="Exo"/>
                <a:cs typeface="Exo"/>
                <a:sym typeface="Exo"/>
              </a:endParaRPr>
            </a:p>
          </p:txBody>
        </p:sp>
      </p:grpSp>
      <p:sp>
        <p:nvSpPr>
          <p:cNvPr id="267" name="Google Shape;267;p29"/>
          <p:cNvSpPr txBox="1"/>
          <p:nvPr/>
        </p:nvSpPr>
        <p:spPr>
          <a:xfrm>
            <a:off x="0" y="2076900"/>
            <a:ext cx="1771500" cy="101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dk1"/>
                </a:solidFill>
                <a:latin typeface="Mada"/>
                <a:ea typeface="Mada"/>
                <a:cs typeface="Mada"/>
                <a:sym typeface="Mada"/>
              </a:rPr>
              <a:t>Bed Rest: </a:t>
            </a:r>
            <a:endParaRPr b="1" sz="1300">
              <a:solidFill>
                <a:schemeClr val="dk1"/>
              </a:solidFill>
              <a:latin typeface="Mada"/>
              <a:ea typeface="Mada"/>
              <a:cs typeface="Mada"/>
              <a:sym typeface="Mada"/>
            </a:endParaRPr>
          </a:p>
          <a:p>
            <a:pPr indent="0" lvl="0" marL="0" rtl="0" algn="ctr">
              <a:spcBef>
                <a:spcPts val="0"/>
              </a:spcBef>
              <a:spcAft>
                <a:spcPts val="0"/>
              </a:spcAft>
              <a:buNone/>
            </a:pPr>
            <a:r>
              <a:rPr lang="ar" sz="1000">
                <a:solidFill>
                  <a:srgbClr val="1C4588"/>
                </a:solidFill>
                <a:latin typeface="Mada"/>
                <a:ea typeface="Mada"/>
                <a:cs typeface="Mada"/>
                <a:sym typeface="Mada"/>
              </a:rPr>
              <a:t>The duration should be guided by symptoms, along with temperature, leucocyte count and ESR, and should be continued until these have settled.</a:t>
            </a:r>
            <a:endParaRPr b="1" sz="1000">
              <a:solidFill>
                <a:srgbClr val="1C4588"/>
              </a:solidFill>
              <a:latin typeface="Mada"/>
              <a:ea typeface="Mada"/>
              <a:cs typeface="Mada"/>
              <a:sym typeface="Mada"/>
            </a:endParaRPr>
          </a:p>
          <a:p>
            <a:pPr indent="0" lvl="0" marL="0" rtl="0" algn="ctr">
              <a:spcBef>
                <a:spcPts val="0"/>
              </a:spcBef>
              <a:spcAft>
                <a:spcPts val="0"/>
              </a:spcAft>
              <a:buNone/>
            </a:pPr>
            <a:r>
              <a:t/>
            </a:r>
            <a:endParaRPr/>
          </a:p>
        </p:txBody>
      </p:sp>
      <p:sp>
        <p:nvSpPr>
          <p:cNvPr id="268" name="Google Shape;268;p29"/>
          <p:cNvSpPr txBox="1"/>
          <p:nvPr/>
        </p:nvSpPr>
        <p:spPr>
          <a:xfrm>
            <a:off x="1634700" y="2122250"/>
            <a:ext cx="1495500" cy="133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dk1"/>
                </a:solidFill>
                <a:latin typeface="Mada"/>
                <a:ea typeface="Mada"/>
                <a:cs typeface="Mada"/>
                <a:sym typeface="Mada"/>
              </a:rPr>
              <a:t>Salicylates: </a:t>
            </a:r>
            <a:endParaRPr b="1" sz="1300">
              <a:solidFill>
                <a:schemeClr val="dk1"/>
              </a:solidFill>
              <a:latin typeface="Mada"/>
              <a:ea typeface="Mada"/>
              <a:cs typeface="Mada"/>
              <a:sym typeface="Mada"/>
            </a:endParaRPr>
          </a:p>
          <a:p>
            <a:pPr indent="0" lvl="0" marL="0" rtl="0" algn="ctr">
              <a:spcBef>
                <a:spcPts val="0"/>
              </a:spcBef>
              <a:spcAft>
                <a:spcPts val="0"/>
              </a:spcAft>
              <a:buNone/>
            </a:pPr>
            <a:r>
              <a:rPr b="1" lang="ar" sz="1000">
                <a:solidFill>
                  <a:srgbClr val="CC0000"/>
                </a:solidFill>
                <a:latin typeface="Mada"/>
                <a:ea typeface="Mada"/>
                <a:cs typeface="Mada"/>
                <a:sym typeface="Mada"/>
              </a:rPr>
              <a:t>Aspirin</a:t>
            </a:r>
            <a:r>
              <a:rPr b="1" baseline="30000" lang="ar" sz="1000">
                <a:solidFill>
                  <a:srgbClr val="CC0000"/>
                </a:solidFill>
                <a:latin typeface="Mada"/>
                <a:ea typeface="Mada"/>
                <a:cs typeface="Mada"/>
                <a:sym typeface="Mada"/>
              </a:rPr>
              <a:t>1 </a:t>
            </a:r>
            <a:r>
              <a:rPr lang="ar" sz="1000">
                <a:solidFill>
                  <a:srgbClr val="A64D79"/>
                </a:solidFill>
                <a:latin typeface="Mada"/>
                <a:ea typeface="Mada"/>
                <a:cs typeface="Mada"/>
                <a:sym typeface="Mada"/>
              </a:rPr>
              <a:t>60</a:t>
            </a:r>
            <a:r>
              <a:rPr lang="ar" sz="1000">
                <a:latin typeface="Mada"/>
                <a:ea typeface="Mada"/>
                <a:cs typeface="Mada"/>
                <a:sym typeface="Mada"/>
              </a:rPr>
              <a:t>/</a:t>
            </a:r>
            <a:r>
              <a:rPr lang="ar" sz="1000">
                <a:solidFill>
                  <a:srgbClr val="6D9EEB"/>
                </a:solidFill>
                <a:latin typeface="Mada"/>
                <a:ea typeface="Mada"/>
                <a:cs typeface="Mada"/>
                <a:sym typeface="Mada"/>
              </a:rPr>
              <a:t>75</a:t>
            </a:r>
            <a:r>
              <a:rPr lang="ar" sz="1000">
                <a:latin typeface="Mada"/>
                <a:ea typeface="Mada"/>
                <a:cs typeface="Mada"/>
                <a:sym typeface="Mada"/>
              </a:rPr>
              <a:t>-100mg/kg/day as 4 divided doses for 6-8 weeks</a:t>
            </a:r>
            <a:r>
              <a:rPr lang="ar" sz="1000">
                <a:latin typeface="Mada"/>
                <a:ea typeface="Mada"/>
                <a:cs typeface="Mada"/>
                <a:sym typeface="Mada"/>
              </a:rPr>
              <a:t>, until a blood level of 20-30mg/dl is attained.</a:t>
            </a:r>
            <a:r>
              <a:rPr lang="ar" sz="1000">
                <a:solidFill>
                  <a:schemeClr val="dk1"/>
                </a:solidFill>
                <a:latin typeface="Mada"/>
                <a:ea typeface="Mada"/>
                <a:cs typeface="Mada"/>
                <a:sym typeface="Mada"/>
              </a:rPr>
              <a:t> </a:t>
            </a:r>
            <a:r>
              <a:rPr lang="ar" sz="1000">
                <a:solidFill>
                  <a:srgbClr val="1C4588"/>
                </a:solidFill>
                <a:latin typeface="Mada"/>
                <a:ea typeface="Mada"/>
                <a:cs typeface="Mada"/>
                <a:sym typeface="Mada"/>
              </a:rPr>
              <a:t>This usually </a:t>
            </a:r>
            <a:r>
              <a:rPr b="1" lang="ar" sz="1000">
                <a:solidFill>
                  <a:srgbClr val="1C4588"/>
                </a:solidFill>
                <a:latin typeface="Mada"/>
                <a:ea typeface="Mada"/>
                <a:cs typeface="Mada"/>
                <a:sym typeface="Mada"/>
              </a:rPr>
              <a:t>relieves</a:t>
            </a:r>
            <a:r>
              <a:rPr lang="ar" sz="1000">
                <a:solidFill>
                  <a:srgbClr val="1C4588"/>
                </a:solidFill>
                <a:latin typeface="Mada"/>
                <a:ea typeface="Mada"/>
                <a:cs typeface="Mada"/>
                <a:sym typeface="Mada"/>
              </a:rPr>
              <a:t> the symptoms of </a:t>
            </a:r>
            <a:r>
              <a:rPr b="1" lang="ar" sz="1000">
                <a:solidFill>
                  <a:srgbClr val="1C4588"/>
                </a:solidFill>
                <a:latin typeface="Mada"/>
                <a:ea typeface="Mada"/>
                <a:cs typeface="Mada"/>
                <a:sym typeface="Mada"/>
              </a:rPr>
              <a:t>arthritis</a:t>
            </a:r>
            <a:r>
              <a:rPr lang="ar" sz="1000">
                <a:solidFill>
                  <a:srgbClr val="1C4588"/>
                </a:solidFill>
                <a:latin typeface="Mada"/>
                <a:ea typeface="Mada"/>
                <a:cs typeface="Mada"/>
                <a:sym typeface="Mada"/>
              </a:rPr>
              <a:t> rapidly and a response within 24 hours helps confirm the diagnosis.</a:t>
            </a:r>
            <a:endParaRPr sz="1000">
              <a:solidFill>
                <a:srgbClr val="1C4588"/>
              </a:solidFill>
              <a:latin typeface="Mada"/>
              <a:ea typeface="Mada"/>
              <a:cs typeface="Mada"/>
              <a:sym typeface="Mada"/>
            </a:endParaRPr>
          </a:p>
          <a:p>
            <a:pPr indent="0" lvl="0" marL="0" rtl="0" algn="ctr">
              <a:spcBef>
                <a:spcPts val="0"/>
              </a:spcBef>
              <a:spcAft>
                <a:spcPts val="0"/>
              </a:spcAft>
              <a:buNone/>
            </a:pPr>
            <a:r>
              <a:t/>
            </a:r>
            <a:endParaRPr sz="1000"/>
          </a:p>
        </p:txBody>
      </p:sp>
      <p:sp>
        <p:nvSpPr>
          <p:cNvPr id="269" name="Google Shape;269;p29"/>
          <p:cNvSpPr txBox="1"/>
          <p:nvPr/>
        </p:nvSpPr>
        <p:spPr>
          <a:xfrm>
            <a:off x="3162150" y="2062600"/>
            <a:ext cx="1401300" cy="113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dk1"/>
                </a:solidFill>
                <a:latin typeface="Mada"/>
                <a:ea typeface="Mada"/>
                <a:cs typeface="Mada"/>
                <a:sym typeface="Mada"/>
              </a:rPr>
              <a:t>Antibiotics:</a:t>
            </a:r>
            <a:endParaRPr b="1" sz="1300">
              <a:solidFill>
                <a:schemeClr val="dk1"/>
              </a:solidFill>
              <a:latin typeface="Mada"/>
              <a:ea typeface="Mada"/>
              <a:cs typeface="Mada"/>
              <a:sym typeface="Mada"/>
            </a:endParaRPr>
          </a:p>
          <a:p>
            <a:pPr indent="0" lvl="0" marL="0" rtl="0" algn="ctr">
              <a:spcBef>
                <a:spcPts val="0"/>
              </a:spcBef>
              <a:spcAft>
                <a:spcPts val="0"/>
              </a:spcAft>
              <a:buNone/>
            </a:pPr>
            <a:r>
              <a:rPr lang="ar" sz="1000">
                <a:solidFill>
                  <a:schemeClr val="dk1"/>
                </a:solidFill>
                <a:latin typeface="Mada"/>
                <a:ea typeface="Mada"/>
                <a:cs typeface="Mada"/>
                <a:sym typeface="Mada"/>
              </a:rPr>
              <a:t>Like Procaine </a:t>
            </a:r>
            <a:r>
              <a:rPr lang="ar" sz="1000">
                <a:solidFill>
                  <a:schemeClr val="dk1"/>
                </a:solidFill>
                <a:latin typeface="Mada"/>
                <a:ea typeface="Mada"/>
                <a:cs typeface="Mada"/>
                <a:sym typeface="Mada"/>
              </a:rPr>
              <a:t>benzylpenicillin G</a:t>
            </a:r>
            <a:r>
              <a:rPr baseline="30000" lang="ar" sz="1000">
                <a:solidFill>
                  <a:schemeClr val="dk1"/>
                </a:solidFill>
                <a:latin typeface="Mada"/>
                <a:ea typeface="Mada"/>
                <a:cs typeface="Mada"/>
                <a:sym typeface="Mada"/>
              </a:rPr>
              <a:t>2</a:t>
            </a:r>
            <a:r>
              <a:rPr lang="ar" sz="1000">
                <a:solidFill>
                  <a:schemeClr val="dk1"/>
                </a:solidFill>
                <a:latin typeface="Mada"/>
                <a:ea typeface="Mada"/>
                <a:cs typeface="Mada"/>
                <a:sym typeface="Mada"/>
              </a:rPr>
              <a:t> 4 million units/day x10 days. Should be given on diagnosis to </a:t>
            </a:r>
            <a:r>
              <a:rPr b="1" lang="ar" sz="1000">
                <a:solidFill>
                  <a:srgbClr val="CC0000"/>
                </a:solidFill>
                <a:latin typeface="Mada"/>
                <a:ea typeface="Mada"/>
                <a:cs typeface="Mada"/>
                <a:sym typeface="Mada"/>
              </a:rPr>
              <a:t>eradicate GAS from throat</a:t>
            </a:r>
            <a:r>
              <a:rPr lang="ar" sz="1000">
                <a:solidFill>
                  <a:schemeClr val="dk1"/>
                </a:solidFill>
                <a:latin typeface="Mada"/>
                <a:ea typeface="Mada"/>
                <a:cs typeface="Mada"/>
                <a:sym typeface="Mada"/>
              </a:rPr>
              <a:t> infection.</a:t>
            </a:r>
            <a:endParaRPr sz="1000"/>
          </a:p>
        </p:txBody>
      </p:sp>
      <p:sp>
        <p:nvSpPr>
          <p:cNvPr id="270" name="Google Shape;270;p29"/>
          <p:cNvSpPr txBox="1"/>
          <p:nvPr/>
        </p:nvSpPr>
        <p:spPr>
          <a:xfrm>
            <a:off x="4449425" y="2015900"/>
            <a:ext cx="1875000" cy="150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dk1"/>
                </a:solidFill>
                <a:latin typeface="Mada"/>
                <a:ea typeface="Mada"/>
                <a:cs typeface="Mada"/>
                <a:sym typeface="Mada"/>
              </a:rPr>
              <a:t>Steroids (Prednisolone):</a:t>
            </a:r>
            <a:r>
              <a:rPr lang="ar" sz="1300">
                <a:solidFill>
                  <a:schemeClr val="dk1"/>
                </a:solidFill>
                <a:latin typeface="Mada"/>
                <a:ea typeface="Mada"/>
                <a:cs typeface="Mada"/>
                <a:sym typeface="Mada"/>
              </a:rPr>
              <a:t> </a:t>
            </a:r>
            <a:endParaRPr sz="1300">
              <a:solidFill>
                <a:schemeClr val="dk1"/>
              </a:solidFill>
              <a:latin typeface="Mada"/>
              <a:ea typeface="Mada"/>
              <a:cs typeface="Mada"/>
              <a:sym typeface="Mada"/>
            </a:endParaRPr>
          </a:p>
          <a:p>
            <a:pPr indent="0" lvl="0" marL="0" rtl="0" algn="ctr">
              <a:spcBef>
                <a:spcPts val="0"/>
              </a:spcBef>
              <a:spcAft>
                <a:spcPts val="0"/>
              </a:spcAft>
              <a:buNone/>
            </a:pPr>
            <a:r>
              <a:rPr lang="ar" sz="1000">
                <a:solidFill>
                  <a:srgbClr val="A64D79"/>
                </a:solidFill>
                <a:latin typeface="Mada"/>
                <a:ea typeface="Mada"/>
                <a:cs typeface="Mada"/>
                <a:sym typeface="Mada"/>
              </a:rPr>
              <a:t>1-</a:t>
            </a:r>
            <a:r>
              <a:rPr lang="ar" sz="1000">
                <a:solidFill>
                  <a:schemeClr val="dk1"/>
                </a:solidFill>
                <a:latin typeface="Mada"/>
                <a:ea typeface="Mada"/>
                <a:cs typeface="Mada"/>
                <a:sym typeface="Mada"/>
              </a:rPr>
              <a:t>2 mg/kg/day taper over 6 weeks. </a:t>
            </a:r>
            <a:r>
              <a:rPr lang="ar" sz="1000">
                <a:solidFill>
                  <a:srgbClr val="1C4588"/>
                </a:solidFill>
                <a:latin typeface="Mada"/>
                <a:ea typeface="Mada"/>
                <a:cs typeface="Mada"/>
                <a:sym typeface="Mada"/>
              </a:rPr>
              <a:t>Produces more rapid symptomatic relief than aspirin and is </a:t>
            </a:r>
            <a:r>
              <a:rPr b="1" lang="ar" sz="1000">
                <a:latin typeface="Mada"/>
                <a:ea typeface="Mada"/>
                <a:cs typeface="Mada"/>
                <a:sym typeface="Mada"/>
              </a:rPr>
              <a:t>indicated in cases with</a:t>
            </a:r>
            <a:r>
              <a:rPr b="1" lang="ar" sz="1000">
                <a:solidFill>
                  <a:srgbClr val="1C4588"/>
                </a:solidFill>
                <a:latin typeface="Mada"/>
                <a:ea typeface="Mada"/>
                <a:cs typeface="Mada"/>
                <a:sym typeface="Mada"/>
              </a:rPr>
              <a:t> carditis </a:t>
            </a:r>
            <a:r>
              <a:rPr b="1" lang="ar" sz="1000">
                <a:latin typeface="Mada"/>
                <a:ea typeface="Mada"/>
                <a:cs typeface="Mada"/>
                <a:sym typeface="Mada"/>
              </a:rPr>
              <a:t>or severe arthritis</a:t>
            </a:r>
            <a:r>
              <a:rPr b="1" lang="ar" sz="1000">
                <a:solidFill>
                  <a:srgbClr val="1C4588"/>
                </a:solidFill>
                <a:latin typeface="Mada"/>
                <a:ea typeface="Mada"/>
                <a:cs typeface="Mada"/>
                <a:sym typeface="Mada"/>
              </a:rPr>
              <a:t>.</a:t>
            </a:r>
            <a:r>
              <a:rPr lang="ar" sz="1000">
                <a:solidFill>
                  <a:srgbClr val="1C4588"/>
                </a:solidFill>
                <a:latin typeface="Mada"/>
                <a:ea typeface="Mada"/>
                <a:cs typeface="Mada"/>
                <a:sym typeface="Mada"/>
              </a:rPr>
              <a:t> Prednisolone should be continued until the ESR is normal and then tailed off.</a:t>
            </a:r>
            <a:endParaRPr sz="1000">
              <a:solidFill>
                <a:srgbClr val="1C4588"/>
              </a:solidFill>
              <a:latin typeface="Mada"/>
              <a:ea typeface="Mada"/>
              <a:cs typeface="Mada"/>
              <a:sym typeface="Mada"/>
            </a:endParaRPr>
          </a:p>
          <a:p>
            <a:pPr indent="0" lvl="0" marL="0" rtl="0" algn="ctr">
              <a:spcBef>
                <a:spcPts val="0"/>
              </a:spcBef>
              <a:spcAft>
                <a:spcPts val="0"/>
              </a:spcAft>
              <a:buNone/>
            </a:pPr>
            <a:r>
              <a:t/>
            </a:r>
            <a:endParaRPr sz="1000">
              <a:solidFill>
                <a:schemeClr val="dk1"/>
              </a:solidFill>
              <a:latin typeface="Mada"/>
              <a:ea typeface="Mada"/>
              <a:cs typeface="Mada"/>
              <a:sym typeface="Mada"/>
            </a:endParaRPr>
          </a:p>
        </p:txBody>
      </p:sp>
      <p:sp>
        <p:nvSpPr>
          <p:cNvPr id="271" name="Google Shape;271;p29"/>
          <p:cNvSpPr txBox="1"/>
          <p:nvPr/>
        </p:nvSpPr>
        <p:spPr>
          <a:xfrm>
            <a:off x="6346738" y="1602625"/>
            <a:ext cx="1159200" cy="177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dk1"/>
                </a:solidFill>
                <a:latin typeface="Mada"/>
                <a:ea typeface="Mada"/>
                <a:cs typeface="Mada"/>
                <a:sym typeface="Mada"/>
              </a:rPr>
              <a:t>Heart Failure Treatment : </a:t>
            </a:r>
            <a:r>
              <a:rPr lang="ar" sz="1000">
                <a:solidFill>
                  <a:schemeClr val="dk1"/>
                </a:solidFill>
                <a:latin typeface="Mada"/>
                <a:ea typeface="Mada"/>
                <a:cs typeface="Mada"/>
                <a:sym typeface="Mada"/>
              </a:rPr>
              <a:t>Like diuretics and ACEI. </a:t>
            </a:r>
            <a:endParaRPr sz="1000">
              <a:solidFill>
                <a:schemeClr val="dk1"/>
              </a:solidFill>
              <a:latin typeface="Mada"/>
              <a:ea typeface="Mada"/>
              <a:cs typeface="Mada"/>
              <a:sym typeface="Mada"/>
            </a:endParaRPr>
          </a:p>
          <a:p>
            <a:pPr indent="0" lvl="0" marL="0" rtl="0" algn="ctr">
              <a:spcBef>
                <a:spcPts val="0"/>
              </a:spcBef>
              <a:spcAft>
                <a:spcPts val="0"/>
              </a:spcAft>
              <a:buNone/>
            </a:pPr>
            <a:r>
              <a:t/>
            </a:r>
            <a:endParaRPr/>
          </a:p>
        </p:txBody>
      </p:sp>
      <p:sp>
        <p:nvSpPr>
          <p:cNvPr id="272" name="Google Shape;272;p29"/>
          <p:cNvSpPr txBox="1"/>
          <p:nvPr/>
        </p:nvSpPr>
        <p:spPr>
          <a:xfrm>
            <a:off x="16650" y="10078250"/>
            <a:ext cx="75600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1C4588"/>
                </a:solidFill>
                <a:latin typeface="Mada"/>
                <a:ea typeface="Mada"/>
                <a:cs typeface="Mada"/>
                <a:sym typeface="Mada"/>
              </a:rPr>
              <a:t>1</a:t>
            </a:r>
            <a:r>
              <a:rPr lang="ar" sz="900">
                <a:solidFill>
                  <a:srgbClr val="1C4588"/>
                </a:solidFill>
                <a:latin typeface="Mada"/>
                <a:ea typeface="Mada"/>
                <a:cs typeface="Mada"/>
                <a:sym typeface="Mada"/>
              </a:rPr>
              <a:t>-  Aspirin should be continued until the ESR has fallen and then gradually tailed off, If aspirin fails then use Glucocorticoids.</a:t>
            </a:r>
            <a:endParaRPr sz="900">
              <a:solidFill>
                <a:srgbClr val="1C4588"/>
              </a:solidFill>
              <a:latin typeface="Mada"/>
              <a:ea typeface="Mada"/>
              <a:cs typeface="Mada"/>
              <a:sym typeface="Mada"/>
            </a:endParaRPr>
          </a:p>
          <a:p>
            <a:pPr indent="0" lvl="0" marL="0" rtl="0" algn="l">
              <a:spcBef>
                <a:spcPts val="0"/>
              </a:spcBef>
              <a:spcAft>
                <a:spcPts val="0"/>
              </a:spcAft>
              <a:buNone/>
            </a:pPr>
            <a:r>
              <a:rPr lang="ar" sz="900">
                <a:solidFill>
                  <a:srgbClr val="1C4588"/>
                </a:solidFill>
                <a:latin typeface="Mada"/>
                <a:ea typeface="Mada"/>
                <a:cs typeface="Mada"/>
                <a:sym typeface="Mada"/>
              </a:rPr>
              <a:t>2- If the patient is penicillin-allergic, erythromycin or a cephalosporin can be used.</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3- Why 40? Because throat infections after the age of 40 are rare, unless the person is working closely with kids then therapy should be continued </a:t>
            </a:r>
            <a:endParaRPr sz="900">
              <a:solidFill>
                <a:srgbClr val="1C4588"/>
              </a:solidFill>
              <a:latin typeface="Mada"/>
              <a:ea typeface="Mada"/>
              <a:cs typeface="Mada"/>
              <a:sym typeface="Mada"/>
            </a:endParaRPr>
          </a:p>
        </p:txBody>
      </p:sp>
      <p:sp>
        <p:nvSpPr>
          <p:cNvPr id="273" name="Google Shape;273;p29"/>
          <p:cNvSpPr txBox="1"/>
          <p:nvPr/>
        </p:nvSpPr>
        <p:spPr>
          <a:xfrm>
            <a:off x="181975" y="4310500"/>
            <a:ext cx="7187400" cy="2553900"/>
          </a:xfrm>
          <a:prstGeom prst="rect">
            <a:avLst/>
          </a:prstGeom>
          <a:noFill/>
          <a:ln cap="flat" cmpd="sng" w="9525">
            <a:solidFill>
              <a:srgbClr val="9C254D"/>
            </a:solidFill>
            <a:prstDash val="dot"/>
            <a:round/>
            <a:headEnd len="sm" w="sm" type="none"/>
            <a:tailEnd len="sm" w="sm" type="none"/>
          </a:ln>
        </p:spPr>
        <p:txBody>
          <a:bodyPr anchorCtr="0" anchor="t" bIns="91425" lIns="91425" spcFirstLastPara="1" rIns="91425" wrap="square" tIns="91425">
            <a:noAutofit/>
          </a:bodyPr>
          <a:lstStyle/>
          <a:p>
            <a:pPr indent="-311150" lvl="0" marL="457200" rtl="0" algn="l">
              <a:spcBef>
                <a:spcPts val="0"/>
              </a:spcBef>
              <a:spcAft>
                <a:spcPts val="0"/>
              </a:spcAft>
              <a:buClr>
                <a:srgbClr val="9C254D"/>
              </a:buClr>
              <a:buSzPts val="1300"/>
              <a:buFont typeface="Mada"/>
              <a:buAutoNum type="arabicParenR"/>
            </a:pPr>
            <a:r>
              <a:rPr b="1" lang="ar" sz="1300">
                <a:solidFill>
                  <a:srgbClr val="9C254D"/>
                </a:solidFill>
                <a:latin typeface="Mada"/>
                <a:ea typeface="Mada"/>
                <a:cs typeface="Mada"/>
                <a:sym typeface="Mada"/>
              </a:rPr>
              <a:t>Primary prevention:</a:t>
            </a:r>
            <a:endParaRPr b="1" sz="1300">
              <a:solidFill>
                <a:srgbClr val="9C254D"/>
              </a:solidFill>
              <a:latin typeface="Mada"/>
              <a:ea typeface="Mada"/>
              <a:cs typeface="Mada"/>
              <a:sym typeface="Mada"/>
            </a:endParaRPr>
          </a:p>
          <a:p>
            <a:pPr indent="-298450" lvl="1" marL="914400" rtl="0" algn="l">
              <a:spcBef>
                <a:spcPts val="0"/>
              </a:spcBef>
              <a:spcAft>
                <a:spcPts val="0"/>
              </a:spcAft>
              <a:buSzPts val="1100"/>
              <a:buFont typeface="Mada"/>
              <a:buAutoNum type="alphaLcParenR"/>
            </a:pPr>
            <a:r>
              <a:rPr lang="ar" sz="1100">
                <a:latin typeface="Mada"/>
                <a:ea typeface="Mada"/>
                <a:cs typeface="Mada"/>
                <a:sym typeface="Mada"/>
              </a:rPr>
              <a:t>Prompt antibiotic treatment of GAS pharyngitis with </a:t>
            </a:r>
            <a:r>
              <a:rPr b="1" lang="ar" sz="1100">
                <a:latin typeface="Mada"/>
                <a:ea typeface="Mada"/>
                <a:cs typeface="Mada"/>
                <a:sym typeface="Mada"/>
              </a:rPr>
              <a:t>BPG 1.2M units IM</a:t>
            </a:r>
            <a:r>
              <a:rPr b="1" lang="ar" sz="1100">
                <a:latin typeface="Mada"/>
                <a:ea typeface="Mada"/>
                <a:cs typeface="Mada"/>
                <a:sym typeface="Mada"/>
              </a:rPr>
              <a:t>.</a:t>
            </a:r>
            <a:endParaRPr b="1" sz="1100">
              <a:latin typeface="Mada"/>
              <a:ea typeface="Mada"/>
              <a:cs typeface="Mada"/>
              <a:sym typeface="Mada"/>
            </a:endParaRPr>
          </a:p>
          <a:p>
            <a:pPr indent="-311150" lvl="0" marL="457200" rtl="0" algn="l">
              <a:spcBef>
                <a:spcPts val="0"/>
              </a:spcBef>
              <a:spcAft>
                <a:spcPts val="0"/>
              </a:spcAft>
              <a:buClr>
                <a:srgbClr val="9C254D"/>
              </a:buClr>
              <a:buSzPts val="1300"/>
              <a:buFont typeface="Mada"/>
              <a:buAutoNum type="arabicParenR" startAt="2"/>
            </a:pPr>
            <a:r>
              <a:rPr b="1" lang="ar" sz="1300">
                <a:solidFill>
                  <a:srgbClr val="9C254D"/>
                </a:solidFill>
                <a:latin typeface="Mada"/>
                <a:ea typeface="Mada"/>
                <a:cs typeface="Mada"/>
                <a:sym typeface="Mada"/>
              </a:rPr>
              <a:t>Secondary</a:t>
            </a:r>
            <a:r>
              <a:rPr b="1" lang="ar" sz="1300">
                <a:solidFill>
                  <a:srgbClr val="9C254D"/>
                </a:solidFill>
                <a:latin typeface="Mada"/>
                <a:ea typeface="Mada"/>
                <a:cs typeface="Mada"/>
                <a:sym typeface="Mada"/>
              </a:rPr>
              <a:t> prevention:</a:t>
            </a:r>
            <a:endParaRPr b="1" sz="1300">
              <a:solidFill>
                <a:srgbClr val="9C254D"/>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arenR"/>
            </a:pPr>
            <a:r>
              <a:rPr lang="ar" sz="1100">
                <a:solidFill>
                  <a:schemeClr val="dk1"/>
                </a:solidFill>
                <a:latin typeface="Mada"/>
                <a:ea typeface="Mada"/>
                <a:cs typeface="Mada"/>
                <a:sym typeface="Mada"/>
              </a:rPr>
              <a:t>Antibiotics prophylaxis with </a:t>
            </a:r>
            <a:r>
              <a:rPr b="1" lang="ar" sz="1100">
                <a:solidFill>
                  <a:srgbClr val="CC0000"/>
                </a:solidFill>
                <a:latin typeface="Mada"/>
                <a:ea typeface="Mada"/>
                <a:cs typeface="Mada"/>
                <a:sym typeface="Mada"/>
              </a:rPr>
              <a:t>IM penicillin G benzathine</a:t>
            </a:r>
            <a:r>
              <a:rPr lang="ar" sz="1100">
                <a:solidFill>
                  <a:schemeClr val="dk1"/>
                </a:solidFill>
                <a:latin typeface="Mada"/>
                <a:ea typeface="Mada"/>
                <a:cs typeface="Mada"/>
                <a:sym typeface="Mada"/>
              </a:rPr>
              <a:t> 1.2MU every 4 weeks or 3 weeks in high risk situations (alternatively 250mg </a:t>
            </a:r>
            <a:r>
              <a:rPr b="1" lang="ar" sz="1100">
                <a:solidFill>
                  <a:schemeClr val="dk1"/>
                </a:solidFill>
                <a:latin typeface="Mada"/>
                <a:ea typeface="Mada"/>
                <a:cs typeface="Mada"/>
                <a:sym typeface="Mada"/>
              </a:rPr>
              <a:t>oral penicillin V</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arenR"/>
            </a:pPr>
            <a:r>
              <a:rPr b="1" lang="ar" sz="1100">
                <a:solidFill>
                  <a:schemeClr val="dk1"/>
                </a:solidFill>
                <a:latin typeface="Mada"/>
                <a:ea typeface="Mada"/>
                <a:cs typeface="Mada"/>
                <a:sym typeface="Mada"/>
              </a:rPr>
              <a:t>If the patient is penicillin allergic: </a:t>
            </a:r>
            <a:r>
              <a:rPr lang="ar" sz="1100">
                <a:solidFill>
                  <a:schemeClr val="dk1"/>
                </a:solidFill>
                <a:latin typeface="Mada"/>
                <a:ea typeface="Mada"/>
                <a:cs typeface="Mada"/>
                <a:sym typeface="Mada"/>
              </a:rPr>
              <a:t>Oral</a:t>
            </a:r>
            <a:r>
              <a:rPr b="1" lang="ar" sz="1100">
                <a:solidFill>
                  <a:schemeClr val="dk1"/>
                </a:solidFill>
                <a:latin typeface="Mada"/>
                <a:ea typeface="Mada"/>
                <a:cs typeface="Mada"/>
                <a:sym typeface="Mada"/>
              </a:rPr>
              <a:t> Sulfadiazine (</a:t>
            </a:r>
            <a:r>
              <a:rPr lang="ar" sz="1100">
                <a:solidFill>
                  <a:schemeClr val="dk1"/>
                </a:solidFill>
                <a:latin typeface="Mada"/>
                <a:ea typeface="Mada"/>
                <a:cs typeface="Mada"/>
                <a:sym typeface="Mada"/>
              </a:rPr>
              <a:t> 0.5g once daily for patients 27kg (60lb) OR 1g once daily for patients &gt;27kg (60lb)</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lphaLcParenR"/>
            </a:pPr>
            <a:r>
              <a:rPr b="1" lang="ar" sz="1100">
                <a:solidFill>
                  <a:schemeClr val="dk1"/>
                </a:solidFill>
                <a:latin typeface="Mada"/>
                <a:ea typeface="Mada"/>
                <a:cs typeface="Mada"/>
                <a:sym typeface="Mada"/>
              </a:rPr>
              <a:t>If the patient is penicillin and sulfadiazine allergic:</a:t>
            </a:r>
            <a:r>
              <a:rPr lang="ar" sz="1100">
                <a:solidFill>
                  <a:schemeClr val="dk1"/>
                </a:solidFill>
                <a:latin typeface="Mada"/>
                <a:ea typeface="Mada"/>
                <a:cs typeface="Mada"/>
                <a:sym typeface="Mada"/>
              </a:rPr>
              <a:t> use oral </a:t>
            </a:r>
            <a:r>
              <a:rPr b="1" lang="ar" sz="1100">
                <a:solidFill>
                  <a:schemeClr val="dk1"/>
                </a:solidFill>
                <a:latin typeface="Mada"/>
                <a:ea typeface="Mada"/>
                <a:cs typeface="Mada"/>
                <a:sym typeface="Mada"/>
              </a:rPr>
              <a:t>erythromycin </a:t>
            </a:r>
            <a:r>
              <a:rPr lang="ar" sz="1100">
                <a:solidFill>
                  <a:schemeClr val="dk1"/>
                </a:solidFill>
                <a:latin typeface="Mada"/>
                <a:ea typeface="Mada"/>
                <a:cs typeface="Mada"/>
                <a:sym typeface="Mada"/>
              </a:rPr>
              <a:t>250mg twice daily </a:t>
            </a:r>
            <a:endParaRPr sz="1100">
              <a:solidFill>
                <a:schemeClr val="dk1"/>
              </a:solidFill>
              <a:latin typeface="Mada"/>
              <a:ea typeface="Mada"/>
              <a:cs typeface="Mada"/>
              <a:sym typeface="Mada"/>
            </a:endParaRPr>
          </a:p>
          <a:p>
            <a:pPr indent="-317500" lvl="0" marL="457200" rtl="0" algn="l">
              <a:spcBef>
                <a:spcPts val="0"/>
              </a:spcBef>
              <a:spcAft>
                <a:spcPts val="0"/>
              </a:spcAft>
              <a:buClr>
                <a:srgbClr val="9C254D"/>
              </a:buClr>
              <a:buSzPts val="1400"/>
              <a:buFont typeface="Mada"/>
              <a:buChar char="■"/>
            </a:pPr>
            <a:r>
              <a:rPr b="1" lang="ar" sz="1100">
                <a:solidFill>
                  <a:srgbClr val="9C254D"/>
                </a:solidFill>
                <a:latin typeface="Mada"/>
                <a:ea typeface="Mada"/>
                <a:cs typeface="Mada"/>
                <a:sym typeface="Mada"/>
              </a:rPr>
              <a:t>Duration depend on the risk and severity of the original episode:</a:t>
            </a:r>
            <a:endParaRPr b="1" sz="1100">
              <a:solidFill>
                <a:srgbClr val="9C254D"/>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Rheumatic fever without carditis: </a:t>
            </a:r>
            <a:r>
              <a:rPr lang="ar" sz="1100">
                <a:solidFill>
                  <a:schemeClr val="dk1"/>
                </a:solidFill>
                <a:latin typeface="Mada"/>
                <a:ea typeface="Mada"/>
                <a:cs typeface="Mada"/>
                <a:sym typeface="Mada"/>
              </a:rPr>
              <a:t>5 years </a:t>
            </a:r>
            <a:r>
              <a:rPr b="1" lang="ar" sz="1100" u="sng">
                <a:solidFill>
                  <a:schemeClr val="dk1"/>
                </a:solidFill>
                <a:latin typeface="Mada"/>
                <a:ea typeface="Mada"/>
                <a:cs typeface="Mada"/>
                <a:sym typeface="Mada"/>
              </a:rPr>
              <a:t>or</a:t>
            </a:r>
            <a:r>
              <a:rPr lang="ar" sz="1100">
                <a:solidFill>
                  <a:schemeClr val="dk1"/>
                </a:solidFill>
                <a:latin typeface="Mada"/>
                <a:ea typeface="Mada"/>
                <a:cs typeface="Mada"/>
                <a:sym typeface="Mada"/>
              </a:rPr>
              <a:t> until patient reaches 21 years of age. </a:t>
            </a:r>
            <a:r>
              <a:rPr lang="ar" sz="900">
                <a:solidFill>
                  <a:schemeClr val="dk1"/>
                </a:solidFill>
                <a:latin typeface="Mada"/>
                <a:ea typeface="Mada"/>
                <a:cs typeface="Mada"/>
                <a:sym typeface="Mada"/>
              </a:rPr>
              <a:t>(whichever is longer)</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Rheumatic fever with carditis: </a:t>
            </a:r>
            <a:r>
              <a:rPr lang="ar" sz="1100">
                <a:solidFill>
                  <a:schemeClr val="dk1"/>
                </a:solidFill>
                <a:latin typeface="Mada"/>
                <a:ea typeface="Mada"/>
                <a:cs typeface="Mada"/>
                <a:sym typeface="Mada"/>
              </a:rPr>
              <a:t>10 years </a:t>
            </a:r>
            <a:r>
              <a:rPr b="1" lang="ar" sz="1100" u="sng">
                <a:solidFill>
                  <a:schemeClr val="dk1"/>
                </a:solidFill>
                <a:latin typeface="Mada"/>
                <a:ea typeface="Mada"/>
                <a:cs typeface="Mada"/>
                <a:sym typeface="Mada"/>
              </a:rPr>
              <a:t>or</a:t>
            </a:r>
            <a:r>
              <a:rPr lang="ar" sz="1100">
                <a:solidFill>
                  <a:schemeClr val="dk1"/>
                </a:solidFill>
                <a:latin typeface="Mada"/>
                <a:ea typeface="Mada"/>
                <a:cs typeface="Mada"/>
                <a:sym typeface="Mada"/>
              </a:rPr>
              <a:t> until patient reaches 21 years of age. </a:t>
            </a:r>
            <a:r>
              <a:rPr lang="ar" sz="900">
                <a:solidFill>
                  <a:schemeClr val="dk1"/>
                </a:solidFill>
                <a:latin typeface="Mada"/>
                <a:ea typeface="Mada"/>
                <a:cs typeface="Mada"/>
                <a:sym typeface="Mada"/>
              </a:rPr>
              <a:t>(whichever is longer)</a:t>
            </a:r>
            <a:endParaRPr sz="9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AutoNum type="arabicParenR"/>
            </a:pPr>
            <a:r>
              <a:rPr b="1" lang="ar" sz="1100">
                <a:solidFill>
                  <a:schemeClr val="dk1"/>
                </a:solidFill>
                <a:latin typeface="Mada"/>
                <a:ea typeface="Mada"/>
                <a:cs typeface="Mada"/>
                <a:sym typeface="Mada"/>
              </a:rPr>
              <a:t>Rheumatic fever with carditis and permanent valvular heart defects: </a:t>
            </a:r>
            <a:r>
              <a:rPr lang="ar" sz="1100">
                <a:solidFill>
                  <a:schemeClr val="dk1"/>
                </a:solidFill>
                <a:latin typeface="Mada"/>
                <a:ea typeface="Mada"/>
                <a:cs typeface="Mada"/>
                <a:sym typeface="Mada"/>
              </a:rPr>
              <a:t>10 years </a:t>
            </a:r>
            <a:r>
              <a:rPr b="1" lang="ar" sz="1100" u="sng">
                <a:solidFill>
                  <a:schemeClr val="dk1"/>
                </a:solidFill>
                <a:latin typeface="Mada"/>
                <a:ea typeface="Mada"/>
                <a:cs typeface="Mada"/>
                <a:sym typeface="Mada"/>
              </a:rPr>
              <a:t>or</a:t>
            </a:r>
            <a:r>
              <a:rPr lang="ar" sz="1100">
                <a:solidFill>
                  <a:schemeClr val="dk1"/>
                </a:solidFill>
                <a:latin typeface="Mada"/>
                <a:ea typeface="Mada"/>
                <a:cs typeface="Mada"/>
                <a:sym typeface="Mada"/>
              </a:rPr>
              <a:t> until patient reaches 40</a:t>
            </a:r>
            <a:r>
              <a:rPr baseline="30000" lang="ar" sz="1100">
                <a:solidFill>
                  <a:srgbClr val="6AA84F"/>
                </a:solidFill>
                <a:latin typeface="Mada"/>
                <a:ea typeface="Mada"/>
                <a:cs typeface="Mada"/>
                <a:sym typeface="Mada"/>
              </a:rPr>
              <a:t>3</a:t>
            </a:r>
            <a:r>
              <a:rPr lang="ar" sz="1100">
                <a:solidFill>
                  <a:schemeClr val="dk1"/>
                </a:solidFill>
                <a:latin typeface="Mada"/>
                <a:ea typeface="Mada"/>
                <a:cs typeface="Mada"/>
                <a:sym typeface="Mada"/>
              </a:rPr>
              <a:t> years of age.</a:t>
            </a:r>
            <a:r>
              <a:rPr lang="ar" sz="1000">
                <a:solidFill>
                  <a:schemeClr val="dk1"/>
                </a:solidFill>
                <a:latin typeface="Mada"/>
                <a:ea typeface="Mada"/>
                <a:cs typeface="Mada"/>
                <a:sym typeface="Mada"/>
              </a:rPr>
              <a:t>(whichever is longer, sometime life long prophylaxis)</a:t>
            </a:r>
            <a:endParaRPr sz="1000">
              <a:solidFill>
                <a:schemeClr val="dk1"/>
              </a:solidFill>
              <a:latin typeface="Mada"/>
              <a:ea typeface="Mada"/>
              <a:cs typeface="Mada"/>
              <a:sym typeface="Mada"/>
            </a:endParaRPr>
          </a:p>
        </p:txBody>
      </p:sp>
      <p:sp>
        <p:nvSpPr>
          <p:cNvPr id="274" name="Google Shape;274;p29"/>
          <p:cNvSpPr txBox="1"/>
          <p:nvPr/>
        </p:nvSpPr>
        <p:spPr>
          <a:xfrm>
            <a:off x="181975" y="3759088"/>
            <a:ext cx="517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Exo Thin"/>
                <a:ea typeface="Exo Thin"/>
                <a:cs typeface="Exo Thin"/>
                <a:sym typeface="Exo Thin"/>
              </a:rPr>
              <a:t>Prevention</a:t>
            </a:r>
            <a:endParaRPr sz="2200">
              <a:highlight>
                <a:srgbClr val="F5E9ED"/>
              </a:highlight>
              <a:latin typeface="Exo Thin"/>
              <a:ea typeface="Exo Thin"/>
              <a:cs typeface="Exo Thin"/>
              <a:sym typeface="Exo Thin"/>
            </a:endParaRPr>
          </a:p>
        </p:txBody>
      </p:sp>
      <p:pic>
        <p:nvPicPr>
          <p:cNvPr id="275" name="Google Shape;275;p29"/>
          <p:cNvPicPr preferRelativeResize="0"/>
          <p:nvPr/>
        </p:nvPicPr>
        <p:blipFill>
          <a:blip r:embed="rId3">
            <a:alphaModFix/>
          </a:blip>
          <a:stretch>
            <a:fillRect/>
          </a:stretch>
        </p:blipFill>
        <p:spPr>
          <a:xfrm>
            <a:off x="6705225" y="4022725"/>
            <a:ext cx="664026" cy="664026"/>
          </a:xfrm>
          <a:prstGeom prst="rect">
            <a:avLst/>
          </a:prstGeom>
          <a:noFill/>
          <a:ln>
            <a:noFill/>
          </a:ln>
        </p:spPr>
      </p:pic>
      <p:pic>
        <p:nvPicPr>
          <p:cNvPr id="276" name="Google Shape;276;p29"/>
          <p:cNvPicPr preferRelativeResize="0"/>
          <p:nvPr/>
        </p:nvPicPr>
        <p:blipFill>
          <a:blip r:embed="rId4">
            <a:alphaModFix/>
          </a:blip>
          <a:stretch>
            <a:fillRect/>
          </a:stretch>
        </p:blipFill>
        <p:spPr>
          <a:xfrm>
            <a:off x="3267250" y="3576674"/>
            <a:ext cx="1191099" cy="664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282" name="Google Shape;282;p3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Exo Thin"/>
                <a:ea typeface="Exo Thin"/>
                <a:cs typeface="Exo Thin"/>
                <a:sym typeface="Exo Thin"/>
              </a:rPr>
              <a:t>Introduction to VHDs</a:t>
            </a:r>
            <a:endParaRPr sz="2600">
              <a:latin typeface="Exo Thin"/>
              <a:ea typeface="Exo Thin"/>
              <a:cs typeface="Exo Thin"/>
              <a:sym typeface="Exo Thin"/>
            </a:endParaRPr>
          </a:p>
        </p:txBody>
      </p:sp>
      <p:sp>
        <p:nvSpPr>
          <p:cNvPr id="283" name="Google Shape;283;p30"/>
          <p:cNvSpPr txBox="1"/>
          <p:nvPr/>
        </p:nvSpPr>
        <p:spPr>
          <a:xfrm>
            <a:off x="247500" y="752450"/>
            <a:ext cx="6538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Exo Thin"/>
              <a:buChar char="◄"/>
            </a:pPr>
            <a:r>
              <a:rPr lang="ar" sz="2200">
                <a:highlight>
                  <a:srgbClr val="F5E9ED"/>
                </a:highlight>
                <a:latin typeface="Mada Black"/>
                <a:ea typeface="Mada Black"/>
                <a:cs typeface="Mada Black"/>
                <a:sym typeface="Mada Black"/>
              </a:rPr>
              <a:t>Valvular heart diseases (VHDs) Classification</a:t>
            </a:r>
            <a:endParaRPr sz="2200">
              <a:highlight>
                <a:srgbClr val="F5E9ED"/>
              </a:highlight>
              <a:latin typeface="Exo Thin"/>
              <a:ea typeface="Exo Thin"/>
              <a:cs typeface="Exo Thin"/>
              <a:sym typeface="Exo Thin"/>
            </a:endParaRPr>
          </a:p>
        </p:txBody>
      </p:sp>
      <p:sp>
        <p:nvSpPr>
          <p:cNvPr id="284" name="Google Shape;284;p30"/>
          <p:cNvSpPr txBox="1"/>
          <p:nvPr/>
        </p:nvSpPr>
        <p:spPr>
          <a:xfrm>
            <a:off x="0" y="9909500"/>
            <a:ext cx="76431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It is crucial that you know the anatomical relations of each valve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a:t>
            </a:r>
            <a:r>
              <a:rPr lang="ar" sz="1000">
                <a:solidFill>
                  <a:srgbClr val="6AA84F"/>
                </a:solidFill>
                <a:latin typeface="Mada"/>
                <a:ea typeface="Mada"/>
                <a:cs typeface="Mada"/>
                <a:sym typeface="Mada"/>
              </a:rPr>
              <a:t>Volume overload→ </a:t>
            </a:r>
            <a:r>
              <a:rPr lang="ar" sz="1000">
                <a:solidFill>
                  <a:srgbClr val="6AA84F"/>
                </a:solidFill>
                <a:latin typeface="Mada"/>
                <a:ea typeface="Mada"/>
                <a:cs typeface="Mada"/>
                <a:sym typeface="Mada"/>
              </a:rPr>
              <a:t>LV dilation , </a:t>
            </a:r>
            <a:r>
              <a:rPr lang="ar" sz="1000">
                <a:solidFill>
                  <a:srgbClr val="6AA84F"/>
                </a:solidFill>
                <a:latin typeface="Mada"/>
                <a:ea typeface="Mada"/>
                <a:cs typeface="Mada"/>
                <a:sym typeface="Mada"/>
              </a:rPr>
              <a:t>Pressure overload → </a:t>
            </a:r>
            <a:r>
              <a:rPr lang="ar" sz="1000">
                <a:solidFill>
                  <a:srgbClr val="6AA84F"/>
                </a:solidFill>
                <a:latin typeface="Mada"/>
                <a:ea typeface="Mada"/>
                <a:cs typeface="Mada"/>
                <a:sym typeface="Mada"/>
              </a:rPr>
              <a:t>LV hypertrophy</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ECG define which </a:t>
            </a:r>
            <a:r>
              <a:rPr lang="ar" sz="1000">
                <a:solidFill>
                  <a:srgbClr val="6AA84F"/>
                </a:solidFill>
                <a:latin typeface="Mada"/>
                <a:ea typeface="Mada"/>
                <a:cs typeface="Mada"/>
                <a:sym typeface="Mada"/>
              </a:rPr>
              <a:t>chamber</a:t>
            </a:r>
            <a:r>
              <a:rPr lang="ar" sz="1000">
                <a:solidFill>
                  <a:srgbClr val="6AA84F"/>
                </a:solidFill>
                <a:latin typeface="Mada"/>
                <a:ea typeface="Mada"/>
                <a:cs typeface="Mada"/>
                <a:sym typeface="Mada"/>
              </a:rPr>
              <a:t> is enlarged. Eg: Lt. Axis deviation means LV is enlarged or hypertrophied </a:t>
            </a:r>
            <a:r>
              <a:rPr lang="ar" sz="1000">
                <a:solidFill>
                  <a:srgbClr val="999999"/>
                </a:solidFill>
                <a:latin typeface="Mada"/>
                <a:ea typeface="Mada"/>
                <a:cs typeface="Mada"/>
                <a:sym typeface="Mada"/>
              </a:rPr>
              <a:t>or that there’s a Left Bundle Branch Block (LBBB).</a:t>
            </a:r>
            <a:r>
              <a:rPr lang="ar" sz="1000">
                <a:solidFill>
                  <a:srgbClr val="6AA84F"/>
                </a:solidFill>
                <a:latin typeface="Mada"/>
                <a:ea typeface="Mada"/>
                <a:cs typeface="Mada"/>
                <a:sym typeface="Mada"/>
              </a:rPr>
              <a:t> Rt. Axis deviation means RV enlarged or </a:t>
            </a:r>
            <a:r>
              <a:rPr lang="ar" sz="1000">
                <a:solidFill>
                  <a:srgbClr val="6AA84F"/>
                </a:solidFill>
                <a:latin typeface="Mada"/>
                <a:ea typeface="Mada"/>
                <a:cs typeface="Mada"/>
                <a:sym typeface="Mada"/>
              </a:rPr>
              <a:t>hypertrophied </a:t>
            </a:r>
            <a:r>
              <a:rPr lang="ar" sz="1000">
                <a:solidFill>
                  <a:srgbClr val="999999"/>
                </a:solidFill>
                <a:latin typeface="Mada"/>
                <a:ea typeface="Mada"/>
                <a:cs typeface="Mada"/>
                <a:sym typeface="Mada"/>
              </a:rPr>
              <a:t>or that there’s a Right Bundle Branch Block (RBBB)</a:t>
            </a:r>
            <a:endParaRPr sz="1000">
              <a:solidFill>
                <a:srgbClr val="999999"/>
              </a:solidFill>
              <a:latin typeface="Mada"/>
              <a:ea typeface="Mada"/>
              <a:cs typeface="Mada"/>
              <a:sym typeface="Mada"/>
            </a:endParaRPr>
          </a:p>
        </p:txBody>
      </p:sp>
      <p:sp>
        <p:nvSpPr>
          <p:cNvPr id="285" name="Google Shape;285;p30"/>
          <p:cNvSpPr/>
          <p:nvPr/>
        </p:nvSpPr>
        <p:spPr>
          <a:xfrm>
            <a:off x="1855950" y="1318975"/>
            <a:ext cx="3848100" cy="3528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VHD</a:t>
            </a:r>
            <a:endParaRPr b="1" sz="1700">
              <a:solidFill>
                <a:srgbClr val="FFFFFF"/>
              </a:solidFill>
              <a:latin typeface="Mada"/>
              <a:ea typeface="Mada"/>
              <a:cs typeface="Mada"/>
              <a:sym typeface="Mada"/>
            </a:endParaRPr>
          </a:p>
        </p:txBody>
      </p:sp>
      <p:sp>
        <p:nvSpPr>
          <p:cNvPr id="286" name="Google Shape;286;p30"/>
          <p:cNvSpPr/>
          <p:nvPr/>
        </p:nvSpPr>
        <p:spPr>
          <a:xfrm>
            <a:off x="4354225" y="1918987"/>
            <a:ext cx="2909100" cy="2991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Mada"/>
                <a:ea typeface="Mada"/>
                <a:cs typeface="Mada"/>
                <a:sym typeface="Mada"/>
              </a:rPr>
              <a:t>Diastolic</a:t>
            </a:r>
            <a:endParaRPr b="1" sz="1800">
              <a:latin typeface="Mada"/>
              <a:ea typeface="Mada"/>
              <a:cs typeface="Mada"/>
              <a:sym typeface="Mada"/>
            </a:endParaRPr>
          </a:p>
        </p:txBody>
      </p:sp>
      <p:sp>
        <p:nvSpPr>
          <p:cNvPr id="287" name="Google Shape;287;p30"/>
          <p:cNvSpPr/>
          <p:nvPr/>
        </p:nvSpPr>
        <p:spPr>
          <a:xfrm>
            <a:off x="298975" y="1918987"/>
            <a:ext cx="2909100" cy="2991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Mada"/>
                <a:ea typeface="Mada"/>
                <a:cs typeface="Mada"/>
                <a:sym typeface="Mada"/>
              </a:rPr>
              <a:t>Systolic</a:t>
            </a:r>
            <a:endParaRPr b="1" sz="1800">
              <a:latin typeface="Mada"/>
              <a:ea typeface="Mada"/>
              <a:cs typeface="Mada"/>
              <a:sym typeface="Mada"/>
            </a:endParaRPr>
          </a:p>
        </p:txBody>
      </p:sp>
      <p:sp>
        <p:nvSpPr>
          <p:cNvPr id="288" name="Google Shape;288;p30"/>
          <p:cNvSpPr/>
          <p:nvPr/>
        </p:nvSpPr>
        <p:spPr>
          <a:xfrm>
            <a:off x="5980425" y="2406049"/>
            <a:ext cx="1271700" cy="41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Mitral/Tricuspid stenosis</a:t>
            </a:r>
            <a:endParaRPr sz="1200">
              <a:latin typeface="Mada"/>
              <a:ea typeface="Mada"/>
              <a:cs typeface="Mada"/>
              <a:sym typeface="Mada"/>
            </a:endParaRPr>
          </a:p>
        </p:txBody>
      </p:sp>
      <p:sp>
        <p:nvSpPr>
          <p:cNvPr id="289" name="Google Shape;289;p30"/>
          <p:cNvSpPr/>
          <p:nvPr/>
        </p:nvSpPr>
        <p:spPr>
          <a:xfrm>
            <a:off x="4354225" y="2406049"/>
            <a:ext cx="1271700" cy="41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000000"/>
                </a:solidFill>
                <a:latin typeface="Mada"/>
                <a:ea typeface="Mada"/>
                <a:cs typeface="Mada"/>
                <a:sym typeface="Mada"/>
              </a:rPr>
              <a:t>Aortic/Pulmonic </a:t>
            </a:r>
            <a:endParaRPr sz="1200">
              <a:solidFill>
                <a:srgbClr val="000000"/>
              </a:solidFill>
              <a:latin typeface="Mada"/>
              <a:ea typeface="Mada"/>
              <a:cs typeface="Mada"/>
              <a:sym typeface="Mada"/>
            </a:endParaRPr>
          </a:p>
          <a:p>
            <a:pPr indent="0" lvl="0" marL="0" rtl="0" algn="ctr">
              <a:spcBef>
                <a:spcPts val="0"/>
              </a:spcBef>
              <a:spcAft>
                <a:spcPts val="0"/>
              </a:spcAft>
              <a:buNone/>
            </a:pPr>
            <a:r>
              <a:rPr lang="ar" sz="1200">
                <a:solidFill>
                  <a:srgbClr val="000000"/>
                </a:solidFill>
                <a:latin typeface="Mada"/>
                <a:ea typeface="Mada"/>
                <a:cs typeface="Mada"/>
                <a:sym typeface="Mada"/>
              </a:rPr>
              <a:t>regurgitation</a:t>
            </a:r>
            <a:endParaRPr sz="1200">
              <a:latin typeface="Mada"/>
              <a:ea typeface="Mada"/>
              <a:cs typeface="Mada"/>
              <a:sym typeface="Mada"/>
            </a:endParaRPr>
          </a:p>
        </p:txBody>
      </p:sp>
      <p:sp>
        <p:nvSpPr>
          <p:cNvPr id="290" name="Google Shape;290;p30"/>
          <p:cNvSpPr/>
          <p:nvPr/>
        </p:nvSpPr>
        <p:spPr>
          <a:xfrm>
            <a:off x="1936375" y="2406049"/>
            <a:ext cx="1271700" cy="41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Mitral/Tricuspid regurgitation</a:t>
            </a:r>
            <a:endParaRPr sz="1200">
              <a:latin typeface="Mada"/>
              <a:ea typeface="Mada"/>
              <a:cs typeface="Mada"/>
              <a:sym typeface="Mada"/>
            </a:endParaRPr>
          </a:p>
        </p:txBody>
      </p:sp>
      <p:sp>
        <p:nvSpPr>
          <p:cNvPr id="291" name="Google Shape;291;p30"/>
          <p:cNvSpPr/>
          <p:nvPr/>
        </p:nvSpPr>
        <p:spPr>
          <a:xfrm>
            <a:off x="298975" y="2406049"/>
            <a:ext cx="1271700" cy="41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Aortic/Pulmonic stenosis</a:t>
            </a:r>
            <a:endParaRPr sz="1200">
              <a:latin typeface="Mada"/>
              <a:ea typeface="Mada"/>
              <a:cs typeface="Mada"/>
              <a:sym typeface="Mada"/>
            </a:endParaRPr>
          </a:p>
        </p:txBody>
      </p:sp>
      <p:cxnSp>
        <p:nvCxnSpPr>
          <p:cNvPr id="292" name="Google Shape;292;p30"/>
          <p:cNvCxnSpPr>
            <a:stCxn id="285" idx="2"/>
            <a:endCxn id="286" idx="0"/>
          </p:cNvCxnSpPr>
          <p:nvPr/>
        </p:nvCxnSpPr>
        <p:spPr>
          <a:xfrm flipH="1" rot="-5400000">
            <a:off x="4670850" y="780925"/>
            <a:ext cx="247200" cy="2028900"/>
          </a:xfrm>
          <a:prstGeom prst="bentConnector3">
            <a:avLst>
              <a:gd fmla="val 49996" name="adj1"/>
            </a:avLst>
          </a:prstGeom>
          <a:noFill/>
          <a:ln cap="flat" cmpd="sng" w="9525">
            <a:solidFill>
              <a:srgbClr val="595959"/>
            </a:solidFill>
            <a:prstDash val="solid"/>
            <a:round/>
            <a:headEnd len="med" w="med" type="none"/>
            <a:tailEnd len="med" w="med" type="none"/>
          </a:ln>
        </p:spPr>
      </p:cxnSp>
      <p:cxnSp>
        <p:nvCxnSpPr>
          <p:cNvPr id="293" name="Google Shape;293;p30"/>
          <p:cNvCxnSpPr>
            <a:stCxn id="285" idx="2"/>
            <a:endCxn id="287" idx="0"/>
          </p:cNvCxnSpPr>
          <p:nvPr/>
        </p:nvCxnSpPr>
        <p:spPr>
          <a:xfrm rot="5400000">
            <a:off x="2643150" y="782125"/>
            <a:ext cx="247200" cy="2026500"/>
          </a:xfrm>
          <a:prstGeom prst="bentConnector3">
            <a:avLst>
              <a:gd fmla="val 49996" name="adj1"/>
            </a:avLst>
          </a:prstGeom>
          <a:noFill/>
          <a:ln cap="flat" cmpd="sng" w="9525">
            <a:solidFill>
              <a:srgbClr val="595959"/>
            </a:solidFill>
            <a:prstDash val="solid"/>
            <a:round/>
            <a:headEnd len="med" w="med" type="none"/>
            <a:tailEnd len="med" w="med" type="none"/>
          </a:ln>
        </p:spPr>
      </p:cxnSp>
      <p:cxnSp>
        <p:nvCxnSpPr>
          <p:cNvPr id="294" name="Google Shape;294;p30"/>
          <p:cNvCxnSpPr>
            <a:stCxn id="287" idx="2"/>
            <a:endCxn id="290" idx="0"/>
          </p:cNvCxnSpPr>
          <p:nvPr/>
        </p:nvCxnSpPr>
        <p:spPr>
          <a:xfrm flipH="1" rot="-5400000">
            <a:off x="2068825" y="1902787"/>
            <a:ext cx="188100" cy="818700"/>
          </a:xfrm>
          <a:prstGeom prst="bentConnector3">
            <a:avLst>
              <a:gd fmla="val 49963" name="adj1"/>
            </a:avLst>
          </a:prstGeom>
          <a:noFill/>
          <a:ln cap="flat" cmpd="sng" w="9525">
            <a:solidFill>
              <a:srgbClr val="595959"/>
            </a:solidFill>
            <a:prstDash val="solid"/>
            <a:round/>
            <a:headEnd len="med" w="med" type="none"/>
            <a:tailEnd len="med" w="med" type="none"/>
          </a:ln>
        </p:spPr>
      </p:cxnSp>
      <p:cxnSp>
        <p:nvCxnSpPr>
          <p:cNvPr id="295" name="Google Shape;295;p30"/>
          <p:cNvCxnSpPr>
            <a:stCxn id="287" idx="2"/>
            <a:endCxn id="291" idx="0"/>
          </p:cNvCxnSpPr>
          <p:nvPr/>
        </p:nvCxnSpPr>
        <p:spPr>
          <a:xfrm rot="5400000">
            <a:off x="1250125" y="1902787"/>
            <a:ext cx="188100" cy="818700"/>
          </a:xfrm>
          <a:prstGeom prst="bentConnector3">
            <a:avLst>
              <a:gd fmla="val 49963" name="adj1"/>
            </a:avLst>
          </a:prstGeom>
          <a:noFill/>
          <a:ln cap="flat" cmpd="sng" w="9525">
            <a:solidFill>
              <a:srgbClr val="595959"/>
            </a:solidFill>
            <a:prstDash val="solid"/>
            <a:round/>
            <a:headEnd len="med" w="med" type="none"/>
            <a:tailEnd len="med" w="med" type="none"/>
          </a:ln>
        </p:spPr>
      </p:cxnSp>
      <p:cxnSp>
        <p:nvCxnSpPr>
          <p:cNvPr id="296" name="Google Shape;296;p30"/>
          <p:cNvCxnSpPr>
            <a:stCxn id="286" idx="2"/>
            <a:endCxn id="288" idx="0"/>
          </p:cNvCxnSpPr>
          <p:nvPr/>
        </p:nvCxnSpPr>
        <p:spPr>
          <a:xfrm flipH="1" rot="-5400000">
            <a:off x="6118525" y="1908337"/>
            <a:ext cx="188100" cy="807600"/>
          </a:xfrm>
          <a:prstGeom prst="bentConnector3">
            <a:avLst>
              <a:gd fmla="val 49963" name="adj1"/>
            </a:avLst>
          </a:prstGeom>
          <a:noFill/>
          <a:ln cap="flat" cmpd="sng" w="9525">
            <a:solidFill>
              <a:srgbClr val="595959"/>
            </a:solidFill>
            <a:prstDash val="solid"/>
            <a:round/>
            <a:headEnd len="med" w="med" type="none"/>
            <a:tailEnd len="med" w="med" type="none"/>
          </a:ln>
        </p:spPr>
      </p:cxnSp>
      <p:cxnSp>
        <p:nvCxnSpPr>
          <p:cNvPr id="297" name="Google Shape;297;p30"/>
          <p:cNvCxnSpPr>
            <a:stCxn id="286" idx="2"/>
            <a:endCxn id="289" idx="0"/>
          </p:cNvCxnSpPr>
          <p:nvPr/>
        </p:nvCxnSpPr>
        <p:spPr>
          <a:xfrm rot="5400000">
            <a:off x="5305375" y="1902787"/>
            <a:ext cx="188100" cy="818700"/>
          </a:xfrm>
          <a:prstGeom prst="bentConnector3">
            <a:avLst>
              <a:gd fmla="val 49963" name="adj1"/>
            </a:avLst>
          </a:prstGeom>
          <a:noFill/>
          <a:ln cap="flat" cmpd="sng" w="9525">
            <a:solidFill>
              <a:srgbClr val="595959"/>
            </a:solidFill>
            <a:prstDash val="solid"/>
            <a:round/>
            <a:headEnd len="med" w="med" type="none"/>
            <a:tailEnd len="med" w="med" type="none"/>
          </a:ln>
        </p:spPr>
      </p:cxnSp>
      <p:cxnSp>
        <p:nvCxnSpPr>
          <p:cNvPr id="298" name="Google Shape;298;p30"/>
          <p:cNvCxnSpPr/>
          <p:nvPr/>
        </p:nvCxnSpPr>
        <p:spPr>
          <a:xfrm rot="10800000">
            <a:off x="51838" y="9916439"/>
            <a:ext cx="7612800" cy="0"/>
          </a:xfrm>
          <a:prstGeom prst="straightConnector1">
            <a:avLst/>
          </a:prstGeom>
          <a:noFill/>
          <a:ln cap="flat" cmpd="sng" w="28575">
            <a:solidFill>
              <a:srgbClr val="9C254D"/>
            </a:solidFill>
            <a:prstDash val="dot"/>
            <a:round/>
            <a:headEnd len="med" w="med" type="none"/>
            <a:tailEnd len="med" w="med" type="none"/>
          </a:ln>
        </p:spPr>
      </p:cxnSp>
      <p:sp>
        <p:nvSpPr>
          <p:cNvPr id="299" name="Google Shape;299;p30"/>
          <p:cNvSpPr/>
          <p:nvPr/>
        </p:nvSpPr>
        <p:spPr>
          <a:xfrm>
            <a:off x="1915139" y="3528775"/>
            <a:ext cx="4053900" cy="3525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Hemodynamic consequences of VHD</a:t>
            </a:r>
            <a:r>
              <a:rPr b="1" baseline="30000" lang="ar" sz="1700">
                <a:solidFill>
                  <a:srgbClr val="6AA84F"/>
                </a:solidFill>
                <a:latin typeface="Mada"/>
                <a:ea typeface="Mada"/>
                <a:cs typeface="Mada"/>
                <a:sym typeface="Mada"/>
              </a:rPr>
              <a:t>2</a:t>
            </a:r>
            <a:endParaRPr b="1" baseline="30000" sz="1700">
              <a:solidFill>
                <a:srgbClr val="6AA84F"/>
              </a:solidFill>
              <a:latin typeface="Mada"/>
              <a:ea typeface="Mada"/>
              <a:cs typeface="Mada"/>
              <a:sym typeface="Mada"/>
            </a:endParaRPr>
          </a:p>
        </p:txBody>
      </p:sp>
      <p:sp>
        <p:nvSpPr>
          <p:cNvPr id="300" name="Google Shape;300;p30"/>
          <p:cNvSpPr/>
          <p:nvPr/>
        </p:nvSpPr>
        <p:spPr>
          <a:xfrm>
            <a:off x="4198602" y="4128826"/>
            <a:ext cx="3064800" cy="2994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Mada"/>
                <a:ea typeface="Mada"/>
                <a:cs typeface="Mada"/>
                <a:sym typeface="Mada"/>
              </a:rPr>
              <a:t>Volume overload</a:t>
            </a:r>
            <a:endParaRPr b="1" sz="1800">
              <a:latin typeface="Mada"/>
              <a:ea typeface="Mada"/>
              <a:cs typeface="Mada"/>
              <a:sym typeface="Mada"/>
            </a:endParaRPr>
          </a:p>
        </p:txBody>
      </p:sp>
      <p:sp>
        <p:nvSpPr>
          <p:cNvPr id="301" name="Google Shape;301;p30"/>
          <p:cNvSpPr/>
          <p:nvPr/>
        </p:nvSpPr>
        <p:spPr>
          <a:xfrm>
            <a:off x="247500" y="4128826"/>
            <a:ext cx="3064800" cy="2994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Mada"/>
                <a:ea typeface="Mada"/>
                <a:cs typeface="Mada"/>
                <a:sym typeface="Mada"/>
              </a:rPr>
              <a:t>Pressure overload</a:t>
            </a:r>
            <a:endParaRPr b="1" sz="1800">
              <a:latin typeface="Mada"/>
              <a:ea typeface="Mada"/>
              <a:cs typeface="Mada"/>
              <a:sym typeface="Mada"/>
            </a:endParaRPr>
          </a:p>
        </p:txBody>
      </p:sp>
      <p:sp>
        <p:nvSpPr>
          <p:cNvPr id="302" name="Google Shape;302;p30"/>
          <p:cNvSpPr/>
          <p:nvPr/>
        </p:nvSpPr>
        <p:spPr>
          <a:xfrm>
            <a:off x="6139600" y="4662725"/>
            <a:ext cx="1197000" cy="56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Chronic </a:t>
            </a:r>
            <a:r>
              <a:rPr lang="ar" sz="1200">
                <a:solidFill>
                  <a:srgbClr val="000000"/>
                </a:solidFill>
                <a:latin typeface="Mada"/>
                <a:ea typeface="Mada"/>
                <a:cs typeface="Mada"/>
                <a:sym typeface="Mada"/>
              </a:rPr>
              <a:t>Tricuspid </a:t>
            </a:r>
            <a:r>
              <a:rPr lang="ar" sz="1200">
                <a:latin typeface="Mada"/>
                <a:ea typeface="Mada"/>
                <a:cs typeface="Mada"/>
                <a:sym typeface="Mada"/>
              </a:rPr>
              <a:t>Regurgitation</a:t>
            </a:r>
            <a:endParaRPr sz="1200">
              <a:latin typeface="Mada"/>
              <a:ea typeface="Mada"/>
              <a:cs typeface="Mada"/>
              <a:sym typeface="Mada"/>
            </a:endParaRPr>
          </a:p>
        </p:txBody>
      </p:sp>
      <p:sp>
        <p:nvSpPr>
          <p:cNvPr id="303" name="Google Shape;303;p30"/>
          <p:cNvSpPr/>
          <p:nvPr/>
        </p:nvSpPr>
        <p:spPr>
          <a:xfrm>
            <a:off x="4955238" y="4678413"/>
            <a:ext cx="1081800" cy="56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Aortic</a:t>
            </a:r>
            <a:endParaRPr sz="1200">
              <a:solidFill>
                <a:srgbClr val="6AA84F"/>
              </a:solidFill>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regurgitation</a:t>
            </a:r>
            <a:endParaRPr sz="1200">
              <a:solidFill>
                <a:srgbClr val="6AA84F"/>
              </a:solidFill>
              <a:latin typeface="Mada"/>
              <a:ea typeface="Mada"/>
              <a:cs typeface="Mada"/>
              <a:sym typeface="Mada"/>
            </a:endParaRPr>
          </a:p>
        </p:txBody>
      </p:sp>
      <p:sp>
        <p:nvSpPr>
          <p:cNvPr id="304" name="Google Shape;304;p30"/>
          <p:cNvSpPr/>
          <p:nvPr/>
        </p:nvSpPr>
        <p:spPr>
          <a:xfrm>
            <a:off x="1972500" y="4656125"/>
            <a:ext cx="1339800" cy="56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Mitral stenosis</a:t>
            </a:r>
            <a:endParaRPr sz="1200">
              <a:latin typeface="Mada"/>
              <a:ea typeface="Mada"/>
              <a:cs typeface="Mada"/>
              <a:sym typeface="Mada"/>
            </a:endParaRPr>
          </a:p>
        </p:txBody>
      </p:sp>
      <p:sp>
        <p:nvSpPr>
          <p:cNvPr id="305" name="Google Shape;305;p30"/>
          <p:cNvSpPr/>
          <p:nvPr/>
        </p:nvSpPr>
        <p:spPr>
          <a:xfrm>
            <a:off x="247500" y="4656125"/>
            <a:ext cx="1339800" cy="56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Aortic stenosis</a:t>
            </a:r>
            <a:endParaRPr sz="1200">
              <a:latin typeface="Mada"/>
              <a:ea typeface="Mada"/>
              <a:cs typeface="Mada"/>
              <a:sym typeface="Mada"/>
            </a:endParaRPr>
          </a:p>
        </p:txBody>
      </p:sp>
      <p:cxnSp>
        <p:nvCxnSpPr>
          <p:cNvPr id="306" name="Google Shape;306;p30"/>
          <p:cNvCxnSpPr>
            <a:stCxn id="299" idx="2"/>
            <a:endCxn id="300" idx="0"/>
          </p:cNvCxnSpPr>
          <p:nvPr/>
        </p:nvCxnSpPr>
        <p:spPr>
          <a:xfrm flipH="1" rot="-5400000">
            <a:off x="4712789" y="3110575"/>
            <a:ext cx="247500" cy="1788900"/>
          </a:xfrm>
          <a:prstGeom prst="bentConnector3">
            <a:avLst>
              <a:gd fmla="val 49996" name="adj1"/>
            </a:avLst>
          </a:prstGeom>
          <a:noFill/>
          <a:ln cap="flat" cmpd="sng" w="9525">
            <a:solidFill>
              <a:srgbClr val="595959"/>
            </a:solidFill>
            <a:prstDash val="solid"/>
            <a:round/>
            <a:headEnd len="med" w="med" type="none"/>
            <a:tailEnd len="med" w="med" type="none"/>
          </a:ln>
        </p:spPr>
      </p:cxnSp>
      <p:cxnSp>
        <p:nvCxnSpPr>
          <p:cNvPr id="307" name="Google Shape;307;p30"/>
          <p:cNvCxnSpPr>
            <a:stCxn id="299" idx="2"/>
            <a:endCxn id="301" idx="0"/>
          </p:cNvCxnSpPr>
          <p:nvPr/>
        </p:nvCxnSpPr>
        <p:spPr>
          <a:xfrm rot="5400000">
            <a:off x="2737289" y="2923975"/>
            <a:ext cx="247500" cy="2162100"/>
          </a:xfrm>
          <a:prstGeom prst="bentConnector3">
            <a:avLst>
              <a:gd fmla="val 49996" name="adj1"/>
            </a:avLst>
          </a:prstGeom>
          <a:noFill/>
          <a:ln cap="flat" cmpd="sng" w="9525">
            <a:solidFill>
              <a:srgbClr val="595959"/>
            </a:solidFill>
            <a:prstDash val="solid"/>
            <a:round/>
            <a:headEnd len="med" w="med" type="none"/>
            <a:tailEnd len="med" w="med" type="none"/>
          </a:ln>
        </p:spPr>
      </p:cxnSp>
      <p:cxnSp>
        <p:nvCxnSpPr>
          <p:cNvPr id="308" name="Google Shape;308;p30"/>
          <p:cNvCxnSpPr>
            <a:stCxn id="301" idx="2"/>
            <a:endCxn id="304" idx="0"/>
          </p:cNvCxnSpPr>
          <p:nvPr/>
        </p:nvCxnSpPr>
        <p:spPr>
          <a:xfrm flipH="1" rot="-5400000">
            <a:off x="2097150" y="4110976"/>
            <a:ext cx="228000" cy="862500"/>
          </a:xfrm>
          <a:prstGeom prst="bentConnector3">
            <a:avLst>
              <a:gd fmla="val 49978" name="adj1"/>
            </a:avLst>
          </a:prstGeom>
          <a:noFill/>
          <a:ln cap="flat" cmpd="sng" w="9525">
            <a:solidFill>
              <a:srgbClr val="595959"/>
            </a:solidFill>
            <a:prstDash val="solid"/>
            <a:round/>
            <a:headEnd len="med" w="med" type="none"/>
            <a:tailEnd len="med" w="med" type="none"/>
          </a:ln>
        </p:spPr>
      </p:cxnSp>
      <p:cxnSp>
        <p:nvCxnSpPr>
          <p:cNvPr id="309" name="Google Shape;309;p30"/>
          <p:cNvCxnSpPr>
            <a:stCxn id="301" idx="2"/>
            <a:endCxn id="305" idx="0"/>
          </p:cNvCxnSpPr>
          <p:nvPr/>
        </p:nvCxnSpPr>
        <p:spPr>
          <a:xfrm rot="5400000">
            <a:off x="1234650" y="4110976"/>
            <a:ext cx="228000" cy="862500"/>
          </a:xfrm>
          <a:prstGeom prst="bentConnector3">
            <a:avLst>
              <a:gd fmla="val 49978" name="adj1"/>
            </a:avLst>
          </a:prstGeom>
          <a:noFill/>
          <a:ln cap="flat" cmpd="sng" w="9525">
            <a:solidFill>
              <a:srgbClr val="595959"/>
            </a:solidFill>
            <a:prstDash val="solid"/>
            <a:round/>
            <a:headEnd len="med" w="med" type="none"/>
            <a:tailEnd len="med" w="med" type="none"/>
          </a:ln>
        </p:spPr>
      </p:cxnSp>
      <p:cxnSp>
        <p:nvCxnSpPr>
          <p:cNvPr id="310" name="Google Shape;310;p30"/>
          <p:cNvCxnSpPr>
            <a:stCxn id="300" idx="2"/>
            <a:endCxn id="302" idx="0"/>
          </p:cNvCxnSpPr>
          <p:nvPr/>
        </p:nvCxnSpPr>
        <p:spPr>
          <a:xfrm flipH="1" rot="-5400000">
            <a:off x="6117252" y="4041976"/>
            <a:ext cx="234600" cy="1007100"/>
          </a:xfrm>
          <a:prstGeom prst="bentConnector3">
            <a:avLst>
              <a:gd fmla="val 45055" name="adj1"/>
            </a:avLst>
          </a:prstGeom>
          <a:noFill/>
          <a:ln cap="flat" cmpd="sng" w="9525">
            <a:solidFill>
              <a:srgbClr val="595959"/>
            </a:solidFill>
            <a:prstDash val="solid"/>
            <a:round/>
            <a:headEnd len="med" w="med" type="none"/>
            <a:tailEnd len="med" w="med" type="none"/>
          </a:ln>
        </p:spPr>
      </p:cxnSp>
      <p:cxnSp>
        <p:nvCxnSpPr>
          <p:cNvPr id="311" name="Google Shape;311;p30"/>
          <p:cNvCxnSpPr>
            <a:stCxn id="300" idx="2"/>
            <a:endCxn id="303" idx="0"/>
          </p:cNvCxnSpPr>
          <p:nvPr/>
        </p:nvCxnSpPr>
        <p:spPr>
          <a:xfrm rot="5400000">
            <a:off x="5488452" y="4435876"/>
            <a:ext cx="250200" cy="234900"/>
          </a:xfrm>
          <a:prstGeom prst="bentConnector3">
            <a:avLst>
              <a:gd fmla="val 39358" name="adj1"/>
            </a:avLst>
          </a:prstGeom>
          <a:noFill/>
          <a:ln cap="flat" cmpd="sng" w="9525">
            <a:solidFill>
              <a:srgbClr val="595959"/>
            </a:solidFill>
            <a:prstDash val="solid"/>
            <a:round/>
            <a:headEnd len="med" w="med" type="none"/>
            <a:tailEnd len="med" w="med" type="none"/>
          </a:ln>
        </p:spPr>
      </p:cxnSp>
      <p:sp>
        <p:nvSpPr>
          <p:cNvPr id="312" name="Google Shape;312;p30"/>
          <p:cNvSpPr txBox="1"/>
          <p:nvPr/>
        </p:nvSpPr>
        <p:spPr>
          <a:xfrm>
            <a:off x="234200" y="5168770"/>
            <a:ext cx="1339800" cy="44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Leads to LV hypertrophy</a:t>
            </a:r>
            <a:endParaRPr sz="1000">
              <a:latin typeface="Mada"/>
              <a:ea typeface="Mada"/>
              <a:cs typeface="Mada"/>
              <a:sym typeface="Mada"/>
            </a:endParaRPr>
          </a:p>
        </p:txBody>
      </p:sp>
      <p:sp>
        <p:nvSpPr>
          <p:cNvPr id="313" name="Google Shape;313;p30"/>
          <p:cNvSpPr txBox="1"/>
          <p:nvPr/>
        </p:nvSpPr>
        <p:spPr>
          <a:xfrm>
            <a:off x="1915150" y="5168770"/>
            <a:ext cx="1507800" cy="44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Leads to LA hypertrophy and dilation</a:t>
            </a:r>
            <a:endParaRPr sz="1000">
              <a:latin typeface="Mada"/>
              <a:ea typeface="Mada"/>
              <a:cs typeface="Mada"/>
              <a:sym typeface="Mada"/>
            </a:endParaRPr>
          </a:p>
        </p:txBody>
      </p:sp>
      <p:sp>
        <p:nvSpPr>
          <p:cNvPr id="314" name="Google Shape;314;p30"/>
          <p:cNvSpPr txBox="1"/>
          <p:nvPr/>
        </p:nvSpPr>
        <p:spPr>
          <a:xfrm>
            <a:off x="4955238" y="5193891"/>
            <a:ext cx="1081800" cy="47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6AA84F"/>
                </a:solidFill>
                <a:latin typeface="Mada"/>
                <a:ea typeface="Mada"/>
                <a:cs typeface="Mada"/>
                <a:sym typeface="Mada"/>
              </a:rPr>
              <a:t>Leads to dilation of LV</a:t>
            </a:r>
            <a:endParaRPr sz="1000">
              <a:solidFill>
                <a:srgbClr val="6AA84F"/>
              </a:solidFill>
              <a:latin typeface="Mada"/>
              <a:ea typeface="Mada"/>
              <a:cs typeface="Mada"/>
              <a:sym typeface="Mada"/>
            </a:endParaRPr>
          </a:p>
        </p:txBody>
      </p:sp>
      <p:sp>
        <p:nvSpPr>
          <p:cNvPr id="315" name="Google Shape;315;p30"/>
          <p:cNvSpPr txBox="1"/>
          <p:nvPr/>
        </p:nvSpPr>
        <p:spPr>
          <a:xfrm>
            <a:off x="6093750" y="5155482"/>
            <a:ext cx="1339800" cy="50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Leads to dilation of RA &amp; RV</a:t>
            </a:r>
            <a:endParaRPr sz="1000">
              <a:latin typeface="Mada"/>
              <a:ea typeface="Mada"/>
              <a:cs typeface="Mada"/>
              <a:sym typeface="Mada"/>
            </a:endParaRPr>
          </a:p>
        </p:txBody>
      </p:sp>
      <p:sp>
        <p:nvSpPr>
          <p:cNvPr id="316" name="Google Shape;316;p30"/>
          <p:cNvSpPr txBox="1"/>
          <p:nvPr/>
        </p:nvSpPr>
        <p:spPr>
          <a:xfrm>
            <a:off x="247500" y="2972500"/>
            <a:ext cx="5290800" cy="4506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Mada"/>
              <a:buChar char="◄"/>
            </a:pPr>
            <a:r>
              <a:rPr lang="ar" sz="2200">
                <a:highlight>
                  <a:srgbClr val="F5E9ED"/>
                </a:highlight>
                <a:latin typeface="Mada Black"/>
                <a:ea typeface="Mada Black"/>
                <a:cs typeface="Mada Black"/>
                <a:sym typeface="Mada Black"/>
              </a:rPr>
              <a:t>Hemodynamic consequences</a:t>
            </a:r>
            <a:endParaRPr b="1" sz="2300">
              <a:highlight>
                <a:srgbClr val="F5E9ED"/>
              </a:highlight>
              <a:latin typeface="Mada"/>
              <a:ea typeface="Mada"/>
              <a:cs typeface="Mada"/>
              <a:sym typeface="Mada"/>
            </a:endParaRPr>
          </a:p>
        </p:txBody>
      </p:sp>
      <p:sp>
        <p:nvSpPr>
          <p:cNvPr id="317" name="Google Shape;317;p30"/>
          <p:cNvSpPr txBox="1"/>
          <p:nvPr/>
        </p:nvSpPr>
        <p:spPr>
          <a:xfrm>
            <a:off x="247500" y="56014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lang="ar" sz="2200">
                <a:highlight>
                  <a:srgbClr val="F5E9ED"/>
                </a:highlight>
                <a:latin typeface="Mada Black"/>
                <a:ea typeface="Mada Black"/>
                <a:cs typeface="Mada Black"/>
                <a:sym typeface="Mada Black"/>
              </a:rPr>
              <a:t>Investigations</a:t>
            </a:r>
            <a:endParaRPr b="1" sz="2200">
              <a:highlight>
                <a:srgbClr val="F5E9ED"/>
              </a:highlight>
              <a:latin typeface="Mada"/>
              <a:ea typeface="Mada"/>
              <a:cs typeface="Mada"/>
              <a:sym typeface="Mada"/>
            </a:endParaRPr>
          </a:p>
        </p:txBody>
      </p:sp>
      <p:sp>
        <p:nvSpPr>
          <p:cNvPr id="318" name="Google Shape;318;p30"/>
          <p:cNvSpPr txBox="1"/>
          <p:nvPr/>
        </p:nvSpPr>
        <p:spPr>
          <a:xfrm>
            <a:off x="545300" y="5999075"/>
            <a:ext cx="3876600" cy="981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b="1" lang="ar" sz="1300">
                <a:latin typeface="Mada"/>
                <a:ea typeface="Mada"/>
                <a:cs typeface="Mada"/>
                <a:sym typeface="Mada"/>
              </a:rPr>
              <a:t>ECG</a:t>
            </a:r>
            <a:r>
              <a:rPr b="1" baseline="30000" lang="ar" sz="1300">
                <a:solidFill>
                  <a:srgbClr val="6AA84F"/>
                </a:solidFill>
                <a:latin typeface="Mada"/>
                <a:ea typeface="Mada"/>
                <a:cs typeface="Mada"/>
                <a:sym typeface="Mada"/>
              </a:rPr>
              <a:t>3</a:t>
            </a:r>
            <a:endParaRPr b="1" baseline="30000" sz="1300">
              <a:solidFill>
                <a:srgbClr val="6AA84F"/>
              </a:solidFill>
              <a:latin typeface="Mada"/>
              <a:ea typeface="Mada"/>
              <a:cs typeface="Mada"/>
              <a:sym typeface="Mada"/>
            </a:endParaRPr>
          </a:p>
          <a:p>
            <a:pPr indent="-311150" lvl="0" marL="457200" rtl="0" algn="l">
              <a:spcBef>
                <a:spcPts val="0"/>
              </a:spcBef>
              <a:spcAft>
                <a:spcPts val="0"/>
              </a:spcAft>
              <a:buSzPts val="1300"/>
              <a:buFont typeface="Mada"/>
              <a:buChar char="●"/>
            </a:pPr>
            <a:r>
              <a:rPr b="1" lang="ar" sz="1300">
                <a:latin typeface="Mada"/>
                <a:ea typeface="Mada"/>
                <a:cs typeface="Mada"/>
                <a:sym typeface="Mada"/>
              </a:rPr>
              <a:t>CXR</a:t>
            </a:r>
            <a:endParaRPr b="1" sz="1300">
              <a:latin typeface="Mada"/>
              <a:ea typeface="Mada"/>
              <a:cs typeface="Mada"/>
              <a:sym typeface="Mada"/>
            </a:endParaRPr>
          </a:p>
          <a:p>
            <a:pPr indent="-311150" lvl="0" marL="457200" rtl="0" algn="l">
              <a:spcBef>
                <a:spcPts val="0"/>
              </a:spcBef>
              <a:spcAft>
                <a:spcPts val="0"/>
              </a:spcAft>
              <a:buSzPts val="1300"/>
              <a:buFont typeface="Mada"/>
              <a:buChar char="●"/>
            </a:pPr>
            <a:r>
              <a:rPr b="1" lang="ar" sz="1300">
                <a:latin typeface="Mada"/>
                <a:ea typeface="Mada"/>
                <a:cs typeface="Mada"/>
                <a:sym typeface="Mada"/>
              </a:rPr>
              <a:t>Echocardiogram: </a:t>
            </a:r>
            <a:r>
              <a:rPr b="1" lang="ar" sz="1100">
                <a:solidFill>
                  <a:srgbClr val="CC0000"/>
                </a:solidFill>
                <a:latin typeface="Mada"/>
                <a:ea typeface="Mada"/>
                <a:cs typeface="Mada"/>
                <a:sym typeface="Mada"/>
              </a:rPr>
              <a:t>(Best initial test for all VHDs)</a:t>
            </a:r>
            <a:endParaRPr b="1" sz="1100">
              <a:solidFill>
                <a:srgbClr val="CC0000"/>
              </a:solidFill>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lang="ar" sz="1300">
                <a:solidFill>
                  <a:schemeClr val="dk1"/>
                </a:solidFill>
                <a:latin typeface="Mada"/>
                <a:ea typeface="Mada"/>
                <a:cs typeface="Mada"/>
                <a:sym typeface="Mada"/>
              </a:rPr>
              <a:t>M mode, 2D ,3D, 4D,TEE, Doppler.</a:t>
            </a:r>
            <a:endParaRPr sz="1300">
              <a:latin typeface="Mada"/>
              <a:ea typeface="Mada"/>
              <a:cs typeface="Mada"/>
              <a:sym typeface="Mada"/>
            </a:endParaRPr>
          </a:p>
        </p:txBody>
      </p:sp>
      <p:sp>
        <p:nvSpPr>
          <p:cNvPr id="319" name="Google Shape;319;p30"/>
          <p:cNvSpPr txBox="1"/>
          <p:nvPr/>
        </p:nvSpPr>
        <p:spPr>
          <a:xfrm>
            <a:off x="4198600" y="5998500"/>
            <a:ext cx="3353700" cy="9810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ar" sz="1300">
                <a:solidFill>
                  <a:schemeClr val="dk1"/>
                </a:solidFill>
                <a:latin typeface="Mada"/>
                <a:ea typeface="Mada"/>
                <a:cs typeface="Mada"/>
                <a:sym typeface="Mada"/>
              </a:rPr>
              <a:t>24hrs monitor for heart rhythm</a:t>
            </a:r>
            <a:endParaRPr b="1" baseline="30000" sz="1300">
              <a:solidFill>
                <a:schemeClr val="dk1"/>
              </a:solidFill>
              <a:latin typeface="Mada"/>
              <a:ea typeface="Mada"/>
              <a:cs typeface="Mada"/>
              <a:sym typeface="Mada"/>
            </a:endParaRPr>
          </a:p>
          <a:p>
            <a:pPr indent="-311150" lvl="0" marL="457200" rtl="0" algn="l">
              <a:spcBef>
                <a:spcPts val="0"/>
              </a:spcBef>
              <a:spcAft>
                <a:spcPts val="0"/>
              </a:spcAft>
              <a:buSzPts val="1300"/>
              <a:buChar char="●"/>
            </a:pPr>
            <a:r>
              <a:rPr b="1" lang="ar" sz="1300">
                <a:solidFill>
                  <a:schemeClr val="dk1"/>
                </a:solidFill>
                <a:latin typeface="Mada"/>
                <a:ea typeface="Mada"/>
                <a:cs typeface="Mada"/>
                <a:sym typeface="Mada"/>
              </a:rPr>
              <a:t>MRI</a:t>
            </a:r>
            <a:endParaRPr b="1" sz="1300">
              <a:solidFill>
                <a:schemeClr val="dk1"/>
              </a:solidFill>
              <a:latin typeface="Mada"/>
              <a:ea typeface="Mada"/>
              <a:cs typeface="Mada"/>
              <a:sym typeface="Mada"/>
            </a:endParaRPr>
          </a:p>
          <a:p>
            <a:pPr indent="-311150" lvl="0" marL="457200" rtl="0" algn="l">
              <a:spcBef>
                <a:spcPts val="0"/>
              </a:spcBef>
              <a:spcAft>
                <a:spcPts val="0"/>
              </a:spcAft>
              <a:buSzPts val="1300"/>
              <a:buChar char="●"/>
            </a:pPr>
            <a:r>
              <a:rPr b="1" lang="ar" sz="1300">
                <a:solidFill>
                  <a:schemeClr val="dk1"/>
                </a:solidFill>
                <a:latin typeface="Mada"/>
                <a:ea typeface="Mada"/>
                <a:cs typeface="Mada"/>
                <a:sym typeface="Mada"/>
              </a:rPr>
              <a:t>Cardiac catheterization </a:t>
            </a:r>
            <a:r>
              <a:rPr b="1" lang="ar" sz="1100">
                <a:solidFill>
                  <a:srgbClr val="CC0000"/>
                </a:solidFill>
                <a:latin typeface="Mada"/>
                <a:ea typeface="Mada"/>
                <a:cs typeface="Mada"/>
                <a:sym typeface="Mada"/>
              </a:rPr>
              <a:t>(Most accurate)</a:t>
            </a:r>
            <a:endParaRPr b="1" sz="1100">
              <a:solidFill>
                <a:srgbClr val="CC0000"/>
              </a:solidFill>
              <a:latin typeface="Mada"/>
              <a:ea typeface="Mada"/>
              <a:cs typeface="Mada"/>
              <a:sym typeface="Mada"/>
            </a:endParaRPr>
          </a:p>
          <a:p>
            <a:pPr indent="-311150" lvl="0" marL="457200" rtl="0" algn="l">
              <a:spcBef>
                <a:spcPts val="0"/>
              </a:spcBef>
              <a:spcAft>
                <a:spcPts val="0"/>
              </a:spcAft>
              <a:buSzPts val="1300"/>
              <a:buChar char="●"/>
            </a:pPr>
            <a:r>
              <a:rPr b="1" lang="ar" sz="1300">
                <a:solidFill>
                  <a:schemeClr val="dk1"/>
                </a:solidFill>
                <a:latin typeface="Mada"/>
                <a:ea typeface="Mada"/>
                <a:cs typeface="Mada"/>
                <a:sym typeface="Mada"/>
              </a:rPr>
              <a:t>Exercise test.</a:t>
            </a:r>
            <a:endParaRPr b="1" sz="1300"/>
          </a:p>
        </p:txBody>
      </p:sp>
      <p:sp>
        <p:nvSpPr>
          <p:cNvPr id="320" name="Google Shape;320;p30"/>
          <p:cNvSpPr txBox="1"/>
          <p:nvPr/>
        </p:nvSpPr>
        <p:spPr>
          <a:xfrm>
            <a:off x="247500" y="6997200"/>
            <a:ext cx="5290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ar" sz="2200">
                <a:highlight>
                  <a:srgbClr val="F5E9ED"/>
                </a:highlight>
                <a:latin typeface="Mada Black"/>
                <a:ea typeface="Mada Black"/>
                <a:cs typeface="Mada Black"/>
                <a:sym typeface="Mada Black"/>
              </a:rPr>
              <a:t>Stages of VHD</a:t>
            </a:r>
            <a:endParaRPr sz="2200">
              <a:highlight>
                <a:srgbClr val="F5E9ED"/>
              </a:highlight>
              <a:latin typeface="Mada Black"/>
              <a:ea typeface="Mada Black"/>
              <a:cs typeface="Mada Black"/>
              <a:sym typeface="Mada Black"/>
            </a:endParaRPr>
          </a:p>
        </p:txBody>
      </p:sp>
      <p:graphicFrame>
        <p:nvGraphicFramePr>
          <p:cNvPr id="321" name="Google Shape;321;p30"/>
          <p:cNvGraphicFramePr/>
          <p:nvPr/>
        </p:nvGraphicFramePr>
        <p:xfrm>
          <a:off x="545300" y="7509350"/>
          <a:ext cx="3000000" cy="3000000"/>
        </p:xfrm>
        <a:graphic>
          <a:graphicData uri="http://schemas.openxmlformats.org/drawingml/2006/table">
            <a:tbl>
              <a:tblPr>
                <a:noFill/>
                <a:tableStyleId>{B2831F66-5931-4056-B395-67EB3239CB03}</a:tableStyleId>
              </a:tblPr>
              <a:tblGrid>
                <a:gridCol w="714750"/>
                <a:gridCol w="1957000"/>
                <a:gridCol w="3954125"/>
              </a:tblGrid>
              <a:tr h="30827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Stage</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Definition</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Description</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308275">
                <a:tc>
                  <a:txBody>
                    <a:bodyPr/>
                    <a:lstStyle/>
                    <a:p>
                      <a:pPr indent="0" lvl="0" marL="0" rtl="0" algn="ctr">
                        <a:spcBef>
                          <a:spcPts val="0"/>
                        </a:spcBef>
                        <a:spcAft>
                          <a:spcPts val="0"/>
                        </a:spcAft>
                        <a:buNone/>
                      </a:pPr>
                      <a:r>
                        <a:rPr b="1" lang="ar" sz="1300">
                          <a:latin typeface="Mada"/>
                          <a:ea typeface="Mada"/>
                          <a:cs typeface="Mada"/>
                          <a:sym typeface="Mada"/>
                        </a:rPr>
                        <a:t>A</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100">
                          <a:latin typeface="Mada"/>
                          <a:ea typeface="Mada"/>
                          <a:cs typeface="Mada"/>
                          <a:sym typeface="Mada"/>
                        </a:rPr>
                        <a:t>At risk</a:t>
                      </a:r>
                      <a:endParaRPr sz="11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Patients with risk factors for development of VHD.</a:t>
                      </a:r>
                      <a:endParaRPr sz="1000">
                        <a:latin typeface="Mada"/>
                        <a:ea typeface="Mada"/>
                        <a:cs typeface="Mada"/>
                        <a:sym typeface="Mada"/>
                      </a:endParaRPr>
                    </a:p>
                  </a:txBody>
                  <a:tcPr marT="91425" marB="91425" marR="91425" marL="91425"/>
                </a:tc>
              </a:tr>
              <a:tr h="392650">
                <a:tc>
                  <a:txBody>
                    <a:bodyPr/>
                    <a:lstStyle/>
                    <a:p>
                      <a:pPr indent="0" lvl="0" marL="0" rtl="0" algn="ctr">
                        <a:spcBef>
                          <a:spcPts val="0"/>
                        </a:spcBef>
                        <a:spcAft>
                          <a:spcPts val="0"/>
                        </a:spcAft>
                        <a:buNone/>
                      </a:pPr>
                      <a:r>
                        <a:rPr b="1" lang="ar" sz="1300">
                          <a:latin typeface="Mada"/>
                          <a:ea typeface="Mada"/>
                          <a:cs typeface="Mada"/>
                          <a:sym typeface="Mada"/>
                        </a:rPr>
                        <a:t>B</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100">
                          <a:latin typeface="Mada"/>
                          <a:ea typeface="Mada"/>
                          <a:cs typeface="Mada"/>
                          <a:sym typeface="Mada"/>
                        </a:rPr>
                        <a:t>Progressive</a:t>
                      </a:r>
                      <a:endParaRPr sz="11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Patients with progressive VHD (Mild-Moderate) (Asymptomatic)</a:t>
                      </a:r>
                      <a:endParaRPr sz="1000">
                        <a:latin typeface="Mada"/>
                        <a:ea typeface="Mada"/>
                        <a:cs typeface="Mada"/>
                        <a:sym typeface="Mada"/>
                      </a:endParaRPr>
                    </a:p>
                  </a:txBody>
                  <a:tcPr marT="91425" marB="91425" marR="91425" marL="91425"/>
                </a:tc>
              </a:tr>
              <a:tr h="515350">
                <a:tc>
                  <a:txBody>
                    <a:bodyPr/>
                    <a:lstStyle/>
                    <a:p>
                      <a:pPr indent="0" lvl="0" marL="0" rtl="0" algn="ctr">
                        <a:spcBef>
                          <a:spcPts val="0"/>
                        </a:spcBef>
                        <a:spcAft>
                          <a:spcPts val="0"/>
                        </a:spcAft>
                        <a:buNone/>
                      </a:pPr>
                      <a:r>
                        <a:rPr b="1" lang="ar" sz="1300">
                          <a:latin typeface="Mada"/>
                          <a:ea typeface="Mada"/>
                          <a:cs typeface="Mada"/>
                          <a:sym typeface="Mada"/>
                        </a:rPr>
                        <a:t>C</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100">
                          <a:latin typeface="Mada"/>
                          <a:ea typeface="Mada"/>
                          <a:cs typeface="Mada"/>
                          <a:sym typeface="Mada"/>
                        </a:rPr>
                        <a:t>Asymptomatic severe</a:t>
                      </a:r>
                      <a:endParaRPr sz="11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Asymptomatic but reached the criteria of severe VHD:</a:t>
                      </a:r>
                      <a:endParaRPr sz="1000">
                        <a:latin typeface="Mada"/>
                        <a:ea typeface="Mada"/>
                        <a:cs typeface="Mada"/>
                        <a:sym typeface="Mada"/>
                      </a:endParaRPr>
                    </a:p>
                    <a:p>
                      <a:pPr indent="0" lvl="0" marL="457200" rtl="0" algn="l">
                        <a:spcBef>
                          <a:spcPts val="0"/>
                        </a:spcBef>
                        <a:spcAft>
                          <a:spcPts val="0"/>
                        </a:spcAft>
                        <a:buNone/>
                      </a:pPr>
                      <a:r>
                        <a:rPr b="1" lang="ar" sz="1000">
                          <a:latin typeface="Mada"/>
                          <a:ea typeface="Mada"/>
                          <a:cs typeface="Mada"/>
                          <a:sym typeface="Mada"/>
                        </a:rPr>
                        <a:t>C1: </a:t>
                      </a:r>
                      <a:r>
                        <a:rPr lang="ar" sz="1000">
                          <a:latin typeface="Mada"/>
                          <a:ea typeface="Mada"/>
                          <a:cs typeface="Mada"/>
                          <a:sym typeface="Mada"/>
                        </a:rPr>
                        <a:t>Asymptomatic with compensated cardiac function.</a:t>
                      </a:r>
                      <a:endParaRPr sz="1000">
                        <a:latin typeface="Mada"/>
                        <a:ea typeface="Mada"/>
                        <a:cs typeface="Mada"/>
                        <a:sym typeface="Mada"/>
                      </a:endParaRPr>
                    </a:p>
                    <a:p>
                      <a:pPr indent="0" lvl="0" marL="457200" rtl="0" algn="l">
                        <a:spcBef>
                          <a:spcPts val="0"/>
                        </a:spcBef>
                        <a:spcAft>
                          <a:spcPts val="0"/>
                        </a:spcAft>
                        <a:buNone/>
                      </a:pPr>
                      <a:r>
                        <a:rPr b="1" lang="ar" sz="1000">
                          <a:latin typeface="Mada"/>
                          <a:ea typeface="Mada"/>
                          <a:cs typeface="Mada"/>
                          <a:sym typeface="Mada"/>
                        </a:rPr>
                        <a:t>C2:</a:t>
                      </a:r>
                      <a:r>
                        <a:rPr lang="ar" sz="1000">
                          <a:latin typeface="Mada"/>
                          <a:ea typeface="Mada"/>
                          <a:cs typeface="Mada"/>
                          <a:sym typeface="Mada"/>
                        </a:rPr>
                        <a:t> </a:t>
                      </a:r>
                      <a:r>
                        <a:rPr lang="ar" sz="1000">
                          <a:solidFill>
                            <a:schemeClr val="dk1"/>
                          </a:solidFill>
                          <a:latin typeface="Mada"/>
                          <a:ea typeface="Mada"/>
                          <a:cs typeface="Mada"/>
                          <a:sym typeface="Mada"/>
                        </a:rPr>
                        <a:t>Asymptomatic but decompensated cardiac function.</a:t>
                      </a:r>
                      <a:endParaRPr sz="1000">
                        <a:latin typeface="Mada"/>
                        <a:ea typeface="Mada"/>
                        <a:cs typeface="Mada"/>
                        <a:sym typeface="Mada"/>
                      </a:endParaRPr>
                    </a:p>
                  </a:txBody>
                  <a:tcPr marT="91425" marB="91425" marR="91425" marL="91425"/>
                </a:tc>
              </a:tr>
              <a:tr h="308275">
                <a:tc>
                  <a:txBody>
                    <a:bodyPr/>
                    <a:lstStyle/>
                    <a:p>
                      <a:pPr indent="0" lvl="0" marL="0" rtl="0" algn="ctr">
                        <a:spcBef>
                          <a:spcPts val="0"/>
                        </a:spcBef>
                        <a:spcAft>
                          <a:spcPts val="0"/>
                        </a:spcAft>
                        <a:buNone/>
                      </a:pPr>
                      <a:r>
                        <a:rPr b="1" lang="ar" sz="1300">
                          <a:latin typeface="Mada"/>
                          <a:ea typeface="Mada"/>
                          <a:cs typeface="Mada"/>
                          <a:sym typeface="Mada"/>
                        </a:rPr>
                        <a:t>D</a:t>
                      </a:r>
                      <a:endParaRPr b="1" sz="1300">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ar" sz="1100">
                          <a:latin typeface="Mada"/>
                          <a:ea typeface="Mada"/>
                          <a:cs typeface="Mada"/>
                          <a:sym typeface="Mada"/>
                        </a:rPr>
                        <a:t>Symptomatic severe</a:t>
                      </a:r>
                      <a:endParaRPr sz="1100">
                        <a:latin typeface="Mada"/>
                        <a:ea typeface="Mada"/>
                        <a:cs typeface="Mada"/>
                        <a:sym typeface="Mada"/>
                      </a:endParaRPr>
                    </a:p>
                  </a:txBody>
                  <a:tcPr marT="91425" marB="91425" marR="91425" marL="91425" anchor="ct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Developed symptoms secondary to VHD</a:t>
                      </a:r>
                      <a:endParaRPr sz="1000">
                        <a:latin typeface="Mada"/>
                        <a:ea typeface="Mada"/>
                        <a:cs typeface="Mada"/>
                        <a:sym typeface="Mada"/>
                      </a:endParaRPr>
                    </a:p>
                  </a:txBody>
                  <a:tcPr marT="91425" marB="91425" marR="91425" marL="91425"/>
                </a:tc>
              </a:tr>
            </a:tbl>
          </a:graphicData>
        </a:graphic>
      </p:graphicFrame>
      <p:sp>
        <p:nvSpPr>
          <p:cNvPr id="322" name="Google Shape;322;p30"/>
          <p:cNvSpPr/>
          <p:nvPr/>
        </p:nvSpPr>
        <p:spPr>
          <a:xfrm>
            <a:off x="3770875" y="4662750"/>
            <a:ext cx="1081800" cy="562200"/>
          </a:xfrm>
          <a:prstGeom prst="roundRect">
            <a:avLst>
              <a:gd fmla="val 16667" name="adj"/>
            </a:avLst>
          </a:prstGeom>
          <a:solidFill>
            <a:srgbClr val="EBD3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Chronic mitral</a:t>
            </a:r>
            <a:r>
              <a:rPr lang="ar"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0" lvl="0" marL="0" rtl="0" algn="ctr">
              <a:spcBef>
                <a:spcPts val="0"/>
              </a:spcBef>
              <a:spcAft>
                <a:spcPts val="0"/>
              </a:spcAft>
              <a:buNone/>
            </a:pPr>
            <a:r>
              <a:rPr lang="ar" sz="1200">
                <a:solidFill>
                  <a:srgbClr val="000000"/>
                </a:solidFill>
                <a:latin typeface="Mada"/>
                <a:ea typeface="Mada"/>
                <a:cs typeface="Mada"/>
                <a:sym typeface="Mada"/>
              </a:rPr>
              <a:t>regurgitation</a:t>
            </a:r>
            <a:endParaRPr sz="1200">
              <a:latin typeface="Mada"/>
              <a:ea typeface="Mada"/>
              <a:cs typeface="Mada"/>
              <a:sym typeface="Mada"/>
            </a:endParaRPr>
          </a:p>
        </p:txBody>
      </p:sp>
      <p:cxnSp>
        <p:nvCxnSpPr>
          <p:cNvPr id="323" name="Google Shape;323;p30"/>
          <p:cNvCxnSpPr>
            <a:stCxn id="300" idx="2"/>
            <a:endCxn id="322" idx="0"/>
          </p:cNvCxnSpPr>
          <p:nvPr/>
        </p:nvCxnSpPr>
        <p:spPr>
          <a:xfrm rot="5400000">
            <a:off x="4904052" y="3835876"/>
            <a:ext cx="234600" cy="1419300"/>
          </a:xfrm>
          <a:prstGeom prst="bentConnector3">
            <a:avLst>
              <a:gd fmla="val 41975" name="adj1"/>
            </a:avLst>
          </a:prstGeom>
          <a:noFill/>
          <a:ln cap="flat" cmpd="sng" w="9525">
            <a:solidFill>
              <a:srgbClr val="595959"/>
            </a:solidFill>
            <a:prstDash val="solid"/>
            <a:round/>
            <a:headEnd len="med" w="med" type="none"/>
            <a:tailEnd len="med" w="med" type="none"/>
          </a:ln>
        </p:spPr>
      </p:cxnSp>
      <p:sp>
        <p:nvSpPr>
          <p:cNvPr id="324" name="Google Shape;324;p30"/>
          <p:cNvSpPr txBox="1"/>
          <p:nvPr/>
        </p:nvSpPr>
        <p:spPr>
          <a:xfrm>
            <a:off x="3770875" y="5178229"/>
            <a:ext cx="1081800" cy="47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Leads to dilation of LA &amp; LV</a:t>
            </a:r>
            <a:endParaRPr sz="1000">
              <a:latin typeface="Mada"/>
              <a:ea typeface="Mada"/>
              <a:cs typeface="Mada"/>
              <a:sym typeface="Mada"/>
            </a:endParaRPr>
          </a:p>
        </p:txBody>
      </p:sp>
      <p:sp>
        <p:nvSpPr>
          <p:cNvPr id="325" name="Google Shape;325;p30"/>
          <p:cNvSpPr/>
          <p:nvPr/>
        </p:nvSpPr>
        <p:spPr>
          <a:xfrm>
            <a:off x="695425" y="6451340"/>
            <a:ext cx="239400" cy="2394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6" name="Google Shape;326;p30"/>
          <p:cNvPicPr preferRelativeResize="0"/>
          <p:nvPr/>
        </p:nvPicPr>
        <p:blipFill>
          <a:blip r:embed="rId3">
            <a:alphaModFix/>
          </a:blip>
          <a:stretch>
            <a:fillRect/>
          </a:stretch>
        </p:blipFill>
        <p:spPr>
          <a:xfrm>
            <a:off x="6236276" y="2887075"/>
            <a:ext cx="1081799" cy="798754"/>
          </a:xfrm>
          <a:prstGeom prst="rect">
            <a:avLst/>
          </a:prstGeom>
          <a:noFill/>
          <a:ln>
            <a:noFill/>
          </a:ln>
        </p:spPr>
      </p:pic>
      <p:sp>
        <p:nvSpPr>
          <p:cNvPr id="327" name="Google Shape;327;p30"/>
          <p:cNvSpPr/>
          <p:nvPr/>
        </p:nvSpPr>
        <p:spPr>
          <a:xfrm>
            <a:off x="6236300" y="3724123"/>
            <a:ext cx="1197000" cy="1881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Surgeon view</a:t>
            </a:r>
            <a:r>
              <a:rPr baseline="30000" lang="ar" sz="1200">
                <a:solidFill>
                  <a:srgbClr val="6AA84F"/>
                </a:solidFill>
                <a:latin typeface="Mada"/>
                <a:ea typeface="Mada"/>
                <a:cs typeface="Mada"/>
                <a:sym typeface="Mada"/>
              </a:rPr>
              <a:t>1</a:t>
            </a:r>
            <a:endParaRPr baseline="30000" sz="1200">
              <a:solidFill>
                <a:srgbClr val="6AA84F"/>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990000"/>
      </a:accent1>
      <a:accent2>
        <a:srgbClr val="CC4125"/>
      </a:accent2>
      <a:accent3>
        <a:srgbClr val="DD7E6B"/>
      </a:accent3>
      <a:accent4>
        <a:srgbClr val="E6B8AF"/>
      </a:accent4>
      <a:accent5>
        <a:srgbClr val="CEA320"/>
      </a:accent5>
      <a:accent6>
        <a:srgbClr val="F4CCCC"/>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