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3" r:id="rId5"/>
    <p:sldMasterId id="214748367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y="10698475" cx="7589525"/>
  <p:notesSz cx="6858000" cy="9144000"/>
  <p:embeddedFontLst>
    <p:embeddedFont>
      <p:font typeface="Cabin"/>
      <p:regular r:id="rId33"/>
      <p:bold r:id="rId34"/>
      <p:italic r:id="rId35"/>
      <p:boldItalic r:id="rId36"/>
    </p:embeddedFont>
    <p:embeddedFont>
      <p:font typeface="Mada"/>
      <p:regular r:id="rId37"/>
      <p:bold r:id="rId38"/>
    </p:embeddedFont>
    <p:embeddedFont>
      <p:font typeface="Mada Black"/>
      <p:bold r:id="rId39"/>
    </p:embeddedFont>
    <p:embeddedFont>
      <p:font typeface="Pacifico"/>
      <p:regular r:id="rId40"/>
    </p:embeddedFont>
    <p:embeddedFont>
      <p:font typeface="Exo Thin"/>
      <p:bold r:id="rId41"/>
      <p:boldItalic r:id="rId42"/>
    </p:embeddedFont>
    <p:embeddedFont>
      <p:font typeface="Exo"/>
      <p:regular r:id="rId43"/>
      <p:bold r:id="rId44"/>
      <p:italic r:id="rId45"/>
      <p:boldItalic r:id="rId46"/>
    </p:embeddedFont>
    <p:embeddedFont>
      <p:font typeface="Alegreya"/>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370">
          <p15:clr>
            <a:srgbClr val="A4A3A4"/>
          </p15:clr>
        </p15:guide>
        <p15:guide id="2" pos="239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C369E86-8323-432C-B50D-B4B191C9F64A}">
  <a:tblStyle styleId="{CC369E86-8323-432C-B50D-B4B191C9F64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70" orient="horz"/>
        <p:guide pos="239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acifico-regular.fntdata"/><Relationship Id="rId42" Type="http://schemas.openxmlformats.org/officeDocument/2006/relationships/font" Target="fonts/ExoThin-boldItalic.fntdata"/><Relationship Id="rId41" Type="http://schemas.openxmlformats.org/officeDocument/2006/relationships/font" Target="fonts/ExoThin-bold.fntdata"/><Relationship Id="rId44" Type="http://schemas.openxmlformats.org/officeDocument/2006/relationships/font" Target="fonts/Exo-bold.fntdata"/><Relationship Id="rId43" Type="http://schemas.openxmlformats.org/officeDocument/2006/relationships/font" Target="fonts/Exo-regular.fntdata"/><Relationship Id="rId46" Type="http://schemas.openxmlformats.org/officeDocument/2006/relationships/font" Target="fonts/Exo-boldItalic.fntdata"/><Relationship Id="rId45" Type="http://schemas.openxmlformats.org/officeDocument/2006/relationships/font" Target="fonts/Exo-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font" Target="fonts/Alegreya-bold.fntdata"/><Relationship Id="rId47" Type="http://schemas.openxmlformats.org/officeDocument/2006/relationships/font" Target="fonts/Alegreya-regular.fntdata"/><Relationship Id="rId49" Type="http://schemas.openxmlformats.org/officeDocument/2006/relationships/font" Target="fonts/Alegreya-italic.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font" Target="fonts/Cabin-regular.fntdata"/><Relationship Id="rId32" Type="http://schemas.openxmlformats.org/officeDocument/2006/relationships/slide" Target="slides/slide25.xml"/><Relationship Id="rId35" Type="http://schemas.openxmlformats.org/officeDocument/2006/relationships/font" Target="fonts/Cabin-italic.fntdata"/><Relationship Id="rId34" Type="http://schemas.openxmlformats.org/officeDocument/2006/relationships/font" Target="fonts/Cabin-bold.fntdata"/><Relationship Id="rId37" Type="http://schemas.openxmlformats.org/officeDocument/2006/relationships/font" Target="fonts/Mada-regular.fntdata"/><Relationship Id="rId36" Type="http://schemas.openxmlformats.org/officeDocument/2006/relationships/font" Target="fonts/Cabin-boldItalic.fntdata"/><Relationship Id="rId39" Type="http://schemas.openxmlformats.org/officeDocument/2006/relationships/font" Target="fonts/MadaBlack-bold.fntdata"/><Relationship Id="rId38" Type="http://schemas.openxmlformats.org/officeDocument/2006/relationships/font" Target="fonts/Mada-bold.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0" Type="http://schemas.openxmlformats.org/officeDocument/2006/relationships/font" Target="fonts/Alegreya-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98822d5d00_0_0:notes"/>
          <p:cNvSpPr/>
          <p:nvPr>
            <p:ph idx="2" type="sldImg"/>
          </p:nvPr>
        </p:nvSpPr>
        <p:spPr>
          <a:xfrm>
            <a:off x="2213047"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98822d5d0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a4a6ce4738_0_17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a4a6ce4738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a4a6ce4738_0_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a4a6ce4738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a4a6ce4738_0_3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51" name="Google Shape;351;ga4a6ce4738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a4a6ce4c9f_1_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a4a6ce4c9f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a4ccfc9bb1_0_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a4ccfc9bb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a4ccfc9bb1_0_6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a4ccfc9bb1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a4ccfc9bb1_0_8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a4ccfc9bb1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a4ccfc9bb1_0_103: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a4ccfc9bb1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a4ccfc9bb1_0_14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83" name="Google Shape;483;ga4ccfc9bb1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8ac531c3c3_2_94: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8ac531c3c3_2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8ac531c3c3_2_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8ac531c3c3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a4ccfc9bb1_1_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a4ccfc9bb1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a4ccfc9bb1_1_7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a4ccfc9bb1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a544e6a124_0_23:notes"/>
          <p:cNvSpPr/>
          <p:nvPr>
            <p:ph idx="2" type="sldImg"/>
          </p:nvPr>
        </p:nvSpPr>
        <p:spPr>
          <a:xfrm>
            <a:off x="2213047"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a544e6a12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g98822d5d00_0_7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50" name="Google Shape;550;g98822d5d00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98822d5d00_0_8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55" name="Google Shape;555;g98822d5d00_0_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280178713fe54eed_0: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280178713fe54eed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8a853d7cd7_0_5: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8a853d7cd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894a474fa2_0_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894a474fa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894a474fa2_0_8: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894a474fa2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a4713acb82_0_9: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a4713acb82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894a474fa2_0_22: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894a474fa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a4a6ce4738_0_97: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39" name="Google Shape;239;ga4a6ce4738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a4a6ce4738_0_131:notes"/>
          <p:cNvSpPr/>
          <p:nvPr>
            <p:ph idx="2" type="sldImg"/>
          </p:nvPr>
        </p:nvSpPr>
        <p:spPr>
          <a:xfrm>
            <a:off x="2213052" y="685800"/>
            <a:ext cx="2432700" cy="3429000"/>
          </a:xfrm>
          <a:custGeom>
            <a:rect b="b" l="l" r="r" t="t"/>
            <a:pathLst>
              <a:path extrusionOk="0" h="120000" w="120000">
                <a:moveTo>
                  <a:pt x="0" y="0"/>
                </a:moveTo>
                <a:lnTo>
                  <a:pt x="120000" y="0"/>
                </a:lnTo>
                <a:lnTo>
                  <a:pt x="120000" y="120000"/>
                </a:lnTo>
                <a:lnTo>
                  <a:pt x="0" y="120000"/>
                </a:lnTo>
                <a:close/>
              </a:path>
            </a:pathLst>
          </a:custGeom>
        </p:spPr>
      </p:sp>
      <p:sp>
        <p:nvSpPr>
          <p:cNvPr id="278" name="Google Shape;278;ga4a6ce4738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cxnSp>
        <p:nvCxnSpPr>
          <p:cNvPr id="10" name="Google Shape;10;p2"/>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11" name="Google Shape;11;p2"/>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GB" sz="2800">
                <a:latin typeface="Mada Black"/>
                <a:ea typeface="Mada Black"/>
                <a:cs typeface="Mada Black"/>
                <a:sym typeface="Mada Black"/>
              </a:rPr>
              <a:t>Summary</a:t>
            </a:r>
            <a:endParaRPr b="1" sz="2600">
              <a:latin typeface="Alegreya"/>
              <a:ea typeface="Alegreya"/>
              <a:cs typeface="Alegreya"/>
              <a:sym typeface="Alegreya"/>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2" name="Shape 42"/>
        <p:cNvGrpSpPr/>
        <p:nvPr/>
      </p:nvGrpSpPr>
      <p:grpSpPr>
        <a:xfrm>
          <a:off x="0" y="0"/>
          <a:ext cx="0" cy="0"/>
          <a:chOff x="0" y="0"/>
          <a:chExt cx="0" cy="0"/>
        </a:xfrm>
      </p:grpSpPr>
      <p:sp>
        <p:nvSpPr>
          <p:cNvPr id="43" name="Google Shape;43;p11"/>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4" name="Google Shape;44;p11"/>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5" name="Google Shape;45;p1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6" name="Shape 46"/>
        <p:cNvGrpSpPr/>
        <p:nvPr/>
      </p:nvGrpSpPr>
      <p:grpSpPr>
        <a:xfrm>
          <a:off x="0" y="0"/>
          <a:ext cx="0" cy="0"/>
          <a:chOff x="0" y="0"/>
          <a:chExt cx="0" cy="0"/>
        </a:xfrm>
      </p:grpSpPr>
      <p:sp>
        <p:nvSpPr>
          <p:cNvPr id="47" name="Google Shape;47;p1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يحة العنوان 1">
  <p:cSld name="TITLE_1">
    <p:spTree>
      <p:nvGrpSpPr>
        <p:cNvPr id="48" name="Shape 48"/>
        <p:cNvGrpSpPr/>
        <p:nvPr/>
      </p:nvGrpSpPr>
      <p:grpSpPr>
        <a:xfrm>
          <a:off x="0" y="0"/>
          <a:ext cx="0" cy="0"/>
          <a:chOff x="0" y="0"/>
          <a:chExt cx="0" cy="0"/>
        </a:xfrm>
      </p:grpSpPr>
      <p:sp>
        <p:nvSpPr>
          <p:cNvPr id="49" name="Google Shape;49;p13"/>
          <p:cNvSpPr txBox="1"/>
          <p:nvPr>
            <p:ph idx="12" type="sldNum"/>
          </p:nvPr>
        </p:nvSpPr>
        <p:spPr>
          <a:xfrm>
            <a:off x="7134154" y="-68"/>
            <a:ext cx="455400" cy="562500"/>
          </a:xfrm>
          <a:prstGeom prst="rect">
            <a:avLst/>
          </a:prstGeom>
        </p:spPr>
        <p:txBody>
          <a:bodyPr anchorCtr="0" anchor="ctr" bIns="91425" lIns="91425" spcFirstLastPara="1" rIns="91425" wrap="square" tIns="91425">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en-GB"/>
              <a:t>‹#›</a:t>
            </a:fld>
            <a:endParaRPr/>
          </a:p>
        </p:txBody>
      </p:sp>
      <p:sp>
        <p:nvSpPr>
          <p:cNvPr id="50" name="Google Shape;50;p13"/>
          <p:cNvSpPr/>
          <p:nvPr/>
        </p:nvSpPr>
        <p:spPr>
          <a:xfrm rot="-10799592">
            <a:off x="1865" y="323"/>
            <a:ext cx="7585800" cy="3963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233525" lIns="233525" spcFirstLastPara="1" rIns="233525" wrap="square" tIns="233525">
            <a:noAutofit/>
          </a:bodyPr>
          <a:lstStyle/>
          <a:p>
            <a:pPr indent="0" lvl="0" marL="0" rtl="0" algn="l">
              <a:spcBef>
                <a:spcPts val="0"/>
              </a:spcBef>
              <a:spcAft>
                <a:spcPts val="0"/>
              </a:spcAft>
              <a:buNone/>
            </a:pPr>
            <a:r>
              <a:t/>
            </a:r>
            <a:endParaRPr sz="3600"/>
          </a:p>
        </p:txBody>
      </p:sp>
      <p:sp>
        <p:nvSpPr>
          <p:cNvPr id="51" name="Google Shape;51;p13"/>
          <p:cNvSpPr/>
          <p:nvPr/>
        </p:nvSpPr>
        <p:spPr>
          <a:xfrm>
            <a:off x="-95622" y="848238"/>
            <a:ext cx="1683600" cy="504000"/>
          </a:xfrm>
          <a:prstGeom prst="roundRect">
            <a:avLst>
              <a:gd fmla="val 16667" name="adj"/>
            </a:avLst>
          </a:prstGeom>
          <a:solidFill>
            <a:srgbClr val="B05171"/>
          </a:solidFill>
          <a:ln>
            <a:noFill/>
          </a:ln>
        </p:spPr>
        <p:txBody>
          <a:bodyPr anchorCtr="0" anchor="ctr" bIns="91675" lIns="91675" spcFirstLastPara="1" rIns="91675" wrap="square" tIns="91675">
            <a:noAutofit/>
          </a:bodyPr>
          <a:lstStyle/>
          <a:p>
            <a:pPr indent="0" lvl="0" marL="0" rtl="0" algn="l">
              <a:spcBef>
                <a:spcPts val="0"/>
              </a:spcBef>
              <a:spcAft>
                <a:spcPts val="0"/>
              </a:spcAft>
              <a:buNone/>
            </a:pPr>
            <a:r>
              <a:t/>
            </a:r>
            <a:endParaRPr sz="1400"/>
          </a:p>
        </p:txBody>
      </p:sp>
      <p:sp>
        <p:nvSpPr>
          <p:cNvPr id="52" name="Google Shape;52;p13"/>
          <p:cNvSpPr/>
          <p:nvPr/>
        </p:nvSpPr>
        <p:spPr>
          <a:xfrm>
            <a:off x="-95624" y="1567076"/>
            <a:ext cx="1683600" cy="504000"/>
          </a:xfrm>
          <a:prstGeom prst="roundRect">
            <a:avLst>
              <a:gd fmla="val 16667" name="adj"/>
            </a:avLst>
          </a:prstGeom>
          <a:solidFill>
            <a:srgbClr val="B05171"/>
          </a:solidFill>
          <a:ln>
            <a:noFill/>
          </a:ln>
        </p:spPr>
        <p:txBody>
          <a:bodyPr anchorCtr="0" anchor="ctr" bIns="91675" lIns="91675" spcFirstLastPara="1" rIns="91675" wrap="square" tIns="91675">
            <a:noAutofit/>
          </a:bodyPr>
          <a:lstStyle/>
          <a:p>
            <a:pPr indent="0" lvl="0" marL="0" rtl="0" algn="l">
              <a:spcBef>
                <a:spcPts val="0"/>
              </a:spcBef>
              <a:spcAft>
                <a:spcPts val="0"/>
              </a:spcAft>
              <a:buNone/>
            </a:pPr>
            <a:r>
              <a:t/>
            </a:r>
            <a:endParaRPr sz="14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ح 1">
  <p:cSld name="CAPTION_ONLY_1">
    <p:spTree>
      <p:nvGrpSpPr>
        <p:cNvPr id="53" name="Shape 53"/>
        <p:cNvGrpSpPr/>
        <p:nvPr/>
      </p:nvGrpSpPr>
      <p:grpSpPr>
        <a:xfrm>
          <a:off x="0" y="0"/>
          <a:ext cx="0" cy="0"/>
          <a:chOff x="0" y="0"/>
          <a:chExt cx="0" cy="0"/>
        </a:xfrm>
      </p:grpSpPr>
      <p:cxnSp>
        <p:nvCxnSpPr>
          <p:cNvPr id="54" name="Google Shape;54;p14"/>
          <p:cNvCxnSpPr/>
          <p:nvPr/>
        </p:nvCxnSpPr>
        <p:spPr>
          <a:xfrm flipH="1" rot="10800000">
            <a:off x="1360593" y="588614"/>
            <a:ext cx="4845900" cy="12000"/>
          </a:xfrm>
          <a:prstGeom prst="straightConnector1">
            <a:avLst/>
          </a:prstGeom>
          <a:noFill/>
          <a:ln cap="flat" cmpd="sng" w="38100">
            <a:solidFill>
              <a:srgbClr val="9C254D"/>
            </a:solidFill>
            <a:prstDash val="solid"/>
            <a:round/>
            <a:headEnd len="med" w="med" type="diamond"/>
            <a:tailEnd len="med" w="med" type="diamond"/>
          </a:ln>
        </p:spPr>
      </p:cxnSp>
      <p:sp>
        <p:nvSpPr>
          <p:cNvPr id="55" name="Google Shape;55;p14"/>
          <p:cNvSpPr txBox="1"/>
          <p:nvPr/>
        </p:nvSpPr>
        <p:spPr>
          <a:xfrm>
            <a:off x="1360593" y="0"/>
            <a:ext cx="5105100" cy="412500"/>
          </a:xfrm>
          <a:prstGeom prst="rect">
            <a:avLst/>
          </a:prstGeom>
          <a:noFill/>
          <a:ln>
            <a:noFill/>
          </a:ln>
        </p:spPr>
        <p:txBody>
          <a:bodyPr anchorCtr="0" anchor="t" bIns="91675" lIns="91675" spcFirstLastPara="1" rIns="91675" wrap="square" tIns="91675">
            <a:noAutofit/>
          </a:bodyPr>
          <a:lstStyle/>
          <a:p>
            <a:pPr indent="0" lvl="0" marL="0" marR="0" rtl="0" algn="ctr">
              <a:lnSpc>
                <a:spcPct val="100000"/>
              </a:lnSpc>
              <a:spcBef>
                <a:spcPts val="0"/>
              </a:spcBef>
              <a:spcAft>
                <a:spcPts val="0"/>
              </a:spcAft>
              <a:buNone/>
            </a:pPr>
            <a:r>
              <a:t/>
            </a:r>
            <a:endParaRPr b="1" sz="2600">
              <a:latin typeface="Alegreya"/>
              <a:ea typeface="Alegreya"/>
              <a:cs typeface="Alegreya"/>
              <a:sym typeface="Alegrey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60" name="Shape 60"/>
        <p:cNvGrpSpPr/>
        <p:nvPr/>
      </p:nvGrpSpPr>
      <p:grpSpPr>
        <a:xfrm>
          <a:off x="0" y="0"/>
          <a:ext cx="0" cy="0"/>
          <a:chOff x="0" y="0"/>
          <a:chExt cx="0" cy="0"/>
        </a:xfrm>
      </p:grpSpPr>
      <p:sp>
        <p:nvSpPr>
          <p:cNvPr id="61" name="Google Shape;61;p16"/>
          <p:cNvSpPr/>
          <p:nvPr/>
        </p:nvSpPr>
        <p:spPr>
          <a:xfrm flipH="1" rot="-273">
            <a:off x="-3463" y="10303462"/>
            <a:ext cx="7566900" cy="3882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62" name="Google Shape;62;p16"/>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en-GB" sz="2800">
                <a:latin typeface="Mada Black"/>
                <a:ea typeface="Mada Black"/>
                <a:cs typeface="Mada Black"/>
                <a:sym typeface="Mada Black"/>
              </a:rPr>
              <a:t>Lecture Quiz</a:t>
            </a:r>
            <a:endParaRPr sz="2800">
              <a:latin typeface="Mada Black"/>
              <a:ea typeface="Mada Black"/>
              <a:cs typeface="Mada Black"/>
              <a:sym typeface="Mada Black"/>
            </a:endParaRPr>
          </a:p>
        </p:txBody>
      </p:sp>
      <p:cxnSp>
        <p:nvCxnSpPr>
          <p:cNvPr id="63" name="Google Shape;63;p16"/>
          <p:cNvCxnSpPr/>
          <p:nvPr/>
        </p:nvCxnSpPr>
        <p:spPr>
          <a:xfrm flipH="1" rot="10800000">
            <a:off x="1376930" y="663995"/>
            <a:ext cx="4808700" cy="12000"/>
          </a:xfrm>
          <a:prstGeom prst="straightConnector1">
            <a:avLst/>
          </a:prstGeom>
          <a:noFill/>
          <a:ln cap="flat" cmpd="sng" w="38100">
            <a:solidFill>
              <a:srgbClr val="9C254D"/>
            </a:solidFill>
            <a:prstDash val="solid"/>
            <a:round/>
            <a:headEnd len="med" w="med" type="diamond"/>
            <a:tailEnd len="med" w="med" type="diamond"/>
          </a:ln>
        </p:spPr>
      </p:cxnSp>
      <p:sp>
        <p:nvSpPr>
          <p:cNvPr id="64" name="Google Shape;64;p16"/>
          <p:cNvSpPr/>
          <p:nvPr/>
        </p:nvSpPr>
        <p:spPr>
          <a:xfrm>
            <a:off x="138722" y="818449"/>
            <a:ext cx="7281000" cy="9207300"/>
          </a:xfrm>
          <a:prstGeom prst="rect">
            <a:avLst/>
          </a:prstGeom>
          <a:noFill/>
          <a:ln cap="flat" cmpd="sng" w="9525">
            <a:solidFill>
              <a:srgbClr val="F5E9ED"/>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5" name="Shape 65"/>
        <p:cNvGrpSpPr/>
        <p:nvPr/>
      </p:nvGrpSpPr>
      <p:grpSpPr>
        <a:xfrm>
          <a:off x="0" y="0"/>
          <a:ext cx="0" cy="0"/>
          <a:chOff x="0" y="0"/>
          <a:chExt cx="0" cy="0"/>
        </a:xfrm>
      </p:grpSpPr>
      <p:sp>
        <p:nvSpPr>
          <p:cNvPr id="66" name="Google Shape;66;p17"/>
          <p:cNvSpPr/>
          <p:nvPr/>
        </p:nvSpPr>
        <p:spPr>
          <a:xfrm>
            <a:off x="-77025" y="-77025"/>
            <a:ext cx="7764000" cy="108951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7" name="Shape 67"/>
        <p:cNvGrpSpPr/>
        <p:nvPr/>
      </p:nvGrpSpPr>
      <p:grpSpPr>
        <a:xfrm>
          <a:off x="0" y="0"/>
          <a:ext cx="0" cy="0"/>
          <a:chOff x="0" y="0"/>
          <a:chExt cx="0" cy="0"/>
        </a:xfrm>
      </p:grpSpPr>
      <p:sp>
        <p:nvSpPr>
          <p:cNvPr id="68" name="Google Shape;68;p1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
        <p:nvSpPr>
          <p:cNvPr id="69" name="Google Shape;69;p18"/>
          <p:cNvSpPr txBox="1"/>
          <p:nvPr/>
        </p:nvSpPr>
        <p:spPr>
          <a:xfrm>
            <a:off x="7120775" y="0"/>
            <a:ext cx="515100" cy="562200"/>
          </a:xfrm>
          <a:prstGeom prst="rect">
            <a:avLst/>
          </a:prstGeom>
          <a:solidFill>
            <a:srgbClr val="9C254D"/>
          </a:solidFill>
          <a:ln>
            <a:noFill/>
          </a:ln>
        </p:spPr>
        <p:txBody>
          <a:bodyPr anchorCtr="0" anchor="ctr" bIns="111700" lIns="111700" spcFirstLastPara="1" rIns="111700" wrap="square" tIns="111700">
            <a:noAutofit/>
          </a:bodyPr>
          <a:lstStyle/>
          <a:p>
            <a:pPr indent="0" lvl="0" marL="0" rtl="0" algn="r">
              <a:spcBef>
                <a:spcPts val="0"/>
              </a:spcBef>
              <a:spcAft>
                <a:spcPts val="0"/>
              </a:spcAft>
              <a:buNone/>
            </a:pPr>
            <a:fld id="{00000000-1234-1234-1234-123412341234}" type="slidenum">
              <a:rPr b="1" lang="en-GB">
                <a:solidFill>
                  <a:srgbClr val="FFFFFF"/>
                </a:solidFill>
                <a:latin typeface="Exo"/>
                <a:ea typeface="Exo"/>
                <a:cs typeface="Exo"/>
                <a:sym typeface="Exo"/>
              </a:rPr>
              <a:t>‹#›</a:t>
            </a:fld>
            <a:endParaRPr b="1">
              <a:solidFill>
                <a:srgbClr val="FFFFFF"/>
              </a:solidFill>
              <a:latin typeface="Exo"/>
              <a:ea typeface="Exo"/>
              <a:cs typeface="Exo"/>
              <a:sym typeface="Exo"/>
            </a:endParaRPr>
          </a:p>
        </p:txBody>
      </p:sp>
      <p:cxnSp>
        <p:nvCxnSpPr>
          <p:cNvPr id="70" name="Google Shape;70;p18"/>
          <p:cNvCxnSpPr/>
          <p:nvPr/>
        </p:nvCxnSpPr>
        <p:spPr>
          <a:xfrm rot="10800000">
            <a:off x="8900" y="9925850"/>
            <a:ext cx="7612800" cy="0"/>
          </a:xfrm>
          <a:prstGeom prst="straightConnector1">
            <a:avLst/>
          </a:prstGeom>
          <a:noFill/>
          <a:ln cap="flat" cmpd="sng" w="28575">
            <a:solidFill>
              <a:srgbClr val="9C254D"/>
            </a:solidFill>
            <a:prstDash val="dot"/>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1" name="Shape 71"/>
        <p:cNvGrpSpPr/>
        <p:nvPr/>
      </p:nvGrpSpPr>
      <p:grpSpPr>
        <a:xfrm>
          <a:off x="0" y="0"/>
          <a:ext cx="0" cy="0"/>
          <a:chOff x="0" y="0"/>
          <a:chExt cx="0" cy="0"/>
        </a:xfrm>
      </p:grpSpPr>
      <p:cxnSp>
        <p:nvCxnSpPr>
          <p:cNvPr id="72" name="Google Shape;72;p19"/>
          <p:cNvCxnSpPr/>
          <p:nvPr/>
        </p:nvCxnSpPr>
        <p:spPr>
          <a:xfrm flipH="1" rot="10800000">
            <a:off x="1355300" y="588250"/>
            <a:ext cx="4827000" cy="12000"/>
          </a:xfrm>
          <a:prstGeom prst="straightConnector1">
            <a:avLst/>
          </a:prstGeom>
          <a:noFill/>
          <a:ln cap="flat" cmpd="sng" w="38100">
            <a:solidFill>
              <a:srgbClr val="9C254D"/>
            </a:solidFill>
            <a:prstDash val="solid"/>
            <a:round/>
            <a:headEnd len="med" w="med" type="diamond"/>
            <a:tailEnd len="med" w="med" type="diamond"/>
          </a:ln>
        </p:spPr>
      </p:cxnSp>
      <p:sp>
        <p:nvSpPr>
          <p:cNvPr id="73" name="Google Shape;73;p19"/>
          <p:cNvSpPr txBox="1"/>
          <p:nvPr/>
        </p:nvSpPr>
        <p:spPr>
          <a:xfrm>
            <a:off x="1355300" y="0"/>
            <a:ext cx="5085300" cy="4122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None/>
            </a:pPr>
            <a:r>
              <a:rPr lang="en-GB" sz="2800">
                <a:latin typeface="Mada Black"/>
                <a:ea typeface="Mada Black"/>
                <a:cs typeface="Mada Black"/>
                <a:sym typeface="Mada Black"/>
              </a:rPr>
              <a:t>Summary</a:t>
            </a:r>
            <a:endParaRPr b="1" sz="2600">
              <a:latin typeface="Alegreya"/>
              <a:ea typeface="Alegreya"/>
              <a:cs typeface="Alegreya"/>
              <a:sym typeface="Alegrey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4" name="Shape 74"/>
        <p:cNvGrpSpPr/>
        <p:nvPr/>
      </p:nvGrpSpPr>
      <p:grpSpPr>
        <a:xfrm>
          <a:off x="0" y="0"/>
          <a:ext cx="0" cy="0"/>
          <a:chOff x="0" y="0"/>
          <a:chExt cx="0" cy="0"/>
        </a:xfrm>
      </p:grpSpPr>
      <p:sp>
        <p:nvSpPr>
          <p:cNvPr id="75" name="Google Shape;75;p20"/>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6" name="Google Shape;76;p2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7" name="Shape 77"/>
        <p:cNvGrpSpPr/>
        <p:nvPr/>
      </p:nvGrpSpPr>
      <p:grpSpPr>
        <a:xfrm>
          <a:off x="0" y="0"/>
          <a:ext cx="0" cy="0"/>
          <a:chOff x="0" y="0"/>
          <a:chExt cx="0" cy="0"/>
        </a:xfrm>
      </p:grpSpPr>
      <p:sp>
        <p:nvSpPr>
          <p:cNvPr id="78" name="Google Shape;78;p21"/>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79" name="Google Shape;79;p21"/>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0" name="Google Shape;80;p21"/>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2" name="Shape 12"/>
        <p:cNvGrpSpPr/>
        <p:nvPr/>
      </p:nvGrpSpPr>
      <p:grpSpPr>
        <a:xfrm>
          <a:off x="0" y="0"/>
          <a:ext cx="0" cy="0"/>
          <a:chOff x="0" y="0"/>
          <a:chExt cx="0" cy="0"/>
        </a:xfrm>
      </p:grpSpPr>
      <p:sp>
        <p:nvSpPr>
          <p:cNvPr id="13" name="Google Shape;13;p3"/>
          <p:cNvSpPr/>
          <p:nvPr/>
        </p:nvSpPr>
        <p:spPr>
          <a:xfrm>
            <a:off x="-77025" y="-77025"/>
            <a:ext cx="7764000" cy="10895100"/>
          </a:xfrm>
          <a:prstGeom prst="rect">
            <a:avLst/>
          </a:prstGeom>
          <a:solidFill>
            <a:srgbClr val="9C254D"/>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81" name="Shape 81"/>
        <p:cNvGrpSpPr/>
        <p:nvPr/>
      </p:nvGrpSpPr>
      <p:grpSpPr>
        <a:xfrm>
          <a:off x="0" y="0"/>
          <a:ext cx="0" cy="0"/>
          <a:chOff x="0" y="0"/>
          <a:chExt cx="0" cy="0"/>
        </a:xfrm>
      </p:grpSpPr>
      <p:sp>
        <p:nvSpPr>
          <p:cNvPr id="82" name="Google Shape;82;p22"/>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83" name="Google Shape;83;p22"/>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4" name="Shape 84"/>
        <p:cNvGrpSpPr/>
        <p:nvPr/>
      </p:nvGrpSpPr>
      <p:grpSpPr>
        <a:xfrm>
          <a:off x="0" y="0"/>
          <a:ext cx="0" cy="0"/>
          <a:chOff x="0" y="0"/>
          <a:chExt cx="0" cy="0"/>
        </a:xfrm>
      </p:grpSpPr>
      <p:sp>
        <p:nvSpPr>
          <p:cNvPr id="85" name="Google Shape;85;p23"/>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23"/>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87" name="Google Shape;87;p23"/>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8" name="Google Shape;88;p23"/>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9" name="Google Shape;89;p23"/>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24"/>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92" name="Google Shape;92;p24"/>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3" name="Shape 93"/>
        <p:cNvGrpSpPr/>
        <p:nvPr/>
      </p:nvGrpSpPr>
      <p:grpSpPr>
        <a:xfrm>
          <a:off x="0" y="0"/>
          <a:ext cx="0" cy="0"/>
          <a:chOff x="0" y="0"/>
          <a:chExt cx="0" cy="0"/>
        </a:xfrm>
      </p:grpSpPr>
      <p:sp>
        <p:nvSpPr>
          <p:cNvPr id="94" name="Google Shape;94;p25"/>
          <p:cNvSpPr txBox="1"/>
          <p:nvPr>
            <p:ph hasCustomPrompt="1" type="title"/>
          </p:nvPr>
        </p:nvSpPr>
        <p:spPr>
          <a:xfrm>
            <a:off x="258711" y="2300739"/>
            <a:ext cx="7072200" cy="40842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95" name="Google Shape;95;p25"/>
          <p:cNvSpPr txBox="1"/>
          <p:nvPr>
            <p:ph idx="1" type="body"/>
          </p:nvPr>
        </p:nvSpPr>
        <p:spPr>
          <a:xfrm>
            <a:off x="258711" y="6556625"/>
            <a:ext cx="7072200" cy="27057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96" name="Google Shape;96;p25"/>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7" name="Shape 97"/>
        <p:cNvGrpSpPr/>
        <p:nvPr/>
      </p:nvGrpSpPr>
      <p:grpSpPr>
        <a:xfrm>
          <a:off x="0" y="0"/>
          <a:ext cx="0" cy="0"/>
          <a:chOff x="0" y="0"/>
          <a:chExt cx="0" cy="0"/>
        </a:xfrm>
      </p:grpSpPr>
      <p:sp>
        <p:nvSpPr>
          <p:cNvPr id="98" name="Google Shape;98;p2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شريحة العنوان 1">
  <p:cSld name="TITLE_1">
    <p:spTree>
      <p:nvGrpSpPr>
        <p:cNvPr id="99" name="Shape 99"/>
        <p:cNvGrpSpPr/>
        <p:nvPr/>
      </p:nvGrpSpPr>
      <p:grpSpPr>
        <a:xfrm>
          <a:off x="0" y="0"/>
          <a:ext cx="0" cy="0"/>
          <a:chOff x="0" y="0"/>
          <a:chExt cx="0" cy="0"/>
        </a:xfrm>
      </p:grpSpPr>
      <p:sp>
        <p:nvSpPr>
          <p:cNvPr id="100" name="Google Shape;100;p27"/>
          <p:cNvSpPr txBox="1"/>
          <p:nvPr>
            <p:ph idx="12" type="sldNum"/>
          </p:nvPr>
        </p:nvSpPr>
        <p:spPr>
          <a:xfrm>
            <a:off x="7134154" y="-68"/>
            <a:ext cx="455400" cy="562500"/>
          </a:xfrm>
          <a:prstGeom prst="rect">
            <a:avLst/>
          </a:prstGeom>
        </p:spPr>
        <p:txBody>
          <a:bodyPr anchorCtr="0" anchor="ctr" bIns="91425" lIns="91425" spcFirstLastPara="1" rIns="91425" wrap="square" tIns="91425">
            <a:noAutofit/>
          </a:bodyPr>
          <a:lstStyle>
            <a:lvl1pPr lvl="0" rtl="0">
              <a:buNone/>
              <a:defRPr sz="2500">
                <a:latin typeface="Exo"/>
                <a:ea typeface="Exo"/>
                <a:cs typeface="Exo"/>
                <a:sym typeface="Exo"/>
              </a:defRPr>
            </a:lvl1pPr>
            <a:lvl2pPr lvl="1" rtl="0">
              <a:buNone/>
              <a:defRPr sz="2500">
                <a:latin typeface="Exo"/>
                <a:ea typeface="Exo"/>
                <a:cs typeface="Exo"/>
                <a:sym typeface="Exo"/>
              </a:defRPr>
            </a:lvl2pPr>
            <a:lvl3pPr lvl="2" rtl="0">
              <a:buNone/>
              <a:defRPr sz="2500">
                <a:latin typeface="Exo"/>
                <a:ea typeface="Exo"/>
                <a:cs typeface="Exo"/>
                <a:sym typeface="Exo"/>
              </a:defRPr>
            </a:lvl3pPr>
            <a:lvl4pPr lvl="3" rtl="0">
              <a:buNone/>
              <a:defRPr sz="2500">
                <a:latin typeface="Exo"/>
                <a:ea typeface="Exo"/>
                <a:cs typeface="Exo"/>
                <a:sym typeface="Exo"/>
              </a:defRPr>
            </a:lvl4pPr>
            <a:lvl5pPr lvl="4" rtl="0">
              <a:buNone/>
              <a:defRPr sz="2500">
                <a:latin typeface="Exo"/>
                <a:ea typeface="Exo"/>
                <a:cs typeface="Exo"/>
                <a:sym typeface="Exo"/>
              </a:defRPr>
            </a:lvl5pPr>
            <a:lvl6pPr lvl="5" rtl="0">
              <a:buNone/>
              <a:defRPr sz="2500">
                <a:latin typeface="Exo"/>
                <a:ea typeface="Exo"/>
                <a:cs typeface="Exo"/>
                <a:sym typeface="Exo"/>
              </a:defRPr>
            </a:lvl6pPr>
            <a:lvl7pPr lvl="6" rtl="0">
              <a:buNone/>
              <a:defRPr sz="2500">
                <a:latin typeface="Exo"/>
                <a:ea typeface="Exo"/>
                <a:cs typeface="Exo"/>
                <a:sym typeface="Exo"/>
              </a:defRPr>
            </a:lvl7pPr>
            <a:lvl8pPr lvl="7" rtl="0">
              <a:buNone/>
              <a:defRPr sz="2500">
                <a:latin typeface="Exo"/>
                <a:ea typeface="Exo"/>
                <a:cs typeface="Exo"/>
                <a:sym typeface="Exo"/>
              </a:defRPr>
            </a:lvl8pPr>
            <a:lvl9pPr lvl="8" rtl="0">
              <a:buNone/>
              <a:defRPr sz="2500">
                <a:latin typeface="Exo"/>
                <a:ea typeface="Exo"/>
                <a:cs typeface="Exo"/>
                <a:sym typeface="Exo"/>
              </a:defRPr>
            </a:lvl9pPr>
          </a:lstStyle>
          <a:p>
            <a:pPr indent="0" lvl="0" marL="0" rtl="0" algn="r">
              <a:spcBef>
                <a:spcPts val="0"/>
              </a:spcBef>
              <a:spcAft>
                <a:spcPts val="0"/>
              </a:spcAft>
              <a:buNone/>
            </a:pPr>
            <a:fld id="{00000000-1234-1234-1234-123412341234}" type="slidenum">
              <a:rPr lang="en-GB"/>
              <a:t>‹#›</a:t>
            </a:fld>
            <a:endParaRPr/>
          </a:p>
        </p:txBody>
      </p:sp>
      <p:sp>
        <p:nvSpPr>
          <p:cNvPr id="101" name="Google Shape;101;p27"/>
          <p:cNvSpPr/>
          <p:nvPr/>
        </p:nvSpPr>
        <p:spPr>
          <a:xfrm rot="-10799592">
            <a:off x="1865" y="323"/>
            <a:ext cx="7585800" cy="3963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233525" lIns="233525" spcFirstLastPara="1" rIns="233525" wrap="square" tIns="233525">
            <a:noAutofit/>
          </a:bodyPr>
          <a:lstStyle/>
          <a:p>
            <a:pPr indent="0" lvl="0" marL="0" rtl="0" algn="l">
              <a:spcBef>
                <a:spcPts val="0"/>
              </a:spcBef>
              <a:spcAft>
                <a:spcPts val="0"/>
              </a:spcAft>
              <a:buNone/>
            </a:pPr>
            <a:r>
              <a:t/>
            </a:r>
            <a:endParaRPr sz="3600"/>
          </a:p>
        </p:txBody>
      </p:sp>
      <p:sp>
        <p:nvSpPr>
          <p:cNvPr id="102" name="Google Shape;102;p27"/>
          <p:cNvSpPr/>
          <p:nvPr/>
        </p:nvSpPr>
        <p:spPr>
          <a:xfrm>
            <a:off x="-95622" y="848238"/>
            <a:ext cx="1683600" cy="504000"/>
          </a:xfrm>
          <a:prstGeom prst="roundRect">
            <a:avLst>
              <a:gd fmla="val 16667" name="adj"/>
            </a:avLst>
          </a:prstGeom>
          <a:solidFill>
            <a:srgbClr val="B05171"/>
          </a:solidFill>
          <a:ln>
            <a:noFill/>
          </a:ln>
        </p:spPr>
        <p:txBody>
          <a:bodyPr anchorCtr="0" anchor="ctr" bIns="91675" lIns="91675" spcFirstLastPara="1" rIns="91675" wrap="square" tIns="91675">
            <a:noAutofit/>
          </a:bodyPr>
          <a:lstStyle/>
          <a:p>
            <a:pPr indent="0" lvl="0" marL="0" rtl="0" algn="l">
              <a:spcBef>
                <a:spcPts val="0"/>
              </a:spcBef>
              <a:spcAft>
                <a:spcPts val="0"/>
              </a:spcAft>
              <a:buNone/>
            </a:pPr>
            <a:r>
              <a:t/>
            </a:r>
            <a:endParaRPr sz="1400"/>
          </a:p>
        </p:txBody>
      </p:sp>
      <p:sp>
        <p:nvSpPr>
          <p:cNvPr id="103" name="Google Shape;103;p27"/>
          <p:cNvSpPr/>
          <p:nvPr/>
        </p:nvSpPr>
        <p:spPr>
          <a:xfrm>
            <a:off x="-95624" y="1567076"/>
            <a:ext cx="1683600" cy="504000"/>
          </a:xfrm>
          <a:prstGeom prst="roundRect">
            <a:avLst>
              <a:gd fmla="val 16667" name="adj"/>
            </a:avLst>
          </a:prstGeom>
          <a:solidFill>
            <a:srgbClr val="B05171"/>
          </a:solidFill>
          <a:ln>
            <a:noFill/>
          </a:ln>
        </p:spPr>
        <p:txBody>
          <a:bodyPr anchorCtr="0" anchor="ctr" bIns="91675" lIns="91675" spcFirstLastPara="1" rIns="91675" wrap="square" tIns="91675">
            <a:noAutofit/>
          </a:bodyPr>
          <a:lstStyle/>
          <a:p>
            <a:pPr indent="0" lvl="0" marL="0" rtl="0" algn="l">
              <a:spcBef>
                <a:spcPts val="0"/>
              </a:spcBef>
              <a:spcAft>
                <a:spcPts val="0"/>
              </a:spcAft>
              <a:buNone/>
            </a:pPr>
            <a:r>
              <a:t/>
            </a:r>
            <a:endParaRPr sz="14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4" name="Shape 14"/>
        <p:cNvGrpSpPr/>
        <p:nvPr/>
      </p:nvGrpSpPr>
      <p:grpSpPr>
        <a:xfrm>
          <a:off x="0" y="0"/>
          <a:ext cx="0" cy="0"/>
          <a:chOff x="0" y="0"/>
          <a:chExt cx="0" cy="0"/>
        </a:xfrm>
      </p:grpSpPr>
      <p:sp>
        <p:nvSpPr>
          <p:cNvPr id="15" name="Google Shape;15;p4"/>
          <p:cNvSpPr/>
          <p:nvPr/>
        </p:nvSpPr>
        <p:spPr>
          <a:xfrm>
            <a:off x="7182600" y="-43800"/>
            <a:ext cx="453600" cy="606000"/>
          </a:xfrm>
          <a:prstGeom prst="rect">
            <a:avLst/>
          </a:prstGeom>
          <a:solidFill>
            <a:srgbClr val="B4A7D6"/>
          </a:solidFill>
          <a:ln cap="flat" cmpd="sng" w="9525">
            <a:solidFill>
              <a:srgbClr val="B4A7D6"/>
            </a:solidFill>
            <a:prstDash val="solid"/>
            <a:round/>
            <a:headEnd len="sm" w="sm" type="none"/>
            <a:tailEnd len="sm" w="sm" type="none"/>
          </a:ln>
        </p:spPr>
        <p:txBody>
          <a:bodyPr anchorCtr="0" anchor="ctr" bIns="232875" lIns="232875" spcFirstLastPara="1" rIns="232875" wrap="square" tIns="232875">
            <a:noAutofit/>
          </a:bodyPr>
          <a:lstStyle/>
          <a:p>
            <a:pPr indent="0" lvl="0" marL="0" rtl="0" algn="l">
              <a:spcBef>
                <a:spcPts val="0"/>
              </a:spcBef>
              <a:spcAft>
                <a:spcPts val="0"/>
              </a:spcAft>
              <a:buNone/>
            </a:pPr>
            <a:r>
              <a:t/>
            </a:r>
            <a:endParaRPr sz="3800">
              <a:solidFill>
                <a:srgbClr val="FFFFFF"/>
              </a:solidFill>
              <a:latin typeface="Exo Thin"/>
              <a:ea typeface="Exo Thin"/>
              <a:cs typeface="Exo Thin"/>
              <a:sym typeface="Exo Thin"/>
            </a:endParaRPr>
          </a:p>
        </p:txBody>
      </p:sp>
      <p:sp>
        <p:nvSpPr>
          <p:cNvPr id="16" name="Google Shape;16;p4"/>
          <p:cNvSpPr txBox="1"/>
          <p:nvPr/>
        </p:nvSpPr>
        <p:spPr>
          <a:xfrm>
            <a:off x="7182550" y="-43800"/>
            <a:ext cx="453600" cy="606000"/>
          </a:xfrm>
          <a:prstGeom prst="rect">
            <a:avLst/>
          </a:prstGeom>
          <a:solidFill>
            <a:srgbClr val="9C254D"/>
          </a:solidFill>
          <a:ln>
            <a:noFill/>
          </a:ln>
        </p:spPr>
        <p:txBody>
          <a:bodyPr anchorCtr="0" anchor="ctr" bIns="111700" lIns="111700" spcFirstLastPara="1" rIns="111700" wrap="square" tIns="111700">
            <a:noAutofit/>
          </a:bodyPr>
          <a:lstStyle/>
          <a:p>
            <a:pPr indent="0" lvl="0" marL="0" rtl="0" algn="ctr">
              <a:spcBef>
                <a:spcPts val="0"/>
              </a:spcBef>
              <a:spcAft>
                <a:spcPts val="0"/>
              </a:spcAft>
              <a:buNone/>
            </a:pPr>
            <a:fld id="{00000000-1234-1234-1234-123412341234}" type="slidenum">
              <a:rPr b="1" lang="en-GB" sz="1450">
                <a:solidFill>
                  <a:srgbClr val="FFFFFF"/>
                </a:solidFill>
                <a:latin typeface="Exo"/>
                <a:ea typeface="Exo"/>
                <a:cs typeface="Exo"/>
                <a:sym typeface="Exo"/>
              </a:rPr>
              <a:t>‹#›</a:t>
            </a:fld>
            <a:endParaRPr b="1" sz="1450">
              <a:solidFill>
                <a:srgbClr val="FFFFFF"/>
              </a:solidFill>
              <a:latin typeface="Exo"/>
              <a:ea typeface="Exo"/>
              <a:cs typeface="Exo"/>
              <a:sym typeface="Exo"/>
            </a:endParaRPr>
          </a:p>
        </p:txBody>
      </p:sp>
      <p:cxnSp>
        <p:nvCxnSpPr>
          <p:cNvPr id="17" name="Google Shape;17;p4"/>
          <p:cNvCxnSpPr/>
          <p:nvPr/>
        </p:nvCxnSpPr>
        <p:spPr>
          <a:xfrm flipH="1" rot="10800000">
            <a:off x="1355300" y="588250"/>
            <a:ext cx="4827000" cy="12000"/>
          </a:xfrm>
          <a:prstGeom prst="straightConnector1">
            <a:avLst/>
          </a:prstGeom>
          <a:noFill/>
          <a:ln cap="flat" cmpd="sng" w="38100">
            <a:solidFill>
              <a:srgbClr val="B52B59"/>
            </a:solidFill>
            <a:prstDash val="solid"/>
            <a:round/>
            <a:headEnd len="med" w="med" type="diamond"/>
            <a:tailEnd len="med" w="med" type="diamon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 name="Shape 18"/>
        <p:cNvGrpSpPr/>
        <p:nvPr/>
      </p:nvGrpSpPr>
      <p:grpSpPr>
        <a:xfrm>
          <a:off x="0" y="0"/>
          <a:ext cx="0" cy="0"/>
          <a:chOff x="0" y="0"/>
          <a:chExt cx="0" cy="0"/>
        </a:xfrm>
      </p:grpSpPr>
      <p:sp>
        <p:nvSpPr>
          <p:cNvPr id="19" name="Google Shape;19;p5"/>
          <p:cNvSpPr/>
          <p:nvPr/>
        </p:nvSpPr>
        <p:spPr>
          <a:xfrm flipH="1" rot="-273">
            <a:off x="-3463" y="10303462"/>
            <a:ext cx="7566900" cy="388200"/>
          </a:xfrm>
          <a:prstGeom prst="snip2SameRect">
            <a:avLst>
              <a:gd fmla="val 50000" name="adj1"/>
              <a:gd fmla="val 0" name="adj2"/>
            </a:avLst>
          </a:prstGeom>
          <a:solidFill>
            <a:srgbClr val="9C254D"/>
          </a:solidFill>
          <a:ln>
            <a:noFill/>
          </a:ln>
          <a:effectLst>
            <a:outerShdw blurRad="57150" rotWithShape="0" algn="bl" dir="5400000" dist="19050">
              <a:srgbClr val="000000">
                <a:alpha val="50000"/>
              </a:srgbClr>
            </a:outerShdw>
          </a:effectLst>
        </p:spPr>
        <p:txBody>
          <a:bodyPr anchorCtr="0" anchor="ctr" bIns="91175" lIns="91175" spcFirstLastPara="1" rIns="91175" wrap="square" tIns="91175">
            <a:noAutofit/>
          </a:bodyPr>
          <a:lstStyle/>
          <a:p>
            <a:pPr indent="0" lvl="0" marL="0" marR="0" rtl="0" algn="l">
              <a:lnSpc>
                <a:spcPct val="100000"/>
              </a:lnSpc>
              <a:spcBef>
                <a:spcPts val="0"/>
              </a:spcBef>
              <a:spcAft>
                <a:spcPts val="0"/>
              </a:spcAft>
              <a:buNone/>
            </a:pPr>
            <a:r>
              <a:t/>
            </a:r>
            <a:endParaRPr sz="1400"/>
          </a:p>
        </p:txBody>
      </p:sp>
      <p:sp>
        <p:nvSpPr>
          <p:cNvPr id="20" name="Google Shape;20;p5"/>
          <p:cNvSpPr txBox="1"/>
          <p:nvPr/>
        </p:nvSpPr>
        <p:spPr>
          <a:xfrm>
            <a:off x="996329" y="105779"/>
            <a:ext cx="5569800" cy="646500"/>
          </a:xfrm>
          <a:prstGeom prst="rect">
            <a:avLst/>
          </a:prstGeom>
          <a:noFill/>
          <a:ln>
            <a:noFill/>
          </a:ln>
        </p:spPr>
        <p:txBody>
          <a:bodyPr anchorCtr="0" anchor="t" bIns="91175" lIns="91175" spcFirstLastPara="1" rIns="91175" wrap="square" tIns="91175">
            <a:noAutofit/>
          </a:bodyPr>
          <a:lstStyle/>
          <a:p>
            <a:pPr indent="0" lvl="0" marL="0" rtl="0" algn="ctr">
              <a:spcBef>
                <a:spcPts val="0"/>
              </a:spcBef>
              <a:spcAft>
                <a:spcPts val="0"/>
              </a:spcAft>
              <a:buNone/>
            </a:pPr>
            <a:r>
              <a:rPr lang="en-GB" sz="2800">
                <a:latin typeface="Mada Black"/>
                <a:ea typeface="Mada Black"/>
                <a:cs typeface="Mada Black"/>
                <a:sym typeface="Mada Black"/>
              </a:rPr>
              <a:t>Lecture Quiz</a:t>
            </a:r>
            <a:endParaRPr sz="2800">
              <a:latin typeface="Mada Black"/>
              <a:ea typeface="Mada Black"/>
              <a:cs typeface="Mada Black"/>
              <a:sym typeface="Mada Black"/>
            </a:endParaRPr>
          </a:p>
        </p:txBody>
      </p:sp>
      <p:cxnSp>
        <p:nvCxnSpPr>
          <p:cNvPr id="21" name="Google Shape;21;p5"/>
          <p:cNvCxnSpPr/>
          <p:nvPr/>
        </p:nvCxnSpPr>
        <p:spPr>
          <a:xfrm flipH="1" rot="10800000">
            <a:off x="1376930" y="663995"/>
            <a:ext cx="4808700" cy="12000"/>
          </a:xfrm>
          <a:prstGeom prst="straightConnector1">
            <a:avLst/>
          </a:prstGeom>
          <a:noFill/>
          <a:ln cap="flat" cmpd="sng" w="38100">
            <a:solidFill>
              <a:srgbClr val="9C254D"/>
            </a:solidFill>
            <a:prstDash val="solid"/>
            <a:round/>
            <a:headEnd len="med" w="med" type="diamond"/>
            <a:tailEnd len="med" w="med" type="diamond"/>
          </a:ln>
        </p:spPr>
      </p:cxnSp>
      <p:sp>
        <p:nvSpPr>
          <p:cNvPr id="22" name="Google Shape;22;p5"/>
          <p:cNvSpPr/>
          <p:nvPr/>
        </p:nvSpPr>
        <p:spPr>
          <a:xfrm>
            <a:off x="138722" y="818449"/>
            <a:ext cx="7281000" cy="9207300"/>
          </a:xfrm>
          <a:prstGeom prst="rect">
            <a:avLst/>
          </a:prstGeom>
          <a:noFill/>
          <a:ln cap="flat" cmpd="sng" w="9525">
            <a:solidFill>
              <a:srgbClr val="F5E9ED"/>
            </a:solidFill>
            <a:prstDash val="lgDash"/>
            <a:round/>
            <a:headEnd len="sm" w="sm" type="none"/>
            <a:tailEnd len="sm" w="sm" type="none"/>
          </a:ln>
        </p:spPr>
        <p:txBody>
          <a:bodyPr anchorCtr="0" anchor="ctr" bIns="91175" lIns="91175" spcFirstLastPara="1" rIns="91175" wrap="square" tIns="91175">
            <a:noAutofit/>
          </a:bodyPr>
          <a:lstStyle/>
          <a:p>
            <a:pPr indent="0" lvl="0" marL="0" rtl="0" algn="l">
              <a:spcBef>
                <a:spcPts val="0"/>
              </a:spcBef>
              <a:spcAft>
                <a:spcPts val="0"/>
              </a:spcAft>
              <a:buClr>
                <a:srgbClr val="000000"/>
              </a:buClr>
              <a:buSzPts val="1100"/>
              <a:buFont typeface="Arial"/>
              <a:buNone/>
            </a:pPr>
            <a:r>
              <a:t/>
            </a:r>
            <a:endParaRPr sz="800">
              <a:latin typeface="Cabin"/>
              <a:ea typeface="Cabin"/>
              <a:cs typeface="Cabin"/>
              <a:sym typeface="Cabi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3" name="Shape 23"/>
        <p:cNvGrpSpPr/>
        <p:nvPr/>
      </p:nvGrpSpPr>
      <p:grpSpPr>
        <a:xfrm>
          <a:off x="0" y="0"/>
          <a:ext cx="0" cy="0"/>
          <a:chOff x="0" y="0"/>
          <a:chExt cx="0" cy="0"/>
        </a:xfrm>
      </p:grpSpPr>
      <p:sp>
        <p:nvSpPr>
          <p:cNvPr id="24" name="Google Shape;24;p6"/>
          <p:cNvSpPr txBox="1"/>
          <p:nvPr>
            <p:ph type="title"/>
          </p:nvPr>
        </p:nvSpPr>
        <p:spPr>
          <a:xfrm>
            <a:off x="258711" y="925652"/>
            <a:ext cx="7072200" cy="11913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5" name="Google Shape;25;p6"/>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6" name="Shape 26"/>
        <p:cNvGrpSpPr/>
        <p:nvPr/>
      </p:nvGrpSpPr>
      <p:grpSpPr>
        <a:xfrm>
          <a:off x="0" y="0"/>
          <a:ext cx="0" cy="0"/>
          <a:chOff x="0" y="0"/>
          <a:chExt cx="0" cy="0"/>
        </a:xfrm>
      </p:grpSpPr>
      <p:sp>
        <p:nvSpPr>
          <p:cNvPr id="27" name="Google Shape;27;p7"/>
          <p:cNvSpPr txBox="1"/>
          <p:nvPr>
            <p:ph type="title"/>
          </p:nvPr>
        </p:nvSpPr>
        <p:spPr>
          <a:xfrm>
            <a:off x="258711" y="1155647"/>
            <a:ext cx="2330700" cy="15720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28" name="Google Shape;28;p7"/>
          <p:cNvSpPr txBox="1"/>
          <p:nvPr>
            <p:ph idx="1" type="body"/>
          </p:nvPr>
        </p:nvSpPr>
        <p:spPr>
          <a:xfrm>
            <a:off x="258711" y="2890367"/>
            <a:ext cx="2330700" cy="66132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7"/>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0" name="Shape 30"/>
        <p:cNvGrpSpPr/>
        <p:nvPr/>
      </p:nvGrpSpPr>
      <p:grpSpPr>
        <a:xfrm>
          <a:off x="0" y="0"/>
          <a:ext cx="0" cy="0"/>
          <a:chOff x="0" y="0"/>
          <a:chExt cx="0" cy="0"/>
        </a:xfrm>
      </p:grpSpPr>
      <p:sp>
        <p:nvSpPr>
          <p:cNvPr id="31" name="Google Shape;31;p8"/>
          <p:cNvSpPr txBox="1"/>
          <p:nvPr>
            <p:ph type="title"/>
          </p:nvPr>
        </p:nvSpPr>
        <p:spPr>
          <a:xfrm>
            <a:off x="406908" y="936312"/>
            <a:ext cx="5285400" cy="85089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2" name="Google Shape;32;p8"/>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3" name="Shape 33"/>
        <p:cNvGrpSpPr/>
        <p:nvPr/>
      </p:nvGrpSpPr>
      <p:grpSpPr>
        <a:xfrm>
          <a:off x="0" y="0"/>
          <a:ext cx="0" cy="0"/>
          <a:chOff x="0" y="0"/>
          <a:chExt cx="0" cy="0"/>
        </a:xfrm>
      </p:grpSpPr>
      <p:sp>
        <p:nvSpPr>
          <p:cNvPr id="34" name="Google Shape;34;p9"/>
          <p:cNvSpPr/>
          <p:nvPr/>
        </p:nvSpPr>
        <p:spPr>
          <a:xfrm>
            <a:off x="3794763" y="-260"/>
            <a:ext cx="3794700" cy="106986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9"/>
          <p:cNvSpPr txBox="1"/>
          <p:nvPr>
            <p:ph type="title"/>
          </p:nvPr>
        </p:nvSpPr>
        <p:spPr>
          <a:xfrm>
            <a:off x="220365" y="2565003"/>
            <a:ext cx="3357600" cy="30831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6" name="Google Shape;36;p9"/>
          <p:cNvSpPr txBox="1"/>
          <p:nvPr>
            <p:ph idx="1" type="subTitle"/>
          </p:nvPr>
        </p:nvSpPr>
        <p:spPr>
          <a:xfrm>
            <a:off x="220365" y="5830393"/>
            <a:ext cx="3357600" cy="25689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7" name="Google Shape;37;p9"/>
          <p:cNvSpPr txBox="1"/>
          <p:nvPr>
            <p:ph idx="2" type="body"/>
          </p:nvPr>
        </p:nvSpPr>
        <p:spPr>
          <a:xfrm>
            <a:off x="4099788" y="1506075"/>
            <a:ext cx="3184800" cy="76857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38" name="Google Shape;38;p9"/>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39" name="Shape 39"/>
        <p:cNvGrpSpPr/>
        <p:nvPr/>
      </p:nvGrpSpPr>
      <p:grpSpPr>
        <a:xfrm>
          <a:off x="0" y="0"/>
          <a:ext cx="0" cy="0"/>
          <a:chOff x="0" y="0"/>
          <a:chExt cx="0" cy="0"/>
        </a:xfrm>
      </p:grpSpPr>
      <p:sp>
        <p:nvSpPr>
          <p:cNvPr id="40" name="Google Shape;40;p10"/>
          <p:cNvSpPr txBox="1"/>
          <p:nvPr>
            <p:ph idx="1" type="body"/>
          </p:nvPr>
        </p:nvSpPr>
        <p:spPr>
          <a:xfrm>
            <a:off x="258711" y="8799592"/>
            <a:ext cx="4979100" cy="12585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1" name="Google Shape;41;p10"/>
          <p:cNvSpPr txBox="1"/>
          <p:nvPr>
            <p:ph idx="12" type="sldNum"/>
          </p:nvPr>
        </p:nvSpPr>
        <p:spPr>
          <a:xfrm>
            <a:off x="7032145" y="9699486"/>
            <a:ext cx="455400" cy="818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3" Type="http://schemas.openxmlformats.org/officeDocument/2006/relationships/theme" Target="../theme/theme1.xml"/><Relationship Id="rId12" Type="http://schemas.openxmlformats.org/officeDocument/2006/relationships/slideLayout" Target="../slideLayouts/slideLayout25.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6" name="Shape 56"/>
        <p:cNvGrpSpPr/>
        <p:nvPr/>
      </p:nvGrpSpPr>
      <p:grpSpPr>
        <a:xfrm>
          <a:off x="0" y="0"/>
          <a:ext cx="0" cy="0"/>
          <a:chOff x="0" y="0"/>
          <a:chExt cx="0" cy="0"/>
        </a:xfrm>
      </p:grpSpPr>
      <p:sp>
        <p:nvSpPr>
          <p:cNvPr id="57" name="Google Shape;57;p15"/>
          <p:cNvSpPr txBox="1"/>
          <p:nvPr>
            <p:ph type="title"/>
          </p:nvPr>
        </p:nvSpPr>
        <p:spPr>
          <a:xfrm>
            <a:off x="258711" y="925652"/>
            <a:ext cx="7072200" cy="11913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58" name="Google Shape;58;p15"/>
          <p:cNvSpPr txBox="1"/>
          <p:nvPr>
            <p:ph idx="1" type="body"/>
          </p:nvPr>
        </p:nvSpPr>
        <p:spPr>
          <a:xfrm>
            <a:off x="258711" y="2397147"/>
            <a:ext cx="7072200" cy="71061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59" name="Google Shape;59;p15"/>
          <p:cNvSpPr txBox="1"/>
          <p:nvPr>
            <p:ph idx="12" type="sldNum"/>
          </p:nvPr>
        </p:nvSpPr>
        <p:spPr>
          <a:xfrm>
            <a:off x="7032145" y="9699486"/>
            <a:ext cx="455400" cy="8187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hyperlink" Target="https://docs.google.com/presentation/d/1TKjgKmuF8-7aGjiAgt-2f6dUWPkTI7rnH1d3RF0xuIw/edit" TargetMode="External"/><Relationship Id="rId4" Type="http://schemas.openxmlformats.org/officeDocument/2006/relationships/image" Target="../media/image5.png"/><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1.png"/><Relationship Id="rId4" Type="http://schemas.openxmlformats.org/officeDocument/2006/relationships/image" Target="../media/image25.png"/><Relationship Id="rId5" Type="http://schemas.openxmlformats.org/officeDocument/2006/relationships/image" Target="../media/image27.png"/><Relationship Id="rId6" Type="http://schemas.openxmlformats.org/officeDocument/2006/relationships/image" Target="../media/image26.jpg"/><Relationship Id="rId7" Type="http://schemas.openxmlformats.org/officeDocument/2006/relationships/image" Target="../media/image29.jpg"/><Relationship Id="rId8" Type="http://schemas.openxmlformats.org/officeDocument/2006/relationships/hyperlink" Target="https://drive.google.com/file/d/1DDjSvHeUdIVNHmuo8zSAMuhD-exVejBz/view?usp=shari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40.png"/><Relationship Id="rId5" Type="http://schemas.openxmlformats.org/officeDocument/2006/relationships/image" Target="../media/image3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31.jpg"/><Relationship Id="rId4" Type="http://schemas.openxmlformats.org/officeDocument/2006/relationships/image" Target="../media/image39.jpg"/><Relationship Id="rId5" Type="http://schemas.openxmlformats.org/officeDocument/2006/relationships/image" Target="../media/image37.jpg"/><Relationship Id="rId6" Type="http://schemas.openxmlformats.org/officeDocument/2006/relationships/image" Target="../media/image3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30.png"/><Relationship Id="rId5" Type="http://schemas.openxmlformats.org/officeDocument/2006/relationships/image" Target="../media/image19.png"/><Relationship Id="rId6"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6.png"/><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7.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hyperlink" Target="https://docs.google.com/presentation/d/1sAJ_jtBDl2q7lr01asSwJl7SwQpgHFH5gsyUkEmUl2g/edit?usp=sharing" TargetMode="External"/><Relationship Id="rId4" Type="http://schemas.openxmlformats.org/officeDocument/2006/relationships/image" Target="../media/image43.png"/><Relationship Id="rId5" Type="http://schemas.openxmlformats.org/officeDocument/2006/relationships/hyperlink" Target="https://docs.google.com/presentation/d/1sAJ_jtBDl2q7lr01asSwJl7SwQpgHFH5gsyUkEmUl2g/edit?usp=sharing" TargetMode="External"/><Relationship Id="rId6" Type="http://schemas.openxmlformats.org/officeDocument/2006/relationships/hyperlink" Target="https://docs.google.com/presentation/d/1sAJ_jtBDl2q7lr01asSwJl7SwQpgHFH5gsyUkEmUl2g/edit?usp=sharing"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5.xml"/><Relationship Id="rId3" Type="http://schemas.openxmlformats.org/officeDocument/2006/relationships/hyperlink" Target="https://forms.gle/5bhKW2hufJ2NrmJP7" TargetMode="Externa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0.jpg"/><Relationship Id="rId5" Type="http://schemas.openxmlformats.org/officeDocument/2006/relationships/image" Target="../media/image1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jpg"/><Relationship Id="rId4" Type="http://schemas.openxmlformats.org/officeDocument/2006/relationships/image" Target="../media/image16.jpg"/><Relationship Id="rId5" Type="http://schemas.openxmlformats.org/officeDocument/2006/relationships/hyperlink" Target="https://drive.google.com/file/d/1HYBgXtRw94yTAJpOpr8V2qiTWy9zsV68/view?usp=sharing" TargetMode="External"/></Relationships>
</file>

<file path=ppt/slides/_rels/slide8.xml.rels><?xml version="1.0" encoding="UTF-8" standalone="yes"?><Relationships xmlns="http://schemas.openxmlformats.org/package/2006/relationships"><Relationship Id="rId10" Type="http://schemas.openxmlformats.org/officeDocument/2006/relationships/image" Target="../media/image42.png"/><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1.png"/><Relationship Id="rId4" Type="http://schemas.openxmlformats.org/officeDocument/2006/relationships/image" Target="../media/image13.png"/><Relationship Id="rId9" Type="http://schemas.openxmlformats.org/officeDocument/2006/relationships/image" Target="../media/image28.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6.png"/><Relationship Id="rId8" Type="http://schemas.openxmlformats.org/officeDocument/2006/relationships/image" Target="../media/image3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21.png"/><Relationship Id="rId4" Type="http://schemas.openxmlformats.org/officeDocument/2006/relationships/image" Target="../media/image20.png"/><Relationship Id="rId5" Type="http://schemas.openxmlformats.org/officeDocument/2006/relationships/image" Target="../media/image22.png"/><Relationship Id="rId6" Type="http://schemas.openxmlformats.org/officeDocument/2006/relationships/image" Target="../media/image23.png"/><Relationship Id="rId7"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8"/>
          <p:cNvSpPr txBox="1"/>
          <p:nvPr/>
        </p:nvSpPr>
        <p:spPr>
          <a:xfrm>
            <a:off x="581400" y="5772425"/>
            <a:ext cx="6448200" cy="3853200"/>
          </a:xfrm>
          <a:prstGeom prst="rect">
            <a:avLst/>
          </a:prstGeom>
          <a:noFill/>
          <a:ln>
            <a:noFill/>
          </a:ln>
        </p:spPr>
        <p:txBody>
          <a:bodyPr anchorCtr="0" anchor="t" bIns="91675" lIns="91675" spcFirstLastPara="1" rIns="91675" wrap="square" tIns="91675">
            <a:noAutofit/>
          </a:bodyPr>
          <a:lstStyle/>
          <a:p>
            <a:pPr indent="0" lvl="0" marL="0" rtl="0" algn="l">
              <a:spcBef>
                <a:spcPts val="0"/>
              </a:spcBef>
              <a:spcAft>
                <a:spcPts val="0"/>
              </a:spcAft>
              <a:buNone/>
            </a:pPr>
            <a:r>
              <a:rPr lang="en-GB" sz="2400">
                <a:solidFill>
                  <a:srgbClr val="9C254D"/>
                </a:solidFill>
                <a:latin typeface="Mada Black"/>
                <a:ea typeface="Mada Black"/>
                <a:cs typeface="Mada Black"/>
                <a:sym typeface="Mada Black"/>
              </a:rPr>
              <a:t>Objectives:</a:t>
            </a:r>
            <a:endParaRPr sz="2400">
              <a:solidFill>
                <a:srgbClr val="9C254D"/>
              </a:solidFill>
              <a:latin typeface="Mada Black"/>
              <a:ea typeface="Mada Black"/>
              <a:cs typeface="Mada Black"/>
              <a:sym typeface="Mada Black"/>
            </a:endParaRPr>
          </a:p>
          <a:p>
            <a:pPr indent="-311150" lvl="0" marL="457200" rtl="0" algn="l">
              <a:lnSpc>
                <a:spcPct val="115000"/>
              </a:lnSpc>
              <a:spcBef>
                <a:spcPts val="1200"/>
              </a:spcBef>
              <a:spcAft>
                <a:spcPts val="0"/>
              </a:spcAft>
              <a:buClr>
                <a:schemeClr val="dk1"/>
              </a:buClr>
              <a:buSzPts val="1300"/>
              <a:buFont typeface="Mada"/>
              <a:buChar char="★"/>
            </a:pPr>
            <a:r>
              <a:rPr lang="en-GB" sz="1700">
                <a:solidFill>
                  <a:schemeClr val="dk1"/>
                </a:solidFill>
                <a:latin typeface="Mada"/>
                <a:ea typeface="Mada"/>
                <a:cs typeface="Mada"/>
                <a:sym typeface="Mada"/>
              </a:rPr>
              <a:t>Know different classifications of heart failure.</a:t>
            </a:r>
            <a:endParaRPr sz="17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Mada"/>
              <a:buChar char="★"/>
            </a:pPr>
            <a:r>
              <a:rPr lang="en-GB" sz="1700">
                <a:solidFill>
                  <a:schemeClr val="dk1"/>
                </a:solidFill>
                <a:latin typeface="Mada"/>
                <a:ea typeface="Mada"/>
                <a:cs typeface="Mada"/>
                <a:sym typeface="Mada"/>
              </a:rPr>
              <a:t>Know the causes and precipitation factors for heart failure decompensation.</a:t>
            </a:r>
            <a:endParaRPr sz="1700">
              <a:solidFill>
                <a:schemeClr val="dk1"/>
              </a:solidFill>
              <a:latin typeface="Mada"/>
              <a:ea typeface="Mada"/>
              <a:cs typeface="Mada"/>
              <a:sym typeface="Mada"/>
            </a:endParaRPr>
          </a:p>
          <a:p>
            <a:pPr indent="-311150" lvl="0" marL="457200" rtl="0" algn="l">
              <a:lnSpc>
                <a:spcPct val="115000"/>
              </a:lnSpc>
              <a:spcBef>
                <a:spcPts val="0"/>
              </a:spcBef>
              <a:spcAft>
                <a:spcPts val="0"/>
              </a:spcAft>
              <a:buClr>
                <a:schemeClr val="dk1"/>
              </a:buClr>
              <a:buSzPts val="1300"/>
              <a:buFont typeface="Mada"/>
              <a:buChar char="★"/>
            </a:pPr>
            <a:r>
              <a:rPr lang="en-GB" sz="1700">
                <a:solidFill>
                  <a:schemeClr val="dk1"/>
                </a:solidFill>
                <a:latin typeface="Mada"/>
                <a:ea typeface="Mada"/>
                <a:cs typeface="Mada"/>
                <a:sym typeface="Mada"/>
              </a:rPr>
              <a:t>Describe the Pathophysiology, therapies that improve survival, and prognosis.</a:t>
            </a:r>
            <a:endParaRPr sz="1700">
              <a:solidFill>
                <a:schemeClr val="dk1"/>
              </a:solidFill>
              <a:latin typeface="Mada"/>
              <a:ea typeface="Mada"/>
              <a:cs typeface="Mada"/>
              <a:sym typeface="Mada"/>
            </a:endParaRPr>
          </a:p>
        </p:txBody>
      </p:sp>
      <p:sp>
        <p:nvSpPr>
          <p:cNvPr id="109" name="Google Shape;109;p28"/>
          <p:cNvSpPr/>
          <p:nvPr/>
        </p:nvSpPr>
        <p:spPr>
          <a:xfrm>
            <a:off x="883562" y="4469930"/>
            <a:ext cx="5852100" cy="1149900"/>
          </a:xfrm>
          <a:prstGeom prst="snip2DiagRect">
            <a:avLst>
              <a:gd fmla="val 0" name="adj1"/>
              <a:gd fmla="val 16667" name="adj2"/>
            </a:avLst>
          </a:prstGeom>
          <a:noFill/>
          <a:ln cap="flat" cmpd="sng" w="28575">
            <a:solidFill>
              <a:srgbClr val="BA6682"/>
            </a:solidFill>
            <a:prstDash val="lgDash"/>
            <a:round/>
            <a:headEnd len="sm" w="sm" type="none"/>
            <a:tailEnd len="sm" w="sm" type="none"/>
          </a:ln>
        </p:spPr>
        <p:txBody>
          <a:bodyPr anchorCtr="0" anchor="ctr" bIns="91675" lIns="91675" spcFirstLastPara="1" rIns="91675" wrap="square" tIns="91675">
            <a:noAutofit/>
          </a:bodyPr>
          <a:lstStyle/>
          <a:p>
            <a:pPr indent="0" lvl="0" marL="0" rtl="0" algn="ctr">
              <a:spcBef>
                <a:spcPts val="0"/>
              </a:spcBef>
              <a:spcAft>
                <a:spcPts val="0"/>
              </a:spcAft>
              <a:buNone/>
            </a:pPr>
            <a:r>
              <a:rPr b="1" lang="en-GB" sz="3600">
                <a:solidFill>
                  <a:srgbClr val="9C254D"/>
                </a:solidFill>
                <a:latin typeface="Mada"/>
                <a:ea typeface="Mada"/>
                <a:cs typeface="Mada"/>
                <a:sym typeface="Mada"/>
              </a:rPr>
              <a:t>Heart Failure I &amp; II</a:t>
            </a:r>
            <a:endParaRPr b="1" sz="3600">
              <a:solidFill>
                <a:srgbClr val="9C254D"/>
              </a:solidFill>
              <a:latin typeface="Mada"/>
              <a:ea typeface="Mada"/>
              <a:cs typeface="Mada"/>
              <a:sym typeface="Mada"/>
            </a:endParaRPr>
          </a:p>
        </p:txBody>
      </p:sp>
      <p:sp>
        <p:nvSpPr>
          <p:cNvPr id="110" name="Google Shape;110;p28"/>
          <p:cNvSpPr/>
          <p:nvPr/>
        </p:nvSpPr>
        <p:spPr>
          <a:xfrm>
            <a:off x="-42914" y="1628139"/>
            <a:ext cx="1683600" cy="405600"/>
          </a:xfrm>
          <a:prstGeom prst="rect">
            <a:avLst/>
          </a:prstGeom>
          <a:noFill/>
          <a:ln>
            <a:noFill/>
          </a:ln>
        </p:spPr>
        <p:txBody>
          <a:bodyPr anchorCtr="0" anchor="ctr" bIns="91675" lIns="91675" spcFirstLastPara="1" rIns="91675" wrap="square" tIns="91675">
            <a:noAutofit/>
          </a:bodyPr>
          <a:lstStyle/>
          <a:p>
            <a:pPr indent="0" lvl="0" marL="0" rtl="0" algn="ctr">
              <a:spcBef>
                <a:spcPts val="0"/>
              </a:spcBef>
              <a:spcAft>
                <a:spcPts val="0"/>
              </a:spcAft>
              <a:buNone/>
            </a:pPr>
            <a:r>
              <a:rPr b="1" lang="en-GB" sz="2000" u="sng">
                <a:solidFill>
                  <a:srgbClr val="FFFFFF"/>
                </a:solidFill>
                <a:latin typeface="Mada"/>
                <a:ea typeface="Mada"/>
                <a:cs typeface="Mada"/>
                <a:sym typeface="Mada"/>
              </a:rPr>
              <a:t> </a:t>
            </a:r>
            <a:r>
              <a:rPr b="1" lang="en-GB" sz="2100" u="sng">
                <a:solidFill>
                  <a:srgbClr val="FFFFFF"/>
                </a:solidFill>
                <a:latin typeface="Mada"/>
                <a:ea typeface="Mada"/>
                <a:cs typeface="Mada"/>
                <a:sym typeface="Mada"/>
                <a:hlinkClick r:id="rId3">
                  <a:extLst>
                    <a:ext uri="{A12FA001-AC4F-418D-AE19-62706E023703}">
                      <ahyp:hlinkClr val="tx"/>
                    </a:ext>
                  </a:extLst>
                </a:hlinkClick>
              </a:rPr>
              <a:t>Editing file</a:t>
            </a:r>
            <a:endParaRPr b="1" sz="2100" u="sng">
              <a:solidFill>
                <a:srgbClr val="FFFFFF"/>
              </a:solidFill>
              <a:latin typeface="Mada"/>
              <a:ea typeface="Mada"/>
              <a:cs typeface="Mada"/>
              <a:sym typeface="Mada"/>
            </a:endParaRPr>
          </a:p>
        </p:txBody>
      </p:sp>
      <p:sp>
        <p:nvSpPr>
          <p:cNvPr id="111" name="Google Shape;111;p28"/>
          <p:cNvSpPr txBox="1"/>
          <p:nvPr/>
        </p:nvSpPr>
        <p:spPr>
          <a:xfrm>
            <a:off x="-85834" y="812892"/>
            <a:ext cx="1802700" cy="552000"/>
          </a:xfrm>
          <a:prstGeom prst="rect">
            <a:avLst/>
          </a:prstGeom>
          <a:noFill/>
          <a:ln>
            <a:noFill/>
          </a:ln>
        </p:spPr>
        <p:txBody>
          <a:bodyPr anchorCtr="0" anchor="t" bIns="91675" lIns="91675" spcFirstLastPara="1" rIns="91675" wrap="square" tIns="91675">
            <a:noAutofit/>
          </a:bodyPr>
          <a:lstStyle/>
          <a:p>
            <a:pPr indent="0" lvl="0" marL="0" rtl="0" algn="ctr">
              <a:spcBef>
                <a:spcPts val="0"/>
              </a:spcBef>
              <a:spcAft>
                <a:spcPts val="0"/>
              </a:spcAft>
              <a:buClr>
                <a:schemeClr val="dk1"/>
              </a:buClr>
              <a:buSzPts val="1100"/>
              <a:buFont typeface="Arial"/>
              <a:buNone/>
            </a:pPr>
            <a:r>
              <a:rPr lang="en-GB" sz="2200">
                <a:solidFill>
                  <a:schemeClr val="lt1"/>
                </a:solidFill>
                <a:latin typeface="Mada Black"/>
                <a:ea typeface="Mada Black"/>
                <a:cs typeface="Mada Black"/>
                <a:sym typeface="Mada Black"/>
              </a:rPr>
              <a:t>Lecture 5,6</a:t>
            </a:r>
            <a:endParaRPr sz="1200">
              <a:latin typeface="Mada Black"/>
              <a:ea typeface="Mada Black"/>
              <a:cs typeface="Mada Black"/>
              <a:sym typeface="Mada Black"/>
            </a:endParaRPr>
          </a:p>
        </p:txBody>
      </p:sp>
      <p:sp>
        <p:nvSpPr>
          <p:cNvPr id="112" name="Google Shape;112;p28"/>
          <p:cNvSpPr txBox="1"/>
          <p:nvPr/>
        </p:nvSpPr>
        <p:spPr>
          <a:xfrm>
            <a:off x="0" y="9568485"/>
            <a:ext cx="2093700" cy="705900"/>
          </a:xfrm>
          <a:prstGeom prst="rect">
            <a:avLst/>
          </a:prstGeom>
          <a:noFill/>
          <a:ln>
            <a:noFill/>
          </a:ln>
        </p:spPr>
        <p:txBody>
          <a:bodyPr anchorCtr="0" anchor="t" bIns="91675" lIns="91675" spcFirstLastPara="1" rIns="91675" wrap="square" tIns="91675">
            <a:noAutofit/>
          </a:bodyPr>
          <a:lstStyle/>
          <a:p>
            <a:pPr indent="0" lvl="0" marL="0" rtl="0" algn="l">
              <a:spcBef>
                <a:spcPts val="0"/>
              </a:spcBef>
              <a:spcAft>
                <a:spcPts val="0"/>
              </a:spcAft>
              <a:buNone/>
            </a:pPr>
            <a:r>
              <a:rPr b="1" lang="en-GB" sz="2100">
                <a:solidFill>
                  <a:srgbClr val="FFFFFF"/>
                </a:solidFill>
                <a:latin typeface="Exo"/>
                <a:ea typeface="Exo"/>
                <a:cs typeface="Exo"/>
                <a:sym typeface="Exo"/>
              </a:rPr>
              <a:t>Color index:</a:t>
            </a:r>
            <a:endParaRPr b="1" sz="2100">
              <a:solidFill>
                <a:srgbClr val="FFFFFF"/>
              </a:solidFill>
              <a:latin typeface="Exo"/>
              <a:ea typeface="Exo"/>
              <a:cs typeface="Exo"/>
              <a:sym typeface="Exo"/>
            </a:endParaRPr>
          </a:p>
        </p:txBody>
      </p:sp>
      <p:pic>
        <p:nvPicPr>
          <p:cNvPr id="113" name="Google Shape;113;p28"/>
          <p:cNvPicPr preferRelativeResize="0"/>
          <p:nvPr/>
        </p:nvPicPr>
        <p:blipFill>
          <a:blip r:embed="rId4">
            <a:alphaModFix/>
          </a:blip>
          <a:stretch>
            <a:fillRect/>
          </a:stretch>
        </p:blipFill>
        <p:spPr>
          <a:xfrm>
            <a:off x="2393800" y="1098002"/>
            <a:ext cx="3116562" cy="3116562"/>
          </a:xfrm>
          <a:prstGeom prst="rect">
            <a:avLst/>
          </a:prstGeom>
          <a:noFill/>
          <a:ln>
            <a:noFill/>
          </a:ln>
        </p:spPr>
      </p:pic>
      <p:sp>
        <p:nvSpPr>
          <p:cNvPr id="114" name="Google Shape;114;p28"/>
          <p:cNvSpPr/>
          <p:nvPr/>
        </p:nvSpPr>
        <p:spPr>
          <a:xfrm rot="566">
            <a:off x="1046687" y="9890250"/>
            <a:ext cx="5466600" cy="801300"/>
          </a:xfrm>
          <a:prstGeom prst="snip2SameRect">
            <a:avLst>
              <a:gd fmla="val 50000" name="adj1"/>
              <a:gd fmla="val 0" name="adj2"/>
            </a:avLst>
          </a:prstGeom>
          <a:solidFill>
            <a:srgbClr val="F5E9ED"/>
          </a:solidFill>
          <a:ln>
            <a:noFill/>
          </a:ln>
          <a:effectLst>
            <a:outerShdw blurRad="57150" rotWithShape="0" algn="bl" dir="5400000" dist="19050">
              <a:srgbClr val="000000">
                <a:alpha val="50000"/>
              </a:srgbClr>
            </a:outerShdw>
          </a:effectLst>
        </p:spPr>
        <p:txBody>
          <a:bodyPr anchorCtr="0" anchor="ctr" bIns="232875" lIns="232875" spcFirstLastPara="1" rIns="232875" wrap="square" tIns="232875">
            <a:noAutofit/>
          </a:bodyPr>
          <a:lstStyle/>
          <a:p>
            <a:pPr indent="0" lvl="0" marL="0" rtl="0" algn="l">
              <a:spcBef>
                <a:spcPts val="0"/>
              </a:spcBef>
              <a:spcAft>
                <a:spcPts val="0"/>
              </a:spcAft>
              <a:buNone/>
            </a:pPr>
            <a:r>
              <a:t/>
            </a:r>
            <a:endParaRPr sz="3600"/>
          </a:p>
        </p:txBody>
      </p:sp>
      <p:sp>
        <p:nvSpPr>
          <p:cNvPr id="115" name="Google Shape;115;p28"/>
          <p:cNvSpPr txBox="1"/>
          <p:nvPr/>
        </p:nvSpPr>
        <p:spPr>
          <a:xfrm>
            <a:off x="2984675" y="9399952"/>
            <a:ext cx="1914300" cy="103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200">
                <a:solidFill>
                  <a:srgbClr val="9C254D"/>
                </a:solidFill>
                <a:latin typeface="Mada"/>
                <a:ea typeface="Mada"/>
                <a:cs typeface="Mada"/>
                <a:sym typeface="Mada"/>
              </a:rPr>
              <a:t>Color index:</a:t>
            </a:r>
            <a:endParaRPr b="1" sz="2200">
              <a:solidFill>
                <a:srgbClr val="9C254D"/>
              </a:solidFill>
              <a:latin typeface="Mada"/>
              <a:ea typeface="Mada"/>
              <a:cs typeface="Mada"/>
              <a:sym typeface="Mada"/>
            </a:endParaRPr>
          </a:p>
        </p:txBody>
      </p:sp>
      <p:grpSp>
        <p:nvGrpSpPr>
          <p:cNvPr id="116" name="Google Shape;116;p28"/>
          <p:cNvGrpSpPr/>
          <p:nvPr/>
        </p:nvGrpSpPr>
        <p:grpSpPr>
          <a:xfrm>
            <a:off x="1046700" y="9957725"/>
            <a:ext cx="5434699" cy="734050"/>
            <a:chOff x="1442323" y="11224701"/>
            <a:chExt cx="7792800" cy="734050"/>
          </a:xfrm>
        </p:grpSpPr>
        <p:sp>
          <p:nvSpPr>
            <p:cNvPr id="117" name="Google Shape;117;p28"/>
            <p:cNvSpPr txBox="1"/>
            <p:nvPr/>
          </p:nvSpPr>
          <p:spPr>
            <a:xfrm>
              <a:off x="1442323" y="11482351"/>
              <a:ext cx="7792800" cy="47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600">
                  <a:solidFill>
                    <a:srgbClr val="6AA84F"/>
                  </a:solidFill>
                  <a:latin typeface="Mada"/>
                  <a:ea typeface="Mada"/>
                  <a:cs typeface="Mada"/>
                  <a:sym typeface="Mada"/>
                </a:rPr>
                <a:t>Doctor’s notes </a:t>
              </a:r>
              <a:r>
                <a:rPr lang="en-GB" sz="1600">
                  <a:solidFill>
                    <a:srgbClr val="1C4588"/>
                  </a:solidFill>
                  <a:latin typeface="Mada"/>
                  <a:ea typeface="Mada"/>
                  <a:cs typeface="Mada"/>
                  <a:sym typeface="Mada"/>
                </a:rPr>
                <a:t>Text book</a:t>
              </a:r>
              <a:r>
                <a:rPr lang="en-GB" sz="1600">
                  <a:latin typeface="Mada"/>
                  <a:ea typeface="Mada"/>
                  <a:cs typeface="Mada"/>
                  <a:sym typeface="Mada"/>
                </a:rPr>
                <a:t> </a:t>
              </a:r>
              <a:r>
                <a:rPr lang="en-GB" sz="1600">
                  <a:solidFill>
                    <a:srgbClr val="CC0000"/>
                  </a:solidFill>
                  <a:latin typeface="Mada"/>
                  <a:ea typeface="Mada"/>
                  <a:cs typeface="Mada"/>
                  <a:sym typeface="Mada"/>
                </a:rPr>
                <a:t>Important</a:t>
              </a:r>
              <a:r>
                <a:rPr lang="en-GB" sz="1600">
                  <a:latin typeface="Mada"/>
                  <a:ea typeface="Mada"/>
                  <a:cs typeface="Mada"/>
                  <a:sym typeface="Mada"/>
                </a:rPr>
                <a:t> </a:t>
              </a:r>
              <a:r>
                <a:rPr lang="en-GB" sz="1600">
                  <a:solidFill>
                    <a:srgbClr val="CEA320"/>
                  </a:solidFill>
                  <a:latin typeface="Mada"/>
                  <a:ea typeface="Mada"/>
                  <a:cs typeface="Mada"/>
                  <a:sym typeface="Mada"/>
                </a:rPr>
                <a:t>Golden notes</a:t>
              </a:r>
              <a:r>
                <a:rPr lang="en-GB" sz="1600">
                  <a:latin typeface="Mada"/>
                  <a:ea typeface="Mada"/>
                  <a:cs typeface="Mada"/>
                  <a:sym typeface="Mada"/>
                </a:rPr>
                <a:t> </a:t>
              </a:r>
              <a:r>
                <a:rPr lang="en-GB" sz="1600">
                  <a:solidFill>
                    <a:srgbClr val="999999"/>
                  </a:solidFill>
                  <a:latin typeface="Mada"/>
                  <a:ea typeface="Mada"/>
                  <a:cs typeface="Mada"/>
                  <a:sym typeface="Mada"/>
                </a:rPr>
                <a:t>Extra</a:t>
              </a:r>
              <a:endParaRPr sz="1600">
                <a:solidFill>
                  <a:srgbClr val="999999"/>
                </a:solidFill>
                <a:latin typeface="Mada"/>
                <a:ea typeface="Mada"/>
                <a:cs typeface="Mada"/>
                <a:sym typeface="Mada"/>
              </a:endParaRPr>
            </a:p>
          </p:txBody>
        </p:sp>
        <p:sp>
          <p:nvSpPr>
            <p:cNvPr id="118" name="Google Shape;118;p28"/>
            <p:cNvSpPr txBox="1"/>
            <p:nvPr/>
          </p:nvSpPr>
          <p:spPr>
            <a:xfrm>
              <a:off x="1603888" y="11224701"/>
              <a:ext cx="7560000" cy="337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rgbClr val="000000"/>
                </a:buClr>
                <a:buSzPts val="1100"/>
                <a:buFont typeface="Arial"/>
                <a:buNone/>
              </a:pPr>
              <a:r>
                <a:rPr lang="en-GB" sz="1600">
                  <a:solidFill>
                    <a:srgbClr val="000000"/>
                  </a:solidFill>
                  <a:latin typeface="Mada"/>
                  <a:ea typeface="Mada"/>
                  <a:cs typeface="Mada"/>
                  <a:sym typeface="Mada"/>
                </a:rPr>
                <a:t>Original text </a:t>
              </a:r>
              <a:r>
                <a:rPr lang="en-GB" sz="1600">
                  <a:solidFill>
                    <a:srgbClr val="A64D79"/>
                  </a:solidFill>
                  <a:latin typeface="Mada"/>
                  <a:ea typeface="Mada"/>
                  <a:cs typeface="Mada"/>
                  <a:sym typeface="Mada"/>
                </a:rPr>
                <a:t>Females slides</a:t>
              </a:r>
              <a:r>
                <a:rPr lang="en-GB" sz="1600">
                  <a:solidFill>
                    <a:srgbClr val="000000"/>
                  </a:solidFill>
                  <a:latin typeface="Mada"/>
                  <a:ea typeface="Mada"/>
                  <a:cs typeface="Mada"/>
                  <a:sym typeface="Mada"/>
                </a:rPr>
                <a:t> </a:t>
              </a:r>
              <a:r>
                <a:rPr lang="en-GB" sz="1600">
                  <a:solidFill>
                    <a:srgbClr val="6D9EEB"/>
                  </a:solidFill>
                  <a:latin typeface="Mada"/>
                  <a:ea typeface="Mada"/>
                  <a:cs typeface="Mada"/>
                  <a:sym typeface="Mada"/>
                </a:rPr>
                <a:t>Males slides </a:t>
              </a:r>
              <a:endParaRPr sz="1600">
                <a:solidFill>
                  <a:srgbClr val="6D9EEB"/>
                </a:solidFill>
                <a:latin typeface="Mada"/>
                <a:ea typeface="Mada"/>
                <a:cs typeface="Mada"/>
                <a:sym typeface="Mada"/>
              </a:endParaRPr>
            </a:p>
          </p:txBody>
        </p:sp>
      </p:grpSp>
      <p:pic>
        <p:nvPicPr>
          <p:cNvPr id="119" name="Google Shape;119;p28"/>
          <p:cNvPicPr preferRelativeResize="0"/>
          <p:nvPr/>
        </p:nvPicPr>
        <p:blipFill rotWithShape="1">
          <a:blip r:embed="rId5">
            <a:alphaModFix/>
          </a:blip>
          <a:srcRect b="15002" l="0" r="0" t="0"/>
          <a:stretch/>
        </p:blipFill>
        <p:spPr>
          <a:xfrm>
            <a:off x="5181150" y="482025"/>
            <a:ext cx="872675" cy="484150"/>
          </a:xfrm>
          <a:prstGeom prst="rect">
            <a:avLst/>
          </a:prstGeom>
          <a:noFill/>
          <a:ln>
            <a:noFill/>
          </a:ln>
        </p:spPr>
      </p:pic>
      <p:pic>
        <p:nvPicPr>
          <p:cNvPr id="120" name="Google Shape;120;p28"/>
          <p:cNvPicPr preferRelativeResize="0"/>
          <p:nvPr/>
        </p:nvPicPr>
        <p:blipFill>
          <a:blip r:embed="rId6">
            <a:alphaModFix/>
          </a:blip>
          <a:stretch>
            <a:fillRect/>
          </a:stretch>
        </p:blipFill>
        <p:spPr>
          <a:xfrm>
            <a:off x="6053825" y="482025"/>
            <a:ext cx="1478450" cy="1149901"/>
          </a:xfrm>
          <a:prstGeom prst="rect">
            <a:avLst/>
          </a:prstGeom>
          <a:noFill/>
          <a:ln>
            <a:noFill/>
          </a:ln>
        </p:spPr>
      </p:pic>
      <p:pic>
        <p:nvPicPr>
          <p:cNvPr id="121" name="Google Shape;121;p28"/>
          <p:cNvPicPr preferRelativeResize="0"/>
          <p:nvPr/>
        </p:nvPicPr>
        <p:blipFill>
          <a:blip r:embed="rId7">
            <a:alphaModFix/>
          </a:blip>
          <a:stretch>
            <a:fillRect/>
          </a:stretch>
        </p:blipFill>
        <p:spPr>
          <a:xfrm>
            <a:off x="6386051" y="1818251"/>
            <a:ext cx="962351" cy="962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37"/>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Diagnosis cont’</a:t>
            </a:r>
            <a:endParaRPr sz="2600">
              <a:latin typeface="Mada Black"/>
              <a:ea typeface="Mada Black"/>
              <a:cs typeface="Mada Black"/>
              <a:sym typeface="Mada Black"/>
            </a:endParaRPr>
          </a:p>
        </p:txBody>
      </p:sp>
      <p:sp>
        <p:nvSpPr>
          <p:cNvPr id="313" name="Google Shape;313;p37"/>
          <p:cNvSpPr/>
          <p:nvPr/>
        </p:nvSpPr>
        <p:spPr>
          <a:xfrm>
            <a:off x="8186075" y="9228050"/>
            <a:ext cx="7589400" cy="1003500"/>
          </a:xfrm>
          <a:prstGeom prst="rect">
            <a:avLst/>
          </a:prstGeom>
          <a:noFill/>
          <a:ln cap="flat" cmpd="sng" w="9525">
            <a:solidFill>
              <a:srgbClr val="38761D"/>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1- When to answer Echo/BNP/CXR? Depends on the setting and presentation … </a:t>
            </a:r>
            <a:r>
              <a:rPr lang="en-GB" sz="1200">
                <a:highlight>
                  <a:srgbClr val="FFFF00"/>
                </a:highlight>
                <a:latin typeface="Mada"/>
                <a:ea typeface="Mada"/>
                <a:cs typeface="Mada"/>
                <a:sym typeface="Mada"/>
              </a:rPr>
              <a:t>complete later</a:t>
            </a:r>
            <a:endParaRPr sz="1200">
              <a:highlight>
                <a:srgbClr val="FFFF00"/>
              </a:highlight>
              <a:latin typeface="Mada"/>
              <a:ea typeface="Mada"/>
              <a:cs typeface="Mada"/>
              <a:sym typeface="Mada"/>
            </a:endParaRPr>
          </a:p>
        </p:txBody>
      </p:sp>
      <p:sp>
        <p:nvSpPr>
          <p:cNvPr id="314" name="Google Shape;314;p37"/>
          <p:cNvSpPr txBox="1"/>
          <p:nvPr/>
        </p:nvSpPr>
        <p:spPr>
          <a:xfrm>
            <a:off x="-7855750" y="588250"/>
            <a:ext cx="5237700" cy="6422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AutoNum type="arabicPeriod"/>
            </a:pPr>
            <a:r>
              <a:rPr b="1" lang="en-GB">
                <a:highlight>
                  <a:srgbClr val="D0E0E3"/>
                </a:highlight>
                <a:latin typeface="Mada"/>
                <a:ea typeface="Mada"/>
                <a:cs typeface="Mada"/>
                <a:sym typeface="Mada"/>
              </a:rPr>
              <a:t>Transthoracic echocardiogram:</a:t>
            </a:r>
            <a:endParaRPr b="1">
              <a:highlight>
                <a:srgbClr val="D0E0E3"/>
              </a:highlight>
              <a:latin typeface="Mada"/>
              <a:ea typeface="Mada"/>
              <a:cs typeface="Mada"/>
              <a:sym typeface="Mada"/>
            </a:endParaRPr>
          </a:p>
          <a:p>
            <a:pPr indent="-126599" lvl="1" marL="737999" rtl="0" algn="l">
              <a:spcBef>
                <a:spcPts val="0"/>
              </a:spcBef>
              <a:spcAft>
                <a:spcPts val="0"/>
              </a:spcAft>
              <a:buSzPts val="1200"/>
              <a:buFont typeface="Mada"/>
              <a:buAutoNum type="alphaLcPeriod"/>
            </a:pPr>
            <a:r>
              <a:rPr b="1" lang="en-GB" sz="1200">
                <a:solidFill>
                  <a:srgbClr val="CC0000"/>
                </a:solidFill>
                <a:latin typeface="Mada"/>
                <a:ea typeface="Mada"/>
                <a:cs typeface="Mada"/>
                <a:sym typeface="Mada"/>
              </a:rPr>
              <a:t>Initial test of choice:</a:t>
            </a: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should be performed whenever CHF is suspected based on history, examination, or CXR. </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lang="en-GB" sz="1200">
                <a:solidFill>
                  <a:schemeClr val="dk1"/>
                </a:solidFill>
                <a:latin typeface="Mada"/>
                <a:ea typeface="Mada"/>
                <a:cs typeface="Mada"/>
                <a:sym typeface="Mada"/>
              </a:rPr>
              <a:t>Useful in determining whether systolic or diastolic dysfunction predominates, and determines whether the cause of CHF is due to a pericardial, myocardial, or valvular process.</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b="1" lang="en-GB" sz="1200">
                <a:solidFill>
                  <a:srgbClr val="CC0000"/>
                </a:solidFill>
                <a:latin typeface="Mada"/>
                <a:ea typeface="Mada"/>
                <a:cs typeface="Mada"/>
                <a:sym typeface="Mada"/>
              </a:rPr>
              <a:t>Estimates EF (very important)</a:t>
            </a:r>
            <a:r>
              <a:rPr lang="en-GB" sz="1200">
                <a:solidFill>
                  <a:srgbClr val="CC0000"/>
                </a:solidFill>
                <a:latin typeface="Mada"/>
                <a:ea typeface="Mada"/>
                <a:cs typeface="Mada"/>
                <a:sym typeface="Mada"/>
              </a:rPr>
              <a:t>:</a:t>
            </a:r>
            <a:r>
              <a:rPr lang="en-GB" sz="1200">
                <a:solidFill>
                  <a:schemeClr val="dk1"/>
                </a:solidFill>
                <a:latin typeface="Mada"/>
                <a:ea typeface="Mada"/>
                <a:cs typeface="Mada"/>
                <a:sym typeface="Mada"/>
              </a:rPr>
              <a:t> Patients with </a:t>
            </a:r>
            <a:r>
              <a:rPr b="1" lang="en-GB" sz="1200">
                <a:solidFill>
                  <a:schemeClr val="dk1"/>
                </a:solidFill>
                <a:latin typeface="Mada"/>
                <a:ea typeface="Mada"/>
                <a:cs typeface="Mada"/>
                <a:sym typeface="Mada"/>
              </a:rPr>
              <a:t>systolic dysfunction</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(EF &lt;40%)</a:t>
            </a:r>
            <a:r>
              <a:rPr lang="en-GB" sz="1200">
                <a:solidFill>
                  <a:schemeClr val="dk1"/>
                </a:solidFill>
                <a:latin typeface="Mada"/>
                <a:ea typeface="Mada"/>
                <a:cs typeface="Mada"/>
                <a:sym typeface="Mada"/>
              </a:rPr>
              <a:t> should be distinguished from patients with preserved left ventricular function (EF &gt;40%).</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lang="en-GB" sz="1200">
                <a:solidFill>
                  <a:schemeClr val="dk1"/>
                </a:solidFill>
                <a:latin typeface="Mada"/>
                <a:ea typeface="Mada"/>
                <a:cs typeface="Mada"/>
                <a:sym typeface="Mada"/>
              </a:rPr>
              <a:t>Shows chamber dilation and/or hypertrophy. </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lang="en-GB" sz="1200">
                <a:solidFill>
                  <a:schemeClr val="dk1"/>
                </a:solidFill>
                <a:latin typeface="Mada"/>
                <a:ea typeface="Mada"/>
                <a:cs typeface="Mada"/>
                <a:sym typeface="Mada"/>
              </a:rPr>
              <a:t>Identify patients who will benefit from long-term drug therapy, e.g. ACE inhibitors.</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Font typeface="Mada"/>
              <a:buAutoNum type="arabicPeriod"/>
            </a:pPr>
            <a:r>
              <a:rPr b="1" lang="en-GB">
                <a:highlight>
                  <a:srgbClr val="D0E0E3"/>
                </a:highlight>
                <a:latin typeface="Mada"/>
                <a:ea typeface="Mada"/>
                <a:cs typeface="Mada"/>
                <a:sym typeface="Mada"/>
              </a:rPr>
              <a:t>Chest X-ray (CXR):</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A CXR should be performed in all cases.</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Cardiomegaly</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b="1" i="1" lang="en-GB" sz="1200">
                <a:solidFill>
                  <a:srgbClr val="CC0000"/>
                </a:solidFill>
                <a:latin typeface="Mada"/>
                <a:ea typeface="Mada"/>
                <a:cs typeface="Mada"/>
                <a:sym typeface="Mada"/>
              </a:rPr>
              <a:t>Kerley B lines</a:t>
            </a:r>
            <a:r>
              <a:rPr i="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are short horizontal lines near periphery of the lung near the costophrenic angles, and indicate pulmonary congestion secondary to dilation of pulmonary lymphatic vessel.</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Prominent interstitial markings</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Pleural effusion</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Font typeface="Mada"/>
              <a:buAutoNum type="arabicPeriod"/>
            </a:pPr>
            <a:r>
              <a:rPr b="1" lang="en-GB">
                <a:highlight>
                  <a:srgbClr val="D0E0E3"/>
                </a:highlight>
                <a:latin typeface="Mada"/>
                <a:ea typeface="Mada"/>
                <a:cs typeface="Mada"/>
                <a:sym typeface="Mada"/>
              </a:rPr>
              <a:t>ECG:</a:t>
            </a:r>
            <a:endParaRPr b="1">
              <a:highlight>
                <a:srgbClr val="D0E0E3"/>
              </a:highlight>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b="1" lang="en-GB" sz="1200">
                <a:solidFill>
                  <a:schemeClr val="dk1"/>
                </a:solidFill>
                <a:latin typeface="Mada"/>
                <a:ea typeface="Mada"/>
                <a:cs typeface="Mada"/>
                <a:sym typeface="Mada"/>
              </a:rPr>
              <a:t>Nonspecific</a:t>
            </a:r>
            <a:r>
              <a:rPr lang="en-GB" sz="1200">
                <a:solidFill>
                  <a:schemeClr val="dk1"/>
                </a:solidFill>
                <a:latin typeface="Mada"/>
                <a:ea typeface="Mada"/>
                <a:cs typeface="Mada"/>
                <a:sym typeface="Mada"/>
              </a:rPr>
              <a:t>, but can be useful for detecting chamber enlargement and presence of ischemic heart disease or prior MI. </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Recommended to determine rhythm, heart rate, QRS and to detect relevant abnormalities. </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A completely normal ECG makes systolic HF unlikely.</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AutoNum type="arabicPeriod"/>
            </a:pPr>
            <a:r>
              <a:rPr b="1" lang="en-GB">
                <a:highlight>
                  <a:srgbClr val="D0E0E3"/>
                </a:highlight>
                <a:latin typeface="Mada"/>
                <a:ea typeface="Mada"/>
                <a:cs typeface="Mada"/>
                <a:sym typeface="Mada"/>
              </a:rPr>
              <a:t>Catheter:</a:t>
            </a:r>
            <a:endParaRPr b="1">
              <a:highlight>
                <a:srgbClr val="D0E0E3"/>
              </a:highlight>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Can clarify the cause of CHF if noninvasive test results are equivocal.</a:t>
            </a:r>
            <a:r>
              <a:rPr lang="en-GB" sz="1000">
                <a:solidFill>
                  <a:schemeClr val="dk1"/>
                </a:solidFill>
              </a:rPr>
              <a:t> </a:t>
            </a:r>
            <a:endParaRPr sz="1000">
              <a:solidFill>
                <a:schemeClr val="dk1"/>
              </a:solidFill>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Precise valve diameter, septal defects (when CAD or valvular suspected or if heart transplant is indicated).</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Font typeface="Mada"/>
              <a:buAutoNum type="arabicPeriod"/>
            </a:pPr>
            <a:r>
              <a:rPr b="1" lang="en-GB">
                <a:highlight>
                  <a:srgbClr val="D0E0E3"/>
                </a:highlight>
                <a:latin typeface="Mada"/>
                <a:ea typeface="Mada"/>
                <a:cs typeface="Mada"/>
                <a:sym typeface="Mada"/>
              </a:rPr>
              <a:t>Blood tests:</a:t>
            </a:r>
            <a:endParaRPr b="1">
              <a:highlight>
                <a:srgbClr val="D0E0E3"/>
              </a:highlight>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pic>
        <p:nvPicPr>
          <p:cNvPr id="315" name="Google Shape;315;p37"/>
          <p:cNvPicPr preferRelativeResize="0"/>
          <p:nvPr/>
        </p:nvPicPr>
        <p:blipFill>
          <a:blip r:embed="rId3">
            <a:alphaModFix/>
          </a:blip>
          <a:stretch>
            <a:fillRect/>
          </a:stretch>
        </p:blipFill>
        <p:spPr>
          <a:xfrm>
            <a:off x="7736252" y="1511050"/>
            <a:ext cx="4255623" cy="6309673"/>
          </a:xfrm>
          <a:prstGeom prst="rect">
            <a:avLst/>
          </a:prstGeom>
          <a:noFill/>
          <a:ln>
            <a:noFill/>
          </a:ln>
        </p:spPr>
      </p:pic>
      <p:sp>
        <p:nvSpPr>
          <p:cNvPr id="316" name="Google Shape;316;p37"/>
          <p:cNvSpPr txBox="1"/>
          <p:nvPr/>
        </p:nvSpPr>
        <p:spPr>
          <a:xfrm>
            <a:off x="-7903375" y="7086550"/>
            <a:ext cx="3959100" cy="1698000"/>
          </a:xfrm>
          <a:prstGeom prst="rect">
            <a:avLst/>
          </a:prstGeom>
          <a:noFill/>
          <a:ln>
            <a:noFill/>
          </a:ln>
        </p:spPr>
        <p:txBody>
          <a:bodyPr anchorCtr="0" anchor="t" bIns="91425" lIns="91425" spcFirstLastPara="1" rIns="91425" wrap="square" tIns="91425">
            <a:noAutofit/>
          </a:bodyPr>
          <a:lstStyle/>
          <a:p>
            <a:pPr indent="-298450" lvl="1" marL="9144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Brain natriuretic peptide (BNP) or (Pro BNP), if normal(&lt;100pg/mL) exclude heart failure. </a:t>
            </a:r>
            <a:endParaRPr b="1" sz="1100">
              <a:solidFill>
                <a:srgbClr val="CC0000"/>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Liver biochemistry (may be altered do to hepatic congestion).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Electrolytes imbalance(including Ca / Mg)→ Chronic renal insufficiency</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CBC to look for anemia which may exacerbate HF.</a:t>
            </a:r>
            <a:endParaRPr sz="1100">
              <a:solidFill>
                <a:schemeClr val="dk1"/>
              </a:solidFill>
              <a:latin typeface="Mada"/>
              <a:ea typeface="Mada"/>
              <a:cs typeface="Mada"/>
              <a:sym typeface="Mada"/>
            </a:endParaRPr>
          </a:p>
        </p:txBody>
      </p:sp>
      <p:cxnSp>
        <p:nvCxnSpPr>
          <p:cNvPr id="317" name="Google Shape;317;p37"/>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sp>
        <p:nvSpPr>
          <p:cNvPr id="318" name="Google Shape;318;p37"/>
          <p:cNvSpPr/>
          <p:nvPr/>
        </p:nvSpPr>
        <p:spPr>
          <a:xfrm>
            <a:off x="8414575" y="8065013"/>
            <a:ext cx="819300" cy="790500"/>
          </a:xfrm>
          <a:prstGeom prst="ellipse">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19" name="Google Shape;319;p37"/>
          <p:cNvCxnSpPr>
            <a:stCxn id="318" idx="6"/>
          </p:cNvCxnSpPr>
          <p:nvPr/>
        </p:nvCxnSpPr>
        <p:spPr>
          <a:xfrm>
            <a:off x="9233875" y="8460263"/>
            <a:ext cx="2600100" cy="4800"/>
          </a:xfrm>
          <a:prstGeom prst="straightConnector1">
            <a:avLst/>
          </a:prstGeom>
          <a:noFill/>
          <a:ln cap="flat" cmpd="sng" w="28575">
            <a:solidFill>
              <a:srgbClr val="9C254D"/>
            </a:solidFill>
            <a:prstDash val="solid"/>
            <a:round/>
            <a:headEnd len="med" w="med" type="none"/>
            <a:tailEnd len="med" w="med" type="oval"/>
          </a:ln>
        </p:spPr>
      </p:cxnSp>
      <p:sp>
        <p:nvSpPr>
          <p:cNvPr id="320" name="Google Shape;320;p37"/>
          <p:cNvSpPr txBox="1"/>
          <p:nvPr/>
        </p:nvSpPr>
        <p:spPr>
          <a:xfrm>
            <a:off x="157025" y="885850"/>
            <a:ext cx="5784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Investigations for </a:t>
            </a:r>
            <a:r>
              <a:rPr lang="en-GB" sz="2200" u="sng">
                <a:highlight>
                  <a:srgbClr val="F5E9ED"/>
                </a:highlight>
                <a:latin typeface="Mada Black"/>
                <a:ea typeface="Mada Black"/>
                <a:cs typeface="Mada Black"/>
                <a:sym typeface="Mada Black"/>
              </a:rPr>
              <a:t>SELECTED</a:t>
            </a:r>
            <a:r>
              <a:rPr lang="en-GB" sz="2200">
                <a:highlight>
                  <a:srgbClr val="F5E9ED"/>
                </a:highlight>
                <a:latin typeface="Mada Black"/>
                <a:ea typeface="Mada Black"/>
                <a:cs typeface="Mada Black"/>
                <a:sym typeface="Mada Black"/>
              </a:rPr>
              <a:t> patients</a:t>
            </a:r>
            <a:endParaRPr baseline="30000" sz="2200">
              <a:highlight>
                <a:srgbClr val="F5E9ED"/>
              </a:highlight>
              <a:latin typeface="Mada Black"/>
              <a:ea typeface="Mada Black"/>
              <a:cs typeface="Mada Black"/>
              <a:sym typeface="Mada Black"/>
            </a:endParaRPr>
          </a:p>
        </p:txBody>
      </p:sp>
      <p:sp>
        <p:nvSpPr>
          <p:cNvPr id="321" name="Google Shape;321;p37"/>
          <p:cNvSpPr/>
          <p:nvPr/>
        </p:nvSpPr>
        <p:spPr>
          <a:xfrm>
            <a:off x="157025" y="1519750"/>
            <a:ext cx="819300" cy="790500"/>
          </a:xfrm>
          <a:prstGeom prst="ellipse">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2" name="Google Shape;322;p37"/>
          <p:cNvCxnSpPr>
            <a:stCxn id="321" idx="6"/>
          </p:cNvCxnSpPr>
          <p:nvPr/>
        </p:nvCxnSpPr>
        <p:spPr>
          <a:xfrm>
            <a:off x="976325" y="1915000"/>
            <a:ext cx="2600100" cy="4800"/>
          </a:xfrm>
          <a:prstGeom prst="straightConnector1">
            <a:avLst/>
          </a:prstGeom>
          <a:noFill/>
          <a:ln cap="flat" cmpd="sng" w="28575">
            <a:solidFill>
              <a:srgbClr val="9C254D"/>
            </a:solidFill>
            <a:prstDash val="solid"/>
            <a:round/>
            <a:headEnd len="med" w="med" type="none"/>
            <a:tailEnd len="med" w="med" type="oval"/>
          </a:ln>
        </p:spPr>
      </p:cxnSp>
      <p:sp>
        <p:nvSpPr>
          <p:cNvPr id="323" name="Google Shape;323;p37"/>
          <p:cNvSpPr txBox="1"/>
          <p:nvPr/>
        </p:nvSpPr>
        <p:spPr>
          <a:xfrm>
            <a:off x="976325" y="1425700"/>
            <a:ext cx="65643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9C254D"/>
                </a:solidFill>
                <a:latin typeface="Mada Black"/>
                <a:ea typeface="Mada Black"/>
                <a:cs typeface="Mada Black"/>
                <a:sym typeface="Mada Black"/>
              </a:rPr>
              <a:t>Cardiac Catheterization</a:t>
            </a:r>
            <a:endParaRPr sz="1100">
              <a:solidFill>
                <a:srgbClr val="B7B7B7"/>
              </a:solidFill>
              <a:latin typeface="Mada"/>
              <a:ea typeface="Mada"/>
              <a:cs typeface="Mada"/>
              <a:sym typeface="Mada"/>
            </a:endParaRPr>
          </a:p>
        </p:txBody>
      </p:sp>
      <p:sp>
        <p:nvSpPr>
          <p:cNvPr id="324" name="Google Shape;324;p37"/>
          <p:cNvSpPr txBox="1"/>
          <p:nvPr/>
        </p:nvSpPr>
        <p:spPr>
          <a:xfrm>
            <a:off x="1075175" y="2083450"/>
            <a:ext cx="6180600" cy="12132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To </a:t>
            </a:r>
            <a:r>
              <a:rPr lang="en-GB" sz="1100">
                <a:solidFill>
                  <a:schemeClr val="dk1"/>
                </a:solidFill>
                <a:latin typeface="Mada"/>
                <a:ea typeface="Mada"/>
                <a:cs typeface="Mada"/>
                <a:sym typeface="Mada"/>
              </a:rPr>
              <a:t>evaluate</a:t>
            </a:r>
            <a:r>
              <a:rPr lang="en-GB" sz="1100">
                <a:solidFill>
                  <a:schemeClr val="dk1"/>
                </a:solidFill>
                <a:latin typeface="Mada"/>
                <a:ea typeface="Mada"/>
                <a:cs typeface="Mada"/>
                <a:sym typeface="Mada"/>
              </a:rPr>
              <a:t> right and left heart function and pulmonary arterial resistance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Can clarify the cause of CHF if noninvasive test results are equivocal.</a:t>
            </a:r>
            <a:r>
              <a:rPr lang="en-GB" sz="1100">
                <a:solidFill>
                  <a:schemeClr val="dk1"/>
                </a:solidFill>
              </a:rPr>
              <a:t> </a:t>
            </a:r>
            <a:endParaRPr sz="1100">
              <a:solidFill>
                <a:schemeClr val="dk1"/>
              </a:solidFill>
            </a:endParaRPr>
          </a:p>
          <a:p>
            <a:pPr indent="-298450" lvl="0" marL="4572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Used when CAD or VHD are suspected</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Recommended in patients being evaluated  for  heart transplant or mechanical circulatory support.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Gives precise valve diameter, and detects any septal defects </a:t>
            </a:r>
            <a:endParaRPr sz="1100">
              <a:solidFill>
                <a:schemeClr val="dk1"/>
              </a:solidFill>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p:txBody>
      </p:sp>
      <p:sp>
        <p:nvSpPr>
          <p:cNvPr id="325" name="Google Shape;325;p37"/>
          <p:cNvSpPr/>
          <p:nvPr/>
        </p:nvSpPr>
        <p:spPr>
          <a:xfrm>
            <a:off x="123500" y="3513250"/>
            <a:ext cx="819300" cy="790500"/>
          </a:xfrm>
          <a:prstGeom prst="ellipse">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26" name="Google Shape;326;p37"/>
          <p:cNvCxnSpPr>
            <a:stCxn id="325" idx="6"/>
          </p:cNvCxnSpPr>
          <p:nvPr/>
        </p:nvCxnSpPr>
        <p:spPr>
          <a:xfrm>
            <a:off x="942800" y="3908500"/>
            <a:ext cx="2600100" cy="4800"/>
          </a:xfrm>
          <a:prstGeom prst="straightConnector1">
            <a:avLst/>
          </a:prstGeom>
          <a:noFill/>
          <a:ln cap="flat" cmpd="sng" w="28575">
            <a:solidFill>
              <a:srgbClr val="9C254D"/>
            </a:solidFill>
            <a:prstDash val="solid"/>
            <a:round/>
            <a:headEnd len="med" w="med" type="none"/>
            <a:tailEnd len="med" w="med" type="oval"/>
          </a:ln>
        </p:spPr>
      </p:cxnSp>
      <p:sp>
        <p:nvSpPr>
          <p:cNvPr id="327" name="Google Shape;327;p37"/>
          <p:cNvSpPr txBox="1"/>
          <p:nvPr/>
        </p:nvSpPr>
        <p:spPr>
          <a:xfrm>
            <a:off x="942800" y="3419200"/>
            <a:ext cx="65643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9C254D"/>
                </a:solidFill>
                <a:latin typeface="Mada Black"/>
                <a:ea typeface="Mada Black"/>
                <a:cs typeface="Mada Black"/>
                <a:sym typeface="Mada Black"/>
              </a:rPr>
              <a:t>Exercise testing</a:t>
            </a:r>
            <a:endParaRPr sz="1100">
              <a:solidFill>
                <a:srgbClr val="B7B7B7"/>
              </a:solidFill>
              <a:latin typeface="Mada"/>
              <a:ea typeface="Mada"/>
              <a:cs typeface="Mada"/>
              <a:sym typeface="Mada"/>
            </a:endParaRPr>
          </a:p>
        </p:txBody>
      </p:sp>
      <p:sp>
        <p:nvSpPr>
          <p:cNvPr id="328" name="Google Shape;328;p37"/>
          <p:cNvSpPr txBox="1"/>
          <p:nvPr/>
        </p:nvSpPr>
        <p:spPr>
          <a:xfrm>
            <a:off x="1055650" y="4093000"/>
            <a:ext cx="6180600" cy="1295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Exercise testing should be considered:</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To detect reversible myocardial ischemia</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As part of the evaluation of patients for heart transplantation and mechanical circulatory support</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To aid in the prescription of exercise training</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To obtain prognostic information.</a:t>
            </a:r>
            <a:endParaRPr sz="1200">
              <a:solidFill>
                <a:schemeClr val="dk1"/>
              </a:solidFill>
              <a:latin typeface="Mada"/>
              <a:ea typeface="Mada"/>
              <a:cs typeface="Mada"/>
              <a:sym typeface="Mada"/>
            </a:endParaRPr>
          </a:p>
        </p:txBody>
      </p:sp>
      <p:pic>
        <p:nvPicPr>
          <p:cNvPr id="329" name="Google Shape;329;p37"/>
          <p:cNvPicPr preferRelativeResize="0"/>
          <p:nvPr/>
        </p:nvPicPr>
        <p:blipFill>
          <a:blip r:embed="rId4">
            <a:alphaModFix/>
          </a:blip>
          <a:stretch>
            <a:fillRect/>
          </a:stretch>
        </p:blipFill>
        <p:spPr>
          <a:xfrm>
            <a:off x="157025" y="1519750"/>
            <a:ext cx="819300" cy="778500"/>
          </a:xfrm>
          <a:prstGeom prst="ellipse">
            <a:avLst/>
          </a:prstGeom>
          <a:noFill/>
          <a:ln>
            <a:noFill/>
          </a:ln>
        </p:spPr>
      </p:pic>
      <p:pic>
        <p:nvPicPr>
          <p:cNvPr id="330" name="Google Shape;330;p37"/>
          <p:cNvPicPr preferRelativeResize="0"/>
          <p:nvPr/>
        </p:nvPicPr>
        <p:blipFill>
          <a:blip r:embed="rId5">
            <a:alphaModFix/>
          </a:blip>
          <a:stretch>
            <a:fillRect/>
          </a:stretch>
        </p:blipFill>
        <p:spPr>
          <a:xfrm>
            <a:off x="123500" y="3513250"/>
            <a:ext cx="819300" cy="778500"/>
          </a:xfrm>
          <a:prstGeom prst="ellipse">
            <a:avLst/>
          </a:prstGeom>
          <a:noFill/>
          <a:ln>
            <a:noFill/>
          </a:ln>
        </p:spPr>
      </p:pic>
      <p:cxnSp>
        <p:nvCxnSpPr>
          <p:cNvPr id="331" name="Google Shape;331;p37"/>
          <p:cNvCxnSpPr/>
          <p:nvPr/>
        </p:nvCxnSpPr>
        <p:spPr>
          <a:xfrm flipH="1" rot="10800000">
            <a:off x="1355300" y="6760450"/>
            <a:ext cx="4827000" cy="12000"/>
          </a:xfrm>
          <a:prstGeom prst="straightConnector1">
            <a:avLst/>
          </a:prstGeom>
          <a:noFill/>
          <a:ln cap="flat" cmpd="sng" w="38100">
            <a:solidFill>
              <a:srgbClr val="B52B59"/>
            </a:solidFill>
            <a:prstDash val="solid"/>
            <a:round/>
            <a:headEnd len="med" w="med" type="diamond"/>
            <a:tailEnd len="med" w="med" type="diamond"/>
          </a:ln>
        </p:spPr>
      </p:cxnSp>
      <p:sp>
        <p:nvSpPr>
          <p:cNvPr id="332" name="Google Shape;332;p37"/>
          <p:cNvSpPr txBox="1"/>
          <p:nvPr/>
        </p:nvSpPr>
        <p:spPr>
          <a:xfrm>
            <a:off x="372425" y="6132175"/>
            <a:ext cx="67818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Summary of diagnosis (From Dr slides)</a:t>
            </a:r>
            <a:endParaRPr sz="2600">
              <a:latin typeface="Mada Black"/>
              <a:ea typeface="Mada Black"/>
              <a:cs typeface="Mada Black"/>
              <a:sym typeface="Mada Black"/>
            </a:endParaRPr>
          </a:p>
        </p:txBody>
      </p:sp>
      <p:pic>
        <p:nvPicPr>
          <p:cNvPr id="333" name="Google Shape;333;p37"/>
          <p:cNvPicPr preferRelativeResize="0"/>
          <p:nvPr/>
        </p:nvPicPr>
        <p:blipFill>
          <a:blip r:embed="rId6">
            <a:alphaModFix/>
          </a:blip>
          <a:stretch>
            <a:fillRect/>
          </a:stretch>
        </p:blipFill>
        <p:spPr>
          <a:xfrm>
            <a:off x="4041150" y="7487900"/>
            <a:ext cx="3305576" cy="2105499"/>
          </a:xfrm>
          <a:prstGeom prst="rect">
            <a:avLst/>
          </a:prstGeom>
          <a:noFill/>
          <a:ln>
            <a:noFill/>
          </a:ln>
        </p:spPr>
      </p:pic>
      <p:pic>
        <p:nvPicPr>
          <p:cNvPr id="334" name="Google Shape;334;p37"/>
          <p:cNvPicPr preferRelativeResize="0"/>
          <p:nvPr/>
        </p:nvPicPr>
        <p:blipFill>
          <a:blip r:embed="rId7">
            <a:alphaModFix/>
          </a:blip>
          <a:stretch>
            <a:fillRect/>
          </a:stretch>
        </p:blipFill>
        <p:spPr>
          <a:xfrm>
            <a:off x="152400" y="6931375"/>
            <a:ext cx="3736352" cy="2624202"/>
          </a:xfrm>
          <a:prstGeom prst="rect">
            <a:avLst/>
          </a:prstGeom>
          <a:noFill/>
          <a:ln>
            <a:noFill/>
          </a:ln>
        </p:spPr>
      </p:pic>
      <p:sp>
        <p:nvSpPr>
          <p:cNvPr id="335" name="Google Shape;335;p37"/>
          <p:cNvSpPr/>
          <p:nvPr/>
        </p:nvSpPr>
        <p:spPr>
          <a:xfrm>
            <a:off x="4734875" y="6984600"/>
            <a:ext cx="2520900" cy="288300"/>
          </a:xfrm>
          <a:prstGeom prst="roundRect">
            <a:avLst>
              <a:gd fmla="val 16667" name="adj"/>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000" u="sng">
                <a:solidFill>
                  <a:schemeClr val="hlink"/>
                </a:solidFill>
                <a:latin typeface="Mada"/>
                <a:ea typeface="Mada"/>
                <a:cs typeface="Mada"/>
                <a:sym typeface="Mada"/>
                <a:hlinkClick r:id="rId8"/>
              </a:rPr>
              <a:t>Click here for an algorithm from Kumar</a:t>
            </a:r>
            <a:endParaRPr sz="1000">
              <a:latin typeface="Mada"/>
              <a:ea typeface="Mada"/>
              <a:cs typeface="Mada"/>
              <a:sym typeface="Mada"/>
            </a:endParaRPr>
          </a:p>
        </p:txBody>
      </p:sp>
      <p:sp>
        <p:nvSpPr>
          <p:cNvPr id="336" name="Google Shape;336;p37"/>
          <p:cNvSpPr txBox="1"/>
          <p:nvPr/>
        </p:nvSpPr>
        <p:spPr>
          <a:xfrm>
            <a:off x="421125" y="5452125"/>
            <a:ext cx="6834600" cy="68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latin typeface="Mada"/>
                <a:ea typeface="Mada"/>
                <a:cs typeface="Mada"/>
                <a:sym typeface="Mada"/>
              </a:rPr>
              <a:t>Other tests: </a:t>
            </a:r>
            <a:r>
              <a:rPr lang="en-GB" sz="1200">
                <a:latin typeface="Mada"/>
                <a:ea typeface="Mada"/>
                <a:cs typeface="Mada"/>
                <a:sym typeface="Mada"/>
              </a:rPr>
              <a:t>Metanephrines, endomyocardial biopsy (if infiltrative disease </a:t>
            </a:r>
            <a:r>
              <a:rPr lang="en-GB" sz="1200">
                <a:solidFill>
                  <a:srgbClr val="1C4588"/>
                </a:solidFill>
                <a:latin typeface="Mada"/>
                <a:ea typeface="Mada"/>
                <a:cs typeface="Mada"/>
                <a:sym typeface="Mada"/>
              </a:rPr>
              <a:t>(e.g. </a:t>
            </a:r>
            <a:r>
              <a:rPr lang="en-GB" sz="1200">
                <a:solidFill>
                  <a:srgbClr val="1C4588"/>
                </a:solidFill>
                <a:latin typeface="Mada"/>
                <a:ea typeface="Mada"/>
                <a:cs typeface="Mada"/>
                <a:sym typeface="Mada"/>
              </a:rPr>
              <a:t>sarcoid</a:t>
            </a:r>
            <a:r>
              <a:rPr lang="en-GB" sz="1200">
                <a:solidFill>
                  <a:srgbClr val="1C4588"/>
                </a:solidFill>
                <a:latin typeface="Mada"/>
                <a:ea typeface="Mada"/>
                <a:cs typeface="Mada"/>
                <a:sym typeface="Mada"/>
              </a:rPr>
              <a:t>, amyloid) </a:t>
            </a:r>
            <a:r>
              <a:rPr lang="en-GB" sz="1200">
                <a:latin typeface="Mada"/>
                <a:ea typeface="Mada"/>
                <a:cs typeface="Mada"/>
                <a:sym typeface="Mada"/>
              </a:rPr>
              <a:t> is considered)</a:t>
            </a:r>
            <a:endParaRPr sz="1200">
              <a:latin typeface="Mada"/>
              <a:ea typeface="Mada"/>
              <a:cs typeface="Mada"/>
              <a:sym typeface="Mad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38"/>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Classification</a:t>
            </a:r>
            <a:endParaRPr sz="2600">
              <a:latin typeface="Mada Black"/>
              <a:ea typeface="Mada Black"/>
              <a:cs typeface="Mada Black"/>
              <a:sym typeface="Mada Black"/>
            </a:endParaRPr>
          </a:p>
        </p:txBody>
      </p:sp>
      <p:pic>
        <p:nvPicPr>
          <p:cNvPr id="342" name="Google Shape;342;p38"/>
          <p:cNvPicPr preferRelativeResize="0"/>
          <p:nvPr/>
        </p:nvPicPr>
        <p:blipFill>
          <a:blip r:embed="rId3">
            <a:alphaModFix/>
          </a:blip>
          <a:stretch>
            <a:fillRect/>
          </a:stretch>
        </p:blipFill>
        <p:spPr>
          <a:xfrm>
            <a:off x="12820650" y="5022250"/>
            <a:ext cx="2307424" cy="2141100"/>
          </a:xfrm>
          <a:prstGeom prst="rect">
            <a:avLst/>
          </a:prstGeom>
          <a:noFill/>
          <a:ln>
            <a:noFill/>
          </a:ln>
        </p:spPr>
      </p:pic>
      <p:pic>
        <p:nvPicPr>
          <p:cNvPr id="343" name="Google Shape;343;p38"/>
          <p:cNvPicPr preferRelativeResize="0"/>
          <p:nvPr/>
        </p:nvPicPr>
        <p:blipFill>
          <a:blip r:embed="rId4">
            <a:alphaModFix/>
          </a:blip>
          <a:stretch>
            <a:fillRect/>
          </a:stretch>
        </p:blipFill>
        <p:spPr>
          <a:xfrm>
            <a:off x="12251525" y="8020750"/>
            <a:ext cx="2838227" cy="1400124"/>
          </a:xfrm>
          <a:prstGeom prst="rect">
            <a:avLst/>
          </a:prstGeom>
          <a:noFill/>
          <a:ln>
            <a:noFill/>
          </a:ln>
        </p:spPr>
      </p:pic>
      <p:sp>
        <p:nvSpPr>
          <p:cNvPr id="344" name="Google Shape;344;p38"/>
          <p:cNvSpPr txBox="1"/>
          <p:nvPr/>
        </p:nvSpPr>
        <p:spPr>
          <a:xfrm>
            <a:off x="12237088" y="9420925"/>
            <a:ext cx="2867100" cy="2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00">
                <a:latin typeface="Mada"/>
                <a:ea typeface="Mada"/>
                <a:cs typeface="Mada"/>
                <a:sym typeface="Mada"/>
              </a:rPr>
              <a:t>Dry: No congestion, Wet: Congestion, Warm: No decrease in perfusion, Cold: Decrease in perfusion</a:t>
            </a:r>
            <a:endParaRPr sz="700">
              <a:latin typeface="Mada"/>
              <a:ea typeface="Mada"/>
              <a:cs typeface="Mada"/>
              <a:sym typeface="Mada"/>
            </a:endParaRPr>
          </a:p>
        </p:txBody>
      </p:sp>
      <p:cxnSp>
        <p:nvCxnSpPr>
          <p:cNvPr id="345" name="Google Shape;345;p38"/>
          <p:cNvCxnSpPr/>
          <p:nvPr/>
        </p:nvCxnSpPr>
        <p:spPr>
          <a:xfrm rot="10800000">
            <a:off x="8900" y="10154450"/>
            <a:ext cx="7612800" cy="0"/>
          </a:xfrm>
          <a:prstGeom prst="straightConnector1">
            <a:avLst/>
          </a:prstGeom>
          <a:noFill/>
          <a:ln cap="flat" cmpd="sng" w="28575">
            <a:solidFill>
              <a:srgbClr val="9C254D"/>
            </a:solidFill>
            <a:prstDash val="dot"/>
            <a:round/>
            <a:headEnd len="med" w="med" type="none"/>
            <a:tailEnd len="med" w="med" type="none"/>
          </a:ln>
        </p:spPr>
      </p:cxnSp>
      <p:sp>
        <p:nvSpPr>
          <p:cNvPr id="346" name="Google Shape;346;p38"/>
          <p:cNvSpPr txBox="1"/>
          <p:nvPr/>
        </p:nvSpPr>
        <p:spPr>
          <a:xfrm>
            <a:off x="201525" y="815225"/>
            <a:ext cx="7388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ACC/AHA Classification</a:t>
            </a:r>
            <a:endParaRPr baseline="30000" sz="2200">
              <a:highlight>
                <a:srgbClr val="F5E9ED"/>
              </a:highlight>
              <a:latin typeface="Mada Black"/>
              <a:ea typeface="Mada Black"/>
              <a:cs typeface="Mada Black"/>
              <a:sym typeface="Mada Black"/>
            </a:endParaRPr>
          </a:p>
        </p:txBody>
      </p:sp>
      <p:sp>
        <p:nvSpPr>
          <p:cNvPr id="347" name="Google Shape;347;p38"/>
          <p:cNvSpPr/>
          <p:nvPr/>
        </p:nvSpPr>
        <p:spPr>
          <a:xfrm>
            <a:off x="4020575" y="805000"/>
            <a:ext cx="3430200" cy="450600"/>
          </a:xfrm>
          <a:prstGeom prst="roundRect">
            <a:avLst>
              <a:gd fmla="val 16667" name="adj"/>
            </a:avLst>
          </a:prstGeom>
          <a:noFill/>
          <a:ln cap="flat" cmpd="sng" w="9525">
            <a:solidFill>
              <a:srgbClr val="B7B7B7"/>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000">
                <a:latin typeface="Mada"/>
                <a:ea typeface="Mada"/>
                <a:cs typeface="Mada"/>
                <a:sym typeface="Mada"/>
              </a:rPr>
              <a:t>ACC: </a:t>
            </a:r>
            <a:r>
              <a:rPr lang="en-GB" sz="1000">
                <a:latin typeface="Mada"/>
                <a:ea typeface="Mada"/>
                <a:cs typeface="Mada"/>
                <a:sym typeface="Mada"/>
              </a:rPr>
              <a:t>American College of Cardiology</a:t>
            </a:r>
            <a:endParaRPr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AHA: </a:t>
            </a:r>
            <a:r>
              <a:rPr lang="en-GB" sz="1000">
                <a:latin typeface="Mada"/>
                <a:ea typeface="Mada"/>
                <a:cs typeface="Mada"/>
                <a:sym typeface="Mada"/>
              </a:rPr>
              <a:t>American Heart Association</a:t>
            </a:r>
            <a:endParaRPr sz="1000">
              <a:latin typeface="Mada"/>
              <a:ea typeface="Mada"/>
              <a:cs typeface="Mada"/>
              <a:sym typeface="Mada"/>
            </a:endParaRPr>
          </a:p>
        </p:txBody>
      </p:sp>
      <p:graphicFrame>
        <p:nvGraphicFramePr>
          <p:cNvPr id="348" name="Google Shape;348;p38"/>
          <p:cNvGraphicFramePr/>
          <p:nvPr/>
        </p:nvGraphicFramePr>
        <p:xfrm>
          <a:off x="201513" y="1428363"/>
          <a:ext cx="3000000" cy="3000000"/>
        </p:xfrm>
        <a:graphic>
          <a:graphicData uri="http://schemas.openxmlformats.org/drawingml/2006/table">
            <a:tbl>
              <a:tblPr>
                <a:noFill/>
                <a:tableStyleId>{CC369E86-8323-432C-B50D-B4B191C9F64A}</a:tableStyleId>
              </a:tblPr>
              <a:tblGrid>
                <a:gridCol w="1038800"/>
                <a:gridCol w="1670425"/>
                <a:gridCol w="1507000"/>
                <a:gridCol w="1583200"/>
                <a:gridCol w="1449850"/>
              </a:tblGrid>
              <a:tr h="435500">
                <a:tc>
                  <a:txBody>
                    <a:bodyPr/>
                    <a:lstStyle/>
                    <a:p>
                      <a:pPr indent="0" lvl="0" marL="0" rtl="0" algn="ctr">
                        <a:spcBef>
                          <a:spcPts val="0"/>
                        </a:spcBef>
                        <a:spcAft>
                          <a:spcPts val="0"/>
                        </a:spcAft>
                        <a:buNone/>
                      </a:pPr>
                      <a:r>
                        <a:t/>
                      </a:r>
                      <a:endParaRPr b="1" sz="1300">
                        <a:solidFill>
                          <a:srgbClr val="FFFFFF"/>
                        </a:solidFill>
                        <a:latin typeface="Mada"/>
                        <a:ea typeface="Mada"/>
                        <a:cs typeface="Mada"/>
                        <a:sym typeface="Mada"/>
                      </a:endParaRPr>
                    </a:p>
                  </a:txBody>
                  <a:tcPr marT="91425" marB="91425" marR="91425" marL="91425" anchor="ctr">
                    <a:solidFill>
                      <a:srgbClr val="9C254D"/>
                    </a:solidFill>
                  </a:tcPr>
                </a:tc>
                <a:tc gridSpan="2">
                  <a:txBody>
                    <a:bodyPr/>
                    <a:lstStyle/>
                    <a:p>
                      <a:pPr indent="0" lvl="0" marL="0" rtl="0" algn="ctr">
                        <a:spcBef>
                          <a:spcPts val="0"/>
                        </a:spcBef>
                        <a:spcAft>
                          <a:spcPts val="0"/>
                        </a:spcAft>
                        <a:buNone/>
                      </a:pPr>
                      <a:r>
                        <a:rPr b="1" lang="en-GB">
                          <a:solidFill>
                            <a:srgbClr val="FFFFFF"/>
                          </a:solidFill>
                          <a:latin typeface="Mada"/>
                          <a:ea typeface="Mada"/>
                          <a:cs typeface="Mada"/>
                          <a:sym typeface="Mada"/>
                        </a:rPr>
                        <a:t>At risk of HF</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gridSpan="2">
                  <a:txBody>
                    <a:bodyPr/>
                    <a:lstStyle/>
                    <a:p>
                      <a:pPr indent="0" lvl="0" marL="0" rtl="0" algn="ctr">
                        <a:spcBef>
                          <a:spcPts val="0"/>
                        </a:spcBef>
                        <a:spcAft>
                          <a:spcPts val="0"/>
                        </a:spcAft>
                        <a:buNone/>
                      </a:pPr>
                      <a:r>
                        <a:rPr b="1" lang="en-GB">
                          <a:solidFill>
                            <a:srgbClr val="FFFFFF"/>
                          </a:solidFill>
                          <a:latin typeface="Mada"/>
                          <a:ea typeface="Mada"/>
                          <a:cs typeface="Mada"/>
                          <a:sym typeface="Mada"/>
                        </a:rPr>
                        <a:t>HF</a:t>
                      </a:r>
                      <a:endParaRPr b="1">
                        <a:solidFill>
                          <a:srgbClr val="FFFFFF"/>
                        </a:solidFill>
                        <a:latin typeface="Mada"/>
                        <a:ea typeface="Mada"/>
                        <a:cs typeface="Mada"/>
                        <a:sym typeface="Mada"/>
                      </a:endParaRPr>
                    </a:p>
                  </a:txBody>
                  <a:tcPr marT="91425" marB="91425" marR="91425" marL="91425" anchor="ctr">
                    <a:solidFill>
                      <a:srgbClr val="9C254D"/>
                    </a:solidFill>
                  </a:tcPr>
                </a:tc>
                <a:tc hMerge="1"/>
              </a:tr>
              <a:tr h="4249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Stage</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Stage A</a:t>
                      </a:r>
                      <a:endParaRPr b="1" sz="12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Stage B</a:t>
                      </a:r>
                      <a:endParaRPr b="1" sz="12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Stage C</a:t>
                      </a:r>
                      <a:endParaRPr b="1" sz="12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Stage D</a:t>
                      </a:r>
                      <a:endParaRPr b="1" sz="1200">
                        <a:solidFill>
                          <a:srgbClr val="9C254D"/>
                        </a:solidFill>
                        <a:latin typeface="Mada"/>
                        <a:ea typeface="Mada"/>
                        <a:cs typeface="Mada"/>
                        <a:sym typeface="Mada"/>
                      </a:endParaRPr>
                    </a:p>
                  </a:txBody>
                  <a:tcPr marT="91425" marB="91425" marR="91425" marL="91425" anchor="ctr">
                    <a:solidFill>
                      <a:srgbClr val="F3F3F3"/>
                    </a:solidFill>
                  </a:tcPr>
                </a:tc>
              </a:tr>
              <a:tr h="96405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Description</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100">
                          <a:latin typeface="Mada"/>
                          <a:ea typeface="Mada"/>
                          <a:cs typeface="Mada"/>
                          <a:sym typeface="Mada"/>
                        </a:rPr>
                        <a:t>At high risk</a:t>
                      </a:r>
                      <a:r>
                        <a:rPr lang="en-GB" sz="1100">
                          <a:latin typeface="Mada"/>
                          <a:ea typeface="Mada"/>
                          <a:cs typeface="Mada"/>
                          <a:sym typeface="Mada"/>
                        </a:rPr>
                        <a:t> for HF but without structural heart disease or symptoms of HF</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en-GB" sz="1100">
                          <a:latin typeface="Mada"/>
                          <a:ea typeface="Mada"/>
                          <a:cs typeface="Mada"/>
                          <a:sym typeface="Mada"/>
                        </a:rPr>
                        <a:t>Structural heart disease</a:t>
                      </a:r>
                      <a:r>
                        <a:rPr lang="en-GB" sz="1100">
                          <a:latin typeface="Mada"/>
                          <a:ea typeface="Mada"/>
                          <a:cs typeface="Mada"/>
                          <a:sym typeface="Mada"/>
                        </a:rPr>
                        <a:t> but without signs or symptoms of HF</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en-GB" sz="1100">
                          <a:latin typeface="Mada"/>
                          <a:ea typeface="Mada"/>
                          <a:cs typeface="Mada"/>
                          <a:sym typeface="Mada"/>
                        </a:rPr>
                        <a:t>Structural heart disease with</a:t>
                      </a:r>
                      <a:r>
                        <a:rPr lang="en-GB" sz="1100">
                          <a:latin typeface="Mada"/>
                          <a:ea typeface="Mada"/>
                          <a:cs typeface="Mada"/>
                          <a:sym typeface="Mada"/>
                        </a:rPr>
                        <a:t> prior or current </a:t>
                      </a:r>
                      <a:r>
                        <a:rPr b="1" lang="en-GB" sz="1100">
                          <a:latin typeface="Mada"/>
                          <a:ea typeface="Mada"/>
                          <a:cs typeface="Mada"/>
                          <a:sym typeface="Mada"/>
                        </a:rPr>
                        <a:t>symptoms</a:t>
                      </a:r>
                      <a:r>
                        <a:rPr lang="en-GB" sz="1100">
                          <a:latin typeface="Mada"/>
                          <a:ea typeface="Mada"/>
                          <a:cs typeface="Mada"/>
                          <a:sym typeface="Mada"/>
                        </a:rPr>
                        <a:t> of HF</a:t>
                      </a:r>
                      <a:endParaRPr sz="1100">
                        <a:latin typeface="Mada"/>
                        <a:ea typeface="Mada"/>
                        <a:cs typeface="Mada"/>
                        <a:sym typeface="Mada"/>
                      </a:endParaRPr>
                    </a:p>
                  </a:txBody>
                  <a:tcPr marT="91425" marB="91425" marR="91425" marL="91425" anchor="ctr"/>
                </a:tc>
                <a:tc>
                  <a:txBody>
                    <a:bodyPr/>
                    <a:lstStyle/>
                    <a:p>
                      <a:pPr indent="0" lvl="0" marL="0" rtl="0" algn="ctr">
                        <a:spcBef>
                          <a:spcPts val="0"/>
                        </a:spcBef>
                        <a:spcAft>
                          <a:spcPts val="0"/>
                        </a:spcAft>
                        <a:buNone/>
                      </a:pPr>
                      <a:r>
                        <a:rPr b="1" lang="en-GB" sz="1100">
                          <a:latin typeface="Mada"/>
                          <a:ea typeface="Mada"/>
                          <a:cs typeface="Mada"/>
                          <a:sym typeface="Mada"/>
                        </a:rPr>
                        <a:t>Refractory HF</a:t>
                      </a:r>
                      <a:r>
                        <a:rPr lang="en-GB" sz="1100">
                          <a:latin typeface="Mada"/>
                          <a:ea typeface="Mada"/>
                          <a:cs typeface="Mada"/>
                          <a:sym typeface="Mada"/>
                        </a:rPr>
                        <a:t> requiring specialized interventions</a:t>
                      </a:r>
                      <a:endParaRPr sz="1100">
                        <a:latin typeface="Mada"/>
                        <a:ea typeface="Mada"/>
                        <a:cs typeface="Mada"/>
                        <a:sym typeface="Mada"/>
                      </a:endParaRPr>
                    </a:p>
                  </a:txBody>
                  <a:tcPr marT="91425" marB="91425" marR="91425" marL="91425" anchor="ctr"/>
                </a:tc>
              </a:tr>
              <a:tr h="2676625">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Who?</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b="1" lang="en-GB" sz="1100" u="sng">
                          <a:latin typeface="Mada"/>
                          <a:ea typeface="Mada"/>
                          <a:cs typeface="Mada"/>
                          <a:sym typeface="Mada"/>
                        </a:rPr>
                        <a:t>E.g. Patients with:</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Hypertension</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Atherosclerosis</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DM</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Obesity</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Metabolic syndrome</a:t>
                      </a:r>
                      <a:endParaRPr sz="1100">
                        <a:latin typeface="Mada"/>
                        <a:ea typeface="Mada"/>
                        <a:cs typeface="Mada"/>
                        <a:sym typeface="Mada"/>
                      </a:endParaRPr>
                    </a:p>
                    <a:p>
                      <a:pPr indent="0" lvl="0" marL="0" rtl="0" algn="l">
                        <a:spcBef>
                          <a:spcPts val="0"/>
                        </a:spcBef>
                        <a:spcAft>
                          <a:spcPts val="0"/>
                        </a:spcAft>
                        <a:buNone/>
                      </a:pPr>
                      <a:r>
                        <a:rPr b="1" lang="en-GB" sz="1100" u="sng">
                          <a:latin typeface="Mada"/>
                          <a:ea typeface="Mada"/>
                          <a:cs typeface="Mada"/>
                          <a:sym typeface="Mada"/>
                        </a:rPr>
                        <a:t>Or patients </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U</a:t>
                      </a:r>
                      <a:r>
                        <a:rPr lang="en-GB" sz="1100">
                          <a:latin typeface="Mada"/>
                          <a:ea typeface="Mada"/>
                          <a:cs typeface="Mada"/>
                          <a:sym typeface="Mada"/>
                        </a:rPr>
                        <a:t>sing</a:t>
                      </a:r>
                      <a:r>
                        <a:rPr lang="en-GB" sz="1100">
                          <a:latin typeface="Mada"/>
                          <a:ea typeface="Mada"/>
                          <a:cs typeface="Mada"/>
                          <a:sym typeface="Mada"/>
                        </a:rPr>
                        <a:t> cardiotoxins</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With</a:t>
                      </a:r>
                      <a:r>
                        <a:rPr lang="en-GB" sz="1100">
                          <a:latin typeface="Mada"/>
                          <a:ea typeface="Mada"/>
                          <a:cs typeface="Mada"/>
                          <a:sym typeface="Mada"/>
                        </a:rPr>
                        <a:t> family history of CM</a:t>
                      </a:r>
                      <a:endParaRPr sz="11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b="1" lang="en-GB" sz="1100" u="sng">
                          <a:latin typeface="Mada"/>
                          <a:ea typeface="Mada"/>
                          <a:cs typeface="Mada"/>
                          <a:sym typeface="Mada"/>
                        </a:rPr>
                        <a:t>E.g. Patients with:</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Previous</a:t>
                      </a:r>
                      <a:r>
                        <a:rPr lang="en-GB" sz="1100">
                          <a:latin typeface="Mada"/>
                          <a:ea typeface="Mada"/>
                          <a:cs typeface="Mada"/>
                          <a:sym typeface="Mada"/>
                        </a:rPr>
                        <a:t> MI</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LV remodeling including LVH and low EF</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Asymptomatic vascular disease</a:t>
                      </a:r>
                      <a:endParaRPr sz="11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b="1" lang="en-GB" sz="1100" u="sng">
                          <a:latin typeface="Mada"/>
                          <a:ea typeface="Mada"/>
                          <a:cs typeface="Mada"/>
                          <a:sym typeface="Mada"/>
                        </a:rPr>
                        <a:t>E.g. Patients with:</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Known structural heart disease and SOB, fatigue and reduced exercise tolerance</a:t>
                      </a:r>
                      <a:endParaRPr sz="1100">
                        <a:latin typeface="Mada"/>
                        <a:ea typeface="Mada"/>
                        <a:cs typeface="Mada"/>
                        <a:sym typeface="Mada"/>
                      </a:endParaRPr>
                    </a:p>
                    <a:p>
                      <a:pPr indent="0" lvl="0" marL="0" rtl="0" algn="ctr">
                        <a:spcBef>
                          <a:spcPts val="0"/>
                        </a:spcBef>
                        <a:spcAft>
                          <a:spcPts val="0"/>
                        </a:spcAft>
                        <a:buNone/>
                      </a:pPr>
                      <a:r>
                        <a:t/>
                      </a:r>
                      <a:endParaRPr sz="11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b="1" lang="en-GB" sz="1100" u="sng">
                          <a:latin typeface="Mada"/>
                          <a:ea typeface="Mada"/>
                          <a:cs typeface="Mada"/>
                          <a:sym typeface="Mada"/>
                        </a:rPr>
                        <a:t>E.g. Patients </a:t>
                      </a:r>
                      <a:r>
                        <a:rPr lang="en-GB" sz="1100">
                          <a:latin typeface="Mada"/>
                          <a:ea typeface="Mada"/>
                          <a:cs typeface="Mada"/>
                          <a:sym typeface="Mada"/>
                        </a:rPr>
                        <a:t>who have marked symptoms </a:t>
                      </a:r>
                      <a:r>
                        <a:rPr b="1" lang="en-GB" sz="1100">
                          <a:latin typeface="Mada"/>
                          <a:ea typeface="Mada"/>
                          <a:cs typeface="Mada"/>
                          <a:sym typeface="Mada"/>
                        </a:rPr>
                        <a:t>at rest</a:t>
                      </a:r>
                      <a:r>
                        <a:rPr lang="en-GB" sz="1100">
                          <a:latin typeface="Mada"/>
                          <a:ea typeface="Mada"/>
                          <a:cs typeface="Mada"/>
                          <a:sym typeface="Mada"/>
                        </a:rPr>
                        <a:t> despite maximal medical therapy (e.g. those who are re</a:t>
                      </a:r>
                      <a:r>
                        <a:rPr lang="en-GB" sz="1100">
                          <a:latin typeface="Mada"/>
                          <a:ea typeface="Mada"/>
                          <a:cs typeface="Mada"/>
                          <a:sym typeface="Mada"/>
                        </a:rPr>
                        <a:t>currently</a:t>
                      </a:r>
                      <a:r>
                        <a:rPr lang="en-GB" sz="1100">
                          <a:latin typeface="Mada"/>
                          <a:ea typeface="Mada"/>
                          <a:cs typeface="Mada"/>
                          <a:sym typeface="Mada"/>
                        </a:rPr>
                        <a:t> hospitalized or cannot be safely discharged from the hospital without </a:t>
                      </a:r>
                      <a:r>
                        <a:rPr lang="en-GB" sz="1100">
                          <a:latin typeface="Mada"/>
                          <a:ea typeface="Mada"/>
                          <a:cs typeface="Mada"/>
                          <a:sym typeface="Mada"/>
                        </a:rPr>
                        <a:t>specialized</a:t>
                      </a:r>
                      <a:r>
                        <a:rPr lang="en-GB" sz="1100">
                          <a:latin typeface="Mada"/>
                          <a:ea typeface="Mada"/>
                          <a:cs typeface="Mada"/>
                          <a:sym typeface="Mada"/>
                        </a:rPr>
                        <a:t> interventions)</a:t>
                      </a:r>
                      <a:endParaRPr sz="1100">
                        <a:latin typeface="Mada"/>
                        <a:ea typeface="Mada"/>
                        <a:cs typeface="Mada"/>
                        <a:sym typeface="Mada"/>
                      </a:endParaRPr>
                    </a:p>
                  </a:txBody>
                  <a:tcPr marT="91425" marB="91425" marR="91425" marL="91425" anchor="ctr"/>
                </a:tc>
              </a:tr>
              <a:tr h="40086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Therapy</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b="1" lang="en-GB" sz="1100" u="sng">
                          <a:latin typeface="Mada"/>
                          <a:ea typeface="Mada"/>
                          <a:cs typeface="Mada"/>
                          <a:sym typeface="Mada"/>
                        </a:rPr>
                        <a:t>Goals:</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Treat hypertension</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Encourage smoking cessation</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Treat lipid </a:t>
                      </a:r>
                      <a:r>
                        <a:rPr lang="en-GB" sz="1100">
                          <a:latin typeface="Mada"/>
                          <a:ea typeface="Mada"/>
                          <a:cs typeface="Mada"/>
                          <a:sym typeface="Mada"/>
                        </a:rPr>
                        <a:t>disorders</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Encourage</a:t>
                      </a:r>
                      <a:r>
                        <a:rPr lang="en-GB" sz="1100">
                          <a:latin typeface="Mada"/>
                          <a:ea typeface="Mada"/>
                          <a:cs typeface="Mada"/>
                          <a:sym typeface="Mada"/>
                        </a:rPr>
                        <a:t> regular exercise</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Discourage</a:t>
                      </a:r>
                      <a:r>
                        <a:rPr lang="en-GB" sz="1100">
                          <a:latin typeface="Mada"/>
                          <a:ea typeface="Mada"/>
                          <a:cs typeface="Mada"/>
                          <a:sym typeface="Mada"/>
                        </a:rPr>
                        <a:t> alcohol intake, </a:t>
                      </a:r>
                      <a:r>
                        <a:rPr lang="en-GB" sz="1100">
                          <a:latin typeface="Mada"/>
                          <a:ea typeface="Mada"/>
                          <a:cs typeface="Mada"/>
                          <a:sym typeface="Mada"/>
                        </a:rPr>
                        <a:t>illicit</a:t>
                      </a:r>
                      <a:r>
                        <a:rPr lang="en-GB" sz="1100">
                          <a:latin typeface="Mada"/>
                          <a:ea typeface="Mada"/>
                          <a:cs typeface="Mada"/>
                          <a:sym typeface="Mada"/>
                        </a:rPr>
                        <a:t> drug use</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Control </a:t>
                      </a:r>
                      <a:r>
                        <a:rPr lang="en-GB" sz="1100">
                          <a:latin typeface="Mada"/>
                          <a:ea typeface="Mada"/>
                          <a:cs typeface="Mada"/>
                          <a:sym typeface="Mada"/>
                        </a:rPr>
                        <a:t>metabolic</a:t>
                      </a:r>
                      <a:r>
                        <a:rPr lang="en-GB" sz="1100">
                          <a:latin typeface="Mada"/>
                          <a:ea typeface="Mada"/>
                          <a:cs typeface="Mada"/>
                          <a:sym typeface="Mada"/>
                        </a:rPr>
                        <a:t> syndrome</a:t>
                      </a:r>
                      <a:endParaRPr sz="1100">
                        <a:latin typeface="Mada"/>
                        <a:ea typeface="Mada"/>
                        <a:cs typeface="Mada"/>
                        <a:sym typeface="Mada"/>
                      </a:endParaRPr>
                    </a:p>
                    <a:p>
                      <a:pPr indent="0" lvl="0" marL="0" rtl="0" algn="l">
                        <a:spcBef>
                          <a:spcPts val="0"/>
                        </a:spcBef>
                        <a:spcAft>
                          <a:spcPts val="0"/>
                        </a:spcAft>
                        <a:buNone/>
                      </a:pPr>
                      <a:r>
                        <a:rPr b="1" lang="en-GB" sz="1100" u="sng">
                          <a:latin typeface="Mada"/>
                          <a:ea typeface="Mada"/>
                          <a:cs typeface="Mada"/>
                          <a:sym typeface="Mada"/>
                        </a:rPr>
                        <a:t>Drugs:</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ACEI or ARB </a:t>
                      </a:r>
                      <a:endParaRPr sz="11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b="1" lang="en-GB" sz="1100" u="sng">
                          <a:latin typeface="Mada"/>
                          <a:ea typeface="Mada"/>
                          <a:cs typeface="Mada"/>
                          <a:sym typeface="Mada"/>
                        </a:rPr>
                        <a:t>Goals:</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All measures under stage A</a:t>
                      </a:r>
                      <a:endParaRPr sz="1100">
                        <a:latin typeface="Mada"/>
                        <a:ea typeface="Mada"/>
                        <a:cs typeface="Mada"/>
                        <a:sym typeface="Mada"/>
                      </a:endParaRPr>
                    </a:p>
                    <a:p>
                      <a:pPr indent="0" lvl="0" marL="0" rtl="0" algn="l">
                        <a:spcBef>
                          <a:spcPts val="0"/>
                        </a:spcBef>
                        <a:spcAft>
                          <a:spcPts val="0"/>
                        </a:spcAft>
                        <a:buNone/>
                      </a:pPr>
                      <a:r>
                        <a:rPr b="1" lang="en-GB" sz="1100" u="sng">
                          <a:latin typeface="Mada"/>
                          <a:ea typeface="Mada"/>
                          <a:cs typeface="Mada"/>
                          <a:sym typeface="Mada"/>
                        </a:rPr>
                        <a:t>Drugs:</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ACEI or ARB</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BB</a:t>
                      </a:r>
                      <a:endParaRPr sz="1100">
                        <a:latin typeface="Mada"/>
                        <a:ea typeface="Mada"/>
                        <a:cs typeface="Mada"/>
                        <a:sym typeface="Mada"/>
                      </a:endParaRPr>
                    </a:p>
                    <a:p>
                      <a:pPr indent="0" lvl="0" marL="0" rtl="0" algn="l">
                        <a:spcBef>
                          <a:spcPts val="0"/>
                        </a:spcBef>
                        <a:spcAft>
                          <a:spcPts val="0"/>
                        </a:spcAft>
                        <a:buNone/>
                      </a:pPr>
                      <a:r>
                        <a:rPr b="1" lang="en-GB" sz="1100" u="sng">
                          <a:latin typeface="Mada"/>
                          <a:ea typeface="Mada"/>
                          <a:cs typeface="Mada"/>
                          <a:sym typeface="Mada"/>
                        </a:rPr>
                        <a:t>Devices in selected patients:</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Implantable</a:t>
                      </a:r>
                      <a:r>
                        <a:rPr lang="en-GB" sz="1100">
                          <a:latin typeface="Mada"/>
                          <a:ea typeface="Mada"/>
                          <a:cs typeface="Mada"/>
                          <a:sym typeface="Mada"/>
                        </a:rPr>
                        <a:t> </a:t>
                      </a:r>
                      <a:r>
                        <a:rPr lang="en-GB" sz="1100">
                          <a:latin typeface="Mada"/>
                          <a:ea typeface="Mada"/>
                          <a:cs typeface="Mada"/>
                          <a:sym typeface="Mada"/>
                        </a:rPr>
                        <a:t>defibrillators</a:t>
                      </a:r>
                      <a:r>
                        <a:rPr lang="en-GB" sz="1100">
                          <a:latin typeface="Mada"/>
                          <a:ea typeface="Mada"/>
                          <a:cs typeface="Mada"/>
                          <a:sym typeface="Mada"/>
                        </a:rPr>
                        <a:t> </a:t>
                      </a:r>
                      <a:endParaRPr sz="11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b="1" lang="en-GB" sz="1100" u="sng">
                          <a:latin typeface="Mada"/>
                          <a:ea typeface="Mada"/>
                          <a:cs typeface="Mada"/>
                          <a:sym typeface="Mada"/>
                        </a:rPr>
                        <a:t>Goals:</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All measures under stage A and B</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Dietary restriction</a:t>
                      </a:r>
                      <a:endParaRPr sz="1100">
                        <a:latin typeface="Mada"/>
                        <a:ea typeface="Mada"/>
                        <a:cs typeface="Mada"/>
                        <a:sym typeface="Mada"/>
                      </a:endParaRPr>
                    </a:p>
                    <a:p>
                      <a:pPr indent="0" lvl="0" marL="0" rtl="0" algn="l">
                        <a:spcBef>
                          <a:spcPts val="0"/>
                        </a:spcBef>
                        <a:spcAft>
                          <a:spcPts val="0"/>
                        </a:spcAft>
                        <a:buNone/>
                      </a:pPr>
                      <a:r>
                        <a:rPr b="1" lang="en-GB" sz="1100" u="sng">
                          <a:latin typeface="Mada"/>
                          <a:ea typeface="Mada"/>
                          <a:cs typeface="Mada"/>
                          <a:sym typeface="Mada"/>
                        </a:rPr>
                        <a:t>Drugs for </a:t>
                      </a:r>
                      <a:r>
                        <a:rPr b="1" lang="en-GB" sz="1100" u="sng">
                          <a:latin typeface="Mada"/>
                          <a:ea typeface="Mada"/>
                          <a:cs typeface="Mada"/>
                          <a:sym typeface="Mada"/>
                        </a:rPr>
                        <a:t>routine</a:t>
                      </a:r>
                      <a:r>
                        <a:rPr b="1" lang="en-GB" sz="1100" u="sng">
                          <a:latin typeface="Mada"/>
                          <a:ea typeface="Mada"/>
                          <a:cs typeface="Mada"/>
                          <a:sym typeface="Mada"/>
                        </a:rPr>
                        <a:t> use:</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Diuretics</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ACEI</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BB</a:t>
                      </a:r>
                      <a:endParaRPr sz="1100">
                        <a:latin typeface="Mada"/>
                        <a:ea typeface="Mada"/>
                        <a:cs typeface="Mada"/>
                        <a:sym typeface="Mada"/>
                      </a:endParaRPr>
                    </a:p>
                    <a:p>
                      <a:pPr indent="0" lvl="0" marL="0" rtl="0" algn="l">
                        <a:spcBef>
                          <a:spcPts val="0"/>
                        </a:spcBef>
                        <a:spcAft>
                          <a:spcPts val="0"/>
                        </a:spcAft>
                        <a:buNone/>
                      </a:pPr>
                      <a:r>
                        <a:rPr b="1" lang="en-GB" sz="1100" u="sng">
                          <a:latin typeface="Mada"/>
                          <a:ea typeface="Mada"/>
                          <a:cs typeface="Mada"/>
                          <a:sym typeface="Mada"/>
                        </a:rPr>
                        <a:t>Drugs in selected patients:</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Aldosterone antagonist</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ARBs</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Digitalis</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Hydralazine/nitrates</a:t>
                      </a:r>
                      <a:endParaRPr sz="1100">
                        <a:latin typeface="Mada"/>
                        <a:ea typeface="Mada"/>
                        <a:cs typeface="Mada"/>
                        <a:sym typeface="Mada"/>
                      </a:endParaRPr>
                    </a:p>
                    <a:p>
                      <a:pPr indent="0" lvl="0" marL="0" rtl="0" algn="l">
                        <a:spcBef>
                          <a:spcPts val="0"/>
                        </a:spcBef>
                        <a:spcAft>
                          <a:spcPts val="0"/>
                        </a:spcAft>
                        <a:buNone/>
                      </a:pPr>
                      <a:r>
                        <a:rPr b="1" lang="en-GB" sz="1100" u="sng">
                          <a:latin typeface="Mada"/>
                          <a:ea typeface="Mada"/>
                          <a:cs typeface="Mada"/>
                          <a:sym typeface="Mada"/>
                        </a:rPr>
                        <a:t>Devices in selected patients:</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Biventricular pacing</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Implantable defibrillators</a:t>
                      </a:r>
                      <a:endParaRPr sz="1100">
                        <a:latin typeface="Mada"/>
                        <a:ea typeface="Mada"/>
                        <a:cs typeface="Mada"/>
                        <a:sym typeface="Mada"/>
                      </a:endParaRPr>
                    </a:p>
                  </a:txBody>
                  <a:tcPr marT="91425" marB="91425" marR="91425" marL="91425" anchor="ctr"/>
                </a:tc>
                <a:tc>
                  <a:txBody>
                    <a:bodyPr/>
                    <a:lstStyle/>
                    <a:p>
                      <a:pPr indent="0" lvl="0" marL="0" rtl="0" algn="l">
                        <a:spcBef>
                          <a:spcPts val="0"/>
                        </a:spcBef>
                        <a:spcAft>
                          <a:spcPts val="0"/>
                        </a:spcAft>
                        <a:buNone/>
                      </a:pPr>
                      <a:r>
                        <a:rPr b="1" lang="en-GB" sz="1100" u="sng">
                          <a:latin typeface="Mada"/>
                          <a:ea typeface="Mada"/>
                          <a:cs typeface="Mada"/>
                          <a:sym typeface="Mada"/>
                        </a:rPr>
                        <a:t>Goals:</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Appropriate measures under stages A, B, C</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Decisician re: </a:t>
                      </a:r>
                      <a:r>
                        <a:rPr lang="en-GB" sz="1100">
                          <a:latin typeface="Mada"/>
                          <a:ea typeface="Mada"/>
                          <a:cs typeface="Mada"/>
                          <a:sym typeface="Mada"/>
                        </a:rPr>
                        <a:t>appropriate</a:t>
                      </a:r>
                      <a:r>
                        <a:rPr lang="en-GB" sz="1100">
                          <a:latin typeface="Mada"/>
                          <a:ea typeface="Mada"/>
                          <a:cs typeface="Mada"/>
                          <a:sym typeface="Mada"/>
                        </a:rPr>
                        <a:t> level of care</a:t>
                      </a:r>
                      <a:endParaRPr sz="1100">
                        <a:latin typeface="Mada"/>
                        <a:ea typeface="Mada"/>
                        <a:cs typeface="Mada"/>
                        <a:sym typeface="Mada"/>
                      </a:endParaRPr>
                    </a:p>
                    <a:p>
                      <a:pPr indent="0" lvl="0" marL="0" rtl="0" algn="l">
                        <a:spcBef>
                          <a:spcPts val="0"/>
                        </a:spcBef>
                        <a:spcAft>
                          <a:spcPts val="0"/>
                        </a:spcAft>
                        <a:buNone/>
                      </a:pPr>
                      <a:r>
                        <a:rPr b="1" lang="en-GB" sz="1100" u="sng">
                          <a:latin typeface="Mada"/>
                          <a:ea typeface="Mada"/>
                          <a:cs typeface="Mada"/>
                          <a:sym typeface="Mada"/>
                        </a:rPr>
                        <a:t>Options:</a:t>
                      </a:r>
                      <a:endParaRPr b="1" sz="1100" u="sng">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Compassionate</a:t>
                      </a:r>
                      <a:r>
                        <a:rPr lang="en-GB" sz="1100">
                          <a:latin typeface="Mada"/>
                          <a:ea typeface="Mada"/>
                          <a:cs typeface="Mada"/>
                          <a:sym typeface="Mada"/>
                        </a:rPr>
                        <a:t> end-of-life care/hospice</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Extraordinary measures e.g. heart transplant, chronic inotropes, </a:t>
                      </a:r>
                      <a:r>
                        <a:rPr lang="en-GB" sz="1100">
                          <a:latin typeface="Mada"/>
                          <a:ea typeface="Mada"/>
                          <a:cs typeface="Mada"/>
                          <a:sym typeface="Mada"/>
                        </a:rPr>
                        <a:t>permanent</a:t>
                      </a:r>
                      <a:r>
                        <a:rPr lang="en-GB" sz="1100">
                          <a:latin typeface="Mada"/>
                          <a:ea typeface="Mada"/>
                          <a:cs typeface="Mada"/>
                          <a:sym typeface="Mada"/>
                        </a:rPr>
                        <a:t> </a:t>
                      </a:r>
                      <a:r>
                        <a:rPr lang="en-GB" sz="1100">
                          <a:latin typeface="Mada"/>
                          <a:ea typeface="Mada"/>
                          <a:cs typeface="Mada"/>
                          <a:sym typeface="Mada"/>
                        </a:rPr>
                        <a:t>mechanical</a:t>
                      </a:r>
                      <a:r>
                        <a:rPr lang="en-GB" sz="1100">
                          <a:latin typeface="Mada"/>
                          <a:ea typeface="Mada"/>
                          <a:cs typeface="Mada"/>
                          <a:sym typeface="Mada"/>
                        </a:rPr>
                        <a:t> support or </a:t>
                      </a:r>
                      <a:r>
                        <a:rPr lang="en-GB" sz="1100">
                          <a:latin typeface="Mada"/>
                          <a:ea typeface="Mada"/>
                          <a:cs typeface="Mada"/>
                          <a:sym typeface="Mada"/>
                        </a:rPr>
                        <a:t>experimental</a:t>
                      </a:r>
                      <a:r>
                        <a:rPr lang="en-GB" sz="1100">
                          <a:latin typeface="Mada"/>
                          <a:ea typeface="Mada"/>
                          <a:cs typeface="Mada"/>
                          <a:sym typeface="Mada"/>
                        </a:rPr>
                        <a:t> surgery or drugs</a:t>
                      </a:r>
                      <a:endParaRPr sz="1100">
                        <a:latin typeface="Mada"/>
                        <a:ea typeface="Mada"/>
                        <a:cs typeface="Mada"/>
                        <a:sym typeface="Mada"/>
                      </a:endParaRPr>
                    </a:p>
                  </a:txBody>
                  <a:tcPr marT="91425" marB="91425" marR="91425" marL="91425" anchor="ctr"/>
                </a:tc>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39"/>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400">
                <a:latin typeface="Mada Black"/>
                <a:ea typeface="Mada Black"/>
                <a:cs typeface="Mada Black"/>
                <a:sym typeface="Mada Black"/>
              </a:rPr>
              <a:t>Classification cont’</a:t>
            </a:r>
            <a:endParaRPr sz="2400">
              <a:latin typeface="Mada Black"/>
              <a:ea typeface="Mada Black"/>
              <a:cs typeface="Mada Black"/>
              <a:sym typeface="Mada Black"/>
            </a:endParaRPr>
          </a:p>
        </p:txBody>
      </p:sp>
      <p:sp>
        <p:nvSpPr>
          <p:cNvPr id="354" name="Google Shape;354;p39"/>
          <p:cNvSpPr txBox="1"/>
          <p:nvPr/>
        </p:nvSpPr>
        <p:spPr>
          <a:xfrm>
            <a:off x="100713" y="816250"/>
            <a:ext cx="73881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New York Heart Association (NYHA) Classification</a:t>
            </a:r>
            <a:endParaRPr baseline="30000" sz="2200">
              <a:highlight>
                <a:srgbClr val="F5E9ED"/>
              </a:highlight>
              <a:latin typeface="Mada Black"/>
              <a:ea typeface="Mada Black"/>
              <a:cs typeface="Mada Black"/>
              <a:sym typeface="Mada Black"/>
            </a:endParaRPr>
          </a:p>
        </p:txBody>
      </p:sp>
      <p:graphicFrame>
        <p:nvGraphicFramePr>
          <p:cNvPr id="355" name="Google Shape;355;p39"/>
          <p:cNvGraphicFramePr/>
          <p:nvPr/>
        </p:nvGraphicFramePr>
        <p:xfrm>
          <a:off x="135550" y="1673063"/>
          <a:ext cx="3000000" cy="3000000"/>
        </p:xfrm>
        <a:graphic>
          <a:graphicData uri="http://schemas.openxmlformats.org/drawingml/2006/table">
            <a:tbl>
              <a:tblPr>
                <a:noFill/>
                <a:tableStyleId>{CC369E86-8323-432C-B50D-B4B191C9F64A}</a:tableStyleId>
              </a:tblPr>
              <a:tblGrid>
                <a:gridCol w="799850"/>
                <a:gridCol w="4027150"/>
              </a:tblGrid>
              <a:tr h="292600">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Class I</a:t>
                      </a:r>
                      <a:endParaRPr b="1">
                        <a:solidFill>
                          <a:srgbClr val="FFFFFF"/>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C254D"/>
                    </a:solidFill>
                  </a:tcPr>
                </a:tc>
                <a:tc>
                  <a:txBody>
                    <a:bodyPr/>
                    <a:lstStyle/>
                    <a:p>
                      <a:pPr indent="0" lvl="0" marL="0" rtl="0" algn="l">
                        <a:spcBef>
                          <a:spcPts val="0"/>
                        </a:spcBef>
                        <a:spcAft>
                          <a:spcPts val="0"/>
                        </a:spcAft>
                        <a:buNone/>
                      </a:pPr>
                      <a:r>
                        <a:rPr lang="en-GB" sz="1100">
                          <a:latin typeface="Mada"/>
                          <a:ea typeface="Mada"/>
                          <a:cs typeface="Mada"/>
                          <a:sym typeface="Mada"/>
                        </a:rPr>
                        <a:t>No limitations of activities. Symptoms only </a:t>
                      </a:r>
                      <a:r>
                        <a:rPr b="1" lang="en-GB" sz="1100">
                          <a:solidFill>
                            <a:srgbClr val="CC0000"/>
                          </a:solidFill>
                          <a:latin typeface="Mada"/>
                          <a:ea typeface="Mada"/>
                          <a:cs typeface="Mada"/>
                          <a:sym typeface="Mada"/>
                        </a:rPr>
                        <a:t>occur with vigorous activities</a:t>
                      </a:r>
                      <a:r>
                        <a:rPr lang="en-GB" sz="1100">
                          <a:latin typeface="Mada"/>
                          <a:ea typeface="Mada"/>
                          <a:cs typeface="Mada"/>
                          <a:sym typeface="Mada"/>
                        </a:rPr>
                        <a:t>, such as playing a sport. Patients are nearly asymptomatic.</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tcPr>
                </a:tc>
              </a:tr>
              <a:tr h="292600">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Class II</a:t>
                      </a:r>
                      <a:endParaRPr b="1">
                        <a:solidFill>
                          <a:srgbClr val="FFFFFF"/>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C254D"/>
                    </a:solidFill>
                  </a:tcPr>
                </a:tc>
                <a:tc>
                  <a:txBody>
                    <a:bodyPr/>
                    <a:lstStyle/>
                    <a:p>
                      <a:pPr indent="0" lvl="0" marL="0" rtl="0" algn="l">
                        <a:spcBef>
                          <a:spcPts val="0"/>
                        </a:spcBef>
                        <a:spcAft>
                          <a:spcPts val="0"/>
                        </a:spcAft>
                        <a:buNone/>
                      </a:pPr>
                      <a:r>
                        <a:rPr lang="en-GB" sz="1100">
                          <a:latin typeface="Mada"/>
                          <a:ea typeface="Mada"/>
                          <a:cs typeface="Mada"/>
                          <a:sym typeface="Mada"/>
                        </a:rPr>
                        <a:t>Slight or mild limitation of activity. Symptoms </a:t>
                      </a:r>
                      <a:r>
                        <a:rPr b="1" lang="en-GB" sz="1100">
                          <a:solidFill>
                            <a:srgbClr val="CC0000"/>
                          </a:solidFill>
                          <a:latin typeface="Mada"/>
                          <a:ea typeface="Mada"/>
                          <a:cs typeface="Mada"/>
                          <a:sym typeface="Mada"/>
                        </a:rPr>
                        <a:t>occur with prolonged or moderate exertion</a:t>
                      </a:r>
                      <a:r>
                        <a:rPr lang="en-GB" sz="1100">
                          <a:latin typeface="Mada"/>
                          <a:ea typeface="Mada"/>
                          <a:cs typeface="Mada"/>
                          <a:sym typeface="Mada"/>
                        </a:rPr>
                        <a:t>, such as climbing a flight of stairs or carrying heavy packages. Slight limitation of activities.</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tcPr>
                </a:tc>
              </a:tr>
              <a:tr h="292600">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Class III</a:t>
                      </a:r>
                      <a:endParaRPr b="1">
                        <a:solidFill>
                          <a:srgbClr val="FFFFFF"/>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C254D"/>
                    </a:solidFill>
                  </a:tcPr>
                </a:tc>
                <a:tc>
                  <a:txBody>
                    <a:bodyPr/>
                    <a:lstStyle/>
                    <a:p>
                      <a:pPr indent="0" lvl="0" marL="0" rtl="0" algn="l">
                        <a:spcBef>
                          <a:spcPts val="0"/>
                        </a:spcBef>
                        <a:spcAft>
                          <a:spcPts val="0"/>
                        </a:spcAft>
                        <a:buNone/>
                      </a:pPr>
                      <a:r>
                        <a:rPr lang="en-GB" sz="1100">
                          <a:latin typeface="Mada"/>
                          <a:ea typeface="Mada"/>
                          <a:cs typeface="Mada"/>
                          <a:sym typeface="Mada"/>
                        </a:rPr>
                        <a:t>Marker limitation if activity.Symptoms </a:t>
                      </a:r>
                      <a:r>
                        <a:rPr b="1" lang="en-GB" sz="1100">
                          <a:solidFill>
                            <a:srgbClr val="CC0000"/>
                          </a:solidFill>
                          <a:latin typeface="Mada"/>
                          <a:ea typeface="Mada"/>
                          <a:cs typeface="Mada"/>
                          <a:sym typeface="Mada"/>
                        </a:rPr>
                        <a:t>occur with usual activities of daily living</a:t>
                      </a:r>
                      <a:r>
                        <a:rPr lang="en-GB" sz="1100">
                          <a:latin typeface="Mada"/>
                          <a:ea typeface="Mada"/>
                          <a:cs typeface="Mada"/>
                          <a:sym typeface="Mada"/>
                        </a:rPr>
                        <a:t>, such as walking across the room or getting dressed. Comfortable at rest.</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tcPr>
                </a:tc>
              </a:tr>
              <a:tr h="220975">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Class IV</a:t>
                      </a:r>
                      <a:endParaRPr b="1">
                        <a:solidFill>
                          <a:srgbClr val="FFFFFF"/>
                        </a:solidFill>
                        <a:latin typeface="Mada"/>
                        <a:ea typeface="Mada"/>
                        <a:cs typeface="Mada"/>
                        <a:sym typeface="Mada"/>
                      </a:endParaRPr>
                    </a:p>
                  </a:txBody>
                  <a:tcPr marT="91425" marB="91425" marR="91425" marL="91425" anchor="ctr">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solidFill>
                      <a:srgbClr val="9C254D"/>
                    </a:solidFill>
                  </a:tcPr>
                </a:tc>
                <a:tc>
                  <a:txBody>
                    <a:bodyPr/>
                    <a:lstStyle/>
                    <a:p>
                      <a:pPr indent="0" lvl="0" marL="0" rtl="0" algn="l">
                        <a:spcBef>
                          <a:spcPts val="0"/>
                        </a:spcBef>
                        <a:spcAft>
                          <a:spcPts val="0"/>
                        </a:spcAft>
                        <a:buNone/>
                      </a:pPr>
                      <a:r>
                        <a:rPr lang="en-GB" sz="1100">
                          <a:latin typeface="Mada"/>
                          <a:ea typeface="Mada"/>
                          <a:cs typeface="Mada"/>
                          <a:sym typeface="Mada"/>
                        </a:rPr>
                        <a:t>Symptoms </a:t>
                      </a:r>
                      <a:r>
                        <a:rPr b="1" lang="en-GB" sz="1100">
                          <a:solidFill>
                            <a:srgbClr val="CC0000"/>
                          </a:solidFill>
                          <a:latin typeface="Mada"/>
                          <a:ea typeface="Mada"/>
                          <a:cs typeface="Mada"/>
                          <a:sym typeface="Mada"/>
                        </a:rPr>
                        <a:t>occur at rest</a:t>
                      </a:r>
                      <a:r>
                        <a:rPr lang="en-GB" sz="1100">
                          <a:latin typeface="Mada"/>
                          <a:ea typeface="Mada"/>
                          <a:cs typeface="Mada"/>
                          <a:sym typeface="Mada"/>
                        </a:rPr>
                        <a:t>. Incapacitating.</a:t>
                      </a:r>
                      <a:endParaRPr sz="1100">
                        <a:latin typeface="Mada"/>
                        <a:ea typeface="Mada"/>
                        <a:cs typeface="Mada"/>
                        <a:sym typeface="Mada"/>
                      </a:endParaRPr>
                    </a:p>
                  </a:txBody>
                  <a:tcPr marT="91425" marB="91425" marR="91425" marL="91425">
                    <a:lnL cap="flat" cmpd="sng" w="9525">
                      <a:solidFill>
                        <a:srgbClr val="9E9E9E"/>
                      </a:solidFill>
                      <a:prstDash val="solid"/>
                      <a:round/>
                      <a:headEnd len="sm" w="sm" type="none"/>
                      <a:tailEnd len="sm" w="sm" type="none"/>
                    </a:lnL>
                  </a:tcPr>
                </a:tc>
              </a:tr>
            </a:tbl>
          </a:graphicData>
        </a:graphic>
      </p:graphicFrame>
      <p:pic>
        <p:nvPicPr>
          <p:cNvPr id="356" name="Google Shape;356;p39"/>
          <p:cNvPicPr preferRelativeResize="0"/>
          <p:nvPr/>
        </p:nvPicPr>
        <p:blipFill>
          <a:blip r:embed="rId3">
            <a:alphaModFix/>
          </a:blip>
          <a:stretch>
            <a:fillRect/>
          </a:stretch>
        </p:blipFill>
        <p:spPr>
          <a:xfrm>
            <a:off x="5094400" y="1467675"/>
            <a:ext cx="2406375" cy="2232925"/>
          </a:xfrm>
          <a:prstGeom prst="rect">
            <a:avLst/>
          </a:prstGeom>
          <a:noFill/>
          <a:ln>
            <a:noFill/>
          </a:ln>
        </p:spPr>
      </p:pic>
      <p:sp>
        <p:nvSpPr>
          <p:cNvPr id="357" name="Google Shape;357;p39"/>
          <p:cNvSpPr txBox="1"/>
          <p:nvPr/>
        </p:nvSpPr>
        <p:spPr>
          <a:xfrm>
            <a:off x="100700" y="4647800"/>
            <a:ext cx="7186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Forrester Classification</a:t>
            </a:r>
            <a:r>
              <a:rPr baseline="30000" lang="en-GB" sz="2200">
                <a:highlight>
                  <a:srgbClr val="F5E9ED"/>
                </a:highlight>
                <a:latin typeface="Mada Black"/>
                <a:ea typeface="Mada Black"/>
                <a:cs typeface="Mada Black"/>
                <a:sym typeface="Mada Black"/>
              </a:rPr>
              <a:t>1</a:t>
            </a:r>
            <a:endParaRPr baseline="30000" sz="2200">
              <a:highlight>
                <a:srgbClr val="F5E9ED"/>
              </a:highlight>
              <a:latin typeface="Mada Black"/>
              <a:ea typeface="Mada Black"/>
              <a:cs typeface="Mada Black"/>
              <a:sym typeface="Mada Black"/>
            </a:endParaRPr>
          </a:p>
        </p:txBody>
      </p:sp>
      <p:pic>
        <p:nvPicPr>
          <p:cNvPr id="358" name="Google Shape;358;p39"/>
          <p:cNvPicPr preferRelativeResize="0"/>
          <p:nvPr/>
        </p:nvPicPr>
        <p:blipFill>
          <a:blip r:embed="rId4">
            <a:alphaModFix/>
          </a:blip>
          <a:stretch>
            <a:fillRect/>
          </a:stretch>
        </p:blipFill>
        <p:spPr>
          <a:xfrm>
            <a:off x="1453900" y="5206100"/>
            <a:ext cx="4650524" cy="2294151"/>
          </a:xfrm>
          <a:prstGeom prst="rect">
            <a:avLst/>
          </a:prstGeom>
          <a:noFill/>
          <a:ln>
            <a:noFill/>
          </a:ln>
        </p:spPr>
      </p:pic>
      <p:sp>
        <p:nvSpPr>
          <p:cNvPr id="359" name="Google Shape;359;p39"/>
          <p:cNvSpPr txBox="1"/>
          <p:nvPr/>
        </p:nvSpPr>
        <p:spPr>
          <a:xfrm>
            <a:off x="12237088" y="9420925"/>
            <a:ext cx="2867100" cy="2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700">
                <a:latin typeface="Mada"/>
                <a:ea typeface="Mada"/>
                <a:cs typeface="Mada"/>
                <a:sym typeface="Mada"/>
              </a:rPr>
              <a:t>Dry: No congestion, Wet: Congestion, Warm: No decrease in perfusion, Cold: Decrease in perfusion</a:t>
            </a:r>
            <a:endParaRPr sz="700">
              <a:latin typeface="Mada"/>
              <a:ea typeface="Mada"/>
              <a:cs typeface="Mada"/>
              <a:sym typeface="Mada"/>
            </a:endParaRPr>
          </a:p>
        </p:txBody>
      </p:sp>
      <p:cxnSp>
        <p:nvCxnSpPr>
          <p:cNvPr id="360" name="Google Shape;360;p39"/>
          <p:cNvCxnSpPr/>
          <p:nvPr/>
        </p:nvCxnSpPr>
        <p:spPr>
          <a:xfrm rot="10800000">
            <a:off x="8900" y="10154450"/>
            <a:ext cx="7612800" cy="0"/>
          </a:xfrm>
          <a:prstGeom prst="straightConnector1">
            <a:avLst/>
          </a:prstGeom>
          <a:noFill/>
          <a:ln cap="flat" cmpd="sng" w="28575">
            <a:solidFill>
              <a:srgbClr val="9C254D"/>
            </a:solidFill>
            <a:prstDash val="dot"/>
            <a:round/>
            <a:headEnd len="med" w="med" type="none"/>
            <a:tailEnd len="med" w="med" type="none"/>
          </a:ln>
        </p:spPr>
      </p:cxnSp>
      <p:sp>
        <p:nvSpPr>
          <p:cNvPr id="361" name="Google Shape;361;p39"/>
          <p:cNvSpPr txBox="1"/>
          <p:nvPr/>
        </p:nvSpPr>
        <p:spPr>
          <a:xfrm>
            <a:off x="5228100" y="6310275"/>
            <a:ext cx="655800" cy="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600"/>
              <a:t>And Loud P2</a:t>
            </a:r>
            <a:endParaRPr b="1" sz="600"/>
          </a:p>
        </p:txBody>
      </p:sp>
      <p:sp>
        <p:nvSpPr>
          <p:cNvPr id="362" name="Google Shape;362;p39"/>
          <p:cNvSpPr txBox="1"/>
          <p:nvPr/>
        </p:nvSpPr>
        <p:spPr>
          <a:xfrm>
            <a:off x="5823425" y="6195900"/>
            <a:ext cx="655800" cy="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600"/>
              <a:t>And ascites</a:t>
            </a:r>
            <a:endParaRPr b="1" sz="600"/>
          </a:p>
        </p:txBody>
      </p:sp>
      <p:sp>
        <p:nvSpPr>
          <p:cNvPr id="363" name="Google Shape;363;p39"/>
          <p:cNvSpPr txBox="1"/>
          <p:nvPr/>
        </p:nvSpPr>
        <p:spPr>
          <a:xfrm>
            <a:off x="5366225" y="6074863"/>
            <a:ext cx="1147200" cy="13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600"/>
              <a:t>And valsalva </a:t>
            </a:r>
            <a:r>
              <a:rPr b="1" lang="en-GB" sz="600"/>
              <a:t>square</a:t>
            </a:r>
            <a:r>
              <a:rPr b="1" lang="en-GB" sz="600"/>
              <a:t> wave</a:t>
            </a:r>
            <a:endParaRPr b="1" sz="600"/>
          </a:p>
        </p:txBody>
      </p:sp>
      <p:sp>
        <p:nvSpPr>
          <p:cNvPr id="364" name="Google Shape;364;p39"/>
          <p:cNvSpPr/>
          <p:nvPr/>
        </p:nvSpPr>
        <p:spPr>
          <a:xfrm>
            <a:off x="100700" y="5531700"/>
            <a:ext cx="1528500" cy="824100"/>
          </a:xfrm>
          <a:prstGeom prst="roundRect">
            <a:avLst>
              <a:gd fmla="val 16667" name="adj"/>
            </a:avLst>
          </a:prstGeom>
          <a:noFill/>
          <a:ln cap="flat" cmpd="sng" w="9525">
            <a:solidFill>
              <a:srgbClr val="0000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800">
                <a:latin typeface="Mada"/>
                <a:ea typeface="Mada"/>
                <a:cs typeface="Mada"/>
                <a:sym typeface="Mada"/>
              </a:rPr>
              <a:t>Other signs:</a:t>
            </a:r>
            <a:endParaRPr sz="800">
              <a:latin typeface="Mada"/>
              <a:ea typeface="Mada"/>
              <a:cs typeface="Mada"/>
              <a:sym typeface="Mada"/>
            </a:endParaRPr>
          </a:p>
          <a:p>
            <a:pPr indent="-101201" lvl="0" marL="136800" rtl="0" algn="l">
              <a:spcBef>
                <a:spcPts val="0"/>
              </a:spcBef>
              <a:spcAft>
                <a:spcPts val="0"/>
              </a:spcAft>
              <a:buSzPts val="800"/>
              <a:buFont typeface="Mada"/>
              <a:buChar char="-"/>
            </a:pPr>
            <a:r>
              <a:rPr lang="en-GB" sz="800">
                <a:latin typeface="Mada"/>
                <a:ea typeface="Mada"/>
                <a:cs typeface="Mada"/>
                <a:sym typeface="Mada"/>
              </a:rPr>
              <a:t>Narrow pulse pressure</a:t>
            </a:r>
            <a:endParaRPr sz="800">
              <a:latin typeface="Mada"/>
              <a:ea typeface="Mada"/>
              <a:cs typeface="Mada"/>
              <a:sym typeface="Mada"/>
            </a:endParaRPr>
          </a:p>
          <a:p>
            <a:pPr indent="-101201" lvl="0" marL="136800" rtl="0" algn="l">
              <a:spcBef>
                <a:spcPts val="0"/>
              </a:spcBef>
              <a:spcAft>
                <a:spcPts val="0"/>
              </a:spcAft>
              <a:buSzPts val="800"/>
              <a:buFont typeface="Mada"/>
              <a:buChar char="-"/>
            </a:pPr>
            <a:r>
              <a:rPr lang="en-GB" sz="800">
                <a:latin typeface="Mada"/>
                <a:ea typeface="Mada"/>
                <a:cs typeface="Mada"/>
                <a:sym typeface="Mada"/>
              </a:rPr>
              <a:t>Pulsus alterations</a:t>
            </a:r>
            <a:endParaRPr sz="800">
              <a:latin typeface="Mada"/>
              <a:ea typeface="Mada"/>
              <a:cs typeface="Mada"/>
              <a:sym typeface="Mada"/>
            </a:endParaRPr>
          </a:p>
          <a:p>
            <a:pPr indent="-101201" lvl="0" marL="136800" rtl="0" algn="l">
              <a:spcBef>
                <a:spcPts val="0"/>
              </a:spcBef>
              <a:spcAft>
                <a:spcPts val="0"/>
              </a:spcAft>
              <a:buSzPts val="800"/>
              <a:buFont typeface="Mada"/>
              <a:buChar char="-"/>
            </a:pPr>
            <a:r>
              <a:rPr lang="en-GB" sz="800">
                <a:latin typeface="Mada"/>
                <a:ea typeface="Mada"/>
                <a:cs typeface="Mada"/>
                <a:sym typeface="Mada"/>
              </a:rPr>
              <a:t>Declining serum Na level</a:t>
            </a:r>
            <a:endParaRPr sz="800">
              <a:latin typeface="Mada"/>
              <a:ea typeface="Mada"/>
              <a:cs typeface="Mada"/>
              <a:sym typeface="Mada"/>
            </a:endParaRPr>
          </a:p>
          <a:p>
            <a:pPr indent="-101201" lvl="0" marL="136800" rtl="0" algn="l">
              <a:spcBef>
                <a:spcPts val="0"/>
              </a:spcBef>
              <a:spcAft>
                <a:spcPts val="0"/>
              </a:spcAft>
              <a:buSzPts val="800"/>
              <a:buFont typeface="Mada"/>
              <a:buChar char="-"/>
            </a:pPr>
            <a:r>
              <a:rPr lang="en-GB" sz="800">
                <a:latin typeface="Mada"/>
                <a:ea typeface="Mada"/>
                <a:cs typeface="Mada"/>
                <a:sym typeface="Mada"/>
              </a:rPr>
              <a:t>ACEI-related symptomatic hypotension</a:t>
            </a:r>
            <a:endParaRPr sz="800">
              <a:latin typeface="Mada"/>
              <a:ea typeface="Mada"/>
              <a:cs typeface="Mada"/>
              <a:sym typeface="Mada"/>
            </a:endParaRPr>
          </a:p>
        </p:txBody>
      </p:sp>
      <p:sp>
        <p:nvSpPr>
          <p:cNvPr id="365" name="Google Shape;365;p39"/>
          <p:cNvSpPr txBox="1"/>
          <p:nvPr/>
        </p:nvSpPr>
        <p:spPr>
          <a:xfrm>
            <a:off x="3373925" y="5730250"/>
            <a:ext cx="246000" cy="2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latin typeface="Mada Black"/>
                <a:ea typeface="Mada Black"/>
                <a:cs typeface="Mada Black"/>
                <a:sym typeface="Mada Black"/>
              </a:rPr>
              <a:t>A</a:t>
            </a:r>
            <a:endParaRPr sz="900">
              <a:latin typeface="Mada Black"/>
              <a:ea typeface="Mada Black"/>
              <a:cs typeface="Mada Black"/>
              <a:sym typeface="Mada Black"/>
            </a:endParaRPr>
          </a:p>
        </p:txBody>
      </p:sp>
      <p:sp>
        <p:nvSpPr>
          <p:cNvPr id="366" name="Google Shape;366;p39"/>
          <p:cNvSpPr txBox="1"/>
          <p:nvPr/>
        </p:nvSpPr>
        <p:spPr>
          <a:xfrm>
            <a:off x="3373925" y="6310275"/>
            <a:ext cx="246000" cy="2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latin typeface="Mada Black"/>
                <a:ea typeface="Mada Black"/>
                <a:cs typeface="Mada Black"/>
                <a:sym typeface="Mada Black"/>
              </a:rPr>
              <a:t>L</a:t>
            </a:r>
            <a:endParaRPr sz="900">
              <a:latin typeface="Mada Black"/>
              <a:ea typeface="Mada Black"/>
              <a:cs typeface="Mada Black"/>
              <a:sym typeface="Mada Black"/>
            </a:endParaRPr>
          </a:p>
        </p:txBody>
      </p:sp>
      <p:sp>
        <p:nvSpPr>
          <p:cNvPr id="367" name="Google Shape;367;p39"/>
          <p:cNvSpPr txBox="1"/>
          <p:nvPr/>
        </p:nvSpPr>
        <p:spPr>
          <a:xfrm>
            <a:off x="4478825" y="5730250"/>
            <a:ext cx="246000" cy="2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latin typeface="Mada Black"/>
                <a:ea typeface="Mada Black"/>
                <a:cs typeface="Mada Black"/>
                <a:sym typeface="Mada Black"/>
              </a:rPr>
              <a:t>B</a:t>
            </a:r>
            <a:endParaRPr sz="900">
              <a:latin typeface="Mada Black"/>
              <a:ea typeface="Mada Black"/>
              <a:cs typeface="Mada Black"/>
              <a:sym typeface="Mada Black"/>
            </a:endParaRPr>
          </a:p>
        </p:txBody>
      </p:sp>
      <p:sp>
        <p:nvSpPr>
          <p:cNvPr id="368" name="Google Shape;368;p39"/>
          <p:cNvSpPr txBox="1"/>
          <p:nvPr/>
        </p:nvSpPr>
        <p:spPr>
          <a:xfrm>
            <a:off x="4478825" y="6310275"/>
            <a:ext cx="246000" cy="27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latin typeface="Mada Black"/>
                <a:ea typeface="Mada Black"/>
                <a:cs typeface="Mada Black"/>
                <a:sym typeface="Mada Black"/>
              </a:rPr>
              <a:t>C</a:t>
            </a:r>
            <a:endParaRPr sz="900">
              <a:latin typeface="Mada Black"/>
              <a:ea typeface="Mada Black"/>
              <a:cs typeface="Mada Black"/>
              <a:sym typeface="Mada Black"/>
            </a:endParaRPr>
          </a:p>
        </p:txBody>
      </p:sp>
      <p:sp>
        <p:nvSpPr>
          <p:cNvPr id="369" name="Google Shape;369;p39"/>
          <p:cNvSpPr txBox="1"/>
          <p:nvPr/>
        </p:nvSpPr>
        <p:spPr>
          <a:xfrm>
            <a:off x="2877050" y="5412650"/>
            <a:ext cx="2266800" cy="3810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Congestion at rest?</a:t>
            </a:r>
            <a:endParaRPr b="1" sz="1000">
              <a:latin typeface="Mada"/>
              <a:ea typeface="Mada"/>
              <a:cs typeface="Mada"/>
              <a:sym typeface="Mada"/>
            </a:endParaRPr>
          </a:p>
          <a:p>
            <a:pPr indent="0" lvl="0" marL="0" rtl="0" algn="l">
              <a:spcBef>
                <a:spcPts val="0"/>
              </a:spcBef>
              <a:spcAft>
                <a:spcPts val="0"/>
              </a:spcAft>
              <a:buNone/>
            </a:pPr>
            <a:r>
              <a:rPr b="1" lang="en-GB" sz="1000">
                <a:latin typeface="Mada"/>
                <a:ea typeface="Mada"/>
                <a:cs typeface="Mada"/>
                <a:sym typeface="Mada"/>
              </a:rPr>
              <a:t>                 No                    </a:t>
            </a:r>
            <a:r>
              <a:rPr b="1" lang="en-GB" sz="1000">
                <a:latin typeface="Mada"/>
                <a:ea typeface="Mada"/>
                <a:cs typeface="Mada"/>
                <a:sym typeface="Mada"/>
              </a:rPr>
              <a:t> </a:t>
            </a:r>
            <a:r>
              <a:rPr b="1" lang="en-GB" sz="1000">
                <a:latin typeface="Mada"/>
                <a:ea typeface="Mada"/>
                <a:cs typeface="Mada"/>
                <a:sym typeface="Mada"/>
              </a:rPr>
              <a:t>                Yes</a:t>
            </a:r>
            <a:endParaRPr b="1" sz="1000">
              <a:latin typeface="Mada"/>
              <a:ea typeface="Mada"/>
              <a:cs typeface="Mada"/>
              <a:sym typeface="Mada"/>
            </a:endParaRPr>
          </a:p>
        </p:txBody>
      </p:sp>
      <p:sp>
        <p:nvSpPr>
          <p:cNvPr id="370" name="Google Shape;370;p39"/>
          <p:cNvSpPr txBox="1"/>
          <p:nvPr/>
        </p:nvSpPr>
        <p:spPr>
          <a:xfrm rot="-5400000">
            <a:off x="1881600" y="6046100"/>
            <a:ext cx="1681200" cy="4047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1000">
                <a:latin typeface="Mada Black"/>
                <a:ea typeface="Mada Black"/>
                <a:cs typeface="Mada Black"/>
                <a:sym typeface="Mada Black"/>
              </a:rPr>
              <a:t>Low perfusion at rest?</a:t>
            </a:r>
            <a:endParaRPr sz="1000">
              <a:latin typeface="Mada Black"/>
              <a:ea typeface="Mada Black"/>
              <a:cs typeface="Mada Black"/>
              <a:sym typeface="Mada Black"/>
            </a:endParaRPr>
          </a:p>
          <a:p>
            <a:pPr indent="0" lvl="0" marL="0" rtl="0" algn="l">
              <a:spcBef>
                <a:spcPts val="0"/>
              </a:spcBef>
              <a:spcAft>
                <a:spcPts val="0"/>
              </a:spcAft>
              <a:buNone/>
            </a:pPr>
            <a:r>
              <a:rPr lang="en-GB" sz="1000">
                <a:latin typeface="Mada Black"/>
                <a:ea typeface="Mada Black"/>
                <a:cs typeface="Mada Black"/>
                <a:sym typeface="Mada Black"/>
              </a:rPr>
              <a:t>    Yes                  No</a:t>
            </a:r>
            <a:endParaRPr sz="1000">
              <a:latin typeface="Mada Black"/>
              <a:ea typeface="Mada Black"/>
              <a:cs typeface="Mada Black"/>
              <a:sym typeface="Mada Black"/>
            </a:endParaRPr>
          </a:p>
        </p:txBody>
      </p:sp>
      <p:sp>
        <p:nvSpPr>
          <p:cNvPr id="371" name="Google Shape;371;p39"/>
          <p:cNvSpPr/>
          <p:nvPr/>
        </p:nvSpPr>
        <p:spPr>
          <a:xfrm>
            <a:off x="2272200" y="5679350"/>
            <a:ext cx="276300" cy="202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9"/>
          <p:cNvSpPr/>
          <p:nvPr/>
        </p:nvSpPr>
        <p:spPr>
          <a:xfrm>
            <a:off x="1853100" y="5984150"/>
            <a:ext cx="695400" cy="276000"/>
          </a:xfrm>
          <a:prstGeom prst="roundRect">
            <a:avLst>
              <a:gd fmla="val 16667" name="adj"/>
            </a:avLst>
          </a:prstGeom>
          <a:noFill/>
          <a:ln cap="flat" cmpd="sng" w="9525">
            <a:solidFill>
              <a:srgbClr val="666666"/>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3" name="Google Shape;373;p39"/>
          <p:cNvCxnSpPr>
            <a:stCxn id="372" idx="1"/>
            <a:endCxn id="364" idx="3"/>
          </p:cNvCxnSpPr>
          <p:nvPr/>
        </p:nvCxnSpPr>
        <p:spPr>
          <a:xfrm rot="10800000">
            <a:off x="1629300" y="5943650"/>
            <a:ext cx="223800" cy="178500"/>
          </a:xfrm>
          <a:prstGeom prst="curvedConnector3">
            <a:avLst>
              <a:gd fmla="val 50022" name="adj1"/>
            </a:avLst>
          </a:prstGeom>
          <a:noFill/>
          <a:ln cap="flat" cmpd="sng" w="9525">
            <a:solidFill>
              <a:schemeClr val="dk2"/>
            </a:solidFill>
            <a:prstDash val="dot"/>
            <a:round/>
            <a:headEnd len="med" w="med" type="none"/>
            <a:tailEnd len="med" w="med" type="none"/>
          </a:ln>
        </p:spPr>
      </p:cxnSp>
      <p:sp>
        <p:nvSpPr>
          <p:cNvPr id="374" name="Google Shape;374;p39"/>
          <p:cNvSpPr txBox="1"/>
          <p:nvPr/>
        </p:nvSpPr>
        <p:spPr>
          <a:xfrm>
            <a:off x="5985800" y="6366050"/>
            <a:ext cx="1585500" cy="6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800">
                <a:latin typeface="Mada"/>
                <a:ea typeface="Mada"/>
                <a:cs typeface="Mada"/>
                <a:sym typeface="Mada"/>
              </a:rPr>
              <a:t>Dry: </a:t>
            </a:r>
            <a:r>
              <a:rPr lang="en-GB" sz="800">
                <a:latin typeface="Mada"/>
                <a:ea typeface="Mada"/>
                <a:cs typeface="Mada"/>
                <a:sym typeface="Mada"/>
              </a:rPr>
              <a:t>No congestion</a:t>
            </a:r>
            <a:endParaRPr sz="800">
              <a:latin typeface="Mada"/>
              <a:ea typeface="Mada"/>
              <a:cs typeface="Mada"/>
              <a:sym typeface="Mada"/>
            </a:endParaRPr>
          </a:p>
          <a:p>
            <a:pPr indent="0" lvl="0" marL="0" rtl="0" algn="l">
              <a:spcBef>
                <a:spcPts val="0"/>
              </a:spcBef>
              <a:spcAft>
                <a:spcPts val="0"/>
              </a:spcAft>
              <a:buNone/>
            </a:pPr>
            <a:r>
              <a:rPr b="1" lang="en-GB" sz="800">
                <a:latin typeface="Mada"/>
                <a:ea typeface="Mada"/>
                <a:cs typeface="Mada"/>
                <a:sym typeface="Mada"/>
              </a:rPr>
              <a:t>Wet:</a:t>
            </a:r>
            <a:r>
              <a:rPr lang="en-GB" sz="800">
                <a:latin typeface="Mada"/>
                <a:ea typeface="Mada"/>
                <a:cs typeface="Mada"/>
                <a:sym typeface="Mada"/>
              </a:rPr>
              <a:t> Congestion</a:t>
            </a:r>
            <a:endParaRPr sz="800">
              <a:latin typeface="Mada"/>
              <a:ea typeface="Mada"/>
              <a:cs typeface="Mada"/>
              <a:sym typeface="Mada"/>
            </a:endParaRPr>
          </a:p>
          <a:p>
            <a:pPr indent="0" lvl="0" marL="0" rtl="0" algn="l">
              <a:spcBef>
                <a:spcPts val="0"/>
              </a:spcBef>
              <a:spcAft>
                <a:spcPts val="0"/>
              </a:spcAft>
              <a:buNone/>
            </a:pPr>
            <a:r>
              <a:rPr b="1" lang="en-GB" sz="800">
                <a:latin typeface="Mada"/>
                <a:ea typeface="Mada"/>
                <a:cs typeface="Mada"/>
                <a:sym typeface="Mada"/>
              </a:rPr>
              <a:t>Warm:</a:t>
            </a:r>
            <a:r>
              <a:rPr lang="en-GB" sz="800">
                <a:latin typeface="Mada"/>
                <a:ea typeface="Mada"/>
                <a:cs typeface="Mada"/>
                <a:sym typeface="Mada"/>
              </a:rPr>
              <a:t> No decrease in perfusion</a:t>
            </a:r>
            <a:endParaRPr sz="800">
              <a:latin typeface="Mada"/>
              <a:ea typeface="Mada"/>
              <a:cs typeface="Mada"/>
              <a:sym typeface="Mada"/>
            </a:endParaRPr>
          </a:p>
          <a:p>
            <a:pPr indent="0" lvl="0" marL="0" rtl="0" algn="l">
              <a:spcBef>
                <a:spcPts val="0"/>
              </a:spcBef>
              <a:spcAft>
                <a:spcPts val="0"/>
              </a:spcAft>
              <a:buNone/>
            </a:pPr>
            <a:r>
              <a:rPr b="1" lang="en-GB" sz="800">
                <a:latin typeface="Mada"/>
                <a:ea typeface="Mada"/>
                <a:cs typeface="Mada"/>
                <a:sym typeface="Mada"/>
              </a:rPr>
              <a:t>Cold: </a:t>
            </a:r>
            <a:r>
              <a:rPr lang="en-GB" sz="800">
                <a:latin typeface="Mada"/>
                <a:ea typeface="Mada"/>
                <a:cs typeface="Mada"/>
                <a:sym typeface="Mada"/>
              </a:rPr>
              <a:t>Decrease in perfusion</a:t>
            </a:r>
            <a:endParaRPr sz="800">
              <a:latin typeface="Mada"/>
              <a:ea typeface="Mada"/>
              <a:cs typeface="Mada"/>
              <a:sym typeface="Mada"/>
            </a:endParaRPr>
          </a:p>
        </p:txBody>
      </p:sp>
      <p:sp>
        <p:nvSpPr>
          <p:cNvPr id="375" name="Google Shape;375;p39"/>
          <p:cNvSpPr/>
          <p:nvPr/>
        </p:nvSpPr>
        <p:spPr>
          <a:xfrm>
            <a:off x="6042950" y="6396075"/>
            <a:ext cx="1474200" cy="616800"/>
          </a:xfrm>
          <a:prstGeom prst="roundRect">
            <a:avLst>
              <a:gd fmla="val 16667" name="adj"/>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39"/>
          <p:cNvSpPr txBox="1"/>
          <p:nvPr/>
        </p:nvSpPr>
        <p:spPr>
          <a:xfrm>
            <a:off x="3297375" y="6174975"/>
            <a:ext cx="497400" cy="2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Mada"/>
                <a:ea typeface="Mada"/>
                <a:cs typeface="Mada"/>
                <a:sym typeface="Mada"/>
              </a:rPr>
              <a:t>Class I</a:t>
            </a:r>
            <a:endParaRPr b="1" sz="700">
              <a:latin typeface="Mada"/>
              <a:ea typeface="Mada"/>
              <a:cs typeface="Mada"/>
              <a:sym typeface="Mada"/>
            </a:endParaRPr>
          </a:p>
        </p:txBody>
      </p:sp>
      <p:sp>
        <p:nvSpPr>
          <p:cNvPr id="377" name="Google Shape;377;p39"/>
          <p:cNvSpPr txBox="1"/>
          <p:nvPr/>
        </p:nvSpPr>
        <p:spPr>
          <a:xfrm>
            <a:off x="4388950" y="6174975"/>
            <a:ext cx="497400" cy="22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Mada"/>
                <a:ea typeface="Mada"/>
                <a:cs typeface="Mada"/>
                <a:sym typeface="Mada"/>
              </a:rPr>
              <a:t>Class II</a:t>
            </a:r>
            <a:endParaRPr b="1" sz="700">
              <a:latin typeface="Mada"/>
              <a:ea typeface="Mada"/>
              <a:cs typeface="Mada"/>
              <a:sym typeface="Mada"/>
            </a:endParaRPr>
          </a:p>
        </p:txBody>
      </p:sp>
      <p:sp>
        <p:nvSpPr>
          <p:cNvPr id="378" name="Google Shape;378;p39"/>
          <p:cNvSpPr txBox="1"/>
          <p:nvPr/>
        </p:nvSpPr>
        <p:spPr>
          <a:xfrm>
            <a:off x="3248225" y="6753025"/>
            <a:ext cx="497400" cy="2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Mada"/>
                <a:ea typeface="Mada"/>
                <a:cs typeface="Mada"/>
                <a:sym typeface="Mada"/>
              </a:rPr>
              <a:t>Class III</a:t>
            </a:r>
            <a:endParaRPr b="1" sz="700">
              <a:latin typeface="Mada"/>
              <a:ea typeface="Mada"/>
              <a:cs typeface="Mada"/>
              <a:sym typeface="Mada"/>
            </a:endParaRPr>
          </a:p>
        </p:txBody>
      </p:sp>
      <p:sp>
        <p:nvSpPr>
          <p:cNvPr id="379" name="Google Shape;379;p39"/>
          <p:cNvSpPr txBox="1"/>
          <p:nvPr/>
        </p:nvSpPr>
        <p:spPr>
          <a:xfrm>
            <a:off x="4353125" y="6753100"/>
            <a:ext cx="497400" cy="24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700">
                <a:latin typeface="Mada"/>
                <a:ea typeface="Mada"/>
                <a:cs typeface="Mada"/>
                <a:sym typeface="Mada"/>
              </a:rPr>
              <a:t>Class IV</a:t>
            </a:r>
            <a:endParaRPr b="1" sz="700">
              <a:latin typeface="Mada"/>
              <a:ea typeface="Mada"/>
              <a:cs typeface="Mada"/>
              <a:sym typeface="Mada"/>
            </a:endParaRPr>
          </a:p>
        </p:txBody>
      </p:sp>
      <p:sp>
        <p:nvSpPr>
          <p:cNvPr id="380" name="Google Shape;380;p39"/>
          <p:cNvSpPr txBox="1"/>
          <p:nvPr/>
        </p:nvSpPr>
        <p:spPr>
          <a:xfrm>
            <a:off x="226450" y="1281250"/>
            <a:ext cx="5759400" cy="381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Used to </a:t>
            </a:r>
            <a:r>
              <a:rPr lang="en-GB" sz="1200">
                <a:solidFill>
                  <a:srgbClr val="6AA84F"/>
                </a:solidFill>
                <a:latin typeface="Mada"/>
                <a:ea typeface="Mada"/>
                <a:cs typeface="Mada"/>
                <a:sym typeface="Mada"/>
              </a:rPr>
              <a:t>assess</a:t>
            </a:r>
            <a:r>
              <a:rPr lang="en-GB" sz="1200">
                <a:solidFill>
                  <a:srgbClr val="6AA84F"/>
                </a:solidFill>
                <a:latin typeface="Mada"/>
                <a:ea typeface="Mada"/>
                <a:cs typeface="Mada"/>
                <a:sym typeface="Mada"/>
              </a:rPr>
              <a:t> severity</a:t>
            </a:r>
            <a:endParaRPr sz="1200">
              <a:solidFill>
                <a:srgbClr val="6AA84F"/>
              </a:solidFill>
              <a:latin typeface="Mada"/>
              <a:ea typeface="Mada"/>
              <a:cs typeface="Mada"/>
              <a:sym typeface="Mada"/>
            </a:endParaRPr>
          </a:p>
        </p:txBody>
      </p:sp>
      <p:sp>
        <p:nvSpPr>
          <p:cNvPr id="381" name="Google Shape;381;p39"/>
          <p:cNvSpPr txBox="1"/>
          <p:nvPr/>
        </p:nvSpPr>
        <p:spPr>
          <a:xfrm>
            <a:off x="100700" y="7667825"/>
            <a:ext cx="7186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Differential</a:t>
            </a:r>
            <a:r>
              <a:rPr lang="en-GB" sz="2200">
                <a:highlight>
                  <a:srgbClr val="F5E9ED"/>
                </a:highlight>
                <a:latin typeface="Mada Black"/>
                <a:ea typeface="Mada Black"/>
                <a:cs typeface="Mada Black"/>
                <a:sym typeface="Mada Black"/>
              </a:rPr>
              <a:t> diagnosis of HF signs and symptoms</a:t>
            </a:r>
            <a:endParaRPr sz="2200">
              <a:highlight>
                <a:srgbClr val="F5E9ED"/>
              </a:highlight>
              <a:latin typeface="Mada Black"/>
              <a:ea typeface="Mada Black"/>
              <a:cs typeface="Mada Black"/>
              <a:sym typeface="Mada Black"/>
            </a:endParaRPr>
          </a:p>
        </p:txBody>
      </p:sp>
      <p:sp>
        <p:nvSpPr>
          <p:cNvPr id="382" name="Google Shape;382;p39"/>
          <p:cNvSpPr/>
          <p:nvPr/>
        </p:nvSpPr>
        <p:spPr>
          <a:xfrm>
            <a:off x="1067825" y="8400650"/>
            <a:ext cx="1990800" cy="450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Pericardial diseases</a:t>
            </a:r>
            <a:endParaRPr sz="1200">
              <a:latin typeface="Mada"/>
              <a:ea typeface="Mada"/>
              <a:cs typeface="Mada"/>
              <a:sym typeface="Mada"/>
            </a:endParaRPr>
          </a:p>
        </p:txBody>
      </p:sp>
      <p:sp>
        <p:nvSpPr>
          <p:cNvPr id="383" name="Google Shape;383;p39"/>
          <p:cNvSpPr/>
          <p:nvPr/>
        </p:nvSpPr>
        <p:spPr>
          <a:xfrm>
            <a:off x="4801625" y="8400650"/>
            <a:ext cx="1990800" cy="450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Nephrotic syndrome</a:t>
            </a:r>
            <a:endParaRPr sz="1200">
              <a:latin typeface="Mada"/>
              <a:ea typeface="Mada"/>
              <a:cs typeface="Mada"/>
              <a:sym typeface="Mada"/>
            </a:endParaRPr>
          </a:p>
        </p:txBody>
      </p:sp>
      <p:sp>
        <p:nvSpPr>
          <p:cNvPr id="384" name="Google Shape;384;p39"/>
          <p:cNvSpPr/>
          <p:nvPr/>
        </p:nvSpPr>
        <p:spPr>
          <a:xfrm>
            <a:off x="1643550" y="9306175"/>
            <a:ext cx="1990800" cy="450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Liver diseases</a:t>
            </a:r>
            <a:endParaRPr sz="1200">
              <a:latin typeface="Mada"/>
              <a:ea typeface="Mada"/>
              <a:cs typeface="Mada"/>
              <a:sym typeface="Mada"/>
            </a:endParaRPr>
          </a:p>
        </p:txBody>
      </p:sp>
      <p:sp>
        <p:nvSpPr>
          <p:cNvPr id="385" name="Google Shape;385;p39"/>
          <p:cNvSpPr/>
          <p:nvPr/>
        </p:nvSpPr>
        <p:spPr>
          <a:xfrm>
            <a:off x="5378388" y="9277550"/>
            <a:ext cx="1990800" cy="450600"/>
          </a:xfrm>
          <a:prstGeom prst="rect">
            <a:avLst/>
          </a:prstGeom>
          <a:solidFill>
            <a:srgbClr val="F3F3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200">
                <a:latin typeface="Mada"/>
                <a:ea typeface="Mada"/>
                <a:cs typeface="Mada"/>
                <a:sym typeface="Mada"/>
              </a:rPr>
              <a:t>Protein losing enteropathy</a:t>
            </a:r>
            <a:endParaRPr sz="1200">
              <a:latin typeface="Mada"/>
              <a:ea typeface="Mada"/>
              <a:cs typeface="Mada"/>
              <a:sym typeface="Mada"/>
            </a:endParaRPr>
          </a:p>
        </p:txBody>
      </p:sp>
      <p:sp>
        <p:nvSpPr>
          <p:cNvPr id="386" name="Google Shape;386;p39"/>
          <p:cNvSpPr/>
          <p:nvPr/>
        </p:nvSpPr>
        <p:spPr>
          <a:xfrm>
            <a:off x="667775" y="8324450"/>
            <a:ext cx="561900" cy="616800"/>
          </a:xfrm>
          <a:prstGeom prst="ellipse">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900">
                <a:solidFill>
                  <a:srgbClr val="FFFFFF"/>
                </a:solidFill>
                <a:latin typeface="Mada Black"/>
                <a:ea typeface="Mada Black"/>
                <a:cs typeface="Mada Black"/>
                <a:sym typeface="Mada Black"/>
              </a:rPr>
              <a:t>1</a:t>
            </a:r>
            <a:endParaRPr sz="1900">
              <a:solidFill>
                <a:srgbClr val="FFFFFF"/>
              </a:solidFill>
              <a:latin typeface="Mada Black"/>
              <a:ea typeface="Mada Black"/>
              <a:cs typeface="Mada Black"/>
              <a:sym typeface="Mada Black"/>
            </a:endParaRPr>
          </a:p>
        </p:txBody>
      </p:sp>
      <p:sp>
        <p:nvSpPr>
          <p:cNvPr id="387" name="Google Shape;387;p39"/>
          <p:cNvSpPr/>
          <p:nvPr/>
        </p:nvSpPr>
        <p:spPr>
          <a:xfrm>
            <a:off x="1210700" y="9239450"/>
            <a:ext cx="561900" cy="616800"/>
          </a:xfrm>
          <a:prstGeom prst="ellipse">
            <a:avLst/>
          </a:prstGeom>
          <a:solidFill>
            <a:srgbClr val="BA668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900">
                <a:solidFill>
                  <a:srgbClr val="FFFFFF"/>
                </a:solidFill>
                <a:latin typeface="Mada Black"/>
                <a:ea typeface="Mada Black"/>
                <a:cs typeface="Mada Black"/>
                <a:sym typeface="Mada Black"/>
              </a:rPr>
              <a:t>3</a:t>
            </a:r>
            <a:endParaRPr sz="1900">
              <a:solidFill>
                <a:srgbClr val="FFFFFF"/>
              </a:solidFill>
              <a:latin typeface="Mada Black"/>
              <a:ea typeface="Mada Black"/>
              <a:cs typeface="Mada Black"/>
              <a:sym typeface="Mada Black"/>
            </a:endParaRPr>
          </a:p>
        </p:txBody>
      </p:sp>
      <p:sp>
        <p:nvSpPr>
          <p:cNvPr id="388" name="Google Shape;388;p39"/>
          <p:cNvSpPr/>
          <p:nvPr/>
        </p:nvSpPr>
        <p:spPr>
          <a:xfrm>
            <a:off x="4353350" y="8324450"/>
            <a:ext cx="561900" cy="616800"/>
          </a:xfrm>
          <a:prstGeom prst="ellipse">
            <a:avLst/>
          </a:prstGeom>
          <a:solidFill>
            <a:srgbClr val="B52B5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900">
                <a:solidFill>
                  <a:srgbClr val="FFFFFF"/>
                </a:solidFill>
                <a:latin typeface="Mada Black"/>
                <a:ea typeface="Mada Black"/>
                <a:cs typeface="Mada Black"/>
                <a:sym typeface="Mada Black"/>
              </a:rPr>
              <a:t>2</a:t>
            </a:r>
            <a:endParaRPr sz="1900">
              <a:solidFill>
                <a:srgbClr val="FFFFFF"/>
              </a:solidFill>
              <a:latin typeface="Mada Black"/>
              <a:ea typeface="Mada Black"/>
              <a:cs typeface="Mada Black"/>
              <a:sym typeface="Mada Black"/>
            </a:endParaRPr>
          </a:p>
        </p:txBody>
      </p:sp>
      <p:sp>
        <p:nvSpPr>
          <p:cNvPr id="389" name="Google Shape;389;p39"/>
          <p:cNvSpPr/>
          <p:nvPr/>
        </p:nvSpPr>
        <p:spPr>
          <a:xfrm>
            <a:off x="4926725" y="9194450"/>
            <a:ext cx="561900" cy="616800"/>
          </a:xfrm>
          <a:prstGeom prst="ellipse">
            <a:avLst/>
          </a:prstGeom>
          <a:solidFill>
            <a:srgbClr val="F5E9E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1900">
                <a:solidFill>
                  <a:srgbClr val="FFFFFF"/>
                </a:solidFill>
                <a:latin typeface="Mada Black"/>
                <a:ea typeface="Mada Black"/>
                <a:cs typeface="Mada Black"/>
                <a:sym typeface="Mada Black"/>
              </a:rPr>
              <a:t>4</a:t>
            </a:r>
            <a:endParaRPr sz="1900">
              <a:solidFill>
                <a:srgbClr val="FFFFFF"/>
              </a:solidFill>
              <a:latin typeface="Mada Black"/>
              <a:ea typeface="Mada Black"/>
              <a:cs typeface="Mada Black"/>
              <a:sym typeface="Mada Black"/>
            </a:endParaRPr>
          </a:p>
        </p:txBody>
      </p:sp>
      <p:sp>
        <p:nvSpPr>
          <p:cNvPr id="390" name="Google Shape;390;p39"/>
          <p:cNvSpPr txBox="1"/>
          <p:nvPr/>
        </p:nvSpPr>
        <p:spPr>
          <a:xfrm>
            <a:off x="63" y="10154450"/>
            <a:ext cx="7589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first, we look at the congestion state which is the fluid status (is he hypovolemic or overloaded?) and the BP (which is the perfusion status) if he’s not congested with normal BP we call him warm &amp; dry, and if he’s the </a:t>
            </a:r>
            <a:r>
              <a:rPr lang="en-GB" sz="900">
                <a:solidFill>
                  <a:srgbClr val="6AA84F"/>
                </a:solidFill>
                <a:latin typeface="Mada"/>
                <a:ea typeface="Mada"/>
                <a:cs typeface="Mada"/>
                <a:sym typeface="Mada"/>
              </a:rPr>
              <a:t>opposite</a:t>
            </a:r>
            <a:r>
              <a:rPr lang="en-GB" sz="900">
                <a:solidFill>
                  <a:srgbClr val="6AA84F"/>
                </a:solidFill>
                <a:latin typeface="Mada"/>
                <a:ea typeface="Mada"/>
                <a:cs typeface="Mada"/>
                <a:sym typeface="Mada"/>
              </a:rPr>
              <a:t> then he’s Cold &amp; wet (cardiogenic state) . when he’s warm &amp; wet when he’s perfusing well he’s usually hypertensive.  If they’re not having enough oral intake they’re Dry &amp; cold</a:t>
            </a:r>
            <a:endParaRPr sz="900">
              <a:solidFill>
                <a:srgbClr val="6AA84F"/>
              </a:solidFill>
              <a:latin typeface="Mada"/>
              <a:ea typeface="Mada"/>
              <a:cs typeface="Mada"/>
              <a:sym typeface="Mada"/>
            </a:endParaRPr>
          </a:p>
        </p:txBody>
      </p:sp>
      <p:pic>
        <p:nvPicPr>
          <p:cNvPr id="391" name="Google Shape;391;p39"/>
          <p:cNvPicPr preferRelativeResize="0"/>
          <p:nvPr/>
        </p:nvPicPr>
        <p:blipFill>
          <a:blip r:embed="rId5">
            <a:alphaModFix/>
          </a:blip>
          <a:stretch>
            <a:fillRect/>
          </a:stretch>
        </p:blipFill>
        <p:spPr>
          <a:xfrm>
            <a:off x="5739198" y="3926950"/>
            <a:ext cx="1749626" cy="120293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40"/>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a:t>
            </a:r>
            <a:endParaRPr sz="2800">
              <a:latin typeface="Mada Black"/>
              <a:ea typeface="Mada Black"/>
              <a:cs typeface="Mada Black"/>
              <a:sym typeface="Mada Black"/>
            </a:endParaRPr>
          </a:p>
        </p:txBody>
      </p:sp>
      <p:cxnSp>
        <p:nvCxnSpPr>
          <p:cNvPr id="397" name="Google Shape;397;p40"/>
          <p:cNvCxnSpPr/>
          <p:nvPr/>
        </p:nvCxnSpPr>
        <p:spPr>
          <a:xfrm rot="10800000">
            <a:off x="8900" y="10230650"/>
            <a:ext cx="7612800" cy="0"/>
          </a:xfrm>
          <a:prstGeom prst="straightConnector1">
            <a:avLst/>
          </a:prstGeom>
          <a:noFill/>
          <a:ln cap="flat" cmpd="sng" w="28575">
            <a:solidFill>
              <a:srgbClr val="9C254D"/>
            </a:solidFill>
            <a:prstDash val="dot"/>
            <a:round/>
            <a:headEnd len="med" w="med" type="none"/>
            <a:tailEnd len="med" w="med" type="none"/>
          </a:ln>
        </p:spPr>
      </p:cxnSp>
      <p:sp>
        <p:nvSpPr>
          <p:cNvPr id="398" name="Google Shape;398;p40"/>
          <p:cNvSpPr txBox="1"/>
          <p:nvPr/>
        </p:nvSpPr>
        <p:spPr>
          <a:xfrm>
            <a:off x="198175" y="7534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Introduction to HF m</a:t>
            </a:r>
            <a:r>
              <a:rPr lang="en-GB" sz="2200">
                <a:highlight>
                  <a:srgbClr val="F5E9ED"/>
                </a:highlight>
                <a:latin typeface="Mada Black"/>
                <a:ea typeface="Mada Black"/>
                <a:cs typeface="Mada Black"/>
                <a:sym typeface="Mada Black"/>
              </a:rPr>
              <a:t>anagement </a:t>
            </a:r>
            <a:endParaRPr sz="2200">
              <a:highlight>
                <a:srgbClr val="F5E9ED"/>
              </a:highlight>
              <a:latin typeface="Mada Black"/>
              <a:ea typeface="Mada Black"/>
              <a:cs typeface="Mada Black"/>
              <a:sym typeface="Mada Black"/>
            </a:endParaRPr>
          </a:p>
        </p:txBody>
      </p:sp>
      <p:sp>
        <p:nvSpPr>
          <p:cNvPr id="399" name="Google Shape;399;p40"/>
          <p:cNvSpPr txBox="1"/>
          <p:nvPr/>
        </p:nvSpPr>
        <p:spPr>
          <a:xfrm>
            <a:off x="524825" y="1224100"/>
            <a:ext cx="6724800" cy="1038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First correct the reversible causes e.g. Ischemia, VHD, thyrotoxicosis, anemia and other high output status, shunts, Arrhythmias (e.g. Afib, atrial flutter, CHB), medications (e.g. CCB, </a:t>
            </a:r>
            <a:r>
              <a:rPr lang="en-GB" sz="1200">
                <a:latin typeface="Mada"/>
                <a:ea typeface="Mada"/>
                <a:cs typeface="Mada"/>
                <a:sym typeface="Mada"/>
              </a:rPr>
              <a:t>antiarrhythmics</a:t>
            </a:r>
            <a:r>
              <a:rPr lang="en-GB" sz="1200">
                <a:latin typeface="Mada"/>
                <a:ea typeface="Mada"/>
                <a:cs typeface="Mada"/>
                <a:sym typeface="Mada"/>
              </a:rPr>
              <a:t>, NSAIDS)</a:t>
            </a:r>
            <a:endParaRPr sz="1200">
              <a:latin typeface="Mada"/>
              <a:ea typeface="Mada"/>
              <a:cs typeface="Mada"/>
              <a:sym typeface="Mada"/>
            </a:endParaRPr>
          </a:p>
        </p:txBody>
      </p:sp>
      <p:sp>
        <p:nvSpPr>
          <p:cNvPr id="400" name="Google Shape;400;p40"/>
          <p:cNvSpPr/>
          <p:nvPr/>
        </p:nvSpPr>
        <p:spPr>
          <a:xfrm>
            <a:off x="2099313" y="1976575"/>
            <a:ext cx="3390900" cy="5526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FFFFFF"/>
                </a:solidFill>
                <a:latin typeface="Mada"/>
                <a:ea typeface="Mada"/>
                <a:cs typeface="Mada"/>
                <a:sym typeface="Mada"/>
              </a:rPr>
              <a:t>Management</a:t>
            </a:r>
            <a:r>
              <a:rPr b="1" lang="en-GB" sz="1700">
                <a:solidFill>
                  <a:srgbClr val="FFFFFF"/>
                </a:solidFill>
                <a:latin typeface="Mada"/>
                <a:ea typeface="Mada"/>
                <a:cs typeface="Mada"/>
                <a:sym typeface="Mada"/>
              </a:rPr>
              <a:t> tools</a:t>
            </a:r>
            <a:endParaRPr b="1" sz="1700">
              <a:solidFill>
                <a:srgbClr val="FFFFFF"/>
              </a:solidFill>
              <a:latin typeface="Mada"/>
              <a:ea typeface="Mada"/>
              <a:cs typeface="Mada"/>
              <a:sym typeface="Mada"/>
            </a:endParaRPr>
          </a:p>
        </p:txBody>
      </p:sp>
      <p:sp>
        <p:nvSpPr>
          <p:cNvPr id="401" name="Google Shape;401;p40"/>
          <p:cNvSpPr/>
          <p:nvPr/>
        </p:nvSpPr>
        <p:spPr>
          <a:xfrm>
            <a:off x="181925" y="2862400"/>
            <a:ext cx="1695600" cy="552600"/>
          </a:xfrm>
          <a:prstGeom prst="snip2SameRect">
            <a:avLst>
              <a:gd fmla="val 16667" name="adj1"/>
              <a:gd fmla="val 0" name="adj2"/>
            </a:avLst>
          </a:prstGeom>
          <a:solidFill>
            <a:srgbClr val="F5E9ED"/>
          </a:solidFill>
          <a:ln cap="flat" cmpd="sng" w="9525">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9C254D"/>
                </a:solidFill>
                <a:latin typeface="Mada"/>
                <a:ea typeface="Mada"/>
                <a:cs typeface="Mada"/>
                <a:sym typeface="Mada"/>
              </a:rPr>
              <a:t>Lifestyle</a:t>
            </a:r>
            <a:r>
              <a:rPr b="1" lang="en-GB" sz="1200">
                <a:solidFill>
                  <a:srgbClr val="9C254D"/>
                </a:solidFill>
                <a:latin typeface="Mada"/>
                <a:ea typeface="Mada"/>
                <a:cs typeface="Mada"/>
                <a:sym typeface="Mada"/>
              </a:rPr>
              <a:t> modification</a:t>
            </a:r>
            <a:endParaRPr b="1" baseline="30000" sz="1200">
              <a:solidFill>
                <a:srgbClr val="9C254D"/>
              </a:solidFill>
              <a:latin typeface="Mada"/>
              <a:ea typeface="Mada"/>
              <a:cs typeface="Mada"/>
              <a:sym typeface="Mada"/>
            </a:endParaRPr>
          </a:p>
        </p:txBody>
      </p:sp>
      <p:sp>
        <p:nvSpPr>
          <p:cNvPr id="402" name="Google Shape;402;p40"/>
          <p:cNvSpPr/>
          <p:nvPr/>
        </p:nvSpPr>
        <p:spPr>
          <a:xfrm>
            <a:off x="2946963" y="2862400"/>
            <a:ext cx="1695600" cy="552600"/>
          </a:xfrm>
          <a:prstGeom prst="snip2SameRect">
            <a:avLst>
              <a:gd fmla="val 16667" name="adj1"/>
              <a:gd fmla="val 0" name="adj2"/>
            </a:avLst>
          </a:prstGeom>
          <a:solidFill>
            <a:srgbClr val="F5E9ED"/>
          </a:solidFill>
          <a:ln cap="flat" cmpd="sng" w="9525">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9C254D"/>
                </a:solidFill>
                <a:latin typeface="Mada"/>
                <a:ea typeface="Mada"/>
                <a:cs typeface="Mada"/>
                <a:sym typeface="Mada"/>
              </a:rPr>
              <a:t>Pharmacological</a:t>
            </a:r>
            <a:endParaRPr b="1" sz="1200">
              <a:solidFill>
                <a:srgbClr val="9C254D"/>
              </a:solidFill>
              <a:latin typeface="Mada"/>
              <a:ea typeface="Mada"/>
              <a:cs typeface="Mada"/>
              <a:sym typeface="Mada"/>
            </a:endParaRPr>
          </a:p>
        </p:txBody>
      </p:sp>
      <p:sp>
        <p:nvSpPr>
          <p:cNvPr id="403" name="Google Shape;403;p40"/>
          <p:cNvSpPr/>
          <p:nvPr/>
        </p:nvSpPr>
        <p:spPr>
          <a:xfrm>
            <a:off x="5677850" y="2862400"/>
            <a:ext cx="1695600" cy="552600"/>
          </a:xfrm>
          <a:prstGeom prst="snip2SameRect">
            <a:avLst>
              <a:gd fmla="val 16667" name="adj1"/>
              <a:gd fmla="val 0" name="adj2"/>
            </a:avLst>
          </a:prstGeom>
          <a:solidFill>
            <a:srgbClr val="F5E9ED"/>
          </a:solidFill>
          <a:ln cap="flat" cmpd="sng" w="9525">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9C254D"/>
                </a:solidFill>
                <a:latin typeface="Mada"/>
                <a:ea typeface="Mada"/>
                <a:cs typeface="Mada"/>
                <a:sym typeface="Mada"/>
              </a:rPr>
              <a:t>Surgical</a:t>
            </a:r>
            <a:endParaRPr b="1" sz="1200">
              <a:solidFill>
                <a:srgbClr val="9C254D"/>
              </a:solidFill>
              <a:latin typeface="Mada"/>
              <a:ea typeface="Mada"/>
              <a:cs typeface="Mada"/>
              <a:sym typeface="Mada"/>
            </a:endParaRPr>
          </a:p>
        </p:txBody>
      </p:sp>
      <p:cxnSp>
        <p:nvCxnSpPr>
          <p:cNvPr id="404" name="Google Shape;404;p40"/>
          <p:cNvCxnSpPr>
            <a:stCxn id="400" idx="2"/>
            <a:endCxn id="401" idx="3"/>
          </p:cNvCxnSpPr>
          <p:nvPr/>
        </p:nvCxnSpPr>
        <p:spPr>
          <a:xfrm rot="5400000">
            <a:off x="2245563" y="1313275"/>
            <a:ext cx="333300" cy="2765100"/>
          </a:xfrm>
          <a:prstGeom prst="bentConnector3">
            <a:avLst>
              <a:gd fmla="val 49989" name="adj1"/>
            </a:avLst>
          </a:prstGeom>
          <a:noFill/>
          <a:ln cap="flat" cmpd="sng" w="9525">
            <a:solidFill>
              <a:schemeClr val="dk2"/>
            </a:solidFill>
            <a:prstDash val="solid"/>
            <a:round/>
            <a:headEnd len="med" w="med" type="none"/>
            <a:tailEnd len="med" w="med" type="none"/>
          </a:ln>
        </p:spPr>
      </p:cxnSp>
      <p:cxnSp>
        <p:nvCxnSpPr>
          <p:cNvPr id="405" name="Google Shape;405;p40"/>
          <p:cNvCxnSpPr>
            <a:stCxn id="400" idx="2"/>
            <a:endCxn id="403" idx="3"/>
          </p:cNvCxnSpPr>
          <p:nvPr/>
        </p:nvCxnSpPr>
        <p:spPr>
          <a:xfrm flipH="1" rot="-5400000">
            <a:off x="4993563" y="1330375"/>
            <a:ext cx="333300" cy="2730900"/>
          </a:xfrm>
          <a:prstGeom prst="bentConnector3">
            <a:avLst>
              <a:gd fmla="val 49989" name="adj1"/>
            </a:avLst>
          </a:prstGeom>
          <a:noFill/>
          <a:ln cap="flat" cmpd="sng" w="9525">
            <a:solidFill>
              <a:schemeClr val="dk2"/>
            </a:solidFill>
            <a:prstDash val="solid"/>
            <a:round/>
            <a:headEnd len="med" w="med" type="none"/>
            <a:tailEnd len="med" w="med" type="none"/>
          </a:ln>
        </p:spPr>
      </p:cxnSp>
      <p:cxnSp>
        <p:nvCxnSpPr>
          <p:cNvPr id="406" name="Google Shape;406;p40"/>
          <p:cNvCxnSpPr>
            <a:stCxn id="400" idx="2"/>
            <a:endCxn id="402" idx="3"/>
          </p:cNvCxnSpPr>
          <p:nvPr/>
        </p:nvCxnSpPr>
        <p:spPr>
          <a:xfrm flipH="1" rot="-5400000">
            <a:off x="3628413" y="2695525"/>
            <a:ext cx="333300" cy="600"/>
          </a:xfrm>
          <a:prstGeom prst="bentConnector3">
            <a:avLst>
              <a:gd fmla="val 49989" name="adj1"/>
            </a:avLst>
          </a:prstGeom>
          <a:noFill/>
          <a:ln cap="flat" cmpd="sng" w="9525">
            <a:solidFill>
              <a:schemeClr val="dk2"/>
            </a:solidFill>
            <a:prstDash val="solid"/>
            <a:round/>
            <a:headEnd len="med" w="med" type="none"/>
            <a:tailEnd len="med" w="med" type="none"/>
          </a:ln>
        </p:spPr>
      </p:cxnSp>
      <p:sp>
        <p:nvSpPr>
          <p:cNvPr id="407" name="Google Shape;407;p40"/>
          <p:cNvSpPr/>
          <p:nvPr/>
        </p:nvSpPr>
        <p:spPr>
          <a:xfrm>
            <a:off x="181925" y="3410600"/>
            <a:ext cx="1695600" cy="1106100"/>
          </a:xfrm>
          <a:prstGeom prst="rect">
            <a:avLst/>
          </a:prstGeom>
          <a:noFill/>
          <a:ln cap="flat" cmpd="sng" w="9525">
            <a:solidFill>
              <a:srgbClr val="9C254D"/>
            </a:solidFill>
            <a:prstDash val="dot"/>
            <a:round/>
            <a:headEnd len="sm" w="sm" type="none"/>
            <a:tailEnd len="sm" w="sm" type="none"/>
          </a:ln>
        </p:spPr>
        <p:txBody>
          <a:bodyPr anchorCtr="0" anchor="ctr" bIns="91425" lIns="91425" spcFirstLastPara="1" rIns="91425" wrap="square" tIns="91425">
            <a:noAutofit/>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Diet</a:t>
            </a:r>
            <a:r>
              <a:rPr baseline="30000" lang="en-GB" sz="1100">
                <a:latin typeface="Mada"/>
                <a:ea typeface="Mada"/>
                <a:cs typeface="Mada"/>
                <a:sym typeface="Mada"/>
              </a:rPr>
              <a:t>1</a:t>
            </a:r>
            <a:endParaRPr baseline="30000"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Fluid intake</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Exercise </a:t>
            </a:r>
            <a:r>
              <a:rPr lang="en-GB" sz="1100">
                <a:solidFill>
                  <a:srgbClr val="6AA84F"/>
                </a:solidFill>
                <a:latin typeface="Mada"/>
                <a:ea typeface="Mada"/>
                <a:cs typeface="Mada"/>
                <a:sym typeface="Mada"/>
              </a:rPr>
              <a:t>shows mortality benefit</a:t>
            </a:r>
            <a:endParaRPr sz="1100">
              <a:solidFill>
                <a:srgbClr val="6AA84F"/>
              </a:solidFill>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Smoke cessation</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Weight reduction</a:t>
            </a:r>
            <a:endParaRPr sz="1100">
              <a:latin typeface="Mada"/>
              <a:ea typeface="Mada"/>
              <a:cs typeface="Mada"/>
              <a:sym typeface="Mada"/>
            </a:endParaRPr>
          </a:p>
        </p:txBody>
      </p:sp>
      <p:sp>
        <p:nvSpPr>
          <p:cNvPr id="408" name="Google Shape;408;p40"/>
          <p:cNvSpPr/>
          <p:nvPr/>
        </p:nvSpPr>
        <p:spPr>
          <a:xfrm>
            <a:off x="2946963" y="3410600"/>
            <a:ext cx="1695600" cy="1106100"/>
          </a:xfrm>
          <a:prstGeom prst="rect">
            <a:avLst/>
          </a:prstGeom>
          <a:noFill/>
          <a:ln cap="flat" cmpd="sng" w="9525">
            <a:solidFill>
              <a:srgbClr val="9C254D"/>
            </a:solidFill>
            <a:prstDash val="dot"/>
            <a:round/>
            <a:headEnd len="sm" w="sm" type="none"/>
            <a:tailEnd len="sm" w="sm" type="none"/>
          </a:ln>
        </p:spPr>
        <p:txBody>
          <a:bodyPr anchorCtr="0" anchor="ctr" bIns="91425" lIns="91425" spcFirstLastPara="1" rIns="91425" wrap="square" tIns="91425">
            <a:noAutofit/>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Oral medication</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Immunization </a:t>
            </a:r>
            <a:r>
              <a:rPr lang="en-GB" sz="1100">
                <a:solidFill>
                  <a:srgbClr val="6AA84F"/>
                </a:solidFill>
                <a:latin typeface="Mada"/>
                <a:ea typeface="Mada"/>
                <a:cs typeface="Mada"/>
                <a:sym typeface="Mada"/>
              </a:rPr>
              <a:t>(flu, pneumococcal and covid-19 (hopefully)</a:t>
            </a:r>
            <a:endParaRPr sz="1100">
              <a:solidFill>
                <a:srgbClr val="6AA84F"/>
              </a:solidFill>
              <a:latin typeface="Mada"/>
              <a:ea typeface="Mada"/>
              <a:cs typeface="Mada"/>
              <a:sym typeface="Mada"/>
            </a:endParaRPr>
          </a:p>
        </p:txBody>
      </p:sp>
      <p:sp>
        <p:nvSpPr>
          <p:cNvPr id="409" name="Google Shape;409;p40"/>
          <p:cNvSpPr/>
          <p:nvPr/>
        </p:nvSpPr>
        <p:spPr>
          <a:xfrm>
            <a:off x="5677850" y="3410600"/>
            <a:ext cx="1695600" cy="1106100"/>
          </a:xfrm>
          <a:prstGeom prst="rect">
            <a:avLst/>
          </a:prstGeom>
          <a:noFill/>
          <a:ln cap="flat" cmpd="sng" w="9525">
            <a:solidFill>
              <a:srgbClr val="9C254D"/>
            </a:solidFill>
            <a:prstDash val="dot"/>
            <a:round/>
            <a:headEnd len="sm" w="sm" type="none"/>
            <a:tailEnd len="sm" w="sm" type="none"/>
          </a:ln>
        </p:spPr>
        <p:txBody>
          <a:bodyPr anchorCtr="0" anchor="ctr" bIns="91425" lIns="91425" spcFirstLastPara="1" rIns="91425" wrap="square" tIns="91425">
            <a:noAutofit/>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Device therapy</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Assisting</a:t>
            </a:r>
            <a:r>
              <a:rPr lang="en-GB" sz="1100">
                <a:latin typeface="Mada"/>
                <a:ea typeface="Mada"/>
                <a:cs typeface="Mada"/>
                <a:sym typeface="Mada"/>
              </a:rPr>
              <a:t> devices</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Transplant</a:t>
            </a:r>
            <a:endParaRPr sz="1100">
              <a:latin typeface="Mada"/>
              <a:ea typeface="Mada"/>
              <a:cs typeface="Mada"/>
              <a:sym typeface="Mada"/>
            </a:endParaRPr>
          </a:p>
        </p:txBody>
      </p:sp>
      <p:sp>
        <p:nvSpPr>
          <p:cNvPr id="410" name="Google Shape;410;p40"/>
          <p:cNvSpPr txBox="1"/>
          <p:nvPr/>
        </p:nvSpPr>
        <p:spPr>
          <a:xfrm>
            <a:off x="0" y="10208425"/>
            <a:ext cx="7589400" cy="264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total salt intake should be  2 grams per day. We </a:t>
            </a:r>
            <a:r>
              <a:rPr lang="en-GB" sz="900">
                <a:solidFill>
                  <a:srgbClr val="6AA84F"/>
                </a:solidFill>
                <a:latin typeface="Mada"/>
                <a:ea typeface="Mada"/>
                <a:cs typeface="Mada"/>
                <a:sym typeface="Mada"/>
              </a:rPr>
              <a:t>don't</a:t>
            </a:r>
            <a:r>
              <a:rPr lang="en-GB" sz="900">
                <a:solidFill>
                  <a:srgbClr val="6AA84F"/>
                </a:solidFill>
                <a:latin typeface="Mada"/>
                <a:ea typeface="Mada"/>
                <a:cs typeface="Mada"/>
                <a:sym typeface="Mada"/>
              </a:rPr>
              <a:t> restrict the patient completely from salt. To describe ot to the patient, tell him “don’t add any EXTRA salt, don’t eat canned food and try to avoid </a:t>
            </a:r>
            <a:r>
              <a:rPr lang="en-GB" sz="900">
                <a:solidFill>
                  <a:srgbClr val="6AA84F"/>
                </a:solidFill>
                <a:latin typeface="Mada"/>
                <a:ea typeface="Mada"/>
                <a:cs typeface="Mada"/>
                <a:sym typeface="Mada"/>
              </a:rPr>
              <a:t>cheese</a:t>
            </a:r>
            <a:r>
              <a:rPr lang="en-GB" sz="900">
                <a:solidFill>
                  <a:srgbClr val="6AA84F"/>
                </a:solidFill>
                <a:latin typeface="Mada"/>
                <a:ea typeface="Mada"/>
                <a:cs typeface="Mada"/>
                <a:sym typeface="Mada"/>
              </a:rPr>
              <a:t> (any kind). And to stay away from restaurant. For fluid they should.t exceed fluids above 1.5 liters</a:t>
            </a:r>
            <a:endParaRPr sz="900">
              <a:solidFill>
                <a:srgbClr val="6AA84F"/>
              </a:solidFill>
              <a:latin typeface="Mada"/>
              <a:ea typeface="Mada"/>
              <a:cs typeface="Mada"/>
              <a:sym typeface="Mada"/>
            </a:endParaRPr>
          </a:p>
        </p:txBody>
      </p:sp>
      <p:sp>
        <p:nvSpPr>
          <p:cNvPr id="411" name="Google Shape;411;p40"/>
          <p:cNvSpPr txBox="1"/>
          <p:nvPr/>
        </p:nvSpPr>
        <p:spPr>
          <a:xfrm>
            <a:off x="198175" y="47158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Management of Chronic HF</a:t>
            </a:r>
            <a:endParaRPr sz="2200">
              <a:highlight>
                <a:srgbClr val="F5E9ED"/>
              </a:highlight>
              <a:latin typeface="Mada Black"/>
              <a:ea typeface="Mada Black"/>
              <a:cs typeface="Mada Black"/>
              <a:sym typeface="Mada Black"/>
            </a:endParaRPr>
          </a:p>
        </p:txBody>
      </p:sp>
      <p:graphicFrame>
        <p:nvGraphicFramePr>
          <p:cNvPr id="412" name="Google Shape;412;p40"/>
          <p:cNvGraphicFramePr/>
          <p:nvPr/>
        </p:nvGraphicFramePr>
        <p:xfrm>
          <a:off x="324025" y="5260325"/>
          <a:ext cx="3000000" cy="3000000"/>
        </p:xfrm>
        <a:graphic>
          <a:graphicData uri="http://schemas.openxmlformats.org/drawingml/2006/table">
            <a:tbl>
              <a:tblPr>
                <a:noFill/>
                <a:tableStyleId>{CC369E86-8323-432C-B50D-B4B191C9F64A}</a:tableStyleId>
              </a:tblPr>
              <a:tblGrid>
                <a:gridCol w="7097075"/>
              </a:tblGrid>
              <a:tr h="283075">
                <a:tc>
                  <a:txBody>
                    <a:bodyPr/>
                    <a:lstStyle/>
                    <a:p>
                      <a:pPr indent="0" lvl="0" marL="0" rtl="0" algn="ctr">
                        <a:spcBef>
                          <a:spcPts val="0"/>
                        </a:spcBef>
                        <a:spcAft>
                          <a:spcPts val="0"/>
                        </a:spcAft>
                        <a:buNone/>
                      </a:pPr>
                      <a:r>
                        <a:rPr b="1" lang="en-GB" sz="1500">
                          <a:solidFill>
                            <a:srgbClr val="FFFFFF"/>
                          </a:solidFill>
                          <a:latin typeface="Mada"/>
                          <a:ea typeface="Mada"/>
                          <a:cs typeface="Mada"/>
                          <a:sym typeface="Mada"/>
                        </a:rPr>
                        <a:t>General measures</a:t>
                      </a:r>
                      <a:endParaRPr b="1" sz="1500">
                        <a:solidFill>
                          <a:srgbClr val="FFFFFF"/>
                        </a:solidFill>
                        <a:latin typeface="Mada"/>
                        <a:ea typeface="Mada"/>
                        <a:cs typeface="Mada"/>
                        <a:sym typeface="Mada"/>
                      </a:endParaRPr>
                    </a:p>
                  </a:txBody>
                  <a:tcPr marT="91425" marB="91425" marR="91425" marL="91425" anchor="ctr">
                    <a:solidFill>
                      <a:srgbClr val="9C254D"/>
                    </a:solidFill>
                  </a:tcPr>
                </a:tc>
              </a:tr>
              <a:tr h="1500700">
                <a:tc>
                  <a:txBody>
                    <a:bodyPr/>
                    <a:lstStyle/>
                    <a:p>
                      <a:pPr indent="0" lvl="0" marL="0" rtl="0" algn="l">
                        <a:spcBef>
                          <a:spcPts val="0"/>
                        </a:spcBef>
                        <a:spcAft>
                          <a:spcPts val="0"/>
                        </a:spcAft>
                        <a:buNone/>
                      </a:pPr>
                      <a:r>
                        <a:t/>
                      </a:r>
                      <a:endParaRPr/>
                    </a:p>
                  </a:txBody>
                  <a:tcPr marT="91425" marB="91425" marR="91425" marL="91425"/>
                </a:tc>
              </a:tr>
            </a:tbl>
          </a:graphicData>
        </a:graphic>
      </p:graphicFrame>
      <p:sp>
        <p:nvSpPr>
          <p:cNvPr id="413" name="Google Shape;413;p40"/>
          <p:cNvSpPr txBox="1"/>
          <p:nvPr/>
        </p:nvSpPr>
        <p:spPr>
          <a:xfrm>
            <a:off x="324025" y="5640850"/>
            <a:ext cx="3470700" cy="1679400"/>
          </a:xfrm>
          <a:prstGeom prst="rect">
            <a:avLst/>
          </a:prstGeom>
          <a:noFill/>
          <a:ln>
            <a:noFill/>
          </a:ln>
        </p:spPr>
        <p:txBody>
          <a:bodyPr anchorCtr="0" anchor="t" bIns="91425" lIns="91425" spcFirstLastPara="1" rIns="91425" wrap="square" tIns="91425">
            <a:noAutofit/>
          </a:bodyPr>
          <a:lstStyle/>
          <a:p>
            <a:pPr indent="-149900" lvl="0" marL="172800" rtl="0" algn="l">
              <a:spcBef>
                <a:spcPts val="0"/>
              </a:spcBef>
              <a:spcAft>
                <a:spcPts val="0"/>
              </a:spcAft>
              <a:buSzPts val="1000"/>
              <a:buFont typeface="Mada"/>
              <a:buChar char="●"/>
            </a:pPr>
            <a:r>
              <a:rPr b="1" lang="en-GB" sz="1000">
                <a:solidFill>
                  <a:schemeClr val="dk1"/>
                </a:solidFill>
                <a:latin typeface="Mada"/>
                <a:ea typeface="Mada"/>
                <a:cs typeface="Mada"/>
                <a:sym typeface="Mada"/>
              </a:rPr>
              <a:t>Education</a:t>
            </a:r>
            <a:r>
              <a:rPr lang="en-GB" sz="1000">
                <a:solidFill>
                  <a:schemeClr val="dk1"/>
                </a:solidFill>
                <a:latin typeface="Mada"/>
                <a:ea typeface="Mada"/>
                <a:cs typeface="Mada"/>
                <a:sym typeface="Mada"/>
              </a:rPr>
              <a:t> of patients and families.</a:t>
            </a:r>
            <a:endParaRPr sz="1000">
              <a:solidFill>
                <a:schemeClr val="dk1"/>
              </a:solidFill>
              <a:latin typeface="Mada"/>
              <a:ea typeface="Mada"/>
              <a:cs typeface="Mada"/>
              <a:sym typeface="Mada"/>
            </a:endParaRPr>
          </a:p>
          <a:p>
            <a:pPr indent="-149900" lvl="0" marL="1728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Physical activity: </a:t>
            </a:r>
            <a:r>
              <a:rPr lang="en-GB" sz="1000">
                <a:solidFill>
                  <a:schemeClr val="dk1"/>
                </a:solidFill>
                <a:latin typeface="Mada"/>
                <a:ea typeface="Mada"/>
                <a:cs typeface="Mada"/>
                <a:sym typeface="Mada"/>
              </a:rPr>
              <a:t>reduce during exacerbations to reduce work of the heart. Encourage low-level (e.g. 20- to 30-min walks 3–5 times weekly) with compensated heart failure </a:t>
            </a:r>
            <a:endParaRPr sz="1000">
              <a:solidFill>
                <a:schemeClr val="dk1"/>
              </a:solidFill>
              <a:latin typeface="Mada"/>
              <a:ea typeface="Mada"/>
              <a:cs typeface="Mada"/>
              <a:sym typeface="Mada"/>
            </a:endParaRPr>
          </a:p>
          <a:p>
            <a:pPr indent="-149900" lvl="0" marL="172800" rtl="0" algn="l">
              <a:lnSpc>
                <a:spcPct val="115000"/>
              </a:lnSpc>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Diet and social: </a:t>
            </a:r>
            <a:r>
              <a:rPr lang="en-GB" sz="1000">
                <a:solidFill>
                  <a:schemeClr val="dk1"/>
                </a:solidFill>
                <a:latin typeface="Mada"/>
                <a:ea typeface="Mada"/>
                <a:cs typeface="Mada"/>
                <a:sym typeface="Mada"/>
              </a:rPr>
              <a:t>weight reduction if necessary (Daily weight “Tailor therapy”), no added salt diet (2g of Na=5g of NaCl), avoid alcohol (negative inotropic effects), stop smoking and fluid restriction (1.5-2L/day, about 8 cups)</a:t>
            </a:r>
            <a:endParaRPr sz="1000">
              <a:solidFill>
                <a:schemeClr val="dk1"/>
              </a:solidFill>
              <a:latin typeface="Mada"/>
              <a:ea typeface="Mada"/>
              <a:cs typeface="Mada"/>
              <a:sym typeface="Mada"/>
            </a:endParaRPr>
          </a:p>
        </p:txBody>
      </p:sp>
      <p:sp>
        <p:nvSpPr>
          <p:cNvPr id="414" name="Google Shape;414;p40"/>
          <p:cNvSpPr txBox="1"/>
          <p:nvPr/>
        </p:nvSpPr>
        <p:spPr>
          <a:xfrm>
            <a:off x="3950400" y="5717050"/>
            <a:ext cx="3470700" cy="1679400"/>
          </a:xfrm>
          <a:prstGeom prst="rect">
            <a:avLst/>
          </a:prstGeom>
          <a:noFill/>
          <a:ln>
            <a:noFill/>
          </a:ln>
        </p:spPr>
        <p:txBody>
          <a:bodyPr anchorCtr="0" anchor="t" bIns="91425" lIns="91425" spcFirstLastPara="1" rIns="91425" wrap="square" tIns="91425">
            <a:noAutofit/>
          </a:bodyPr>
          <a:lstStyle/>
          <a:p>
            <a:pPr indent="-149900" lvl="0" marL="172800" rtl="0" algn="l">
              <a:spcBef>
                <a:spcPts val="0"/>
              </a:spcBef>
              <a:spcAft>
                <a:spcPts val="0"/>
              </a:spcAft>
              <a:buSzPts val="1000"/>
              <a:buFont typeface="Mada"/>
              <a:buChar char="●"/>
            </a:pPr>
            <a:r>
              <a:rPr b="1" lang="en-GB" sz="1000">
                <a:solidFill>
                  <a:schemeClr val="dk1"/>
                </a:solidFill>
                <a:latin typeface="Mada"/>
                <a:ea typeface="Mada"/>
                <a:cs typeface="Mada"/>
                <a:sym typeface="Mada"/>
              </a:rPr>
              <a:t>Vaccine</a:t>
            </a:r>
            <a:r>
              <a:rPr lang="en-GB" sz="1000">
                <a:solidFill>
                  <a:schemeClr val="dk1"/>
                </a:solidFill>
                <a:latin typeface="Mada"/>
                <a:ea typeface="Mada"/>
                <a:cs typeface="Mada"/>
                <a:sym typeface="Mada"/>
              </a:rPr>
              <a:t> against pneumococcal disease influenza.</a:t>
            </a:r>
            <a:endParaRPr sz="1000">
              <a:solidFill>
                <a:schemeClr val="dk1"/>
              </a:solidFill>
              <a:latin typeface="Mada"/>
              <a:ea typeface="Mada"/>
              <a:cs typeface="Mada"/>
              <a:sym typeface="Mada"/>
            </a:endParaRPr>
          </a:p>
          <a:p>
            <a:pPr indent="-149900" lvl="0" marL="172800" rtl="0" algn="l">
              <a:spcBef>
                <a:spcPts val="0"/>
              </a:spcBef>
              <a:spcAft>
                <a:spcPts val="0"/>
              </a:spcAft>
              <a:buSzPts val="1000"/>
              <a:buFont typeface="Mada"/>
              <a:buChar char="●"/>
            </a:pPr>
            <a:r>
              <a:rPr b="1" lang="en-GB" sz="1000">
                <a:solidFill>
                  <a:schemeClr val="dk1"/>
                </a:solidFill>
                <a:latin typeface="Mada"/>
                <a:ea typeface="Mada"/>
                <a:cs typeface="Mada"/>
                <a:sym typeface="Mada"/>
              </a:rPr>
              <a:t>Correct aggravating factors</a:t>
            </a:r>
            <a:r>
              <a:rPr lang="en-GB" sz="1000">
                <a:solidFill>
                  <a:schemeClr val="dk1"/>
                </a:solidFill>
                <a:latin typeface="Mada"/>
                <a:ea typeface="Mada"/>
                <a:cs typeface="Mada"/>
                <a:sym typeface="Mada"/>
              </a:rPr>
              <a:t>, e.g. arrhythmias, anaemia, hypertension and pulmonary infections </a:t>
            </a:r>
            <a:endParaRPr sz="1000">
              <a:solidFill>
                <a:schemeClr val="dk1"/>
              </a:solidFill>
              <a:latin typeface="Mada"/>
              <a:ea typeface="Mada"/>
              <a:cs typeface="Mada"/>
              <a:sym typeface="Mada"/>
            </a:endParaRPr>
          </a:p>
          <a:p>
            <a:pPr indent="-149900" lvl="0" marL="172800" rtl="0" algn="l">
              <a:spcBef>
                <a:spcPts val="0"/>
              </a:spcBef>
              <a:spcAft>
                <a:spcPts val="0"/>
              </a:spcAft>
              <a:buSzPts val="1000"/>
              <a:buFont typeface="Mada"/>
              <a:buChar char="●"/>
            </a:pPr>
            <a:r>
              <a:rPr b="1" lang="en-GB" sz="1000">
                <a:solidFill>
                  <a:schemeClr val="dk1"/>
                </a:solidFill>
                <a:latin typeface="Mada"/>
                <a:ea typeface="Mada"/>
                <a:cs typeface="Mada"/>
                <a:sym typeface="Mada"/>
              </a:rPr>
              <a:t>Driving: </a:t>
            </a:r>
            <a:r>
              <a:rPr lang="en-GB" sz="1000">
                <a:solidFill>
                  <a:schemeClr val="dk1"/>
                </a:solidFill>
                <a:latin typeface="Mada"/>
                <a:ea typeface="Mada"/>
                <a:cs typeface="Mada"/>
                <a:sym typeface="Mada"/>
              </a:rPr>
              <a:t>unrestricted, except symptomatic heart failure disqualifies driving large lorries and buses </a:t>
            </a:r>
            <a:endParaRPr sz="1000">
              <a:solidFill>
                <a:schemeClr val="dk1"/>
              </a:solidFill>
              <a:latin typeface="Mada"/>
              <a:ea typeface="Mada"/>
              <a:cs typeface="Mada"/>
              <a:sym typeface="Mada"/>
            </a:endParaRPr>
          </a:p>
          <a:p>
            <a:pPr indent="-149900" lvl="0" marL="172800" rtl="0" algn="l">
              <a:spcBef>
                <a:spcPts val="0"/>
              </a:spcBef>
              <a:spcAft>
                <a:spcPts val="0"/>
              </a:spcAft>
              <a:buSzPts val="1000"/>
              <a:buFont typeface="Mada"/>
              <a:buChar char="●"/>
            </a:pPr>
            <a:r>
              <a:rPr b="1" lang="en-GB" sz="1000">
                <a:solidFill>
                  <a:schemeClr val="dk1"/>
                </a:solidFill>
                <a:latin typeface="Mada"/>
                <a:ea typeface="Mada"/>
                <a:cs typeface="Mada"/>
                <a:sym typeface="Mada"/>
              </a:rPr>
              <a:t>Sexual activity: </a:t>
            </a:r>
            <a:r>
              <a:rPr lang="en-GB" sz="1000">
                <a:solidFill>
                  <a:schemeClr val="dk1"/>
                </a:solidFill>
                <a:latin typeface="Mada"/>
                <a:ea typeface="Mada"/>
                <a:cs typeface="Mada"/>
                <a:sym typeface="Mada"/>
              </a:rPr>
              <a:t>tell patients on </a:t>
            </a:r>
            <a:r>
              <a:rPr b="1" lang="en-GB" sz="1000">
                <a:solidFill>
                  <a:srgbClr val="CC0000"/>
                </a:solidFill>
                <a:latin typeface="Mada"/>
                <a:ea typeface="Mada"/>
                <a:cs typeface="Mada"/>
                <a:sym typeface="Mada"/>
              </a:rPr>
              <a:t>nitrates</a:t>
            </a:r>
            <a:r>
              <a:rPr lang="en-GB" sz="1000">
                <a:solidFill>
                  <a:schemeClr val="dk1"/>
                </a:solidFill>
                <a:latin typeface="Mada"/>
                <a:ea typeface="Mada"/>
                <a:cs typeface="Mada"/>
                <a:sym typeface="Mada"/>
              </a:rPr>
              <a:t> not to take phosphodiesterase type 5 inhibitors.</a:t>
            </a:r>
            <a:endParaRPr sz="1000">
              <a:solidFill>
                <a:schemeClr val="dk1"/>
              </a:solidFill>
              <a:latin typeface="Mada"/>
              <a:ea typeface="Mada"/>
              <a:cs typeface="Mada"/>
              <a:sym typeface="Mada"/>
            </a:endParaRPr>
          </a:p>
        </p:txBody>
      </p:sp>
      <p:sp>
        <p:nvSpPr>
          <p:cNvPr id="415" name="Google Shape;415;p40"/>
          <p:cNvSpPr/>
          <p:nvPr/>
        </p:nvSpPr>
        <p:spPr>
          <a:xfrm>
            <a:off x="354775" y="7514013"/>
            <a:ext cx="3275100" cy="4506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700">
                <a:solidFill>
                  <a:srgbClr val="FFFFFF"/>
                </a:solidFill>
                <a:latin typeface="Mada"/>
                <a:ea typeface="Mada"/>
                <a:cs typeface="Mada"/>
                <a:sym typeface="Mada"/>
              </a:rPr>
              <a:t>Pharmacological treatment</a:t>
            </a:r>
            <a:endParaRPr b="1" sz="1700">
              <a:solidFill>
                <a:srgbClr val="FFFFFF"/>
              </a:solidFill>
              <a:latin typeface="Mada"/>
              <a:ea typeface="Mada"/>
              <a:cs typeface="Mada"/>
              <a:sym typeface="Mada"/>
            </a:endParaRPr>
          </a:p>
        </p:txBody>
      </p:sp>
      <p:sp>
        <p:nvSpPr>
          <p:cNvPr id="416" name="Google Shape;416;p40"/>
          <p:cNvSpPr/>
          <p:nvPr/>
        </p:nvSpPr>
        <p:spPr>
          <a:xfrm>
            <a:off x="430975" y="8310775"/>
            <a:ext cx="931200" cy="450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ACEI/ARB</a:t>
            </a:r>
            <a:endParaRPr b="1" baseline="30000" sz="1100">
              <a:latin typeface="Mada"/>
              <a:ea typeface="Mada"/>
              <a:cs typeface="Mada"/>
              <a:sym typeface="Mada"/>
            </a:endParaRPr>
          </a:p>
        </p:txBody>
      </p:sp>
      <p:sp>
        <p:nvSpPr>
          <p:cNvPr id="417" name="Google Shape;417;p40"/>
          <p:cNvSpPr/>
          <p:nvPr/>
        </p:nvSpPr>
        <p:spPr>
          <a:xfrm>
            <a:off x="1594104" y="8310775"/>
            <a:ext cx="931200" cy="450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𝛃-Blockers</a:t>
            </a:r>
            <a:endParaRPr b="1" baseline="30000" sz="1100">
              <a:latin typeface="Mada"/>
              <a:ea typeface="Mada"/>
              <a:cs typeface="Mada"/>
              <a:sym typeface="Mada"/>
            </a:endParaRPr>
          </a:p>
        </p:txBody>
      </p:sp>
      <p:sp>
        <p:nvSpPr>
          <p:cNvPr id="418" name="Google Shape;418;p40"/>
          <p:cNvSpPr/>
          <p:nvPr/>
        </p:nvSpPr>
        <p:spPr>
          <a:xfrm>
            <a:off x="2755345" y="8310775"/>
            <a:ext cx="931200" cy="450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Diuretic</a:t>
            </a:r>
            <a:endParaRPr b="1" baseline="30000" sz="1100">
              <a:latin typeface="Mada"/>
              <a:ea typeface="Mada"/>
              <a:cs typeface="Mada"/>
              <a:sym typeface="Mada"/>
            </a:endParaRPr>
          </a:p>
        </p:txBody>
      </p:sp>
      <p:sp>
        <p:nvSpPr>
          <p:cNvPr id="419" name="Google Shape;419;p40"/>
          <p:cNvSpPr/>
          <p:nvPr/>
        </p:nvSpPr>
        <p:spPr>
          <a:xfrm>
            <a:off x="408476" y="9270713"/>
            <a:ext cx="976200" cy="450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100">
                <a:latin typeface="Mada"/>
                <a:ea typeface="Mada"/>
                <a:cs typeface="Mada"/>
                <a:sym typeface="Mada"/>
              </a:rPr>
              <a:t>Digoxin</a:t>
            </a:r>
            <a:endParaRPr b="1" sz="1100">
              <a:latin typeface="Mada"/>
              <a:ea typeface="Mada"/>
              <a:cs typeface="Mada"/>
              <a:sym typeface="Mada"/>
            </a:endParaRPr>
          </a:p>
        </p:txBody>
      </p:sp>
      <p:sp>
        <p:nvSpPr>
          <p:cNvPr id="420" name="Google Shape;420;p40"/>
          <p:cNvSpPr/>
          <p:nvPr/>
        </p:nvSpPr>
        <p:spPr>
          <a:xfrm>
            <a:off x="1571603" y="9270713"/>
            <a:ext cx="976200" cy="450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Vasodilators</a:t>
            </a:r>
            <a:endParaRPr b="1" sz="1000">
              <a:latin typeface="Mada"/>
              <a:ea typeface="Mada"/>
              <a:cs typeface="Mada"/>
              <a:sym typeface="Mada"/>
            </a:endParaRPr>
          </a:p>
        </p:txBody>
      </p:sp>
      <p:sp>
        <p:nvSpPr>
          <p:cNvPr id="421" name="Google Shape;421;p40"/>
          <p:cNvSpPr/>
          <p:nvPr/>
        </p:nvSpPr>
        <p:spPr>
          <a:xfrm>
            <a:off x="-1369250" y="9480575"/>
            <a:ext cx="1064100" cy="450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latin typeface="Mada"/>
                <a:ea typeface="Mada"/>
                <a:cs typeface="Mada"/>
                <a:sym typeface="Mada"/>
              </a:rPr>
              <a:t>Inotropic agents</a:t>
            </a:r>
            <a:r>
              <a:rPr b="1" lang="en-GB" sz="1200">
                <a:solidFill>
                  <a:srgbClr val="CC0000"/>
                </a:solidFill>
                <a:latin typeface="Mada"/>
                <a:ea typeface="Mada"/>
                <a:cs typeface="Mada"/>
                <a:sym typeface="Mada"/>
              </a:rPr>
              <a:t> (I.V.)</a:t>
            </a:r>
            <a:endParaRPr b="1" sz="1200">
              <a:solidFill>
                <a:srgbClr val="CC0000"/>
              </a:solidFill>
              <a:latin typeface="Mada"/>
              <a:ea typeface="Mada"/>
              <a:cs typeface="Mada"/>
              <a:sym typeface="Mada"/>
            </a:endParaRPr>
          </a:p>
        </p:txBody>
      </p:sp>
      <p:sp>
        <p:nvSpPr>
          <p:cNvPr id="422" name="Google Shape;422;p40"/>
          <p:cNvSpPr/>
          <p:nvPr/>
        </p:nvSpPr>
        <p:spPr>
          <a:xfrm>
            <a:off x="2710341" y="9259600"/>
            <a:ext cx="976200" cy="450600"/>
          </a:xfrm>
          <a:prstGeom prst="roundRect">
            <a:avLst>
              <a:gd fmla="val 16667" name="adj"/>
            </a:avLst>
          </a:prstGeom>
          <a:solidFill>
            <a:srgbClr val="EFEFE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000">
                <a:latin typeface="Mada"/>
                <a:ea typeface="Mada"/>
                <a:cs typeface="Mada"/>
                <a:sym typeface="Mada"/>
              </a:rPr>
              <a:t>SGLT-2 inhibitors</a:t>
            </a:r>
            <a:endParaRPr b="1" sz="1000">
              <a:latin typeface="Mada"/>
              <a:ea typeface="Mada"/>
              <a:cs typeface="Mada"/>
              <a:sym typeface="Mada"/>
            </a:endParaRPr>
          </a:p>
        </p:txBody>
      </p:sp>
      <p:pic>
        <p:nvPicPr>
          <p:cNvPr id="423" name="Google Shape;423;p40"/>
          <p:cNvPicPr preferRelativeResize="0"/>
          <p:nvPr/>
        </p:nvPicPr>
        <p:blipFill>
          <a:blip r:embed="rId3">
            <a:alphaModFix/>
          </a:blip>
          <a:stretch>
            <a:fillRect/>
          </a:stretch>
        </p:blipFill>
        <p:spPr>
          <a:xfrm>
            <a:off x="3956649" y="7458675"/>
            <a:ext cx="3470699" cy="2610682"/>
          </a:xfrm>
          <a:prstGeom prst="rect">
            <a:avLst/>
          </a:prstGeom>
          <a:noFill/>
          <a:ln>
            <a:noFill/>
          </a:ln>
        </p:spPr>
      </p:pic>
      <p:sp>
        <p:nvSpPr>
          <p:cNvPr id="424" name="Google Shape;424;p40"/>
          <p:cNvSpPr/>
          <p:nvPr/>
        </p:nvSpPr>
        <p:spPr>
          <a:xfrm>
            <a:off x="258125" y="8220450"/>
            <a:ext cx="352200" cy="333300"/>
          </a:xfrm>
          <a:prstGeom prst="ellipse">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Mada"/>
                <a:ea typeface="Mada"/>
                <a:cs typeface="Mada"/>
                <a:sym typeface="Mada"/>
              </a:rPr>
              <a:t>1</a:t>
            </a:r>
            <a:endParaRPr b="1">
              <a:solidFill>
                <a:srgbClr val="FFFFFF"/>
              </a:solidFill>
              <a:latin typeface="Mada"/>
              <a:ea typeface="Mada"/>
              <a:cs typeface="Mada"/>
              <a:sym typeface="Mada"/>
            </a:endParaRPr>
          </a:p>
        </p:txBody>
      </p:sp>
      <p:sp>
        <p:nvSpPr>
          <p:cNvPr id="425" name="Google Shape;425;p40"/>
          <p:cNvSpPr/>
          <p:nvPr/>
        </p:nvSpPr>
        <p:spPr>
          <a:xfrm>
            <a:off x="1391600" y="8220450"/>
            <a:ext cx="352200" cy="333300"/>
          </a:xfrm>
          <a:prstGeom prst="ellipse">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Mada"/>
                <a:ea typeface="Mada"/>
                <a:cs typeface="Mada"/>
                <a:sym typeface="Mada"/>
              </a:rPr>
              <a:t>2</a:t>
            </a:r>
            <a:endParaRPr b="1">
              <a:solidFill>
                <a:srgbClr val="FFFFFF"/>
              </a:solidFill>
              <a:latin typeface="Mada"/>
              <a:ea typeface="Mada"/>
              <a:cs typeface="Mada"/>
              <a:sym typeface="Mada"/>
            </a:endParaRPr>
          </a:p>
        </p:txBody>
      </p:sp>
      <p:sp>
        <p:nvSpPr>
          <p:cNvPr id="426" name="Google Shape;426;p40"/>
          <p:cNvSpPr/>
          <p:nvPr/>
        </p:nvSpPr>
        <p:spPr>
          <a:xfrm>
            <a:off x="2601275" y="8220450"/>
            <a:ext cx="352200" cy="333300"/>
          </a:xfrm>
          <a:prstGeom prst="ellipse">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Mada"/>
                <a:ea typeface="Mada"/>
                <a:cs typeface="Mada"/>
                <a:sym typeface="Mada"/>
              </a:rPr>
              <a:t>3</a:t>
            </a:r>
            <a:endParaRPr b="1">
              <a:solidFill>
                <a:srgbClr val="FFFFFF"/>
              </a:solidFill>
              <a:latin typeface="Mada"/>
              <a:ea typeface="Mada"/>
              <a:cs typeface="Mada"/>
              <a:sym typeface="Mada"/>
            </a:endParaRPr>
          </a:p>
        </p:txBody>
      </p:sp>
      <p:sp>
        <p:nvSpPr>
          <p:cNvPr id="427" name="Google Shape;427;p40"/>
          <p:cNvSpPr/>
          <p:nvPr/>
        </p:nvSpPr>
        <p:spPr>
          <a:xfrm>
            <a:off x="258125" y="9147275"/>
            <a:ext cx="352200" cy="333300"/>
          </a:xfrm>
          <a:prstGeom prst="ellipse">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Mada"/>
                <a:ea typeface="Mada"/>
                <a:cs typeface="Mada"/>
                <a:sym typeface="Mada"/>
              </a:rPr>
              <a:t>4</a:t>
            </a:r>
            <a:endParaRPr b="1">
              <a:solidFill>
                <a:srgbClr val="FFFFFF"/>
              </a:solidFill>
              <a:latin typeface="Mada"/>
              <a:ea typeface="Mada"/>
              <a:cs typeface="Mada"/>
              <a:sym typeface="Mada"/>
            </a:endParaRPr>
          </a:p>
        </p:txBody>
      </p:sp>
      <p:sp>
        <p:nvSpPr>
          <p:cNvPr id="428" name="Google Shape;428;p40"/>
          <p:cNvSpPr/>
          <p:nvPr/>
        </p:nvSpPr>
        <p:spPr>
          <a:xfrm>
            <a:off x="1391600" y="9147275"/>
            <a:ext cx="352200" cy="333300"/>
          </a:xfrm>
          <a:prstGeom prst="ellipse">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Mada"/>
                <a:ea typeface="Mada"/>
                <a:cs typeface="Mada"/>
                <a:sym typeface="Mada"/>
              </a:rPr>
              <a:t>4</a:t>
            </a:r>
            <a:endParaRPr b="1">
              <a:solidFill>
                <a:srgbClr val="FFFFFF"/>
              </a:solidFill>
              <a:latin typeface="Mada"/>
              <a:ea typeface="Mada"/>
              <a:cs typeface="Mada"/>
              <a:sym typeface="Mada"/>
            </a:endParaRPr>
          </a:p>
        </p:txBody>
      </p:sp>
      <p:sp>
        <p:nvSpPr>
          <p:cNvPr id="429" name="Google Shape;429;p40"/>
          <p:cNvSpPr/>
          <p:nvPr/>
        </p:nvSpPr>
        <p:spPr>
          <a:xfrm>
            <a:off x="2601275" y="9107525"/>
            <a:ext cx="352200" cy="333300"/>
          </a:xfrm>
          <a:prstGeom prst="ellipse">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a:solidFill>
                  <a:srgbClr val="FFFFFF"/>
                </a:solidFill>
                <a:latin typeface="Mada"/>
                <a:ea typeface="Mada"/>
                <a:cs typeface="Mada"/>
                <a:sym typeface="Mada"/>
              </a:rPr>
              <a:t>5</a:t>
            </a:r>
            <a:endParaRPr b="1">
              <a:solidFill>
                <a:srgbClr val="FFFFFF"/>
              </a:solidFill>
              <a:latin typeface="Mada"/>
              <a:ea typeface="Mada"/>
              <a:cs typeface="Mada"/>
              <a:sym typeface="Mad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1"/>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 cont’</a:t>
            </a:r>
            <a:endParaRPr sz="2800">
              <a:latin typeface="Mada Black"/>
              <a:ea typeface="Mada Black"/>
              <a:cs typeface="Mada Black"/>
              <a:sym typeface="Mada Black"/>
            </a:endParaRPr>
          </a:p>
        </p:txBody>
      </p:sp>
      <p:cxnSp>
        <p:nvCxnSpPr>
          <p:cNvPr id="435" name="Google Shape;435;p41"/>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sp>
        <p:nvSpPr>
          <p:cNvPr id="436" name="Google Shape;436;p41"/>
          <p:cNvSpPr txBox="1"/>
          <p:nvPr/>
        </p:nvSpPr>
        <p:spPr>
          <a:xfrm>
            <a:off x="0" y="9849650"/>
            <a:ext cx="7589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in case of Chronic kidney disease they’re ineffective </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1C4588"/>
                </a:solidFill>
                <a:latin typeface="Mada"/>
                <a:ea typeface="Mada"/>
                <a:cs typeface="Mada"/>
                <a:sym typeface="Mada"/>
              </a:rPr>
              <a:t>2- Monitor renal  function and  check for hypokalaemia and hypomagnesaemia</a:t>
            </a:r>
            <a:endParaRPr sz="9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p:txBody>
      </p:sp>
      <p:graphicFrame>
        <p:nvGraphicFramePr>
          <p:cNvPr id="437" name="Google Shape;437;p41"/>
          <p:cNvGraphicFramePr/>
          <p:nvPr/>
        </p:nvGraphicFramePr>
        <p:xfrm>
          <a:off x="143138" y="1406663"/>
          <a:ext cx="3000000" cy="3000000"/>
        </p:xfrm>
        <a:graphic>
          <a:graphicData uri="http://schemas.openxmlformats.org/drawingml/2006/table">
            <a:tbl>
              <a:tblPr>
                <a:noFill/>
                <a:tableStyleId>{CC369E86-8323-432C-B50D-B4B191C9F64A}</a:tableStyleId>
              </a:tblPr>
              <a:tblGrid>
                <a:gridCol w="913650"/>
                <a:gridCol w="3120075"/>
                <a:gridCol w="1659500"/>
                <a:gridCol w="1618075"/>
              </a:tblGrid>
              <a:tr h="232325">
                <a:tc gridSpan="4">
                  <a:txBody>
                    <a:bodyPr/>
                    <a:lstStyle/>
                    <a:p>
                      <a:pPr indent="0" lvl="0" marL="0" rtl="0" algn="ctr">
                        <a:spcBef>
                          <a:spcPts val="0"/>
                        </a:spcBef>
                        <a:spcAft>
                          <a:spcPts val="0"/>
                        </a:spcAft>
                        <a:buNone/>
                      </a:pPr>
                      <a:r>
                        <a:rPr b="1" lang="en-GB" sz="1500">
                          <a:solidFill>
                            <a:srgbClr val="FFFFFF"/>
                          </a:solidFill>
                          <a:latin typeface="Mada"/>
                          <a:ea typeface="Mada"/>
                          <a:cs typeface="Mada"/>
                          <a:sym typeface="Mada"/>
                        </a:rPr>
                        <a:t>Diuretics</a:t>
                      </a:r>
                      <a:endParaRPr/>
                    </a:p>
                  </a:txBody>
                  <a:tcPr marT="91425" marB="91425" marR="91425" marL="91425" anchor="ctr">
                    <a:solidFill>
                      <a:srgbClr val="9C254D"/>
                    </a:solidFill>
                  </a:tcPr>
                </a:tc>
                <a:tc hMerge="1"/>
                <a:tc hMerge="1"/>
                <a:tc hMerge="1"/>
              </a:tr>
              <a:tr h="3237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Group</a:t>
                      </a:r>
                      <a:endParaRPr b="1">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Loop diuretics</a:t>
                      </a:r>
                      <a:endParaRPr b="1">
                        <a:solidFill>
                          <a:srgbClr val="9C254D"/>
                        </a:solidFill>
                        <a:latin typeface="Mada"/>
                        <a:ea typeface="Mada"/>
                        <a:cs typeface="Mada"/>
                        <a:sym typeface="Mada"/>
                      </a:endParaRPr>
                    </a:p>
                    <a:p>
                      <a:pPr indent="0" lvl="0" marL="0" rtl="0" algn="ctr">
                        <a:spcBef>
                          <a:spcPts val="0"/>
                        </a:spcBef>
                        <a:spcAft>
                          <a:spcPts val="0"/>
                        </a:spcAft>
                        <a:buNone/>
                      </a:pPr>
                      <a:r>
                        <a:rPr b="1" lang="en-GB" sz="1200">
                          <a:solidFill>
                            <a:srgbClr val="9C254D"/>
                          </a:solidFill>
                          <a:latin typeface="Mada"/>
                          <a:ea typeface="Mada"/>
                          <a:cs typeface="Mada"/>
                          <a:sym typeface="Mada"/>
                        </a:rPr>
                        <a:t>Furosemide “Lasix” </a:t>
                      </a:r>
                      <a:r>
                        <a:rPr lang="en-GB" sz="1200">
                          <a:solidFill>
                            <a:srgbClr val="9C254D"/>
                          </a:solidFill>
                          <a:latin typeface="Mada"/>
                          <a:ea typeface="Mada"/>
                          <a:cs typeface="Mada"/>
                          <a:sym typeface="Mada"/>
                        </a:rPr>
                        <a:t>(20-320 mg QD)</a:t>
                      </a:r>
                      <a:endParaRPr sz="1200">
                        <a:solidFill>
                          <a:srgbClr val="9C254D"/>
                        </a:solidFill>
                        <a:latin typeface="Mada"/>
                        <a:ea typeface="Mada"/>
                        <a:cs typeface="Mada"/>
                        <a:sym typeface="Mada"/>
                      </a:endParaRPr>
                    </a:p>
                    <a:p>
                      <a:pPr indent="0" lvl="0" marL="0" rtl="0" algn="ctr">
                        <a:spcBef>
                          <a:spcPts val="0"/>
                        </a:spcBef>
                        <a:spcAft>
                          <a:spcPts val="0"/>
                        </a:spcAft>
                        <a:buNone/>
                      </a:pPr>
                      <a:r>
                        <a:rPr b="1" lang="en-GB" sz="1200">
                          <a:solidFill>
                            <a:srgbClr val="9C254D"/>
                          </a:solidFill>
                          <a:latin typeface="Mada"/>
                          <a:ea typeface="Mada"/>
                          <a:cs typeface="Mada"/>
                          <a:sym typeface="Mada"/>
                        </a:rPr>
                        <a:t>Bumetanide “Bumex” </a:t>
                      </a:r>
                      <a:r>
                        <a:rPr lang="en-GB" sz="1200">
                          <a:solidFill>
                            <a:srgbClr val="9C254D"/>
                          </a:solidFill>
                          <a:latin typeface="Mada"/>
                          <a:ea typeface="Mada"/>
                          <a:cs typeface="Mada"/>
                          <a:sym typeface="Mada"/>
                        </a:rPr>
                        <a:t>(1-8mg)</a:t>
                      </a:r>
                      <a:endParaRPr sz="1200">
                        <a:solidFill>
                          <a:srgbClr val="9C254D"/>
                        </a:solidFill>
                        <a:latin typeface="Mada"/>
                        <a:ea typeface="Mada"/>
                        <a:cs typeface="Mada"/>
                        <a:sym typeface="Mada"/>
                      </a:endParaRPr>
                    </a:p>
                    <a:p>
                      <a:pPr indent="0" lvl="0" marL="0" rtl="0" algn="ctr">
                        <a:spcBef>
                          <a:spcPts val="0"/>
                        </a:spcBef>
                        <a:spcAft>
                          <a:spcPts val="0"/>
                        </a:spcAft>
                        <a:buNone/>
                      </a:pPr>
                      <a:r>
                        <a:rPr b="1" lang="en-GB" sz="1200">
                          <a:solidFill>
                            <a:srgbClr val="9C254D"/>
                          </a:solidFill>
                          <a:latin typeface="Mada"/>
                          <a:ea typeface="Mada"/>
                          <a:cs typeface="Mada"/>
                          <a:sym typeface="Mada"/>
                        </a:rPr>
                        <a:t>Torsemide </a:t>
                      </a:r>
                      <a:r>
                        <a:rPr lang="en-GB" sz="1200">
                          <a:solidFill>
                            <a:srgbClr val="9C254D"/>
                          </a:solidFill>
                          <a:latin typeface="Mada"/>
                          <a:ea typeface="Mada"/>
                          <a:cs typeface="Mada"/>
                          <a:sym typeface="Mada"/>
                        </a:rPr>
                        <a:t>(20-200mg)</a:t>
                      </a:r>
                      <a:endParaRPr sz="1200">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0" lvl="0" marL="0" rtl="0" algn="ctr">
                        <a:spcBef>
                          <a:spcPts val="0"/>
                        </a:spcBef>
                        <a:spcAft>
                          <a:spcPts val="0"/>
                        </a:spcAft>
                        <a:buNone/>
                      </a:pPr>
                      <a:r>
                        <a:rPr b="1" lang="en-GB">
                          <a:solidFill>
                            <a:srgbClr val="9C254D"/>
                          </a:solidFill>
                          <a:latin typeface="Mada"/>
                          <a:ea typeface="Mada"/>
                          <a:cs typeface="Mada"/>
                          <a:sym typeface="Mada"/>
                        </a:rPr>
                        <a:t>Thiazide diuretic </a:t>
                      </a:r>
                      <a:endParaRPr b="1">
                        <a:solidFill>
                          <a:srgbClr val="9C254D"/>
                        </a:solidFill>
                        <a:latin typeface="Mada"/>
                        <a:ea typeface="Mada"/>
                        <a:cs typeface="Mada"/>
                        <a:sym typeface="Mada"/>
                      </a:endParaRPr>
                    </a:p>
                    <a:p>
                      <a:pPr indent="0" lvl="0" marL="0" rtl="0" algn="ctr">
                        <a:spcBef>
                          <a:spcPts val="0"/>
                        </a:spcBef>
                        <a:spcAft>
                          <a:spcPts val="0"/>
                        </a:spcAft>
                        <a:buNone/>
                      </a:pPr>
                      <a:r>
                        <a:rPr b="1" lang="en-GB" sz="1200">
                          <a:solidFill>
                            <a:srgbClr val="9C254D"/>
                          </a:solidFill>
                          <a:latin typeface="Mada"/>
                          <a:ea typeface="Mada"/>
                          <a:cs typeface="Mada"/>
                          <a:sym typeface="Mada"/>
                        </a:rPr>
                        <a:t>(Hydrochlorothiazides, Chlorthalidone, Metolazone)</a:t>
                      </a:r>
                      <a:endParaRPr b="1" sz="1200">
                        <a:solidFill>
                          <a:srgbClr val="9C254D"/>
                        </a:solidFill>
                        <a:latin typeface="Mada"/>
                        <a:ea typeface="Mada"/>
                        <a:cs typeface="Mada"/>
                        <a:sym typeface="Mada"/>
                      </a:endParaRPr>
                    </a:p>
                  </a:txBody>
                  <a:tcPr marT="91425" marB="91425" marR="91425" marL="91425" anchor="ctr">
                    <a:solidFill>
                      <a:srgbClr val="F5E9ED"/>
                    </a:solidFill>
                  </a:tcPr>
                </a:tc>
                <a:tc hMerge="1"/>
              </a:tr>
              <a:tr h="296875">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General</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SzPts val="1100"/>
                        <a:buFont typeface="Mada"/>
                        <a:buChar char="●"/>
                      </a:pPr>
                      <a:r>
                        <a:rPr b="1" lang="en-GB" sz="1100">
                          <a:solidFill>
                            <a:srgbClr val="CC0000"/>
                          </a:solidFill>
                          <a:latin typeface="Mada"/>
                          <a:ea typeface="Mada"/>
                          <a:cs typeface="Mada"/>
                          <a:sym typeface="Mada"/>
                        </a:rPr>
                        <a:t>Most effective in controlling symptoms</a:t>
                      </a:r>
                      <a:r>
                        <a:rPr lang="en-GB" sz="1100">
                          <a:latin typeface="Mada"/>
                          <a:ea typeface="Mada"/>
                          <a:cs typeface="Mada"/>
                          <a:sym typeface="Mada"/>
                        </a:rPr>
                        <a:t> </a:t>
                      </a:r>
                      <a:r>
                        <a:rPr lang="en-GB" sz="1100">
                          <a:solidFill>
                            <a:srgbClr val="1C4588"/>
                          </a:solidFill>
                          <a:latin typeface="Mada"/>
                          <a:ea typeface="Mada"/>
                          <a:cs typeface="Mada"/>
                          <a:sym typeface="Mada"/>
                        </a:rPr>
                        <a:t>(Dyspnea &amp; Peripheral edema), but have </a:t>
                      </a:r>
                      <a:r>
                        <a:rPr b="1" lang="en-GB" sz="1100">
                          <a:solidFill>
                            <a:srgbClr val="1C4588"/>
                          </a:solidFill>
                          <a:latin typeface="Mada"/>
                          <a:ea typeface="Mada"/>
                          <a:cs typeface="Mada"/>
                          <a:sym typeface="Mada"/>
                        </a:rPr>
                        <a:t>not been shown to reduce mortality</a:t>
                      </a:r>
                      <a:r>
                        <a:rPr lang="en-GB" sz="1100">
                          <a:solidFill>
                            <a:srgbClr val="1C4588"/>
                          </a:solidFill>
                          <a:latin typeface="Mada"/>
                          <a:ea typeface="Mada"/>
                          <a:cs typeface="Mada"/>
                          <a:sym typeface="Mada"/>
                        </a:rPr>
                        <a:t> or improve prognosis.</a:t>
                      </a:r>
                      <a:endParaRPr sz="1100">
                        <a:solidFill>
                          <a:srgbClr val="1C4588"/>
                        </a:solidFill>
                        <a:latin typeface="Mada"/>
                        <a:ea typeface="Mada"/>
                        <a:cs typeface="Mada"/>
                        <a:sym typeface="Mada"/>
                      </a:endParaRPr>
                    </a:p>
                  </a:txBody>
                  <a:tcPr marT="91425" marB="91425" marR="91425" marL="91425"/>
                </a:tc>
                <a:tc hMerge="1"/>
                <a:tc hMerge="1"/>
              </a:tr>
              <a:tr h="296875">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M.O.A</a:t>
                      </a:r>
                      <a:endParaRPr b="1">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Inhibit chloride </a:t>
                      </a:r>
                      <a:r>
                        <a:rPr lang="en-GB" sz="1100">
                          <a:latin typeface="Mada"/>
                          <a:ea typeface="Mada"/>
                          <a:cs typeface="Mada"/>
                          <a:sym typeface="Mada"/>
                        </a:rPr>
                        <a:t>reabsorption</a:t>
                      </a:r>
                      <a:r>
                        <a:rPr lang="en-GB" sz="1100">
                          <a:latin typeface="Mada"/>
                          <a:ea typeface="Mada"/>
                          <a:cs typeface="Mada"/>
                          <a:sym typeface="Mada"/>
                        </a:rPr>
                        <a:t> in ascending limb of loop of Henle results in natriuresis, kaliuresis and metabolic alkalosis </a:t>
                      </a:r>
                      <a:endParaRPr sz="1100">
                        <a:latin typeface="Mada"/>
                        <a:ea typeface="Mada"/>
                        <a:cs typeface="Mada"/>
                        <a:sym typeface="Mada"/>
                      </a:endParaRPr>
                    </a:p>
                  </a:txBody>
                  <a:tcPr marT="91425" marB="91425" marR="91425" marL="91425"/>
                </a:tc>
                <a:tc gridSpan="2">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Block Na reabsorption in loop of henle and distal convoluted tubules </a:t>
                      </a:r>
                      <a:endParaRPr sz="1100">
                        <a:latin typeface="Mada"/>
                        <a:ea typeface="Mada"/>
                        <a:cs typeface="Mada"/>
                        <a:sym typeface="Mada"/>
                      </a:endParaRPr>
                    </a:p>
                  </a:txBody>
                  <a:tcPr marT="91425" marB="91425" marR="91425" marL="91425"/>
                </a:tc>
                <a:tc hMerge="1"/>
              </a:tr>
              <a:tr h="296875">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Uses</a:t>
                      </a:r>
                      <a:endParaRPr b="1">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298450" lvl="0" marL="457200" rtl="0" algn="l">
                        <a:spcBef>
                          <a:spcPts val="0"/>
                        </a:spcBef>
                        <a:spcAft>
                          <a:spcPts val="0"/>
                        </a:spcAft>
                        <a:buSzPts val="1100"/>
                        <a:buFont typeface="Mada"/>
                        <a:buChar char="●"/>
                      </a:pPr>
                      <a:r>
                        <a:rPr b="1" lang="en-GB" sz="1100">
                          <a:solidFill>
                            <a:srgbClr val="CC0000"/>
                          </a:solidFill>
                          <a:latin typeface="Mada"/>
                          <a:ea typeface="Mada"/>
                          <a:cs typeface="Mada"/>
                          <a:sym typeface="Mada"/>
                        </a:rPr>
                        <a:t>Most potent diuretics</a:t>
                      </a:r>
                      <a:r>
                        <a:rPr lang="en-GB" sz="1100">
                          <a:latin typeface="Mada"/>
                          <a:ea typeface="Mada"/>
                          <a:cs typeface="Mada"/>
                          <a:sym typeface="Mada"/>
                        </a:rPr>
                        <a:t> used in moderate/severe HF.</a:t>
                      </a:r>
                      <a:endParaRPr sz="1100">
                        <a:latin typeface="Mada"/>
                        <a:ea typeface="Mada"/>
                        <a:cs typeface="Mada"/>
                        <a:sym typeface="Mada"/>
                      </a:endParaRPr>
                    </a:p>
                  </a:txBody>
                  <a:tcPr marT="91425" marB="91425" marR="91425" marL="91425"/>
                </a:tc>
                <a:tc gridSpan="2">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Used for mild HF</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Ineffective with GFR &lt; 30 --/min</a:t>
                      </a:r>
                      <a:r>
                        <a:rPr lang="en-GB" sz="1100">
                          <a:latin typeface="Mada"/>
                          <a:ea typeface="Mada"/>
                          <a:cs typeface="Mada"/>
                          <a:sym typeface="Mada"/>
                        </a:rPr>
                        <a:t>.</a:t>
                      </a:r>
                      <a:endParaRPr sz="1100">
                        <a:latin typeface="Mada"/>
                        <a:ea typeface="Mada"/>
                        <a:cs typeface="Mada"/>
                        <a:sym typeface="Mada"/>
                      </a:endParaRPr>
                    </a:p>
                  </a:txBody>
                  <a:tcPr marT="91425" marB="91425" marR="91425" marL="91425"/>
                </a:tc>
                <a:tc hMerge="1"/>
              </a:tr>
              <a:tr h="296875">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ADR</a:t>
                      </a:r>
                      <a:endParaRPr b="1">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Pre-renal azotemia</a:t>
                      </a:r>
                      <a:r>
                        <a:rPr baseline="30000" lang="en-GB" sz="1100">
                          <a:latin typeface="Mada"/>
                          <a:ea typeface="Mada"/>
                          <a:cs typeface="Mada"/>
                          <a:sym typeface="Mada"/>
                        </a:rPr>
                        <a:t>1</a:t>
                      </a:r>
                      <a:endParaRPr baseline="30000"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Hypokalemia</a:t>
                      </a:r>
                      <a:r>
                        <a:rPr baseline="30000" lang="en-GB" sz="1100">
                          <a:latin typeface="Mada"/>
                          <a:ea typeface="Mada"/>
                          <a:cs typeface="Mada"/>
                          <a:sym typeface="Mada"/>
                        </a:rPr>
                        <a:t>2</a:t>
                      </a:r>
                      <a:endParaRPr baseline="30000"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Skin rash</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Ototoxicity</a:t>
                      </a:r>
                      <a:endParaRPr sz="1100">
                        <a:latin typeface="Mada"/>
                        <a:ea typeface="Mada"/>
                        <a:cs typeface="Mada"/>
                        <a:sym typeface="Mada"/>
                      </a:endParaRPr>
                    </a:p>
                  </a:txBody>
                  <a:tcPr marT="91425" marB="91425" marR="91425" marL="91425"/>
                </a:tc>
                <a:tc gridSpan="2">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Pre-renal azotemia</a:t>
                      </a:r>
                      <a:r>
                        <a:rPr baseline="30000" lang="en-GB" sz="1100">
                          <a:latin typeface="Mada"/>
                          <a:ea typeface="Mada"/>
                          <a:cs typeface="Mada"/>
                          <a:sym typeface="Mada"/>
                        </a:rPr>
                        <a:t>1</a:t>
                      </a:r>
                      <a:endParaRPr baseline="30000"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Skin rashes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Neutropenia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Thrombocytopenia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Hyperglycemia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 Uric Acid</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Hepatic dysfunction</a:t>
                      </a:r>
                      <a:endParaRPr sz="1100">
                        <a:latin typeface="Mada"/>
                        <a:ea typeface="Mada"/>
                        <a:cs typeface="Mada"/>
                        <a:sym typeface="Mada"/>
                      </a:endParaRPr>
                    </a:p>
                  </a:txBody>
                  <a:tcPr marT="91425" marB="91425" marR="91425" marL="91425"/>
                </a:tc>
                <a:tc hMerge="1"/>
              </a:tr>
            </a:tbl>
          </a:graphicData>
        </a:graphic>
      </p:graphicFrame>
      <p:pic>
        <p:nvPicPr>
          <p:cNvPr id="438" name="Google Shape;438;p41"/>
          <p:cNvPicPr preferRelativeResize="0"/>
          <p:nvPr/>
        </p:nvPicPr>
        <p:blipFill>
          <a:blip r:embed="rId3">
            <a:alphaModFix/>
          </a:blip>
          <a:stretch>
            <a:fillRect/>
          </a:stretch>
        </p:blipFill>
        <p:spPr>
          <a:xfrm>
            <a:off x="2624169" y="6060875"/>
            <a:ext cx="4884130" cy="3575425"/>
          </a:xfrm>
          <a:prstGeom prst="rect">
            <a:avLst/>
          </a:prstGeom>
          <a:noFill/>
          <a:ln>
            <a:noFill/>
          </a:ln>
        </p:spPr>
      </p:pic>
      <p:sp>
        <p:nvSpPr>
          <p:cNvPr id="439" name="Google Shape;439;p41"/>
          <p:cNvSpPr txBox="1"/>
          <p:nvPr/>
        </p:nvSpPr>
        <p:spPr>
          <a:xfrm>
            <a:off x="198175" y="9058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Management of Chronic HF cont.</a:t>
            </a:r>
            <a:endParaRPr sz="2200">
              <a:highlight>
                <a:srgbClr val="F5E9ED"/>
              </a:highlight>
              <a:latin typeface="Mada Black"/>
              <a:ea typeface="Mada Black"/>
              <a:cs typeface="Mada Black"/>
              <a:sym typeface="Mada Black"/>
            </a:endParaRPr>
          </a:p>
        </p:txBody>
      </p:sp>
      <p:sp>
        <p:nvSpPr>
          <p:cNvPr id="440" name="Google Shape;440;p41"/>
          <p:cNvSpPr/>
          <p:nvPr/>
        </p:nvSpPr>
        <p:spPr>
          <a:xfrm>
            <a:off x="67700" y="6166500"/>
            <a:ext cx="2505300" cy="3415500"/>
          </a:xfrm>
          <a:prstGeom prst="roundRect">
            <a:avLst>
              <a:gd fmla="val 16667" name="adj"/>
            </a:avLst>
          </a:prstGeom>
          <a:noFill/>
          <a:ln cap="flat" cmpd="sng" w="9525">
            <a:solidFill>
              <a:srgbClr val="A64D7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1200">
                <a:solidFill>
                  <a:srgbClr val="9C254D"/>
                </a:solidFill>
                <a:latin typeface="Mada"/>
                <a:ea typeface="Mada"/>
                <a:cs typeface="Mada"/>
                <a:sym typeface="Mada"/>
              </a:rPr>
              <a:t>Diuretics benefits:</a:t>
            </a:r>
            <a:endParaRPr b="1" sz="1200">
              <a:solidFill>
                <a:srgbClr val="9C254D"/>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Improves symptoms of congestion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Can improve cardiac output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Improved neurohormonal milieu</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No inherit nephrotoxicity</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a:p>
            <a:pPr indent="0" lvl="0" marL="0" rtl="0" algn="l">
              <a:spcBef>
                <a:spcPts val="0"/>
              </a:spcBef>
              <a:spcAft>
                <a:spcPts val="0"/>
              </a:spcAft>
              <a:buNone/>
            </a:pPr>
            <a:r>
              <a:rPr b="1" lang="en-GB" sz="1200">
                <a:solidFill>
                  <a:srgbClr val="9C254D"/>
                </a:solidFill>
                <a:latin typeface="Mada"/>
                <a:ea typeface="Mada"/>
                <a:cs typeface="Mada"/>
                <a:sym typeface="Mada"/>
              </a:rPr>
              <a:t>Diuretics limitations:</a:t>
            </a:r>
            <a:endParaRPr b="1" sz="1200">
              <a:solidFill>
                <a:srgbClr val="9C254D"/>
              </a:solidFill>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Oral absorption unpredictable </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Excessive volume Depletion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Electrolyte disturbance </a:t>
            </a:r>
            <a:endParaRPr sz="1200">
              <a:latin typeface="Mada"/>
              <a:ea typeface="Mada"/>
              <a:cs typeface="Mada"/>
              <a:sym typeface="Mad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2"/>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 cont’</a:t>
            </a:r>
            <a:endParaRPr sz="2800">
              <a:latin typeface="Mada Black"/>
              <a:ea typeface="Mada Black"/>
              <a:cs typeface="Mada Black"/>
              <a:sym typeface="Mada Black"/>
            </a:endParaRPr>
          </a:p>
        </p:txBody>
      </p:sp>
      <p:sp>
        <p:nvSpPr>
          <p:cNvPr id="446" name="Google Shape;446;p42"/>
          <p:cNvSpPr txBox="1"/>
          <p:nvPr/>
        </p:nvSpPr>
        <p:spPr>
          <a:xfrm>
            <a:off x="198175" y="7534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Management of Chronic HF cont.</a:t>
            </a:r>
            <a:endParaRPr sz="2200">
              <a:highlight>
                <a:srgbClr val="F5E9ED"/>
              </a:highlight>
              <a:latin typeface="Mada Black"/>
              <a:ea typeface="Mada Black"/>
              <a:cs typeface="Mada Black"/>
              <a:sym typeface="Mada Black"/>
            </a:endParaRPr>
          </a:p>
        </p:txBody>
      </p:sp>
      <p:graphicFrame>
        <p:nvGraphicFramePr>
          <p:cNvPr id="447" name="Google Shape;447;p42"/>
          <p:cNvGraphicFramePr/>
          <p:nvPr/>
        </p:nvGraphicFramePr>
        <p:xfrm>
          <a:off x="139100" y="1266263"/>
          <a:ext cx="3000000" cy="3000000"/>
        </p:xfrm>
        <a:graphic>
          <a:graphicData uri="http://schemas.openxmlformats.org/drawingml/2006/table">
            <a:tbl>
              <a:tblPr>
                <a:noFill/>
                <a:tableStyleId>{CC369E86-8323-432C-B50D-B4B191C9F64A}</a:tableStyleId>
              </a:tblPr>
              <a:tblGrid>
                <a:gridCol w="938025"/>
                <a:gridCol w="2588325"/>
                <a:gridCol w="1135200"/>
                <a:gridCol w="698225"/>
                <a:gridCol w="1951525"/>
              </a:tblGrid>
              <a:tr h="220450">
                <a:tc gridSpan="5">
                  <a:txBody>
                    <a:bodyPr/>
                    <a:lstStyle/>
                    <a:p>
                      <a:pPr indent="0" lvl="0" marL="0" rtl="0" algn="ctr">
                        <a:spcBef>
                          <a:spcPts val="0"/>
                        </a:spcBef>
                        <a:spcAft>
                          <a:spcPts val="0"/>
                        </a:spcAft>
                        <a:buNone/>
                      </a:pPr>
                      <a:r>
                        <a:rPr b="1" lang="en-GB">
                          <a:solidFill>
                            <a:srgbClr val="FFFFFF"/>
                          </a:solidFill>
                          <a:latin typeface="Mada"/>
                          <a:ea typeface="Mada"/>
                          <a:cs typeface="Mada"/>
                          <a:sym typeface="Mada"/>
                        </a:rPr>
                        <a:t>K+ sparing agents</a:t>
                      </a:r>
                      <a:endParaRPr sz="1300"/>
                    </a:p>
                  </a:txBody>
                  <a:tcPr marT="91425" marB="91425" marR="91425" marL="91425" anchor="ctr">
                    <a:solidFill>
                      <a:srgbClr val="9C254D"/>
                    </a:solidFill>
                  </a:tcPr>
                </a:tc>
                <a:tc hMerge="1"/>
                <a:tc hMerge="1"/>
                <a:tc hMerge="1"/>
                <a:tc hMerge="1"/>
              </a:tr>
              <a:tr h="325725">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Group</a:t>
                      </a:r>
                      <a:endParaRPr b="1" sz="13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Spironolactone</a:t>
                      </a:r>
                      <a:endParaRPr b="1" baseline="30000" sz="1300">
                        <a:solidFill>
                          <a:srgbClr val="9C254D"/>
                        </a:solidFill>
                        <a:latin typeface="Mada"/>
                        <a:ea typeface="Mada"/>
                        <a:cs typeface="Mada"/>
                        <a:sym typeface="Mada"/>
                      </a:endParaRPr>
                    </a:p>
                    <a:p>
                      <a:pPr indent="0" lvl="0" marL="0" rtl="0" algn="ctr">
                        <a:spcBef>
                          <a:spcPts val="0"/>
                        </a:spcBef>
                        <a:spcAft>
                          <a:spcPts val="0"/>
                        </a:spcAft>
                        <a:buNone/>
                      </a:pPr>
                      <a:r>
                        <a:rPr b="1" baseline="30000" lang="en-GB" sz="1800">
                          <a:solidFill>
                            <a:srgbClr val="9C254D"/>
                          </a:solidFill>
                          <a:latin typeface="Mada"/>
                          <a:ea typeface="Mada"/>
                          <a:cs typeface="Mada"/>
                          <a:sym typeface="Mada"/>
                        </a:rPr>
                        <a:t>(Aldosterone inhibitor)</a:t>
                      </a:r>
                      <a:endParaRPr b="1" baseline="30000" sz="1800">
                        <a:solidFill>
                          <a:srgbClr val="9C254D"/>
                        </a:solidFill>
                        <a:latin typeface="Mada"/>
                        <a:ea typeface="Mada"/>
                        <a:cs typeface="Mada"/>
                        <a:sym typeface="Mada"/>
                      </a:endParaRPr>
                    </a:p>
                  </a:txBody>
                  <a:tcPr marT="91425" marB="91425" marR="91425" marL="91425" anchor="ctr">
                    <a:solidFill>
                      <a:srgbClr val="F5E9ED"/>
                    </a:solidFill>
                  </a:tcPr>
                </a:tc>
                <a:tc gridSpan="2">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Eplerenone</a:t>
                      </a:r>
                      <a:endParaRPr b="1" sz="1100">
                        <a:solidFill>
                          <a:srgbClr val="9C254D"/>
                        </a:solidFill>
                        <a:latin typeface="Mada"/>
                        <a:ea typeface="Mada"/>
                        <a:cs typeface="Mada"/>
                        <a:sym typeface="Mada"/>
                      </a:endParaRPr>
                    </a:p>
                  </a:txBody>
                  <a:tcPr marT="91425" marB="91425" marR="91425" marL="91425" anchor="ctr">
                    <a:solidFill>
                      <a:srgbClr val="F5E9ED"/>
                    </a:solidFill>
                  </a:tcPr>
                </a:tc>
                <a:tc hMerge="1"/>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Triamterene, amiloride</a:t>
                      </a:r>
                      <a:endParaRPr b="1" sz="1300">
                        <a:solidFill>
                          <a:srgbClr val="9C254D"/>
                        </a:solidFill>
                        <a:latin typeface="Mada"/>
                        <a:ea typeface="Mada"/>
                        <a:cs typeface="Mada"/>
                        <a:sym typeface="Mada"/>
                      </a:endParaRPr>
                    </a:p>
                  </a:txBody>
                  <a:tcPr marT="91425" marB="91425" marR="91425" marL="91425" anchor="ctr">
                    <a:solidFill>
                      <a:srgbClr val="F5E9ED"/>
                    </a:solidFill>
                  </a:tcPr>
                </a:tc>
              </a:tr>
              <a:tr h="2151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General</a:t>
                      </a:r>
                      <a:endParaRPr b="1" sz="1300">
                        <a:solidFill>
                          <a:srgbClr val="9C254D"/>
                        </a:solidFill>
                        <a:latin typeface="Mada"/>
                        <a:ea typeface="Mada"/>
                        <a:cs typeface="Mada"/>
                        <a:sym typeface="Mada"/>
                      </a:endParaRPr>
                    </a:p>
                  </a:txBody>
                  <a:tcPr marT="91425" marB="91425" marR="91425" marL="91425" anchor="ctr">
                    <a:solidFill>
                      <a:srgbClr val="F3F3F3"/>
                    </a:solidFill>
                  </a:tcPr>
                </a:tc>
                <a:tc gridSpan="4">
                  <a:txBody>
                    <a:bodyPr/>
                    <a:lstStyle/>
                    <a:p>
                      <a:pPr indent="-221900" lvl="0" marL="244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Relatively weak diuretics with a potassium-sparing action </a:t>
                      </a:r>
                      <a:endParaRPr sz="1000">
                        <a:solidFill>
                          <a:schemeClr val="dk1"/>
                        </a:solidFill>
                        <a:latin typeface="Mada"/>
                        <a:ea typeface="Mada"/>
                        <a:cs typeface="Mada"/>
                        <a:sym typeface="Mada"/>
                      </a:endParaRPr>
                    </a:p>
                  </a:txBody>
                  <a:tcPr marT="91425" marB="91425" marR="91425" marL="91425"/>
                </a:tc>
                <a:tc hMerge="1"/>
                <a:tc hMerge="1"/>
                <a:tc hMerge="1"/>
              </a:tr>
              <a:tr h="295375">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M.O.A</a:t>
                      </a:r>
                      <a:endParaRPr b="1" sz="13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221900" lvl="0" marL="244800" marR="152400" rtl="0" algn="l">
                        <a:lnSpc>
                          <a:spcPct val="115000"/>
                        </a:lnSpc>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Acts at the collecting duct by competitive inhibition of cytoplasmic aldosterone receptors →↑ Excretion of Na+,Cl &amp; ↓Excretion of K+,H+,NH4</a:t>
                      </a:r>
                      <a:endParaRPr sz="1000">
                        <a:solidFill>
                          <a:srgbClr val="1C4588"/>
                        </a:solidFill>
                        <a:latin typeface="Mada"/>
                        <a:ea typeface="Mada"/>
                        <a:cs typeface="Mada"/>
                        <a:sym typeface="Mada"/>
                      </a:endParaRPr>
                    </a:p>
                  </a:txBody>
                  <a:tcPr marT="91425" marB="91425" marR="91425" marL="91425"/>
                </a:tc>
                <a:tc gridSpan="2">
                  <a:txBody>
                    <a:bodyPr/>
                    <a:lstStyle/>
                    <a:p>
                      <a:pPr indent="-221900" lvl="0" marL="244800" rtl="0" algn="l">
                        <a:lnSpc>
                          <a:spcPct val="115000"/>
                        </a:lnSpc>
                        <a:spcBef>
                          <a:spcPts val="0"/>
                        </a:spcBef>
                        <a:spcAft>
                          <a:spcPts val="0"/>
                        </a:spcAft>
                        <a:buClr>
                          <a:schemeClr val="dk1"/>
                        </a:buClr>
                        <a:buSzPts val="1000"/>
                        <a:buFont typeface="Mada"/>
                        <a:buChar char="●"/>
                      </a:pPr>
                      <a:r>
                        <a:rPr lang="en-GB" sz="1000">
                          <a:solidFill>
                            <a:srgbClr val="1C4588"/>
                          </a:solidFill>
                          <a:latin typeface="Mada"/>
                          <a:ea typeface="Mada"/>
                          <a:cs typeface="Mada"/>
                          <a:sym typeface="Mada"/>
                        </a:rPr>
                        <a:t>Binds to the mineralocorticoid receptor and blocks the binding of aldosterone</a:t>
                      </a:r>
                      <a:endParaRPr sz="1000">
                        <a:solidFill>
                          <a:schemeClr val="dk1"/>
                        </a:solidFill>
                        <a:latin typeface="Mada"/>
                        <a:ea typeface="Mada"/>
                        <a:cs typeface="Mada"/>
                        <a:sym typeface="Mada"/>
                      </a:endParaRPr>
                    </a:p>
                  </a:txBody>
                  <a:tcPr marT="91425" marB="91425" marR="91425" marL="91425"/>
                </a:tc>
                <a:tc hMerge="1"/>
                <a:tc>
                  <a:txBody>
                    <a:bodyPr/>
                    <a:lstStyle/>
                    <a:p>
                      <a:pPr indent="-221900" lvl="0" marL="244800" rtl="0" algn="l">
                        <a:lnSpc>
                          <a:spcPct val="115000"/>
                        </a:lnSpc>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Acts on distal tubules to ↓ K secretion</a:t>
                      </a:r>
                      <a:endParaRPr sz="1000">
                        <a:solidFill>
                          <a:schemeClr val="dk1"/>
                        </a:solidFill>
                        <a:latin typeface="Mada"/>
                        <a:ea typeface="Mada"/>
                        <a:cs typeface="Mada"/>
                        <a:sym typeface="Mada"/>
                      </a:endParaRPr>
                    </a:p>
                  </a:txBody>
                  <a:tcPr marT="91425" marB="91425" marR="91425" marL="91425"/>
                </a:tc>
              </a:tr>
              <a:tr h="70205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Uses</a:t>
                      </a:r>
                      <a:endParaRPr b="1" sz="13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221900" lvl="0" marL="244800" rtl="0" algn="l">
                        <a:spcBef>
                          <a:spcPts val="0"/>
                        </a:spcBef>
                        <a:spcAft>
                          <a:spcPts val="0"/>
                        </a:spcAft>
                        <a:buSzPts val="1000"/>
                        <a:buFont typeface="Mada"/>
                        <a:buChar char="●"/>
                      </a:pPr>
                      <a:r>
                        <a:rPr lang="en-GB" sz="1000">
                          <a:solidFill>
                            <a:srgbClr val="1C4588"/>
                          </a:solidFill>
                          <a:latin typeface="Mada"/>
                          <a:ea typeface="Mada"/>
                          <a:cs typeface="Mada"/>
                          <a:sym typeface="Mada"/>
                        </a:rPr>
                        <a:t>Spironolactone (25 mg daily) in combination with conventional treatment</a:t>
                      </a:r>
                      <a:r>
                        <a:rPr lang="en-GB" sz="1000">
                          <a:solidFill>
                            <a:schemeClr val="dk1"/>
                          </a:solidFill>
                          <a:latin typeface="Mada"/>
                          <a:ea typeface="Mada"/>
                          <a:cs typeface="Mada"/>
                          <a:sym typeface="Mada"/>
                        </a:rPr>
                        <a:t> </a:t>
                      </a:r>
                      <a:r>
                        <a:rPr b="1" lang="en-GB" sz="1000">
                          <a:solidFill>
                            <a:srgbClr val="CC0000"/>
                          </a:solidFill>
                          <a:latin typeface="Mada"/>
                          <a:ea typeface="Mada"/>
                          <a:cs typeface="Mada"/>
                          <a:sym typeface="Mada"/>
                        </a:rPr>
                        <a:t>improves survival</a:t>
                      </a:r>
                      <a:r>
                        <a:rPr lang="en-GB" sz="1000">
                          <a:solidFill>
                            <a:schemeClr val="dk1"/>
                          </a:solidFill>
                          <a:latin typeface="Mada"/>
                          <a:ea typeface="Mada"/>
                          <a:cs typeface="Mada"/>
                          <a:sym typeface="Mada"/>
                        </a:rPr>
                        <a:t> in patients with moderate/severe heart failure (Class III &amp; IV), due to its effect on RAAS with subsequent effect on myocardial remodeling and fibrosis.</a:t>
                      </a:r>
                      <a:endParaRPr sz="1000">
                        <a:latin typeface="Mada"/>
                        <a:ea typeface="Mada"/>
                        <a:cs typeface="Mada"/>
                        <a:sym typeface="Mada"/>
                      </a:endParaRPr>
                    </a:p>
                  </a:txBody>
                  <a:tcPr marT="91425" marB="91425" marR="91425" marL="91425"/>
                </a:tc>
                <a:tc gridSpan="2">
                  <a:txBody>
                    <a:bodyPr/>
                    <a:lstStyle/>
                    <a:p>
                      <a:pPr indent="-221900" lvl="0" marL="244800" rtl="0" algn="l">
                        <a:lnSpc>
                          <a:spcPct val="115000"/>
                        </a:lnSpc>
                        <a:spcBef>
                          <a:spcPts val="0"/>
                        </a:spcBef>
                        <a:spcAft>
                          <a:spcPts val="0"/>
                        </a:spcAft>
                        <a:buSzPts val="1000"/>
                        <a:buFont typeface="Mada"/>
                        <a:buChar char="●"/>
                      </a:pPr>
                      <a:r>
                        <a:rPr b="1" lang="en-GB" sz="1000">
                          <a:solidFill>
                            <a:srgbClr val="CC0000"/>
                          </a:solidFill>
                          <a:latin typeface="Mada"/>
                          <a:ea typeface="Mada"/>
                          <a:cs typeface="Mada"/>
                          <a:sym typeface="Mada"/>
                        </a:rPr>
                        <a:t>Reduces mortality</a:t>
                      </a:r>
                      <a:r>
                        <a:rPr lang="en-GB" sz="1000">
                          <a:solidFill>
                            <a:srgbClr val="1C4588"/>
                          </a:solidFill>
                          <a:latin typeface="Mada"/>
                          <a:ea typeface="Mada"/>
                          <a:cs typeface="Mada"/>
                          <a:sym typeface="Mada"/>
                        </a:rPr>
                        <a:t> in patients with acute myocardial infarction and heart failure</a:t>
                      </a:r>
                      <a:r>
                        <a:rPr lang="en-GB" sz="1000">
                          <a:solidFill>
                            <a:schemeClr val="dk1"/>
                          </a:solidFill>
                          <a:latin typeface="Mada"/>
                          <a:ea typeface="Mada"/>
                          <a:cs typeface="Mada"/>
                          <a:sym typeface="Mada"/>
                        </a:rPr>
                        <a:t>.</a:t>
                      </a:r>
                      <a:endParaRPr sz="1000">
                        <a:latin typeface="Mada"/>
                        <a:ea typeface="Mada"/>
                        <a:cs typeface="Mada"/>
                        <a:sym typeface="Mada"/>
                      </a:endParaRPr>
                    </a:p>
                  </a:txBody>
                  <a:tcPr marT="91425" marB="91425" marR="91425" marL="91425"/>
                </a:tc>
                <a:tc hMerge="1"/>
                <a:tc>
                  <a:txBody>
                    <a:bodyPr/>
                    <a:lstStyle/>
                    <a:p>
                      <a:pPr indent="0" lvl="0" marL="0" rtl="0" algn="ctr">
                        <a:lnSpc>
                          <a:spcPct val="115000"/>
                        </a:lnSpc>
                        <a:spcBef>
                          <a:spcPts val="0"/>
                        </a:spcBef>
                        <a:spcAft>
                          <a:spcPts val="0"/>
                        </a:spcAft>
                        <a:buNone/>
                      </a:pPr>
                      <a:r>
                        <a:rPr lang="en-GB" sz="1000">
                          <a:solidFill>
                            <a:schemeClr val="dk1"/>
                          </a:solidFill>
                          <a:latin typeface="Mada"/>
                          <a:ea typeface="Mada"/>
                          <a:cs typeface="Mada"/>
                          <a:sym typeface="Mada"/>
                        </a:rPr>
                        <a:t>-</a:t>
                      </a:r>
                      <a:endParaRPr sz="1000">
                        <a:solidFill>
                          <a:schemeClr val="dk1"/>
                        </a:solidFill>
                        <a:latin typeface="Mada"/>
                        <a:ea typeface="Mada"/>
                        <a:cs typeface="Mada"/>
                        <a:sym typeface="Mada"/>
                      </a:endParaRPr>
                    </a:p>
                  </a:txBody>
                  <a:tcPr marT="91425" marB="91425" marR="91425" marL="91425" anchor="ctr"/>
                </a:tc>
              </a:tr>
              <a:tr h="273975">
                <a:tc>
                  <a:txBody>
                    <a:bodyPr/>
                    <a:lstStyle/>
                    <a:p>
                      <a:pPr indent="0" lvl="0" marL="0" rtl="0" algn="ctr">
                        <a:spcBef>
                          <a:spcPts val="0"/>
                        </a:spcBef>
                        <a:spcAft>
                          <a:spcPts val="0"/>
                        </a:spcAft>
                        <a:buNone/>
                      </a:pPr>
                      <a:r>
                        <a:rPr b="1" lang="en-GB" sz="1000">
                          <a:solidFill>
                            <a:srgbClr val="9C254D"/>
                          </a:solidFill>
                          <a:latin typeface="Mada"/>
                          <a:ea typeface="Mada"/>
                          <a:cs typeface="Mada"/>
                          <a:sym typeface="Mada"/>
                        </a:rPr>
                        <a:t>Adverse effects</a:t>
                      </a:r>
                      <a:endParaRPr b="1" sz="10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221900" lvl="0" marL="244800" rtl="0" algn="l">
                        <a:spcBef>
                          <a:spcPts val="0"/>
                        </a:spcBef>
                        <a:spcAft>
                          <a:spcPts val="0"/>
                        </a:spcAft>
                        <a:buSzPts val="1000"/>
                        <a:buFont typeface="Mada"/>
                        <a:buChar char="●"/>
                      </a:pPr>
                      <a:r>
                        <a:rPr b="1" lang="en-GB" sz="1000">
                          <a:solidFill>
                            <a:srgbClr val="CC0000"/>
                          </a:solidFill>
                          <a:latin typeface="Mada"/>
                          <a:ea typeface="Mada"/>
                          <a:cs typeface="Mada"/>
                          <a:sym typeface="Mada"/>
                        </a:rPr>
                        <a:t>Gynecomastia</a:t>
                      </a:r>
                      <a:r>
                        <a:rPr lang="en-GB" sz="1000">
                          <a:solidFill>
                            <a:srgbClr val="1C4588"/>
                          </a:solidFill>
                          <a:latin typeface="Mada"/>
                          <a:ea typeface="Mada"/>
                          <a:cs typeface="Mada"/>
                          <a:sym typeface="Mada"/>
                        </a:rPr>
                        <a:t> (If pt develop this, switch to eplerenone), </a:t>
                      </a:r>
                      <a:r>
                        <a:rPr lang="en-GB" sz="1000">
                          <a:solidFill>
                            <a:srgbClr val="1C4588"/>
                          </a:solidFill>
                          <a:latin typeface="Mada"/>
                          <a:ea typeface="Mada"/>
                          <a:cs typeface="Mada"/>
                          <a:sym typeface="Mada"/>
                        </a:rPr>
                        <a:t>Hyperkalemia and chest pain. (Monitor renal </a:t>
                      </a:r>
                      <a:r>
                        <a:rPr lang="en-GB" sz="1000">
                          <a:solidFill>
                            <a:srgbClr val="1C4588"/>
                          </a:solidFill>
                          <a:latin typeface="Mada"/>
                          <a:ea typeface="Mada"/>
                          <a:cs typeface="Mada"/>
                          <a:sym typeface="Mada"/>
                        </a:rPr>
                        <a:t>function</a:t>
                      </a:r>
                      <a:r>
                        <a:rPr lang="en-GB" sz="1000">
                          <a:solidFill>
                            <a:srgbClr val="1C4588"/>
                          </a:solidFill>
                          <a:latin typeface="Mada"/>
                          <a:ea typeface="Mada"/>
                          <a:cs typeface="Mada"/>
                          <a:sym typeface="Mada"/>
                        </a:rPr>
                        <a:t>)</a:t>
                      </a:r>
                      <a:endParaRPr sz="1000">
                        <a:solidFill>
                          <a:srgbClr val="1C4588"/>
                        </a:solidFill>
                        <a:latin typeface="Mada"/>
                        <a:ea typeface="Mada"/>
                        <a:cs typeface="Mada"/>
                        <a:sym typeface="Mada"/>
                      </a:endParaRPr>
                    </a:p>
                  </a:txBody>
                  <a:tcPr marT="91425" marB="91425" marR="91425" marL="91425"/>
                </a:tc>
                <a:tc gridSpan="2">
                  <a:txBody>
                    <a:bodyPr/>
                    <a:lstStyle/>
                    <a:p>
                      <a:pPr indent="0" lvl="0" marL="0" rtl="0" algn="ctr">
                        <a:spcBef>
                          <a:spcPts val="0"/>
                        </a:spcBef>
                        <a:spcAft>
                          <a:spcPts val="0"/>
                        </a:spcAft>
                        <a:buNone/>
                      </a:pPr>
                      <a:r>
                        <a:rPr lang="en-GB" sz="1100">
                          <a:solidFill>
                            <a:srgbClr val="1C4588"/>
                          </a:solidFill>
                          <a:latin typeface="Mada"/>
                          <a:ea typeface="Mada"/>
                          <a:cs typeface="Mada"/>
                          <a:sym typeface="Mada"/>
                        </a:rPr>
                        <a:t>Hyperkalemia</a:t>
                      </a:r>
                      <a:endParaRPr sz="1100">
                        <a:solidFill>
                          <a:srgbClr val="1C4588"/>
                        </a:solidFill>
                        <a:latin typeface="Mada"/>
                        <a:ea typeface="Mada"/>
                        <a:cs typeface="Mada"/>
                        <a:sym typeface="Mada"/>
                      </a:endParaRPr>
                    </a:p>
                  </a:txBody>
                  <a:tcPr marT="91425" marB="91425" marR="91425" marL="91425" anchor="ctr"/>
                </a:tc>
                <a:tc hMerge="1"/>
                <a:tc>
                  <a:txBody>
                    <a:bodyPr/>
                    <a:lstStyle/>
                    <a:p>
                      <a:pPr indent="0" lvl="0" marL="0" rtl="0" algn="ctr">
                        <a:spcBef>
                          <a:spcPts val="0"/>
                        </a:spcBef>
                        <a:spcAft>
                          <a:spcPts val="0"/>
                        </a:spcAft>
                        <a:buNone/>
                      </a:pPr>
                      <a:r>
                        <a:rPr lang="en-GB" sz="1100">
                          <a:latin typeface="Mada"/>
                          <a:ea typeface="Mada"/>
                          <a:cs typeface="Mada"/>
                          <a:sym typeface="Mada"/>
                        </a:rPr>
                        <a:t>-</a:t>
                      </a:r>
                      <a:endParaRPr sz="1100">
                        <a:latin typeface="Mada"/>
                        <a:ea typeface="Mada"/>
                        <a:cs typeface="Mada"/>
                        <a:sym typeface="Mada"/>
                      </a:endParaRPr>
                    </a:p>
                  </a:txBody>
                  <a:tcPr marT="91425" marB="91425" marR="91425" marL="91425" anchor="ctr"/>
                </a:tc>
              </a:tr>
            </a:tbl>
          </a:graphicData>
        </a:graphic>
      </p:graphicFrame>
      <p:graphicFrame>
        <p:nvGraphicFramePr>
          <p:cNvPr id="448" name="Google Shape;448;p42"/>
          <p:cNvGraphicFramePr/>
          <p:nvPr/>
        </p:nvGraphicFramePr>
        <p:xfrm>
          <a:off x="9161538" y="8911783"/>
          <a:ext cx="3000000" cy="3000000"/>
        </p:xfrm>
        <a:graphic>
          <a:graphicData uri="http://schemas.openxmlformats.org/drawingml/2006/table">
            <a:tbl>
              <a:tblPr>
                <a:noFill/>
                <a:tableStyleId>{CC369E86-8323-432C-B50D-B4B191C9F64A}</a:tableStyleId>
              </a:tblPr>
              <a:tblGrid>
                <a:gridCol w="382850"/>
                <a:gridCol w="382850"/>
                <a:gridCol w="382850"/>
                <a:gridCol w="382850"/>
              </a:tblGrid>
              <a:tr h="241775">
                <a:tc gridSpan="4">
                  <a:txBody>
                    <a:bodyPr/>
                    <a:lstStyle/>
                    <a:p>
                      <a:pPr indent="0" lvl="0" marL="0" rtl="0" algn="ctr">
                        <a:spcBef>
                          <a:spcPts val="0"/>
                        </a:spcBef>
                        <a:spcAft>
                          <a:spcPts val="0"/>
                        </a:spcAft>
                        <a:buClr>
                          <a:schemeClr val="dk1"/>
                        </a:buClr>
                        <a:buSzPts val="1100"/>
                        <a:buFont typeface="Arial"/>
                        <a:buNone/>
                      </a:pPr>
                      <a:r>
                        <a:rPr b="1" lang="en-GB">
                          <a:solidFill>
                            <a:srgbClr val="FFFFFF"/>
                          </a:solidFill>
                          <a:latin typeface="Mada"/>
                          <a:ea typeface="Mada"/>
                          <a:cs typeface="Mada"/>
                          <a:sym typeface="Mada"/>
                        </a:rPr>
                        <a:t>Angiotensin II type 1 receptor blockers (ARBs)</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2306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Drug name</a:t>
                      </a:r>
                      <a:endParaRPr b="1" sz="13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losartan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ibersartan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valsartan</a:t>
                      </a:r>
                      <a:endParaRPr b="1" sz="1200">
                        <a:solidFill>
                          <a:srgbClr val="9C254D"/>
                        </a:solidFill>
                        <a:latin typeface="Mada"/>
                        <a:ea typeface="Mada"/>
                        <a:cs typeface="Mada"/>
                        <a:sym typeface="Mada"/>
                      </a:endParaRPr>
                    </a:p>
                  </a:txBody>
                  <a:tcPr marT="91425" marB="91425" marR="91425" marL="91425" anchor="ctr">
                    <a:solidFill>
                      <a:srgbClr val="F5E9ED"/>
                    </a:solidFill>
                  </a:tcPr>
                </a:tc>
              </a:tr>
              <a:tr h="30895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Uses</a:t>
                      </a:r>
                      <a:endParaRPr b="1" sz="13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2100" lvl="0" marL="457200" rtl="0" algn="l">
                        <a:spcBef>
                          <a:spcPts val="0"/>
                        </a:spcBef>
                        <a:spcAft>
                          <a:spcPts val="0"/>
                        </a:spcAft>
                        <a:buClr>
                          <a:schemeClr val="dk1"/>
                        </a:buClr>
                        <a:buSzPts val="1000"/>
                        <a:buFont typeface="Mada"/>
                        <a:buChar char="●"/>
                      </a:pPr>
                      <a:r>
                        <a:rPr b="1" lang="en-GB" sz="1000">
                          <a:solidFill>
                            <a:srgbClr val="CC0000"/>
                          </a:solidFill>
                          <a:latin typeface="Mada"/>
                          <a:ea typeface="Mada"/>
                          <a:cs typeface="Mada"/>
                          <a:sym typeface="Mada"/>
                        </a:rPr>
                        <a:t>Second-line therapy in patients intolerant of ACEI;</a:t>
                      </a:r>
                      <a:r>
                        <a:rPr lang="en-GB" sz="1000">
                          <a:solidFill>
                            <a:schemeClr val="dk1"/>
                          </a:solidFill>
                          <a:latin typeface="Mada"/>
                          <a:ea typeface="Mada"/>
                          <a:cs typeface="Mada"/>
                          <a:sym typeface="Mada"/>
                        </a:rPr>
                        <a:t> Unlike ACEI they do not affect bradykinin metabolism and do not produce a cough.</a:t>
                      </a:r>
                      <a:endParaRPr sz="1000">
                        <a:latin typeface="Mada"/>
                        <a:ea typeface="Mada"/>
                        <a:cs typeface="Mada"/>
                        <a:sym typeface="Mada"/>
                      </a:endParaRPr>
                    </a:p>
                  </a:txBody>
                  <a:tcPr marT="91425" marB="91425" marR="91425" marL="91425"/>
                </a:tc>
                <a:tc hMerge="1"/>
                <a:tc hMerge="1"/>
              </a:tr>
            </a:tbl>
          </a:graphicData>
        </a:graphic>
      </p:graphicFrame>
      <p:graphicFrame>
        <p:nvGraphicFramePr>
          <p:cNvPr id="449" name="Google Shape;449;p42"/>
          <p:cNvGraphicFramePr/>
          <p:nvPr/>
        </p:nvGraphicFramePr>
        <p:xfrm>
          <a:off x="139113" y="5599108"/>
          <a:ext cx="3000000" cy="3000000"/>
        </p:xfrm>
        <a:graphic>
          <a:graphicData uri="http://schemas.openxmlformats.org/drawingml/2006/table">
            <a:tbl>
              <a:tblPr>
                <a:noFill/>
                <a:tableStyleId>{CC369E86-8323-432C-B50D-B4B191C9F64A}</a:tableStyleId>
              </a:tblPr>
              <a:tblGrid>
                <a:gridCol w="1450225"/>
                <a:gridCol w="2205425"/>
                <a:gridCol w="1827825"/>
                <a:gridCol w="1827825"/>
              </a:tblGrid>
              <a:tr h="309375">
                <a:tc gridSpan="4">
                  <a:txBody>
                    <a:bodyPr/>
                    <a:lstStyle/>
                    <a:p>
                      <a:pPr indent="0" lvl="0" marL="0" rtl="0" algn="ctr">
                        <a:spcBef>
                          <a:spcPts val="0"/>
                        </a:spcBef>
                        <a:spcAft>
                          <a:spcPts val="0"/>
                        </a:spcAft>
                        <a:buNone/>
                      </a:pPr>
                      <a:r>
                        <a:rPr b="1" lang="en-GB">
                          <a:solidFill>
                            <a:srgbClr val="FFFFFF"/>
                          </a:solidFill>
                          <a:latin typeface="Mada"/>
                          <a:ea typeface="Mada"/>
                          <a:cs typeface="Mada"/>
                          <a:sym typeface="Mada"/>
                        </a:rPr>
                        <a:t>𝛃-Blockers</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29505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Drug name</a:t>
                      </a:r>
                      <a:endParaRPr b="1" sz="13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Bisoprolol</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Carvedilol</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Metoprolol</a:t>
                      </a:r>
                      <a:endParaRPr b="1" sz="1200">
                        <a:solidFill>
                          <a:srgbClr val="9C254D"/>
                        </a:solidFill>
                        <a:latin typeface="Mada"/>
                        <a:ea typeface="Mada"/>
                        <a:cs typeface="Mada"/>
                        <a:sym typeface="Mada"/>
                      </a:endParaRPr>
                    </a:p>
                  </a:txBody>
                  <a:tcPr marT="91425" marB="91425" marR="91425" marL="91425" anchor="ctr">
                    <a:solidFill>
                      <a:srgbClr val="F5E9ED"/>
                    </a:solidFill>
                  </a:tcPr>
                </a:tc>
              </a:tr>
              <a:tr h="1039875">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Uses</a:t>
                      </a:r>
                      <a:endParaRPr b="1" sz="13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Has been traditionally contraindicated in pts with CHF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Now they are the main stay in treatment on CHF &amp; may be the only medication that shows substantial improvement in LV function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 addition to improved LV function multiple studies </a:t>
                      </a:r>
                      <a:r>
                        <a:rPr b="1" lang="en-GB" sz="1000">
                          <a:solidFill>
                            <a:srgbClr val="CC0000"/>
                          </a:solidFill>
                          <a:latin typeface="Mada"/>
                          <a:ea typeface="Mada"/>
                          <a:cs typeface="Mada"/>
                          <a:sym typeface="Mada"/>
                        </a:rPr>
                        <a:t>show improved survival</a:t>
                      </a:r>
                      <a:r>
                        <a:rPr baseline="30000" lang="en-GB" sz="1000">
                          <a:solidFill>
                            <a:schemeClr val="dk1"/>
                          </a:solidFill>
                          <a:latin typeface="Mada"/>
                          <a:ea typeface="Mada"/>
                          <a:cs typeface="Mada"/>
                          <a:sym typeface="Mada"/>
                        </a:rPr>
                        <a:t>1</a:t>
                      </a:r>
                      <a:endParaRPr baseline="30000" sz="1000">
                        <a:solidFill>
                          <a:schemeClr val="dk1"/>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rgbClr val="CC0000"/>
                          </a:solidFill>
                          <a:latin typeface="Mada"/>
                          <a:ea typeface="Mada"/>
                          <a:cs typeface="Mada"/>
                          <a:sym typeface="Mada"/>
                        </a:rPr>
                        <a:t>“Start low, go slow”</a:t>
                      </a:r>
                      <a:r>
                        <a:rPr lang="en-GB" sz="1000">
                          <a:latin typeface="Mada"/>
                          <a:ea typeface="Mada"/>
                          <a:cs typeface="Mada"/>
                          <a:sym typeface="Mada"/>
                        </a:rPr>
                        <a:t>: Bisoprolol 1.25mg od, Carvedilol 3.124mg od</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Not rescue therapy.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Consider cardioselective agents in mild to moderate reversible airways disease.</a:t>
                      </a:r>
                      <a:endParaRPr sz="1000">
                        <a:latin typeface="Mada"/>
                        <a:ea typeface="Mada"/>
                        <a:cs typeface="Mada"/>
                        <a:sym typeface="Mada"/>
                      </a:endParaRPr>
                    </a:p>
                    <a:p>
                      <a:pPr indent="-292100" lvl="0" marL="4572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The benefit of beta blockers likely stems from:</a:t>
                      </a:r>
                      <a:endParaRPr sz="1000">
                        <a:solidFill>
                          <a:srgbClr val="1C4588"/>
                        </a:solidFill>
                        <a:latin typeface="Mada"/>
                        <a:ea typeface="Mada"/>
                        <a:cs typeface="Mada"/>
                        <a:sym typeface="Mada"/>
                      </a:endParaRPr>
                    </a:p>
                    <a:p>
                      <a:pPr indent="-292100" lvl="1" marL="914400"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Anti-Ischemic effect , Decreasing HR (Decrease O2 consumption) Antiarrhythmic effect</a:t>
                      </a:r>
                      <a:endParaRPr sz="1000">
                        <a:solidFill>
                          <a:srgbClr val="1C4588"/>
                        </a:solidFill>
                        <a:latin typeface="Mada"/>
                        <a:ea typeface="Mada"/>
                        <a:cs typeface="Mada"/>
                        <a:sym typeface="Mada"/>
                      </a:endParaRPr>
                    </a:p>
                  </a:txBody>
                  <a:tcPr marT="91425" marB="91425" marR="91425" marL="91425"/>
                </a:tc>
                <a:tc hMerge="1"/>
                <a:tc hMerge="1"/>
              </a:tr>
              <a:tr h="273550">
                <a:tc>
                  <a:txBody>
                    <a:bodyPr/>
                    <a:lstStyle/>
                    <a:p>
                      <a:pPr indent="0" lvl="0" marL="0" rtl="0" algn="ctr">
                        <a:spcBef>
                          <a:spcPts val="0"/>
                        </a:spcBef>
                        <a:spcAft>
                          <a:spcPts val="0"/>
                        </a:spcAft>
                        <a:buNone/>
                      </a:pPr>
                      <a:r>
                        <a:rPr b="1" lang="en-GB" sz="1100">
                          <a:solidFill>
                            <a:srgbClr val="9C254D"/>
                          </a:solidFill>
                          <a:latin typeface="Mada"/>
                          <a:ea typeface="Mada"/>
                          <a:cs typeface="Mada"/>
                          <a:sym typeface="Mada"/>
                        </a:rPr>
                        <a:t>Contraindications </a:t>
                      </a:r>
                      <a:endParaRPr b="1" sz="11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a:t>
                      </a:r>
                      <a:r>
                        <a:rPr lang="en-GB" sz="1000">
                          <a:solidFill>
                            <a:schemeClr val="dk1"/>
                          </a:solidFill>
                          <a:latin typeface="Mada"/>
                          <a:ea typeface="Mada"/>
                          <a:cs typeface="Mada"/>
                          <a:sym typeface="Mada"/>
                        </a:rPr>
                        <a:t>evere decompensated CHF</a:t>
                      </a:r>
                      <a:r>
                        <a:rPr lang="en-GB" sz="1000">
                          <a:solidFill>
                            <a:srgbClr val="1C4588"/>
                          </a:solidFill>
                          <a:latin typeface="Mada"/>
                          <a:ea typeface="Mada"/>
                          <a:cs typeface="Mada"/>
                          <a:sym typeface="Mada"/>
                        </a:rPr>
                        <a:t> (AHF, Pulmonary edema)</a:t>
                      </a:r>
                      <a:endParaRPr sz="1000">
                        <a:solidFill>
                          <a:srgbClr val="1C4588"/>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Peripheral Vascular Disease (PVD)</a:t>
                      </a:r>
                      <a:endParaRPr sz="1000">
                        <a:latin typeface="Mada"/>
                        <a:ea typeface="Mada"/>
                        <a:cs typeface="Mada"/>
                        <a:sym typeface="Mada"/>
                      </a:endParaRPr>
                    </a:p>
                  </a:txBody>
                  <a:tcPr marT="91425" marB="91425" marR="91425" marL="91425"/>
                </a:tc>
                <a:tc hMerge="1"/>
                <a:tc hMerge="1"/>
              </a:tr>
            </a:tbl>
          </a:graphicData>
        </a:graphic>
      </p:graphicFrame>
      <p:sp>
        <p:nvSpPr>
          <p:cNvPr id="450" name="Google Shape;450;p42"/>
          <p:cNvSpPr txBox="1"/>
          <p:nvPr/>
        </p:nvSpPr>
        <p:spPr>
          <a:xfrm>
            <a:off x="139100" y="8606975"/>
            <a:ext cx="7335000" cy="15189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latin typeface="Mada"/>
                <a:ea typeface="Mada"/>
                <a:cs typeface="Mada"/>
                <a:sym typeface="Mada"/>
              </a:rPr>
              <a:t>BB trials:</a:t>
            </a:r>
            <a:endParaRPr b="1" sz="1000">
              <a:latin typeface="Mada"/>
              <a:ea typeface="Mada"/>
              <a:cs typeface="Mada"/>
              <a:sym typeface="Mada"/>
            </a:endParaRPr>
          </a:p>
          <a:p>
            <a:pPr indent="-279400" lvl="0" marL="457200" rtl="0" algn="l">
              <a:spcBef>
                <a:spcPts val="0"/>
              </a:spcBef>
              <a:spcAft>
                <a:spcPts val="0"/>
              </a:spcAft>
              <a:buSzPts val="800"/>
              <a:buFont typeface="Mada"/>
              <a:buChar char="-"/>
            </a:pPr>
            <a:r>
              <a:rPr lang="en-GB" sz="800">
                <a:latin typeface="Mada"/>
                <a:ea typeface="Mada"/>
                <a:cs typeface="Mada"/>
                <a:sym typeface="Mada"/>
              </a:rPr>
              <a:t>US Carvedilol studies 1996</a:t>
            </a:r>
            <a:endParaRPr sz="800">
              <a:latin typeface="Mada"/>
              <a:ea typeface="Mada"/>
              <a:cs typeface="Mada"/>
              <a:sym typeface="Mada"/>
            </a:endParaRPr>
          </a:p>
          <a:p>
            <a:pPr indent="-279400" lvl="1" marL="914400" rtl="0" algn="l">
              <a:spcBef>
                <a:spcPts val="0"/>
              </a:spcBef>
              <a:spcAft>
                <a:spcPts val="0"/>
              </a:spcAft>
              <a:buSzPts val="800"/>
              <a:buFont typeface="Mada"/>
              <a:buChar char="-"/>
            </a:pPr>
            <a:r>
              <a:rPr lang="en-GB" sz="800">
                <a:latin typeface="Mada"/>
                <a:ea typeface="Mada"/>
                <a:cs typeface="Mada"/>
                <a:sym typeface="Mada"/>
              </a:rPr>
              <a:t>65% decrease mortality in carvedilol group</a:t>
            </a:r>
            <a:endParaRPr sz="800">
              <a:latin typeface="Mada"/>
              <a:ea typeface="Mada"/>
              <a:cs typeface="Mada"/>
              <a:sym typeface="Mada"/>
            </a:endParaRPr>
          </a:p>
          <a:p>
            <a:pPr indent="-279400" lvl="1" marL="914400" rtl="0" algn="l">
              <a:spcBef>
                <a:spcPts val="0"/>
              </a:spcBef>
              <a:spcAft>
                <a:spcPts val="0"/>
              </a:spcAft>
              <a:buSzPts val="800"/>
              <a:buFont typeface="Mada"/>
              <a:buChar char="-"/>
            </a:pPr>
            <a:r>
              <a:rPr lang="en-GB" sz="800">
                <a:latin typeface="Mada"/>
                <a:ea typeface="Mada"/>
                <a:cs typeface="Mada"/>
                <a:sym typeface="Mada"/>
              </a:rPr>
              <a:t>27% reduction in hospitalisations, reduction in progression of CCF</a:t>
            </a:r>
            <a:endParaRPr sz="800">
              <a:latin typeface="Mada"/>
              <a:ea typeface="Mada"/>
              <a:cs typeface="Mada"/>
              <a:sym typeface="Mada"/>
            </a:endParaRPr>
          </a:p>
          <a:p>
            <a:pPr indent="-279400" lvl="0" marL="457200" rtl="0" algn="l">
              <a:spcBef>
                <a:spcPts val="0"/>
              </a:spcBef>
              <a:spcAft>
                <a:spcPts val="0"/>
              </a:spcAft>
              <a:buSzPts val="800"/>
              <a:buFont typeface="Mada"/>
              <a:buChar char="-"/>
            </a:pPr>
            <a:r>
              <a:rPr lang="en-GB" sz="800">
                <a:latin typeface="Mada"/>
                <a:ea typeface="Mada"/>
                <a:cs typeface="Mada"/>
                <a:sym typeface="Mada"/>
              </a:rPr>
              <a:t>CIBIS-II – Bisoprolol vs. placebo</a:t>
            </a:r>
            <a:endParaRPr sz="800">
              <a:latin typeface="Mada"/>
              <a:ea typeface="Mada"/>
              <a:cs typeface="Mada"/>
              <a:sym typeface="Mada"/>
            </a:endParaRPr>
          </a:p>
          <a:p>
            <a:pPr indent="-279400" lvl="1" marL="914400" rtl="0" algn="l">
              <a:spcBef>
                <a:spcPts val="0"/>
              </a:spcBef>
              <a:spcAft>
                <a:spcPts val="0"/>
              </a:spcAft>
              <a:buSzPts val="800"/>
              <a:buFont typeface="Mada"/>
              <a:buChar char="-"/>
            </a:pPr>
            <a:r>
              <a:rPr lang="en-GB" sz="800">
                <a:latin typeface="Mada"/>
                <a:ea typeface="Mada"/>
                <a:cs typeface="Mada"/>
                <a:sym typeface="Mada"/>
              </a:rPr>
              <a:t>34% reduction mortality (42% reduction in sudden death  and 32% hospitalisations)</a:t>
            </a:r>
            <a:endParaRPr sz="800">
              <a:latin typeface="Mada"/>
              <a:ea typeface="Mada"/>
              <a:cs typeface="Mada"/>
              <a:sym typeface="Mada"/>
            </a:endParaRPr>
          </a:p>
          <a:p>
            <a:pPr indent="-279400" lvl="0" marL="457200" rtl="0" algn="l">
              <a:spcBef>
                <a:spcPts val="0"/>
              </a:spcBef>
              <a:spcAft>
                <a:spcPts val="0"/>
              </a:spcAft>
              <a:buSzPts val="800"/>
              <a:buFont typeface="Mada"/>
              <a:buChar char="-"/>
            </a:pPr>
            <a:r>
              <a:rPr lang="en-GB" sz="800">
                <a:latin typeface="Mada"/>
                <a:ea typeface="Mada"/>
                <a:cs typeface="Mada"/>
                <a:sym typeface="Mada"/>
              </a:rPr>
              <a:t>MERIT-HF - metoprolol</a:t>
            </a:r>
            <a:endParaRPr sz="800">
              <a:latin typeface="Mada"/>
              <a:ea typeface="Mada"/>
              <a:cs typeface="Mada"/>
              <a:sym typeface="Mada"/>
            </a:endParaRPr>
          </a:p>
          <a:p>
            <a:pPr indent="-279400" lvl="0" marL="457200" rtl="0" algn="l">
              <a:spcBef>
                <a:spcPts val="0"/>
              </a:spcBef>
              <a:spcAft>
                <a:spcPts val="0"/>
              </a:spcAft>
              <a:buSzPts val="800"/>
              <a:buFont typeface="Mada"/>
              <a:buChar char="-"/>
            </a:pPr>
            <a:r>
              <a:rPr lang="en-GB" sz="800">
                <a:latin typeface="Mada"/>
                <a:ea typeface="Mada"/>
                <a:cs typeface="Mada"/>
                <a:sym typeface="Mada"/>
              </a:rPr>
              <a:t>COPERNICUS</a:t>
            </a:r>
            <a:endParaRPr sz="800">
              <a:latin typeface="Mada"/>
              <a:ea typeface="Mada"/>
              <a:cs typeface="Mada"/>
              <a:sym typeface="Mada"/>
            </a:endParaRPr>
          </a:p>
          <a:p>
            <a:pPr indent="-279400" lvl="1" marL="914400" rtl="0" algn="l">
              <a:spcBef>
                <a:spcPts val="0"/>
              </a:spcBef>
              <a:spcAft>
                <a:spcPts val="0"/>
              </a:spcAft>
              <a:buSzPts val="800"/>
              <a:buFont typeface="Mada"/>
              <a:buChar char="-"/>
            </a:pPr>
            <a:r>
              <a:rPr lang="en-GB" sz="800">
                <a:latin typeface="Mada"/>
                <a:ea typeface="Mada"/>
                <a:cs typeface="Mada"/>
                <a:sym typeface="Mada"/>
              </a:rPr>
              <a:t>NYHA class IV, EF &lt; 25%</a:t>
            </a:r>
            <a:endParaRPr sz="800">
              <a:latin typeface="Mada"/>
              <a:ea typeface="Mada"/>
              <a:cs typeface="Mada"/>
              <a:sym typeface="Mada"/>
            </a:endParaRPr>
          </a:p>
          <a:p>
            <a:pPr indent="-279400" lvl="1" marL="914400" rtl="0" algn="l">
              <a:spcBef>
                <a:spcPts val="0"/>
              </a:spcBef>
              <a:spcAft>
                <a:spcPts val="0"/>
              </a:spcAft>
              <a:buSzPts val="800"/>
              <a:buFont typeface="Mada"/>
              <a:buChar char="-"/>
            </a:pPr>
            <a:r>
              <a:rPr lang="en-GB" sz="800">
                <a:latin typeface="Mada"/>
                <a:ea typeface="Mada"/>
                <a:cs typeface="Mada"/>
                <a:sym typeface="Mada"/>
              </a:rPr>
              <a:t>35% reduction in mortality with carvedilol </a:t>
            </a:r>
            <a:endParaRPr sz="800">
              <a:latin typeface="Mada"/>
              <a:ea typeface="Mada"/>
              <a:cs typeface="Mada"/>
              <a:sym typeface="Mada"/>
            </a:endParaRPr>
          </a:p>
          <a:p>
            <a:pPr indent="-279400" lvl="0" marL="457200" rtl="0" algn="l">
              <a:spcBef>
                <a:spcPts val="0"/>
              </a:spcBef>
              <a:spcAft>
                <a:spcPts val="0"/>
              </a:spcAft>
              <a:buSzPts val="800"/>
              <a:buFont typeface="Mada"/>
              <a:buChar char="-"/>
            </a:pPr>
            <a:r>
              <a:rPr lang="en-GB" sz="800">
                <a:latin typeface="Mada"/>
                <a:ea typeface="Mada"/>
                <a:cs typeface="Mada"/>
                <a:sym typeface="Mada"/>
              </a:rPr>
              <a:t>CAPRICORN - 23% reduction in mortality post MI</a:t>
            </a:r>
            <a:endParaRPr sz="800">
              <a:latin typeface="Mada"/>
              <a:ea typeface="Mada"/>
              <a:cs typeface="Mada"/>
              <a:sym typeface="Mada"/>
            </a:endParaRPr>
          </a:p>
        </p:txBody>
      </p:sp>
      <p:cxnSp>
        <p:nvCxnSpPr>
          <p:cNvPr id="451" name="Google Shape;451;p42"/>
          <p:cNvCxnSpPr/>
          <p:nvPr/>
        </p:nvCxnSpPr>
        <p:spPr>
          <a:xfrm rot="10800000">
            <a:off x="8900" y="10230650"/>
            <a:ext cx="7612800" cy="0"/>
          </a:xfrm>
          <a:prstGeom prst="straightConnector1">
            <a:avLst/>
          </a:prstGeom>
          <a:noFill/>
          <a:ln cap="flat" cmpd="sng" w="28575">
            <a:solidFill>
              <a:srgbClr val="9C254D"/>
            </a:solidFill>
            <a:prstDash val="dot"/>
            <a:round/>
            <a:headEnd len="med" w="med" type="none"/>
            <a:tailEnd len="med" w="med" type="none"/>
          </a:ln>
        </p:spPr>
      </p:cxnSp>
      <p:sp>
        <p:nvSpPr>
          <p:cNvPr id="452" name="Google Shape;452;p42"/>
          <p:cNvSpPr txBox="1"/>
          <p:nvPr/>
        </p:nvSpPr>
        <p:spPr>
          <a:xfrm>
            <a:off x="1025" y="10230500"/>
            <a:ext cx="75894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2F497E"/>
                </a:solidFill>
                <a:latin typeface="Mada"/>
                <a:ea typeface="Mada"/>
                <a:cs typeface="Mada"/>
                <a:sym typeface="Mada"/>
              </a:rPr>
              <a:t>1- Beta-blockers are more effective at reducing mortality than ACE inhibitors, with a relative risk reduction of 33% versus 20%, respectively. </a:t>
            </a:r>
            <a:endParaRPr sz="1000">
              <a:solidFill>
                <a:srgbClr val="2F497E"/>
              </a:solidFill>
              <a:latin typeface="Mada"/>
              <a:ea typeface="Mada"/>
              <a:cs typeface="Mada"/>
              <a:sym typeface="Mada"/>
            </a:endParaRPr>
          </a:p>
          <a:p>
            <a:pPr indent="0" lvl="0" marL="0" rtl="0" algn="l">
              <a:spcBef>
                <a:spcPts val="0"/>
              </a:spcBef>
              <a:spcAft>
                <a:spcPts val="0"/>
              </a:spcAft>
              <a:buNone/>
            </a:pPr>
            <a:r>
              <a:t/>
            </a:r>
            <a:endParaRPr sz="1000">
              <a:solidFill>
                <a:srgbClr val="2F497E"/>
              </a:solidFill>
              <a:latin typeface="Mada"/>
              <a:ea typeface="Mada"/>
              <a:cs typeface="Mada"/>
              <a:sym typeface="Mada"/>
            </a:endParaRPr>
          </a:p>
        </p:txBody>
      </p:sp>
      <p:sp>
        <p:nvSpPr>
          <p:cNvPr id="453" name="Google Shape;453;p42"/>
          <p:cNvSpPr/>
          <p:nvPr/>
        </p:nvSpPr>
        <p:spPr>
          <a:xfrm>
            <a:off x="1798550" y="6931888"/>
            <a:ext cx="144900" cy="1518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43"/>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 cont’</a:t>
            </a:r>
            <a:endParaRPr sz="2600">
              <a:latin typeface="Mada Black"/>
              <a:ea typeface="Mada Black"/>
              <a:cs typeface="Mada Black"/>
              <a:sym typeface="Mada Black"/>
            </a:endParaRPr>
          </a:p>
        </p:txBody>
      </p:sp>
      <p:sp>
        <p:nvSpPr>
          <p:cNvPr id="459" name="Google Shape;459;p43"/>
          <p:cNvSpPr txBox="1"/>
          <p:nvPr/>
        </p:nvSpPr>
        <p:spPr>
          <a:xfrm>
            <a:off x="198175" y="9058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Management of Chronic HF cont.</a:t>
            </a:r>
            <a:endParaRPr sz="2200">
              <a:highlight>
                <a:srgbClr val="F5E9ED"/>
              </a:highlight>
              <a:latin typeface="Mada Black"/>
              <a:ea typeface="Mada Black"/>
              <a:cs typeface="Mada Black"/>
              <a:sym typeface="Mada Black"/>
            </a:endParaRPr>
          </a:p>
        </p:txBody>
      </p:sp>
      <p:graphicFrame>
        <p:nvGraphicFramePr>
          <p:cNvPr id="460" name="Google Shape;460;p43"/>
          <p:cNvGraphicFramePr/>
          <p:nvPr/>
        </p:nvGraphicFramePr>
        <p:xfrm>
          <a:off x="9161538" y="8911783"/>
          <a:ext cx="3000000" cy="3000000"/>
        </p:xfrm>
        <a:graphic>
          <a:graphicData uri="http://schemas.openxmlformats.org/drawingml/2006/table">
            <a:tbl>
              <a:tblPr>
                <a:noFill/>
                <a:tableStyleId>{CC369E86-8323-432C-B50D-B4B191C9F64A}</a:tableStyleId>
              </a:tblPr>
              <a:tblGrid>
                <a:gridCol w="382850"/>
                <a:gridCol w="382850"/>
                <a:gridCol w="382850"/>
                <a:gridCol w="382850"/>
              </a:tblGrid>
              <a:tr h="241775">
                <a:tc gridSpan="4">
                  <a:txBody>
                    <a:bodyPr/>
                    <a:lstStyle/>
                    <a:p>
                      <a:pPr indent="0" lvl="0" marL="0" rtl="0" algn="ctr">
                        <a:spcBef>
                          <a:spcPts val="0"/>
                        </a:spcBef>
                        <a:spcAft>
                          <a:spcPts val="0"/>
                        </a:spcAft>
                        <a:buClr>
                          <a:schemeClr val="dk1"/>
                        </a:buClr>
                        <a:buSzPts val="1100"/>
                        <a:buFont typeface="Arial"/>
                        <a:buNone/>
                      </a:pPr>
                      <a:r>
                        <a:rPr b="1" lang="en-GB">
                          <a:solidFill>
                            <a:srgbClr val="FFFFFF"/>
                          </a:solidFill>
                          <a:latin typeface="Mada"/>
                          <a:ea typeface="Mada"/>
                          <a:cs typeface="Mada"/>
                          <a:sym typeface="Mada"/>
                        </a:rPr>
                        <a:t>Angiotensin II type 1 receptor blockers (ARBs)</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2306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Drug name</a:t>
                      </a:r>
                      <a:endParaRPr b="1" sz="13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losartan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ibersartan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valsartan</a:t>
                      </a:r>
                      <a:endParaRPr b="1" sz="1200">
                        <a:solidFill>
                          <a:srgbClr val="9C254D"/>
                        </a:solidFill>
                        <a:latin typeface="Mada"/>
                        <a:ea typeface="Mada"/>
                        <a:cs typeface="Mada"/>
                        <a:sym typeface="Mada"/>
                      </a:endParaRPr>
                    </a:p>
                  </a:txBody>
                  <a:tcPr marT="91425" marB="91425" marR="91425" marL="91425" anchor="ctr">
                    <a:solidFill>
                      <a:srgbClr val="F5E9ED"/>
                    </a:solidFill>
                  </a:tcPr>
                </a:tc>
              </a:tr>
              <a:tr h="30895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Uses</a:t>
                      </a:r>
                      <a:endParaRPr b="1" sz="13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2100" lvl="0" marL="457200" rtl="0" algn="l">
                        <a:spcBef>
                          <a:spcPts val="0"/>
                        </a:spcBef>
                        <a:spcAft>
                          <a:spcPts val="0"/>
                        </a:spcAft>
                        <a:buClr>
                          <a:schemeClr val="dk1"/>
                        </a:buClr>
                        <a:buSzPts val="1000"/>
                        <a:buFont typeface="Mada"/>
                        <a:buChar char="●"/>
                      </a:pPr>
                      <a:r>
                        <a:rPr b="1" lang="en-GB" sz="1000">
                          <a:solidFill>
                            <a:srgbClr val="CC0000"/>
                          </a:solidFill>
                          <a:latin typeface="Mada"/>
                          <a:ea typeface="Mada"/>
                          <a:cs typeface="Mada"/>
                          <a:sym typeface="Mada"/>
                        </a:rPr>
                        <a:t>Second-line therapy in patients intolerant of ACEI;</a:t>
                      </a:r>
                      <a:r>
                        <a:rPr lang="en-GB" sz="1000">
                          <a:solidFill>
                            <a:schemeClr val="dk1"/>
                          </a:solidFill>
                          <a:latin typeface="Mada"/>
                          <a:ea typeface="Mada"/>
                          <a:cs typeface="Mada"/>
                          <a:sym typeface="Mada"/>
                        </a:rPr>
                        <a:t> Unlike ACEI they do not affect bradykinin metabolism and do not produce a cough.</a:t>
                      </a:r>
                      <a:endParaRPr sz="1000">
                        <a:latin typeface="Mada"/>
                        <a:ea typeface="Mada"/>
                        <a:cs typeface="Mada"/>
                        <a:sym typeface="Mada"/>
                      </a:endParaRPr>
                    </a:p>
                  </a:txBody>
                  <a:tcPr marT="91425" marB="91425" marR="91425" marL="91425"/>
                </a:tc>
                <a:tc hMerge="1"/>
                <a:tc hMerge="1"/>
              </a:tr>
            </a:tbl>
          </a:graphicData>
        </a:graphic>
      </p:graphicFrame>
      <p:graphicFrame>
        <p:nvGraphicFramePr>
          <p:cNvPr id="461" name="Google Shape;461;p43"/>
          <p:cNvGraphicFramePr/>
          <p:nvPr/>
        </p:nvGraphicFramePr>
        <p:xfrm>
          <a:off x="143138" y="7768783"/>
          <a:ext cx="3000000" cy="3000000"/>
        </p:xfrm>
        <a:graphic>
          <a:graphicData uri="http://schemas.openxmlformats.org/drawingml/2006/table">
            <a:tbl>
              <a:tblPr>
                <a:noFill/>
                <a:tableStyleId>{CC369E86-8323-432C-B50D-B4B191C9F64A}</a:tableStyleId>
              </a:tblPr>
              <a:tblGrid>
                <a:gridCol w="1229125"/>
                <a:gridCol w="2426525"/>
                <a:gridCol w="1827825"/>
                <a:gridCol w="1827825"/>
              </a:tblGrid>
              <a:tr h="241775">
                <a:tc gridSpan="4">
                  <a:txBody>
                    <a:bodyPr/>
                    <a:lstStyle/>
                    <a:p>
                      <a:pPr indent="0" lvl="0" marL="0" rtl="0" algn="ctr">
                        <a:spcBef>
                          <a:spcPts val="0"/>
                        </a:spcBef>
                        <a:spcAft>
                          <a:spcPts val="0"/>
                        </a:spcAft>
                        <a:buClr>
                          <a:schemeClr val="dk1"/>
                        </a:buClr>
                        <a:buSzPts val="1100"/>
                        <a:buFont typeface="Arial"/>
                        <a:buNone/>
                      </a:pPr>
                      <a:r>
                        <a:rPr b="1" lang="en-GB" sz="1500">
                          <a:solidFill>
                            <a:srgbClr val="FFFFFF"/>
                          </a:solidFill>
                          <a:latin typeface="Mada"/>
                          <a:ea typeface="Mada"/>
                          <a:cs typeface="Mada"/>
                          <a:sym typeface="Mada"/>
                        </a:rPr>
                        <a:t>Angiotensin II type 1 receptor blockers (ARBs)</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23060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Drug name</a:t>
                      </a:r>
                      <a:endParaRPr b="1">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Clr>
                          <a:schemeClr val="dk1"/>
                        </a:buClr>
                        <a:buSzPts val="1100"/>
                        <a:buFont typeface="Arial"/>
                        <a:buNone/>
                      </a:pPr>
                      <a:r>
                        <a:rPr b="1" lang="en-GB" sz="1300">
                          <a:solidFill>
                            <a:srgbClr val="9C254D"/>
                          </a:solidFill>
                          <a:latin typeface="Mada"/>
                          <a:ea typeface="Mada"/>
                          <a:cs typeface="Mada"/>
                          <a:sym typeface="Mada"/>
                        </a:rPr>
                        <a:t>losartan</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en-GB" sz="1300">
                          <a:solidFill>
                            <a:srgbClr val="9C254D"/>
                          </a:solidFill>
                          <a:latin typeface="Mada"/>
                          <a:ea typeface="Mada"/>
                          <a:cs typeface="Mada"/>
                          <a:sym typeface="Mada"/>
                        </a:rPr>
                        <a:t>irbesartan</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en-GB" sz="1300">
                          <a:solidFill>
                            <a:srgbClr val="9C254D"/>
                          </a:solidFill>
                          <a:latin typeface="Mada"/>
                          <a:ea typeface="Mada"/>
                          <a:cs typeface="Mada"/>
                          <a:sym typeface="Mada"/>
                        </a:rPr>
                        <a:t>valsartan</a:t>
                      </a:r>
                      <a:endParaRPr b="1" sz="1300">
                        <a:solidFill>
                          <a:srgbClr val="9C254D"/>
                        </a:solidFill>
                        <a:latin typeface="Mada"/>
                        <a:ea typeface="Mada"/>
                        <a:cs typeface="Mada"/>
                        <a:sym typeface="Mada"/>
                      </a:endParaRPr>
                    </a:p>
                  </a:txBody>
                  <a:tcPr marT="91425" marB="91425" marR="91425" marL="91425" anchor="ctr">
                    <a:solidFill>
                      <a:srgbClr val="F5E9ED"/>
                    </a:solidFill>
                  </a:tcPr>
                </a:tc>
              </a:tr>
              <a:tr h="3089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Uses</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chemeClr val="dk1"/>
                        </a:buClr>
                        <a:buSzPts val="1100"/>
                        <a:buFont typeface="Mada"/>
                        <a:buChar char="●"/>
                      </a:pPr>
                      <a:r>
                        <a:rPr b="1" lang="en-GB" sz="1100">
                          <a:solidFill>
                            <a:srgbClr val="CC0000"/>
                          </a:solidFill>
                          <a:latin typeface="Mada"/>
                          <a:ea typeface="Mada"/>
                          <a:cs typeface="Mada"/>
                          <a:sym typeface="Mada"/>
                        </a:rPr>
                        <a:t>Second-line therapy </a:t>
                      </a:r>
                      <a:r>
                        <a:rPr lang="en-GB" sz="1100">
                          <a:latin typeface="Mada"/>
                          <a:ea typeface="Mada"/>
                          <a:cs typeface="Mada"/>
                          <a:sym typeface="Mada"/>
                        </a:rPr>
                        <a:t>in certain conditions when ACE I are contraindicated</a:t>
                      </a:r>
                      <a:r>
                        <a:rPr b="1" lang="en-GB" sz="1100">
                          <a:latin typeface="Mada"/>
                          <a:ea typeface="Mada"/>
                          <a:cs typeface="Mada"/>
                          <a:sym typeface="Mada"/>
                        </a:rPr>
                        <a:t> (angioneurotic edema, cough)</a:t>
                      </a:r>
                      <a:endParaRPr b="1"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Has comparable effect to ACEI. </a:t>
                      </a:r>
                      <a:r>
                        <a:rPr lang="en-GB" sz="1100">
                          <a:solidFill>
                            <a:srgbClr val="1C4588"/>
                          </a:solidFill>
                          <a:latin typeface="Mada"/>
                          <a:ea typeface="Mada"/>
                          <a:cs typeface="Mada"/>
                          <a:sym typeface="Mada"/>
                        </a:rPr>
                        <a:t>Has mortality benefit.</a:t>
                      </a:r>
                      <a:endParaRPr sz="1100">
                        <a:solidFill>
                          <a:srgbClr val="1C4588"/>
                        </a:solidFill>
                        <a:latin typeface="Mada"/>
                        <a:ea typeface="Mada"/>
                        <a:cs typeface="Mada"/>
                        <a:sym typeface="Mada"/>
                      </a:endParaRPr>
                    </a:p>
                  </a:txBody>
                  <a:tcPr marT="91425" marB="91425" marR="91425" marL="91425"/>
                </a:tc>
                <a:tc hMerge="1"/>
                <a:tc hMerge="1"/>
              </a:tr>
              <a:tr h="3089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ADRs</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Renal dysfunction, hyperkalemia </a:t>
                      </a:r>
                      <a:endParaRPr sz="1100">
                        <a:solidFill>
                          <a:srgbClr val="1C4588"/>
                        </a:solidFill>
                        <a:latin typeface="Mada"/>
                        <a:ea typeface="Mada"/>
                        <a:cs typeface="Mada"/>
                        <a:sym typeface="Mada"/>
                      </a:endParaRPr>
                    </a:p>
                  </a:txBody>
                  <a:tcPr marT="91425" marB="91425" marR="91425" marL="91425"/>
                </a:tc>
                <a:tc hMerge="1"/>
                <a:tc hMerge="1"/>
              </a:tr>
            </a:tbl>
          </a:graphicData>
        </a:graphic>
      </p:graphicFrame>
      <p:graphicFrame>
        <p:nvGraphicFramePr>
          <p:cNvPr id="462" name="Google Shape;462;p43"/>
          <p:cNvGraphicFramePr/>
          <p:nvPr/>
        </p:nvGraphicFramePr>
        <p:xfrm>
          <a:off x="126163" y="1501108"/>
          <a:ext cx="3000000" cy="3000000"/>
        </p:xfrm>
        <a:graphic>
          <a:graphicData uri="http://schemas.openxmlformats.org/drawingml/2006/table">
            <a:tbl>
              <a:tblPr>
                <a:noFill/>
                <a:tableStyleId>{CC369E86-8323-432C-B50D-B4B191C9F64A}</a:tableStyleId>
              </a:tblPr>
              <a:tblGrid>
                <a:gridCol w="1322300"/>
                <a:gridCol w="2333350"/>
                <a:gridCol w="1827825"/>
                <a:gridCol w="1827825"/>
              </a:tblGrid>
              <a:tr h="375700">
                <a:tc gridSpan="4">
                  <a:txBody>
                    <a:bodyPr/>
                    <a:lstStyle/>
                    <a:p>
                      <a:pPr indent="0" lvl="0" marL="0" rtl="0" algn="ctr">
                        <a:spcBef>
                          <a:spcPts val="0"/>
                        </a:spcBef>
                        <a:spcAft>
                          <a:spcPts val="0"/>
                        </a:spcAft>
                        <a:buNone/>
                      </a:pPr>
                      <a:r>
                        <a:rPr b="1" lang="en-GB" sz="1500">
                          <a:solidFill>
                            <a:srgbClr val="FFFFFF"/>
                          </a:solidFill>
                          <a:latin typeface="Mada"/>
                          <a:ea typeface="Mada"/>
                          <a:cs typeface="Mada"/>
                          <a:sym typeface="Mada"/>
                        </a:rPr>
                        <a:t>Angiotensin-converting enzyme inhibitors (ACEI)</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35830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Drug name</a:t>
                      </a:r>
                      <a:endParaRPr b="1">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Perindopril</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Lisinopril</a:t>
                      </a:r>
                      <a:endParaRPr b="1" sz="13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Quinapril</a:t>
                      </a:r>
                      <a:endParaRPr b="1" sz="1200">
                        <a:solidFill>
                          <a:srgbClr val="9C254D"/>
                        </a:solidFill>
                        <a:latin typeface="Mada"/>
                        <a:ea typeface="Mada"/>
                        <a:cs typeface="Mada"/>
                        <a:sym typeface="Mada"/>
                      </a:endParaRPr>
                    </a:p>
                  </a:txBody>
                  <a:tcPr marT="91425" marB="91425" marR="91425" marL="91425" anchor="ctr">
                    <a:solidFill>
                      <a:srgbClr val="F5E9ED"/>
                    </a:solidFill>
                  </a:tcPr>
                </a:tc>
              </a:tr>
              <a:tr h="793175">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M.O.A</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156250" lvl="0" marL="244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Block the R-A-A system by inhibiting the conversion of angiotensin I to angiotensin II → vasodilation and ↓ Na  and water retention.(decrease Afterload and preload)</a:t>
                      </a:r>
                      <a:endParaRPr sz="1100">
                        <a:solidFill>
                          <a:schemeClr val="dk1"/>
                        </a:solidFill>
                        <a:latin typeface="Mada"/>
                        <a:ea typeface="Mada"/>
                        <a:cs typeface="Mada"/>
                        <a:sym typeface="Mada"/>
                      </a:endParaRPr>
                    </a:p>
                    <a:p>
                      <a:pPr indent="-156250" lvl="0" marL="244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Bradykinin degradation ↑ its level → ↑ PG secretion &amp; nitric oxide → Vasodilation</a:t>
                      </a:r>
                      <a:endParaRPr sz="1100">
                        <a:solidFill>
                          <a:schemeClr val="dk1"/>
                        </a:solidFill>
                        <a:latin typeface="Mada"/>
                        <a:ea typeface="Mada"/>
                        <a:cs typeface="Mada"/>
                        <a:sym typeface="Mada"/>
                      </a:endParaRPr>
                    </a:p>
                    <a:p>
                      <a:pPr indent="-156250" lvl="0" marL="244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a:t>
                      </a:r>
                      <a:r>
                        <a:rPr lang="en-GB" sz="1100">
                          <a:solidFill>
                            <a:srgbClr val="6AA84F"/>
                          </a:solidFill>
                          <a:latin typeface="Mada"/>
                          <a:ea typeface="Mada"/>
                          <a:cs typeface="Mada"/>
                          <a:sym typeface="Mada"/>
                        </a:rPr>
                        <a:t>T</a:t>
                      </a:r>
                      <a:r>
                        <a:rPr lang="en-GB" sz="1100">
                          <a:solidFill>
                            <a:srgbClr val="6AA84F"/>
                          </a:solidFill>
                          <a:latin typeface="Mada"/>
                          <a:ea typeface="Mada"/>
                          <a:cs typeface="Mada"/>
                          <a:sym typeface="Mada"/>
                        </a:rPr>
                        <a:t>hey also ultimately inhibit cardiac remodelling</a:t>
                      </a:r>
                      <a:endParaRPr sz="1100">
                        <a:solidFill>
                          <a:srgbClr val="6AA84F"/>
                        </a:solidFill>
                        <a:latin typeface="Mada"/>
                        <a:ea typeface="Mada"/>
                        <a:cs typeface="Mada"/>
                        <a:sym typeface="Mada"/>
                      </a:endParaRPr>
                    </a:p>
                  </a:txBody>
                  <a:tcPr marT="91425" marB="91425" marR="91425" marL="91425"/>
                </a:tc>
                <a:tc hMerge="1"/>
                <a:tc hMerge="1"/>
              </a:tr>
              <a:tr h="949725">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Uses</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156250" lvl="0" marL="244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They improve symptoms, limit the development of progressive heart failure and </a:t>
                      </a:r>
                      <a:r>
                        <a:rPr b="1" lang="en-GB" sz="1100">
                          <a:solidFill>
                            <a:srgbClr val="CC0000"/>
                          </a:solidFill>
                          <a:latin typeface="Mada"/>
                          <a:ea typeface="Mada"/>
                          <a:cs typeface="Mada"/>
                          <a:sym typeface="Mada"/>
                        </a:rPr>
                        <a:t>prolong survival</a:t>
                      </a:r>
                      <a:r>
                        <a:rPr lang="en-GB" sz="1100">
                          <a:solidFill>
                            <a:schemeClr val="dk1"/>
                          </a:solidFill>
                          <a:latin typeface="Mada"/>
                          <a:ea typeface="Mada"/>
                          <a:cs typeface="Mada"/>
                          <a:sym typeface="Mada"/>
                        </a:rPr>
                        <a:t>, and </a:t>
                      </a:r>
                      <a:r>
                        <a:rPr b="1" lang="en-GB" sz="1100">
                          <a:solidFill>
                            <a:srgbClr val="CC0000"/>
                          </a:solidFill>
                          <a:latin typeface="Mada"/>
                          <a:ea typeface="Mada"/>
                          <a:cs typeface="Mada"/>
                          <a:sym typeface="Mada"/>
                        </a:rPr>
                        <a:t>should be given to all patients with heart failure.</a:t>
                      </a:r>
                      <a:r>
                        <a:rPr lang="en-GB" sz="1100">
                          <a:solidFill>
                            <a:schemeClr val="dk1"/>
                          </a:solidFill>
                          <a:latin typeface="Mada"/>
                          <a:ea typeface="Mada"/>
                          <a:cs typeface="Mada"/>
                          <a:sym typeface="Mada"/>
                        </a:rPr>
                        <a:t> </a:t>
                      </a:r>
                      <a:endParaRPr sz="1100">
                        <a:solidFill>
                          <a:schemeClr val="dk1"/>
                        </a:solidFill>
                        <a:latin typeface="Mada"/>
                        <a:ea typeface="Mada"/>
                        <a:cs typeface="Mada"/>
                        <a:sym typeface="Mada"/>
                      </a:endParaRPr>
                    </a:p>
                    <a:p>
                      <a:pPr indent="-156250" lvl="0" marL="244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ACE Inhibitors were found to improve survival in CHF patients:</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Delay onset &amp; progression of HF in pts with asymptomatic LV dysfunction</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cardiac remodeling</a:t>
                      </a:r>
                      <a:endParaRPr sz="1100">
                        <a:solidFill>
                          <a:schemeClr val="dk1"/>
                        </a:solidFill>
                        <a:latin typeface="Mada"/>
                        <a:ea typeface="Mada"/>
                        <a:cs typeface="Mada"/>
                        <a:sym typeface="Mada"/>
                      </a:endParaRPr>
                    </a:p>
                  </a:txBody>
                  <a:tcPr marT="91425" marB="91425" marR="91425" marL="91425"/>
                </a:tc>
                <a:tc hMerge="1"/>
                <a:tc hMerge="1"/>
              </a:tr>
              <a:tr h="1889025">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Side effects</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156250" lvl="0" marL="244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Angioedema</a:t>
                      </a:r>
                      <a:endParaRPr sz="1100">
                        <a:solidFill>
                          <a:schemeClr val="dk1"/>
                        </a:solidFill>
                        <a:latin typeface="Mada"/>
                        <a:ea typeface="Mada"/>
                        <a:cs typeface="Mada"/>
                        <a:sym typeface="Mada"/>
                      </a:endParaRPr>
                    </a:p>
                    <a:p>
                      <a:pPr indent="-156250" lvl="0" marL="244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Renal </a:t>
                      </a:r>
                      <a:r>
                        <a:rPr lang="en-GB" sz="1100">
                          <a:solidFill>
                            <a:schemeClr val="dk1"/>
                          </a:solidFill>
                          <a:latin typeface="Mada"/>
                          <a:ea typeface="Mada"/>
                          <a:cs typeface="Mada"/>
                          <a:sym typeface="Mada"/>
                        </a:rPr>
                        <a:t>insufficiency</a:t>
                      </a:r>
                      <a:r>
                        <a:rPr lang="en-GB" sz="1100">
                          <a:solidFill>
                            <a:schemeClr val="dk1"/>
                          </a:solidFill>
                          <a:latin typeface="Mada"/>
                          <a:ea typeface="Mada"/>
                          <a:cs typeface="Mada"/>
                          <a:sym typeface="Mada"/>
                        </a:rPr>
                        <a:t>, Hepatic dysfunction</a:t>
                      </a:r>
                      <a:endParaRPr sz="1100">
                        <a:solidFill>
                          <a:schemeClr val="dk1"/>
                        </a:solidFill>
                        <a:latin typeface="Mada"/>
                        <a:ea typeface="Mada"/>
                        <a:cs typeface="Mada"/>
                        <a:sym typeface="Mada"/>
                      </a:endParaRPr>
                    </a:p>
                    <a:p>
                      <a:pPr indent="-156250" lvl="0" marL="244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Rash, Hyperkalemia</a:t>
                      </a:r>
                      <a:r>
                        <a:rPr baseline="30000" lang="en-GB" sz="1100">
                          <a:solidFill>
                            <a:schemeClr val="dk1"/>
                          </a:solidFill>
                          <a:latin typeface="Mada"/>
                          <a:ea typeface="Mada"/>
                          <a:cs typeface="Mada"/>
                          <a:sym typeface="Mada"/>
                        </a:rPr>
                        <a:t>1</a:t>
                      </a:r>
                      <a:endParaRPr baseline="30000" sz="1100">
                        <a:solidFill>
                          <a:schemeClr val="dk1"/>
                        </a:solidFill>
                        <a:latin typeface="Mada"/>
                        <a:ea typeface="Mada"/>
                        <a:cs typeface="Mada"/>
                        <a:sym typeface="Mada"/>
                      </a:endParaRPr>
                    </a:p>
                    <a:p>
                      <a:pPr indent="-156250" lvl="0" marL="244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Cough</a:t>
                      </a:r>
                      <a:r>
                        <a:rPr lang="en-GB" sz="1100">
                          <a:solidFill>
                            <a:srgbClr val="6AA84F"/>
                          </a:solidFill>
                          <a:latin typeface="Mada"/>
                          <a:ea typeface="Mada"/>
                          <a:cs typeface="Mada"/>
                          <a:sym typeface="Mada"/>
                        </a:rPr>
                        <a:t> (If patient develops cough switch to ARBs)</a:t>
                      </a:r>
                      <a:endParaRPr sz="1100">
                        <a:solidFill>
                          <a:srgbClr val="6AA84F"/>
                        </a:solidFill>
                        <a:latin typeface="Mada"/>
                        <a:ea typeface="Mada"/>
                        <a:cs typeface="Mada"/>
                        <a:sym typeface="Mada"/>
                      </a:endParaRPr>
                    </a:p>
                    <a:p>
                      <a:pPr indent="-156250" lvl="0" marL="244800" rtl="0" algn="l">
                        <a:spcBef>
                          <a:spcPts val="0"/>
                        </a:spcBef>
                        <a:spcAft>
                          <a:spcPts val="0"/>
                        </a:spcAft>
                        <a:buClr>
                          <a:schemeClr val="dk1"/>
                        </a:buClr>
                        <a:buSzPts val="1100"/>
                        <a:buFont typeface="Mada"/>
                        <a:buChar char="●"/>
                      </a:pPr>
                      <a:r>
                        <a:rPr b="1" lang="en-GB" sz="1100">
                          <a:solidFill>
                            <a:srgbClr val="1C4588"/>
                          </a:solidFill>
                          <a:latin typeface="Mada"/>
                          <a:ea typeface="Mada"/>
                          <a:cs typeface="Mada"/>
                          <a:sym typeface="Mada"/>
                        </a:rPr>
                        <a:t>The major side-effect is first-dose</a:t>
                      </a:r>
                      <a:r>
                        <a:rPr b="1" lang="en-GB" sz="1100">
                          <a:solidFill>
                            <a:schemeClr val="dk1"/>
                          </a:solidFill>
                          <a:latin typeface="Mada"/>
                          <a:ea typeface="Mada"/>
                          <a:cs typeface="Mada"/>
                          <a:sym typeface="Mada"/>
                        </a:rPr>
                        <a:t> hypotension. </a:t>
                      </a:r>
                      <a:endParaRPr b="1" sz="1100">
                        <a:solidFill>
                          <a:schemeClr val="dk1"/>
                        </a:solidFill>
                        <a:latin typeface="Mada"/>
                        <a:ea typeface="Mada"/>
                        <a:cs typeface="Mada"/>
                        <a:sym typeface="Mada"/>
                      </a:endParaRPr>
                    </a:p>
                    <a:p>
                      <a:pPr indent="-120249" lvl="1" marL="4500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ACEI treatment should be introduced gradually with a </a:t>
                      </a:r>
                      <a:r>
                        <a:rPr b="1" lang="en-GB" sz="1100">
                          <a:solidFill>
                            <a:srgbClr val="1C4588"/>
                          </a:solidFill>
                          <a:latin typeface="Mada"/>
                          <a:ea typeface="Mada"/>
                          <a:cs typeface="Mada"/>
                          <a:sym typeface="Mada"/>
                        </a:rPr>
                        <a:t>low initial dose and gradual titration</a:t>
                      </a:r>
                      <a:r>
                        <a:rPr lang="en-GB" sz="1100">
                          <a:solidFill>
                            <a:srgbClr val="1C4588"/>
                          </a:solidFill>
                          <a:latin typeface="Mada"/>
                          <a:ea typeface="Mada"/>
                          <a:cs typeface="Mada"/>
                          <a:sym typeface="Mada"/>
                        </a:rPr>
                        <a:t> every 2 days to full dose with regular blood pressure monitoring and a check on serum potassium and renal function 1-2 weeks after starting therapy; </a:t>
                      </a:r>
                      <a:r>
                        <a:rPr b="1" lang="en-GB" sz="1100">
                          <a:solidFill>
                            <a:srgbClr val="1C4588"/>
                          </a:solidFill>
                          <a:latin typeface="Mada"/>
                          <a:ea typeface="Mada"/>
                          <a:cs typeface="Mada"/>
                          <a:sym typeface="Mada"/>
                        </a:rPr>
                        <a:t>creatinine levels normally rise by about 10–15% during ACEI therapy. </a:t>
                      </a:r>
                      <a:endParaRPr sz="1100">
                        <a:solidFill>
                          <a:srgbClr val="1C4588"/>
                        </a:solidFill>
                      </a:endParaRPr>
                    </a:p>
                    <a:p>
                      <a:pPr indent="-192250" lvl="0" marL="280799" rtl="0" algn="l">
                        <a:spcBef>
                          <a:spcPts val="0"/>
                        </a:spcBef>
                        <a:spcAft>
                          <a:spcPts val="0"/>
                        </a:spcAft>
                        <a:buClr>
                          <a:schemeClr val="dk1"/>
                        </a:buClr>
                        <a:buSzPts val="1100"/>
                        <a:buChar char="●"/>
                      </a:pPr>
                      <a:r>
                        <a:rPr lang="en-GB" sz="1100">
                          <a:solidFill>
                            <a:srgbClr val="1C4588"/>
                          </a:solidFill>
                          <a:latin typeface="Mada"/>
                          <a:ea typeface="Mada"/>
                          <a:cs typeface="Mada"/>
                          <a:sym typeface="Mada"/>
                        </a:rPr>
                        <a:t>If patient developed hyperkalemia or renal impairment or is pregnant→</a:t>
                      </a:r>
                      <a:r>
                        <a:rPr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switch from ACEI to Hydralazine with isosorbide dinitrate.</a:t>
                      </a:r>
                      <a:endParaRPr b="1" sz="1100">
                        <a:solidFill>
                          <a:srgbClr val="CC0000"/>
                        </a:solidFill>
                        <a:latin typeface="Mada"/>
                        <a:ea typeface="Mada"/>
                        <a:cs typeface="Mada"/>
                        <a:sym typeface="Mada"/>
                      </a:endParaRPr>
                    </a:p>
                  </a:txBody>
                  <a:tcPr marT="91425" marB="91425" marR="91425" marL="91425"/>
                </a:tc>
                <a:tc hMerge="1"/>
                <a:tc hMerge="1"/>
              </a:tr>
              <a:tr h="636600">
                <a:tc>
                  <a:txBody>
                    <a:bodyPr/>
                    <a:lstStyle/>
                    <a:p>
                      <a:pPr indent="0" lvl="0" marL="0" rtl="0" algn="ctr">
                        <a:spcBef>
                          <a:spcPts val="0"/>
                        </a:spcBef>
                        <a:spcAft>
                          <a:spcPts val="0"/>
                        </a:spcAft>
                        <a:buNone/>
                      </a:pPr>
                      <a:r>
                        <a:rPr b="1" lang="en-GB" sz="1100">
                          <a:solidFill>
                            <a:srgbClr val="9C254D"/>
                          </a:solidFill>
                          <a:latin typeface="Mada"/>
                          <a:ea typeface="Mada"/>
                          <a:cs typeface="Mada"/>
                          <a:sym typeface="Mada"/>
                        </a:rPr>
                        <a:t>Contraindications</a:t>
                      </a:r>
                      <a:endParaRPr b="1" sz="11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Renal failure</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Bilateral renal artery stenosis (RAS)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Aortic stenosis</a:t>
                      </a:r>
                      <a:endParaRPr sz="1100">
                        <a:solidFill>
                          <a:schemeClr val="dk1"/>
                        </a:solidFill>
                        <a:latin typeface="Mada"/>
                        <a:ea typeface="Mada"/>
                        <a:cs typeface="Mada"/>
                        <a:sym typeface="Mada"/>
                      </a:endParaRPr>
                    </a:p>
                  </a:txBody>
                  <a:tcPr marT="91425" marB="91425" marR="91425" marL="91425"/>
                </a:tc>
                <a:tc hMerge="1"/>
                <a:tc hMerge="1"/>
              </a:tr>
            </a:tbl>
          </a:graphicData>
        </a:graphic>
      </p:graphicFrame>
      <p:sp>
        <p:nvSpPr>
          <p:cNvPr id="463" name="Google Shape;463;p43"/>
          <p:cNvSpPr txBox="1"/>
          <p:nvPr/>
        </p:nvSpPr>
        <p:spPr>
          <a:xfrm>
            <a:off x="139175" y="7056275"/>
            <a:ext cx="7311300" cy="5601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900">
                <a:solidFill>
                  <a:srgbClr val="A64D79"/>
                </a:solidFill>
                <a:latin typeface="Mada"/>
                <a:ea typeface="Mada"/>
                <a:cs typeface="Mada"/>
                <a:sym typeface="Mada"/>
              </a:rPr>
              <a:t>Trials for ACEI:</a:t>
            </a:r>
            <a:endParaRPr b="1" sz="900">
              <a:solidFill>
                <a:srgbClr val="A64D79"/>
              </a:solidFill>
              <a:latin typeface="Mada"/>
              <a:ea typeface="Mada"/>
              <a:cs typeface="Mada"/>
              <a:sym typeface="Mada"/>
            </a:endParaRPr>
          </a:p>
          <a:p>
            <a:pPr indent="-285750" lvl="0" marL="457200" rtl="0" algn="l">
              <a:spcBef>
                <a:spcPts val="0"/>
              </a:spcBef>
              <a:spcAft>
                <a:spcPts val="0"/>
              </a:spcAft>
              <a:buClr>
                <a:srgbClr val="A64D79"/>
              </a:buClr>
              <a:buSzPts val="900"/>
              <a:buFont typeface="Mada"/>
              <a:buChar char="-"/>
            </a:pPr>
            <a:r>
              <a:rPr lang="en-GB" sz="900">
                <a:solidFill>
                  <a:srgbClr val="A64D79"/>
                </a:solidFill>
                <a:latin typeface="Mada"/>
                <a:ea typeface="Mada"/>
                <a:cs typeface="Mada"/>
                <a:sym typeface="Mada"/>
              </a:rPr>
              <a:t>CONSENSUS 1987 – enalapril vs. placebo – 31% reduction mortality in enalapril group. Confirmed by SOLVD, AIRE, SAVE, TRACE.</a:t>
            </a:r>
            <a:endParaRPr sz="900">
              <a:solidFill>
                <a:srgbClr val="A64D79"/>
              </a:solidFill>
              <a:latin typeface="Mada"/>
              <a:ea typeface="Mada"/>
              <a:cs typeface="Mada"/>
              <a:sym typeface="Mada"/>
            </a:endParaRPr>
          </a:p>
          <a:p>
            <a:pPr indent="-285750" lvl="0" marL="457200" rtl="0" algn="l">
              <a:spcBef>
                <a:spcPts val="0"/>
              </a:spcBef>
              <a:spcAft>
                <a:spcPts val="0"/>
              </a:spcAft>
              <a:buClr>
                <a:srgbClr val="A64D79"/>
              </a:buClr>
              <a:buSzPts val="900"/>
              <a:buFont typeface="Mada"/>
              <a:buChar char="-"/>
            </a:pPr>
            <a:r>
              <a:rPr lang="en-GB" sz="900">
                <a:solidFill>
                  <a:srgbClr val="A64D79"/>
                </a:solidFill>
                <a:latin typeface="Mada"/>
                <a:ea typeface="Mada"/>
                <a:cs typeface="Mada"/>
                <a:sym typeface="Mada"/>
              </a:rPr>
              <a:t>1995 meta-analysis showed 23% reduction total mortality, 35% in combined mortality/hosp admission </a:t>
            </a:r>
            <a:endParaRPr sz="900">
              <a:solidFill>
                <a:srgbClr val="A64D79"/>
              </a:solidFill>
              <a:latin typeface="Mada"/>
              <a:ea typeface="Mada"/>
              <a:cs typeface="Mada"/>
              <a:sym typeface="Mada"/>
            </a:endParaRPr>
          </a:p>
        </p:txBody>
      </p:sp>
      <p:sp>
        <p:nvSpPr>
          <p:cNvPr id="464" name="Google Shape;464;p43"/>
          <p:cNvSpPr txBox="1"/>
          <p:nvPr/>
        </p:nvSpPr>
        <p:spPr>
          <a:xfrm>
            <a:off x="-8500" y="10079750"/>
            <a:ext cx="7589400" cy="560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1C4588"/>
                </a:solidFill>
                <a:latin typeface="Mada"/>
                <a:ea typeface="Mada"/>
                <a:cs typeface="Mada"/>
                <a:sym typeface="Mada"/>
              </a:rPr>
              <a:t>1- can be beneficial in offsetting the </a:t>
            </a:r>
            <a:r>
              <a:rPr lang="en-GB" sz="1000">
                <a:solidFill>
                  <a:srgbClr val="1C4588"/>
                </a:solidFill>
                <a:latin typeface="Mada"/>
                <a:ea typeface="Mada"/>
                <a:cs typeface="Mada"/>
                <a:sym typeface="Mada"/>
              </a:rPr>
              <a:t>hypokalemia</a:t>
            </a:r>
            <a:r>
              <a:rPr lang="en-GB" sz="1000">
                <a:solidFill>
                  <a:srgbClr val="1C4588"/>
                </a:solidFill>
                <a:latin typeface="Mada"/>
                <a:ea typeface="Mada"/>
                <a:cs typeface="Mada"/>
                <a:sym typeface="Mada"/>
              </a:rPr>
              <a:t> associated with loop diuretic therapy.</a:t>
            </a:r>
            <a:endParaRPr sz="1000">
              <a:solidFill>
                <a:srgbClr val="1C4588"/>
              </a:solidFill>
              <a:latin typeface="Mada"/>
              <a:ea typeface="Mada"/>
              <a:cs typeface="Mada"/>
              <a:sym typeface="Mada"/>
            </a:endParaRPr>
          </a:p>
        </p:txBody>
      </p:sp>
      <p:cxnSp>
        <p:nvCxnSpPr>
          <p:cNvPr id="465" name="Google Shape;465;p43"/>
          <p:cNvCxnSpPr/>
          <p:nvPr/>
        </p:nvCxnSpPr>
        <p:spPr>
          <a:xfrm rot="10800000">
            <a:off x="8900" y="10078250"/>
            <a:ext cx="7612800" cy="0"/>
          </a:xfrm>
          <a:prstGeom prst="straightConnector1">
            <a:avLst/>
          </a:prstGeom>
          <a:noFill/>
          <a:ln cap="flat" cmpd="sng" w="28575">
            <a:solidFill>
              <a:srgbClr val="9C254D"/>
            </a:solidFill>
            <a:prstDash val="dot"/>
            <a:round/>
            <a:headEnd len="med" w="med" type="none"/>
            <a:tailEnd len="med" w="med" type="none"/>
          </a:ln>
        </p:spPr>
      </p:cxnSp>
      <p:sp>
        <p:nvSpPr>
          <p:cNvPr id="466" name="Google Shape;466;p43"/>
          <p:cNvSpPr/>
          <p:nvPr/>
        </p:nvSpPr>
        <p:spPr>
          <a:xfrm>
            <a:off x="1584225" y="3269525"/>
            <a:ext cx="144900" cy="1518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43"/>
          <p:cNvSpPr/>
          <p:nvPr/>
        </p:nvSpPr>
        <p:spPr>
          <a:xfrm>
            <a:off x="1584225" y="4831363"/>
            <a:ext cx="144900" cy="1518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44"/>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 cont’</a:t>
            </a:r>
            <a:endParaRPr sz="2800">
              <a:latin typeface="Mada Black"/>
              <a:ea typeface="Mada Black"/>
              <a:cs typeface="Mada Black"/>
              <a:sym typeface="Mada Black"/>
            </a:endParaRPr>
          </a:p>
        </p:txBody>
      </p:sp>
      <p:sp>
        <p:nvSpPr>
          <p:cNvPr id="473" name="Google Shape;473;p44"/>
          <p:cNvSpPr txBox="1"/>
          <p:nvPr/>
        </p:nvSpPr>
        <p:spPr>
          <a:xfrm>
            <a:off x="198175" y="9058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Management of Chronic HF cont.</a:t>
            </a:r>
            <a:endParaRPr sz="2200">
              <a:highlight>
                <a:srgbClr val="F5E9ED"/>
              </a:highlight>
              <a:latin typeface="Mada Black"/>
              <a:ea typeface="Mada Black"/>
              <a:cs typeface="Mada Black"/>
              <a:sym typeface="Mada Black"/>
            </a:endParaRPr>
          </a:p>
        </p:txBody>
      </p:sp>
      <p:graphicFrame>
        <p:nvGraphicFramePr>
          <p:cNvPr id="474" name="Google Shape;474;p44"/>
          <p:cNvGraphicFramePr/>
          <p:nvPr/>
        </p:nvGraphicFramePr>
        <p:xfrm>
          <a:off x="9161538" y="8911783"/>
          <a:ext cx="3000000" cy="3000000"/>
        </p:xfrm>
        <a:graphic>
          <a:graphicData uri="http://schemas.openxmlformats.org/drawingml/2006/table">
            <a:tbl>
              <a:tblPr>
                <a:noFill/>
                <a:tableStyleId>{CC369E86-8323-432C-B50D-B4B191C9F64A}</a:tableStyleId>
              </a:tblPr>
              <a:tblGrid>
                <a:gridCol w="382850"/>
                <a:gridCol w="382850"/>
                <a:gridCol w="382850"/>
                <a:gridCol w="382850"/>
              </a:tblGrid>
              <a:tr h="241775">
                <a:tc gridSpan="4">
                  <a:txBody>
                    <a:bodyPr/>
                    <a:lstStyle/>
                    <a:p>
                      <a:pPr indent="0" lvl="0" marL="0" rtl="0" algn="ctr">
                        <a:spcBef>
                          <a:spcPts val="0"/>
                        </a:spcBef>
                        <a:spcAft>
                          <a:spcPts val="0"/>
                        </a:spcAft>
                        <a:buClr>
                          <a:schemeClr val="dk1"/>
                        </a:buClr>
                        <a:buSzPts val="1100"/>
                        <a:buFont typeface="Arial"/>
                        <a:buNone/>
                      </a:pPr>
                      <a:r>
                        <a:rPr b="1" lang="en-GB">
                          <a:solidFill>
                            <a:srgbClr val="FFFFFF"/>
                          </a:solidFill>
                          <a:latin typeface="Mada"/>
                          <a:ea typeface="Mada"/>
                          <a:cs typeface="Mada"/>
                          <a:sym typeface="Mada"/>
                        </a:rPr>
                        <a:t>Angiotensin II type 1 receptor blockers (ARBs)</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2306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Drug name</a:t>
                      </a:r>
                      <a:endParaRPr b="1" sz="13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losartan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ibersartan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valsartan</a:t>
                      </a:r>
                      <a:endParaRPr b="1" sz="1200">
                        <a:solidFill>
                          <a:srgbClr val="9C254D"/>
                        </a:solidFill>
                        <a:latin typeface="Mada"/>
                        <a:ea typeface="Mada"/>
                        <a:cs typeface="Mada"/>
                        <a:sym typeface="Mada"/>
                      </a:endParaRPr>
                    </a:p>
                  </a:txBody>
                  <a:tcPr marT="91425" marB="91425" marR="91425" marL="91425" anchor="ctr">
                    <a:solidFill>
                      <a:srgbClr val="F5E9ED"/>
                    </a:solidFill>
                  </a:tcPr>
                </a:tc>
              </a:tr>
              <a:tr h="30895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Uses</a:t>
                      </a:r>
                      <a:endParaRPr b="1" sz="13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2100" lvl="0" marL="457200" rtl="0" algn="l">
                        <a:spcBef>
                          <a:spcPts val="0"/>
                        </a:spcBef>
                        <a:spcAft>
                          <a:spcPts val="0"/>
                        </a:spcAft>
                        <a:buClr>
                          <a:schemeClr val="dk1"/>
                        </a:buClr>
                        <a:buSzPts val="1000"/>
                        <a:buFont typeface="Mada"/>
                        <a:buChar char="●"/>
                      </a:pPr>
                      <a:r>
                        <a:rPr b="1" lang="en-GB" sz="1000">
                          <a:solidFill>
                            <a:srgbClr val="CC0000"/>
                          </a:solidFill>
                          <a:latin typeface="Mada"/>
                          <a:ea typeface="Mada"/>
                          <a:cs typeface="Mada"/>
                          <a:sym typeface="Mada"/>
                        </a:rPr>
                        <a:t>Second-line therapy in patients intolerant of ACEI;</a:t>
                      </a:r>
                      <a:r>
                        <a:rPr lang="en-GB" sz="1000">
                          <a:solidFill>
                            <a:schemeClr val="dk1"/>
                          </a:solidFill>
                          <a:latin typeface="Mada"/>
                          <a:ea typeface="Mada"/>
                          <a:cs typeface="Mada"/>
                          <a:sym typeface="Mada"/>
                        </a:rPr>
                        <a:t> Unlike ACEI they do not affect bradykinin metabolism and do not produce a cough.</a:t>
                      </a:r>
                      <a:endParaRPr sz="1000">
                        <a:latin typeface="Mada"/>
                        <a:ea typeface="Mada"/>
                        <a:cs typeface="Mada"/>
                        <a:sym typeface="Mada"/>
                      </a:endParaRPr>
                    </a:p>
                  </a:txBody>
                  <a:tcPr marT="91425" marB="91425" marR="91425" marL="91425"/>
                </a:tc>
                <a:tc hMerge="1"/>
                <a:tc hMerge="1"/>
              </a:tr>
            </a:tbl>
          </a:graphicData>
        </a:graphic>
      </p:graphicFrame>
      <p:graphicFrame>
        <p:nvGraphicFramePr>
          <p:cNvPr id="475" name="Google Shape;475;p44"/>
          <p:cNvGraphicFramePr/>
          <p:nvPr/>
        </p:nvGraphicFramePr>
        <p:xfrm>
          <a:off x="143138" y="4492183"/>
          <a:ext cx="3000000" cy="3000000"/>
        </p:xfrm>
        <a:graphic>
          <a:graphicData uri="http://schemas.openxmlformats.org/drawingml/2006/table">
            <a:tbl>
              <a:tblPr>
                <a:noFill/>
                <a:tableStyleId>{CC369E86-8323-432C-B50D-B4B191C9F64A}</a:tableStyleId>
              </a:tblPr>
              <a:tblGrid>
                <a:gridCol w="1015400"/>
                <a:gridCol w="1909125"/>
                <a:gridCol w="1462250"/>
                <a:gridCol w="382850"/>
                <a:gridCol w="2541650"/>
              </a:tblGrid>
              <a:tr h="304825">
                <a:tc gridSpan="5">
                  <a:txBody>
                    <a:bodyPr/>
                    <a:lstStyle/>
                    <a:p>
                      <a:pPr indent="0" lvl="0" marL="0" rtl="0" algn="ctr">
                        <a:spcBef>
                          <a:spcPts val="0"/>
                        </a:spcBef>
                        <a:spcAft>
                          <a:spcPts val="0"/>
                        </a:spcAft>
                        <a:buNone/>
                      </a:pPr>
                      <a:r>
                        <a:rPr b="1" lang="en-GB">
                          <a:solidFill>
                            <a:srgbClr val="FFFFFF"/>
                          </a:solidFill>
                          <a:latin typeface="Mada"/>
                          <a:ea typeface="Mada"/>
                          <a:cs typeface="Mada"/>
                          <a:sym typeface="Mada"/>
                        </a:rPr>
                        <a:t>Positive Inotropes</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c hMerge="1"/>
              </a:tr>
              <a:tr h="297425">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Drug name</a:t>
                      </a:r>
                      <a:endParaRPr b="1" sz="1300">
                        <a:solidFill>
                          <a:srgbClr val="9C254D"/>
                        </a:solidFill>
                        <a:latin typeface="Mada"/>
                        <a:ea typeface="Mada"/>
                        <a:cs typeface="Mada"/>
                        <a:sym typeface="Mada"/>
                      </a:endParaRPr>
                    </a:p>
                  </a:txBody>
                  <a:tcPr marT="91425" marB="91425" marR="91425" marL="91425" anchor="ctr">
                    <a:solidFill>
                      <a:srgbClr val="F3F3F3"/>
                    </a:solidFill>
                  </a:tcPr>
                </a:tc>
                <a:tc gridSpan="4">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Digitalis Glycosides (Digitoxin, </a:t>
                      </a:r>
                      <a:r>
                        <a:rPr b="1" lang="en-GB" sz="1200">
                          <a:solidFill>
                            <a:srgbClr val="9C254D"/>
                          </a:solidFill>
                          <a:latin typeface="Mada"/>
                          <a:ea typeface="Mada"/>
                          <a:cs typeface="Mada"/>
                          <a:sym typeface="Mada"/>
                        </a:rPr>
                        <a:t>Digoxin</a:t>
                      </a:r>
                      <a:r>
                        <a:rPr b="1" lang="en-GB" sz="1200">
                          <a:solidFill>
                            <a:srgbClr val="9C254D"/>
                          </a:solidFill>
                          <a:latin typeface="Mada"/>
                          <a:ea typeface="Mada"/>
                          <a:cs typeface="Mada"/>
                          <a:sym typeface="Mada"/>
                        </a:rPr>
                        <a:t>)</a:t>
                      </a:r>
                      <a:r>
                        <a:rPr b="1" baseline="30000" lang="en-GB" sz="1200">
                          <a:solidFill>
                            <a:srgbClr val="9C254D"/>
                          </a:solidFill>
                          <a:latin typeface="Mada"/>
                          <a:ea typeface="Mada"/>
                          <a:cs typeface="Mada"/>
                          <a:sym typeface="Mada"/>
                        </a:rPr>
                        <a:t>1,2</a:t>
                      </a:r>
                      <a:endParaRPr b="1" baseline="30000" sz="1200">
                        <a:solidFill>
                          <a:srgbClr val="9C254D"/>
                        </a:solidFill>
                        <a:latin typeface="Mada"/>
                        <a:ea typeface="Mada"/>
                        <a:cs typeface="Mada"/>
                        <a:sym typeface="Mada"/>
                      </a:endParaRPr>
                    </a:p>
                  </a:txBody>
                  <a:tcPr marT="91425" marB="91425" marR="91425" marL="91425" anchor="ctr">
                    <a:solidFill>
                      <a:srgbClr val="F5E9ED"/>
                    </a:solidFill>
                  </a:tcPr>
                </a:tc>
                <a:tc hMerge="1"/>
                <a:tc hMerge="1"/>
                <a:tc hMerge="1"/>
              </a:tr>
              <a:tr h="4972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M.O.A</a:t>
                      </a:r>
                      <a:endParaRPr b="1" sz="1300">
                        <a:solidFill>
                          <a:srgbClr val="9C254D"/>
                        </a:solidFill>
                        <a:latin typeface="Mada"/>
                        <a:ea typeface="Mada"/>
                        <a:cs typeface="Mada"/>
                        <a:sym typeface="Mada"/>
                      </a:endParaRPr>
                    </a:p>
                  </a:txBody>
                  <a:tcPr marT="91425" marB="91425" marR="91425" marL="91425" anchor="ctr">
                    <a:solidFill>
                      <a:srgbClr val="F3F3F3"/>
                    </a:solidFill>
                  </a:tcPr>
                </a:tc>
                <a:tc gridSpan="4">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+ve inotropic effect by ↑ intracellular Ca &amp; enhancing actin-myosin cross-bridge formation (binds to the Na-K ATPase → inhibits Na pump → ↑ intracellular Na → ↑ Na-Ca exchange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Has Vagotonic effect and Arrhythmogenic effect</a:t>
                      </a:r>
                      <a:endParaRPr sz="1000">
                        <a:solidFill>
                          <a:schemeClr val="dk1"/>
                        </a:solidFill>
                        <a:latin typeface="Mada"/>
                        <a:ea typeface="Mada"/>
                        <a:cs typeface="Mada"/>
                        <a:sym typeface="Mada"/>
                      </a:endParaRPr>
                    </a:p>
                  </a:txBody>
                  <a:tcPr marT="91425" marB="91425" marR="91425" marL="91425"/>
                </a:tc>
                <a:tc hMerge="1"/>
                <a:tc hMerge="1"/>
                <a:tc hMerge="1"/>
              </a:tr>
              <a:tr h="615575">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Uses</a:t>
                      </a:r>
                      <a:endParaRPr b="1" sz="1300">
                        <a:solidFill>
                          <a:srgbClr val="9C254D"/>
                        </a:solidFill>
                        <a:latin typeface="Mada"/>
                        <a:ea typeface="Mada"/>
                        <a:cs typeface="Mada"/>
                        <a:sym typeface="Mada"/>
                      </a:endParaRPr>
                    </a:p>
                  </a:txBody>
                  <a:tcPr marT="91425" marB="91425" marR="91425" marL="91425" anchor="ctr">
                    <a:solidFill>
                      <a:srgbClr val="F3F3F3"/>
                    </a:solidFill>
                  </a:tcPr>
                </a:tc>
                <a:tc gridSpan="4">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Indicated in patients with heart failure and atrial fibrillation. </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In patients with severe heart failure (NYHA class III–IV), digoxin reduces the likelihood of hospitalisation for heart failure, it also reduces symptoms, but it has </a:t>
                      </a:r>
                      <a:r>
                        <a:rPr b="1" lang="en-GB" sz="1000">
                          <a:solidFill>
                            <a:schemeClr val="dk1"/>
                          </a:solidFill>
                          <a:latin typeface="Mada"/>
                          <a:ea typeface="Mada"/>
                          <a:cs typeface="Mada"/>
                          <a:sym typeface="Mada"/>
                        </a:rPr>
                        <a:t>no effect on long-term survival. </a:t>
                      </a:r>
                      <a:endParaRPr b="1"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The role of digitalis has declined somewhat because of safety concern (Narrow therapeutic to toxic ratio)</a:t>
                      </a:r>
                      <a:endParaRPr b="1" sz="1000">
                        <a:solidFill>
                          <a:schemeClr val="dk1"/>
                        </a:solidFill>
                        <a:latin typeface="Mada"/>
                        <a:ea typeface="Mada"/>
                        <a:cs typeface="Mada"/>
                        <a:sym typeface="Mada"/>
                      </a:endParaRPr>
                    </a:p>
                  </a:txBody>
                  <a:tcPr marT="91425" marB="91425" marR="91425" marL="91425">
                    <a:lnB cap="flat" cmpd="sng" w="9525">
                      <a:solidFill>
                        <a:srgbClr val="9C254D"/>
                      </a:solidFill>
                      <a:prstDash val="solid"/>
                      <a:round/>
                      <a:headEnd len="sm" w="sm" type="none"/>
                      <a:tailEnd len="sm" w="sm" type="none"/>
                    </a:lnB>
                  </a:tcPr>
                </a:tc>
                <a:tc hMerge="1"/>
                <a:tc hMerge="1"/>
                <a:tc hMerge="1"/>
              </a:tr>
              <a:tr h="275225">
                <a:tc rowSpan="2">
                  <a:txBody>
                    <a:bodyPr/>
                    <a:lstStyle/>
                    <a:p>
                      <a:pPr indent="0" lvl="0" marL="0" rtl="0" algn="ctr">
                        <a:spcBef>
                          <a:spcPts val="0"/>
                        </a:spcBef>
                        <a:spcAft>
                          <a:spcPts val="0"/>
                        </a:spcAft>
                        <a:buNone/>
                      </a:pPr>
                      <a:r>
                        <a:rPr b="1" lang="en-GB" sz="1100">
                          <a:solidFill>
                            <a:srgbClr val="9C254D"/>
                          </a:solidFill>
                          <a:latin typeface="Mada"/>
                          <a:ea typeface="Mada"/>
                          <a:cs typeface="Mada"/>
                          <a:sym typeface="Mada"/>
                        </a:rPr>
                        <a:t>Digoxin toxicity </a:t>
                      </a:r>
                      <a:endParaRPr b="1" sz="1100">
                        <a:solidFill>
                          <a:srgbClr val="9C254D"/>
                        </a:solidFill>
                        <a:latin typeface="Mada"/>
                        <a:ea typeface="Mada"/>
                        <a:cs typeface="Mada"/>
                        <a:sym typeface="Mada"/>
                      </a:endParaRPr>
                    </a:p>
                  </a:txBody>
                  <a:tcPr marT="91425" marB="91425" marR="91425" marL="91425" anchor="ctr">
                    <a:lnR cap="flat" cmpd="sng" w="9525">
                      <a:solidFill>
                        <a:srgbClr val="9C254D"/>
                      </a:solidFill>
                      <a:prstDash val="solid"/>
                      <a:round/>
                      <a:headEnd len="sm" w="sm" type="none"/>
                      <a:tailEnd len="sm" w="sm" type="none"/>
                    </a:lnR>
                    <a:solidFill>
                      <a:srgbClr val="F3F3F3"/>
                    </a:solidFill>
                  </a:tcPr>
                </a:tc>
                <a:tc gridSpan="3">
                  <a:txBody>
                    <a:bodyPr/>
                    <a:lstStyle/>
                    <a:p>
                      <a:pPr indent="0" lvl="0" marL="0" rtl="0" algn="ctr">
                        <a:spcBef>
                          <a:spcPts val="0"/>
                        </a:spcBef>
                        <a:spcAft>
                          <a:spcPts val="0"/>
                        </a:spcAft>
                        <a:buNone/>
                      </a:pPr>
                      <a:r>
                        <a:rPr b="1" lang="en-GB" sz="1100">
                          <a:solidFill>
                            <a:srgbClr val="9C254D"/>
                          </a:solidFill>
                          <a:latin typeface="Mada"/>
                          <a:ea typeface="Mada"/>
                          <a:cs typeface="Mada"/>
                          <a:sym typeface="Mada"/>
                        </a:rPr>
                        <a:t>Cardiac manifestations</a:t>
                      </a:r>
                      <a:endParaRPr sz="1100">
                        <a:solidFill>
                          <a:srgbClr val="9C254D"/>
                        </a:solidFill>
                        <a:latin typeface="Mada"/>
                        <a:ea typeface="Mada"/>
                        <a:cs typeface="Mada"/>
                        <a:sym typeface="Mada"/>
                      </a:endParaRPr>
                    </a:p>
                  </a:txBody>
                  <a:tcPr marT="91425" marB="91425" marR="91425" marL="91425" anchor="ctr">
                    <a:lnL cap="flat" cmpd="sng" w="9525">
                      <a:solidFill>
                        <a:srgbClr val="9C254D"/>
                      </a:solidFill>
                      <a:prstDash val="solid"/>
                      <a:round/>
                      <a:headEnd len="sm" w="sm" type="none"/>
                      <a:tailEnd len="sm" w="sm" type="none"/>
                    </a:lnL>
                    <a:lnR cap="flat" cmpd="sng" w="9525">
                      <a:solidFill>
                        <a:srgbClr val="9C254D"/>
                      </a:solidFill>
                      <a:prstDash val="solid"/>
                      <a:round/>
                      <a:headEnd len="sm" w="sm" type="none"/>
                      <a:tailEnd len="sm" w="sm" type="none"/>
                    </a:lnR>
                    <a:lnT cap="flat" cmpd="sng" w="9525">
                      <a:solidFill>
                        <a:srgbClr val="9C254D"/>
                      </a:solidFill>
                      <a:prstDash val="solid"/>
                      <a:round/>
                      <a:headEnd len="sm" w="sm" type="none"/>
                      <a:tailEnd len="sm" w="sm" type="none"/>
                    </a:lnT>
                    <a:lnB cap="flat" cmpd="sng" w="9525">
                      <a:solidFill>
                        <a:srgbClr val="9C254D"/>
                      </a:solidFill>
                      <a:prstDash val="solid"/>
                      <a:round/>
                      <a:headEnd len="sm" w="sm" type="none"/>
                      <a:tailEnd len="sm" w="sm" type="none"/>
                    </a:lnB>
                  </a:tcPr>
                </a:tc>
                <a:tc hMerge="1"/>
                <a:tc hMerge="1"/>
                <a:tc>
                  <a:txBody>
                    <a:bodyPr/>
                    <a:lstStyle/>
                    <a:p>
                      <a:pPr indent="0" lvl="0" marL="0" rtl="0" algn="ctr">
                        <a:spcBef>
                          <a:spcPts val="0"/>
                        </a:spcBef>
                        <a:spcAft>
                          <a:spcPts val="0"/>
                        </a:spcAft>
                        <a:buNone/>
                      </a:pPr>
                      <a:r>
                        <a:rPr b="1" lang="en-GB" sz="1100">
                          <a:solidFill>
                            <a:srgbClr val="9C254D"/>
                          </a:solidFill>
                          <a:latin typeface="Mada"/>
                          <a:ea typeface="Mada"/>
                          <a:cs typeface="Mada"/>
                          <a:sym typeface="Mada"/>
                        </a:rPr>
                        <a:t>Non cardiac manifestations</a:t>
                      </a:r>
                      <a:endParaRPr b="1" sz="1100">
                        <a:solidFill>
                          <a:srgbClr val="9C254D"/>
                        </a:solidFill>
                        <a:latin typeface="Mada"/>
                        <a:ea typeface="Mada"/>
                        <a:cs typeface="Mada"/>
                        <a:sym typeface="Mada"/>
                      </a:endParaRPr>
                    </a:p>
                  </a:txBody>
                  <a:tcPr marT="91425" marB="91425" marR="91425" marL="91425" anchor="ctr">
                    <a:lnL cap="flat" cmpd="sng" w="9525">
                      <a:solidFill>
                        <a:srgbClr val="9C254D"/>
                      </a:solidFill>
                      <a:prstDash val="solid"/>
                      <a:round/>
                      <a:headEnd len="sm" w="sm" type="none"/>
                      <a:tailEnd len="sm" w="sm" type="none"/>
                    </a:lnL>
                    <a:lnR cap="flat" cmpd="sng" w="9525">
                      <a:solidFill>
                        <a:srgbClr val="9C254D"/>
                      </a:solidFill>
                      <a:prstDash val="solid"/>
                      <a:round/>
                      <a:headEnd len="sm" w="sm" type="none"/>
                      <a:tailEnd len="sm" w="sm" type="none"/>
                    </a:lnR>
                    <a:lnT cap="flat" cmpd="sng" w="9525">
                      <a:solidFill>
                        <a:srgbClr val="9C254D"/>
                      </a:solidFill>
                      <a:prstDash val="solid"/>
                      <a:round/>
                      <a:headEnd len="sm" w="sm" type="none"/>
                      <a:tailEnd len="sm" w="sm" type="none"/>
                    </a:lnT>
                    <a:lnB cap="flat" cmpd="sng" w="9525">
                      <a:solidFill>
                        <a:srgbClr val="9C254D"/>
                      </a:solidFill>
                      <a:prstDash val="solid"/>
                      <a:round/>
                      <a:headEnd len="sm" w="sm" type="none"/>
                      <a:tailEnd len="sm" w="sm" type="none"/>
                    </a:lnB>
                  </a:tcPr>
                </a:tc>
              </a:tr>
              <a:tr h="733950">
                <a:tc vMerge="1"/>
                <a:tc gridSpan="3">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Sinus bradycardia and arrest</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A/V block (usually 2nd degree)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Atrial tachycardia with A/V Block</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Development of junctional rhythm in patients with AF</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PVC’s, VT/ V fib (bi-direction</a:t>
                      </a:r>
                      <a:r>
                        <a:rPr lang="en-GB" sz="1000">
                          <a:solidFill>
                            <a:schemeClr val="dk1"/>
                          </a:solidFill>
                          <a:latin typeface="Mada"/>
                          <a:ea typeface="Mada"/>
                          <a:cs typeface="Mada"/>
                          <a:sym typeface="Mada"/>
                        </a:rPr>
                        <a:t>al </a:t>
                      </a:r>
                      <a:r>
                        <a:rPr lang="en-GB" sz="1000">
                          <a:solidFill>
                            <a:schemeClr val="dk1"/>
                          </a:solidFill>
                          <a:latin typeface="Mada"/>
                          <a:ea typeface="Mada"/>
                          <a:cs typeface="Mada"/>
                          <a:sym typeface="Mada"/>
                        </a:rPr>
                        <a:t>VT)</a:t>
                      </a:r>
                      <a:endParaRPr b="1" sz="1000">
                        <a:solidFill>
                          <a:schemeClr val="dk1"/>
                        </a:solidFill>
                        <a:latin typeface="Mada"/>
                        <a:ea typeface="Mada"/>
                        <a:cs typeface="Mada"/>
                        <a:sym typeface="Mada"/>
                      </a:endParaRPr>
                    </a:p>
                  </a:txBody>
                  <a:tcPr marT="91425" marB="91425" marR="91425" marL="91425">
                    <a:lnL cap="flat" cmpd="sng" w="9525">
                      <a:solidFill>
                        <a:srgbClr val="9C254D"/>
                      </a:solidFill>
                      <a:prstDash val="solid"/>
                      <a:round/>
                      <a:headEnd len="sm" w="sm" type="none"/>
                      <a:tailEnd len="sm" w="sm" type="none"/>
                    </a:lnL>
                    <a:lnR cap="flat" cmpd="sng" w="9525">
                      <a:solidFill>
                        <a:srgbClr val="9C254D"/>
                      </a:solidFill>
                      <a:prstDash val="solid"/>
                      <a:round/>
                      <a:headEnd len="sm" w="sm" type="none"/>
                      <a:tailEnd len="sm" w="sm" type="none"/>
                    </a:lnR>
                    <a:lnT cap="flat" cmpd="sng" w="9525">
                      <a:solidFill>
                        <a:srgbClr val="9C254D"/>
                      </a:solidFill>
                      <a:prstDash val="solid"/>
                      <a:round/>
                      <a:headEnd len="sm" w="sm" type="none"/>
                      <a:tailEnd len="sm" w="sm" type="none"/>
                    </a:lnT>
                    <a:lnB cap="flat" cmpd="sng" w="9525">
                      <a:solidFill>
                        <a:srgbClr val="9C254D"/>
                      </a:solidFill>
                      <a:prstDash val="solid"/>
                      <a:round/>
                      <a:headEnd len="sm" w="sm" type="none"/>
                      <a:tailEnd len="sm" w="sm" type="none"/>
                    </a:lnB>
                  </a:tcPr>
                </a:tc>
                <a:tc hMerge="1"/>
                <a:tc hMerge="1"/>
                <a:tc>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Anorexia</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Nausea, vomiting</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Headache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Xanthopsia sotoma </a:t>
                      </a:r>
                      <a:r>
                        <a:rPr lang="en-GB" sz="1000">
                          <a:solidFill>
                            <a:srgbClr val="6AA84F"/>
                          </a:solidFill>
                          <a:latin typeface="Mada"/>
                          <a:ea typeface="Mada"/>
                          <a:cs typeface="Mada"/>
                          <a:sym typeface="Mada"/>
                        </a:rPr>
                        <a:t>(yellow vision)</a:t>
                      </a:r>
                      <a:endParaRPr sz="1000">
                        <a:solidFill>
                          <a:srgbClr val="6AA84F"/>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Disorientation</a:t>
                      </a:r>
                      <a:endParaRPr sz="1000">
                        <a:solidFill>
                          <a:schemeClr val="dk1"/>
                        </a:solidFill>
                        <a:latin typeface="Mada"/>
                        <a:ea typeface="Mada"/>
                        <a:cs typeface="Mada"/>
                        <a:sym typeface="Mada"/>
                      </a:endParaRPr>
                    </a:p>
                  </a:txBody>
                  <a:tcPr marT="91425" marB="91425" marR="91425" marL="91425">
                    <a:lnL cap="flat" cmpd="sng" w="9525">
                      <a:solidFill>
                        <a:srgbClr val="9C254D"/>
                      </a:solidFill>
                      <a:prstDash val="solid"/>
                      <a:round/>
                      <a:headEnd len="sm" w="sm" type="none"/>
                      <a:tailEnd len="sm" w="sm" type="none"/>
                    </a:lnL>
                    <a:lnR cap="flat" cmpd="sng" w="9525">
                      <a:solidFill>
                        <a:srgbClr val="9C254D"/>
                      </a:solidFill>
                      <a:prstDash val="solid"/>
                      <a:round/>
                      <a:headEnd len="sm" w="sm" type="none"/>
                      <a:tailEnd len="sm" w="sm" type="none"/>
                    </a:lnR>
                    <a:lnT cap="flat" cmpd="sng" w="9525">
                      <a:solidFill>
                        <a:srgbClr val="9C254D"/>
                      </a:solidFill>
                      <a:prstDash val="solid"/>
                      <a:round/>
                      <a:headEnd len="sm" w="sm" type="none"/>
                      <a:tailEnd len="sm" w="sm" type="none"/>
                    </a:lnT>
                    <a:lnB cap="flat" cmpd="sng" w="9525">
                      <a:solidFill>
                        <a:srgbClr val="9C254D"/>
                      </a:solidFill>
                      <a:prstDash val="solid"/>
                      <a:round/>
                      <a:headEnd len="sm" w="sm" type="none"/>
                      <a:tailEnd len="sm" w="sm" type="none"/>
                    </a:lnB>
                  </a:tcPr>
                </a:tc>
              </a:tr>
              <a:tr h="733950">
                <a:tc>
                  <a:txBody>
                    <a:bodyPr/>
                    <a:lstStyle/>
                    <a:p>
                      <a:pPr indent="0" lvl="0" marL="0" rtl="0" algn="ctr">
                        <a:spcBef>
                          <a:spcPts val="0"/>
                        </a:spcBef>
                        <a:spcAft>
                          <a:spcPts val="0"/>
                        </a:spcAft>
                        <a:buNone/>
                      </a:pPr>
                      <a:r>
                        <a:rPr b="1" lang="en-GB" sz="1100">
                          <a:solidFill>
                            <a:srgbClr val="9C254D"/>
                          </a:solidFill>
                          <a:latin typeface="Mada"/>
                          <a:ea typeface="Mada"/>
                          <a:cs typeface="Mada"/>
                          <a:sym typeface="Mada"/>
                        </a:rPr>
                        <a:t>Digoxin toxicity treatment</a:t>
                      </a:r>
                      <a:endParaRPr b="1" sz="1100">
                        <a:solidFill>
                          <a:srgbClr val="9C254D"/>
                        </a:solidFill>
                        <a:latin typeface="Mada"/>
                        <a:ea typeface="Mada"/>
                        <a:cs typeface="Mada"/>
                        <a:sym typeface="Mada"/>
                      </a:endParaRPr>
                    </a:p>
                  </a:txBody>
                  <a:tcPr marT="91425" marB="91425" marR="91425" marL="91425" anchor="ctr">
                    <a:solidFill>
                      <a:srgbClr val="F3F3F3"/>
                    </a:solidFill>
                  </a:tcPr>
                </a:tc>
                <a:tc gridSpan="4">
                  <a:txBody>
                    <a:bodyPr/>
                    <a:lstStyle/>
                    <a:p>
                      <a:pPr indent="-292100" lvl="0" marL="457200" rtl="0" algn="l">
                        <a:spcBef>
                          <a:spcPts val="0"/>
                        </a:spcBef>
                        <a:spcAft>
                          <a:spcPts val="0"/>
                        </a:spcAft>
                        <a:buClr>
                          <a:schemeClr val="dk1"/>
                        </a:buClr>
                        <a:buSzPts val="1000"/>
                        <a:buFont typeface="Mada"/>
                        <a:buAutoNum type="arabicParenR"/>
                      </a:pPr>
                      <a:r>
                        <a:rPr lang="en-GB" sz="1000">
                          <a:solidFill>
                            <a:schemeClr val="dk1"/>
                          </a:solidFill>
                          <a:latin typeface="Mada"/>
                          <a:ea typeface="Mada"/>
                          <a:cs typeface="Mada"/>
                          <a:sym typeface="Mada"/>
                        </a:rPr>
                        <a:t>Hold the medications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lang="en-GB" sz="1000">
                          <a:solidFill>
                            <a:schemeClr val="dk1"/>
                          </a:solidFill>
                          <a:latin typeface="Mada"/>
                          <a:ea typeface="Mada"/>
                          <a:cs typeface="Mada"/>
                          <a:sym typeface="Mada"/>
                        </a:rPr>
                        <a:t>Observation.</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lang="en-GB" sz="1000">
                          <a:solidFill>
                            <a:schemeClr val="dk1"/>
                          </a:solidFill>
                          <a:latin typeface="Mada"/>
                          <a:ea typeface="Mada"/>
                          <a:cs typeface="Mada"/>
                          <a:sym typeface="Mada"/>
                        </a:rPr>
                        <a:t>In case of A/V block or severe bradycardia → atropine followed by temporary PM if needed.</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lang="en-GB" sz="1000">
                          <a:solidFill>
                            <a:schemeClr val="dk1"/>
                          </a:solidFill>
                          <a:latin typeface="Mada"/>
                          <a:ea typeface="Mada"/>
                          <a:cs typeface="Mada"/>
                          <a:sym typeface="Mada"/>
                        </a:rPr>
                        <a:t>In life threatening arrhythmia → digoxin-specific fab antibodies.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AutoNum type="arabicParenR"/>
                      </a:pPr>
                      <a:r>
                        <a:rPr lang="en-GB" sz="1000">
                          <a:solidFill>
                            <a:schemeClr val="dk1"/>
                          </a:solidFill>
                          <a:latin typeface="Mada"/>
                          <a:ea typeface="Mada"/>
                          <a:cs typeface="Mada"/>
                          <a:sym typeface="Mada"/>
                        </a:rPr>
                        <a:t>Lidocaine and phenytoin could be used – try to avoid D/C cardioversion in non life threatening arrhythmia.</a:t>
                      </a:r>
                      <a:endParaRPr sz="1000">
                        <a:solidFill>
                          <a:schemeClr val="dk1"/>
                        </a:solidFill>
                        <a:latin typeface="Mada"/>
                        <a:ea typeface="Mada"/>
                        <a:cs typeface="Mada"/>
                        <a:sym typeface="Mada"/>
                      </a:endParaRPr>
                    </a:p>
                  </a:txBody>
                  <a:tcPr marT="91425" marB="91425" marR="91425" marL="91425">
                    <a:lnT cap="flat" cmpd="sng" w="9525">
                      <a:solidFill>
                        <a:srgbClr val="9C254D"/>
                      </a:solidFill>
                      <a:prstDash val="solid"/>
                      <a:round/>
                      <a:headEnd len="sm" w="sm" type="none"/>
                      <a:tailEnd len="sm" w="sm" type="none"/>
                    </a:lnT>
                  </a:tcPr>
                </a:tc>
                <a:tc hMerge="1"/>
                <a:tc hMerge="1"/>
                <a:tc hMerge="1"/>
              </a:tr>
            </a:tbl>
          </a:graphicData>
        </a:graphic>
      </p:graphicFrame>
      <p:sp>
        <p:nvSpPr>
          <p:cNvPr id="476" name="Google Shape;476;p44"/>
          <p:cNvSpPr txBox="1"/>
          <p:nvPr/>
        </p:nvSpPr>
        <p:spPr>
          <a:xfrm>
            <a:off x="50" y="10165950"/>
            <a:ext cx="7589400" cy="59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a:t>
            </a:r>
            <a:r>
              <a:rPr b="1" lang="en-GB" sz="900">
                <a:solidFill>
                  <a:srgbClr val="CC0000"/>
                </a:solidFill>
                <a:latin typeface="Mada"/>
                <a:ea typeface="Mada"/>
                <a:cs typeface="Mada"/>
                <a:sym typeface="Mada"/>
              </a:rPr>
              <a:t> </a:t>
            </a:r>
            <a:r>
              <a:rPr b="1" lang="en-GB" sz="900" u="sng">
                <a:solidFill>
                  <a:srgbClr val="CC0000"/>
                </a:solidFill>
                <a:latin typeface="Mada"/>
                <a:ea typeface="Mada"/>
                <a:cs typeface="Mada"/>
                <a:sym typeface="Mada"/>
              </a:rPr>
              <a:t>It’s ONLY given I.V. NOT Orally</a:t>
            </a:r>
            <a:r>
              <a:rPr lang="en-GB" sz="900">
                <a:solidFill>
                  <a:srgbClr val="6AA84F"/>
                </a:solidFill>
                <a:latin typeface="Mada"/>
                <a:ea typeface="Mada"/>
                <a:cs typeface="Mada"/>
                <a:sym typeface="Mada"/>
              </a:rPr>
              <a:t> it also has a very narrow therapeutic index and does not decrease mortality. Only improves morbidity</a:t>
            </a:r>
            <a:endParaRPr sz="900">
              <a:solidFill>
                <a:srgbClr val="6AA84F"/>
              </a:solidFill>
              <a:latin typeface="Mada"/>
              <a:ea typeface="Mada"/>
              <a:cs typeface="Mada"/>
              <a:sym typeface="Mada"/>
            </a:endParaRPr>
          </a:p>
          <a:p>
            <a:pPr indent="0" lvl="0" marL="0" rtl="0" algn="l">
              <a:spcBef>
                <a:spcPts val="0"/>
              </a:spcBef>
              <a:spcAft>
                <a:spcPts val="0"/>
              </a:spcAft>
              <a:buNone/>
            </a:pPr>
            <a:r>
              <a:rPr lang="en-GB" sz="900">
                <a:solidFill>
                  <a:srgbClr val="1C4588"/>
                </a:solidFill>
                <a:latin typeface="Mada"/>
                <a:ea typeface="Mada"/>
                <a:cs typeface="Mada"/>
                <a:sym typeface="Mada"/>
              </a:rPr>
              <a:t>2- Use with caution in  renal  impairment or conduction disease,  and with amiodarone</a:t>
            </a:r>
            <a:endParaRPr sz="900">
              <a:solidFill>
                <a:srgbClr val="1C4588"/>
              </a:solidFill>
              <a:latin typeface="Mada"/>
              <a:ea typeface="Mada"/>
              <a:cs typeface="Mada"/>
              <a:sym typeface="Mada"/>
            </a:endParaRPr>
          </a:p>
          <a:p>
            <a:pPr indent="0" lvl="0" marL="0" rtl="0" algn="l">
              <a:spcBef>
                <a:spcPts val="0"/>
              </a:spcBef>
              <a:spcAft>
                <a:spcPts val="0"/>
              </a:spcAft>
              <a:buClr>
                <a:schemeClr val="dk1"/>
              </a:buClr>
              <a:buSzPts val="1100"/>
              <a:buFont typeface="Arial"/>
              <a:buNone/>
            </a:pPr>
            <a:r>
              <a:t/>
            </a:r>
            <a:endParaRPr sz="900">
              <a:solidFill>
                <a:srgbClr val="6AA84F"/>
              </a:solidFill>
              <a:latin typeface="Mada"/>
              <a:ea typeface="Mada"/>
              <a:cs typeface="Mada"/>
              <a:sym typeface="Mada"/>
            </a:endParaRPr>
          </a:p>
          <a:p>
            <a:pPr indent="0" lvl="0" marL="0" rtl="0" algn="l">
              <a:spcBef>
                <a:spcPts val="0"/>
              </a:spcBef>
              <a:spcAft>
                <a:spcPts val="0"/>
              </a:spcAft>
              <a:buNone/>
            </a:pPr>
            <a:r>
              <a:t/>
            </a:r>
            <a:endParaRPr sz="900">
              <a:solidFill>
                <a:srgbClr val="6AA84F"/>
              </a:solidFill>
              <a:latin typeface="Mada"/>
              <a:ea typeface="Mada"/>
              <a:cs typeface="Mada"/>
              <a:sym typeface="Mada"/>
            </a:endParaRPr>
          </a:p>
        </p:txBody>
      </p:sp>
      <p:sp>
        <p:nvSpPr>
          <p:cNvPr id="477" name="Google Shape;477;p44"/>
          <p:cNvSpPr txBox="1"/>
          <p:nvPr/>
        </p:nvSpPr>
        <p:spPr>
          <a:xfrm>
            <a:off x="149200" y="9118200"/>
            <a:ext cx="7311300" cy="8595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Positive</a:t>
            </a:r>
            <a:r>
              <a:rPr lang="en-GB" sz="1100">
                <a:latin typeface="Mada"/>
                <a:ea typeface="Mada"/>
                <a:cs typeface="Mada"/>
                <a:sym typeface="Mada"/>
              </a:rPr>
              <a:t> </a:t>
            </a:r>
            <a:r>
              <a:rPr lang="en-GB" sz="1100">
                <a:latin typeface="Mada"/>
                <a:ea typeface="Mada"/>
                <a:cs typeface="Mada"/>
                <a:sym typeface="Mada"/>
              </a:rPr>
              <a:t>inotropes</a:t>
            </a:r>
            <a:r>
              <a:rPr lang="en-GB" sz="1100">
                <a:latin typeface="Mada"/>
                <a:ea typeface="Mada"/>
                <a:cs typeface="Mada"/>
                <a:sym typeface="Mada"/>
              </a:rPr>
              <a:t> are drugs that improve myocardial contractility (β adrenergic agonists, dopaminergic agents, phosphodiesterase inhibitors) e.g. Dopamine, Dobutamine, Milrinone, Amrinone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Several studies showed </a:t>
            </a:r>
            <a:r>
              <a:rPr b="1" lang="en-GB" sz="1100">
                <a:solidFill>
                  <a:srgbClr val="CC0000"/>
                </a:solidFill>
                <a:latin typeface="Mada"/>
                <a:ea typeface="Mada"/>
                <a:cs typeface="Mada"/>
                <a:sym typeface="Mada"/>
              </a:rPr>
              <a:t>↑ mortality with oral inotropic agents </a:t>
            </a:r>
            <a:endParaRPr b="1" sz="1100">
              <a:solidFill>
                <a:srgbClr val="CC0000"/>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So the only use for them now is in acute </a:t>
            </a:r>
            <a:r>
              <a:rPr lang="en-GB" sz="1100">
                <a:latin typeface="Mada"/>
                <a:ea typeface="Mada"/>
                <a:cs typeface="Mada"/>
                <a:sym typeface="Mada"/>
              </a:rPr>
              <a:t>settings</a:t>
            </a:r>
            <a:r>
              <a:rPr lang="en-GB" sz="1100">
                <a:latin typeface="Mada"/>
                <a:ea typeface="Mada"/>
                <a:cs typeface="Mada"/>
                <a:sym typeface="Mada"/>
              </a:rPr>
              <a:t> as cardiogenic shock</a:t>
            </a:r>
            <a:endParaRPr sz="1100">
              <a:latin typeface="Mada"/>
              <a:ea typeface="Mada"/>
              <a:cs typeface="Mada"/>
              <a:sym typeface="Mada"/>
            </a:endParaRPr>
          </a:p>
          <a:p>
            <a:pPr indent="0" lvl="0" marL="0" rtl="0" algn="l">
              <a:spcBef>
                <a:spcPts val="0"/>
              </a:spcBef>
              <a:spcAft>
                <a:spcPts val="0"/>
              </a:spcAft>
              <a:buNone/>
            </a:pPr>
            <a:r>
              <a:t/>
            </a:r>
            <a:endParaRPr sz="1300"/>
          </a:p>
        </p:txBody>
      </p:sp>
      <p:cxnSp>
        <p:nvCxnSpPr>
          <p:cNvPr id="478" name="Google Shape;478;p44"/>
          <p:cNvCxnSpPr/>
          <p:nvPr/>
        </p:nvCxnSpPr>
        <p:spPr>
          <a:xfrm rot="10800000">
            <a:off x="8900" y="10154450"/>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479" name="Google Shape;479;p44"/>
          <p:cNvGraphicFramePr/>
          <p:nvPr/>
        </p:nvGraphicFramePr>
        <p:xfrm>
          <a:off x="139113" y="1432633"/>
          <a:ext cx="3000000" cy="3000000"/>
        </p:xfrm>
        <a:graphic>
          <a:graphicData uri="http://schemas.openxmlformats.org/drawingml/2006/table">
            <a:tbl>
              <a:tblPr>
                <a:noFill/>
                <a:tableStyleId>{CC369E86-8323-432C-B50D-B4B191C9F64A}</a:tableStyleId>
              </a:tblPr>
              <a:tblGrid>
                <a:gridCol w="1273300"/>
                <a:gridCol w="2382350"/>
                <a:gridCol w="1827825"/>
                <a:gridCol w="1827825"/>
              </a:tblGrid>
              <a:tr h="309375">
                <a:tc gridSpan="4">
                  <a:txBody>
                    <a:bodyPr/>
                    <a:lstStyle/>
                    <a:p>
                      <a:pPr indent="0" lvl="0" marL="0" rtl="0" algn="ctr">
                        <a:spcBef>
                          <a:spcPts val="0"/>
                        </a:spcBef>
                        <a:spcAft>
                          <a:spcPts val="0"/>
                        </a:spcAft>
                        <a:buNone/>
                      </a:pPr>
                      <a:r>
                        <a:rPr b="1" lang="en-GB" sz="1500">
                          <a:solidFill>
                            <a:srgbClr val="FFFFFF"/>
                          </a:solidFill>
                          <a:latin typeface="Mada"/>
                          <a:ea typeface="Mada"/>
                          <a:cs typeface="Mada"/>
                          <a:sym typeface="Mada"/>
                        </a:rPr>
                        <a:t>Angiotensin Receptor - </a:t>
                      </a:r>
                      <a:r>
                        <a:rPr b="1" lang="en-GB" sz="1500">
                          <a:solidFill>
                            <a:srgbClr val="FFFFFF"/>
                          </a:solidFill>
                          <a:latin typeface="Mada"/>
                          <a:ea typeface="Mada"/>
                          <a:cs typeface="Mada"/>
                          <a:sym typeface="Mada"/>
                        </a:rPr>
                        <a:t> Neprilysin inhibitors</a:t>
                      </a:r>
                      <a:r>
                        <a:rPr b="1" lang="en-GB" sz="1500">
                          <a:solidFill>
                            <a:srgbClr val="FFFFFF"/>
                          </a:solidFill>
                          <a:latin typeface="Mada"/>
                          <a:ea typeface="Mada"/>
                          <a:cs typeface="Mada"/>
                          <a:sym typeface="Mada"/>
                        </a:rPr>
                        <a:t> (ARNi)</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2950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Drug name</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Combination of Valsartan &amp; Sacubitril</a:t>
                      </a:r>
                      <a:endParaRPr b="1" sz="1300">
                        <a:solidFill>
                          <a:srgbClr val="9C254D"/>
                        </a:solidFill>
                        <a:latin typeface="Mada"/>
                        <a:ea typeface="Mada"/>
                        <a:cs typeface="Mada"/>
                        <a:sym typeface="Mada"/>
                      </a:endParaRPr>
                    </a:p>
                  </a:txBody>
                  <a:tcPr marT="91425" marB="91425" marR="91425" marL="91425" anchor="ctr">
                    <a:solidFill>
                      <a:srgbClr val="F5E9ED"/>
                    </a:solidFill>
                  </a:tcPr>
                </a:tc>
                <a:tc hMerge="1"/>
                <a:tc hMerge="1"/>
              </a:tr>
              <a:tr h="277875">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General info</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Recent FDA approval (2015)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The only product available (valsartan/sacubitril)</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Valsartan = ARB</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Sacubitril = prodrug for sacubitrilat Inhibit neprilysin which breakdown the vasoactive peptides. </a:t>
                      </a:r>
                      <a:endParaRPr sz="1100">
                        <a:solidFill>
                          <a:schemeClr val="dk1"/>
                        </a:solidFill>
                        <a:latin typeface="Mada"/>
                        <a:ea typeface="Mada"/>
                        <a:cs typeface="Mada"/>
                        <a:sym typeface="Mada"/>
                      </a:endParaRPr>
                    </a:p>
                  </a:txBody>
                  <a:tcPr marT="91425" marB="91425" marR="91425" marL="91425"/>
                </a:tc>
                <a:tc hMerge="1"/>
                <a:tc hMerge="1"/>
              </a:tr>
              <a:tr h="277875">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M.O.A</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Inhibits neprilysin </a:t>
                      </a:r>
                      <a:r>
                        <a:rPr lang="en-GB" sz="1100">
                          <a:solidFill>
                            <a:schemeClr val="dk1"/>
                          </a:solidFill>
                          <a:latin typeface="Mada"/>
                          <a:ea typeface="Mada"/>
                          <a:cs typeface="Mada"/>
                          <a:sym typeface="Mada"/>
                        </a:rPr>
                        <a:t>which is responsible for the </a:t>
                      </a:r>
                      <a:r>
                        <a:rPr b="1" lang="en-GB" sz="1100">
                          <a:solidFill>
                            <a:srgbClr val="CC0000"/>
                          </a:solidFill>
                          <a:latin typeface="Mada"/>
                          <a:ea typeface="Mada"/>
                          <a:cs typeface="Mada"/>
                          <a:sym typeface="Mada"/>
                        </a:rPr>
                        <a:t>breakdown</a:t>
                      </a:r>
                      <a:r>
                        <a:rPr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of</a:t>
                      </a:r>
                      <a:r>
                        <a:rPr lang="en-GB" sz="1100">
                          <a:solidFill>
                            <a:schemeClr val="dk1"/>
                          </a:solidFill>
                          <a:latin typeface="Mada"/>
                          <a:ea typeface="Mada"/>
                          <a:cs typeface="Mada"/>
                          <a:sym typeface="Mada"/>
                        </a:rPr>
                        <a:t> the endogenous diuretics </a:t>
                      </a:r>
                      <a:r>
                        <a:rPr b="1" lang="en-GB" sz="1100">
                          <a:solidFill>
                            <a:srgbClr val="CC0000"/>
                          </a:solidFill>
                          <a:latin typeface="Mada"/>
                          <a:ea typeface="Mada"/>
                          <a:cs typeface="Mada"/>
                          <a:sym typeface="Mada"/>
                        </a:rPr>
                        <a:t>ANP</a:t>
                      </a:r>
                      <a:r>
                        <a:rPr lang="en-GB" sz="1100">
                          <a:solidFill>
                            <a:schemeClr val="dk1"/>
                          </a:solidFill>
                          <a:latin typeface="Mada"/>
                          <a:ea typeface="Mada"/>
                          <a:cs typeface="Mada"/>
                          <a:sym typeface="Mada"/>
                        </a:rPr>
                        <a:t> and </a:t>
                      </a:r>
                      <a:r>
                        <a:rPr b="1" lang="en-GB" sz="1100">
                          <a:solidFill>
                            <a:srgbClr val="CC0000"/>
                          </a:solidFill>
                          <a:latin typeface="Mada"/>
                          <a:ea typeface="Mada"/>
                          <a:cs typeface="Mada"/>
                          <a:sym typeface="Mada"/>
                        </a:rPr>
                        <a:t>BNP</a:t>
                      </a:r>
                      <a:r>
                        <a:rPr lang="en-GB" sz="1100">
                          <a:solidFill>
                            <a:schemeClr val="dk1"/>
                          </a:solidFill>
                          <a:latin typeface="Mada"/>
                          <a:ea typeface="Mada"/>
                          <a:cs typeface="Mada"/>
                          <a:sym typeface="Mada"/>
                        </a:rPr>
                        <a:t>.</a:t>
                      </a:r>
                      <a:endParaRPr sz="1100">
                        <a:solidFill>
                          <a:schemeClr val="dk1"/>
                        </a:solidFill>
                        <a:latin typeface="Mada"/>
                        <a:ea typeface="Mada"/>
                        <a:cs typeface="Mada"/>
                        <a:sym typeface="Mada"/>
                      </a:endParaRPr>
                    </a:p>
                  </a:txBody>
                  <a:tcPr marT="91425" marB="91425" marR="91425" marL="91425"/>
                </a:tc>
                <a:tc hMerge="1"/>
                <a:tc hMerge="1"/>
              </a:tr>
              <a:tr h="273550">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Uses</a:t>
                      </a:r>
                      <a:endParaRPr b="1" sz="12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Used if patient LVEF ≤ 35% and still symptomatic with ACE/ARB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this specific group of patients it </a:t>
                      </a:r>
                      <a:r>
                        <a:rPr b="1" lang="en-GB" sz="1100">
                          <a:solidFill>
                            <a:schemeClr val="dk1"/>
                          </a:solidFill>
                          <a:latin typeface="Mada"/>
                          <a:ea typeface="Mada"/>
                          <a:cs typeface="Mada"/>
                          <a:sym typeface="Mada"/>
                        </a:rPr>
                        <a:t>improves M&amp;M.</a:t>
                      </a:r>
                      <a:endParaRPr b="1" sz="1100">
                        <a:solidFill>
                          <a:schemeClr val="dk1"/>
                        </a:solidFill>
                        <a:latin typeface="Mada"/>
                        <a:ea typeface="Mada"/>
                        <a:cs typeface="Mada"/>
                        <a:sym typeface="Mada"/>
                      </a:endParaRPr>
                    </a:p>
                  </a:txBody>
                  <a:tcPr marT="91425" marB="91425" marR="91425" marL="91425"/>
                </a:tc>
                <a:tc hMerge="1"/>
                <a:tc hMerge="1"/>
              </a:tr>
            </a:tbl>
          </a:graphicData>
        </a:graphic>
      </p:graphicFrame>
      <p:sp>
        <p:nvSpPr>
          <p:cNvPr id="480" name="Google Shape;480;p44"/>
          <p:cNvSpPr/>
          <p:nvPr/>
        </p:nvSpPr>
        <p:spPr>
          <a:xfrm>
            <a:off x="1362500" y="5349250"/>
            <a:ext cx="144900" cy="1518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45"/>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 cont’</a:t>
            </a:r>
            <a:endParaRPr sz="2800">
              <a:latin typeface="Mada Black"/>
              <a:ea typeface="Mada Black"/>
              <a:cs typeface="Mada Black"/>
              <a:sym typeface="Mada Black"/>
            </a:endParaRPr>
          </a:p>
        </p:txBody>
      </p:sp>
      <p:sp>
        <p:nvSpPr>
          <p:cNvPr id="486" name="Google Shape;486;p45"/>
          <p:cNvSpPr txBox="1"/>
          <p:nvPr/>
        </p:nvSpPr>
        <p:spPr>
          <a:xfrm>
            <a:off x="198175" y="7534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Management of Chronic HF cont.</a:t>
            </a:r>
            <a:endParaRPr sz="2200">
              <a:highlight>
                <a:srgbClr val="F5E9ED"/>
              </a:highlight>
              <a:latin typeface="Mada Black"/>
              <a:ea typeface="Mada Black"/>
              <a:cs typeface="Mada Black"/>
              <a:sym typeface="Mada Black"/>
            </a:endParaRPr>
          </a:p>
        </p:txBody>
      </p:sp>
      <p:graphicFrame>
        <p:nvGraphicFramePr>
          <p:cNvPr id="487" name="Google Shape;487;p45"/>
          <p:cNvGraphicFramePr/>
          <p:nvPr/>
        </p:nvGraphicFramePr>
        <p:xfrm>
          <a:off x="9161538" y="8911783"/>
          <a:ext cx="3000000" cy="3000000"/>
        </p:xfrm>
        <a:graphic>
          <a:graphicData uri="http://schemas.openxmlformats.org/drawingml/2006/table">
            <a:tbl>
              <a:tblPr>
                <a:noFill/>
                <a:tableStyleId>{CC369E86-8323-432C-B50D-B4B191C9F64A}</a:tableStyleId>
              </a:tblPr>
              <a:tblGrid>
                <a:gridCol w="382850"/>
                <a:gridCol w="382850"/>
                <a:gridCol w="382850"/>
                <a:gridCol w="382850"/>
              </a:tblGrid>
              <a:tr h="241775">
                <a:tc gridSpan="4">
                  <a:txBody>
                    <a:bodyPr/>
                    <a:lstStyle/>
                    <a:p>
                      <a:pPr indent="0" lvl="0" marL="0" rtl="0" algn="ctr">
                        <a:spcBef>
                          <a:spcPts val="0"/>
                        </a:spcBef>
                        <a:spcAft>
                          <a:spcPts val="0"/>
                        </a:spcAft>
                        <a:buClr>
                          <a:schemeClr val="dk1"/>
                        </a:buClr>
                        <a:buSzPts val="1100"/>
                        <a:buFont typeface="Arial"/>
                        <a:buNone/>
                      </a:pPr>
                      <a:r>
                        <a:rPr b="1" lang="en-GB">
                          <a:solidFill>
                            <a:srgbClr val="FFFFFF"/>
                          </a:solidFill>
                          <a:latin typeface="Mada"/>
                          <a:ea typeface="Mada"/>
                          <a:cs typeface="Mada"/>
                          <a:sym typeface="Mada"/>
                        </a:rPr>
                        <a:t>Angiotensin II type 1 receptor blockers (ARBs)</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2306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Drug name</a:t>
                      </a:r>
                      <a:endParaRPr b="1" sz="1300">
                        <a:solidFill>
                          <a:srgbClr val="9C254D"/>
                        </a:solidFill>
                        <a:latin typeface="Mada"/>
                        <a:ea typeface="Mada"/>
                        <a:cs typeface="Mada"/>
                        <a:sym typeface="Mada"/>
                      </a:endParaRPr>
                    </a:p>
                  </a:txBody>
                  <a:tcPr marT="91425" marB="91425" marR="91425" marL="91425" anchor="ctr">
                    <a:solidFill>
                      <a:srgbClr val="F3F3F3"/>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losartan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ibersartan</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Clr>
                          <a:schemeClr val="dk1"/>
                        </a:buClr>
                        <a:buSzPts val="1100"/>
                        <a:buFont typeface="Arial"/>
                        <a:buNone/>
                      </a:pPr>
                      <a:r>
                        <a:rPr b="1" lang="en-GB" sz="1200">
                          <a:solidFill>
                            <a:srgbClr val="9C254D"/>
                          </a:solidFill>
                          <a:latin typeface="Mada"/>
                          <a:ea typeface="Mada"/>
                          <a:cs typeface="Mada"/>
                          <a:sym typeface="Mada"/>
                        </a:rPr>
                        <a:t>valsartan</a:t>
                      </a:r>
                      <a:endParaRPr b="1" sz="1200">
                        <a:solidFill>
                          <a:srgbClr val="9C254D"/>
                        </a:solidFill>
                        <a:latin typeface="Mada"/>
                        <a:ea typeface="Mada"/>
                        <a:cs typeface="Mada"/>
                        <a:sym typeface="Mada"/>
                      </a:endParaRPr>
                    </a:p>
                  </a:txBody>
                  <a:tcPr marT="91425" marB="91425" marR="91425" marL="91425" anchor="ctr">
                    <a:solidFill>
                      <a:srgbClr val="F5E9ED"/>
                    </a:solidFill>
                  </a:tcPr>
                </a:tc>
              </a:tr>
              <a:tr h="30895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Uses</a:t>
                      </a:r>
                      <a:endParaRPr b="1" sz="13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2100" lvl="0" marL="457200" rtl="0" algn="l">
                        <a:spcBef>
                          <a:spcPts val="0"/>
                        </a:spcBef>
                        <a:spcAft>
                          <a:spcPts val="0"/>
                        </a:spcAft>
                        <a:buClr>
                          <a:schemeClr val="dk1"/>
                        </a:buClr>
                        <a:buSzPts val="1000"/>
                        <a:buFont typeface="Mada"/>
                        <a:buChar char="●"/>
                      </a:pPr>
                      <a:r>
                        <a:rPr b="1" lang="en-GB" sz="1000">
                          <a:solidFill>
                            <a:srgbClr val="CC0000"/>
                          </a:solidFill>
                          <a:latin typeface="Mada"/>
                          <a:ea typeface="Mada"/>
                          <a:cs typeface="Mada"/>
                          <a:sym typeface="Mada"/>
                        </a:rPr>
                        <a:t>Second-line therapy in patients intolerant of ACEI;</a:t>
                      </a:r>
                      <a:r>
                        <a:rPr lang="en-GB" sz="1000">
                          <a:solidFill>
                            <a:schemeClr val="dk1"/>
                          </a:solidFill>
                          <a:latin typeface="Mada"/>
                          <a:ea typeface="Mada"/>
                          <a:cs typeface="Mada"/>
                          <a:sym typeface="Mada"/>
                        </a:rPr>
                        <a:t> Unlike ACEI they do not affect bradykinin metabolism and do not produce a cough.</a:t>
                      </a:r>
                      <a:endParaRPr sz="1000">
                        <a:latin typeface="Mada"/>
                        <a:ea typeface="Mada"/>
                        <a:cs typeface="Mada"/>
                        <a:sym typeface="Mada"/>
                      </a:endParaRPr>
                    </a:p>
                  </a:txBody>
                  <a:tcPr marT="91425" marB="91425" marR="91425" marL="91425"/>
                </a:tc>
                <a:tc hMerge="1"/>
                <a:tc hMerge="1"/>
              </a:tr>
            </a:tbl>
          </a:graphicData>
        </a:graphic>
      </p:graphicFrame>
      <p:graphicFrame>
        <p:nvGraphicFramePr>
          <p:cNvPr id="488" name="Google Shape;488;p45"/>
          <p:cNvGraphicFramePr/>
          <p:nvPr/>
        </p:nvGraphicFramePr>
        <p:xfrm>
          <a:off x="143150" y="1383933"/>
          <a:ext cx="3000000" cy="3000000"/>
        </p:xfrm>
        <a:graphic>
          <a:graphicData uri="http://schemas.openxmlformats.org/drawingml/2006/table">
            <a:tbl>
              <a:tblPr>
                <a:noFill/>
                <a:tableStyleId>{CC369E86-8323-432C-B50D-B4B191C9F64A}</a:tableStyleId>
              </a:tblPr>
              <a:tblGrid>
                <a:gridCol w="1291625"/>
                <a:gridCol w="1632900"/>
                <a:gridCol w="1462250"/>
                <a:gridCol w="382850"/>
                <a:gridCol w="2541650"/>
              </a:tblGrid>
              <a:tr h="252325">
                <a:tc gridSpan="5">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Vasodilators</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c hMerge="1"/>
              </a:tr>
              <a:tr h="2721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Drug name</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Hydralazine</a:t>
                      </a:r>
                      <a:endParaRPr b="1" sz="1300">
                        <a:solidFill>
                          <a:srgbClr val="9C254D"/>
                        </a:solidFill>
                        <a:latin typeface="Mada"/>
                        <a:ea typeface="Mada"/>
                        <a:cs typeface="Mada"/>
                        <a:sym typeface="Mada"/>
                      </a:endParaRPr>
                    </a:p>
                  </a:txBody>
                  <a:tcPr marT="91425" marB="91425" marR="91425" marL="91425" anchor="ctr">
                    <a:solidFill>
                      <a:srgbClr val="F5E9ED"/>
                    </a:solidFill>
                  </a:tcPr>
                </a:tc>
                <a:tc hMerge="1"/>
                <a:tc hMerge="1"/>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Nitrate</a:t>
                      </a:r>
                      <a:endParaRPr b="1" sz="1300">
                        <a:solidFill>
                          <a:srgbClr val="9C254D"/>
                        </a:solidFill>
                        <a:latin typeface="Mada"/>
                        <a:ea typeface="Mada"/>
                        <a:cs typeface="Mada"/>
                        <a:sym typeface="Mada"/>
                      </a:endParaRPr>
                    </a:p>
                  </a:txBody>
                  <a:tcPr marT="91425" marB="91425" marR="91425" marL="91425" anchor="ctr">
                    <a:solidFill>
                      <a:srgbClr val="F5E9ED"/>
                    </a:solidFill>
                  </a:tcPr>
                </a:tc>
              </a:tr>
              <a:tr h="6024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M.O.A</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Reduction of afterload</a:t>
                      </a:r>
                      <a:r>
                        <a:rPr lang="en-GB" sz="1100">
                          <a:solidFill>
                            <a:schemeClr val="dk1"/>
                          </a:solidFill>
                          <a:latin typeface="Mada"/>
                          <a:ea typeface="Mada"/>
                          <a:cs typeface="Mada"/>
                          <a:sym typeface="Mada"/>
                        </a:rPr>
                        <a:t> by arteriolar </a:t>
                      </a:r>
                      <a:r>
                        <a:rPr lang="en-GB" sz="1100">
                          <a:solidFill>
                            <a:schemeClr val="dk1"/>
                          </a:solidFill>
                          <a:latin typeface="Mada"/>
                          <a:ea typeface="Mada"/>
                          <a:cs typeface="Mada"/>
                          <a:sym typeface="Mada"/>
                        </a:rPr>
                        <a:t>vasodilation</a:t>
                      </a:r>
                      <a:r>
                        <a:rPr lang="en-GB" sz="1100">
                          <a:solidFill>
                            <a:schemeClr val="dk1"/>
                          </a:solidFill>
                          <a:latin typeface="Mada"/>
                          <a:ea typeface="Mada"/>
                          <a:cs typeface="Mada"/>
                          <a:sym typeface="Mada"/>
                        </a:rPr>
                        <a:t> →  reduce LVEDP, O2 consumption,improve myocardial perfusion,  stroke volume and COP </a:t>
                      </a:r>
                      <a:endParaRPr sz="1100">
                        <a:solidFill>
                          <a:schemeClr val="dk1"/>
                        </a:solidFill>
                        <a:latin typeface="Mada"/>
                        <a:ea typeface="Mada"/>
                        <a:cs typeface="Mada"/>
                        <a:sym typeface="Mada"/>
                      </a:endParaRPr>
                    </a:p>
                  </a:txBody>
                  <a:tcPr marT="91425" marB="91425" marR="91425" marL="91425"/>
                </a:tc>
                <a:tc hMerge="1"/>
                <a:tc hMerge="1"/>
                <a:tc>
                  <a:txBody>
                    <a:bodyPr/>
                    <a:lstStyle/>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Reduction of preload</a:t>
                      </a:r>
                      <a:r>
                        <a:rPr lang="en-GB" sz="1100">
                          <a:solidFill>
                            <a:schemeClr val="dk1"/>
                          </a:solidFill>
                          <a:latin typeface="Mada"/>
                          <a:ea typeface="Mada"/>
                          <a:cs typeface="Mada"/>
                          <a:sym typeface="Mada"/>
                        </a:rPr>
                        <a:t> By venous dilation →  ↓ the venous return → ↓ the load on both ventricles. </a:t>
                      </a:r>
                      <a:endParaRPr sz="1100">
                        <a:solidFill>
                          <a:schemeClr val="dk1"/>
                        </a:solidFill>
                        <a:latin typeface="Mada"/>
                        <a:ea typeface="Mada"/>
                        <a:cs typeface="Mada"/>
                        <a:sym typeface="Mada"/>
                      </a:endParaRPr>
                    </a:p>
                  </a:txBody>
                  <a:tcPr marT="91425" marB="91425" marR="91425" marL="91425"/>
                </a:tc>
              </a:tr>
              <a:tr h="252325">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Uses</a:t>
                      </a:r>
                      <a:endParaRPr b="1" sz="1200">
                        <a:solidFill>
                          <a:srgbClr val="9C254D"/>
                        </a:solidFill>
                        <a:latin typeface="Mada"/>
                        <a:ea typeface="Mada"/>
                        <a:cs typeface="Mada"/>
                        <a:sym typeface="Mada"/>
                      </a:endParaRPr>
                    </a:p>
                  </a:txBody>
                  <a:tcPr marT="91425" marB="91425" marR="91425" marL="91425" anchor="ctr">
                    <a:solidFill>
                      <a:srgbClr val="F3F3F3"/>
                    </a:solidFill>
                  </a:tcPr>
                </a:tc>
                <a:tc gridSpan="4">
                  <a:txBody>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Valuable in chronic heart failure, when ACE inhibitors or ARBs are contraindicated.</a:t>
                      </a:r>
                      <a:endParaRPr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Usually the maximum benefit is achieved by using agents with both action.</a:t>
                      </a:r>
                      <a:endParaRPr sz="1100">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Has mortality </a:t>
                      </a:r>
                      <a:r>
                        <a:rPr b="1" lang="en-GB" sz="1100">
                          <a:solidFill>
                            <a:srgbClr val="CC0000"/>
                          </a:solidFill>
                          <a:latin typeface="Mada"/>
                          <a:ea typeface="Mada"/>
                          <a:cs typeface="Mada"/>
                          <a:sym typeface="Mada"/>
                        </a:rPr>
                        <a:t>benefit</a:t>
                      </a:r>
                      <a:r>
                        <a:rPr b="1" lang="en-GB" sz="1100">
                          <a:solidFill>
                            <a:srgbClr val="CC0000"/>
                          </a:solidFill>
                          <a:latin typeface="Mada"/>
                          <a:ea typeface="Mada"/>
                          <a:cs typeface="Mada"/>
                          <a:sym typeface="Mada"/>
                        </a:rPr>
                        <a:t>.</a:t>
                      </a:r>
                      <a:endParaRPr b="1" sz="1100">
                        <a:solidFill>
                          <a:srgbClr val="CC0000"/>
                        </a:solidFill>
                        <a:latin typeface="Mada"/>
                        <a:ea typeface="Mada"/>
                        <a:cs typeface="Mada"/>
                        <a:sym typeface="Mada"/>
                      </a:endParaRPr>
                    </a:p>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Their use is limited by pharmacological tolerance and hypotension.</a:t>
                      </a:r>
                      <a:endParaRPr sz="1100">
                        <a:solidFill>
                          <a:srgbClr val="1C4588"/>
                        </a:solidFill>
                        <a:latin typeface="Mada"/>
                        <a:ea typeface="Mada"/>
                        <a:cs typeface="Mada"/>
                        <a:sym typeface="Mada"/>
                      </a:endParaRPr>
                    </a:p>
                  </a:txBody>
                  <a:tcPr marT="91425" marB="91425" marR="91425" marL="91425"/>
                </a:tc>
                <a:tc hMerge="1"/>
                <a:tc hMerge="1"/>
                <a:tc hMerge="1"/>
              </a:tr>
            </a:tbl>
          </a:graphicData>
        </a:graphic>
      </p:graphicFrame>
      <p:graphicFrame>
        <p:nvGraphicFramePr>
          <p:cNvPr id="489" name="Google Shape;489;p45"/>
          <p:cNvGraphicFramePr/>
          <p:nvPr/>
        </p:nvGraphicFramePr>
        <p:xfrm>
          <a:off x="143150" y="4127133"/>
          <a:ext cx="3000000" cy="3000000"/>
        </p:xfrm>
        <a:graphic>
          <a:graphicData uri="http://schemas.openxmlformats.org/drawingml/2006/table">
            <a:tbl>
              <a:tblPr>
                <a:noFill/>
                <a:tableStyleId>{CC369E86-8323-432C-B50D-B4B191C9F64A}</a:tableStyleId>
              </a:tblPr>
              <a:tblGrid>
                <a:gridCol w="1269250"/>
                <a:gridCol w="2386400"/>
                <a:gridCol w="1827825"/>
                <a:gridCol w="1827825"/>
              </a:tblGrid>
              <a:tr h="309375">
                <a:tc gridSpan="4">
                  <a:txBody>
                    <a:bodyPr/>
                    <a:lstStyle/>
                    <a:p>
                      <a:pPr indent="0" lvl="0" marL="0" rtl="0" algn="ctr">
                        <a:spcBef>
                          <a:spcPts val="0"/>
                        </a:spcBef>
                        <a:spcAft>
                          <a:spcPts val="0"/>
                        </a:spcAft>
                        <a:buClr>
                          <a:schemeClr val="dk1"/>
                        </a:buClr>
                        <a:buSzPts val="1100"/>
                        <a:buFont typeface="Arial"/>
                        <a:buNone/>
                      </a:pPr>
                      <a:r>
                        <a:rPr b="1" lang="en-GB" sz="1200">
                          <a:solidFill>
                            <a:srgbClr val="FFFFFF"/>
                          </a:solidFill>
                          <a:latin typeface="Mada"/>
                          <a:ea typeface="Mada"/>
                          <a:cs typeface="Mada"/>
                          <a:sym typeface="Mada"/>
                        </a:rPr>
                        <a:t>Anticoagulants</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2950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Drug name</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Warfarin/NOAC</a:t>
                      </a:r>
                      <a:endParaRPr b="1" sz="1300">
                        <a:solidFill>
                          <a:srgbClr val="9C254D"/>
                        </a:solidFill>
                        <a:latin typeface="Mada"/>
                        <a:ea typeface="Mada"/>
                        <a:cs typeface="Mada"/>
                        <a:sym typeface="Mada"/>
                      </a:endParaRPr>
                    </a:p>
                  </a:txBody>
                  <a:tcPr marT="91425" marB="91425" marR="91425" marL="91425" anchor="ctr">
                    <a:solidFill>
                      <a:srgbClr val="F5E9ED"/>
                    </a:solidFill>
                  </a:tcPr>
                </a:tc>
                <a:tc hMerge="1"/>
                <a:tc hMerge="1"/>
              </a:tr>
              <a:tr h="273550">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Uses</a:t>
                      </a:r>
                      <a:endParaRPr b="1" sz="12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Atrial fibrillation</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H/o embolic episodes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Left ventricular apical thrombus</a:t>
                      </a:r>
                      <a:endParaRPr sz="1100">
                        <a:solidFill>
                          <a:schemeClr val="dk1"/>
                        </a:solidFill>
                        <a:latin typeface="Mada"/>
                        <a:ea typeface="Mada"/>
                        <a:cs typeface="Mada"/>
                        <a:sym typeface="Mada"/>
                      </a:endParaRPr>
                    </a:p>
                  </a:txBody>
                  <a:tcPr marT="91425" marB="91425" marR="91425" marL="91425"/>
                </a:tc>
                <a:tc hMerge="1"/>
                <a:tc hMerge="1"/>
              </a:tr>
            </a:tbl>
          </a:graphicData>
        </a:graphic>
      </p:graphicFrame>
      <p:graphicFrame>
        <p:nvGraphicFramePr>
          <p:cNvPr id="490" name="Google Shape;490;p45"/>
          <p:cNvGraphicFramePr/>
          <p:nvPr/>
        </p:nvGraphicFramePr>
        <p:xfrm>
          <a:off x="139100" y="5746383"/>
          <a:ext cx="3000000" cy="3000000"/>
        </p:xfrm>
        <a:graphic>
          <a:graphicData uri="http://schemas.openxmlformats.org/drawingml/2006/table">
            <a:tbl>
              <a:tblPr>
                <a:noFill/>
                <a:tableStyleId>{CC369E86-8323-432C-B50D-B4B191C9F64A}</a:tableStyleId>
              </a:tblPr>
              <a:tblGrid>
                <a:gridCol w="1269250"/>
                <a:gridCol w="2386400"/>
                <a:gridCol w="1827825"/>
                <a:gridCol w="1827825"/>
              </a:tblGrid>
              <a:tr h="309375">
                <a:tc gridSpan="4">
                  <a:txBody>
                    <a:bodyPr/>
                    <a:lstStyle/>
                    <a:p>
                      <a:pPr indent="0" lvl="0" marL="0" rtl="0" algn="ctr">
                        <a:spcBef>
                          <a:spcPts val="0"/>
                        </a:spcBef>
                        <a:spcAft>
                          <a:spcPts val="0"/>
                        </a:spcAft>
                        <a:buClr>
                          <a:schemeClr val="dk1"/>
                        </a:buClr>
                        <a:buSzPts val="1100"/>
                        <a:buFont typeface="Arial"/>
                        <a:buNone/>
                      </a:pPr>
                      <a:r>
                        <a:rPr b="1" lang="en-GB" sz="1200">
                          <a:solidFill>
                            <a:srgbClr val="FFFFFF"/>
                          </a:solidFill>
                          <a:latin typeface="Mada"/>
                          <a:ea typeface="Mada"/>
                          <a:cs typeface="Mada"/>
                          <a:sym typeface="Mada"/>
                        </a:rPr>
                        <a:t>Antiarrhythmics</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273550">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Uses</a:t>
                      </a:r>
                      <a:endParaRPr b="1" sz="12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Patients with h/o sustained VT or SCD → ICD implant</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Patients with non-sustained ventricular tachycardia</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Correction of electrolytes and acid base imbalance.</a:t>
                      </a:r>
                      <a:endParaRPr sz="1100">
                        <a:solidFill>
                          <a:schemeClr val="dk1"/>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Most common cause of Sudden Cardiac Death (SCD) in HF patients is ventricular tachyarrhythmia.</a:t>
                      </a:r>
                      <a:endParaRPr b="1" sz="1100">
                        <a:solidFill>
                          <a:srgbClr val="CC0000"/>
                        </a:solidFill>
                        <a:latin typeface="Mada"/>
                        <a:ea typeface="Mada"/>
                        <a:cs typeface="Mada"/>
                        <a:sym typeface="Mada"/>
                      </a:endParaRPr>
                    </a:p>
                  </a:txBody>
                  <a:tcPr marT="91425" marB="91425" marR="91425" marL="91425"/>
                </a:tc>
                <a:tc hMerge="1"/>
                <a:tc hMerge="1"/>
              </a:tr>
            </a:tbl>
          </a:graphicData>
        </a:graphic>
      </p:graphicFrame>
      <p:cxnSp>
        <p:nvCxnSpPr>
          <p:cNvPr id="491" name="Google Shape;491;p45"/>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graphicFrame>
        <p:nvGraphicFramePr>
          <p:cNvPr id="492" name="Google Shape;492;p45"/>
          <p:cNvGraphicFramePr/>
          <p:nvPr/>
        </p:nvGraphicFramePr>
        <p:xfrm>
          <a:off x="143150" y="7556133"/>
          <a:ext cx="3000000" cy="3000000"/>
        </p:xfrm>
        <a:graphic>
          <a:graphicData uri="http://schemas.openxmlformats.org/drawingml/2006/table">
            <a:tbl>
              <a:tblPr>
                <a:noFill/>
                <a:tableStyleId>{CC369E86-8323-432C-B50D-B4B191C9F64A}</a:tableStyleId>
              </a:tblPr>
              <a:tblGrid>
                <a:gridCol w="1269250"/>
                <a:gridCol w="2386400"/>
                <a:gridCol w="1827825"/>
                <a:gridCol w="1827825"/>
              </a:tblGrid>
              <a:tr h="309375">
                <a:tc gridSpan="4">
                  <a:txBody>
                    <a:bodyPr/>
                    <a:lstStyle/>
                    <a:p>
                      <a:pPr indent="0" lvl="0" marL="0" rtl="0" algn="ctr">
                        <a:spcBef>
                          <a:spcPts val="0"/>
                        </a:spcBef>
                        <a:spcAft>
                          <a:spcPts val="0"/>
                        </a:spcAft>
                        <a:buClr>
                          <a:schemeClr val="dk1"/>
                        </a:buClr>
                        <a:buSzPts val="1100"/>
                        <a:buFont typeface="Arial"/>
                        <a:buNone/>
                      </a:pPr>
                      <a:r>
                        <a:rPr b="1" lang="en-GB" sz="1200">
                          <a:solidFill>
                            <a:srgbClr val="FFFFFF"/>
                          </a:solidFill>
                          <a:latin typeface="Mada"/>
                          <a:ea typeface="Mada"/>
                          <a:cs typeface="Mada"/>
                          <a:sym typeface="Mada"/>
                        </a:rPr>
                        <a:t>hyperpolarization-activated cyclic nucleotide-gated (HCN) channel blockers</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2950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Drug name</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Ivabradine</a:t>
                      </a:r>
                      <a:endParaRPr b="1" sz="1300">
                        <a:solidFill>
                          <a:srgbClr val="9C254D"/>
                        </a:solidFill>
                        <a:latin typeface="Mada"/>
                        <a:ea typeface="Mada"/>
                        <a:cs typeface="Mada"/>
                        <a:sym typeface="Mada"/>
                      </a:endParaRPr>
                    </a:p>
                  </a:txBody>
                  <a:tcPr marT="91425" marB="91425" marR="91425" marL="91425" anchor="ctr">
                    <a:solidFill>
                      <a:srgbClr val="F5E9ED"/>
                    </a:solidFill>
                  </a:tcPr>
                </a:tc>
                <a:tc hMerge="1"/>
                <a:tc hMerge="1"/>
              </a:tr>
              <a:tr h="154275">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M.O.A</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Acts on the I</a:t>
                      </a:r>
                      <a:r>
                        <a:rPr baseline="-25000" lang="en-GB" sz="1100">
                          <a:solidFill>
                            <a:schemeClr val="dk1"/>
                          </a:solidFill>
                          <a:latin typeface="Mada"/>
                          <a:ea typeface="Mada"/>
                          <a:cs typeface="Mada"/>
                          <a:sym typeface="Mada"/>
                        </a:rPr>
                        <a:t>f</a:t>
                      </a:r>
                      <a:r>
                        <a:rPr lang="en-GB" sz="1100">
                          <a:solidFill>
                            <a:schemeClr val="dk1"/>
                          </a:solidFill>
                          <a:latin typeface="Mada"/>
                          <a:ea typeface="Mada"/>
                          <a:cs typeface="Mada"/>
                          <a:sym typeface="Mada"/>
                        </a:rPr>
                        <a:t> inward current in the SA node (phase 4), resulting in reduction of heart rate.</a:t>
                      </a:r>
                      <a:endParaRPr sz="1100">
                        <a:solidFill>
                          <a:schemeClr val="dk1"/>
                        </a:solidFill>
                        <a:latin typeface="Mada"/>
                        <a:ea typeface="Mada"/>
                        <a:cs typeface="Mada"/>
                        <a:sym typeface="Mada"/>
                      </a:endParaRPr>
                    </a:p>
                  </a:txBody>
                  <a:tcPr marT="91425" marB="91425" marR="91425" marL="91425"/>
                </a:tc>
                <a:tc hMerge="1"/>
                <a:tc hMerge="1"/>
              </a:tr>
              <a:tr h="273550">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Uses</a:t>
                      </a:r>
                      <a:endParaRPr b="1" sz="12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chemeClr val="dk1"/>
                        </a:buClr>
                        <a:buSzPts val="1100"/>
                        <a:buChar char="●"/>
                      </a:pPr>
                      <a:r>
                        <a:rPr lang="en-GB" sz="1100">
                          <a:solidFill>
                            <a:schemeClr val="dk1"/>
                          </a:solidFill>
                          <a:latin typeface="Mada"/>
                          <a:ea typeface="Mada"/>
                          <a:cs typeface="Mada"/>
                          <a:sym typeface="Mada"/>
                        </a:rPr>
                        <a:t>Only use it if HR is not controlled by BB and remains &gt; 70 bpm and the patient has sinus rhythm.  (</a:t>
                      </a:r>
                      <a:r>
                        <a:rPr lang="en-GB" sz="1100">
                          <a:solidFill>
                            <a:srgbClr val="1C4588"/>
                          </a:solidFill>
                          <a:latin typeface="Mada"/>
                          <a:ea typeface="Mada"/>
                          <a:cs typeface="Mada"/>
                          <a:sym typeface="Mada"/>
                        </a:rPr>
                        <a:t>It is ineffective in patients with atrial fibrillation.)</a:t>
                      </a:r>
                      <a:endParaRPr sz="1100">
                        <a:solidFill>
                          <a:srgbClr val="1C4588"/>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In this group of patients </a:t>
                      </a:r>
                      <a:r>
                        <a:rPr b="1" lang="en-GB" sz="1100">
                          <a:latin typeface="Mada"/>
                          <a:ea typeface="Mada"/>
                          <a:cs typeface="Mada"/>
                          <a:sym typeface="Mada"/>
                        </a:rPr>
                        <a:t>it improve M&amp;M.</a:t>
                      </a:r>
                      <a:endParaRPr b="1" sz="1100">
                        <a:latin typeface="Mada"/>
                        <a:ea typeface="Mada"/>
                        <a:cs typeface="Mada"/>
                        <a:sym typeface="Mada"/>
                      </a:endParaRPr>
                    </a:p>
                  </a:txBody>
                  <a:tcPr marT="91425" marB="91425" marR="91425" marL="91425"/>
                </a:tc>
                <a:tc hMerge="1"/>
                <a:tc hMerge="1"/>
              </a:tr>
            </a:tbl>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6"/>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 cont’</a:t>
            </a:r>
            <a:endParaRPr sz="2800">
              <a:latin typeface="Mada Black"/>
              <a:ea typeface="Mada Black"/>
              <a:cs typeface="Mada Black"/>
              <a:sym typeface="Mada Black"/>
            </a:endParaRPr>
          </a:p>
        </p:txBody>
      </p:sp>
      <p:cxnSp>
        <p:nvCxnSpPr>
          <p:cNvPr id="498" name="Google Shape;498;p46"/>
          <p:cNvCxnSpPr/>
          <p:nvPr/>
        </p:nvCxnSpPr>
        <p:spPr>
          <a:xfrm rot="10800000">
            <a:off x="8900" y="9925850"/>
            <a:ext cx="7612800" cy="0"/>
          </a:xfrm>
          <a:prstGeom prst="straightConnector1">
            <a:avLst/>
          </a:prstGeom>
          <a:noFill/>
          <a:ln cap="flat" cmpd="sng" w="28575">
            <a:solidFill>
              <a:srgbClr val="9C254D"/>
            </a:solidFill>
            <a:prstDash val="dot"/>
            <a:round/>
            <a:headEnd len="med" w="med" type="none"/>
            <a:tailEnd len="med" w="med" type="none"/>
          </a:ln>
        </p:spPr>
      </p:cxnSp>
      <p:pic>
        <p:nvPicPr>
          <p:cNvPr id="499" name="Google Shape;499;p46"/>
          <p:cNvPicPr preferRelativeResize="0"/>
          <p:nvPr/>
        </p:nvPicPr>
        <p:blipFill>
          <a:blip r:embed="rId3">
            <a:alphaModFix/>
          </a:blip>
          <a:stretch>
            <a:fillRect/>
          </a:stretch>
        </p:blipFill>
        <p:spPr>
          <a:xfrm>
            <a:off x="5095875" y="7859850"/>
            <a:ext cx="816867" cy="1934623"/>
          </a:xfrm>
          <a:prstGeom prst="rect">
            <a:avLst/>
          </a:prstGeom>
          <a:noFill/>
          <a:ln>
            <a:noFill/>
          </a:ln>
        </p:spPr>
      </p:pic>
      <p:pic>
        <p:nvPicPr>
          <p:cNvPr id="500" name="Google Shape;500;p46"/>
          <p:cNvPicPr preferRelativeResize="0"/>
          <p:nvPr/>
        </p:nvPicPr>
        <p:blipFill>
          <a:blip r:embed="rId4">
            <a:alphaModFix/>
          </a:blip>
          <a:stretch>
            <a:fillRect/>
          </a:stretch>
        </p:blipFill>
        <p:spPr>
          <a:xfrm>
            <a:off x="6015697" y="7859850"/>
            <a:ext cx="1148154" cy="1934625"/>
          </a:xfrm>
          <a:prstGeom prst="rect">
            <a:avLst/>
          </a:prstGeom>
          <a:noFill/>
          <a:ln>
            <a:noFill/>
          </a:ln>
        </p:spPr>
      </p:pic>
      <p:sp>
        <p:nvSpPr>
          <p:cNvPr id="501" name="Google Shape;501;p46"/>
          <p:cNvSpPr txBox="1"/>
          <p:nvPr/>
        </p:nvSpPr>
        <p:spPr>
          <a:xfrm>
            <a:off x="198175" y="8296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Management of Chronic HF cont.</a:t>
            </a:r>
            <a:endParaRPr sz="2200">
              <a:highlight>
                <a:srgbClr val="F5E9ED"/>
              </a:highlight>
              <a:latin typeface="Mada Black"/>
              <a:ea typeface="Mada Black"/>
              <a:cs typeface="Mada Black"/>
              <a:sym typeface="Mada Black"/>
            </a:endParaRPr>
          </a:p>
        </p:txBody>
      </p:sp>
      <p:sp>
        <p:nvSpPr>
          <p:cNvPr id="502" name="Google Shape;502;p46"/>
          <p:cNvSpPr txBox="1"/>
          <p:nvPr/>
        </p:nvSpPr>
        <p:spPr>
          <a:xfrm>
            <a:off x="-3823200" y="6648600"/>
            <a:ext cx="2364300" cy="156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1200">
              <a:solidFill>
                <a:srgbClr val="6AA84F"/>
              </a:solidFill>
              <a:latin typeface="Mada"/>
              <a:ea typeface="Mada"/>
              <a:cs typeface="Mada"/>
              <a:sym typeface="Mada"/>
            </a:endParaRPr>
          </a:p>
        </p:txBody>
      </p:sp>
      <p:graphicFrame>
        <p:nvGraphicFramePr>
          <p:cNvPr id="503" name="Google Shape;503;p46"/>
          <p:cNvGraphicFramePr/>
          <p:nvPr/>
        </p:nvGraphicFramePr>
        <p:xfrm>
          <a:off x="139063" y="3549013"/>
          <a:ext cx="3000000" cy="3000000"/>
        </p:xfrm>
        <a:graphic>
          <a:graphicData uri="http://schemas.openxmlformats.org/drawingml/2006/table">
            <a:tbl>
              <a:tblPr>
                <a:noFill/>
                <a:tableStyleId>{CC369E86-8323-432C-B50D-B4B191C9F64A}</a:tableStyleId>
              </a:tblPr>
              <a:tblGrid>
                <a:gridCol w="3655650"/>
                <a:gridCol w="3655650"/>
              </a:tblGrid>
              <a:tr h="381000">
                <a:tc gridSpan="2">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Devices</a:t>
                      </a:r>
                      <a:endParaRPr/>
                    </a:p>
                  </a:txBody>
                  <a:tcPr marT="91425" marB="91425" marR="91425" marL="91425" anchor="ctr">
                    <a:solidFill>
                      <a:srgbClr val="9C254D"/>
                    </a:solidFill>
                  </a:tcPr>
                </a:tc>
                <a:tc hMerge="1"/>
              </a:tr>
              <a:tr h="396200">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Implantable Cardioverter Defibrillator (ICD)</a:t>
                      </a:r>
                      <a:r>
                        <a:rPr b="1" baseline="30000" lang="en-GB" sz="1300">
                          <a:solidFill>
                            <a:srgbClr val="9C254D"/>
                          </a:solidFill>
                          <a:latin typeface="Mada"/>
                          <a:ea typeface="Mada"/>
                          <a:cs typeface="Mada"/>
                          <a:sym typeface="Mada"/>
                        </a:rPr>
                        <a:t>1</a:t>
                      </a:r>
                      <a:endParaRPr b="1" baseline="30000" sz="1300">
                        <a:solidFill>
                          <a:srgbClr val="9C254D"/>
                        </a:solidFill>
                        <a:latin typeface="Mada"/>
                        <a:ea typeface="Mada"/>
                        <a:cs typeface="Mada"/>
                        <a:sym typeface="Mada"/>
                      </a:endParaRPr>
                    </a:p>
                  </a:txBody>
                  <a:tcPr marT="91425" marB="91425" marR="91425" marL="91425">
                    <a:solidFill>
                      <a:srgbClr val="F5E9ED"/>
                    </a:solidFill>
                  </a:tcPr>
                </a:tc>
                <a:tc>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Biventricular pacemaker</a:t>
                      </a:r>
                      <a:r>
                        <a:rPr b="1" baseline="30000" lang="en-GB" sz="1300">
                          <a:solidFill>
                            <a:srgbClr val="9C254D"/>
                          </a:solidFill>
                          <a:latin typeface="Mada"/>
                          <a:ea typeface="Mada"/>
                          <a:cs typeface="Mada"/>
                          <a:sym typeface="Mada"/>
                        </a:rPr>
                        <a:t>2</a:t>
                      </a:r>
                      <a:endParaRPr b="1" baseline="30000" sz="1300">
                        <a:solidFill>
                          <a:srgbClr val="9C254D"/>
                        </a:solidFill>
                        <a:latin typeface="Mada"/>
                        <a:ea typeface="Mada"/>
                        <a:cs typeface="Mada"/>
                        <a:sym typeface="Mada"/>
                      </a:endParaRPr>
                    </a:p>
                  </a:txBody>
                  <a:tcPr marT="91425" marB="91425" marR="91425" marL="91425">
                    <a:solidFill>
                      <a:srgbClr val="F5E9ED"/>
                    </a:solidFill>
                  </a:tcPr>
                </a:tc>
              </a:tr>
              <a:tr h="381000">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1-3 leads + pulse generator</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Sudden onset criteria</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Stability criteria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Treatment zones</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Pacing</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Cardioversion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Defibrillation</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Combined CRT-D available</a:t>
                      </a:r>
                      <a:endParaRPr sz="1100">
                        <a:latin typeface="Mada"/>
                        <a:ea typeface="Mada"/>
                        <a:cs typeface="Mada"/>
                        <a:sym typeface="Mada"/>
                      </a:endParaRPr>
                    </a:p>
                  </a:txBody>
                  <a:tcPr marT="91425" marB="91425" marR="91425" marL="91425"/>
                </a:tc>
                <a:tc>
                  <a:txBody>
                    <a:bodyPr/>
                    <a:lstStyle/>
                    <a:p>
                      <a:pPr indent="-298450" lvl="0" marL="457200" rtl="0" algn="l">
                        <a:spcBef>
                          <a:spcPts val="0"/>
                        </a:spcBef>
                        <a:spcAft>
                          <a:spcPts val="0"/>
                        </a:spcAft>
                        <a:buSzPts val="1100"/>
                        <a:buFont typeface="Mada"/>
                        <a:buChar char="●"/>
                      </a:pPr>
                      <a:r>
                        <a:rPr lang="en-GB" sz="1100">
                          <a:latin typeface="Mada"/>
                          <a:ea typeface="Mada"/>
                          <a:cs typeface="Mada"/>
                          <a:sym typeface="Mada"/>
                        </a:rPr>
                        <a:t>Used only in patient with Wide QRS complexes &amp; CHF</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Resynchronise ventricles by simultaneous pacing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NICE guidance published 2007</a:t>
                      </a:r>
                      <a:endParaRPr sz="1100">
                        <a:latin typeface="Mada"/>
                        <a:ea typeface="Mada"/>
                        <a:cs typeface="Mada"/>
                        <a:sym typeface="Mada"/>
                      </a:endParaRPr>
                    </a:p>
                  </a:txBody>
                  <a:tcPr marT="91425" marB="91425" marR="91425" marL="91425"/>
                </a:tc>
              </a:tr>
            </a:tbl>
          </a:graphicData>
        </a:graphic>
      </p:graphicFrame>
      <p:pic>
        <p:nvPicPr>
          <p:cNvPr id="504" name="Google Shape;504;p46"/>
          <p:cNvPicPr preferRelativeResize="0"/>
          <p:nvPr/>
        </p:nvPicPr>
        <p:blipFill>
          <a:blip r:embed="rId5">
            <a:alphaModFix/>
          </a:blip>
          <a:stretch>
            <a:fillRect/>
          </a:stretch>
        </p:blipFill>
        <p:spPr>
          <a:xfrm>
            <a:off x="2531250" y="4438250"/>
            <a:ext cx="1191349" cy="1057350"/>
          </a:xfrm>
          <a:prstGeom prst="rect">
            <a:avLst/>
          </a:prstGeom>
          <a:noFill/>
          <a:ln>
            <a:noFill/>
          </a:ln>
        </p:spPr>
      </p:pic>
      <p:pic>
        <p:nvPicPr>
          <p:cNvPr id="505" name="Google Shape;505;p46"/>
          <p:cNvPicPr preferRelativeResize="0"/>
          <p:nvPr/>
        </p:nvPicPr>
        <p:blipFill>
          <a:blip r:embed="rId6">
            <a:alphaModFix/>
          </a:blip>
          <a:stretch>
            <a:fillRect/>
          </a:stretch>
        </p:blipFill>
        <p:spPr>
          <a:xfrm>
            <a:off x="6644975" y="5002350"/>
            <a:ext cx="729200" cy="830700"/>
          </a:xfrm>
          <a:prstGeom prst="rect">
            <a:avLst/>
          </a:prstGeom>
          <a:noFill/>
          <a:ln>
            <a:noFill/>
          </a:ln>
        </p:spPr>
      </p:pic>
      <p:sp>
        <p:nvSpPr>
          <p:cNvPr id="506" name="Google Shape;506;p46"/>
          <p:cNvSpPr txBox="1"/>
          <p:nvPr/>
        </p:nvSpPr>
        <p:spPr>
          <a:xfrm>
            <a:off x="139200" y="5833050"/>
            <a:ext cx="7311300" cy="7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latin typeface="Mada"/>
                <a:ea typeface="Mada"/>
                <a:cs typeface="Mada"/>
                <a:sym typeface="Mada"/>
              </a:rPr>
              <a:t>Other assisting devices:</a:t>
            </a:r>
            <a:endParaRPr b="1" sz="12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Temporary ventricular assist devices. </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Implantable ventricular assist devices.</a:t>
            </a:r>
            <a:endParaRPr sz="1100">
              <a:latin typeface="Mada"/>
              <a:ea typeface="Mada"/>
              <a:cs typeface="Mada"/>
              <a:sym typeface="Mada"/>
            </a:endParaRPr>
          </a:p>
        </p:txBody>
      </p:sp>
      <p:sp>
        <p:nvSpPr>
          <p:cNvPr id="507" name="Google Shape;507;p46"/>
          <p:cNvSpPr txBox="1"/>
          <p:nvPr/>
        </p:nvSpPr>
        <p:spPr>
          <a:xfrm>
            <a:off x="139075" y="6586675"/>
            <a:ext cx="7394400" cy="10572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rgbClr val="9C254D"/>
                </a:solidFill>
                <a:latin typeface="Mada"/>
                <a:ea typeface="Mada"/>
                <a:cs typeface="Mada"/>
                <a:sym typeface="Mada"/>
              </a:rPr>
              <a:t>Cardiac Transplant:</a:t>
            </a:r>
            <a:r>
              <a:rPr b="1" baseline="30000" lang="en-GB" sz="1300">
                <a:solidFill>
                  <a:srgbClr val="9C254D"/>
                </a:solidFill>
                <a:latin typeface="Mada"/>
                <a:ea typeface="Mada"/>
                <a:cs typeface="Mada"/>
                <a:sym typeface="Mada"/>
              </a:rPr>
              <a:t>3</a:t>
            </a:r>
            <a:endParaRPr b="1" baseline="30000" sz="1300">
              <a:solidFill>
                <a:srgbClr val="9C254D"/>
              </a:solidFill>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It has become more widely used since the advances in immunosuppressive treatment.</a:t>
            </a:r>
            <a:endParaRPr sz="1100">
              <a:latin typeface="Mada"/>
              <a:ea typeface="Mada"/>
              <a:cs typeface="Mada"/>
              <a:sym typeface="Mada"/>
            </a:endParaRPr>
          </a:p>
          <a:p>
            <a:pPr indent="-298450" lvl="0" marL="457200" rtl="0" algn="l">
              <a:spcBef>
                <a:spcPts val="0"/>
              </a:spcBef>
              <a:spcAft>
                <a:spcPts val="0"/>
              </a:spcAft>
              <a:buSzPts val="1100"/>
              <a:buFont typeface="Mada"/>
              <a:buChar char="●"/>
            </a:pPr>
            <a:r>
              <a:rPr lang="en-GB" sz="1100">
                <a:latin typeface="Mada"/>
                <a:ea typeface="Mada"/>
                <a:cs typeface="Mada"/>
                <a:sym typeface="Mada"/>
              </a:rPr>
              <a:t>Survival rate:</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en-GB" sz="1100">
                <a:latin typeface="Mada"/>
                <a:ea typeface="Mada"/>
                <a:cs typeface="Mada"/>
                <a:sym typeface="Mada"/>
              </a:rPr>
              <a:t>1 year   80% - 90%</a:t>
            </a:r>
            <a:endParaRPr sz="1100">
              <a:latin typeface="Mada"/>
              <a:ea typeface="Mada"/>
              <a:cs typeface="Mada"/>
              <a:sym typeface="Mada"/>
            </a:endParaRPr>
          </a:p>
          <a:p>
            <a:pPr indent="-298450" lvl="1" marL="914400" rtl="0" algn="l">
              <a:spcBef>
                <a:spcPts val="0"/>
              </a:spcBef>
              <a:spcAft>
                <a:spcPts val="0"/>
              </a:spcAft>
              <a:buSzPts val="1100"/>
              <a:buFont typeface="Mada"/>
              <a:buChar char="○"/>
            </a:pPr>
            <a:r>
              <a:rPr lang="en-GB" sz="1100">
                <a:latin typeface="Mada"/>
                <a:ea typeface="Mada"/>
                <a:cs typeface="Mada"/>
                <a:sym typeface="Mada"/>
              </a:rPr>
              <a:t>5 years 70%</a:t>
            </a:r>
            <a:endParaRPr sz="1100">
              <a:latin typeface="Mada"/>
              <a:ea typeface="Mada"/>
              <a:cs typeface="Mada"/>
              <a:sym typeface="Mada"/>
            </a:endParaRPr>
          </a:p>
        </p:txBody>
      </p:sp>
      <p:sp>
        <p:nvSpPr>
          <p:cNvPr id="508" name="Google Shape;508;p46"/>
          <p:cNvSpPr/>
          <p:nvPr/>
        </p:nvSpPr>
        <p:spPr>
          <a:xfrm>
            <a:off x="138575" y="7980500"/>
            <a:ext cx="2488200" cy="1771200"/>
          </a:xfrm>
          <a:prstGeom prst="roundRect">
            <a:avLst>
              <a:gd fmla="val 16667" name="adj"/>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GB" sz="1200">
                <a:solidFill>
                  <a:srgbClr val="6AA84F"/>
                </a:solidFill>
                <a:latin typeface="Mada"/>
                <a:ea typeface="Mada"/>
                <a:cs typeface="Mada"/>
                <a:sym typeface="Mada"/>
              </a:rPr>
              <a:t>Theses tables show that  we should titre the dose of diuretics carefully (Give low dose initially) to avoid excessive volume depletion, which can cause a fall in cardiac output with hypotension (Cardiogenic shock), lethargy and renal failure.</a:t>
            </a:r>
            <a:endParaRPr/>
          </a:p>
        </p:txBody>
      </p:sp>
      <p:sp>
        <p:nvSpPr>
          <p:cNvPr id="509" name="Google Shape;509;p46"/>
          <p:cNvSpPr/>
          <p:nvPr/>
        </p:nvSpPr>
        <p:spPr>
          <a:xfrm>
            <a:off x="2712716" y="8640900"/>
            <a:ext cx="1812000" cy="450600"/>
          </a:xfrm>
          <a:prstGeom prst="rightArrow">
            <a:avLst>
              <a:gd fmla="val 50000" name="adj1"/>
              <a:gd fmla="val 50000" name="adj2"/>
            </a:avLst>
          </a:prstGeom>
          <a:solidFill>
            <a:srgbClr val="9C254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aphicFrame>
        <p:nvGraphicFramePr>
          <p:cNvPr id="510" name="Google Shape;510;p46"/>
          <p:cNvGraphicFramePr/>
          <p:nvPr/>
        </p:nvGraphicFramePr>
        <p:xfrm>
          <a:off x="143150" y="1383933"/>
          <a:ext cx="3000000" cy="3000000"/>
        </p:xfrm>
        <a:graphic>
          <a:graphicData uri="http://schemas.openxmlformats.org/drawingml/2006/table">
            <a:tbl>
              <a:tblPr>
                <a:noFill/>
                <a:tableStyleId>{CC369E86-8323-432C-B50D-B4B191C9F64A}</a:tableStyleId>
              </a:tblPr>
              <a:tblGrid>
                <a:gridCol w="1269250"/>
                <a:gridCol w="2386400"/>
                <a:gridCol w="1827825"/>
                <a:gridCol w="1827825"/>
              </a:tblGrid>
              <a:tr h="309375">
                <a:tc gridSpan="4">
                  <a:txBody>
                    <a:bodyPr/>
                    <a:lstStyle/>
                    <a:p>
                      <a:pPr indent="0" lvl="0" marL="0" rtl="0" algn="ctr">
                        <a:spcBef>
                          <a:spcPts val="0"/>
                        </a:spcBef>
                        <a:spcAft>
                          <a:spcPts val="0"/>
                        </a:spcAft>
                        <a:buClr>
                          <a:schemeClr val="dk1"/>
                        </a:buClr>
                        <a:buSzPts val="1100"/>
                        <a:buFont typeface="Arial"/>
                        <a:buNone/>
                      </a:pPr>
                      <a:r>
                        <a:rPr b="1" lang="en-GB" sz="1200">
                          <a:solidFill>
                            <a:srgbClr val="FFFFFF"/>
                          </a:solidFill>
                          <a:latin typeface="Mada"/>
                          <a:ea typeface="Mada"/>
                          <a:cs typeface="Mada"/>
                          <a:sym typeface="Mada"/>
                        </a:rPr>
                        <a:t>SGLT-2 inhibitors</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c hMerge="1"/>
                <a:tc hMerge="1"/>
              </a:tr>
              <a:tr h="295050">
                <a:tc>
                  <a:txBody>
                    <a:bodyPr/>
                    <a:lstStyle/>
                    <a:p>
                      <a:pPr indent="0" lvl="0" marL="0" rtl="0" algn="ctr">
                        <a:spcBef>
                          <a:spcPts val="0"/>
                        </a:spcBef>
                        <a:spcAft>
                          <a:spcPts val="0"/>
                        </a:spcAft>
                        <a:buNone/>
                      </a:pPr>
                      <a:r>
                        <a:rPr b="1" lang="en-GB">
                          <a:solidFill>
                            <a:srgbClr val="9C254D"/>
                          </a:solidFill>
                          <a:latin typeface="Mada"/>
                          <a:ea typeface="Mada"/>
                          <a:cs typeface="Mada"/>
                          <a:sym typeface="Mada"/>
                        </a:rPr>
                        <a:t>Drug name</a:t>
                      </a:r>
                      <a:endParaRPr b="1">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Dabagliflozin, Empagliflozin </a:t>
                      </a:r>
                      <a:endParaRPr b="1" sz="1300">
                        <a:solidFill>
                          <a:srgbClr val="9C254D"/>
                        </a:solidFill>
                        <a:latin typeface="Mada"/>
                        <a:ea typeface="Mada"/>
                        <a:cs typeface="Mada"/>
                        <a:sym typeface="Mada"/>
                      </a:endParaRPr>
                    </a:p>
                  </a:txBody>
                  <a:tcPr marT="91425" marB="91425" marR="91425" marL="91425" anchor="ctr">
                    <a:solidFill>
                      <a:srgbClr val="F5E9ED"/>
                    </a:solidFill>
                  </a:tcPr>
                </a:tc>
                <a:tc hMerge="1"/>
                <a:tc hMerge="1"/>
              </a:tr>
              <a:tr h="273550">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M.O.A</a:t>
                      </a:r>
                      <a:endParaRPr b="1" sz="12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Work on the proximal convoluted tubule, by inhibiting reabsorption of the glucose.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Reduce the blood glucose, systolic and diastolic blood pressure and work as diuretic. </a:t>
                      </a:r>
                      <a:endParaRPr sz="1100">
                        <a:solidFill>
                          <a:schemeClr val="dk1"/>
                        </a:solidFill>
                        <a:latin typeface="Mada"/>
                        <a:ea typeface="Mada"/>
                        <a:cs typeface="Mada"/>
                        <a:sym typeface="Mada"/>
                      </a:endParaRPr>
                    </a:p>
                  </a:txBody>
                  <a:tcPr marT="91425" marB="91425" marR="91425" marL="91425"/>
                </a:tc>
                <a:tc hMerge="1"/>
                <a:tc hMerge="1"/>
              </a:tr>
              <a:tr h="273550">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Uses</a:t>
                      </a:r>
                      <a:endParaRPr b="1" sz="12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SzPts val="1100"/>
                        <a:buFont typeface="Mada"/>
                        <a:buChar char="●"/>
                      </a:pPr>
                      <a:r>
                        <a:rPr lang="en-GB" sz="1100">
                          <a:solidFill>
                            <a:schemeClr val="dk1"/>
                          </a:solidFill>
                          <a:latin typeface="Mada"/>
                          <a:ea typeface="Mada"/>
                          <a:cs typeface="Mada"/>
                          <a:sym typeface="Mada"/>
                        </a:rPr>
                        <a:t>Recent studies showed mortality benefit in patients with heart failure. </a:t>
                      </a:r>
                      <a:endParaRPr sz="1100">
                        <a:solidFill>
                          <a:schemeClr val="dk1"/>
                        </a:solidFill>
                        <a:latin typeface="Mada"/>
                        <a:ea typeface="Mada"/>
                        <a:cs typeface="Mada"/>
                        <a:sym typeface="Mada"/>
                      </a:endParaRPr>
                    </a:p>
                  </a:txBody>
                  <a:tcPr marT="91425" marB="91425" marR="91425" marL="91425"/>
                </a:tc>
                <a:tc hMerge="1"/>
                <a:tc hMerge="1"/>
              </a:tr>
              <a:tr h="273550">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ADRs</a:t>
                      </a:r>
                      <a:endParaRPr b="1" sz="1200">
                        <a:solidFill>
                          <a:srgbClr val="9C254D"/>
                        </a:solidFill>
                        <a:latin typeface="Mada"/>
                        <a:ea typeface="Mada"/>
                        <a:cs typeface="Mada"/>
                        <a:sym typeface="Mada"/>
                      </a:endParaRPr>
                    </a:p>
                  </a:txBody>
                  <a:tcPr marT="91425" marB="91425" marR="91425" marL="91425" anchor="ctr">
                    <a:solidFill>
                      <a:srgbClr val="F3F3F3"/>
                    </a:solidFill>
                  </a:tcPr>
                </a:tc>
                <a:tc gridSpan="3">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UTIs, DKA and osteoporosis</a:t>
                      </a:r>
                      <a:endParaRPr sz="1100">
                        <a:solidFill>
                          <a:schemeClr val="dk1"/>
                        </a:solidFill>
                        <a:latin typeface="Mada"/>
                        <a:ea typeface="Mada"/>
                        <a:cs typeface="Mada"/>
                        <a:sym typeface="Mada"/>
                      </a:endParaRPr>
                    </a:p>
                  </a:txBody>
                  <a:tcPr marT="91425" marB="91425" marR="91425" marL="91425"/>
                </a:tc>
                <a:tc hMerge="1"/>
                <a:tc hMerge="1"/>
              </a:tr>
            </a:tbl>
          </a:graphicData>
        </a:graphic>
      </p:graphicFrame>
      <p:sp>
        <p:nvSpPr>
          <p:cNvPr id="511" name="Google Shape;511;p46"/>
          <p:cNvSpPr txBox="1"/>
          <p:nvPr/>
        </p:nvSpPr>
        <p:spPr>
          <a:xfrm>
            <a:off x="0" y="9925850"/>
            <a:ext cx="7589400" cy="77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1C4588"/>
                </a:solidFill>
                <a:latin typeface="Mada"/>
                <a:ea typeface="Mada"/>
                <a:cs typeface="Mada"/>
                <a:sym typeface="Mada"/>
              </a:rPr>
              <a:t>1- Used for those with ischemic cardiomyopathy and EF below 30%. Has mortality benefit.</a:t>
            </a:r>
            <a:endParaRPr sz="900">
              <a:solidFill>
                <a:srgbClr val="1C4588"/>
              </a:solidFill>
              <a:latin typeface="Mada"/>
              <a:ea typeface="Mada"/>
              <a:cs typeface="Mada"/>
              <a:sym typeface="Mada"/>
            </a:endParaRPr>
          </a:p>
          <a:p>
            <a:pPr indent="0" lvl="0" marL="0" rtl="0" algn="l">
              <a:spcBef>
                <a:spcPts val="0"/>
              </a:spcBef>
              <a:spcAft>
                <a:spcPts val="0"/>
              </a:spcAft>
              <a:buNone/>
            </a:pPr>
            <a:r>
              <a:rPr lang="en-GB" sz="900">
                <a:solidFill>
                  <a:srgbClr val="1C4588"/>
                </a:solidFill>
                <a:latin typeface="Mada"/>
                <a:ea typeface="Mada"/>
                <a:cs typeface="Mada"/>
                <a:sym typeface="Mada"/>
              </a:rPr>
              <a:t>2- Indicated in those with dilated cardiomyopathy and an EF under 35% and a wide QRS &gt;140ms who have persistent symptoms. Has mortality benefit.</a:t>
            </a:r>
            <a:endParaRPr sz="900">
              <a:solidFill>
                <a:srgbClr val="1C4588"/>
              </a:solidFill>
              <a:latin typeface="Mada"/>
              <a:ea typeface="Mada"/>
              <a:cs typeface="Mada"/>
              <a:sym typeface="Mada"/>
            </a:endParaRPr>
          </a:p>
          <a:p>
            <a:pPr indent="0" lvl="0" marL="0" rtl="0" algn="l">
              <a:spcBef>
                <a:spcPts val="0"/>
              </a:spcBef>
              <a:spcAft>
                <a:spcPts val="0"/>
              </a:spcAft>
              <a:buNone/>
            </a:pPr>
            <a:r>
              <a:rPr lang="en-GB" sz="900">
                <a:solidFill>
                  <a:srgbClr val="1C4588"/>
                </a:solidFill>
                <a:latin typeface="Mada"/>
                <a:ea typeface="Mada"/>
                <a:cs typeface="Mada"/>
                <a:sym typeface="Mada"/>
              </a:rPr>
              <a:t>3- When maximal therapy (ACEI, BB, spironolactone, diuretics, digoxin) and possibly the biventricular pacemaker fail to control symptoms of CHF, then the only alternative is to seek cardiac transplant.</a:t>
            </a:r>
            <a:endParaRPr sz="900">
              <a:solidFill>
                <a:srgbClr val="1C4588"/>
              </a:solidFill>
              <a:latin typeface="Mada"/>
              <a:ea typeface="Mada"/>
              <a:cs typeface="Mada"/>
              <a:sym typeface="Mad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9"/>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Review of basics</a:t>
            </a:r>
            <a:endParaRPr sz="2600">
              <a:latin typeface="Mada Black"/>
              <a:ea typeface="Mada Black"/>
              <a:cs typeface="Mada Black"/>
              <a:sym typeface="Mada Black"/>
            </a:endParaRPr>
          </a:p>
        </p:txBody>
      </p:sp>
      <p:sp>
        <p:nvSpPr>
          <p:cNvPr id="127" name="Google Shape;127;p29"/>
          <p:cNvSpPr txBox="1"/>
          <p:nvPr/>
        </p:nvSpPr>
        <p:spPr>
          <a:xfrm>
            <a:off x="180600" y="880300"/>
            <a:ext cx="55059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CO variables and Starling curve</a:t>
            </a:r>
            <a:endParaRPr sz="2200">
              <a:highlight>
                <a:srgbClr val="F5E9ED"/>
              </a:highlight>
              <a:latin typeface="Mada Black"/>
              <a:ea typeface="Mada Black"/>
              <a:cs typeface="Mada Black"/>
              <a:sym typeface="Mada Black"/>
            </a:endParaRPr>
          </a:p>
        </p:txBody>
      </p:sp>
      <p:sp>
        <p:nvSpPr>
          <p:cNvPr id="128" name="Google Shape;128;p29"/>
          <p:cNvSpPr txBox="1"/>
          <p:nvPr/>
        </p:nvSpPr>
        <p:spPr>
          <a:xfrm>
            <a:off x="269000" y="1330900"/>
            <a:ext cx="6296100" cy="1791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Cardiac output  is determined by SV and HR; SV is determined by the following:</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Preload</a:t>
            </a:r>
            <a:r>
              <a:rPr lang="en-GB" sz="1200">
                <a:solidFill>
                  <a:schemeClr val="dk1"/>
                </a:solidFill>
                <a:latin typeface="Mada"/>
                <a:ea typeface="Mada"/>
                <a:cs typeface="Mada"/>
                <a:sym typeface="Mada"/>
              </a:rPr>
              <a:t> (the volume and pressure of blood in the ventricles at the end of diastole)</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Afterload</a:t>
            </a:r>
            <a:r>
              <a:rPr lang="en-GB" sz="1200">
                <a:solidFill>
                  <a:schemeClr val="dk1"/>
                </a:solidFill>
                <a:latin typeface="Mada"/>
                <a:ea typeface="Mada"/>
                <a:cs typeface="Mada"/>
                <a:sym typeface="Mada"/>
              </a:rPr>
              <a:t> (The pressure that the heart must overcome to eject blood)</a:t>
            </a:r>
            <a:endParaRPr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Myocardial</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contractility</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chemeClr val="dk1"/>
                </a:solidFill>
                <a:latin typeface="Mada"/>
                <a:ea typeface="Mada"/>
                <a:cs typeface="Mada"/>
                <a:sym typeface="Mada"/>
              </a:rPr>
              <a:t>SV increases with ↑Contractility, ↑preload and ↓afterload</a:t>
            </a:r>
            <a:r>
              <a:rPr lang="en-GB" sz="1100">
                <a:solidFill>
                  <a:schemeClr val="dk1"/>
                </a:solidFill>
              </a:rPr>
              <a:t>				</a:t>
            </a:r>
            <a:endParaRPr sz="1100">
              <a:solidFill>
                <a:schemeClr val="dk1"/>
              </a:solidFill>
            </a:endParaRPr>
          </a:p>
          <a:p>
            <a:pPr indent="0" lvl="0" marL="457200" rtl="0" algn="l">
              <a:spcBef>
                <a:spcPts val="0"/>
              </a:spcBef>
              <a:spcAft>
                <a:spcPts val="0"/>
              </a:spcAft>
              <a:buNone/>
            </a:pPr>
            <a:r>
              <a:rPr lang="en-GB" sz="1100">
                <a:solidFill>
                  <a:schemeClr val="dk1"/>
                </a:solidFill>
              </a:rPr>
              <a:t>			</a:t>
            </a:r>
            <a:endParaRPr sz="1100">
              <a:solidFill>
                <a:schemeClr val="dk1"/>
              </a:solidFill>
            </a:endParaRPr>
          </a:p>
          <a:p>
            <a:pPr indent="0" lvl="0" marL="457200" rtl="0" algn="l">
              <a:spcBef>
                <a:spcPts val="0"/>
              </a:spcBef>
              <a:spcAft>
                <a:spcPts val="0"/>
              </a:spcAft>
              <a:buNone/>
            </a:pPr>
            <a:r>
              <a:rPr lang="en-GB" sz="1100">
                <a:solidFill>
                  <a:schemeClr val="dk1"/>
                </a:solidFill>
              </a:rPr>
              <a:t>		</a:t>
            </a:r>
            <a:endParaRPr sz="1100">
              <a:solidFill>
                <a:schemeClr val="dk1"/>
              </a:solidFill>
            </a:endParaRPr>
          </a:p>
          <a:p>
            <a:pPr indent="0" lvl="0" marL="457200" rtl="0" algn="l">
              <a:spcBef>
                <a:spcPts val="0"/>
              </a:spcBef>
              <a:spcAft>
                <a:spcPts val="0"/>
              </a:spcAft>
              <a:buNone/>
            </a:pPr>
            <a:r>
              <a:t/>
            </a:r>
            <a:endParaRPr b="1" sz="1200">
              <a:solidFill>
                <a:schemeClr val="dk1"/>
              </a:solidFill>
              <a:latin typeface="Mada"/>
              <a:ea typeface="Mada"/>
              <a:cs typeface="Mada"/>
              <a:sym typeface="Mada"/>
            </a:endParaRPr>
          </a:p>
          <a:p>
            <a:pPr indent="0" lvl="0" marL="0" rtl="0" algn="l">
              <a:spcBef>
                <a:spcPts val="0"/>
              </a:spcBef>
              <a:spcAft>
                <a:spcPts val="0"/>
              </a:spcAft>
              <a:buNone/>
            </a:pPr>
            <a:r>
              <a:t/>
            </a:r>
            <a:endParaRPr/>
          </a:p>
        </p:txBody>
      </p:sp>
      <p:pic>
        <p:nvPicPr>
          <p:cNvPr id="129" name="Google Shape;129;p29"/>
          <p:cNvPicPr preferRelativeResize="0"/>
          <p:nvPr/>
        </p:nvPicPr>
        <p:blipFill>
          <a:blip r:embed="rId3">
            <a:alphaModFix/>
          </a:blip>
          <a:stretch>
            <a:fillRect/>
          </a:stretch>
        </p:blipFill>
        <p:spPr>
          <a:xfrm>
            <a:off x="8500600" y="1909825"/>
            <a:ext cx="1817375" cy="1369875"/>
          </a:xfrm>
          <a:prstGeom prst="rect">
            <a:avLst/>
          </a:prstGeom>
          <a:noFill/>
          <a:ln>
            <a:noFill/>
          </a:ln>
        </p:spPr>
      </p:pic>
      <p:pic>
        <p:nvPicPr>
          <p:cNvPr id="130" name="Google Shape;130;p29"/>
          <p:cNvPicPr preferRelativeResize="0"/>
          <p:nvPr/>
        </p:nvPicPr>
        <p:blipFill>
          <a:blip r:embed="rId4">
            <a:alphaModFix/>
          </a:blip>
          <a:stretch>
            <a:fillRect/>
          </a:stretch>
        </p:blipFill>
        <p:spPr>
          <a:xfrm>
            <a:off x="3990525" y="7868850"/>
            <a:ext cx="3448498" cy="2702101"/>
          </a:xfrm>
          <a:prstGeom prst="rect">
            <a:avLst/>
          </a:prstGeom>
          <a:noFill/>
          <a:ln>
            <a:noFill/>
          </a:ln>
        </p:spPr>
      </p:pic>
      <p:sp>
        <p:nvSpPr>
          <p:cNvPr id="131" name="Google Shape;131;p29"/>
          <p:cNvSpPr txBox="1"/>
          <p:nvPr/>
        </p:nvSpPr>
        <p:spPr>
          <a:xfrm>
            <a:off x="225225" y="4712275"/>
            <a:ext cx="7139100" cy="1861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Activation of the SNS</a:t>
            </a:r>
            <a:r>
              <a:rPr lang="en-GB" sz="1200">
                <a:solidFill>
                  <a:schemeClr val="dk1"/>
                </a:solidFill>
                <a:latin typeface="Mada"/>
                <a:ea typeface="Mada"/>
                <a:cs typeface="Mada"/>
                <a:sym typeface="Mada"/>
              </a:rPr>
              <a:t> Improves  ventricular  function  by  increasing  heart  rate  and  myocardial  contractility.  Constriction  of  venous  capacitance  vessels  redistributes  flow  centrally, and the increased venous return to the heart (preload) further augments ventricular  function  via  the  Starling  mechanism .  Sympathetic stimulation, however, also leads to arteriolar constriction, this increasing the afterload which would eventually reduce cardiac output.</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Activation of RAAS</a:t>
            </a:r>
            <a:r>
              <a:rPr lang="en-GB" sz="1200">
                <a:solidFill>
                  <a:schemeClr val="dk1"/>
                </a:solidFill>
                <a:latin typeface="Mada"/>
                <a:ea typeface="Mada"/>
                <a:cs typeface="Mada"/>
                <a:sym typeface="Mada"/>
              </a:rPr>
              <a:t> The fall in cardiac output and increased sympathetic tone lead to diminished renal  perfusion,  activation  of  the  renin–angiotensin  system,  and  hence increased  fluid  retention.  Salt  and  water  retention  further  increases  venous Cardiovascular disease pressure  and  maintains  stroke  volume  by  the  Starling  mechanism .  As  salt  and  water  retention  increases,  however,  peripheral  and  pulmonary congestion causes oedema and contributes to dyspnoea. Angiotensin II  also  causes  arteriolar  constriction,  thus  increasing  the  afterload  and  the work of the heart.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Natriuretic peptides </a:t>
            </a:r>
            <a:r>
              <a:rPr lang="en-GB" sz="1200">
                <a:solidFill>
                  <a:schemeClr val="dk1"/>
                </a:solidFill>
                <a:latin typeface="Mada"/>
                <a:ea typeface="Mada"/>
                <a:cs typeface="Mada"/>
                <a:sym typeface="Mada"/>
              </a:rPr>
              <a:t>These are released from the atria (atrial natriuretic peptide, ANP), ventricles (brain natriuretic peptide, BNP – so called because it was first discovered in the  brain)  and  vascular  endothelium  (C-type  peptide).  They  have  diuretic, natriuretic and hypotensive properties. The effect of their action may represent  a  beneficial,  albeit  inadequate,  compensatory  response  leading  to reduced cardiac load (preload and afterload). </a:t>
            </a:r>
            <a:endParaRPr sz="1200">
              <a:latin typeface="Mada"/>
              <a:ea typeface="Mada"/>
              <a:cs typeface="Mada"/>
              <a:sym typeface="Mada"/>
            </a:endParaRPr>
          </a:p>
        </p:txBody>
      </p:sp>
      <p:pic>
        <p:nvPicPr>
          <p:cNvPr id="132" name="Google Shape;132;p29"/>
          <p:cNvPicPr preferRelativeResize="0"/>
          <p:nvPr/>
        </p:nvPicPr>
        <p:blipFill rotWithShape="1">
          <a:blip r:embed="rId5">
            <a:alphaModFix/>
          </a:blip>
          <a:srcRect b="0" l="5141" r="0" t="0"/>
          <a:stretch/>
        </p:blipFill>
        <p:spPr>
          <a:xfrm>
            <a:off x="5706925" y="2351175"/>
            <a:ext cx="1817376" cy="1678500"/>
          </a:xfrm>
          <a:prstGeom prst="rect">
            <a:avLst/>
          </a:prstGeom>
          <a:noFill/>
          <a:ln>
            <a:noFill/>
          </a:ln>
        </p:spPr>
      </p:pic>
      <p:sp>
        <p:nvSpPr>
          <p:cNvPr id="133" name="Google Shape;133;p29"/>
          <p:cNvSpPr txBox="1"/>
          <p:nvPr/>
        </p:nvSpPr>
        <p:spPr>
          <a:xfrm>
            <a:off x="269000" y="2293450"/>
            <a:ext cx="5437800" cy="1678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What is Starling curve? </a:t>
            </a:r>
            <a:endParaRPr b="1" sz="1200">
              <a:solidFill>
                <a:schemeClr val="dk1"/>
              </a:solidFill>
              <a:latin typeface="Mada"/>
              <a:ea typeface="Mada"/>
              <a:cs typeface="Mada"/>
              <a:sym typeface="Mada"/>
            </a:endParaRPr>
          </a:p>
          <a:p>
            <a:pPr indent="-304800" lvl="1" marL="9144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Starling’s law states that the stroke volume is directly proportional to the diastolic filling (i.e. the preload or ventricular end-diastolic pressure). As the preload is increased, the stroke volume rises (normal). Increasing contractility (e.g. increased with sympathetic stimulation) shifts the curve upwards and to the left . If the ventricle is overstretched the stroke volume will fall . In heart failure the ventricular function curve is relatively flat (Shift to the right) so that increasing the preload has only a small effect on cardiac output.</a:t>
            </a:r>
            <a:endParaRPr sz="1200"/>
          </a:p>
        </p:txBody>
      </p:sp>
      <p:sp>
        <p:nvSpPr>
          <p:cNvPr id="134" name="Google Shape;134;p29"/>
          <p:cNvSpPr txBox="1"/>
          <p:nvPr/>
        </p:nvSpPr>
        <p:spPr>
          <a:xfrm>
            <a:off x="180600" y="4261675"/>
            <a:ext cx="59250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What happens when CO is decreased?</a:t>
            </a:r>
            <a:endParaRPr sz="2200">
              <a:highlight>
                <a:srgbClr val="F5E9ED"/>
              </a:highlight>
              <a:latin typeface="Mada Black"/>
              <a:ea typeface="Mada Black"/>
              <a:cs typeface="Mada Black"/>
              <a:sym typeface="Mada Black"/>
            </a:endParaRPr>
          </a:p>
        </p:txBody>
      </p:sp>
      <p:pic>
        <p:nvPicPr>
          <p:cNvPr id="135" name="Google Shape;135;p29"/>
          <p:cNvPicPr preferRelativeResize="0"/>
          <p:nvPr/>
        </p:nvPicPr>
        <p:blipFill>
          <a:blip r:embed="rId6">
            <a:alphaModFix/>
          </a:blip>
          <a:stretch>
            <a:fillRect/>
          </a:stretch>
        </p:blipFill>
        <p:spPr>
          <a:xfrm>
            <a:off x="152400" y="7945050"/>
            <a:ext cx="3235951" cy="1995788"/>
          </a:xfrm>
          <a:prstGeom prst="rect">
            <a:avLst/>
          </a:prstGeom>
          <a:noFill/>
          <a:ln>
            <a:noFill/>
          </a:ln>
        </p:spPr>
      </p:pic>
      <p:sp>
        <p:nvSpPr>
          <p:cNvPr id="136" name="Google Shape;136;p29"/>
          <p:cNvSpPr/>
          <p:nvPr/>
        </p:nvSpPr>
        <p:spPr>
          <a:xfrm>
            <a:off x="4200" y="23950"/>
            <a:ext cx="1143000" cy="5811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800">
                <a:solidFill>
                  <a:srgbClr val="FFFFFF"/>
                </a:solidFill>
                <a:latin typeface="Mada"/>
                <a:ea typeface="Mada"/>
                <a:cs typeface="Mada"/>
                <a:sym typeface="Mada"/>
              </a:rPr>
              <a:t>EXTRA</a:t>
            </a:r>
            <a:endParaRPr b="1" sz="1800">
              <a:solidFill>
                <a:srgbClr val="FFFFFF"/>
              </a:solidFill>
              <a:latin typeface="Mada"/>
              <a:ea typeface="Mada"/>
              <a:cs typeface="Mada"/>
              <a:sym typeface="Mada"/>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47"/>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 cont’</a:t>
            </a:r>
            <a:endParaRPr sz="2800">
              <a:latin typeface="Mada Black"/>
              <a:ea typeface="Mada Black"/>
              <a:cs typeface="Mada Black"/>
              <a:sym typeface="Mada Black"/>
            </a:endParaRPr>
          </a:p>
        </p:txBody>
      </p:sp>
      <p:sp>
        <p:nvSpPr>
          <p:cNvPr id="517" name="Google Shape;517;p47"/>
          <p:cNvSpPr txBox="1"/>
          <p:nvPr/>
        </p:nvSpPr>
        <p:spPr>
          <a:xfrm>
            <a:off x="198175" y="8296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Management of Chronic HF cont.</a:t>
            </a:r>
            <a:endParaRPr sz="2200">
              <a:highlight>
                <a:srgbClr val="F5E9ED"/>
              </a:highlight>
              <a:latin typeface="Mada Black"/>
              <a:ea typeface="Mada Black"/>
              <a:cs typeface="Mada Black"/>
              <a:sym typeface="Mada Black"/>
            </a:endParaRPr>
          </a:p>
        </p:txBody>
      </p:sp>
      <p:pic>
        <p:nvPicPr>
          <p:cNvPr id="518" name="Google Shape;518;p47"/>
          <p:cNvPicPr preferRelativeResize="0"/>
          <p:nvPr/>
        </p:nvPicPr>
        <p:blipFill>
          <a:blip r:embed="rId3">
            <a:alphaModFix/>
          </a:blip>
          <a:stretch>
            <a:fillRect/>
          </a:stretch>
        </p:blipFill>
        <p:spPr>
          <a:xfrm>
            <a:off x="3966801" y="1432625"/>
            <a:ext cx="3465924" cy="3906300"/>
          </a:xfrm>
          <a:prstGeom prst="rect">
            <a:avLst/>
          </a:prstGeom>
          <a:noFill/>
          <a:ln>
            <a:noFill/>
          </a:ln>
        </p:spPr>
      </p:pic>
      <p:sp>
        <p:nvSpPr>
          <p:cNvPr id="519" name="Google Shape;519;p47"/>
          <p:cNvSpPr txBox="1"/>
          <p:nvPr/>
        </p:nvSpPr>
        <p:spPr>
          <a:xfrm>
            <a:off x="198175" y="5491325"/>
            <a:ext cx="7234500" cy="1928400"/>
          </a:xfrm>
          <a:prstGeom prst="rect">
            <a:avLst/>
          </a:prstGeom>
          <a:noFill/>
          <a:ln cap="flat" cmpd="sng" w="9525">
            <a:solidFill>
              <a:srgbClr val="A64D79"/>
            </a:solidFill>
            <a:prstDash val="dot"/>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rgbClr val="9C254D"/>
                </a:solidFill>
                <a:latin typeface="Mada"/>
                <a:ea typeface="Mada"/>
                <a:cs typeface="Mada"/>
                <a:sym typeface="Mada"/>
              </a:rPr>
              <a:t>General recommendations</a:t>
            </a:r>
            <a:endParaRPr b="1" sz="1300">
              <a:solidFill>
                <a:srgbClr val="9C254D"/>
              </a:solidFill>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An ACE inhibitor should be given to all patients with heart failure unless there are contraindications. In patients intolerant of ACE inhibitors, ARBs are an alternative (level of evidence, A).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In symptomatic patients with heart failure, beta-blockers are recommended to reduce mortality rates (level of evidence, A). </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Aldosterone antagonists are recommended to reduce mortality rates in certain patients with heart failure. These include patients with current or recent history of dyspnea at rest, and patients with recent myocardial infarction who have systolic dysfunction with either clinically significant signs of heart failure or with concomitant diabetes mellitus (level of evidence, B).</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For persistently symptomatic black patients with heart failure, direct-acting vasodilators reduce overall mortality rates when added to background therapy with ACE inhibitors, beta-blockers, and diuretics (if needed). Direct-acting vasodilators are also an alternative for patients with heart failure who are intolerant of ACE inhibitors (level of evidence, B).</a:t>
            </a:r>
            <a:endParaRPr sz="1000">
              <a:latin typeface="Mada"/>
              <a:ea typeface="Mada"/>
              <a:cs typeface="Mada"/>
              <a:sym typeface="Mada"/>
            </a:endParaRPr>
          </a:p>
          <a:p>
            <a:pPr indent="-292100" lvl="0" marL="457200" rtl="0" algn="l">
              <a:spcBef>
                <a:spcPts val="0"/>
              </a:spcBef>
              <a:spcAft>
                <a:spcPts val="0"/>
              </a:spcAft>
              <a:buSzPts val="1000"/>
              <a:buFont typeface="Mada"/>
              <a:buAutoNum type="arabicPeriod"/>
            </a:pPr>
            <a:r>
              <a:rPr lang="en-GB" sz="1000">
                <a:latin typeface="Mada"/>
                <a:ea typeface="Mada"/>
                <a:cs typeface="Mada"/>
                <a:sym typeface="Mada"/>
              </a:rPr>
              <a:t>For patients with heart failure and volume overload, diuretics are recommended (level of evidence, B).</a:t>
            </a:r>
            <a:endParaRPr sz="1000">
              <a:latin typeface="Mada"/>
              <a:ea typeface="Mada"/>
              <a:cs typeface="Mada"/>
              <a:sym typeface="Mada"/>
            </a:endParaRPr>
          </a:p>
        </p:txBody>
      </p:sp>
      <p:pic>
        <p:nvPicPr>
          <p:cNvPr id="520" name="Google Shape;520;p47"/>
          <p:cNvPicPr preferRelativeResize="0"/>
          <p:nvPr/>
        </p:nvPicPr>
        <p:blipFill>
          <a:blip r:embed="rId4">
            <a:alphaModFix/>
          </a:blip>
          <a:stretch>
            <a:fillRect/>
          </a:stretch>
        </p:blipFill>
        <p:spPr>
          <a:xfrm>
            <a:off x="420150" y="1356425"/>
            <a:ext cx="3394252" cy="2417550"/>
          </a:xfrm>
          <a:prstGeom prst="rect">
            <a:avLst/>
          </a:prstGeom>
          <a:noFill/>
          <a:ln>
            <a:noFill/>
          </a:ln>
        </p:spPr>
      </p:pic>
      <p:graphicFrame>
        <p:nvGraphicFramePr>
          <p:cNvPr id="521" name="Google Shape;521;p47"/>
          <p:cNvGraphicFramePr/>
          <p:nvPr/>
        </p:nvGraphicFramePr>
        <p:xfrm>
          <a:off x="230238" y="3850163"/>
          <a:ext cx="3000000" cy="3000000"/>
        </p:xfrm>
        <a:graphic>
          <a:graphicData uri="http://schemas.openxmlformats.org/drawingml/2006/table">
            <a:tbl>
              <a:tblPr>
                <a:noFill/>
                <a:tableStyleId>{CC369E86-8323-432C-B50D-B4B191C9F64A}</a:tableStyleId>
              </a:tblPr>
              <a:tblGrid>
                <a:gridCol w="1830175"/>
                <a:gridCol w="1830175"/>
              </a:tblGrid>
              <a:tr h="297000">
                <a:tc gridSpan="2">
                  <a:txBody>
                    <a:bodyPr/>
                    <a:lstStyle/>
                    <a:p>
                      <a:pPr indent="0" lvl="0" marL="0" rtl="0" algn="ctr">
                        <a:spcBef>
                          <a:spcPts val="0"/>
                        </a:spcBef>
                        <a:spcAft>
                          <a:spcPts val="0"/>
                        </a:spcAft>
                        <a:buNone/>
                      </a:pPr>
                      <a:r>
                        <a:rPr b="1" lang="en-GB" sz="1000">
                          <a:solidFill>
                            <a:srgbClr val="FFFFFF"/>
                          </a:solidFill>
                          <a:highlight>
                            <a:srgbClr val="1C4588"/>
                          </a:highlight>
                          <a:latin typeface="Mada"/>
                          <a:ea typeface="Mada"/>
                          <a:cs typeface="Mada"/>
                          <a:sym typeface="Mada"/>
                        </a:rPr>
                        <a:t>Drugs used in (according to MTB)</a:t>
                      </a:r>
                      <a:endParaRPr b="1" sz="1000">
                        <a:solidFill>
                          <a:srgbClr val="FFFFFF"/>
                        </a:solidFill>
                        <a:highlight>
                          <a:srgbClr val="1C4588"/>
                        </a:highlight>
                        <a:latin typeface="Mada"/>
                        <a:ea typeface="Mada"/>
                        <a:cs typeface="Mada"/>
                        <a:sym typeface="Mada"/>
                      </a:endParaRPr>
                    </a:p>
                  </a:txBody>
                  <a:tcPr marT="91425" marB="91425" marR="91425" marL="91425" anchor="ctr">
                    <a:solidFill>
                      <a:srgbClr val="9C254D"/>
                    </a:solidFill>
                  </a:tcPr>
                </a:tc>
                <a:tc hMerge="1"/>
              </a:tr>
              <a:tr h="297000">
                <a:tc>
                  <a:txBody>
                    <a:bodyPr/>
                    <a:lstStyle/>
                    <a:p>
                      <a:pPr indent="0" lvl="0" marL="0" rtl="0" algn="ctr">
                        <a:spcBef>
                          <a:spcPts val="0"/>
                        </a:spcBef>
                        <a:spcAft>
                          <a:spcPts val="0"/>
                        </a:spcAft>
                        <a:buNone/>
                      </a:pPr>
                      <a:r>
                        <a:rPr b="1" lang="en-GB" sz="1000">
                          <a:solidFill>
                            <a:srgbClr val="9C254D"/>
                          </a:solidFill>
                          <a:latin typeface="Mada"/>
                          <a:ea typeface="Mada"/>
                          <a:cs typeface="Mada"/>
                          <a:sym typeface="Mada"/>
                        </a:rPr>
                        <a:t>Systolic dysfunction</a:t>
                      </a:r>
                      <a:endParaRPr b="1" sz="10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000">
                          <a:solidFill>
                            <a:srgbClr val="9C254D"/>
                          </a:solidFill>
                          <a:latin typeface="Mada"/>
                          <a:ea typeface="Mada"/>
                          <a:cs typeface="Mada"/>
                          <a:sym typeface="Mada"/>
                        </a:rPr>
                        <a:t>Diastolic dysfunction</a:t>
                      </a:r>
                      <a:endParaRPr b="1" sz="1000">
                        <a:solidFill>
                          <a:srgbClr val="9C254D"/>
                        </a:solidFill>
                        <a:latin typeface="Mada"/>
                        <a:ea typeface="Mada"/>
                        <a:cs typeface="Mada"/>
                        <a:sym typeface="Mada"/>
                      </a:endParaRPr>
                    </a:p>
                  </a:txBody>
                  <a:tcPr marT="91425" marB="91425" marR="91425" marL="91425" anchor="ctr">
                    <a:solidFill>
                      <a:srgbClr val="F5E9ED"/>
                    </a:solidFill>
                  </a:tcPr>
                </a:tc>
              </a:tr>
              <a:tr h="752675">
                <a:tc>
                  <a:txBody>
                    <a:bodyPr/>
                    <a:lstStyle/>
                    <a:p>
                      <a:pPr indent="-143550" lvl="0" marL="136800" rtl="0" algn="l">
                        <a:spcBef>
                          <a:spcPts val="0"/>
                        </a:spcBef>
                        <a:spcAft>
                          <a:spcPts val="0"/>
                        </a:spcAft>
                        <a:buSzPts val="900"/>
                        <a:buFont typeface="Mada"/>
                        <a:buChar char="●"/>
                      </a:pPr>
                      <a:r>
                        <a:rPr lang="en-GB" sz="900">
                          <a:latin typeface="Mada"/>
                          <a:ea typeface="Mada"/>
                          <a:cs typeface="Mada"/>
                          <a:sym typeface="Mada"/>
                        </a:rPr>
                        <a:t>ACEI or ARB</a:t>
                      </a:r>
                      <a:endParaRPr sz="900">
                        <a:latin typeface="Mada"/>
                        <a:ea typeface="Mada"/>
                        <a:cs typeface="Mada"/>
                        <a:sym typeface="Mada"/>
                      </a:endParaRPr>
                    </a:p>
                    <a:p>
                      <a:pPr indent="-143550" lvl="0" marL="136800" rtl="0" algn="l">
                        <a:spcBef>
                          <a:spcPts val="0"/>
                        </a:spcBef>
                        <a:spcAft>
                          <a:spcPts val="0"/>
                        </a:spcAft>
                        <a:buSzPts val="900"/>
                        <a:buFont typeface="Mada"/>
                        <a:buChar char="●"/>
                      </a:pPr>
                      <a:r>
                        <a:rPr lang="en-GB" sz="900">
                          <a:latin typeface="Mada"/>
                          <a:ea typeface="Mada"/>
                          <a:cs typeface="Mada"/>
                          <a:sym typeface="Mada"/>
                        </a:rPr>
                        <a:t>BB</a:t>
                      </a:r>
                      <a:endParaRPr sz="900">
                        <a:latin typeface="Mada"/>
                        <a:ea typeface="Mada"/>
                        <a:cs typeface="Mada"/>
                        <a:sym typeface="Mada"/>
                      </a:endParaRPr>
                    </a:p>
                    <a:p>
                      <a:pPr indent="-143550" lvl="0" marL="136800" rtl="0" algn="l">
                        <a:spcBef>
                          <a:spcPts val="0"/>
                        </a:spcBef>
                        <a:spcAft>
                          <a:spcPts val="0"/>
                        </a:spcAft>
                        <a:buSzPts val="900"/>
                        <a:buFont typeface="Mada"/>
                        <a:buChar char="●"/>
                      </a:pPr>
                      <a:r>
                        <a:rPr lang="en-GB" sz="900">
                          <a:latin typeface="Mada"/>
                          <a:ea typeface="Mada"/>
                          <a:cs typeface="Mada"/>
                          <a:sym typeface="Mada"/>
                        </a:rPr>
                        <a:t>Spironolactone</a:t>
                      </a:r>
                      <a:endParaRPr sz="900">
                        <a:latin typeface="Mada"/>
                        <a:ea typeface="Mada"/>
                        <a:cs typeface="Mada"/>
                        <a:sym typeface="Mada"/>
                      </a:endParaRPr>
                    </a:p>
                    <a:p>
                      <a:pPr indent="-143550" lvl="0" marL="136800" rtl="0" algn="l">
                        <a:spcBef>
                          <a:spcPts val="0"/>
                        </a:spcBef>
                        <a:spcAft>
                          <a:spcPts val="0"/>
                        </a:spcAft>
                        <a:buSzPts val="900"/>
                        <a:buFont typeface="Mada"/>
                        <a:buChar char="●"/>
                      </a:pPr>
                      <a:r>
                        <a:rPr lang="en-GB" sz="900">
                          <a:latin typeface="Mada"/>
                          <a:ea typeface="Mada"/>
                          <a:cs typeface="Mada"/>
                          <a:sym typeface="Mada"/>
                        </a:rPr>
                        <a:t>Diuretics</a:t>
                      </a:r>
                      <a:endParaRPr sz="900">
                        <a:latin typeface="Mada"/>
                        <a:ea typeface="Mada"/>
                        <a:cs typeface="Mada"/>
                        <a:sym typeface="Mada"/>
                      </a:endParaRPr>
                    </a:p>
                    <a:p>
                      <a:pPr indent="-143550" lvl="0" marL="136800" rtl="0" algn="l">
                        <a:spcBef>
                          <a:spcPts val="0"/>
                        </a:spcBef>
                        <a:spcAft>
                          <a:spcPts val="0"/>
                        </a:spcAft>
                        <a:buSzPts val="900"/>
                        <a:buFont typeface="Mada"/>
                        <a:buChar char="●"/>
                      </a:pPr>
                      <a:r>
                        <a:rPr lang="en-GB" sz="900">
                          <a:latin typeface="Mada"/>
                          <a:ea typeface="Mada"/>
                          <a:cs typeface="Mada"/>
                          <a:sym typeface="Mada"/>
                        </a:rPr>
                        <a:t>Digoxin</a:t>
                      </a:r>
                      <a:endParaRPr sz="900">
                        <a:latin typeface="Mada"/>
                        <a:ea typeface="Mada"/>
                        <a:cs typeface="Mada"/>
                        <a:sym typeface="Mada"/>
                      </a:endParaRPr>
                    </a:p>
                  </a:txBody>
                  <a:tcPr marT="91425" marB="91425" marR="91425" marL="91425"/>
                </a:tc>
                <a:tc>
                  <a:txBody>
                    <a:bodyPr/>
                    <a:lstStyle/>
                    <a:p>
                      <a:pPr indent="-143550" lvl="0" marL="136800" rtl="0" algn="l">
                        <a:spcBef>
                          <a:spcPts val="0"/>
                        </a:spcBef>
                        <a:spcAft>
                          <a:spcPts val="0"/>
                        </a:spcAft>
                        <a:buSzPts val="900"/>
                        <a:buFont typeface="Mada"/>
                        <a:buChar char="●"/>
                      </a:pPr>
                      <a:r>
                        <a:rPr lang="en-GB" sz="900">
                          <a:latin typeface="Mada"/>
                          <a:ea typeface="Mada"/>
                          <a:cs typeface="Mada"/>
                          <a:sym typeface="Mada"/>
                        </a:rPr>
                        <a:t>Spironolactone</a:t>
                      </a:r>
                      <a:endParaRPr sz="900">
                        <a:latin typeface="Mada"/>
                        <a:ea typeface="Mada"/>
                        <a:cs typeface="Mada"/>
                        <a:sym typeface="Mada"/>
                      </a:endParaRPr>
                    </a:p>
                    <a:p>
                      <a:pPr indent="-143550" lvl="0" marL="136800" rtl="0" algn="l">
                        <a:spcBef>
                          <a:spcPts val="0"/>
                        </a:spcBef>
                        <a:spcAft>
                          <a:spcPts val="0"/>
                        </a:spcAft>
                        <a:buSzPts val="900"/>
                        <a:buFont typeface="Mada"/>
                        <a:buChar char="●"/>
                      </a:pPr>
                      <a:r>
                        <a:rPr lang="en-GB" sz="900">
                          <a:latin typeface="Mada"/>
                          <a:ea typeface="Mada"/>
                          <a:cs typeface="Mada"/>
                          <a:sym typeface="Mada"/>
                        </a:rPr>
                        <a:t>Diuretics</a:t>
                      </a:r>
                      <a:endParaRPr sz="900">
                        <a:latin typeface="Mada"/>
                        <a:ea typeface="Mada"/>
                        <a:cs typeface="Mada"/>
                        <a:sym typeface="Mada"/>
                      </a:endParaRPr>
                    </a:p>
                    <a:p>
                      <a:pPr indent="-143550" lvl="0" marL="136800" rtl="0" algn="l">
                        <a:spcBef>
                          <a:spcPts val="0"/>
                        </a:spcBef>
                        <a:spcAft>
                          <a:spcPts val="0"/>
                        </a:spcAft>
                        <a:buSzPts val="900"/>
                        <a:buFont typeface="Mada"/>
                        <a:buChar char="●"/>
                      </a:pPr>
                      <a:r>
                        <a:rPr lang="en-GB" sz="900">
                          <a:latin typeface="Mada"/>
                          <a:ea typeface="Mada"/>
                          <a:cs typeface="Mada"/>
                          <a:sym typeface="Mada"/>
                        </a:rPr>
                        <a:t>Uncertain: ACEI, ARBs</a:t>
                      </a:r>
                      <a:endParaRPr sz="900">
                        <a:latin typeface="Mada"/>
                        <a:ea typeface="Mada"/>
                        <a:cs typeface="Mada"/>
                        <a:sym typeface="Mada"/>
                      </a:endParaRPr>
                    </a:p>
                    <a:p>
                      <a:pPr indent="0" lvl="0" marL="0" rtl="0" algn="l">
                        <a:spcBef>
                          <a:spcPts val="0"/>
                        </a:spcBef>
                        <a:spcAft>
                          <a:spcPts val="0"/>
                        </a:spcAft>
                        <a:buNone/>
                      </a:pPr>
                      <a:r>
                        <a:rPr b="1" lang="en-GB" sz="900">
                          <a:latin typeface="Mada"/>
                          <a:ea typeface="Mada"/>
                          <a:cs typeface="Mada"/>
                          <a:sym typeface="Mada"/>
                        </a:rPr>
                        <a:t>NOT used:</a:t>
                      </a:r>
                      <a:r>
                        <a:rPr lang="en-GB" sz="900">
                          <a:latin typeface="Mada"/>
                          <a:ea typeface="Mada"/>
                          <a:cs typeface="Mada"/>
                          <a:sym typeface="Mada"/>
                        </a:rPr>
                        <a:t> BB, Digoxin</a:t>
                      </a:r>
                      <a:endParaRPr sz="900">
                        <a:latin typeface="Mada"/>
                        <a:ea typeface="Mada"/>
                        <a:cs typeface="Mada"/>
                        <a:sym typeface="Mada"/>
                      </a:endParaRPr>
                    </a:p>
                  </a:txBody>
                  <a:tcPr marT="91425" marB="91425" marR="91425" marL="91425"/>
                </a:tc>
              </a:tr>
            </a:tbl>
          </a:graphicData>
        </a:graphic>
      </p:graphicFrame>
      <p:sp>
        <p:nvSpPr>
          <p:cNvPr id="522" name="Google Shape;522;p47"/>
          <p:cNvSpPr txBox="1"/>
          <p:nvPr/>
        </p:nvSpPr>
        <p:spPr>
          <a:xfrm>
            <a:off x="281350" y="78423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Contraindicated drugs</a:t>
            </a:r>
            <a:endParaRPr sz="2200">
              <a:highlight>
                <a:srgbClr val="F5E9ED"/>
              </a:highlight>
              <a:latin typeface="Mada Black"/>
              <a:ea typeface="Mada Black"/>
              <a:cs typeface="Mada Black"/>
              <a:sym typeface="Mada Black"/>
            </a:endParaRPr>
          </a:p>
        </p:txBody>
      </p:sp>
      <p:sp>
        <p:nvSpPr>
          <p:cNvPr id="523" name="Google Shape;523;p47"/>
          <p:cNvSpPr txBox="1"/>
          <p:nvPr/>
        </p:nvSpPr>
        <p:spPr>
          <a:xfrm>
            <a:off x="478550" y="8276825"/>
            <a:ext cx="6883200" cy="222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Treatments (or combinations of treatments) that may cause harm in patients with symptomatic (NYHA class II-IV) systolic heart failure:</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latin typeface="Mada"/>
                <a:ea typeface="Mada"/>
                <a:cs typeface="Mada"/>
                <a:sym typeface="Mada"/>
              </a:rPr>
              <a:t>Thiazolidinediones (glitazones)</a:t>
            </a:r>
            <a:r>
              <a:rPr lang="en-GB" sz="1200">
                <a:latin typeface="Mada"/>
                <a:ea typeface="Mada"/>
                <a:cs typeface="Mada"/>
                <a:sym typeface="Mada"/>
              </a:rPr>
              <a:t> should not be used as they cause worsening HF and increase the risk of HF hospitalization.</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latin typeface="Mada"/>
                <a:ea typeface="Mada"/>
                <a:cs typeface="Mada"/>
                <a:sym typeface="Mada"/>
              </a:rPr>
              <a:t>Most CCBs (with the exception of amlodipine and felodipine)</a:t>
            </a:r>
            <a:r>
              <a:rPr lang="en-GB" sz="1200">
                <a:latin typeface="Mada"/>
                <a:ea typeface="Mada"/>
                <a:cs typeface="Mada"/>
                <a:sym typeface="Mada"/>
              </a:rPr>
              <a:t> should not be used as they have a negative inotropic effect and can cause worsening HF.</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b="1" lang="en-GB" sz="1200">
                <a:latin typeface="Mada"/>
                <a:ea typeface="Mada"/>
                <a:cs typeface="Mada"/>
                <a:sym typeface="Mada"/>
              </a:rPr>
              <a:t>NSAIDs and COX-2 inhibitors</a:t>
            </a:r>
            <a:r>
              <a:rPr lang="en-GB" sz="1200">
                <a:latin typeface="Mada"/>
                <a:ea typeface="Mada"/>
                <a:cs typeface="Mada"/>
                <a:sym typeface="Mada"/>
              </a:rPr>
              <a:t> should be avoided if possible as they may cause sodium and water retention, worsening renal function and worsening HF.</a:t>
            </a:r>
            <a:endParaRPr sz="1200">
              <a:latin typeface="Mada"/>
              <a:ea typeface="Mada"/>
              <a:cs typeface="Mada"/>
              <a:sym typeface="Mada"/>
            </a:endParaRPr>
          </a:p>
          <a:p>
            <a:pPr indent="-304800" lvl="0" marL="457200" rtl="0" algn="l">
              <a:spcBef>
                <a:spcPts val="0"/>
              </a:spcBef>
              <a:spcAft>
                <a:spcPts val="0"/>
              </a:spcAft>
              <a:buSzPts val="1200"/>
              <a:buFont typeface="Mada"/>
              <a:buAutoNum type="arabicParenR"/>
            </a:pPr>
            <a:r>
              <a:rPr lang="en-GB" sz="1200">
                <a:latin typeface="Mada"/>
                <a:ea typeface="Mada"/>
                <a:cs typeface="Mada"/>
                <a:sym typeface="Mada"/>
              </a:rPr>
              <a:t>The addition of an </a:t>
            </a:r>
            <a:r>
              <a:rPr b="1" lang="en-GB" sz="1200">
                <a:latin typeface="Mada"/>
                <a:ea typeface="Mada"/>
                <a:cs typeface="Mada"/>
                <a:sym typeface="Mada"/>
              </a:rPr>
              <a:t>ARB (or renin inhibitor) to the combination of an ACEI AND a mineralocorticoid antagonist</a:t>
            </a:r>
            <a:r>
              <a:rPr lang="en-GB" sz="1200">
                <a:latin typeface="Mada"/>
                <a:ea typeface="Mada"/>
                <a:cs typeface="Mada"/>
                <a:sym typeface="Mada"/>
              </a:rPr>
              <a:t> is NOT recommended because of the risk of renal dysfunction and hyperkalemia</a:t>
            </a:r>
            <a:endParaRPr sz="1200">
              <a:latin typeface="Mada"/>
              <a:ea typeface="Mada"/>
              <a:cs typeface="Mada"/>
              <a:sym typeface="Mad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7" name="Shape 527"/>
        <p:cNvGrpSpPr/>
        <p:nvPr/>
      </p:nvGrpSpPr>
      <p:grpSpPr>
        <a:xfrm>
          <a:off x="0" y="0"/>
          <a:ext cx="0" cy="0"/>
          <a:chOff x="0" y="0"/>
          <a:chExt cx="0" cy="0"/>
        </a:xfrm>
      </p:grpSpPr>
      <p:sp>
        <p:nvSpPr>
          <p:cNvPr id="528" name="Google Shape;528;p48"/>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Management cont.</a:t>
            </a:r>
            <a:endParaRPr sz="2800">
              <a:latin typeface="Mada Black"/>
              <a:ea typeface="Mada Black"/>
              <a:cs typeface="Mada Black"/>
              <a:sym typeface="Mada Black"/>
            </a:endParaRPr>
          </a:p>
        </p:txBody>
      </p:sp>
      <p:sp>
        <p:nvSpPr>
          <p:cNvPr id="529" name="Google Shape;529;p48"/>
          <p:cNvSpPr txBox="1"/>
          <p:nvPr/>
        </p:nvSpPr>
        <p:spPr>
          <a:xfrm>
            <a:off x="281350" y="7669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Black"/>
              <a:buChar char="◄"/>
            </a:pPr>
            <a:r>
              <a:rPr lang="en-GB" sz="2200">
                <a:solidFill>
                  <a:srgbClr val="1C4588"/>
                </a:solidFill>
                <a:highlight>
                  <a:srgbClr val="F5E9ED"/>
                </a:highlight>
                <a:latin typeface="Mada Black"/>
                <a:ea typeface="Mada Black"/>
                <a:cs typeface="Mada Black"/>
                <a:sym typeface="Mada Black"/>
              </a:rPr>
              <a:t>Management of Acute HF</a:t>
            </a:r>
            <a:endParaRPr sz="2200">
              <a:solidFill>
                <a:srgbClr val="1C4588"/>
              </a:solidFill>
              <a:highlight>
                <a:srgbClr val="F5E9ED"/>
              </a:highlight>
              <a:latin typeface="Mada Black"/>
              <a:ea typeface="Mada Black"/>
              <a:cs typeface="Mada Black"/>
              <a:sym typeface="Mada Black"/>
            </a:endParaRPr>
          </a:p>
        </p:txBody>
      </p:sp>
      <p:sp>
        <p:nvSpPr>
          <p:cNvPr id="530" name="Google Shape;530;p48"/>
          <p:cNvSpPr txBox="1"/>
          <p:nvPr/>
        </p:nvSpPr>
        <p:spPr>
          <a:xfrm>
            <a:off x="478550" y="1217525"/>
            <a:ext cx="6784800" cy="352500"/>
          </a:xfrm>
          <a:prstGeom prst="rect">
            <a:avLst/>
          </a:prstGeom>
          <a:noFill/>
          <a:ln>
            <a:noFill/>
          </a:ln>
        </p:spPr>
        <p:txBody>
          <a:bodyPr anchorCtr="0" anchor="t" bIns="91425" lIns="91425" spcFirstLastPara="1" rIns="91425" wrap="square" tIns="91425">
            <a:noAutofit/>
          </a:bodyPr>
          <a:lstStyle/>
          <a:p>
            <a:pPr indent="-198600" lvl="0" marL="2448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Acute heart failure with pulmonary oedema is a medical emergency that should be treated urgently. </a:t>
            </a:r>
            <a:endParaRPr sz="1200">
              <a:latin typeface="Mada"/>
              <a:ea typeface="Mada"/>
              <a:cs typeface="Mada"/>
              <a:sym typeface="Mada"/>
            </a:endParaRPr>
          </a:p>
        </p:txBody>
      </p:sp>
      <p:pic>
        <p:nvPicPr>
          <p:cNvPr id="531" name="Google Shape;531;p48"/>
          <p:cNvPicPr preferRelativeResize="0"/>
          <p:nvPr/>
        </p:nvPicPr>
        <p:blipFill>
          <a:blip r:embed="rId3">
            <a:alphaModFix/>
          </a:blip>
          <a:stretch>
            <a:fillRect/>
          </a:stretch>
        </p:blipFill>
        <p:spPr>
          <a:xfrm>
            <a:off x="4570846" y="1620988"/>
            <a:ext cx="2790879" cy="2975538"/>
          </a:xfrm>
          <a:prstGeom prst="rect">
            <a:avLst/>
          </a:prstGeom>
          <a:noFill/>
          <a:ln>
            <a:noFill/>
          </a:ln>
        </p:spPr>
      </p:pic>
      <p:sp>
        <p:nvSpPr>
          <p:cNvPr id="532" name="Google Shape;532;p48"/>
          <p:cNvSpPr txBox="1"/>
          <p:nvPr/>
        </p:nvSpPr>
        <p:spPr>
          <a:xfrm>
            <a:off x="495650" y="4300075"/>
            <a:ext cx="4766100" cy="90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chemeClr val="dk1"/>
                </a:solidFill>
                <a:latin typeface="Mada"/>
                <a:ea typeface="Mada"/>
                <a:cs typeface="Mada"/>
                <a:sym typeface="Mada"/>
              </a:rPr>
              <a:t>Note: </a:t>
            </a:r>
            <a:r>
              <a:rPr lang="en-GB" sz="1200">
                <a:solidFill>
                  <a:schemeClr val="dk1"/>
                </a:solidFill>
                <a:latin typeface="Mada"/>
                <a:ea typeface="Mada"/>
                <a:cs typeface="Mada"/>
                <a:sym typeface="Mada"/>
              </a:rPr>
              <a:t>If these measures </a:t>
            </a:r>
            <a:r>
              <a:rPr b="1" lang="en-GB" sz="1200">
                <a:solidFill>
                  <a:srgbClr val="CC0000"/>
                </a:solidFill>
                <a:latin typeface="Mada"/>
                <a:ea typeface="Mada"/>
                <a:cs typeface="Mada"/>
                <a:sym typeface="Mada"/>
              </a:rPr>
              <a:t>prove ineffective use dobutamine.</a:t>
            </a:r>
            <a:endParaRPr b="1" sz="1200">
              <a:solidFill>
                <a:srgbClr val="CC0000"/>
              </a:solidFill>
              <a:latin typeface="Mada"/>
              <a:ea typeface="Mada"/>
              <a:cs typeface="Mada"/>
              <a:sym typeface="Mada"/>
            </a:endParaRPr>
          </a:p>
        </p:txBody>
      </p:sp>
      <p:sp>
        <p:nvSpPr>
          <p:cNvPr id="533" name="Google Shape;533;p48"/>
          <p:cNvSpPr txBox="1"/>
          <p:nvPr/>
        </p:nvSpPr>
        <p:spPr>
          <a:xfrm>
            <a:off x="281350" y="7213675"/>
            <a:ext cx="6701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Clr>
                <a:srgbClr val="1C4588"/>
              </a:buClr>
              <a:buSzPts val="2200"/>
              <a:buFont typeface="Mada Black"/>
              <a:buChar char="◄"/>
            </a:pPr>
            <a:r>
              <a:rPr lang="en-GB" sz="2200">
                <a:solidFill>
                  <a:srgbClr val="1C4588"/>
                </a:solidFill>
                <a:highlight>
                  <a:srgbClr val="F5E9ED"/>
                </a:highlight>
                <a:latin typeface="Mada Black"/>
                <a:ea typeface="Mada Black"/>
                <a:cs typeface="Mada Black"/>
                <a:sym typeface="Mada Black"/>
              </a:rPr>
              <a:t>What factors indicate poor prognosis in HF?</a:t>
            </a:r>
            <a:endParaRPr sz="2200">
              <a:solidFill>
                <a:srgbClr val="1C4588"/>
              </a:solidFill>
              <a:highlight>
                <a:srgbClr val="F5E9ED"/>
              </a:highlight>
              <a:latin typeface="Mada Black"/>
              <a:ea typeface="Mada Black"/>
              <a:cs typeface="Mada Black"/>
              <a:sym typeface="Mada Black"/>
            </a:endParaRPr>
          </a:p>
        </p:txBody>
      </p:sp>
      <p:graphicFrame>
        <p:nvGraphicFramePr>
          <p:cNvPr id="534" name="Google Shape;534;p48"/>
          <p:cNvGraphicFramePr/>
          <p:nvPr/>
        </p:nvGraphicFramePr>
        <p:xfrm>
          <a:off x="382838" y="7787638"/>
          <a:ext cx="3000000" cy="3000000"/>
        </p:xfrm>
        <a:graphic>
          <a:graphicData uri="http://schemas.openxmlformats.org/drawingml/2006/table">
            <a:tbl>
              <a:tblPr>
                <a:noFill/>
                <a:tableStyleId>{CC369E86-8323-432C-B50D-B4B191C9F64A}</a:tableStyleId>
              </a:tblPr>
              <a:tblGrid>
                <a:gridCol w="1693000"/>
                <a:gridCol w="5190200"/>
              </a:tblGrid>
              <a:tr h="29817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Clinical</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High NYHA class, hypotension, tachycardia at rest, JVD, S3</a:t>
                      </a:r>
                      <a:endParaRPr sz="1200">
                        <a:latin typeface="Mada"/>
                        <a:ea typeface="Mada"/>
                        <a:cs typeface="Mada"/>
                        <a:sym typeface="Mada"/>
                      </a:endParaRPr>
                    </a:p>
                  </a:txBody>
                  <a:tcPr marT="91425" marB="91425" marR="91425" marL="91425"/>
                </a:tc>
              </a:tr>
              <a:tr h="29817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Labs</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Hyponatremia</a:t>
                      </a:r>
                      <a:r>
                        <a:rPr lang="en-GB" sz="1200">
                          <a:latin typeface="Mada"/>
                          <a:ea typeface="Mada"/>
                          <a:cs typeface="Mada"/>
                          <a:sym typeface="Mada"/>
                        </a:rPr>
                        <a:t>, elevated BNP, renal insufficiency</a:t>
                      </a:r>
                      <a:endParaRPr sz="1200">
                        <a:latin typeface="Mada"/>
                        <a:ea typeface="Mada"/>
                        <a:cs typeface="Mada"/>
                        <a:sym typeface="Mada"/>
                      </a:endParaRPr>
                    </a:p>
                  </a:txBody>
                  <a:tcPr marT="91425" marB="91425" marR="91425" marL="91425"/>
                </a:tc>
              </a:tr>
              <a:tr h="29817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EKG</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QRS &gt;120, LBBB</a:t>
                      </a:r>
                      <a:endParaRPr sz="1200">
                        <a:latin typeface="Mada"/>
                        <a:ea typeface="Mada"/>
                        <a:cs typeface="Mada"/>
                        <a:sym typeface="Mada"/>
                      </a:endParaRPr>
                    </a:p>
                  </a:txBody>
                  <a:tcPr marT="91425" marB="91425" marR="91425" marL="91425"/>
                </a:tc>
              </a:tr>
              <a:tr h="42637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Echo</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Severe reduction in EF, pulmonary hypertension, diastolic dysfunction, RV function impairment</a:t>
                      </a:r>
                      <a:endParaRPr sz="1200">
                        <a:latin typeface="Mada"/>
                        <a:ea typeface="Mada"/>
                        <a:cs typeface="Mada"/>
                        <a:sym typeface="Mada"/>
                      </a:endParaRPr>
                    </a:p>
                  </a:txBody>
                  <a:tcPr marT="91425" marB="91425" marR="91425" marL="91425"/>
                </a:tc>
              </a:tr>
              <a:tr h="298175">
                <a:tc>
                  <a:txBody>
                    <a:bodyPr/>
                    <a:lstStyle/>
                    <a:p>
                      <a:pPr indent="0" lvl="0" marL="0" rtl="0" algn="ctr">
                        <a:spcBef>
                          <a:spcPts val="0"/>
                        </a:spcBef>
                        <a:spcAft>
                          <a:spcPts val="0"/>
                        </a:spcAft>
                        <a:buNone/>
                      </a:pPr>
                      <a:r>
                        <a:rPr b="1" lang="en-GB" sz="1200">
                          <a:solidFill>
                            <a:srgbClr val="FFFFFF"/>
                          </a:solidFill>
                          <a:latin typeface="Mada"/>
                          <a:ea typeface="Mada"/>
                          <a:cs typeface="Mada"/>
                          <a:sym typeface="Mada"/>
                        </a:rPr>
                        <a:t>Associated conditions</a:t>
                      </a:r>
                      <a:endParaRPr b="1" sz="12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Anemia, AF, DM</a:t>
                      </a:r>
                      <a:endParaRPr sz="1200">
                        <a:latin typeface="Mada"/>
                        <a:ea typeface="Mada"/>
                        <a:cs typeface="Mada"/>
                        <a:sym typeface="Mada"/>
                      </a:endParaRPr>
                    </a:p>
                  </a:txBody>
                  <a:tcPr marT="91425" marB="91425" marR="91425" marL="91425"/>
                </a:tc>
              </a:tr>
            </a:tbl>
          </a:graphicData>
        </a:graphic>
      </p:graphicFrame>
      <p:sp>
        <p:nvSpPr>
          <p:cNvPr id="535" name="Google Shape;535;p48"/>
          <p:cNvSpPr txBox="1"/>
          <p:nvPr/>
        </p:nvSpPr>
        <p:spPr>
          <a:xfrm>
            <a:off x="228350" y="5253200"/>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Prognosis</a:t>
            </a:r>
            <a:endParaRPr sz="2200">
              <a:highlight>
                <a:srgbClr val="F5E9ED"/>
              </a:highlight>
              <a:latin typeface="Mada Black"/>
              <a:ea typeface="Mada Black"/>
              <a:cs typeface="Mada Black"/>
              <a:sym typeface="Mada Black"/>
            </a:endParaRPr>
          </a:p>
        </p:txBody>
      </p:sp>
      <p:sp>
        <p:nvSpPr>
          <p:cNvPr id="536" name="Google Shape;536;p48"/>
          <p:cNvSpPr txBox="1"/>
          <p:nvPr/>
        </p:nvSpPr>
        <p:spPr>
          <a:xfrm>
            <a:off x="663450" y="5784450"/>
            <a:ext cx="6372300" cy="1114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lang="en-GB" sz="1200">
                <a:latin typeface="Mada"/>
                <a:ea typeface="Mada"/>
                <a:cs typeface="Mada"/>
                <a:sym typeface="Mada"/>
              </a:rPr>
              <a:t>Annual mortality rate depends on patients symptoms and LV function.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5% in patients with mild symptoms and mild ↓ in LV function.</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lang="en-GB" sz="1200">
                <a:latin typeface="Mada"/>
                <a:ea typeface="Mada"/>
                <a:cs typeface="Mada"/>
                <a:sym typeface="Mada"/>
              </a:rPr>
              <a:t>30% to 50% in patient with advances LV dysfunction and severe symptoms. </a:t>
            </a:r>
            <a:endParaRPr sz="1200">
              <a:latin typeface="Mada"/>
              <a:ea typeface="Mada"/>
              <a:cs typeface="Mada"/>
              <a:sym typeface="Mada"/>
            </a:endParaRPr>
          </a:p>
          <a:p>
            <a:pPr indent="-304800" lvl="0" marL="457200" rtl="0" algn="l">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40% – 50% of death is due to SCD.</a:t>
            </a:r>
            <a:endParaRPr b="1" sz="1200">
              <a:solidFill>
                <a:srgbClr val="CC0000"/>
              </a:solidFill>
              <a:latin typeface="Mada"/>
              <a:ea typeface="Mada"/>
              <a:cs typeface="Mada"/>
              <a:sym typeface="Mada"/>
            </a:endParaRPr>
          </a:p>
        </p:txBody>
      </p:sp>
      <p:pic>
        <p:nvPicPr>
          <p:cNvPr id="537" name="Google Shape;537;p48"/>
          <p:cNvPicPr preferRelativeResize="0"/>
          <p:nvPr/>
        </p:nvPicPr>
        <p:blipFill>
          <a:blip r:embed="rId4">
            <a:alphaModFix/>
          </a:blip>
          <a:stretch>
            <a:fillRect/>
          </a:stretch>
        </p:blipFill>
        <p:spPr>
          <a:xfrm>
            <a:off x="663450" y="1610825"/>
            <a:ext cx="3448050" cy="28365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49"/>
          <p:cNvSpPr txBox="1"/>
          <p:nvPr>
            <p:ph idx="4294967295" type="sldNum"/>
          </p:nvPr>
        </p:nvSpPr>
        <p:spPr>
          <a:xfrm>
            <a:off x="7134154" y="2"/>
            <a:ext cx="455400" cy="5625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GB"/>
              <a:t>‹#›</a:t>
            </a:fld>
            <a:endParaRPr/>
          </a:p>
        </p:txBody>
      </p:sp>
      <p:sp>
        <p:nvSpPr>
          <p:cNvPr id="543" name="Google Shape;543;p49"/>
          <p:cNvSpPr txBox="1"/>
          <p:nvPr/>
        </p:nvSpPr>
        <p:spPr>
          <a:xfrm>
            <a:off x="1968232" y="60136"/>
            <a:ext cx="3708300" cy="487800"/>
          </a:xfrm>
          <a:prstGeom prst="rect">
            <a:avLst/>
          </a:prstGeom>
          <a:noFill/>
          <a:ln>
            <a:noFill/>
          </a:ln>
        </p:spPr>
        <p:txBody>
          <a:bodyPr anchorCtr="0" anchor="t" bIns="91675" lIns="91675" spcFirstLastPara="1" rIns="91675" wrap="square" tIns="91675">
            <a:noAutofit/>
          </a:bodyPr>
          <a:lstStyle/>
          <a:p>
            <a:pPr indent="0" lvl="0" marL="0" rtl="0" algn="ctr">
              <a:spcBef>
                <a:spcPts val="0"/>
              </a:spcBef>
              <a:spcAft>
                <a:spcPts val="0"/>
              </a:spcAft>
              <a:buNone/>
            </a:pPr>
            <a:r>
              <a:rPr lang="en-GB" sz="2600">
                <a:latin typeface="Mada Black"/>
                <a:ea typeface="Mada Black"/>
                <a:cs typeface="Mada Black"/>
                <a:sym typeface="Mada Black"/>
              </a:rPr>
              <a:t>Case Summary </a:t>
            </a:r>
            <a:endParaRPr sz="2600">
              <a:latin typeface="Mada Black"/>
              <a:ea typeface="Mada Black"/>
              <a:cs typeface="Mada Black"/>
              <a:sym typeface="Mada Black"/>
            </a:endParaRPr>
          </a:p>
        </p:txBody>
      </p:sp>
      <p:sp>
        <p:nvSpPr>
          <p:cNvPr id="544" name="Google Shape;544;p49"/>
          <p:cNvSpPr/>
          <p:nvPr/>
        </p:nvSpPr>
        <p:spPr>
          <a:xfrm>
            <a:off x="10717" y="-4903"/>
            <a:ext cx="1250700" cy="562500"/>
          </a:xfrm>
          <a:prstGeom prst="rect">
            <a:avLst/>
          </a:prstGeom>
          <a:solidFill>
            <a:srgbClr val="9C254D"/>
          </a:solidFill>
          <a:ln cap="flat" cmpd="sng" w="9525">
            <a:solidFill>
              <a:schemeClr val="dk2"/>
            </a:solidFill>
            <a:prstDash val="solid"/>
            <a:round/>
            <a:headEnd len="sm" w="sm" type="none"/>
            <a:tailEnd len="sm" w="sm" type="none"/>
          </a:ln>
        </p:spPr>
        <p:txBody>
          <a:bodyPr anchorCtr="0" anchor="ctr" bIns="91675" lIns="91675" spcFirstLastPara="1" rIns="91675" wrap="square" tIns="91675">
            <a:noAutofit/>
          </a:bodyPr>
          <a:lstStyle/>
          <a:p>
            <a:pPr indent="0" lvl="0" marL="0" rtl="0" algn="ctr">
              <a:spcBef>
                <a:spcPts val="0"/>
              </a:spcBef>
              <a:spcAft>
                <a:spcPts val="0"/>
              </a:spcAft>
              <a:buNone/>
            </a:pPr>
            <a:r>
              <a:rPr b="1" lang="en-GB" sz="2000">
                <a:solidFill>
                  <a:srgbClr val="FFFFFF"/>
                </a:solidFill>
                <a:latin typeface="Mada"/>
                <a:ea typeface="Mada"/>
                <a:cs typeface="Mada"/>
                <a:sym typeface="Mada"/>
              </a:rPr>
              <a:t>EXTRA</a:t>
            </a:r>
            <a:endParaRPr b="1" sz="2000">
              <a:solidFill>
                <a:srgbClr val="FFFFFF"/>
              </a:solidFill>
              <a:latin typeface="Mada"/>
              <a:ea typeface="Mada"/>
              <a:cs typeface="Mada"/>
              <a:sym typeface="Mada"/>
            </a:endParaRPr>
          </a:p>
        </p:txBody>
      </p:sp>
      <p:sp>
        <p:nvSpPr>
          <p:cNvPr id="545" name="Google Shape;545;p49"/>
          <p:cNvSpPr/>
          <p:nvPr/>
        </p:nvSpPr>
        <p:spPr>
          <a:xfrm>
            <a:off x="87213" y="864050"/>
            <a:ext cx="7415100" cy="2976000"/>
          </a:xfrm>
          <a:prstGeom prst="roundRect">
            <a:avLst>
              <a:gd fmla="val 16667" name="adj"/>
            </a:avLst>
          </a:prstGeom>
          <a:solidFill>
            <a:schemeClr val="lt2"/>
          </a:solidFill>
          <a:ln>
            <a:noFill/>
          </a:ln>
        </p:spPr>
        <p:txBody>
          <a:bodyPr anchorCtr="0" anchor="ctr" bIns="91675" lIns="91675" spcFirstLastPara="1" rIns="91675" wrap="square" tIns="91675">
            <a:noAutofit/>
          </a:bodyPr>
          <a:lstStyle/>
          <a:p>
            <a:pPr indent="0" lvl="0" marL="0" rtl="0" algn="l">
              <a:spcBef>
                <a:spcPts val="0"/>
              </a:spcBef>
              <a:spcAft>
                <a:spcPts val="0"/>
              </a:spcAft>
              <a:buNone/>
            </a:pPr>
            <a:r>
              <a:rPr lang="en-GB" sz="1200">
                <a:solidFill>
                  <a:schemeClr val="dk1"/>
                </a:solidFill>
                <a:latin typeface="Mada"/>
                <a:ea typeface="Mada"/>
                <a:cs typeface="Mada"/>
                <a:sym typeface="Mada"/>
              </a:rPr>
              <a:t>A 70-year-old man presents to the emergency department complaining of increased shortness of breath with minimal exercise, cough, and fatigue. These symptoms began 2 weeks ago and have progressed gradually. He reports he used to feel this way “all the time” years ago but that this has not happened much since he began using his inhalers and his “water pill.” He also has a history of chronic obstructive pulmonary disease (COPD), congestive heart failure (CHF), coronary artery disease (CAD), diabetes mellitus, hypertension, and 30-pack-year of smoking. He denies swelling of the extremities, fever or chills, productive cough, chest pain, or palpitations. He cannot remember the names of his medications but says he has not missed any doses. When asked about his diet, he says he has been eating more hot soup since the weather has gotten colder. His temperature is 37.5°C (99.5°F), blood pressure is 135/90 mm Hg, heart rate is 90/min, respiratory rate is 18/min, and oxygen saturation is 94% on room air. Examination of the neck reveals mild jugular venous distention. Examination of the lungs reveals loud crackles throughout the lung fields bilaterally. Examination of the heart reveals a laterally displaced point of maximum impulse with no murmurs, rubs, or gallops. There is mild clubbing of the extremities, as well as pitting edema of the lower extremities to the knee, bilaterally. His plasma brain natriuretic peptide level on rapid bedside assay is 500 pg/mL, and an x-ray of the chest reveals perivascular haziness, interstitial edema, and an enlarged cardiac silhouette. </a:t>
            </a:r>
            <a:endParaRPr sz="1200">
              <a:latin typeface="Mada"/>
              <a:ea typeface="Mada"/>
              <a:cs typeface="Mada"/>
              <a:sym typeface="Mada"/>
            </a:endParaRPr>
          </a:p>
        </p:txBody>
      </p:sp>
      <p:sp>
        <p:nvSpPr>
          <p:cNvPr id="546" name="Google Shape;546;p49"/>
          <p:cNvSpPr/>
          <p:nvPr/>
        </p:nvSpPr>
        <p:spPr>
          <a:xfrm>
            <a:off x="176188" y="3929275"/>
            <a:ext cx="7237500" cy="6576900"/>
          </a:xfrm>
          <a:prstGeom prst="roundRect">
            <a:avLst>
              <a:gd fmla="val 16667" name="adj"/>
            </a:avLst>
          </a:prstGeom>
          <a:noFill/>
          <a:ln cap="flat" cmpd="sng" w="19050">
            <a:solidFill>
              <a:srgbClr val="F5E9ED"/>
            </a:solidFill>
            <a:prstDash val="lgDash"/>
            <a:round/>
            <a:headEnd len="sm" w="sm" type="none"/>
            <a:tailEnd len="sm" w="sm" type="none"/>
          </a:ln>
        </p:spPr>
        <p:txBody>
          <a:bodyPr anchorCtr="0" anchor="ctr" bIns="91675" lIns="91675" spcFirstLastPara="1" rIns="91675" wrap="square" tIns="91675">
            <a:noAutofit/>
          </a:bodyPr>
          <a:lstStyle/>
          <a:p>
            <a:pPr indent="0" lvl="0" marL="0" rtl="0" algn="l">
              <a:spcBef>
                <a:spcPts val="0"/>
              </a:spcBef>
              <a:spcAft>
                <a:spcPts val="0"/>
              </a:spcAft>
              <a:buNone/>
            </a:pPr>
            <a:r>
              <a:rPr b="1" lang="en-GB" sz="1200">
                <a:solidFill>
                  <a:srgbClr val="9C254D"/>
                </a:solidFill>
                <a:latin typeface="Mada"/>
                <a:ea typeface="Mada"/>
                <a:cs typeface="Mada"/>
                <a:sym typeface="Mada"/>
              </a:rPr>
              <a:t>Q1: What conditions should be included in the differential diagnosis? </a:t>
            </a:r>
            <a:endParaRPr b="1" sz="1000">
              <a:solidFill>
                <a:schemeClr val="dk1"/>
              </a:solidFill>
            </a:endParaRPr>
          </a:p>
          <a:p>
            <a:pPr indent="0" lvl="0" marL="0" rtl="0" algn="l">
              <a:spcBef>
                <a:spcPts val="0"/>
              </a:spcBef>
              <a:spcAft>
                <a:spcPts val="0"/>
              </a:spcAft>
              <a:buNone/>
            </a:pPr>
            <a:r>
              <a:rPr lang="en-GB" sz="1100">
                <a:solidFill>
                  <a:schemeClr val="dk1"/>
                </a:solidFill>
                <a:latin typeface="Mada"/>
                <a:ea typeface="Mada"/>
                <a:cs typeface="Mada"/>
                <a:sym typeface="Mada"/>
              </a:rPr>
              <a:t>CAD, COPD, and CHF each may present with dyspnea on exertion and fatigue. It is of primary importance to distinguish between them when evaluating the presenting symptoms. Etiologies of gradually worsening shortness of breath and fatigue can include both cardiac and pulmonary diseases, including the following:  Anemia, Heart failure secondary to ischemia/infarction, dysrhythmia, valvular dysfunction, infection, or volume overload, Lung infections (pneumonia, bronchitis, bronchiectasis), Mechanical impairment of ventilation, Pulmonary edema, Pulmonary embolism, Sepsis.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200">
              <a:solidFill>
                <a:schemeClr val="dk1"/>
              </a:solidFill>
              <a:latin typeface="Mada"/>
              <a:ea typeface="Mada"/>
              <a:cs typeface="Mada"/>
              <a:sym typeface="Mada"/>
            </a:endParaRPr>
          </a:p>
          <a:p>
            <a:pPr indent="0" lvl="0" marL="0" rtl="0" algn="l">
              <a:spcBef>
                <a:spcPts val="0"/>
              </a:spcBef>
              <a:spcAft>
                <a:spcPts val="0"/>
              </a:spcAft>
              <a:buNone/>
            </a:pPr>
            <a:r>
              <a:rPr b="1" lang="en-GB" sz="1200">
                <a:solidFill>
                  <a:srgbClr val="9C254D"/>
                </a:solidFill>
                <a:latin typeface="Mada"/>
                <a:ea typeface="Mada"/>
                <a:cs typeface="Mada"/>
                <a:sym typeface="Mada"/>
              </a:rPr>
              <a:t>Q2: What’s the most likely diagnosis?</a:t>
            </a:r>
            <a:endParaRPr sz="1200">
              <a:solidFill>
                <a:schemeClr val="dk1"/>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CHF exacerbation leading to pulmonary edema. This patient’s dyspnea, jugular venous distension, and tachypnea in the presence of crackles, pulmonary edema, elevated brain natriuretic peptide (BNP) level, and cardiomegaly suggest an acute exacerbation of CHF. An exacerbation of COPD is unlikely given that this patient does not have fever, productive cough, or wheezing. Additionally, the patient reported increasing intake of soup, a particularly salty food, which can significantly increase water retention, thereby worsening CHF.</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rPr b="1" lang="en-GB" sz="1200">
                <a:solidFill>
                  <a:srgbClr val="9C254D"/>
                </a:solidFill>
                <a:latin typeface="Mada"/>
                <a:ea typeface="Mada"/>
                <a:cs typeface="Mada"/>
                <a:sym typeface="Mada"/>
              </a:rPr>
              <a:t>Q3: What are the typical laboratory and imaging findings in this condition?</a:t>
            </a:r>
            <a:endParaRPr b="1" sz="1200">
              <a:solidFill>
                <a:srgbClr val="9C254D"/>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In addition to an x-ray of the chest that may show pulmonary edema, patients with CHF exacerbations may have the following:  Decreased hematocrit (anemia may exacerbate CHF), Increased potassium, creatinine, and blood urea nitrogen levels (renal failure may exacerbate CHF), Increased plasma BNP level, which is usually elevated in CHF  exacerbations,  A chest radiograph showing cardiomegaly, cephalization of pulmonary vessels, and/or pleural effusion, ECG changes showing left ventricular hypertrophy, arrhythmias, or ischemia or low-voltage or old infarcts (in fact, a normal ECG makes systolic dysfunction highly unlikely), ECG showing abnormal ventricular size (dilated, hypertrophic, or restrictive cardiomyopathy) or function (systolic or diastolic). </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000">
              <a:solidFill>
                <a:schemeClr val="dk1"/>
              </a:solidFill>
              <a:latin typeface="Mada"/>
              <a:ea typeface="Mada"/>
              <a:cs typeface="Mada"/>
              <a:sym typeface="Mada"/>
            </a:endParaRPr>
          </a:p>
          <a:p>
            <a:pPr indent="0" lvl="0" marL="0" rtl="0" algn="l">
              <a:spcBef>
                <a:spcPts val="0"/>
              </a:spcBef>
              <a:spcAft>
                <a:spcPts val="0"/>
              </a:spcAft>
              <a:buNone/>
            </a:pPr>
            <a:r>
              <a:rPr b="1" lang="en-GB" sz="1200">
                <a:solidFill>
                  <a:srgbClr val="9C254D"/>
                </a:solidFill>
                <a:latin typeface="Mada"/>
                <a:ea typeface="Mada"/>
                <a:cs typeface="Mada"/>
                <a:sym typeface="Mada"/>
              </a:rPr>
              <a:t>Q4: What’s the most appropriate treatment for this patient?</a:t>
            </a:r>
            <a:endParaRPr b="1" sz="1200">
              <a:solidFill>
                <a:srgbClr val="9C254D"/>
              </a:solidFill>
              <a:latin typeface="Mada"/>
              <a:ea typeface="Mada"/>
              <a:cs typeface="Mada"/>
              <a:sym typeface="Mada"/>
            </a:endParaRPr>
          </a:p>
          <a:p>
            <a:pPr indent="0" lvl="0" marL="0" rtl="0" algn="l">
              <a:spcBef>
                <a:spcPts val="0"/>
              </a:spcBef>
              <a:spcAft>
                <a:spcPts val="0"/>
              </a:spcAft>
              <a:buNone/>
            </a:pPr>
            <a:r>
              <a:rPr lang="en-GB" sz="1100">
                <a:solidFill>
                  <a:schemeClr val="dk1"/>
                </a:solidFill>
                <a:latin typeface="Mada"/>
                <a:ea typeface="Mada"/>
                <a:cs typeface="Mada"/>
                <a:sym typeface="Mada"/>
              </a:rPr>
              <a:t>This patient appears to have stage C heart failure. His physical exam and x-ray of the chest show evidence of myocardial hypertrophy, and he is having recurrent symptoms. He should be admitted to the hospital for a trial of intravenous diuresis (which often succeeds when oral diuretics fail). An echocardiogram should be obtained to evaluate for left ventricular structural abnormalities as well as determine an ejection fraction. He should be prescribed an ACE inhibitor or an angiotensin receptor blocker (given his atherosclerosis, hypertension, and diabetes mellitus), a diuretic (given his evidence of fluid retention), and digitalis (if his ejection fraction is less than 25%, as this has been shown to reduce hospitalization). He should also receive frequent blood pressure and weight monitoring, exercise counseling, and possibly an aldosterone antagonist (depending on his ejection fraction). In addition, he should take aspirin and a statin for his CAD. </a:t>
            </a:r>
            <a:endParaRPr b="1" sz="1300">
              <a:solidFill>
                <a:srgbClr val="9C254D"/>
              </a:solidFill>
              <a:latin typeface="Mada"/>
              <a:ea typeface="Mada"/>
              <a:cs typeface="Mada"/>
              <a:sym typeface="Mada"/>
            </a:endParaRPr>
          </a:p>
        </p:txBody>
      </p:sp>
      <p:sp>
        <p:nvSpPr>
          <p:cNvPr id="547" name="Google Shape;547;p49"/>
          <p:cNvSpPr/>
          <p:nvPr/>
        </p:nvSpPr>
        <p:spPr>
          <a:xfrm>
            <a:off x="48150" y="750475"/>
            <a:ext cx="7503600" cy="9822000"/>
          </a:xfrm>
          <a:prstGeom prst="rect">
            <a:avLst/>
          </a:prstGeom>
          <a:noFill/>
          <a:ln cap="flat" cmpd="sng" w="19050">
            <a:solidFill>
              <a:srgbClr val="9C254D"/>
            </a:solidFill>
            <a:prstDash val="solid"/>
            <a:round/>
            <a:headEnd len="sm" w="sm" type="none"/>
            <a:tailEnd len="sm" w="sm" type="none"/>
          </a:ln>
        </p:spPr>
        <p:txBody>
          <a:bodyPr anchorCtr="0" anchor="ctr" bIns="91675" lIns="91675" spcFirstLastPara="1" rIns="91675" wrap="square" tIns="9167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graphicFrame>
        <p:nvGraphicFramePr>
          <p:cNvPr id="552" name="Google Shape;552;p50"/>
          <p:cNvGraphicFramePr/>
          <p:nvPr/>
        </p:nvGraphicFramePr>
        <p:xfrm>
          <a:off x="116313" y="901063"/>
          <a:ext cx="3000000" cy="3000000"/>
        </p:xfrm>
        <a:graphic>
          <a:graphicData uri="http://schemas.openxmlformats.org/drawingml/2006/table">
            <a:tbl>
              <a:tblPr>
                <a:noFill/>
                <a:tableStyleId>{CC369E86-8323-432C-B50D-B4B191C9F64A}</a:tableStyleId>
              </a:tblPr>
              <a:tblGrid>
                <a:gridCol w="1151925"/>
                <a:gridCol w="3010425"/>
                <a:gridCol w="3198625"/>
              </a:tblGrid>
              <a:tr h="304600">
                <a:tc gridSpan="3">
                  <a:txBody>
                    <a:bodyPr/>
                    <a:lstStyle/>
                    <a:p>
                      <a:pPr indent="0" lvl="0" marL="0" rtl="0" algn="ctr">
                        <a:spcBef>
                          <a:spcPts val="0"/>
                        </a:spcBef>
                        <a:spcAft>
                          <a:spcPts val="0"/>
                        </a:spcAft>
                        <a:buNone/>
                      </a:pPr>
                      <a:r>
                        <a:rPr lang="en-GB">
                          <a:solidFill>
                            <a:srgbClr val="FFFFFF"/>
                          </a:solidFill>
                          <a:latin typeface="Mada Black"/>
                          <a:ea typeface="Mada Black"/>
                          <a:cs typeface="Mada Black"/>
                          <a:sym typeface="Mada Black"/>
                        </a:rPr>
                        <a:t>Heart failure</a:t>
                      </a:r>
                      <a:endParaRPr>
                        <a:solidFill>
                          <a:srgbClr val="FFFFFF"/>
                        </a:solidFill>
                        <a:latin typeface="Mada Black"/>
                        <a:ea typeface="Mada Black"/>
                        <a:cs typeface="Mada Black"/>
                        <a:sym typeface="Mada Black"/>
                      </a:endParaRPr>
                    </a:p>
                  </a:txBody>
                  <a:tcPr marT="91425" marB="91425" marR="91425" marL="91425" anchor="ctr">
                    <a:solidFill>
                      <a:srgbClr val="9C254D"/>
                    </a:solidFill>
                  </a:tcPr>
                </a:tc>
                <a:tc hMerge="1"/>
                <a:tc hMerge="1"/>
              </a:tr>
              <a:tr h="282425">
                <a:tc rowSpan="8">
                  <a:txBody>
                    <a:bodyPr/>
                    <a:lstStyle/>
                    <a:p>
                      <a:pPr indent="0" lvl="0" marL="0" rtl="0" algn="ctr">
                        <a:spcBef>
                          <a:spcPts val="0"/>
                        </a:spcBef>
                        <a:spcAft>
                          <a:spcPts val="0"/>
                        </a:spcAft>
                        <a:buNone/>
                      </a:pPr>
                      <a:r>
                        <a:rPr lang="en-GB" sz="1200">
                          <a:solidFill>
                            <a:srgbClr val="FFFFFF"/>
                          </a:solidFill>
                          <a:latin typeface="Mada Black"/>
                          <a:ea typeface="Mada Black"/>
                          <a:cs typeface="Mada Black"/>
                          <a:sym typeface="Mada Black"/>
                        </a:rPr>
                        <a:t>Classification</a:t>
                      </a:r>
                      <a:endParaRPr sz="1200">
                        <a:solidFill>
                          <a:srgbClr val="FFFFFF"/>
                        </a:solidFill>
                        <a:latin typeface="Mada Black"/>
                        <a:ea typeface="Mada Black"/>
                        <a:cs typeface="Mada Black"/>
                        <a:sym typeface="Mada Black"/>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Systolic dysfunction (HFrEF)</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Diastolic dysfunction (HFpEF)</a:t>
                      </a:r>
                      <a:endParaRPr b="1" sz="1200">
                        <a:solidFill>
                          <a:srgbClr val="9C254D"/>
                        </a:solidFill>
                        <a:latin typeface="Mada"/>
                        <a:ea typeface="Mada"/>
                        <a:cs typeface="Mada"/>
                        <a:sym typeface="Mada"/>
                      </a:endParaRPr>
                    </a:p>
                  </a:txBody>
                  <a:tcPr marT="91425" marB="91425" marR="91425" marL="91425" anchor="ctr">
                    <a:solidFill>
                      <a:srgbClr val="F5E9ED"/>
                    </a:solidFill>
                  </a:tcPr>
                </a:tc>
              </a:tr>
              <a:tr h="378550">
                <a:tc vMerge="1"/>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Impaired contractility, EF is reduced.</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Causes: IHD, HTN, VHD etc</a:t>
                      </a:r>
                      <a:endParaRPr sz="1000">
                        <a:latin typeface="Mada"/>
                        <a:ea typeface="Mada"/>
                        <a:cs typeface="Mada"/>
                        <a:sym typeface="Mada"/>
                      </a:endParaRPr>
                    </a:p>
                  </a:txBody>
                  <a:tcPr marT="91425" marB="91425" marR="91425" marL="91425"/>
                </a:tc>
                <a:tc>
                  <a:txBody>
                    <a:bodyPr/>
                    <a:lstStyle/>
                    <a:p>
                      <a:pPr indent="-292100" lvl="0" marL="457200" rtl="0" algn="l">
                        <a:spcBef>
                          <a:spcPts val="0"/>
                        </a:spcBef>
                        <a:spcAft>
                          <a:spcPts val="0"/>
                        </a:spcAft>
                        <a:buSzPts val="1000"/>
                        <a:buFont typeface="Mada"/>
                        <a:buChar char="●"/>
                      </a:pPr>
                      <a:r>
                        <a:rPr lang="en-GB" sz="1000">
                          <a:latin typeface="Mada"/>
                          <a:ea typeface="Mada"/>
                          <a:cs typeface="Mada"/>
                          <a:sym typeface="Mada"/>
                        </a:rPr>
                        <a:t>Impaired ventricular filling, EF is preserved.</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Causes: HTN leading to myocardial hypertrophy.</a:t>
                      </a:r>
                      <a:endParaRPr sz="1000">
                        <a:latin typeface="Mada"/>
                        <a:ea typeface="Mada"/>
                        <a:cs typeface="Mada"/>
                        <a:sym typeface="Mada"/>
                      </a:endParaRPr>
                    </a:p>
                  </a:txBody>
                  <a:tcPr marT="91425" marB="91425" marR="91425" marL="91425"/>
                </a:tc>
              </a:tr>
              <a:tr h="282425">
                <a:tc vMerge="1"/>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High Output HF</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Low Output HF</a:t>
                      </a:r>
                      <a:endParaRPr b="1" sz="1200">
                        <a:solidFill>
                          <a:srgbClr val="9C254D"/>
                        </a:solidFill>
                        <a:latin typeface="Mada"/>
                        <a:ea typeface="Mada"/>
                        <a:cs typeface="Mada"/>
                        <a:sym typeface="Mada"/>
                      </a:endParaRPr>
                    </a:p>
                  </a:txBody>
                  <a:tcPr marT="91425" marB="91425" marR="91425" marL="91425" anchor="ctr">
                    <a:solidFill>
                      <a:srgbClr val="F5E9ED"/>
                    </a:solidFill>
                  </a:tcPr>
                </a:tc>
              </a:tr>
              <a:tr h="615150">
                <a:tc vMerge="1"/>
                <a:tc>
                  <a:txBody>
                    <a:bodyPr/>
                    <a:lstStyle/>
                    <a:p>
                      <a:pPr indent="0" lvl="0" marL="0" rtl="0" algn="l">
                        <a:spcBef>
                          <a:spcPts val="0"/>
                        </a:spcBef>
                        <a:spcAft>
                          <a:spcPts val="0"/>
                        </a:spcAft>
                        <a:buNone/>
                      </a:pPr>
                      <a:r>
                        <a:rPr lang="en-GB" sz="1000">
                          <a:latin typeface="Mada"/>
                          <a:ea typeface="Mada"/>
                          <a:cs typeface="Mada"/>
                          <a:sym typeface="Mada"/>
                        </a:rPr>
                        <a:t>Conditions that increase demand on CO, causing a clinical picture of heart failure due to an </a:t>
                      </a:r>
                      <a:r>
                        <a:rPr lang="en-GB" sz="1000">
                          <a:latin typeface="Mada"/>
                          <a:ea typeface="Mada"/>
                          <a:cs typeface="Mada"/>
                          <a:sym typeface="Mada"/>
                        </a:rPr>
                        <a:t>excessively</a:t>
                      </a:r>
                      <a:r>
                        <a:rPr lang="en-GB" sz="1000">
                          <a:latin typeface="Mada"/>
                          <a:ea typeface="Mada"/>
                          <a:cs typeface="Mada"/>
                          <a:sym typeface="Mada"/>
                        </a:rPr>
                        <a:t> high CO e.g. Severe anemia, thyrotoxicosis, pregnancy, A/V fistula, Beriberi and Paget’s disease</a:t>
                      </a:r>
                      <a:endParaRPr sz="1000">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000">
                          <a:latin typeface="Mada"/>
                          <a:ea typeface="Mada"/>
                          <a:cs typeface="Mada"/>
                          <a:sym typeface="Mada"/>
                        </a:rPr>
                        <a:t>Cardiac output is inadequate to perfuse the body (i.e. EF &lt;40%), or can only be adequate with high filling pressures.</a:t>
                      </a:r>
                      <a:endParaRPr sz="1000">
                        <a:latin typeface="Mada"/>
                        <a:ea typeface="Mada"/>
                        <a:cs typeface="Mada"/>
                        <a:sym typeface="Mada"/>
                      </a:endParaRPr>
                    </a:p>
                  </a:txBody>
                  <a:tcPr marT="91425" marB="91425" marR="91425" marL="91425"/>
                </a:tc>
              </a:tr>
              <a:tr h="282425">
                <a:tc vMerge="1"/>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Acute HF</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Chronic HF</a:t>
                      </a:r>
                      <a:endParaRPr b="1" sz="1200">
                        <a:solidFill>
                          <a:srgbClr val="9C254D"/>
                        </a:solidFill>
                        <a:latin typeface="Mada"/>
                        <a:ea typeface="Mada"/>
                        <a:cs typeface="Mada"/>
                        <a:sym typeface="Mada"/>
                      </a:endParaRPr>
                    </a:p>
                  </a:txBody>
                  <a:tcPr marT="91425" marB="91425" marR="91425" marL="91425" anchor="ctr">
                    <a:solidFill>
                      <a:srgbClr val="F5E9ED"/>
                    </a:solidFill>
                  </a:tcPr>
                </a:tc>
              </a:tr>
              <a:tr h="1088350">
                <a:tc vMerge="1"/>
                <a:tc>
                  <a:txBody>
                    <a:bodyPr/>
                    <a:lstStyle/>
                    <a:p>
                      <a:pPr indent="-185900" lvl="0" marL="208799" rtl="0" algn="l">
                        <a:spcBef>
                          <a:spcPts val="0"/>
                        </a:spcBef>
                        <a:spcAft>
                          <a:spcPts val="0"/>
                        </a:spcAft>
                        <a:buClr>
                          <a:schemeClr val="dk1"/>
                        </a:buClr>
                        <a:buSzPts val="1000"/>
                        <a:buFont typeface="Mada"/>
                        <a:buChar char="●"/>
                      </a:pPr>
                      <a:r>
                        <a:rPr lang="en-GB" sz="1000">
                          <a:solidFill>
                            <a:srgbClr val="1C4588"/>
                          </a:solidFill>
                          <a:latin typeface="Mada"/>
                          <a:ea typeface="Mada"/>
                          <a:cs typeface="Mada"/>
                          <a:sym typeface="Mada"/>
                        </a:rPr>
                        <a:t>Acute left heart failure presents with a sudden onset of dyspnoea at rest that rapidly progresses to</a:t>
                      </a:r>
                      <a:r>
                        <a:rPr lang="en-GB" sz="1000">
                          <a:solidFill>
                            <a:schemeClr val="dk1"/>
                          </a:solidFill>
                          <a:latin typeface="Mada"/>
                          <a:ea typeface="Mada"/>
                          <a:cs typeface="Mada"/>
                          <a:sym typeface="Mada"/>
                        </a:rPr>
                        <a:t> </a:t>
                      </a:r>
                      <a:r>
                        <a:rPr b="1" lang="en-GB" sz="1000">
                          <a:solidFill>
                            <a:srgbClr val="CC0000"/>
                          </a:solidFill>
                          <a:latin typeface="Mada"/>
                          <a:ea typeface="Mada"/>
                          <a:cs typeface="Mada"/>
                          <a:sym typeface="Mada"/>
                        </a:rPr>
                        <a:t>acute respiratory distress</a:t>
                      </a:r>
                      <a:r>
                        <a:rPr lang="en-GB" sz="1000">
                          <a:solidFill>
                            <a:schemeClr val="dk1"/>
                          </a:solidFill>
                          <a:latin typeface="Mada"/>
                          <a:ea typeface="Mada"/>
                          <a:cs typeface="Mada"/>
                          <a:sym typeface="Mada"/>
                        </a:rPr>
                        <a:t>, </a:t>
                      </a:r>
                      <a:r>
                        <a:rPr lang="en-GB" sz="1000">
                          <a:solidFill>
                            <a:srgbClr val="1C4588"/>
                          </a:solidFill>
                          <a:latin typeface="Mada"/>
                          <a:ea typeface="Mada"/>
                          <a:cs typeface="Mada"/>
                          <a:sym typeface="Mada"/>
                        </a:rPr>
                        <a:t>orthopnoea and prostration.</a:t>
                      </a:r>
                      <a:endParaRPr sz="1000">
                        <a:solidFill>
                          <a:srgbClr val="1C4588"/>
                        </a:solidFill>
                        <a:latin typeface="Mada"/>
                        <a:ea typeface="Mada"/>
                        <a:cs typeface="Mada"/>
                        <a:sym typeface="Mada"/>
                      </a:endParaRPr>
                    </a:p>
                    <a:p>
                      <a:pPr indent="-185900" lvl="0" marL="208799" rtl="0" algn="l">
                        <a:spcBef>
                          <a:spcPts val="0"/>
                        </a:spcBef>
                        <a:spcAft>
                          <a:spcPts val="0"/>
                        </a:spcAft>
                        <a:buClr>
                          <a:srgbClr val="1C4588"/>
                        </a:buClr>
                        <a:buSzPts val="1000"/>
                        <a:buChar char="●"/>
                      </a:pPr>
                      <a:r>
                        <a:rPr lang="en-GB" sz="1000">
                          <a:solidFill>
                            <a:srgbClr val="1C4588"/>
                          </a:solidFill>
                          <a:latin typeface="Mada"/>
                          <a:ea typeface="Mada"/>
                          <a:cs typeface="Mada"/>
                          <a:sym typeface="Mada"/>
                        </a:rPr>
                        <a:t>Often there is a clear precipitating factor (e.g. large MI, aortic valve dysfunction, myocarditis, and cardiogenic shock ) which may be apparent from the history.</a:t>
                      </a:r>
                      <a:endParaRPr sz="1100">
                        <a:latin typeface="Mada"/>
                        <a:ea typeface="Mada"/>
                        <a:cs typeface="Mada"/>
                        <a:sym typeface="Mada"/>
                      </a:endParaRPr>
                    </a:p>
                  </a:txBody>
                  <a:tcPr marT="91425" marB="91425" marR="91425" marL="91425"/>
                </a:tc>
                <a:tc>
                  <a:txBody>
                    <a:bodyPr/>
                    <a:lstStyle/>
                    <a:p>
                      <a:pPr indent="-185900" lvl="0" marL="208799" rtl="0" algn="l">
                        <a:spcBef>
                          <a:spcPts val="0"/>
                        </a:spcBef>
                        <a:spcAft>
                          <a:spcPts val="0"/>
                        </a:spcAft>
                        <a:buClr>
                          <a:srgbClr val="1C4588"/>
                        </a:buClr>
                        <a:buSzPts val="1000"/>
                        <a:buFont typeface="Mada"/>
                        <a:buChar char="●"/>
                      </a:pPr>
                      <a:r>
                        <a:rPr lang="en-GB" sz="1000">
                          <a:solidFill>
                            <a:srgbClr val="1C4588"/>
                          </a:solidFill>
                          <a:latin typeface="Mada"/>
                          <a:ea typeface="Mada"/>
                          <a:cs typeface="Mada"/>
                          <a:sym typeface="Mada"/>
                        </a:rPr>
                        <a:t>Patients with chronic heart failure commonly follow a </a:t>
                      </a:r>
                      <a:r>
                        <a:rPr b="1" lang="en-GB" sz="1000">
                          <a:solidFill>
                            <a:srgbClr val="1C4588"/>
                          </a:solidFill>
                          <a:latin typeface="Mada"/>
                          <a:ea typeface="Mada"/>
                          <a:cs typeface="Mada"/>
                          <a:sym typeface="Mada"/>
                        </a:rPr>
                        <a:t>relapsing and remitting course</a:t>
                      </a:r>
                      <a:r>
                        <a:rPr lang="en-GB" sz="1000">
                          <a:solidFill>
                            <a:srgbClr val="1C4588"/>
                          </a:solidFill>
                          <a:latin typeface="Mada"/>
                          <a:ea typeface="Mada"/>
                          <a:cs typeface="Mada"/>
                          <a:sym typeface="Mada"/>
                        </a:rPr>
                        <a:t>, with periods of stability and episodes of decompensation*, leading to worsening symptoms that may necessitate hospitalisation</a:t>
                      </a:r>
                      <a:endParaRPr sz="1000">
                        <a:latin typeface="Mada"/>
                        <a:ea typeface="Mada"/>
                        <a:cs typeface="Mada"/>
                        <a:sym typeface="Mada"/>
                      </a:endParaRPr>
                    </a:p>
                  </a:txBody>
                  <a:tcPr marT="91425" marB="91425" marR="91425" marL="91425"/>
                </a:tc>
              </a:tr>
              <a:tr h="282425">
                <a:tc vMerge="1"/>
                <a:tc>
                  <a:txBody>
                    <a:bodyPr/>
                    <a:lstStyle/>
                    <a:p>
                      <a:pPr indent="-122400" lvl="0" marL="208799" rtl="0" algn="ctr">
                        <a:spcBef>
                          <a:spcPts val="0"/>
                        </a:spcBef>
                        <a:spcAft>
                          <a:spcPts val="0"/>
                        </a:spcAft>
                        <a:buNone/>
                      </a:pPr>
                      <a:r>
                        <a:rPr b="1" lang="en-GB" sz="1200">
                          <a:solidFill>
                            <a:srgbClr val="9C254D"/>
                          </a:solidFill>
                          <a:latin typeface="Mada"/>
                          <a:ea typeface="Mada"/>
                          <a:cs typeface="Mada"/>
                          <a:sym typeface="Mada"/>
                        </a:rPr>
                        <a:t>Left sided  HF</a:t>
                      </a:r>
                      <a:endParaRPr b="1" sz="12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22400" lvl="0" marL="208799" rtl="0" algn="ctr">
                        <a:spcBef>
                          <a:spcPts val="0"/>
                        </a:spcBef>
                        <a:spcAft>
                          <a:spcPts val="0"/>
                        </a:spcAft>
                        <a:buNone/>
                      </a:pPr>
                      <a:r>
                        <a:rPr b="1" lang="en-GB" sz="1200">
                          <a:solidFill>
                            <a:srgbClr val="9C254D"/>
                          </a:solidFill>
                          <a:latin typeface="Mada"/>
                          <a:ea typeface="Mada"/>
                          <a:cs typeface="Mada"/>
                          <a:sym typeface="Mada"/>
                        </a:rPr>
                        <a:t>Right sided HF</a:t>
                      </a:r>
                      <a:endParaRPr b="1" sz="1200">
                        <a:solidFill>
                          <a:srgbClr val="9C254D"/>
                        </a:solidFill>
                        <a:latin typeface="Mada"/>
                        <a:ea typeface="Mada"/>
                        <a:cs typeface="Mada"/>
                        <a:sym typeface="Mada"/>
                      </a:endParaRPr>
                    </a:p>
                  </a:txBody>
                  <a:tcPr marT="91425" marB="91425" marR="91425" marL="91425" anchor="ctr">
                    <a:solidFill>
                      <a:srgbClr val="F5E9ED"/>
                    </a:solidFill>
                  </a:tcPr>
                </a:tc>
              </a:tr>
              <a:tr h="1324950">
                <a:tc vMerge="1"/>
                <a:tc>
                  <a:txBody>
                    <a:bodyPr/>
                    <a:lstStyle/>
                    <a:p>
                      <a:pPr indent="-292100" lvl="0" marL="457200" rtl="0" algn="l">
                        <a:spcBef>
                          <a:spcPts val="0"/>
                        </a:spcBef>
                        <a:spcAft>
                          <a:spcPts val="0"/>
                        </a:spcAft>
                        <a:buSzPts val="1000"/>
                        <a:buFont typeface="Mada"/>
                        <a:buChar char="●"/>
                      </a:pPr>
                      <a:r>
                        <a:rPr b="1" lang="en-GB" sz="1000">
                          <a:solidFill>
                            <a:schemeClr val="dk1"/>
                          </a:solidFill>
                          <a:latin typeface="Mada"/>
                          <a:ea typeface="Mada"/>
                          <a:cs typeface="Mada"/>
                          <a:sym typeface="Mada"/>
                        </a:rPr>
                        <a:t>R</a:t>
                      </a:r>
                      <a:r>
                        <a:rPr b="1" lang="en-GB" sz="1000">
                          <a:solidFill>
                            <a:schemeClr val="dk1"/>
                          </a:solidFill>
                          <a:latin typeface="Mada"/>
                          <a:ea typeface="Mada"/>
                          <a:cs typeface="Mada"/>
                          <a:sym typeface="Mada"/>
                        </a:rPr>
                        <a:t>eduction in left ventricular output</a:t>
                      </a:r>
                      <a:r>
                        <a:rPr lang="en-GB" sz="1000">
                          <a:solidFill>
                            <a:schemeClr val="dk1"/>
                          </a:solidFill>
                          <a:latin typeface="Mada"/>
                          <a:ea typeface="Mada"/>
                          <a:cs typeface="Mada"/>
                          <a:sym typeface="Mada"/>
                        </a:rPr>
                        <a:t> and an </a:t>
                      </a:r>
                      <a:r>
                        <a:rPr b="1" lang="en-GB" sz="1000">
                          <a:solidFill>
                            <a:srgbClr val="CC0000"/>
                          </a:solidFill>
                          <a:latin typeface="Mada"/>
                          <a:ea typeface="Mada"/>
                          <a:cs typeface="Mada"/>
                          <a:sym typeface="Mada"/>
                        </a:rPr>
                        <a:t>increase in left atrial and pulmonary venous pressure. T</a:t>
                      </a:r>
                      <a:r>
                        <a:rPr lang="en-GB" sz="1000">
                          <a:solidFill>
                            <a:schemeClr val="dk1"/>
                          </a:solidFill>
                          <a:latin typeface="Mada"/>
                          <a:ea typeface="Mada"/>
                          <a:cs typeface="Mada"/>
                          <a:sym typeface="Mada"/>
                        </a:rPr>
                        <a:t>his increases pulmonary vascular resistance and causes pulmonary hypertension, which in turn impairs right ventricular function.</a:t>
                      </a:r>
                      <a:endParaRPr sz="1000">
                        <a:solidFill>
                          <a:schemeClr val="dk1"/>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chemeClr val="dk1"/>
                          </a:solidFill>
                          <a:latin typeface="Mada"/>
                          <a:ea typeface="Mada"/>
                          <a:cs typeface="Mada"/>
                          <a:sym typeface="Mada"/>
                        </a:rPr>
                        <a:t>Hallmark:  Increased LVEDP</a:t>
                      </a:r>
                      <a:endParaRPr b="1" sz="1000">
                        <a:solidFill>
                          <a:schemeClr val="dk1"/>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chemeClr val="dk1"/>
                          </a:solidFill>
                          <a:latin typeface="Mada"/>
                          <a:ea typeface="Mada"/>
                          <a:cs typeface="Mada"/>
                          <a:sym typeface="Mada"/>
                        </a:rPr>
                        <a:t>Symptoms: </a:t>
                      </a:r>
                      <a:r>
                        <a:rPr lang="en-GB" sz="1000">
                          <a:solidFill>
                            <a:schemeClr val="dk1"/>
                          </a:solidFill>
                          <a:latin typeface="Mada"/>
                          <a:ea typeface="Mada"/>
                          <a:cs typeface="Mada"/>
                          <a:sym typeface="Mada"/>
                        </a:rPr>
                        <a:t>Dyspnea, Orthopnea, PND</a:t>
                      </a:r>
                      <a:endParaRPr sz="1000">
                        <a:solidFill>
                          <a:schemeClr val="dk1"/>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solidFill>
                            <a:schemeClr val="dk1"/>
                          </a:solidFill>
                          <a:latin typeface="Mada"/>
                          <a:ea typeface="Mada"/>
                          <a:cs typeface="Mada"/>
                          <a:sym typeface="Mada"/>
                        </a:rPr>
                        <a:t>Signs: </a:t>
                      </a:r>
                      <a:r>
                        <a:rPr lang="en-GB" sz="1000">
                          <a:solidFill>
                            <a:schemeClr val="dk1"/>
                          </a:solidFill>
                          <a:latin typeface="Mada"/>
                          <a:ea typeface="Mada"/>
                          <a:cs typeface="Mada"/>
                          <a:sym typeface="Mada"/>
                        </a:rPr>
                        <a:t>Displaced PMI, Cardiomegaly, S3, S4 and crackles at lung bases.</a:t>
                      </a:r>
                      <a:endParaRPr sz="1000">
                        <a:solidFill>
                          <a:schemeClr val="dk1"/>
                        </a:solidFill>
                        <a:latin typeface="Mada"/>
                        <a:ea typeface="Mada"/>
                        <a:cs typeface="Mada"/>
                        <a:sym typeface="Mada"/>
                      </a:endParaRPr>
                    </a:p>
                  </a:txBody>
                  <a:tcPr marT="91425" marB="91425" marR="91425" marL="91425"/>
                </a:tc>
                <a:tc>
                  <a:txBody>
                    <a:bodyPr/>
                    <a:lstStyle/>
                    <a:p>
                      <a:pPr indent="-292100" lvl="0" marL="457200" rtl="0" algn="l">
                        <a:spcBef>
                          <a:spcPts val="0"/>
                        </a:spcBef>
                        <a:spcAft>
                          <a:spcPts val="0"/>
                        </a:spcAft>
                        <a:buSzPts val="1000"/>
                        <a:buFont typeface="Mada"/>
                        <a:buChar char="●"/>
                      </a:pPr>
                      <a:r>
                        <a:rPr b="1" lang="en-GB" sz="1000">
                          <a:solidFill>
                            <a:schemeClr val="dk1"/>
                          </a:solidFill>
                          <a:latin typeface="Mada"/>
                          <a:ea typeface="Mada"/>
                          <a:cs typeface="Mada"/>
                          <a:sym typeface="Mada"/>
                        </a:rPr>
                        <a:t>R</a:t>
                      </a:r>
                      <a:r>
                        <a:rPr b="1" lang="en-GB" sz="1000">
                          <a:solidFill>
                            <a:schemeClr val="dk1"/>
                          </a:solidFill>
                          <a:latin typeface="Mada"/>
                          <a:ea typeface="Mada"/>
                          <a:cs typeface="Mada"/>
                          <a:sym typeface="Mada"/>
                        </a:rPr>
                        <a:t>eduction in right ventricular output</a:t>
                      </a:r>
                      <a:r>
                        <a:rPr lang="en-GB" sz="1000">
                          <a:solidFill>
                            <a:schemeClr val="dk1"/>
                          </a:solidFill>
                          <a:latin typeface="Mada"/>
                          <a:ea typeface="Mada"/>
                          <a:cs typeface="Mada"/>
                          <a:sym typeface="Mada"/>
                        </a:rPr>
                        <a:t> and an </a:t>
                      </a:r>
                      <a:r>
                        <a:rPr b="1" lang="en-GB" sz="1000">
                          <a:solidFill>
                            <a:srgbClr val="CC0000"/>
                          </a:solidFill>
                          <a:latin typeface="Mada"/>
                          <a:ea typeface="Mada"/>
                          <a:cs typeface="Mada"/>
                          <a:sym typeface="Mada"/>
                        </a:rPr>
                        <a:t>increase in right atrial and systemic venous pressure.</a:t>
                      </a:r>
                      <a:endParaRPr sz="1000">
                        <a:solidFill>
                          <a:schemeClr val="dk1"/>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solidFill>
                            <a:schemeClr val="dk1"/>
                          </a:solidFill>
                          <a:latin typeface="Mada"/>
                          <a:ea typeface="Mada"/>
                          <a:cs typeface="Mada"/>
                          <a:sym typeface="Mada"/>
                        </a:rPr>
                        <a:t>The most common cause of right Hf is left HF other causes include:</a:t>
                      </a:r>
                      <a:r>
                        <a:rPr b="1" lang="en-GB" sz="1000">
                          <a:solidFill>
                            <a:schemeClr val="dk1"/>
                          </a:solidFill>
                          <a:latin typeface="Mada"/>
                          <a:ea typeface="Mada"/>
                          <a:cs typeface="Mada"/>
                          <a:sym typeface="Mada"/>
                        </a:rPr>
                        <a:t> </a:t>
                      </a:r>
                      <a:r>
                        <a:rPr lang="en-GB" sz="1000">
                          <a:latin typeface="Mada"/>
                          <a:ea typeface="Mada"/>
                          <a:cs typeface="Mada"/>
                          <a:sym typeface="Mada"/>
                        </a:rPr>
                        <a:t>Pulmonary HTN and chronic lung disease </a:t>
                      </a:r>
                      <a:r>
                        <a:rPr b="1" lang="en-GB" sz="1000">
                          <a:solidFill>
                            <a:srgbClr val="CC0000"/>
                          </a:solidFill>
                          <a:latin typeface="Mada"/>
                          <a:ea typeface="Mada"/>
                          <a:cs typeface="Mada"/>
                          <a:sym typeface="Mada"/>
                        </a:rPr>
                        <a:t>(cor pulmonale)</a:t>
                      </a:r>
                      <a:endParaRPr b="1" sz="1000">
                        <a:solidFill>
                          <a:srgbClr val="CC0000"/>
                        </a:solidFill>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Symptoms: </a:t>
                      </a:r>
                      <a:r>
                        <a:rPr lang="en-GB" sz="1000">
                          <a:latin typeface="Mada"/>
                          <a:ea typeface="Mada"/>
                          <a:cs typeface="Mada"/>
                          <a:sym typeface="Mada"/>
                        </a:rPr>
                        <a:t>Peripheral edema, Nocturia, Abdominal symptoms</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b="1" lang="en-GB" sz="1000">
                          <a:latin typeface="Mada"/>
                          <a:ea typeface="Mada"/>
                          <a:cs typeface="Mada"/>
                          <a:sym typeface="Mada"/>
                        </a:rPr>
                        <a:t>Signs: </a:t>
                      </a:r>
                      <a:r>
                        <a:rPr lang="en-GB" sz="1000">
                          <a:latin typeface="Mada"/>
                          <a:ea typeface="Mada"/>
                          <a:cs typeface="Mada"/>
                          <a:sym typeface="Mada"/>
                        </a:rPr>
                        <a:t>JVD, Hepatomegaly and Ascites</a:t>
                      </a:r>
                      <a:endParaRPr sz="1000">
                        <a:solidFill>
                          <a:srgbClr val="1C4588"/>
                        </a:solidFill>
                        <a:latin typeface="Mada"/>
                        <a:ea typeface="Mada"/>
                        <a:cs typeface="Mada"/>
                        <a:sym typeface="Mada"/>
                      </a:endParaRPr>
                    </a:p>
                  </a:txBody>
                  <a:tcPr marT="91425" marB="91425" marR="91425" marL="91425"/>
                </a:tc>
              </a:tr>
              <a:tr h="361125">
                <a:tc rowSpan="5">
                  <a:txBody>
                    <a:bodyPr/>
                    <a:lstStyle/>
                    <a:p>
                      <a:pPr indent="0" lvl="0" marL="0" rtl="0" algn="ctr">
                        <a:spcBef>
                          <a:spcPts val="0"/>
                        </a:spcBef>
                        <a:spcAft>
                          <a:spcPts val="0"/>
                        </a:spcAft>
                        <a:buNone/>
                      </a:pPr>
                      <a:r>
                        <a:rPr lang="en-GB" sz="1200">
                          <a:solidFill>
                            <a:srgbClr val="FFFFFF"/>
                          </a:solidFill>
                          <a:latin typeface="Mada Black"/>
                          <a:ea typeface="Mada Black"/>
                          <a:cs typeface="Mada Black"/>
                          <a:sym typeface="Mada Black"/>
                        </a:rPr>
                        <a:t>Treatment</a:t>
                      </a:r>
                      <a:endParaRPr sz="1200">
                        <a:solidFill>
                          <a:srgbClr val="FFFFFF"/>
                        </a:solidFill>
                        <a:latin typeface="Mada Black"/>
                        <a:ea typeface="Mada Black"/>
                        <a:cs typeface="Mada Black"/>
                        <a:sym typeface="Mada Black"/>
                      </a:endParaRPr>
                    </a:p>
                  </a:txBody>
                  <a:tcPr marT="91425" marB="91425" marR="91425" marL="91425" anchor="ctr">
                    <a:solidFill>
                      <a:srgbClr val="9C254D"/>
                    </a:solidFill>
                  </a:tcPr>
                </a:tc>
                <a:tc gridSpan="2">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Acute HF</a:t>
                      </a:r>
                      <a:endParaRPr b="1" sz="1200">
                        <a:solidFill>
                          <a:srgbClr val="9C254D"/>
                        </a:solidFill>
                        <a:latin typeface="Mada"/>
                        <a:ea typeface="Mada"/>
                        <a:cs typeface="Mada"/>
                        <a:sym typeface="Mada"/>
                      </a:endParaRPr>
                    </a:p>
                  </a:txBody>
                  <a:tcPr marT="91425" marB="91425" marR="91425" marL="91425" anchor="ctr">
                    <a:solidFill>
                      <a:srgbClr val="F5E9ED"/>
                    </a:solidFill>
                  </a:tcPr>
                </a:tc>
                <a:tc hMerge="1"/>
              </a:tr>
              <a:tr h="361125">
                <a:tc vMerge="1"/>
                <a:tc gridSpan="2">
                  <a:txBody>
                    <a:bodyPr/>
                    <a:lstStyle/>
                    <a:p>
                      <a:pPr indent="-126599" lvl="0" marL="316800" rtl="0" algn="l">
                        <a:spcBef>
                          <a:spcPts val="0"/>
                        </a:spcBef>
                        <a:spcAft>
                          <a:spcPts val="0"/>
                        </a:spcAft>
                        <a:buClr>
                          <a:schemeClr val="dk1"/>
                        </a:buClr>
                        <a:buSzPts val="1200"/>
                        <a:buFont typeface="Mada"/>
                        <a:buAutoNum type="arabicParenR"/>
                      </a:pPr>
                      <a:r>
                        <a:rPr b="1" lang="en-GB" sz="1100">
                          <a:solidFill>
                            <a:schemeClr val="dk1"/>
                          </a:solidFill>
                          <a:latin typeface="Mada"/>
                          <a:ea typeface="Mada"/>
                          <a:cs typeface="Mada"/>
                          <a:sym typeface="Mada"/>
                        </a:rPr>
                        <a:t>Oxygen</a:t>
                      </a:r>
                      <a:endParaRPr b="1" sz="1100">
                        <a:solidFill>
                          <a:schemeClr val="dk1"/>
                        </a:solidFill>
                        <a:latin typeface="Mada"/>
                        <a:ea typeface="Mada"/>
                        <a:cs typeface="Mada"/>
                        <a:sym typeface="Mada"/>
                      </a:endParaRPr>
                    </a:p>
                    <a:p>
                      <a:pPr indent="-126599" lvl="0" marL="316800" rtl="0" algn="l">
                        <a:spcBef>
                          <a:spcPts val="0"/>
                        </a:spcBef>
                        <a:spcAft>
                          <a:spcPts val="0"/>
                        </a:spcAft>
                        <a:buClr>
                          <a:schemeClr val="dk1"/>
                        </a:buClr>
                        <a:buSzPts val="1200"/>
                        <a:buFont typeface="Mada"/>
                        <a:buAutoNum type="arabicParenR"/>
                      </a:pPr>
                      <a:r>
                        <a:rPr b="1" lang="en-GB" sz="1100">
                          <a:solidFill>
                            <a:schemeClr val="dk1"/>
                          </a:solidFill>
                          <a:latin typeface="Mada"/>
                          <a:ea typeface="Mada"/>
                          <a:cs typeface="Mada"/>
                          <a:sym typeface="Mada"/>
                        </a:rPr>
                        <a:t>Loop diuretics </a:t>
                      </a:r>
                      <a:r>
                        <a:rPr lang="en-GB" sz="1100">
                          <a:solidFill>
                            <a:schemeClr val="dk1"/>
                          </a:solidFill>
                          <a:latin typeface="Mada"/>
                          <a:ea typeface="Mada"/>
                          <a:cs typeface="Mada"/>
                          <a:sym typeface="Mada"/>
                        </a:rPr>
                        <a:t>(Furosemide)</a:t>
                      </a:r>
                      <a:endParaRPr sz="1100">
                        <a:solidFill>
                          <a:schemeClr val="dk1"/>
                        </a:solidFill>
                        <a:latin typeface="Mada"/>
                        <a:ea typeface="Mada"/>
                        <a:cs typeface="Mada"/>
                        <a:sym typeface="Mada"/>
                      </a:endParaRPr>
                    </a:p>
                    <a:p>
                      <a:pPr indent="-126599" lvl="0" marL="316800" rtl="0" algn="l">
                        <a:spcBef>
                          <a:spcPts val="0"/>
                        </a:spcBef>
                        <a:spcAft>
                          <a:spcPts val="0"/>
                        </a:spcAft>
                        <a:buClr>
                          <a:schemeClr val="dk1"/>
                        </a:buClr>
                        <a:buSzPts val="1200"/>
                        <a:buFont typeface="Mada"/>
                        <a:buAutoNum type="arabicParenR"/>
                      </a:pPr>
                      <a:r>
                        <a:rPr b="1" lang="en-GB" sz="1100">
                          <a:solidFill>
                            <a:schemeClr val="dk1"/>
                          </a:solidFill>
                          <a:latin typeface="Mada"/>
                          <a:ea typeface="Mada"/>
                          <a:cs typeface="Mada"/>
                          <a:sym typeface="Mada"/>
                        </a:rPr>
                        <a:t>Nitrate </a:t>
                      </a:r>
                      <a:r>
                        <a:rPr lang="en-GB" sz="1100">
                          <a:solidFill>
                            <a:schemeClr val="dk1"/>
                          </a:solidFill>
                          <a:latin typeface="Mada"/>
                          <a:ea typeface="Mada"/>
                          <a:cs typeface="Mada"/>
                          <a:sym typeface="Mada"/>
                        </a:rPr>
                        <a:t>(IV and Buccal Glyceryl trinitrate)</a:t>
                      </a:r>
                      <a:endParaRPr sz="1100">
                        <a:solidFill>
                          <a:schemeClr val="dk1"/>
                        </a:solidFill>
                        <a:latin typeface="Mada"/>
                        <a:ea typeface="Mada"/>
                        <a:cs typeface="Mada"/>
                        <a:sym typeface="Mada"/>
                      </a:endParaRPr>
                    </a:p>
                    <a:p>
                      <a:pPr indent="-132949" lvl="0" marL="316800" rtl="0" algn="l">
                        <a:spcBef>
                          <a:spcPts val="0"/>
                        </a:spcBef>
                        <a:spcAft>
                          <a:spcPts val="0"/>
                        </a:spcAft>
                        <a:buClr>
                          <a:schemeClr val="dk1"/>
                        </a:buClr>
                        <a:buSzPts val="1300"/>
                        <a:buFont typeface="Mada"/>
                        <a:buAutoNum type="arabicParenR"/>
                      </a:pPr>
                      <a:r>
                        <a:rPr b="1" lang="en-GB" sz="1100">
                          <a:solidFill>
                            <a:schemeClr val="dk1"/>
                          </a:solidFill>
                          <a:latin typeface="Mada"/>
                          <a:ea typeface="Mada"/>
                          <a:cs typeface="Mada"/>
                          <a:sym typeface="Mada"/>
                        </a:rPr>
                        <a:t>Morphine: </a:t>
                      </a:r>
                      <a:r>
                        <a:rPr lang="en-GB" sz="900">
                          <a:solidFill>
                            <a:schemeClr val="dk1"/>
                          </a:solidFill>
                          <a:latin typeface="Mada"/>
                          <a:ea typeface="Mada"/>
                          <a:cs typeface="Mada"/>
                          <a:sym typeface="Mada"/>
                        </a:rPr>
                        <a:t>Can be of value in distressed patients but must be used sparingly, as they may cause respiratory depression and exacerbation of hypoxaemia and hypercapnia. </a:t>
                      </a:r>
                      <a:endParaRPr sz="900">
                        <a:solidFill>
                          <a:schemeClr val="dk1"/>
                        </a:solidFill>
                        <a:latin typeface="Mada"/>
                        <a:ea typeface="Mada"/>
                        <a:cs typeface="Mada"/>
                        <a:sym typeface="Mada"/>
                      </a:endParaRPr>
                    </a:p>
                    <a:p>
                      <a:pPr indent="0" lvl="0" marL="0" rtl="0" algn="l">
                        <a:spcBef>
                          <a:spcPts val="0"/>
                        </a:spcBef>
                        <a:spcAft>
                          <a:spcPts val="0"/>
                        </a:spcAft>
                        <a:buNone/>
                      </a:pPr>
                      <a:r>
                        <a:rPr b="1" lang="en-GB" sz="900">
                          <a:solidFill>
                            <a:schemeClr val="dk1"/>
                          </a:solidFill>
                          <a:latin typeface="Mada"/>
                          <a:ea typeface="Mada"/>
                          <a:cs typeface="Mada"/>
                          <a:sym typeface="Mada"/>
                        </a:rPr>
                        <a:t>Note: </a:t>
                      </a:r>
                      <a:r>
                        <a:rPr lang="en-GB" sz="900">
                          <a:solidFill>
                            <a:schemeClr val="dk1"/>
                          </a:solidFill>
                          <a:latin typeface="Mada"/>
                          <a:ea typeface="Mada"/>
                          <a:cs typeface="Mada"/>
                          <a:sym typeface="Mada"/>
                        </a:rPr>
                        <a:t>If these measures </a:t>
                      </a:r>
                      <a:r>
                        <a:rPr b="1" lang="en-GB" sz="900">
                          <a:solidFill>
                            <a:srgbClr val="CC0000"/>
                          </a:solidFill>
                          <a:latin typeface="Mada"/>
                          <a:ea typeface="Mada"/>
                          <a:cs typeface="Mada"/>
                          <a:sym typeface="Mada"/>
                        </a:rPr>
                        <a:t>prove ineffective use dobutamine.</a:t>
                      </a:r>
                      <a:endParaRPr b="1" sz="700">
                        <a:solidFill>
                          <a:schemeClr val="dk1"/>
                        </a:solidFill>
                        <a:latin typeface="Mada"/>
                        <a:ea typeface="Mada"/>
                        <a:cs typeface="Mada"/>
                        <a:sym typeface="Mada"/>
                      </a:endParaRPr>
                    </a:p>
                  </a:txBody>
                  <a:tcPr marT="91425" marB="91425" marR="91425" marL="91425"/>
                </a:tc>
                <a:tc hMerge="1"/>
              </a:tr>
              <a:tr h="361125">
                <a:tc vMerge="1"/>
                <a:tc gridSpan="2">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Chronic HF</a:t>
                      </a:r>
                      <a:endParaRPr b="1" sz="1000">
                        <a:solidFill>
                          <a:schemeClr val="dk1"/>
                        </a:solidFill>
                        <a:latin typeface="Mada"/>
                        <a:ea typeface="Mada"/>
                        <a:cs typeface="Mada"/>
                        <a:sym typeface="Mada"/>
                      </a:endParaRPr>
                    </a:p>
                  </a:txBody>
                  <a:tcPr marT="91425" marB="91425" marR="91425" marL="91425" anchor="ctr">
                    <a:solidFill>
                      <a:srgbClr val="F5E9ED"/>
                    </a:solidFill>
                  </a:tcPr>
                </a:tc>
                <a:tc hMerge="1"/>
              </a:tr>
              <a:tr h="361125">
                <a:tc vMerge="1"/>
                <a:tc>
                  <a:txBody>
                    <a:bodyPr/>
                    <a:lstStyle/>
                    <a:p>
                      <a:pPr indent="-228600" lvl="0" marL="457200" rtl="0" algn="ctr">
                        <a:spcBef>
                          <a:spcPts val="0"/>
                        </a:spcBef>
                        <a:spcAft>
                          <a:spcPts val="0"/>
                        </a:spcAft>
                        <a:buNone/>
                      </a:pPr>
                      <a:r>
                        <a:rPr b="1" lang="en-GB" sz="1200">
                          <a:solidFill>
                            <a:srgbClr val="9C254D"/>
                          </a:solidFill>
                          <a:latin typeface="Mada"/>
                          <a:ea typeface="Mada"/>
                          <a:cs typeface="Mada"/>
                          <a:sym typeface="Mada"/>
                        </a:rPr>
                        <a:t>HFrEF</a:t>
                      </a:r>
                      <a:endParaRPr b="1" sz="1200">
                        <a:solidFill>
                          <a:srgbClr val="9C254D"/>
                        </a:solidFill>
                        <a:latin typeface="Mada"/>
                        <a:ea typeface="Mada"/>
                        <a:cs typeface="Mada"/>
                        <a:sym typeface="Mada"/>
                      </a:endParaRPr>
                    </a:p>
                  </a:txBody>
                  <a:tcPr marT="91425" marB="91425" marR="91425" marL="91425">
                    <a:solidFill>
                      <a:srgbClr val="EFEFEF"/>
                    </a:solidFill>
                  </a:tcPr>
                </a:tc>
                <a:tc>
                  <a:txBody>
                    <a:bodyPr/>
                    <a:lstStyle/>
                    <a:p>
                      <a:pPr indent="0" lvl="0" marL="0" rtl="0" algn="ctr">
                        <a:spcBef>
                          <a:spcPts val="0"/>
                        </a:spcBef>
                        <a:spcAft>
                          <a:spcPts val="0"/>
                        </a:spcAft>
                        <a:buNone/>
                      </a:pPr>
                      <a:r>
                        <a:rPr b="1" lang="en-GB" sz="1200">
                          <a:solidFill>
                            <a:srgbClr val="9C254D"/>
                          </a:solidFill>
                          <a:latin typeface="Mada"/>
                          <a:ea typeface="Mada"/>
                          <a:cs typeface="Mada"/>
                          <a:sym typeface="Mada"/>
                        </a:rPr>
                        <a:t>HFpEF</a:t>
                      </a:r>
                      <a:endParaRPr b="1" sz="1200">
                        <a:solidFill>
                          <a:srgbClr val="9C254D"/>
                        </a:solidFill>
                        <a:latin typeface="Mada"/>
                        <a:ea typeface="Mada"/>
                        <a:cs typeface="Mada"/>
                        <a:sym typeface="Mada"/>
                      </a:endParaRPr>
                    </a:p>
                  </a:txBody>
                  <a:tcPr marT="91425" marB="91425" marR="91425" marL="91425" anchor="ctr">
                    <a:solidFill>
                      <a:srgbClr val="EFEFEF"/>
                    </a:solidFill>
                  </a:tcPr>
                </a:tc>
              </a:tr>
              <a:tr h="361125">
                <a:tc vMerge="1"/>
                <a:tc>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ACEI or ARB</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BB</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Spironolactone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Diuretics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Digoxin</a:t>
                      </a:r>
                      <a:endParaRPr b="1" sz="1000">
                        <a:solidFill>
                          <a:schemeClr val="dk1"/>
                        </a:solidFill>
                        <a:latin typeface="Mada"/>
                        <a:ea typeface="Mada"/>
                        <a:cs typeface="Mada"/>
                        <a:sym typeface="Mada"/>
                      </a:endParaRPr>
                    </a:p>
                  </a:txBody>
                  <a:tcPr marT="91425" marB="91425" marR="91425" marL="91425"/>
                </a:tc>
                <a:tc>
                  <a:txBody>
                    <a:bodyPr/>
                    <a:lstStyle/>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Spironolactone</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Diuretics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Uncertain: ACEI, ARBs</a:t>
                      </a:r>
                      <a:endParaRPr sz="1000">
                        <a:solidFill>
                          <a:schemeClr val="dk1"/>
                        </a:solidFill>
                        <a:latin typeface="Mada"/>
                        <a:ea typeface="Mada"/>
                        <a:cs typeface="Mada"/>
                        <a:sym typeface="Mada"/>
                      </a:endParaRPr>
                    </a:p>
                    <a:p>
                      <a:pPr indent="-292100" lvl="0" marL="4572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NOT used:</a:t>
                      </a:r>
                      <a:r>
                        <a:rPr lang="en-GB" sz="1000">
                          <a:solidFill>
                            <a:schemeClr val="dk1"/>
                          </a:solidFill>
                          <a:latin typeface="Mada"/>
                          <a:ea typeface="Mada"/>
                          <a:cs typeface="Mada"/>
                          <a:sym typeface="Mada"/>
                        </a:rPr>
                        <a:t> BB, Digoxin</a:t>
                      </a:r>
                      <a:endParaRPr sz="1000"/>
                    </a:p>
                  </a:txBody>
                  <a:tcPr marT="91425" marB="91425" marR="91425" marL="91425"/>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6" name="Shape 556"/>
        <p:cNvGrpSpPr/>
        <p:nvPr/>
      </p:nvGrpSpPr>
      <p:grpSpPr>
        <a:xfrm>
          <a:off x="0" y="0"/>
          <a:ext cx="0" cy="0"/>
          <a:chOff x="0" y="0"/>
          <a:chExt cx="0" cy="0"/>
        </a:xfrm>
      </p:grpSpPr>
      <p:sp>
        <p:nvSpPr>
          <p:cNvPr id="557" name="Google Shape;557;p51"/>
          <p:cNvSpPr/>
          <p:nvPr/>
        </p:nvSpPr>
        <p:spPr>
          <a:xfrm>
            <a:off x="1034725" y="10307950"/>
            <a:ext cx="5760900" cy="379200"/>
          </a:xfrm>
          <a:prstGeom prst="rect">
            <a:avLst/>
          </a:prstGeom>
          <a:noFill/>
          <a:ln>
            <a:noFill/>
          </a:ln>
        </p:spPr>
        <p:txBody>
          <a:bodyPr anchorCtr="0" anchor="ctr" bIns="91175" lIns="91175" spcFirstLastPara="1" rIns="91175" wrap="square" tIns="91175">
            <a:noAutofit/>
          </a:bodyPr>
          <a:lstStyle/>
          <a:p>
            <a:pPr indent="0" lvl="0" marL="0" rtl="0" algn="ctr">
              <a:spcBef>
                <a:spcPts val="0"/>
              </a:spcBef>
              <a:spcAft>
                <a:spcPts val="0"/>
              </a:spcAft>
              <a:buNone/>
            </a:pPr>
            <a:r>
              <a:rPr lang="en-GB" sz="1200">
                <a:solidFill>
                  <a:srgbClr val="FFFFFF"/>
                </a:solidFill>
                <a:latin typeface="Cabin"/>
                <a:ea typeface="Cabin"/>
                <a:cs typeface="Cabin"/>
                <a:sym typeface="Cabin"/>
              </a:rPr>
              <a:t>Answers: Q1:D | Q2:A | Q3:C | Q4:D | Q5:C | Q6:C </a:t>
            </a:r>
            <a:endParaRPr sz="1200">
              <a:solidFill>
                <a:srgbClr val="FFFFFF"/>
              </a:solidFill>
              <a:latin typeface="Cabin"/>
              <a:ea typeface="Cabin"/>
              <a:cs typeface="Cabin"/>
              <a:sym typeface="Cabin"/>
            </a:endParaRPr>
          </a:p>
        </p:txBody>
      </p:sp>
      <p:sp>
        <p:nvSpPr>
          <p:cNvPr id="558" name="Google Shape;558;p51"/>
          <p:cNvSpPr txBox="1"/>
          <p:nvPr/>
        </p:nvSpPr>
        <p:spPr>
          <a:xfrm>
            <a:off x="362150" y="1051950"/>
            <a:ext cx="6846300" cy="868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GB" sz="1000">
                <a:solidFill>
                  <a:srgbClr val="990000"/>
                </a:solidFill>
                <a:latin typeface="Cabin"/>
                <a:ea typeface="Cabin"/>
                <a:cs typeface="Cabin"/>
                <a:sym typeface="Cabin"/>
              </a:rPr>
              <a:t>Q1: A 78-year-old woman is admitted with heart failure. The underlying cause is determined to be aortic stenosis. Which sign is most likely to be present?</a:t>
            </a:r>
            <a:endParaRPr sz="900">
              <a:solidFill>
                <a:schemeClr val="dk1"/>
              </a:solidFill>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A- Pleural effusion on chest x-ray</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B- Raised jugular venous pressure (JVP)</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C- Bilateral pedal oedema</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D- Bibasal crepitations </a:t>
            </a:r>
            <a:endParaRPr>
              <a:solidFill>
                <a:schemeClr val="dk1"/>
              </a:solidFill>
            </a:endParaRPr>
          </a:p>
          <a:p>
            <a:pPr indent="0" lvl="0" marL="0" rtl="0" algn="l">
              <a:spcBef>
                <a:spcPts val="0"/>
              </a:spcBef>
              <a:spcAft>
                <a:spcPts val="0"/>
              </a:spcAft>
              <a:buClr>
                <a:srgbClr val="000000"/>
              </a:buClr>
              <a:buSzPts val="1100"/>
              <a:buFont typeface="Arial"/>
              <a:buNone/>
            </a:pPr>
            <a:r>
              <a:t/>
            </a:r>
            <a:endParaRPr sz="800">
              <a:solidFill>
                <a:srgbClr val="8B6914"/>
              </a:solidFill>
              <a:latin typeface="Cabin"/>
              <a:ea typeface="Cabin"/>
              <a:cs typeface="Cabin"/>
              <a:sym typeface="Cabin"/>
            </a:endParaRPr>
          </a:p>
          <a:p>
            <a:pPr indent="0" lvl="0" marL="0" rtl="0" algn="just">
              <a:spcBef>
                <a:spcPts val="0"/>
              </a:spcBef>
              <a:spcAft>
                <a:spcPts val="0"/>
              </a:spcAft>
              <a:buClr>
                <a:srgbClr val="000000"/>
              </a:buClr>
              <a:buSzPts val="1100"/>
              <a:buFont typeface="Arial"/>
              <a:buNone/>
            </a:pPr>
            <a:r>
              <a:rPr b="1" lang="en-GB" sz="1000">
                <a:solidFill>
                  <a:srgbClr val="990000"/>
                </a:solidFill>
                <a:latin typeface="Cabin"/>
                <a:ea typeface="Cabin"/>
                <a:cs typeface="Cabin"/>
                <a:sym typeface="Cabin"/>
              </a:rPr>
              <a:t>Q2: </a:t>
            </a:r>
            <a:r>
              <a:rPr b="1" lang="en-GB" sz="1000">
                <a:solidFill>
                  <a:srgbClr val="990000"/>
                </a:solidFill>
                <a:latin typeface="Cabin"/>
                <a:ea typeface="Cabin"/>
                <a:cs typeface="Cabin"/>
                <a:sym typeface="Cabin"/>
              </a:rPr>
              <a:t>A 78-year-old woman is admitted to your ward following a 3-day history of shortness of breath and a productive cough of white frothy sputum. On auscultation of the lungs, you hear bilateral basal coarse inspiratory crackles. You suspect that the patient is in congestive cardiac failure. You request a chest x-ray. Which of the following signs is not typically seen on chest x-ray in patients with congestive cardiac failure?</a:t>
            </a:r>
            <a:endParaRPr b="1" sz="1000">
              <a:solidFill>
                <a:srgbClr val="990000"/>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A- Lower lobe diversion		</a:t>
            </a:r>
            <a:br>
              <a:rPr lang="en-GB" sz="800">
                <a:solidFill>
                  <a:schemeClr val="dk1"/>
                </a:solidFill>
                <a:latin typeface="Cabin"/>
                <a:ea typeface="Cabin"/>
                <a:cs typeface="Cabin"/>
                <a:sym typeface="Cabin"/>
              </a:rPr>
            </a:br>
            <a:r>
              <a:rPr lang="en-GB" sz="800">
                <a:solidFill>
                  <a:schemeClr val="dk1"/>
                </a:solidFill>
                <a:latin typeface="Cabin"/>
                <a:ea typeface="Cabin"/>
                <a:cs typeface="Cabin"/>
                <a:sym typeface="Cabin"/>
              </a:rPr>
              <a:t>B- Cardiomegaly		</a:t>
            </a:r>
            <a:br>
              <a:rPr lang="en-GB" sz="800">
                <a:solidFill>
                  <a:schemeClr val="dk1"/>
                </a:solidFill>
                <a:latin typeface="Cabin"/>
                <a:ea typeface="Cabin"/>
                <a:cs typeface="Cabin"/>
                <a:sym typeface="Cabin"/>
              </a:rPr>
            </a:br>
            <a:r>
              <a:rPr lang="en-GB" sz="800">
                <a:solidFill>
                  <a:schemeClr val="dk1"/>
                </a:solidFill>
                <a:latin typeface="Cabin"/>
                <a:ea typeface="Cabin"/>
                <a:cs typeface="Cabin"/>
                <a:sym typeface="Cabin"/>
              </a:rPr>
              <a:t>C- Pleural effusions		</a:t>
            </a:r>
            <a:br>
              <a:rPr lang="en-GB" sz="800">
                <a:solidFill>
                  <a:schemeClr val="dk1"/>
                </a:solidFill>
                <a:latin typeface="Cabin"/>
                <a:ea typeface="Cabin"/>
                <a:cs typeface="Cabin"/>
                <a:sym typeface="Cabin"/>
              </a:rPr>
            </a:br>
            <a:r>
              <a:rPr lang="en-GB" sz="800">
                <a:solidFill>
                  <a:schemeClr val="dk1"/>
                </a:solidFill>
                <a:latin typeface="Cabin"/>
                <a:ea typeface="Cabin"/>
                <a:cs typeface="Cabin"/>
                <a:sym typeface="Cabin"/>
              </a:rPr>
              <a:t>D- Alveolar edema</a:t>
            </a:r>
            <a:endParaRPr b="1" sz="1000">
              <a:solidFill>
                <a:srgbClr val="990000"/>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800">
              <a:solidFill>
                <a:srgbClr val="8B6914"/>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000">
                <a:solidFill>
                  <a:srgbClr val="990000"/>
                </a:solidFill>
                <a:latin typeface="Cabin"/>
                <a:ea typeface="Cabin"/>
                <a:cs typeface="Cabin"/>
                <a:sym typeface="Cabin"/>
              </a:rPr>
              <a:t>Q3: A 71-year-old man is being treated for congestive heart failure with a combination of drugs. He complains of nausea and anorexia, and has been puzzled by observing yellow rings around lights. His pulse rate is 53/minute and irregular and blood pressure is 128/61mmHg. Which of the following medications is likely to be responsible for these symptoms?</a:t>
            </a:r>
            <a:endParaRPr sz="1100">
              <a:solidFill>
                <a:schemeClr val="dk1"/>
              </a:solidFill>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A- Lisinopril</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B- Spironolactone</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C- Digoxin</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D- Furosemide</a:t>
            </a:r>
            <a:endParaRPr b="1" sz="1000">
              <a:solidFill>
                <a:srgbClr val="990000"/>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800">
              <a:solidFill>
                <a:srgbClr val="986782"/>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000">
                <a:solidFill>
                  <a:srgbClr val="990000"/>
                </a:solidFill>
                <a:latin typeface="Cabin"/>
                <a:ea typeface="Cabin"/>
                <a:cs typeface="Cabin"/>
                <a:sym typeface="Cabin"/>
              </a:rPr>
              <a:t>Q4: A 71-year-old woman presents to ambulatory clinic with a chief complaint of dyspnea upon exertion. Over the past few weeks, she has had a chronic cough and shortness of breath when walking more than two city blocks. She has a long history of hypertension that has been poorly controlled in recent years. On physical examination, she has an elevated jugular venous pulse and rales are evident on lung examination. Cardiac enzymes are negative. Which modality is the most appropriate next step in distinguishing systolic from diastolic heart failure?</a:t>
            </a:r>
            <a:endParaRPr sz="900">
              <a:solidFill>
                <a:schemeClr val="dk1"/>
              </a:solidFill>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A- Cardiac catheterization</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B- Clinical judgment based on physical examination</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C- CT scan of the chest </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D- Echocardiography</a:t>
            </a:r>
            <a:endParaRPr b="1" sz="1000">
              <a:solidFill>
                <a:srgbClr val="990000"/>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000">
                <a:solidFill>
                  <a:srgbClr val="990000"/>
                </a:solidFill>
                <a:latin typeface="Cabin"/>
                <a:ea typeface="Cabin"/>
                <a:cs typeface="Cabin"/>
                <a:sym typeface="Cabin"/>
              </a:rPr>
              <a:t>Q5: A 65-year-old woman with chronic systolic heart failure (left ventricular ejection fraction, 30%) comes for a routine clinic visit. She reports that she is dyspneic climbing one light of stairs and uses two pillows to sleep at night. She has intermittent lower extremity edema, especially after eating a salty meal. Her medications include lisinopril 20 mg daily, carvedilol 25 mg twice daily, spironolactone 25 mg daily, and torsemide 40 mg daily. On examination, she has a heart rate of 70 beats per minute, blood pressure of 110/70 mm Hg, no jugular venous dis- tention, normal heart sounds, a II/VI holosystolic murmur at the apex, and trace-1+ peripheral edema. Her laboratory values are notable for sodium 140 mEq/L, potassium 4.8 mEq/L, blood urea nitrogen 20 mg/dL, and creatinine 1.2 mg/dL. What is the next most appropriate step in her management?</a:t>
            </a:r>
            <a:endParaRPr b="1" sz="1100">
              <a:solidFill>
                <a:schemeClr val="dk1"/>
              </a:solidFill>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A- Continue her current medications.</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B- Increase lisinopril to 30 mg daily.</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C- Stop lisinopril and start sacubitril/valsartan 49/51 mg twice daily after 36-hour washout.</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D- Increase torsemide to 60 mg daily.</a:t>
            </a:r>
            <a:endParaRPr b="1" sz="1000">
              <a:solidFill>
                <a:srgbClr val="990000"/>
              </a:solidFill>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b="1" lang="en-GB" sz="1000">
                <a:solidFill>
                  <a:srgbClr val="990000"/>
                </a:solidFill>
                <a:latin typeface="Cabin"/>
                <a:ea typeface="Cabin"/>
                <a:cs typeface="Cabin"/>
                <a:sym typeface="Cabin"/>
              </a:rPr>
              <a:t>Q6: A 74-year-old man with hypertension, coronary artery disease, GERD, and osteoarthritis presents for follow-up. He had an ST segment myocardial infarction 2 years prior and underwent successful stenting of a complete LAD arterial occlusion. For the past 3 weeks, he has noted worsening dyspnea on light exertion coupled with lower extremity swelling. He has had no recurrent chest pain. His medications include metoprolol, nifedipine, aspirin, and rosuvastatin. On examination, his blood pressure is 126/80 mm Hg. His heart rate is 70 beats per minute. His jugular venous pressure is 14 cm H2O. The first and second heart sounds are normal, and a third heart sound is appreciated. here is lower extremity edema to the knee bilaterally. A stress echocardiogram reveals mild anterior wall hypokinesis at rest, and all walls augment appropriately with stress. he left ventricular ejection fraction at rest is estimated at 40%. In addition to diuresis and discontinuation of nifedipine, what is the most appropriate management?</a:t>
            </a:r>
            <a:endParaRPr sz="1100">
              <a:solidFill>
                <a:schemeClr val="dk1"/>
              </a:solidFill>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A- Add hydralazine and isosorbide mononitrate.</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B- Add clopidogrel.</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C- Add lisinopril.</a:t>
            </a:r>
            <a:endParaRPr sz="800">
              <a:solidFill>
                <a:schemeClr val="dk1"/>
              </a:solidFill>
              <a:latin typeface="Cabin"/>
              <a:ea typeface="Cabin"/>
              <a:cs typeface="Cabin"/>
              <a:sym typeface="Cabin"/>
            </a:endParaRPr>
          </a:p>
          <a:p>
            <a:pPr indent="0" lvl="0" marL="0" rtl="0" algn="l">
              <a:spcBef>
                <a:spcPts val="0"/>
              </a:spcBef>
              <a:spcAft>
                <a:spcPts val="0"/>
              </a:spcAft>
              <a:buClr>
                <a:schemeClr val="dk1"/>
              </a:buClr>
              <a:buSzPts val="1100"/>
              <a:buFont typeface="Arial"/>
              <a:buNone/>
            </a:pPr>
            <a:r>
              <a:rPr lang="en-GB" sz="800">
                <a:solidFill>
                  <a:schemeClr val="dk1"/>
                </a:solidFill>
                <a:latin typeface="Cabin"/>
                <a:ea typeface="Cabin"/>
                <a:cs typeface="Cabin"/>
                <a:sym typeface="Cabin"/>
              </a:rPr>
              <a:t>D- Add spironolactone..</a:t>
            </a:r>
            <a:endParaRPr sz="800">
              <a:latin typeface="Cabin"/>
              <a:ea typeface="Cabin"/>
              <a:cs typeface="Cabin"/>
              <a:sym typeface="Cabin"/>
            </a:endParaRPr>
          </a:p>
          <a:p>
            <a:pPr indent="0" lvl="0" marL="0" rtl="0" algn="l">
              <a:spcBef>
                <a:spcPts val="0"/>
              </a:spcBef>
              <a:spcAft>
                <a:spcPts val="0"/>
              </a:spcAft>
              <a:buClr>
                <a:srgbClr val="000000"/>
              </a:buClr>
              <a:buSzPts val="1100"/>
              <a:buFont typeface="Arial"/>
              <a:buNone/>
            </a:pPr>
            <a:r>
              <a:t/>
            </a:r>
            <a:endParaRPr sz="800">
              <a:solidFill>
                <a:srgbClr val="000000"/>
              </a:solidFill>
              <a:latin typeface="Cabin"/>
              <a:ea typeface="Cabin"/>
              <a:cs typeface="Cabin"/>
              <a:sym typeface="Cabin"/>
            </a:endParaRPr>
          </a:p>
          <a:p>
            <a:pPr indent="0" lvl="0" marL="0" rtl="0" algn="l">
              <a:spcBef>
                <a:spcPts val="0"/>
              </a:spcBef>
              <a:spcAft>
                <a:spcPts val="0"/>
              </a:spcAft>
              <a:buNone/>
            </a:pPr>
            <a:r>
              <a:t/>
            </a:r>
            <a:endParaRPr/>
          </a:p>
        </p:txBody>
      </p:sp>
      <p:sp>
        <p:nvSpPr>
          <p:cNvPr id="559" name="Google Shape;559;p51">
            <a:hlinkClick r:id="rId3"/>
          </p:cNvPr>
          <p:cNvSpPr/>
          <p:nvPr/>
        </p:nvSpPr>
        <p:spPr>
          <a:xfrm>
            <a:off x="5686775" y="10392850"/>
            <a:ext cx="1411200" cy="209400"/>
          </a:xfrm>
          <a:prstGeom prst="roundRect">
            <a:avLst>
              <a:gd fmla="val 16667" name="adj"/>
            </a:avLst>
          </a:prstGeom>
          <a:solidFill>
            <a:srgbClr val="9C254D"/>
          </a:solid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700">
                <a:solidFill>
                  <a:srgbClr val="FFFFFF"/>
                </a:solidFill>
                <a:latin typeface="Mada"/>
                <a:ea typeface="Mada"/>
                <a:cs typeface="Mada"/>
                <a:sym typeface="Mada"/>
              </a:rPr>
              <a:t>     Answers Explanation File! </a:t>
            </a:r>
            <a:endParaRPr b="1" sz="700" u="sng">
              <a:solidFill>
                <a:srgbClr val="FFFFFF"/>
              </a:solidFill>
              <a:latin typeface="Mada"/>
              <a:ea typeface="Mada"/>
              <a:cs typeface="Mada"/>
              <a:sym typeface="Mada"/>
            </a:endParaRPr>
          </a:p>
        </p:txBody>
      </p:sp>
      <p:pic>
        <p:nvPicPr>
          <p:cNvPr id="560" name="Google Shape;560;p51"/>
          <p:cNvPicPr preferRelativeResize="0"/>
          <p:nvPr/>
        </p:nvPicPr>
        <p:blipFill>
          <a:blip r:embed="rId4">
            <a:alphaModFix/>
          </a:blip>
          <a:stretch>
            <a:fillRect/>
          </a:stretch>
        </p:blipFill>
        <p:spPr>
          <a:xfrm>
            <a:off x="5755003" y="10430983"/>
            <a:ext cx="108516" cy="133125"/>
          </a:xfrm>
          <a:prstGeom prst="rect">
            <a:avLst/>
          </a:prstGeom>
          <a:noFill/>
          <a:ln>
            <a:noFill/>
          </a:ln>
        </p:spPr>
      </p:pic>
      <p:sp>
        <p:nvSpPr>
          <p:cNvPr id="561" name="Google Shape;561;p51">
            <a:hlinkClick r:id="rId5"/>
          </p:cNvPr>
          <p:cNvSpPr/>
          <p:nvPr/>
        </p:nvSpPr>
        <p:spPr>
          <a:xfrm>
            <a:off x="5686775" y="10392850"/>
            <a:ext cx="1411200" cy="209400"/>
          </a:xfrm>
          <a:prstGeom prst="roundRect">
            <a:avLst>
              <a:gd fmla="val 16667" name="adj"/>
            </a:avLst>
          </a:prstGeom>
          <a:solidFill>
            <a:srgbClr val="9C254D"/>
          </a:solidFill>
          <a:ln cap="flat" cmpd="sng" w="9525">
            <a:solidFill>
              <a:srgbClr val="D9D9D9"/>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700">
                <a:solidFill>
                  <a:srgbClr val="FFFFFF"/>
                </a:solidFill>
                <a:latin typeface="Mada"/>
                <a:ea typeface="Mada"/>
                <a:cs typeface="Mada"/>
                <a:sym typeface="Mada"/>
              </a:rPr>
              <a:t>     </a:t>
            </a:r>
            <a:r>
              <a:rPr b="1" lang="en-GB" sz="700" u="sng">
                <a:solidFill>
                  <a:srgbClr val="FFFFFF"/>
                </a:solidFill>
                <a:latin typeface="Mada"/>
                <a:ea typeface="Mada"/>
                <a:cs typeface="Mada"/>
                <a:sym typeface="Mada"/>
                <a:hlinkClick r:id="rId6">
                  <a:extLst>
                    <a:ext uri="{A12FA001-AC4F-418D-AE19-62706E023703}">
                      <ahyp:hlinkClr val="tx"/>
                    </a:ext>
                  </a:extLst>
                </a:hlinkClick>
              </a:rPr>
              <a:t>Answers Explanation File</a:t>
            </a:r>
            <a:r>
              <a:rPr b="1" lang="en-GB" sz="700">
                <a:solidFill>
                  <a:srgbClr val="FFFFFF"/>
                </a:solidFill>
                <a:latin typeface="Mada"/>
                <a:ea typeface="Mada"/>
                <a:cs typeface="Mada"/>
                <a:sym typeface="Mada"/>
              </a:rPr>
              <a:t>! </a:t>
            </a:r>
            <a:endParaRPr b="1" sz="700" u="sng">
              <a:solidFill>
                <a:srgbClr val="FFFFFF"/>
              </a:solidFill>
              <a:latin typeface="Mada"/>
              <a:ea typeface="Mada"/>
              <a:cs typeface="Mada"/>
              <a:sym typeface="Mada"/>
            </a:endParaRPr>
          </a:p>
        </p:txBody>
      </p:sp>
      <p:sp>
        <p:nvSpPr>
          <p:cNvPr id="562" name="Google Shape;562;p51"/>
          <p:cNvSpPr/>
          <p:nvPr/>
        </p:nvSpPr>
        <p:spPr>
          <a:xfrm>
            <a:off x="5726854" y="10413780"/>
            <a:ext cx="164700" cy="167400"/>
          </a:xfrm>
          <a:prstGeom prst="ellipse">
            <a:avLst/>
          </a:prstGeom>
          <a:solidFill>
            <a:srgbClr val="CFE2F3"/>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3" name="Google Shape;563;p51"/>
          <p:cNvPicPr preferRelativeResize="0"/>
          <p:nvPr/>
        </p:nvPicPr>
        <p:blipFill>
          <a:blip r:embed="rId4">
            <a:alphaModFix/>
          </a:blip>
          <a:stretch>
            <a:fillRect/>
          </a:stretch>
        </p:blipFill>
        <p:spPr>
          <a:xfrm>
            <a:off x="5755003" y="10430983"/>
            <a:ext cx="108516" cy="1331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grpSp>
        <p:nvGrpSpPr>
          <p:cNvPr id="568" name="Google Shape;568;p52"/>
          <p:cNvGrpSpPr/>
          <p:nvPr/>
        </p:nvGrpSpPr>
        <p:grpSpPr>
          <a:xfrm>
            <a:off x="-1774523" y="-1292725"/>
            <a:ext cx="10683620" cy="8827587"/>
            <a:chOff x="-1774523" y="-1292725"/>
            <a:chExt cx="10683620" cy="8827587"/>
          </a:xfrm>
        </p:grpSpPr>
        <p:sp>
          <p:nvSpPr>
            <p:cNvPr id="569" name="Google Shape;569;p52"/>
            <p:cNvSpPr/>
            <p:nvPr/>
          </p:nvSpPr>
          <p:spPr>
            <a:xfrm rot="1034746">
              <a:off x="-1034724" y="-71934"/>
              <a:ext cx="9204022" cy="6386004"/>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570" name="Google Shape;570;p52"/>
            <p:cNvSpPr/>
            <p:nvPr/>
          </p:nvSpPr>
          <p:spPr>
            <a:xfrm>
              <a:off x="5970980" y="3615412"/>
              <a:ext cx="359964" cy="334376"/>
            </a:xfrm>
            <a:custGeom>
              <a:rect b="b" l="l" r="r" t="t"/>
              <a:pathLst>
                <a:path extrusionOk="0" h="7296" w="7293">
                  <a:moveTo>
                    <a:pt x="4475" y="369"/>
                  </a:moveTo>
                  <a:lnTo>
                    <a:pt x="4475" y="2640"/>
                  </a:lnTo>
                  <a:cubicBezTo>
                    <a:pt x="4475" y="2738"/>
                    <a:pt x="4555" y="2822"/>
                    <a:pt x="4658" y="2822"/>
                  </a:cubicBezTo>
                  <a:lnTo>
                    <a:pt x="6925" y="2822"/>
                  </a:lnTo>
                  <a:lnTo>
                    <a:pt x="6925" y="4475"/>
                  </a:lnTo>
                  <a:lnTo>
                    <a:pt x="4658" y="4475"/>
                  </a:lnTo>
                  <a:cubicBezTo>
                    <a:pt x="4555" y="4475"/>
                    <a:pt x="4475" y="4558"/>
                    <a:pt x="4475" y="4656"/>
                  </a:cubicBezTo>
                  <a:lnTo>
                    <a:pt x="4475" y="6928"/>
                  </a:lnTo>
                  <a:lnTo>
                    <a:pt x="2823" y="6928"/>
                  </a:lnTo>
                  <a:lnTo>
                    <a:pt x="2823" y="4656"/>
                  </a:lnTo>
                  <a:cubicBezTo>
                    <a:pt x="2823" y="4558"/>
                    <a:pt x="2739" y="4475"/>
                    <a:pt x="2637" y="4475"/>
                  </a:cubicBezTo>
                  <a:lnTo>
                    <a:pt x="369" y="4475"/>
                  </a:lnTo>
                  <a:lnTo>
                    <a:pt x="369" y="2822"/>
                  </a:lnTo>
                  <a:lnTo>
                    <a:pt x="2637" y="2822"/>
                  </a:lnTo>
                  <a:cubicBezTo>
                    <a:pt x="2739" y="2822"/>
                    <a:pt x="2823" y="2738"/>
                    <a:pt x="2823" y="2640"/>
                  </a:cubicBezTo>
                  <a:lnTo>
                    <a:pt x="2823" y="369"/>
                  </a:lnTo>
                  <a:close/>
                  <a:moveTo>
                    <a:pt x="2637" y="1"/>
                  </a:moveTo>
                  <a:cubicBezTo>
                    <a:pt x="2535" y="1"/>
                    <a:pt x="2455" y="85"/>
                    <a:pt x="2455" y="186"/>
                  </a:cubicBezTo>
                  <a:lnTo>
                    <a:pt x="2455" y="2454"/>
                  </a:lnTo>
                  <a:lnTo>
                    <a:pt x="187" y="2454"/>
                  </a:lnTo>
                  <a:cubicBezTo>
                    <a:pt x="85" y="2454"/>
                    <a:pt x="1" y="2538"/>
                    <a:pt x="1" y="2640"/>
                  </a:cubicBezTo>
                  <a:lnTo>
                    <a:pt x="1" y="4656"/>
                  </a:lnTo>
                  <a:cubicBezTo>
                    <a:pt x="1" y="4759"/>
                    <a:pt x="85" y="4842"/>
                    <a:pt x="187" y="4842"/>
                  </a:cubicBezTo>
                  <a:lnTo>
                    <a:pt x="2455" y="4842"/>
                  </a:lnTo>
                  <a:lnTo>
                    <a:pt x="2455" y="7110"/>
                  </a:lnTo>
                  <a:cubicBezTo>
                    <a:pt x="2455" y="7212"/>
                    <a:pt x="2535" y="7296"/>
                    <a:pt x="2637" y="7296"/>
                  </a:cubicBezTo>
                  <a:lnTo>
                    <a:pt x="4658" y="7296"/>
                  </a:lnTo>
                  <a:cubicBezTo>
                    <a:pt x="4759" y="7296"/>
                    <a:pt x="4839" y="7212"/>
                    <a:pt x="4839" y="7110"/>
                  </a:cubicBezTo>
                  <a:lnTo>
                    <a:pt x="4839" y="4842"/>
                  </a:lnTo>
                  <a:lnTo>
                    <a:pt x="7111" y="4842"/>
                  </a:lnTo>
                  <a:cubicBezTo>
                    <a:pt x="7213" y="4842"/>
                    <a:pt x="7292" y="4759"/>
                    <a:pt x="7292" y="4656"/>
                  </a:cubicBezTo>
                  <a:lnTo>
                    <a:pt x="7292" y="2640"/>
                  </a:lnTo>
                  <a:cubicBezTo>
                    <a:pt x="7292" y="2538"/>
                    <a:pt x="7213" y="2454"/>
                    <a:pt x="7111" y="2454"/>
                  </a:cubicBezTo>
                  <a:lnTo>
                    <a:pt x="4839" y="2454"/>
                  </a:lnTo>
                  <a:lnTo>
                    <a:pt x="4839" y="186"/>
                  </a:lnTo>
                  <a:cubicBezTo>
                    <a:pt x="4839" y="85"/>
                    <a:pt x="4759" y="1"/>
                    <a:pt x="4658"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71" name="Google Shape;571;p52"/>
            <p:cNvGrpSpPr/>
            <p:nvPr/>
          </p:nvGrpSpPr>
          <p:grpSpPr>
            <a:xfrm>
              <a:off x="6233909" y="4499366"/>
              <a:ext cx="294716" cy="273655"/>
              <a:chOff x="4786297" y="2980907"/>
              <a:chExt cx="189564" cy="189564"/>
            </a:xfrm>
          </p:grpSpPr>
          <p:sp>
            <p:nvSpPr>
              <p:cNvPr id="572" name="Google Shape;572;p52"/>
              <p:cNvSpPr/>
              <p:nvPr/>
            </p:nvSpPr>
            <p:spPr>
              <a:xfrm>
                <a:off x="4792203" y="2986812"/>
                <a:ext cx="177881" cy="177881"/>
              </a:xfrm>
              <a:custGeom>
                <a:rect b="b" l="l" r="r" t="t"/>
                <a:pathLst>
                  <a:path extrusionOk="0" h="5603" w="5603">
                    <a:moveTo>
                      <a:pt x="2800" y="0"/>
                    </a:moveTo>
                    <a:cubicBezTo>
                      <a:pt x="1253" y="0"/>
                      <a:pt x="1" y="1252"/>
                      <a:pt x="1" y="2799"/>
                    </a:cubicBezTo>
                    <a:cubicBezTo>
                      <a:pt x="1" y="4347"/>
                      <a:pt x="1253" y="5602"/>
                      <a:pt x="2800" y="5602"/>
                    </a:cubicBezTo>
                    <a:cubicBezTo>
                      <a:pt x="4347" y="5602"/>
                      <a:pt x="5603" y="4347"/>
                      <a:pt x="5603" y="2799"/>
                    </a:cubicBezTo>
                    <a:cubicBezTo>
                      <a:pt x="5603" y="1252"/>
                      <a:pt x="4347" y="0"/>
                      <a:pt x="280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52"/>
              <p:cNvSpPr/>
              <p:nvPr/>
            </p:nvSpPr>
            <p:spPr>
              <a:xfrm>
                <a:off x="4786297" y="2980907"/>
                <a:ext cx="189564" cy="189564"/>
              </a:xfrm>
              <a:custGeom>
                <a:rect b="b" l="l" r="r" t="t"/>
                <a:pathLst>
                  <a:path extrusionOk="0" h="5971" w="5971">
                    <a:moveTo>
                      <a:pt x="2986" y="368"/>
                    </a:moveTo>
                    <a:cubicBezTo>
                      <a:pt x="4431" y="368"/>
                      <a:pt x="5607" y="1544"/>
                      <a:pt x="5607" y="2989"/>
                    </a:cubicBezTo>
                    <a:cubicBezTo>
                      <a:pt x="5607" y="4430"/>
                      <a:pt x="4431" y="5606"/>
                      <a:pt x="2986" y="5606"/>
                    </a:cubicBezTo>
                    <a:cubicBezTo>
                      <a:pt x="1545" y="5606"/>
                      <a:pt x="369" y="4430"/>
                      <a:pt x="369" y="2989"/>
                    </a:cubicBezTo>
                    <a:cubicBezTo>
                      <a:pt x="369" y="1544"/>
                      <a:pt x="1545" y="368"/>
                      <a:pt x="2986" y="368"/>
                    </a:cubicBezTo>
                    <a:close/>
                    <a:moveTo>
                      <a:pt x="2986" y="0"/>
                    </a:moveTo>
                    <a:cubicBezTo>
                      <a:pt x="1340" y="0"/>
                      <a:pt x="1" y="1340"/>
                      <a:pt x="1" y="2989"/>
                    </a:cubicBezTo>
                    <a:cubicBezTo>
                      <a:pt x="1" y="4635"/>
                      <a:pt x="1340" y="5971"/>
                      <a:pt x="2986" y="5971"/>
                    </a:cubicBezTo>
                    <a:cubicBezTo>
                      <a:pt x="4635" y="5971"/>
                      <a:pt x="5970" y="4635"/>
                      <a:pt x="5970" y="2989"/>
                    </a:cubicBezTo>
                    <a:cubicBezTo>
                      <a:pt x="5970" y="1340"/>
                      <a:pt x="4635" y="0"/>
                      <a:pt x="298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52"/>
              <p:cNvSpPr/>
              <p:nvPr/>
            </p:nvSpPr>
            <p:spPr>
              <a:xfrm>
                <a:off x="4809188" y="3069898"/>
                <a:ext cx="143784" cy="11715"/>
              </a:xfrm>
              <a:custGeom>
                <a:rect b="b" l="l" r="r" t="t"/>
                <a:pathLst>
                  <a:path extrusionOk="0" h="369" w="4529">
                    <a:moveTo>
                      <a:pt x="187" y="1"/>
                    </a:moveTo>
                    <a:cubicBezTo>
                      <a:pt x="84" y="1"/>
                      <a:pt x="1" y="85"/>
                      <a:pt x="1" y="186"/>
                    </a:cubicBezTo>
                    <a:cubicBezTo>
                      <a:pt x="1" y="285"/>
                      <a:pt x="84" y="369"/>
                      <a:pt x="187" y="369"/>
                    </a:cubicBezTo>
                    <a:lnTo>
                      <a:pt x="4347" y="369"/>
                    </a:lnTo>
                    <a:cubicBezTo>
                      <a:pt x="4449" y="369"/>
                      <a:pt x="4529" y="285"/>
                      <a:pt x="4529" y="186"/>
                    </a:cubicBezTo>
                    <a:cubicBezTo>
                      <a:pt x="4529" y="85"/>
                      <a:pt x="4449" y="1"/>
                      <a:pt x="434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5" name="Google Shape;575;p52"/>
            <p:cNvGrpSpPr/>
            <p:nvPr/>
          </p:nvGrpSpPr>
          <p:grpSpPr>
            <a:xfrm>
              <a:off x="6730897" y="2553643"/>
              <a:ext cx="323310" cy="273663"/>
              <a:chOff x="5099945" y="1562040"/>
              <a:chExt cx="215986" cy="196894"/>
            </a:xfrm>
          </p:grpSpPr>
          <p:sp>
            <p:nvSpPr>
              <p:cNvPr id="576" name="Google Shape;576;p52"/>
              <p:cNvSpPr/>
              <p:nvPr/>
            </p:nvSpPr>
            <p:spPr>
              <a:xfrm>
                <a:off x="5106408" y="1568074"/>
                <a:ext cx="202928" cy="184825"/>
              </a:xfrm>
              <a:custGeom>
                <a:rect b="b" l="l" r="r" t="t"/>
                <a:pathLst>
                  <a:path extrusionOk="0" h="5605" w="6154">
                    <a:moveTo>
                      <a:pt x="3077" y="0"/>
                    </a:moveTo>
                    <a:cubicBezTo>
                      <a:pt x="2360" y="0"/>
                      <a:pt x="1642" y="274"/>
                      <a:pt x="1096" y="822"/>
                    </a:cubicBezTo>
                    <a:cubicBezTo>
                      <a:pt x="1" y="1918"/>
                      <a:pt x="1" y="3690"/>
                      <a:pt x="1096" y="4782"/>
                    </a:cubicBezTo>
                    <a:cubicBezTo>
                      <a:pt x="1642" y="5330"/>
                      <a:pt x="2360" y="5604"/>
                      <a:pt x="3077" y="5604"/>
                    </a:cubicBezTo>
                    <a:cubicBezTo>
                      <a:pt x="3794" y="5604"/>
                      <a:pt x="4511" y="5330"/>
                      <a:pt x="5058" y="4782"/>
                    </a:cubicBezTo>
                    <a:cubicBezTo>
                      <a:pt x="6153" y="3690"/>
                      <a:pt x="6153" y="1918"/>
                      <a:pt x="5058" y="822"/>
                    </a:cubicBezTo>
                    <a:cubicBezTo>
                      <a:pt x="4511" y="274"/>
                      <a:pt x="3794" y="0"/>
                      <a:pt x="3077"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52"/>
              <p:cNvSpPr/>
              <p:nvPr/>
            </p:nvSpPr>
            <p:spPr>
              <a:xfrm>
                <a:off x="5099945" y="1562040"/>
                <a:ext cx="215986" cy="196894"/>
              </a:xfrm>
              <a:custGeom>
                <a:rect b="b" l="l" r="r" t="t"/>
                <a:pathLst>
                  <a:path extrusionOk="0" h="5971" w="6550">
                    <a:moveTo>
                      <a:pt x="3273" y="368"/>
                    </a:moveTo>
                    <a:cubicBezTo>
                      <a:pt x="3972" y="368"/>
                      <a:pt x="4631" y="641"/>
                      <a:pt x="5126" y="1136"/>
                    </a:cubicBezTo>
                    <a:cubicBezTo>
                      <a:pt x="6146" y="2156"/>
                      <a:pt x="6146" y="3816"/>
                      <a:pt x="5126" y="4838"/>
                    </a:cubicBezTo>
                    <a:cubicBezTo>
                      <a:pt x="4614" y="5348"/>
                      <a:pt x="3944" y="5603"/>
                      <a:pt x="3273" y="5603"/>
                    </a:cubicBezTo>
                    <a:cubicBezTo>
                      <a:pt x="2603" y="5603"/>
                      <a:pt x="1933" y="5348"/>
                      <a:pt x="1423" y="4838"/>
                    </a:cubicBezTo>
                    <a:cubicBezTo>
                      <a:pt x="401" y="3816"/>
                      <a:pt x="401" y="2156"/>
                      <a:pt x="1423" y="1136"/>
                    </a:cubicBezTo>
                    <a:cubicBezTo>
                      <a:pt x="1915" y="641"/>
                      <a:pt x="2574" y="368"/>
                      <a:pt x="3273" y="368"/>
                    </a:cubicBezTo>
                    <a:close/>
                    <a:moveTo>
                      <a:pt x="3273" y="0"/>
                    </a:moveTo>
                    <a:cubicBezTo>
                      <a:pt x="2476" y="0"/>
                      <a:pt x="1726" y="313"/>
                      <a:pt x="1161" y="874"/>
                    </a:cubicBezTo>
                    <a:cubicBezTo>
                      <a:pt x="0" y="2039"/>
                      <a:pt x="0" y="3932"/>
                      <a:pt x="1161" y="5096"/>
                    </a:cubicBezTo>
                    <a:cubicBezTo>
                      <a:pt x="1744" y="5679"/>
                      <a:pt x="2508" y="5970"/>
                      <a:pt x="3273" y="5970"/>
                    </a:cubicBezTo>
                    <a:cubicBezTo>
                      <a:pt x="4037" y="5970"/>
                      <a:pt x="4802" y="5679"/>
                      <a:pt x="5385" y="5096"/>
                    </a:cubicBezTo>
                    <a:cubicBezTo>
                      <a:pt x="6549" y="3932"/>
                      <a:pt x="6549" y="2039"/>
                      <a:pt x="5385" y="874"/>
                    </a:cubicBezTo>
                    <a:cubicBezTo>
                      <a:pt x="4820" y="313"/>
                      <a:pt x="4071" y="0"/>
                      <a:pt x="327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52"/>
              <p:cNvSpPr/>
              <p:nvPr/>
            </p:nvSpPr>
            <p:spPr>
              <a:xfrm>
                <a:off x="5152771" y="1605930"/>
                <a:ext cx="110334" cy="109180"/>
              </a:xfrm>
              <a:custGeom>
                <a:rect b="b" l="l" r="r" t="t"/>
                <a:pathLst>
                  <a:path extrusionOk="0" h="3311" w="3346">
                    <a:moveTo>
                      <a:pt x="200" y="1"/>
                    </a:moveTo>
                    <a:cubicBezTo>
                      <a:pt x="153" y="1"/>
                      <a:pt x="106" y="18"/>
                      <a:pt x="70" y="52"/>
                    </a:cubicBezTo>
                    <a:cubicBezTo>
                      <a:pt x="1" y="126"/>
                      <a:pt x="1" y="242"/>
                      <a:pt x="70" y="315"/>
                    </a:cubicBezTo>
                    <a:lnTo>
                      <a:pt x="3015" y="3256"/>
                    </a:lnTo>
                    <a:cubicBezTo>
                      <a:pt x="3050" y="3293"/>
                      <a:pt x="3094" y="3310"/>
                      <a:pt x="3141" y="3310"/>
                    </a:cubicBezTo>
                    <a:cubicBezTo>
                      <a:pt x="3189" y="3310"/>
                      <a:pt x="3237" y="3293"/>
                      <a:pt x="3272" y="3256"/>
                    </a:cubicBezTo>
                    <a:cubicBezTo>
                      <a:pt x="3346" y="3184"/>
                      <a:pt x="3346" y="3067"/>
                      <a:pt x="3272" y="2998"/>
                    </a:cubicBezTo>
                    <a:lnTo>
                      <a:pt x="328" y="52"/>
                    </a:lnTo>
                    <a:cubicBezTo>
                      <a:pt x="293" y="18"/>
                      <a:pt x="247" y="1"/>
                      <a:pt x="20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 name="Google Shape;579;p52"/>
            <p:cNvGrpSpPr/>
            <p:nvPr/>
          </p:nvGrpSpPr>
          <p:grpSpPr>
            <a:xfrm>
              <a:off x="5510564" y="5207134"/>
              <a:ext cx="460558" cy="192901"/>
              <a:chOff x="5427392" y="3652956"/>
              <a:chExt cx="296236" cy="133625"/>
            </a:xfrm>
          </p:grpSpPr>
          <p:sp>
            <p:nvSpPr>
              <p:cNvPr id="580" name="Google Shape;580;p52"/>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52"/>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52"/>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3" name="Google Shape;583;p52"/>
            <p:cNvGrpSpPr/>
            <p:nvPr/>
          </p:nvGrpSpPr>
          <p:grpSpPr>
            <a:xfrm>
              <a:off x="7200498" y="2639841"/>
              <a:ext cx="271715" cy="241528"/>
              <a:chOff x="7456777" y="1936895"/>
              <a:chExt cx="174770" cy="167309"/>
            </a:xfrm>
          </p:grpSpPr>
          <p:sp>
            <p:nvSpPr>
              <p:cNvPr id="584" name="Google Shape;584;p52"/>
              <p:cNvSpPr/>
              <p:nvPr/>
            </p:nvSpPr>
            <p:spPr>
              <a:xfrm>
                <a:off x="7463158" y="1942705"/>
                <a:ext cx="162039" cy="155626"/>
              </a:xfrm>
              <a:custGeom>
                <a:rect b="b" l="l" r="r" t="t"/>
                <a:pathLst>
                  <a:path extrusionOk="0" h="4902" w="5104">
                    <a:moveTo>
                      <a:pt x="1133" y="1"/>
                    </a:moveTo>
                    <a:cubicBezTo>
                      <a:pt x="868" y="1"/>
                      <a:pt x="605" y="102"/>
                      <a:pt x="405" y="303"/>
                    </a:cubicBezTo>
                    <a:cubicBezTo>
                      <a:pt x="0" y="708"/>
                      <a:pt x="0" y="1359"/>
                      <a:pt x="405" y="1763"/>
                    </a:cubicBezTo>
                    <a:lnTo>
                      <a:pt x="3240" y="4599"/>
                    </a:lnTo>
                    <a:cubicBezTo>
                      <a:pt x="3442" y="4801"/>
                      <a:pt x="3706" y="4902"/>
                      <a:pt x="3970" y="4902"/>
                    </a:cubicBezTo>
                    <a:cubicBezTo>
                      <a:pt x="4234" y="4902"/>
                      <a:pt x="4498" y="4801"/>
                      <a:pt x="4700" y="4599"/>
                    </a:cubicBezTo>
                    <a:cubicBezTo>
                      <a:pt x="5104" y="4198"/>
                      <a:pt x="5104" y="3543"/>
                      <a:pt x="4700" y="3139"/>
                    </a:cubicBezTo>
                    <a:lnTo>
                      <a:pt x="1864" y="303"/>
                    </a:lnTo>
                    <a:cubicBezTo>
                      <a:pt x="1662" y="102"/>
                      <a:pt x="1397"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52"/>
              <p:cNvSpPr/>
              <p:nvPr/>
            </p:nvSpPr>
            <p:spPr>
              <a:xfrm>
                <a:off x="7456777" y="1936895"/>
                <a:ext cx="174770" cy="167309"/>
              </a:xfrm>
              <a:custGeom>
                <a:rect b="b" l="l" r="r" t="t"/>
                <a:pathLst>
                  <a:path extrusionOk="0" h="5270" w="5505">
                    <a:moveTo>
                      <a:pt x="1333" y="367"/>
                    </a:moveTo>
                    <a:cubicBezTo>
                      <a:pt x="1552" y="367"/>
                      <a:pt x="1770" y="450"/>
                      <a:pt x="1934" y="618"/>
                    </a:cubicBezTo>
                    <a:lnTo>
                      <a:pt x="4770" y="3453"/>
                    </a:lnTo>
                    <a:cubicBezTo>
                      <a:pt x="5101" y="3785"/>
                      <a:pt x="5101" y="4324"/>
                      <a:pt x="4770" y="4655"/>
                    </a:cubicBezTo>
                    <a:cubicBezTo>
                      <a:pt x="4612" y="4815"/>
                      <a:pt x="4392" y="4895"/>
                      <a:pt x="4172" y="4895"/>
                    </a:cubicBezTo>
                    <a:cubicBezTo>
                      <a:pt x="3952" y="4895"/>
                      <a:pt x="3732" y="4815"/>
                      <a:pt x="3572" y="4655"/>
                    </a:cubicBezTo>
                    <a:lnTo>
                      <a:pt x="733" y="1815"/>
                    </a:lnTo>
                    <a:cubicBezTo>
                      <a:pt x="402" y="1484"/>
                      <a:pt x="402" y="949"/>
                      <a:pt x="733" y="618"/>
                    </a:cubicBezTo>
                    <a:cubicBezTo>
                      <a:pt x="900" y="450"/>
                      <a:pt x="1115" y="367"/>
                      <a:pt x="1333" y="367"/>
                    </a:cubicBezTo>
                    <a:close/>
                    <a:moveTo>
                      <a:pt x="1334" y="0"/>
                    </a:moveTo>
                    <a:cubicBezTo>
                      <a:pt x="1022" y="0"/>
                      <a:pt x="711" y="119"/>
                      <a:pt x="474" y="355"/>
                    </a:cubicBezTo>
                    <a:cubicBezTo>
                      <a:pt x="1" y="832"/>
                      <a:pt x="1" y="1600"/>
                      <a:pt x="474" y="2077"/>
                    </a:cubicBezTo>
                    <a:lnTo>
                      <a:pt x="3310" y="4913"/>
                    </a:lnTo>
                    <a:cubicBezTo>
                      <a:pt x="3547" y="5150"/>
                      <a:pt x="3860" y="5270"/>
                      <a:pt x="4173" y="5270"/>
                    </a:cubicBezTo>
                    <a:cubicBezTo>
                      <a:pt x="4482" y="5270"/>
                      <a:pt x="4796" y="5150"/>
                      <a:pt x="5032" y="4913"/>
                    </a:cubicBezTo>
                    <a:cubicBezTo>
                      <a:pt x="5505" y="4440"/>
                      <a:pt x="5505" y="3668"/>
                      <a:pt x="5032" y="3195"/>
                    </a:cubicBezTo>
                    <a:lnTo>
                      <a:pt x="2193" y="355"/>
                    </a:lnTo>
                    <a:cubicBezTo>
                      <a:pt x="1956" y="119"/>
                      <a:pt x="1645"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52"/>
              <p:cNvSpPr/>
              <p:nvPr/>
            </p:nvSpPr>
            <p:spPr>
              <a:xfrm>
                <a:off x="7463158" y="1942705"/>
                <a:ext cx="105084" cy="101878"/>
              </a:xfrm>
              <a:custGeom>
                <a:rect b="b" l="l" r="r" t="t"/>
                <a:pathLst>
                  <a:path extrusionOk="0" h="3209" w="3310">
                    <a:moveTo>
                      <a:pt x="1133" y="1"/>
                    </a:moveTo>
                    <a:cubicBezTo>
                      <a:pt x="868" y="1"/>
                      <a:pt x="605" y="102"/>
                      <a:pt x="405" y="303"/>
                    </a:cubicBezTo>
                    <a:cubicBezTo>
                      <a:pt x="0" y="708"/>
                      <a:pt x="0" y="1359"/>
                      <a:pt x="405" y="1763"/>
                    </a:cubicBezTo>
                    <a:lnTo>
                      <a:pt x="1850" y="3208"/>
                    </a:lnTo>
                    <a:lnTo>
                      <a:pt x="3309" y="1748"/>
                    </a:lnTo>
                    <a:lnTo>
                      <a:pt x="1864" y="303"/>
                    </a:lnTo>
                    <a:cubicBezTo>
                      <a:pt x="1662" y="102"/>
                      <a:pt x="1397" y="1"/>
                      <a:pt x="1133"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52"/>
              <p:cNvSpPr/>
              <p:nvPr/>
            </p:nvSpPr>
            <p:spPr>
              <a:xfrm>
                <a:off x="7456777" y="1937244"/>
                <a:ext cx="117244" cy="113243"/>
              </a:xfrm>
              <a:custGeom>
                <a:rect b="b" l="l" r="r" t="t"/>
                <a:pathLst>
                  <a:path extrusionOk="0" h="3567" w="3693">
                    <a:moveTo>
                      <a:pt x="1333" y="356"/>
                    </a:moveTo>
                    <a:cubicBezTo>
                      <a:pt x="1552" y="356"/>
                      <a:pt x="1770" y="439"/>
                      <a:pt x="1934" y="607"/>
                    </a:cubicBezTo>
                    <a:lnTo>
                      <a:pt x="3252" y="1920"/>
                    </a:lnTo>
                    <a:lnTo>
                      <a:pt x="2051" y="3122"/>
                    </a:lnTo>
                    <a:lnTo>
                      <a:pt x="733" y="1804"/>
                    </a:lnTo>
                    <a:cubicBezTo>
                      <a:pt x="402" y="1473"/>
                      <a:pt x="402" y="938"/>
                      <a:pt x="733" y="607"/>
                    </a:cubicBezTo>
                    <a:cubicBezTo>
                      <a:pt x="900" y="439"/>
                      <a:pt x="1115" y="356"/>
                      <a:pt x="1333" y="356"/>
                    </a:cubicBezTo>
                    <a:close/>
                    <a:moveTo>
                      <a:pt x="1334" y="0"/>
                    </a:moveTo>
                    <a:cubicBezTo>
                      <a:pt x="1019" y="0"/>
                      <a:pt x="704" y="115"/>
                      <a:pt x="474" y="344"/>
                    </a:cubicBezTo>
                    <a:cubicBezTo>
                      <a:pt x="1" y="821"/>
                      <a:pt x="1" y="1589"/>
                      <a:pt x="474" y="2066"/>
                    </a:cubicBezTo>
                    <a:lnTo>
                      <a:pt x="1919" y="3511"/>
                    </a:lnTo>
                    <a:cubicBezTo>
                      <a:pt x="1956" y="3548"/>
                      <a:pt x="2003" y="3566"/>
                      <a:pt x="2051" y="3566"/>
                    </a:cubicBezTo>
                    <a:cubicBezTo>
                      <a:pt x="2098" y="3566"/>
                      <a:pt x="2145" y="3548"/>
                      <a:pt x="2182" y="3511"/>
                    </a:cubicBezTo>
                    <a:lnTo>
                      <a:pt x="3641" y="2052"/>
                    </a:lnTo>
                    <a:cubicBezTo>
                      <a:pt x="3674" y="2016"/>
                      <a:pt x="3692" y="1972"/>
                      <a:pt x="3692" y="1920"/>
                    </a:cubicBezTo>
                    <a:cubicBezTo>
                      <a:pt x="3692" y="1873"/>
                      <a:pt x="3674" y="1826"/>
                      <a:pt x="3641" y="1793"/>
                    </a:cubicBezTo>
                    <a:lnTo>
                      <a:pt x="2193" y="344"/>
                    </a:lnTo>
                    <a:cubicBezTo>
                      <a:pt x="1964" y="115"/>
                      <a:pt x="1649" y="0"/>
                      <a:pt x="1334"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8" name="Google Shape;588;p52"/>
            <p:cNvGrpSpPr/>
            <p:nvPr/>
          </p:nvGrpSpPr>
          <p:grpSpPr>
            <a:xfrm>
              <a:off x="6187636" y="5036716"/>
              <a:ext cx="265989" cy="241390"/>
              <a:chOff x="3923092" y="3421606"/>
              <a:chExt cx="171087" cy="167214"/>
            </a:xfrm>
          </p:grpSpPr>
          <p:sp>
            <p:nvSpPr>
              <p:cNvPr id="589" name="Google Shape;589;p52"/>
              <p:cNvSpPr/>
              <p:nvPr/>
            </p:nvSpPr>
            <p:spPr>
              <a:xfrm>
                <a:off x="3925759" y="3427448"/>
                <a:ext cx="162071" cy="155626"/>
              </a:xfrm>
              <a:custGeom>
                <a:rect b="b" l="l" r="r" t="t"/>
                <a:pathLst>
                  <a:path extrusionOk="0" h="4902" w="5105">
                    <a:moveTo>
                      <a:pt x="1134" y="1"/>
                    </a:moveTo>
                    <a:cubicBezTo>
                      <a:pt x="869" y="1"/>
                      <a:pt x="605" y="101"/>
                      <a:pt x="405" y="303"/>
                    </a:cubicBezTo>
                    <a:cubicBezTo>
                      <a:pt x="1" y="704"/>
                      <a:pt x="1" y="1359"/>
                      <a:pt x="405" y="1763"/>
                    </a:cubicBezTo>
                    <a:lnTo>
                      <a:pt x="3240" y="4599"/>
                    </a:lnTo>
                    <a:cubicBezTo>
                      <a:pt x="3443" y="4801"/>
                      <a:pt x="3707" y="4902"/>
                      <a:pt x="3971" y="4902"/>
                    </a:cubicBezTo>
                    <a:cubicBezTo>
                      <a:pt x="4235" y="4902"/>
                      <a:pt x="4498" y="4801"/>
                      <a:pt x="4700" y="4599"/>
                    </a:cubicBezTo>
                    <a:cubicBezTo>
                      <a:pt x="5105" y="4194"/>
                      <a:pt x="5105" y="3544"/>
                      <a:pt x="4700" y="3139"/>
                    </a:cubicBezTo>
                    <a:lnTo>
                      <a:pt x="1864" y="303"/>
                    </a:lnTo>
                    <a:cubicBezTo>
                      <a:pt x="1663" y="101"/>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52"/>
              <p:cNvSpPr/>
              <p:nvPr/>
            </p:nvSpPr>
            <p:spPr>
              <a:xfrm>
                <a:off x="3923092" y="3421606"/>
                <a:ext cx="171087" cy="167214"/>
              </a:xfrm>
              <a:custGeom>
                <a:rect b="b" l="l" r="r" t="t"/>
                <a:pathLst>
                  <a:path extrusionOk="0" h="5267" w="5389">
                    <a:moveTo>
                      <a:pt x="1217" y="368"/>
                    </a:moveTo>
                    <a:cubicBezTo>
                      <a:pt x="1436" y="368"/>
                      <a:pt x="1654" y="451"/>
                      <a:pt x="1817" y="615"/>
                    </a:cubicBezTo>
                    <a:lnTo>
                      <a:pt x="4653" y="3454"/>
                    </a:lnTo>
                    <a:cubicBezTo>
                      <a:pt x="4984" y="3782"/>
                      <a:pt x="4984" y="4321"/>
                      <a:pt x="4653" y="4652"/>
                    </a:cubicBezTo>
                    <a:cubicBezTo>
                      <a:pt x="4488" y="4817"/>
                      <a:pt x="4270" y="4900"/>
                      <a:pt x="4053" y="4900"/>
                    </a:cubicBezTo>
                    <a:cubicBezTo>
                      <a:pt x="3835" y="4900"/>
                      <a:pt x="3617" y="4817"/>
                      <a:pt x="3452" y="4652"/>
                    </a:cubicBez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3193" y="4914"/>
                    </a:lnTo>
                    <a:cubicBezTo>
                      <a:pt x="3430" y="5151"/>
                      <a:pt x="3744" y="5267"/>
                      <a:pt x="4053" y="5267"/>
                    </a:cubicBezTo>
                    <a:cubicBezTo>
                      <a:pt x="4366" y="5267"/>
                      <a:pt x="4679" y="5151"/>
                      <a:pt x="4915" y="4914"/>
                    </a:cubicBezTo>
                    <a:cubicBezTo>
                      <a:pt x="5389" y="4437"/>
                      <a:pt x="5389" y="3666"/>
                      <a:pt x="4915" y="3192"/>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52"/>
              <p:cNvSpPr/>
              <p:nvPr/>
            </p:nvSpPr>
            <p:spPr>
              <a:xfrm>
                <a:off x="3925759" y="3427448"/>
                <a:ext cx="105116" cy="101878"/>
              </a:xfrm>
              <a:custGeom>
                <a:rect b="b" l="l" r="r" t="t"/>
                <a:pathLst>
                  <a:path extrusionOk="0" h="3209" w="3311">
                    <a:moveTo>
                      <a:pt x="1134" y="1"/>
                    </a:moveTo>
                    <a:cubicBezTo>
                      <a:pt x="869" y="1"/>
                      <a:pt x="605" y="101"/>
                      <a:pt x="405" y="303"/>
                    </a:cubicBezTo>
                    <a:cubicBezTo>
                      <a:pt x="1" y="704"/>
                      <a:pt x="1" y="1359"/>
                      <a:pt x="405" y="1763"/>
                    </a:cubicBezTo>
                    <a:lnTo>
                      <a:pt x="1850" y="3208"/>
                    </a:lnTo>
                    <a:lnTo>
                      <a:pt x="3310" y="1748"/>
                    </a:lnTo>
                    <a:lnTo>
                      <a:pt x="1864" y="303"/>
                    </a:lnTo>
                    <a:cubicBezTo>
                      <a:pt x="1663" y="101"/>
                      <a:pt x="1398" y="1"/>
                      <a:pt x="1134" y="1"/>
                    </a:cubicBezTo>
                    <a:close/>
                  </a:path>
                </a:pathLst>
              </a:custGeom>
              <a:solidFill>
                <a:srgbClr val="3CC9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52"/>
              <p:cNvSpPr/>
              <p:nvPr/>
            </p:nvSpPr>
            <p:spPr>
              <a:xfrm>
                <a:off x="3923092" y="3421606"/>
                <a:ext cx="114132" cy="113497"/>
              </a:xfrm>
              <a:custGeom>
                <a:rect b="b" l="l" r="r" t="t"/>
                <a:pathLst>
                  <a:path extrusionOk="0" h="3575" w="3595">
                    <a:moveTo>
                      <a:pt x="1217" y="368"/>
                    </a:moveTo>
                    <a:cubicBezTo>
                      <a:pt x="1436" y="368"/>
                      <a:pt x="1654" y="451"/>
                      <a:pt x="1817" y="615"/>
                    </a:cubicBezTo>
                    <a:lnTo>
                      <a:pt x="3136" y="1932"/>
                    </a:lnTo>
                    <a:lnTo>
                      <a:pt x="1934" y="3134"/>
                    </a:lnTo>
                    <a:lnTo>
                      <a:pt x="616" y="1816"/>
                    </a:lnTo>
                    <a:cubicBezTo>
                      <a:pt x="456" y="1656"/>
                      <a:pt x="369" y="1441"/>
                      <a:pt x="369" y="1216"/>
                    </a:cubicBezTo>
                    <a:cubicBezTo>
                      <a:pt x="369" y="990"/>
                      <a:pt x="456" y="775"/>
                      <a:pt x="616" y="615"/>
                    </a:cubicBezTo>
                    <a:cubicBezTo>
                      <a:pt x="784" y="451"/>
                      <a:pt x="999" y="368"/>
                      <a:pt x="1217" y="368"/>
                    </a:cubicBezTo>
                    <a:close/>
                    <a:moveTo>
                      <a:pt x="1215" y="0"/>
                    </a:moveTo>
                    <a:cubicBezTo>
                      <a:pt x="904" y="0"/>
                      <a:pt x="594" y="118"/>
                      <a:pt x="358" y="356"/>
                    </a:cubicBezTo>
                    <a:cubicBezTo>
                      <a:pt x="129" y="586"/>
                      <a:pt x="1" y="892"/>
                      <a:pt x="1" y="1216"/>
                    </a:cubicBezTo>
                    <a:cubicBezTo>
                      <a:pt x="1" y="1539"/>
                      <a:pt x="129" y="1845"/>
                      <a:pt x="358" y="2075"/>
                    </a:cubicBezTo>
                    <a:lnTo>
                      <a:pt x="1803" y="3523"/>
                    </a:lnTo>
                    <a:cubicBezTo>
                      <a:pt x="1839" y="3556"/>
                      <a:pt x="1883" y="3575"/>
                      <a:pt x="1934" y="3575"/>
                    </a:cubicBezTo>
                    <a:cubicBezTo>
                      <a:pt x="1982" y="3575"/>
                      <a:pt x="2029" y="3556"/>
                      <a:pt x="2062" y="3523"/>
                    </a:cubicBezTo>
                    <a:lnTo>
                      <a:pt x="3525" y="2063"/>
                    </a:lnTo>
                    <a:cubicBezTo>
                      <a:pt x="3594" y="1991"/>
                      <a:pt x="3594" y="1875"/>
                      <a:pt x="3525" y="1801"/>
                    </a:cubicBezTo>
                    <a:lnTo>
                      <a:pt x="2076" y="356"/>
                    </a:lnTo>
                    <a:cubicBezTo>
                      <a:pt x="1839" y="119"/>
                      <a:pt x="1527" y="0"/>
                      <a:pt x="1215"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3" name="Google Shape;593;p52"/>
            <p:cNvGrpSpPr/>
            <p:nvPr/>
          </p:nvGrpSpPr>
          <p:grpSpPr>
            <a:xfrm>
              <a:off x="5801382" y="4601754"/>
              <a:ext cx="120088" cy="295337"/>
              <a:chOff x="6689991" y="3974566"/>
              <a:chExt cx="77242" cy="204583"/>
            </a:xfrm>
          </p:grpSpPr>
          <p:sp>
            <p:nvSpPr>
              <p:cNvPr id="594" name="Google Shape;594;p52"/>
              <p:cNvSpPr/>
              <p:nvPr/>
            </p:nvSpPr>
            <p:spPr>
              <a:xfrm>
                <a:off x="6695896" y="398037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p52"/>
              <p:cNvSpPr/>
              <p:nvPr/>
            </p:nvSpPr>
            <p:spPr>
              <a:xfrm>
                <a:off x="6689991" y="3974566"/>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52"/>
              <p:cNvSpPr/>
              <p:nvPr/>
            </p:nvSpPr>
            <p:spPr>
              <a:xfrm>
                <a:off x="6695896" y="4075590"/>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52"/>
              <p:cNvSpPr/>
              <p:nvPr/>
            </p:nvSpPr>
            <p:spPr>
              <a:xfrm>
                <a:off x="6689991" y="4069811"/>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98" name="Google Shape;598;p52"/>
            <p:cNvGrpSpPr/>
            <p:nvPr/>
          </p:nvGrpSpPr>
          <p:grpSpPr>
            <a:xfrm>
              <a:off x="5193184" y="5104648"/>
              <a:ext cx="120038" cy="295379"/>
              <a:chOff x="4308549" y="4159596"/>
              <a:chExt cx="77210" cy="204613"/>
            </a:xfrm>
          </p:grpSpPr>
          <p:sp>
            <p:nvSpPr>
              <p:cNvPr id="599" name="Google Shape;599;p52"/>
              <p:cNvSpPr/>
              <p:nvPr/>
            </p:nvSpPr>
            <p:spPr>
              <a:xfrm>
                <a:off x="4314454" y="4165406"/>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52"/>
              <p:cNvSpPr/>
              <p:nvPr/>
            </p:nvSpPr>
            <p:spPr>
              <a:xfrm>
                <a:off x="4308549" y="4159596"/>
                <a:ext cx="77210" cy="204613"/>
              </a:xfrm>
              <a:custGeom>
                <a:rect b="b" l="l" r="r" t="t"/>
                <a:pathLst>
                  <a:path extrusionOk="0" h="6445" w="2432">
                    <a:moveTo>
                      <a:pt x="1216" y="369"/>
                    </a:moveTo>
                    <a:cubicBezTo>
                      <a:pt x="1685" y="369"/>
                      <a:pt x="2068" y="747"/>
                      <a:pt x="2068" y="1217"/>
                    </a:cubicBezTo>
                    <a:lnTo>
                      <a:pt x="2068" y="5229"/>
                    </a:lnTo>
                    <a:cubicBezTo>
                      <a:pt x="2068" y="5698"/>
                      <a:pt x="1685" y="6076"/>
                      <a:pt x="1216" y="6076"/>
                    </a:cubicBezTo>
                    <a:cubicBezTo>
                      <a:pt x="750" y="6076"/>
                      <a:pt x="368" y="5698"/>
                      <a:pt x="368" y="5229"/>
                    </a:cubicBezTo>
                    <a:lnTo>
                      <a:pt x="368" y="1217"/>
                    </a:lnTo>
                    <a:cubicBezTo>
                      <a:pt x="368" y="747"/>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52"/>
              <p:cNvSpPr/>
              <p:nvPr/>
            </p:nvSpPr>
            <p:spPr>
              <a:xfrm>
                <a:off x="4314454" y="4165406"/>
                <a:ext cx="65527" cy="97814"/>
              </a:xfrm>
              <a:custGeom>
                <a:rect b="b" l="l" r="r" t="t"/>
                <a:pathLst>
                  <a:path extrusionOk="0" h="3081" w="2064">
                    <a:moveTo>
                      <a:pt x="1030" y="0"/>
                    </a:moveTo>
                    <a:cubicBezTo>
                      <a:pt x="462" y="0"/>
                      <a:pt x="0" y="463"/>
                      <a:pt x="0" y="1034"/>
                    </a:cubicBezTo>
                    <a:lnTo>
                      <a:pt x="0" y="3080"/>
                    </a:lnTo>
                    <a:lnTo>
                      <a:pt x="2064" y="3080"/>
                    </a:lnTo>
                    <a:lnTo>
                      <a:pt x="2064" y="1034"/>
                    </a:lnTo>
                    <a:cubicBezTo>
                      <a:pt x="2064" y="463"/>
                      <a:pt x="1602" y="0"/>
                      <a:pt x="1030"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52"/>
              <p:cNvSpPr/>
              <p:nvPr/>
            </p:nvSpPr>
            <p:spPr>
              <a:xfrm>
                <a:off x="4308549" y="4159596"/>
                <a:ext cx="77210" cy="109370"/>
              </a:xfrm>
              <a:custGeom>
                <a:rect b="b" l="l" r="r" t="t"/>
                <a:pathLst>
                  <a:path extrusionOk="0" h="3445" w="2432">
                    <a:moveTo>
                      <a:pt x="1216" y="369"/>
                    </a:moveTo>
                    <a:cubicBezTo>
                      <a:pt x="1685" y="369"/>
                      <a:pt x="2068" y="747"/>
                      <a:pt x="2068" y="1217"/>
                    </a:cubicBezTo>
                    <a:lnTo>
                      <a:pt x="2068" y="3077"/>
                    </a:lnTo>
                    <a:lnTo>
                      <a:pt x="368" y="3077"/>
                    </a:lnTo>
                    <a:lnTo>
                      <a:pt x="368" y="1217"/>
                    </a:lnTo>
                    <a:cubicBezTo>
                      <a:pt x="368" y="747"/>
                      <a:pt x="750" y="369"/>
                      <a:pt x="1216" y="369"/>
                    </a:cubicBezTo>
                    <a:close/>
                    <a:moveTo>
                      <a:pt x="1216" y="1"/>
                    </a:moveTo>
                    <a:cubicBezTo>
                      <a:pt x="546" y="1"/>
                      <a:pt x="0" y="547"/>
                      <a:pt x="0" y="1217"/>
                    </a:cubicBezTo>
                    <a:lnTo>
                      <a:pt x="0" y="3263"/>
                    </a:lnTo>
                    <a:cubicBezTo>
                      <a:pt x="0" y="3361"/>
                      <a:pt x="84" y="3445"/>
                      <a:pt x="186" y="3445"/>
                    </a:cubicBezTo>
                    <a:lnTo>
                      <a:pt x="2250" y="3445"/>
                    </a:lnTo>
                    <a:cubicBezTo>
                      <a:pt x="2352" y="3445"/>
                      <a:pt x="2432" y="3361"/>
                      <a:pt x="2432" y="3263"/>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3" name="Google Shape;603;p52"/>
            <p:cNvGrpSpPr/>
            <p:nvPr/>
          </p:nvGrpSpPr>
          <p:grpSpPr>
            <a:xfrm>
              <a:off x="6630902" y="3487361"/>
              <a:ext cx="265720" cy="232428"/>
              <a:chOff x="4366946" y="1834186"/>
              <a:chExt cx="177537" cy="173778"/>
            </a:xfrm>
          </p:grpSpPr>
          <p:sp>
            <p:nvSpPr>
              <p:cNvPr id="604" name="Google Shape;604;p52"/>
              <p:cNvSpPr/>
              <p:nvPr/>
            </p:nvSpPr>
            <p:spPr>
              <a:xfrm>
                <a:off x="4369584" y="1840187"/>
                <a:ext cx="168304" cy="161676"/>
              </a:xfrm>
              <a:custGeom>
                <a:rect b="b" l="l" r="r" t="t"/>
                <a:pathLst>
                  <a:path extrusionOk="0" h="4903" w="5104">
                    <a:moveTo>
                      <a:pt x="1134" y="1"/>
                    </a:moveTo>
                    <a:cubicBezTo>
                      <a:pt x="871" y="1"/>
                      <a:pt x="607" y="102"/>
                      <a:pt x="404" y="304"/>
                    </a:cubicBezTo>
                    <a:cubicBezTo>
                      <a:pt x="1" y="704"/>
                      <a:pt x="1" y="1360"/>
                      <a:pt x="404" y="1764"/>
                    </a:cubicBezTo>
                    <a:lnTo>
                      <a:pt x="3240" y="4600"/>
                    </a:lnTo>
                    <a:cubicBezTo>
                      <a:pt x="3442" y="4802"/>
                      <a:pt x="3707" y="4903"/>
                      <a:pt x="3972" y="4903"/>
                    </a:cubicBezTo>
                    <a:cubicBezTo>
                      <a:pt x="4237" y="4903"/>
                      <a:pt x="4501" y="4802"/>
                      <a:pt x="4704" y="4600"/>
                    </a:cubicBezTo>
                    <a:cubicBezTo>
                      <a:pt x="5104" y="4195"/>
                      <a:pt x="5104" y="3544"/>
                      <a:pt x="4704" y="3140"/>
                    </a:cubicBezTo>
                    <a:lnTo>
                      <a:pt x="1864" y="304"/>
                    </a:lnTo>
                    <a:cubicBezTo>
                      <a:pt x="1662" y="102"/>
                      <a:pt x="1398" y="1"/>
                      <a:pt x="1134" y="1"/>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52"/>
              <p:cNvSpPr/>
              <p:nvPr/>
            </p:nvSpPr>
            <p:spPr>
              <a:xfrm>
                <a:off x="4366946" y="1834186"/>
                <a:ext cx="177537" cy="173778"/>
              </a:xfrm>
              <a:custGeom>
                <a:rect b="b" l="l" r="r" t="t"/>
                <a:pathLst>
                  <a:path extrusionOk="0" h="5270" w="5384">
                    <a:moveTo>
                      <a:pt x="1217" y="366"/>
                    </a:moveTo>
                    <a:cubicBezTo>
                      <a:pt x="1431" y="366"/>
                      <a:pt x="1649" y="450"/>
                      <a:pt x="1817" y="614"/>
                    </a:cubicBezTo>
                    <a:lnTo>
                      <a:pt x="4653" y="3453"/>
                    </a:lnTo>
                    <a:cubicBezTo>
                      <a:pt x="4984" y="3784"/>
                      <a:pt x="4984" y="4323"/>
                      <a:pt x="4653" y="4654"/>
                    </a:cubicBezTo>
                    <a:cubicBezTo>
                      <a:pt x="4487" y="4819"/>
                      <a:pt x="4268" y="4901"/>
                      <a:pt x="4050" y="4901"/>
                    </a:cubicBezTo>
                    <a:cubicBezTo>
                      <a:pt x="3833" y="4901"/>
                      <a:pt x="3616" y="4820"/>
                      <a:pt x="3451" y="4654"/>
                    </a:cubicBezTo>
                    <a:lnTo>
                      <a:pt x="616" y="1815"/>
                    </a:lnTo>
                    <a:cubicBezTo>
                      <a:pt x="456" y="1654"/>
                      <a:pt x="365" y="1444"/>
                      <a:pt x="365" y="1214"/>
                    </a:cubicBezTo>
                    <a:cubicBezTo>
                      <a:pt x="365" y="989"/>
                      <a:pt x="456" y="774"/>
                      <a:pt x="616" y="614"/>
                    </a:cubicBezTo>
                    <a:cubicBezTo>
                      <a:pt x="780" y="450"/>
                      <a:pt x="998" y="366"/>
                      <a:pt x="1217" y="366"/>
                    </a:cubicBezTo>
                    <a:close/>
                    <a:moveTo>
                      <a:pt x="1216" y="0"/>
                    </a:moveTo>
                    <a:cubicBezTo>
                      <a:pt x="904" y="0"/>
                      <a:pt x="592" y="118"/>
                      <a:pt x="353" y="355"/>
                    </a:cubicBezTo>
                    <a:cubicBezTo>
                      <a:pt x="125" y="584"/>
                      <a:pt x="0" y="890"/>
                      <a:pt x="0" y="1214"/>
                    </a:cubicBezTo>
                    <a:cubicBezTo>
                      <a:pt x="0" y="1538"/>
                      <a:pt x="125" y="1844"/>
                      <a:pt x="357" y="2074"/>
                    </a:cubicBezTo>
                    <a:lnTo>
                      <a:pt x="3193" y="4913"/>
                    </a:lnTo>
                    <a:cubicBezTo>
                      <a:pt x="3423" y="5142"/>
                      <a:pt x="3728" y="5269"/>
                      <a:pt x="4052" y="5269"/>
                    </a:cubicBezTo>
                    <a:cubicBezTo>
                      <a:pt x="4376" y="5269"/>
                      <a:pt x="4681" y="5142"/>
                      <a:pt x="4911" y="4913"/>
                    </a:cubicBezTo>
                    <a:cubicBezTo>
                      <a:pt x="5384" y="4439"/>
                      <a:pt x="5384" y="3668"/>
                      <a:pt x="4911" y="3191"/>
                    </a:cubicBezTo>
                    <a:lnTo>
                      <a:pt x="2075" y="355"/>
                    </a:lnTo>
                    <a:cubicBezTo>
                      <a:pt x="1839" y="118"/>
                      <a:pt x="1527" y="0"/>
                      <a:pt x="121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52"/>
              <p:cNvSpPr/>
              <p:nvPr/>
            </p:nvSpPr>
            <p:spPr>
              <a:xfrm>
                <a:off x="4428774" y="1896080"/>
                <a:ext cx="109114" cy="105784"/>
              </a:xfrm>
              <a:custGeom>
                <a:rect b="b" l="l" r="r" t="t"/>
                <a:pathLst>
                  <a:path extrusionOk="0" h="3208" w="3309">
                    <a:moveTo>
                      <a:pt x="1460" y="0"/>
                    </a:moveTo>
                    <a:lnTo>
                      <a:pt x="0" y="1459"/>
                    </a:lnTo>
                    <a:lnTo>
                      <a:pt x="1445" y="2905"/>
                    </a:lnTo>
                    <a:cubicBezTo>
                      <a:pt x="1647" y="3107"/>
                      <a:pt x="1912" y="3208"/>
                      <a:pt x="2177" y="3208"/>
                    </a:cubicBezTo>
                    <a:cubicBezTo>
                      <a:pt x="2442" y="3208"/>
                      <a:pt x="2706" y="3107"/>
                      <a:pt x="2909" y="2905"/>
                    </a:cubicBezTo>
                    <a:cubicBezTo>
                      <a:pt x="3309" y="2500"/>
                      <a:pt x="3309" y="1849"/>
                      <a:pt x="2909" y="1445"/>
                    </a:cubicBezTo>
                    <a:lnTo>
                      <a:pt x="1460"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52"/>
              <p:cNvSpPr/>
              <p:nvPr/>
            </p:nvSpPr>
            <p:spPr>
              <a:xfrm>
                <a:off x="4422179" y="1889914"/>
                <a:ext cx="122304" cy="118051"/>
              </a:xfrm>
              <a:custGeom>
                <a:rect b="b" l="l" r="r" t="t"/>
                <a:pathLst>
                  <a:path extrusionOk="0" h="3580" w="3709">
                    <a:moveTo>
                      <a:pt x="1660" y="445"/>
                    </a:moveTo>
                    <a:lnTo>
                      <a:pt x="2978" y="1763"/>
                    </a:lnTo>
                    <a:cubicBezTo>
                      <a:pt x="3309" y="2094"/>
                      <a:pt x="3309" y="2633"/>
                      <a:pt x="2978" y="2964"/>
                    </a:cubicBezTo>
                    <a:cubicBezTo>
                      <a:pt x="2812" y="3129"/>
                      <a:pt x="2593" y="3211"/>
                      <a:pt x="2375" y="3211"/>
                    </a:cubicBezTo>
                    <a:cubicBezTo>
                      <a:pt x="2158" y="3211"/>
                      <a:pt x="1941" y="3130"/>
                      <a:pt x="1776" y="2964"/>
                    </a:cubicBezTo>
                    <a:lnTo>
                      <a:pt x="459" y="1646"/>
                    </a:lnTo>
                    <a:lnTo>
                      <a:pt x="1660" y="445"/>
                    </a:lnTo>
                    <a:close/>
                    <a:moveTo>
                      <a:pt x="1660" y="1"/>
                    </a:moveTo>
                    <a:cubicBezTo>
                      <a:pt x="1612" y="1"/>
                      <a:pt x="1565" y="23"/>
                      <a:pt x="1533" y="56"/>
                    </a:cubicBezTo>
                    <a:lnTo>
                      <a:pt x="73" y="1515"/>
                    </a:lnTo>
                    <a:cubicBezTo>
                      <a:pt x="0" y="1588"/>
                      <a:pt x="0" y="1705"/>
                      <a:pt x="73" y="1774"/>
                    </a:cubicBezTo>
                    <a:lnTo>
                      <a:pt x="1518" y="3223"/>
                    </a:lnTo>
                    <a:cubicBezTo>
                      <a:pt x="1755" y="3459"/>
                      <a:pt x="2064" y="3579"/>
                      <a:pt x="2377" y="3579"/>
                    </a:cubicBezTo>
                    <a:cubicBezTo>
                      <a:pt x="2690" y="3579"/>
                      <a:pt x="2999" y="3459"/>
                      <a:pt x="3236" y="3223"/>
                    </a:cubicBezTo>
                    <a:cubicBezTo>
                      <a:pt x="3709" y="2749"/>
                      <a:pt x="3709" y="1978"/>
                      <a:pt x="3236" y="1501"/>
                    </a:cubicBezTo>
                    <a:lnTo>
                      <a:pt x="1791" y="56"/>
                    </a:lnTo>
                    <a:cubicBezTo>
                      <a:pt x="1755" y="23"/>
                      <a:pt x="1711" y="1"/>
                      <a:pt x="166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8" name="Google Shape;608;p52"/>
            <p:cNvGrpSpPr/>
            <p:nvPr/>
          </p:nvGrpSpPr>
          <p:grpSpPr>
            <a:xfrm>
              <a:off x="6693933" y="4917802"/>
              <a:ext cx="271715" cy="241530"/>
              <a:chOff x="7373945" y="2491538"/>
              <a:chExt cx="174770" cy="167311"/>
            </a:xfrm>
          </p:grpSpPr>
          <p:sp>
            <p:nvSpPr>
              <p:cNvPr id="609" name="Google Shape;609;p52"/>
              <p:cNvSpPr/>
              <p:nvPr/>
            </p:nvSpPr>
            <p:spPr>
              <a:xfrm>
                <a:off x="7380295" y="2497317"/>
                <a:ext cx="162071" cy="155690"/>
              </a:xfrm>
              <a:custGeom>
                <a:rect b="b" l="l" r="r" t="t"/>
                <a:pathLst>
                  <a:path extrusionOk="0" h="4904" w="5105">
                    <a:moveTo>
                      <a:pt x="3971" y="1"/>
                    </a:moveTo>
                    <a:cubicBezTo>
                      <a:pt x="3707" y="1"/>
                      <a:pt x="3442" y="102"/>
                      <a:pt x="3240" y="304"/>
                    </a:cubicBezTo>
                    <a:lnTo>
                      <a:pt x="404" y="3143"/>
                    </a:lnTo>
                    <a:cubicBezTo>
                      <a:pt x="0" y="3544"/>
                      <a:pt x="0" y="4199"/>
                      <a:pt x="404" y="4603"/>
                    </a:cubicBezTo>
                    <a:cubicBezTo>
                      <a:pt x="606" y="4803"/>
                      <a:pt x="870" y="4903"/>
                      <a:pt x="1134" y="4903"/>
                    </a:cubicBezTo>
                    <a:cubicBezTo>
                      <a:pt x="1398" y="4903"/>
                      <a:pt x="1662" y="4803"/>
                      <a:pt x="1864" y="4603"/>
                    </a:cubicBezTo>
                    <a:lnTo>
                      <a:pt x="4700" y="1764"/>
                    </a:lnTo>
                    <a:cubicBezTo>
                      <a:pt x="5104" y="1363"/>
                      <a:pt x="5104" y="708"/>
                      <a:pt x="4700" y="304"/>
                    </a:cubicBezTo>
                    <a:cubicBezTo>
                      <a:pt x="4500" y="102"/>
                      <a:pt x="4236" y="1"/>
                      <a:pt x="397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52"/>
              <p:cNvSpPr/>
              <p:nvPr/>
            </p:nvSpPr>
            <p:spPr>
              <a:xfrm>
                <a:off x="7373945" y="2491538"/>
                <a:ext cx="174770" cy="167309"/>
              </a:xfrm>
              <a:custGeom>
                <a:rect b="b" l="l" r="r" t="t"/>
                <a:pathLst>
                  <a:path extrusionOk="0" h="5270" w="5505">
                    <a:moveTo>
                      <a:pt x="4172" y="370"/>
                    </a:moveTo>
                    <a:cubicBezTo>
                      <a:pt x="4387" y="370"/>
                      <a:pt x="4605" y="449"/>
                      <a:pt x="4772" y="617"/>
                    </a:cubicBezTo>
                    <a:cubicBezTo>
                      <a:pt x="5103" y="948"/>
                      <a:pt x="5103" y="1487"/>
                      <a:pt x="4772" y="1818"/>
                    </a:cubicBezTo>
                    <a:lnTo>
                      <a:pt x="1933" y="4654"/>
                    </a:lnTo>
                    <a:cubicBezTo>
                      <a:pt x="1767" y="4820"/>
                      <a:pt x="1550" y="4903"/>
                      <a:pt x="1333" y="4903"/>
                    </a:cubicBezTo>
                    <a:cubicBezTo>
                      <a:pt x="1116" y="4903"/>
                      <a:pt x="899" y="4820"/>
                      <a:pt x="735" y="4654"/>
                    </a:cubicBezTo>
                    <a:cubicBezTo>
                      <a:pt x="404" y="4323"/>
                      <a:pt x="404" y="3784"/>
                      <a:pt x="735" y="3453"/>
                    </a:cubicBezTo>
                    <a:lnTo>
                      <a:pt x="3571" y="617"/>
                    </a:lnTo>
                    <a:cubicBezTo>
                      <a:pt x="3735" y="449"/>
                      <a:pt x="3954" y="370"/>
                      <a:pt x="4172" y="370"/>
                    </a:cubicBezTo>
                    <a:close/>
                    <a:moveTo>
                      <a:pt x="4170" y="1"/>
                    </a:moveTo>
                    <a:cubicBezTo>
                      <a:pt x="3859" y="1"/>
                      <a:pt x="3547" y="120"/>
                      <a:pt x="3309" y="358"/>
                    </a:cubicBezTo>
                    <a:lnTo>
                      <a:pt x="473" y="3194"/>
                    </a:lnTo>
                    <a:cubicBezTo>
                      <a:pt x="0" y="3668"/>
                      <a:pt x="0" y="4439"/>
                      <a:pt x="473" y="4913"/>
                    </a:cubicBezTo>
                    <a:cubicBezTo>
                      <a:pt x="710" y="5149"/>
                      <a:pt x="1023" y="5269"/>
                      <a:pt x="1333" y="5269"/>
                    </a:cubicBezTo>
                    <a:cubicBezTo>
                      <a:pt x="1645" y="5269"/>
                      <a:pt x="1955" y="5149"/>
                      <a:pt x="2195" y="4913"/>
                    </a:cubicBezTo>
                    <a:lnTo>
                      <a:pt x="5031" y="2077"/>
                    </a:lnTo>
                    <a:cubicBezTo>
                      <a:pt x="5504" y="1603"/>
                      <a:pt x="5504" y="832"/>
                      <a:pt x="5031" y="358"/>
                    </a:cubicBezTo>
                    <a:cubicBezTo>
                      <a:pt x="4792" y="120"/>
                      <a:pt x="4481" y="1"/>
                      <a:pt x="417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2"/>
              <p:cNvSpPr/>
              <p:nvPr/>
            </p:nvSpPr>
            <p:spPr>
              <a:xfrm>
                <a:off x="7380295" y="2551098"/>
                <a:ext cx="105052" cy="101909"/>
              </a:xfrm>
              <a:custGeom>
                <a:rect b="b" l="l" r="r" t="t"/>
                <a:pathLst>
                  <a:path extrusionOk="0" h="3210" w="3309">
                    <a:moveTo>
                      <a:pt x="1850" y="1"/>
                    </a:moveTo>
                    <a:lnTo>
                      <a:pt x="404" y="1449"/>
                    </a:lnTo>
                    <a:cubicBezTo>
                      <a:pt x="0" y="1850"/>
                      <a:pt x="0" y="2505"/>
                      <a:pt x="404" y="2909"/>
                    </a:cubicBezTo>
                    <a:cubicBezTo>
                      <a:pt x="606" y="3109"/>
                      <a:pt x="870" y="3209"/>
                      <a:pt x="1134" y="3209"/>
                    </a:cubicBezTo>
                    <a:cubicBezTo>
                      <a:pt x="1398" y="3209"/>
                      <a:pt x="1662" y="3109"/>
                      <a:pt x="1864" y="2909"/>
                    </a:cubicBezTo>
                    <a:lnTo>
                      <a:pt x="3309" y="1460"/>
                    </a:lnTo>
                    <a:lnTo>
                      <a:pt x="185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52"/>
              <p:cNvSpPr/>
              <p:nvPr/>
            </p:nvSpPr>
            <p:spPr>
              <a:xfrm>
                <a:off x="7373945" y="2545415"/>
                <a:ext cx="117307" cy="113434"/>
              </a:xfrm>
              <a:custGeom>
                <a:rect b="b" l="l" r="r" t="t"/>
                <a:pathLst>
                  <a:path extrusionOk="0" h="3573" w="3695">
                    <a:moveTo>
                      <a:pt x="2050" y="442"/>
                    </a:moveTo>
                    <a:lnTo>
                      <a:pt x="3251" y="1639"/>
                    </a:lnTo>
                    <a:lnTo>
                      <a:pt x="1933" y="2957"/>
                    </a:lnTo>
                    <a:cubicBezTo>
                      <a:pt x="1767" y="3123"/>
                      <a:pt x="1550" y="3206"/>
                      <a:pt x="1333" y="3206"/>
                    </a:cubicBezTo>
                    <a:cubicBezTo>
                      <a:pt x="1116" y="3206"/>
                      <a:pt x="899" y="3123"/>
                      <a:pt x="735" y="2957"/>
                    </a:cubicBezTo>
                    <a:cubicBezTo>
                      <a:pt x="404" y="2626"/>
                      <a:pt x="404" y="2087"/>
                      <a:pt x="735" y="1756"/>
                    </a:cubicBezTo>
                    <a:lnTo>
                      <a:pt x="2050" y="442"/>
                    </a:lnTo>
                    <a:close/>
                    <a:moveTo>
                      <a:pt x="2050" y="1"/>
                    </a:moveTo>
                    <a:cubicBezTo>
                      <a:pt x="2001" y="1"/>
                      <a:pt x="1953" y="18"/>
                      <a:pt x="1919" y="52"/>
                    </a:cubicBezTo>
                    <a:lnTo>
                      <a:pt x="473" y="1497"/>
                    </a:lnTo>
                    <a:cubicBezTo>
                      <a:pt x="0" y="1971"/>
                      <a:pt x="0" y="2742"/>
                      <a:pt x="473" y="3216"/>
                    </a:cubicBezTo>
                    <a:cubicBezTo>
                      <a:pt x="710" y="3452"/>
                      <a:pt x="1023" y="3572"/>
                      <a:pt x="1333" y="3572"/>
                    </a:cubicBezTo>
                    <a:cubicBezTo>
                      <a:pt x="1645" y="3572"/>
                      <a:pt x="1955" y="3452"/>
                      <a:pt x="2195" y="3216"/>
                    </a:cubicBezTo>
                    <a:lnTo>
                      <a:pt x="3640" y="1770"/>
                    </a:lnTo>
                    <a:cubicBezTo>
                      <a:pt x="3673" y="1738"/>
                      <a:pt x="3695" y="1690"/>
                      <a:pt x="3695" y="1639"/>
                    </a:cubicBezTo>
                    <a:cubicBezTo>
                      <a:pt x="3695" y="1592"/>
                      <a:pt x="3673" y="1545"/>
                      <a:pt x="3640" y="1512"/>
                    </a:cubicBezTo>
                    <a:lnTo>
                      <a:pt x="2181" y="52"/>
                    </a:lnTo>
                    <a:cubicBezTo>
                      <a:pt x="2146" y="18"/>
                      <a:pt x="2098" y="1"/>
                      <a:pt x="20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3" name="Google Shape;613;p52"/>
            <p:cNvGrpSpPr/>
            <p:nvPr/>
          </p:nvGrpSpPr>
          <p:grpSpPr>
            <a:xfrm>
              <a:off x="7109737" y="3130115"/>
              <a:ext cx="120088" cy="295337"/>
              <a:chOff x="7089311" y="1211098"/>
              <a:chExt cx="77242" cy="204583"/>
            </a:xfrm>
          </p:grpSpPr>
          <p:sp>
            <p:nvSpPr>
              <p:cNvPr id="614" name="Google Shape;614;p52"/>
              <p:cNvSpPr/>
              <p:nvPr/>
            </p:nvSpPr>
            <p:spPr>
              <a:xfrm>
                <a:off x="7095216" y="1216908"/>
                <a:ext cx="65527" cy="193025"/>
              </a:xfrm>
              <a:custGeom>
                <a:rect b="b" l="l" r="r" t="t"/>
                <a:pathLst>
                  <a:path extrusionOk="0" h="6080" w="2064">
                    <a:moveTo>
                      <a:pt x="1030" y="0"/>
                    </a:moveTo>
                    <a:cubicBezTo>
                      <a:pt x="462" y="0"/>
                      <a:pt x="0" y="463"/>
                      <a:pt x="0" y="1034"/>
                    </a:cubicBezTo>
                    <a:lnTo>
                      <a:pt x="0" y="5046"/>
                    </a:lnTo>
                    <a:cubicBezTo>
                      <a:pt x="0" y="5617"/>
                      <a:pt x="462" y="6079"/>
                      <a:pt x="1030" y="6079"/>
                    </a:cubicBezTo>
                    <a:cubicBezTo>
                      <a:pt x="1602" y="6079"/>
                      <a:pt x="2064" y="5617"/>
                      <a:pt x="2064" y="5046"/>
                    </a:cubicBezTo>
                    <a:lnTo>
                      <a:pt x="2064" y="1034"/>
                    </a:lnTo>
                    <a:cubicBezTo>
                      <a:pt x="2064" y="463"/>
                      <a:pt x="1602" y="0"/>
                      <a:pt x="103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52"/>
              <p:cNvSpPr/>
              <p:nvPr/>
            </p:nvSpPr>
            <p:spPr>
              <a:xfrm>
                <a:off x="7089311" y="1211098"/>
                <a:ext cx="77242" cy="204581"/>
              </a:xfrm>
              <a:custGeom>
                <a:rect b="b" l="l" r="r" t="t"/>
                <a:pathLst>
                  <a:path extrusionOk="0" h="6444" w="2433">
                    <a:moveTo>
                      <a:pt x="1216" y="369"/>
                    </a:moveTo>
                    <a:cubicBezTo>
                      <a:pt x="1686" y="369"/>
                      <a:pt x="2068" y="748"/>
                      <a:pt x="2068" y="1217"/>
                    </a:cubicBezTo>
                    <a:lnTo>
                      <a:pt x="2068" y="5229"/>
                    </a:lnTo>
                    <a:cubicBezTo>
                      <a:pt x="2068" y="5698"/>
                      <a:pt x="1686" y="6081"/>
                      <a:pt x="1216" y="6081"/>
                    </a:cubicBezTo>
                    <a:cubicBezTo>
                      <a:pt x="750" y="6081"/>
                      <a:pt x="368" y="5698"/>
                      <a:pt x="368" y="5229"/>
                    </a:cubicBezTo>
                    <a:lnTo>
                      <a:pt x="368" y="1217"/>
                    </a:lnTo>
                    <a:cubicBezTo>
                      <a:pt x="368" y="748"/>
                      <a:pt x="750" y="369"/>
                      <a:pt x="1216" y="369"/>
                    </a:cubicBezTo>
                    <a:close/>
                    <a:moveTo>
                      <a:pt x="1216" y="1"/>
                    </a:moveTo>
                    <a:cubicBezTo>
                      <a:pt x="546" y="1"/>
                      <a:pt x="0" y="547"/>
                      <a:pt x="0" y="1217"/>
                    </a:cubicBezTo>
                    <a:lnTo>
                      <a:pt x="0" y="5229"/>
                    </a:lnTo>
                    <a:cubicBezTo>
                      <a:pt x="0" y="5898"/>
                      <a:pt x="546" y="6444"/>
                      <a:pt x="1216" y="6444"/>
                    </a:cubicBezTo>
                    <a:cubicBezTo>
                      <a:pt x="1890" y="6444"/>
                      <a:pt x="2432" y="5898"/>
                      <a:pt x="2432" y="5229"/>
                    </a:cubicBezTo>
                    <a:lnTo>
                      <a:pt x="2432" y="1217"/>
                    </a:lnTo>
                    <a:cubicBezTo>
                      <a:pt x="2432" y="547"/>
                      <a:pt x="1890"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6" name="Google Shape;616;p52"/>
              <p:cNvSpPr/>
              <p:nvPr/>
            </p:nvSpPr>
            <p:spPr>
              <a:xfrm>
                <a:off x="7095216" y="1312122"/>
                <a:ext cx="65527" cy="97814"/>
              </a:xfrm>
              <a:custGeom>
                <a:rect b="b" l="l" r="r" t="t"/>
                <a:pathLst>
                  <a:path extrusionOk="0" h="3081" w="2064">
                    <a:moveTo>
                      <a:pt x="0" y="1"/>
                    </a:moveTo>
                    <a:lnTo>
                      <a:pt x="0" y="2047"/>
                    </a:lnTo>
                    <a:cubicBezTo>
                      <a:pt x="0" y="2618"/>
                      <a:pt x="462" y="3080"/>
                      <a:pt x="1030" y="3080"/>
                    </a:cubicBezTo>
                    <a:cubicBezTo>
                      <a:pt x="1602" y="3080"/>
                      <a:pt x="2064" y="2618"/>
                      <a:pt x="2064" y="2047"/>
                    </a:cubicBezTo>
                    <a:lnTo>
                      <a:pt x="2064"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52"/>
              <p:cNvSpPr/>
              <p:nvPr/>
            </p:nvSpPr>
            <p:spPr>
              <a:xfrm>
                <a:off x="7089311" y="1306343"/>
                <a:ext cx="77242" cy="109338"/>
              </a:xfrm>
              <a:custGeom>
                <a:rect b="b" l="l" r="r" t="t"/>
                <a:pathLst>
                  <a:path extrusionOk="0" h="3444" w="2433">
                    <a:moveTo>
                      <a:pt x="2068" y="369"/>
                    </a:moveTo>
                    <a:lnTo>
                      <a:pt x="2068" y="2229"/>
                    </a:lnTo>
                    <a:cubicBezTo>
                      <a:pt x="2068" y="2698"/>
                      <a:pt x="1686" y="3081"/>
                      <a:pt x="1216" y="3081"/>
                    </a:cubicBezTo>
                    <a:cubicBezTo>
                      <a:pt x="750" y="3081"/>
                      <a:pt x="368" y="2698"/>
                      <a:pt x="368" y="2229"/>
                    </a:cubicBezTo>
                    <a:lnTo>
                      <a:pt x="368" y="369"/>
                    </a:lnTo>
                    <a:close/>
                    <a:moveTo>
                      <a:pt x="186" y="1"/>
                    </a:moveTo>
                    <a:cubicBezTo>
                      <a:pt x="84" y="1"/>
                      <a:pt x="0" y="85"/>
                      <a:pt x="0" y="183"/>
                    </a:cubicBezTo>
                    <a:lnTo>
                      <a:pt x="0" y="2229"/>
                    </a:lnTo>
                    <a:cubicBezTo>
                      <a:pt x="0" y="2898"/>
                      <a:pt x="546" y="3444"/>
                      <a:pt x="1216" y="3444"/>
                    </a:cubicBezTo>
                    <a:cubicBezTo>
                      <a:pt x="1890" y="3444"/>
                      <a:pt x="2432" y="2898"/>
                      <a:pt x="2432" y="2229"/>
                    </a:cubicBezTo>
                    <a:lnTo>
                      <a:pt x="2432" y="183"/>
                    </a:lnTo>
                    <a:cubicBezTo>
                      <a:pt x="2432" y="85"/>
                      <a:pt x="2352" y="1"/>
                      <a:pt x="225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18" name="Google Shape;618;p52"/>
            <p:cNvGrpSpPr/>
            <p:nvPr/>
          </p:nvGrpSpPr>
          <p:grpSpPr>
            <a:xfrm>
              <a:off x="6390144" y="3813442"/>
              <a:ext cx="1082091" cy="1072938"/>
              <a:chOff x="4332233" y="3324392"/>
              <a:chExt cx="1191206" cy="1180090"/>
            </a:xfrm>
          </p:grpSpPr>
          <p:sp>
            <p:nvSpPr>
              <p:cNvPr id="619" name="Google Shape;619;p52"/>
              <p:cNvSpPr/>
              <p:nvPr/>
            </p:nvSpPr>
            <p:spPr>
              <a:xfrm>
                <a:off x="4952024" y="4241729"/>
                <a:ext cx="170992" cy="167214"/>
              </a:xfrm>
              <a:custGeom>
                <a:rect b="b" l="l" r="r" t="t"/>
                <a:pathLst>
                  <a:path extrusionOk="0" h="5267" w="5386">
                    <a:moveTo>
                      <a:pt x="1333" y="366"/>
                    </a:moveTo>
                    <a:cubicBezTo>
                      <a:pt x="1552" y="366"/>
                      <a:pt x="1767" y="450"/>
                      <a:pt x="1934" y="614"/>
                    </a:cubicBezTo>
                    <a:lnTo>
                      <a:pt x="4769" y="3453"/>
                    </a:lnTo>
                    <a:cubicBezTo>
                      <a:pt x="5101" y="3781"/>
                      <a:pt x="5101" y="4319"/>
                      <a:pt x="4769" y="4651"/>
                    </a:cubicBezTo>
                    <a:cubicBezTo>
                      <a:pt x="4604" y="4817"/>
                      <a:pt x="4386" y="4900"/>
                      <a:pt x="4169" y="4900"/>
                    </a:cubicBezTo>
                    <a:cubicBezTo>
                      <a:pt x="3952" y="4900"/>
                      <a:pt x="3734" y="4817"/>
                      <a:pt x="3568" y="4651"/>
                    </a:cubicBez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3310" y="4913"/>
                    </a:lnTo>
                    <a:cubicBezTo>
                      <a:pt x="3546" y="5149"/>
                      <a:pt x="3860" y="5266"/>
                      <a:pt x="4169" y="5266"/>
                    </a:cubicBezTo>
                    <a:cubicBezTo>
                      <a:pt x="4482" y="5266"/>
                      <a:pt x="4791" y="5149"/>
                      <a:pt x="5028" y="4913"/>
                    </a:cubicBezTo>
                    <a:cubicBezTo>
                      <a:pt x="5261" y="4680"/>
                      <a:pt x="5385" y="4378"/>
                      <a:pt x="5385" y="4050"/>
                    </a:cubicBezTo>
                    <a:cubicBezTo>
                      <a:pt x="5385" y="3726"/>
                      <a:pt x="5261" y="3420"/>
                      <a:pt x="5028" y="319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52"/>
              <p:cNvSpPr/>
              <p:nvPr/>
            </p:nvSpPr>
            <p:spPr>
              <a:xfrm>
                <a:off x="4952024" y="4241729"/>
                <a:ext cx="117815" cy="113466"/>
              </a:xfrm>
              <a:custGeom>
                <a:rect b="b" l="l" r="r" t="t"/>
                <a:pathLst>
                  <a:path extrusionOk="0" h="3574" w="3711">
                    <a:moveTo>
                      <a:pt x="1333" y="366"/>
                    </a:moveTo>
                    <a:cubicBezTo>
                      <a:pt x="1552" y="366"/>
                      <a:pt x="1767" y="450"/>
                      <a:pt x="1934" y="614"/>
                    </a:cubicBezTo>
                    <a:lnTo>
                      <a:pt x="3252" y="1932"/>
                    </a:lnTo>
                    <a:lnTo>
                      <a:pt x="2050" y="3133"/>
                    </a:lnTo>
                    <a:lnTo>
                      <a:pt x="733" y="1815"/>
                    </a:lnTo>
                    <a:cubicBezTo>
                      <a:pt x="401" y="1484"/>
                      <a:pt x="401" y="945"/>
                      <a:pt x="733" y="614"/>
                    </a:cubicBezTo>
                    <a:cubicBezTo>
                      <a:pt x="900" y="450"/>
                      <a:pt x="1115" y="366"/>
                      <a:pt x="1333" y="366"/>
                    </a:cubicBezTo>
                    <a:close/>
                    <a:moveTo>
                      <a:pt x="1333" y="0"/>
                    </a:moveTo>
                    <a:cubicBezTo>
                      <a:pt x="1022" y="0"/>
                      <a:pt x="711" y="119"/>
                      <a:pt x="474" y="355"/>
                    </a:cubicBezTo>
                    <a:cubicBezTo>
                      <a:pt x="1" y="829"/>
                      <a:pt x="1" y="1600"/>
                      <a:pt x="474" y="2074"/>
                    </a:cubicBezTo>
                    <a:lnTo>
                      <a:pt x="1919" y="3522"/>
                    </a:lnTo>
                    <a:cubicBezTo>
                      <a:pt x="1956" y="3555"/>
                      <a:pt x="2000" y="3573"/>
                      <a:pt x="2050" y="3573"/>
                    </a:cubicBezTo>
                    <a:cubicBezTo>
                      <a:pt x="2098" y="3573"/>
                      <a:pt x="2145" y="3555"/>
                      <a:pt x="2178" y="3522"/>
                    </a:cubicBezTo>
                    <a:lnTo>
                      <a:pt x="3638" y="2059"/>
                    </a:lnTo>
                    <a:cubicBezTo>
                      <a:pt x="3710" y="1990"/>
                      <a:pt x="3710" y="1873"/>
                      <a:pt x="3638" y="1801"/>
                    </a:cubicBezTo>
                    <a:lnTo>
                      <a:pt x="2192" y="355"/>
                    </a:lnTo>
                    <a:cubicBezTo>
                      <a:pt x="1956" y="119"/>
                      <a:pt x="1644" y="0"/>
                      <a:pt x="1333"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52"/>
              <p:cNvSpPr/>
              <p:nvPr/>
            </p:nvSpPr>
            <p:spPr>
              <a:xfrm>
                <a:off x="4429415" y="3468498"/>
                <a:ext cx="1094019" cy="1030270"/>
              </a:xfrm>
              <a:custGeom>
                <a:rect b="b" l="l" r="r" t="t"/>
                <a:pathLst>
                  <a:path extrusionOk="0" h="32452" w="34460">
                    <a:moveTo>
                      <a:pt x="8706" y="0"/>
                    </a:moveTo>
                    <a:cubicBezTo>
                      <a:pt x="7704" y="0"/>
                      <a:pt x="6842" y="241"/>
                      <a:pt x="6262" y="820"/>
                    </a:cubicBezTo>
                    <a:lnTo>
                      <a:pt x="2302" y="4784"/>
                    </a:lnTo>
                    <a:cubicBezTo>
                      <a:pt x="1" y="7085"/>
                      <a:pt x="3037" y="13855"/>
                      <a:pt x="5338" y="16159"/>
                    </a:cubicBezTo>
                    <a:lnTo>
                      <a:pt x="20055" y="30873"/>
                    </a:lnTo>
                    <a:cubicBezTo>
                      <a:pt x="21107" y="31925"/>
                      <a:pt x="22486" y="32451"/>
                      <a:pt x="23865" y="32451"/>
                    </a:cubicBezTo>
                    <a:cubicBezTo>
                      <a:pt x="25244" y="32451"/>
                      <a:pt x="26624" y="31925"/>
                      <a:pt x="27678" y="30873"/>
                    </a:cubicBezTo>
                    <a:lnTo>
                      <a:pt x="32355" y="26196"/>
                    </a:lnTo>
                    <a:cubicBezTo>
                      <a:pt x="34459" y="24092"/>
                      <a:pt x="34459" y="20677"/>
                      <a:pt x="32355" y="18573"/>
                    </a:cubicBezTo>
                    <a:lnTo>
                      <a:pt x="17641" y="3859"/>
                    </a:lnTo>
                    <a:cubicBezTo>
                      <a:pt x="15917" y="2135"/>
                      <a:pt x="11690" y="0"/>
                      <a:pt x="8706"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52"/>
              <p:cNvSpPr/>
              <p:nvPr/>
            </p:nvSpPr>
            <p:spPr>
              <a:xfrm>
                <a:off x="4419477" y="3462498"/>
                <a:ext cx="1093066" cy="1041985"/>
              </a:xfrm>
              <a:custGeom>
                <a:rect b="b" l="l" r="r" t="t"/>
                <a:pathLst>
                  <a:path extrusionOk="0" h="32821" w="34430">
                    <a:moveTo>
                      <a:pt x="9025" y="372"/>
                    </a:moveTo>
                    <a:cubicBezTo>
                      <a:pt x="11911" y="372"/>
                      <a:pt x="16072" y="2428"/>
                      <a:pt x="17823" y="4176"/>
                    </a:cubicBezTo>
                    <a:lnTo>
                      <a:pt x="32537" y="18893"/>
                    </a:lnTo>
                    <a:cubicBezTo>
                      <a:pt x="33520" y="19876"/>
                      <a:pt x="34063" y="21183"/>
                      <a:pt x="34063" y="22573"/>
                    </a:cubicBezTo>
                    <a:cubicBezTo>
                      <a:pt x="34063" y="23964"/>
                      <a:pt x="33520" y="25271"/>
                      <a:pt x="32537" y="26254"/>
                    </a:cubicBezTo>
                    <a:lnTo>
                      <a:pt x="27860" y="30931"/>
                    </a:lnTo>
                    <a:cubicBezTo>
                      <a:pt x="26844" y="31947"/>
                      <a:pt x="25511" y="32455"/>
                      <a:pt x="24177" y="32455"/>
                    </a:cubicBezTo>
                    <a:cubicBezTo>
                      <a:pt x="22844" y="32455"/>
                      <a:pt x="21511" y="31947"/>
                      <a:pt x="20495" y="30931"/>
                    </a:cubicBezTo>
                    <a:lnTo>
                      <a:pt x="5782" y="16217"/>
                    </a:lnTo>
                    <a:cubicBezTo>
                      <a:pt x="3452" y="13888"/>
                      <a:pt x="576" y="7270"/>
                      <a:pt x="2746" y="5100"/>
                    </a:cubicBezTo>
                    <a:lnTo>
                      <a:pt x="6706" y="1140"/>
                    </a:lnTo>
                    <a:cubicBezTo>
                      <a:pt x="7249" y="597"/>
                      <a:pt x="8064" y="372"/>
                      <a:pt x="9025" y="372"/>
                    </a:cubicBezTo>
                    <a:close/>
                    <a:moveTo>
                      <a:pt x="9021" y="1"/>
                    </a:moveTo>
                    <a:cubicBezTo>
                      <a:pt x="7978" y="1"/>
                      <a:pt x="7071" y="257"/>
                      <a:pt x="6447" y="881"/>
                    </a:cubicBezTo>
                    <a:lnTo>
                      <a:pt x="2484" y="4842"/>
                    </a:lnTo>
                    <a:cubicBezTo>
                      <a:pt x="1" y="7324"/>
                      <a:pt x="3336" y="14288"/>
                      <a:pt x="5523" y="16476"/>
                    </a:cubicBezTo>
                    <a:lnTo>
                      <a:pt x="20237" y="31193"/>
                    </a:lnTo>
                    <a:cubicBezTo>
                      <a:pt x="21325" y="32278"/>
                      <a:pt x="22752" y="32821"/>
                      <a:pt x="24179" y="32821"/>
                    </a:cubicBezTo>
                    <a:cubicBezTo>
                      <a:pt x="25606" y="32821"/>
                      <a:pt x="27033" y="32278"/>
                      <a:pt x="28117" y="31193"/>
                    </a:cubicBezTo>
                    <a:lnTo>
                      <a:pt x="32799" y="26512"/>
                    </a:lnTo>
                    <a:cubicBezTo>
                      <a:pt x="33851" y="25460"/>
                      <a:pt x="34430" y="24063"/>
                      <a:pt x="34430" y="22573"/>
                    </a:cubicBezTo>
                    <a:cubicBezTo>
                      <a:pt x="34430" y="21084"/>
                      <a:pt x="33851" y="19686"/>
                      <a:pt x="32799" y="18631"/>
                    </a:cubicBezTo>
                    <a:lnTo>
                      <a:pt x="18082" y="3917"/>
                    </a:lnTo>
                    <a:cubicBezTo>
                      <a:pt x="16444" y="2279"/>
                      <a:pt x="12129" y="1"/>
                      <a:pt x="902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52"/>
              <p:cNvSpPr/>
              <p:nvPr/>
            </p:nvSpPr>
            <p:spPr>
              <a:xfrm>
                <a:off x="4635239" y="3945104"/>
                <a:ext cx="831689" cy="502309"/>
              </a:xfrm>
              <a:custGeom>
                <a:rect b="b" l="l" r="r" t="t"/>
                <a:pathLst>
                  <a:path extrusionOk="0" h="15822" w="26197">
                    <a:moveTo>
                      <a:pt x="1" y="1"/>
                    </a:moveTo>
                    <a:lnTo>
                      <a:pt x="14715" y="14718"/>
                    </a:lnTo>
                    <a:cubicBezTo>
                      <a:pt x="15450" y="15454"/>
                      <a:pt x="16416" y="15821"/>
                      <a:pt x="17381" y="15821"/>
                    </a:cubicBezTo>
                    <a:cubicBezTo>
                      <a:pt x="18347" y="15821"/>
                      <a:pt x="19313" y="15454"/>
                      <a:pt x="20048" y="14718"/>
                    </a:cubicBezTo>
                    <a:lnTo>
                      <a:pt x="24729" y="10037"/>
                    </a:lnTo>
                    <a:cubicBezTo>
                      <a:pt x="26196" y="8570"/>
                      <a:pt x="26196" y="6175"/>
                      <a:pt x="24725" y="4704"/>
                    </a:cubicBezTo>
                    <a:lnTo>
                      <a:pt x="20048" y="26"/>
                    </a:lnTo>
                    <a:lnTo>
                      <a:pt x="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52"/>
              <p:cNvSpPr/>
              <p:nvPr/>
            </p:nvSpPr>
            <p:spPr>
              <a:xfrm>
                <a:off x="4626826" y="3474276"/>
                <a:ext cx="874072" cy="838578"/>
              </a:xfrm>
              <a:custGeom>
                <a:rect b="b" l="l" r="r" t="t"/>
                <a:pathLst>
                  <a:path extrusionOk="0" h="26414" w="27532">
                    <a:moveTo>
                      <a:pt x="2494" y="1"/>
                    </a:moveTo>
                    <a:cubicBezTo>
                      <a:pt x="1533" y="1"/>
                      <a:pt x="718" y="226"/>
                      <a:pt x="175" y="769"/>
                    </a:cubicBezTo>
                    <a:lnTo>
                      <a:pt x="0" y="943"/>
                    </a:lnTo>
                    <a:lnTo>
                      <a:pt x="13910" y="14849"/>
                    </a:lnTo>
                    <a:lnTo>
                      <a:pt x="20313" y="14856"/>
                    </a:lnTo>
                    <a:lnTo>
                      <a:pt x="24990" y="19534"/>
                    </a:lnTo>
                    <a:cubicBezTo>
                      <a:pt x="26461" y="21005"/>
                      <a:pt x="26461" y="23400"/>
                      <a:pt x="24994" y="24867"/>
                    </a:cubicBezTo>
                    <a:lnTo>
                      <a:pt x="24459" y="25402"/>
                    </a:lnTo>
                    <a:lnTo>
                      <a:pt x="25474" y="26414"/>
                    </a:lnTo>
                    <a:lnTo>
                      <a:pt x="26006" y="25883"/>
                    </a:lnTo>
                    <a:cubicBezTo>
                      <a:pt x="26989" y="24900"/>
                      <a:pt x="27532" y="23593"/>
                      <a:pt x="27532" y="22202"/>
                    </a:cubicBezTo>
                    <a:cubicBezTo>
                      <a:pt x="27532" y="20812"/>
                      <a:pt x="26989" y="19505"/>
                      <a:pt x="26006" y="18522"/>
                    </a:cubicBezTo>
                    <a:lnTo>
                      <a:pt x="11292" y="3805"/>
                    </a:lnTo>
                    <a:cubicBezTo>
                      <a:pt x="9541" y="2057"/>
                      <a:pt x="5380" y="1"/>
                      <a:pt x="2494" y="1"/>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52"/>
              <p:cNvSpPr/>
              <p:nvPr/>
            </p:nvSpPr>
            <p:spPr>
              <a:xfrm>
                <a:off x="4622762" y="3468498"/>
                <a:ext cx="900677" cy="848515"/>
              </a:xfrm>
              <a:custGeom>
                <a:rect b="b" l="l" r="r" t="t"/>
                <a:pathLst>
                  <a:path extrusionOk="0" h="26727" w="28370">
                    <a:moveTo>
                      <a:pt x="2618" y="1"/>
                    </a:moveTo>
                    <a:cubicBezTo>
                      <a:pt x="1614" y="1"/>
                      <a:pt x="755" y="241"/>
                      <a:pt x="172" y="820"/>
                    </a:cubicBezTo>
                    <a:lnTo>
                      <a:pt x="1" y="994"/>
                    </a:lnTo>
                    <a:lnTo>
                      <a:pt x="128" y="1125"/>
                    </a:lnTo>
                    <a:lnTo>
                      <a:pt x="303" y="951"/>
                    </a:lnTo>
                    <a:cubicBezTo>
                      <a:pt x="846" y="408"/>
                      <a:pt x="1661" y="183"/>
                      <a:pt x="2622" y="183"/>
                    </a:cubicBezTo>
                    <a:cubicBezTo>
                      <a:pt x="5508" y="183"/>
                      <a:pt x="9669" y="2239"/>
                      <a:pt x="11420" y="3987"/>
                    </a:cubicBezTo>
                    <a:lnTo>
                      <a:pt x="26134" y="18704"/>
                    </a:lnTo>
                    <a:cubicBezTo>
                      <a:pt x="27117" y="19687"/>
                      <a:pt x="27660" y="20994"/>
                      <a:pt x="27660" y="22384"/>
                    </a:cubicBezTo>
                    <a:cubicBezTo>
                      <a:pt x="27660" y="23775"/>
                      <a:pt x="27117" y="25082"/>
                      <a:pt x="26134" y="26065"/>
                    </a:cubicBezTo>
                    <a:lnTo>
                      <a:pt x="25602" y="26596"/>
                    </a:lnTo>
                    <a:lnTo>
                      <a:pt x="25733" y="26727"/>
                    </a:lnTo>
                    <a:lnTo>
                      <a:pt x="26265" y="26196"/>
                    </a:lnTo>
                    <a:cubicBezTo>
                      <a:pt x="28369" y="24092"/>
                      <a:pt x="28369" y="20677"/>
                      <a:pt x="26265" y="18573"/>
                    </a:cubicBezTo>
                    <a:lnTo>
                      <a:pt x="11551" y="3859"/>
                    </a:lnTo>
                    <a:cubicBezTo>
                      <a:pt x="9826" y="2134"/>
                      <a:pt x="5600" y="1"/>
                      <a:pt x="2618" y="1"/>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52"/>
              <p:cNvSpPr/>
              <p:nvPr/>
            </p:nvSpPr>
            <p:spPr>
              <a:xfrm>
                <a:off x="5068413" y="3945707"/>
                <a:ext cx="398526" cy="335063"/>
              </a:xfrm>
              <a:custGeom>
                <a:rect b="b" l="l" r="r" t="t"/>
                <a:pathLst>
                  <a:path extrusionOk="0" h="10554" w="12553">
                    <a:moveTo>
                      <a:pt x="1" y="0"/>
                    </a:moveTo>
                    <a:lnTo>
                      <a:pt x="10550" y="10553"/>
                    </a:lnTo>
                    <a:lnTo>
                      <a:pt x="11085" y="10018"/>
                    </a:lnTo>
                    <a:cubicBezTo>
                      <a:pt x="12552" y="8551"/>
                      <a:pt x="12552" y="6156"/>
                      <a:pt x="11081" y="4685"/>
                    </a:cubicBezTo>
                    <a:lnTo>
                      <a:pt x="6404" y="7"/>
                    </a:lnTo>
                    <a:lnTo>
                      <a:pt x="1"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52"/>
              <p:cNvSpPr/>
              <p:nvPr/>
            </p:nvSpPr>
            <p:spPr>
              <a:xfrm>
                <a:off x="4526628" y="3740200"/>
                <a:ext cx="601552" cy="692508"/>
              </a:xfrm>
              <a:custGeom>
                <a:rect b="b" l="l" r="r" t="t"/>
                <a:pathLst>
                  <a:path extrusionOk="0" h="21813" w="18948">
                    <a:moveTo>
                      <a:pt x="1369" y="0"/>
                    </a:moveTo>
                    <a:cubicBezTo>
                      <a:pt x="1238" y="0"/>
                      <a:pt x="1103" y="19"/>
                      <a:pt x="972" y="66"/>
                    </a:cubicBezTo>
                    <a:cubicBezTo>
                      <a:pt x="339" y="284"/>
                      <a:pt x="1" y="976"/>
                      <a:pt x="219" y="1610"/>
                    </a:cubicBezTo>
                    <a:cubicBezTo>
                      <a:pt x="947" y="3725"/>
                      <a:pt x="2039" y="5643"/>
                      <a:pt x="3135" y="6742"/>
                    </a:cubicBezTo>
                    <a:lnTo>
                      <a:pt x="17852" y="21456"/>
                    </a:lnTo>
                    <a:cubicBezTo>
                      <a:pt x="18089" y="21693"/>
                      <a:pt x="18398" y="21813"/>
                      <a:pt x="18707" y="21813"/>
                    </a:cubicBezTo>
                    <a:cubicBezTo>
                      <a:pt x="18791" y="21813"/>
                      <a:pt x="18872" y="21806"/>
                      <a:pt x="18948" y="21788"/>
                    </a:cubicBezTo>
                    <a:cubicBezTo>
                      <a:pt x="18660" y="21623"/>
                      <a:pt x="18383" y="21420"/>
                      <a:pt x="18136" y="21172"/>
                    </a:cubicBezTo>
                    <a:lnTo>
                      <a:pt x="3422" y="6455"/>
                    </a:lnTo>
                    <a:lnTo>
                      <a:pt x="6287" y="6458"/>
                    </a:lnTo>
                    <a:lnTo>
                      <a:pt x="4853" y="5024"/>
                    </a:lnTo>
                    <a:cubicBezTo>
                      <a:pt x="4027" y="4202"/>
                      <a:pt x="3109" y="2549"/>
                      <a:pt x="2516" y="820"/>
                    </a:cubicBezTo>
                    <a:cubicBezTo>
                      <a:pt x="2341" y="314"/>
                      <a:pt x="1871" y="0"/>
                      <a:pt x="1369" y="0"/>
                    </a:cubicBezTo>
                    <a:close/>
                  </a:path>
                </a:pathLst>
              </a:custGeom>
              <a:solidFill>
                <a:srgbClr val="B7B7B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52"/>
              <p:cNvSpPr/>
              <p:nvPr/>
            </p:nvSpPr>
            <p:spPr>
              <a:xfrm>
                <a:off x="4635239" y="3945104"/>
                <a:ext cx="527739" cy="486816"/>
              </a:xfrm>
              <a:custGeom>
                <a:rect b="b" l="l" r="r" t="t"/>
                <a:pathLst>
                  <a:path extrusionOk="0" h="15334" w="16623">
                    <a:moveTo>
                      <a:pt x="1" y="1"/>
                    </a:moveTo>
                    <a:lnTo>
                      <a:pt x="14715" y="14718"/>
                    </a:lnTo>
                    <a:cubicBezTo>
                      <a:pt x="14962" y="14966"/>
                      <a:pt x="15239" y="15169"/>
                      <a:pt x="15527" y="15334"/>
                    </a:cubicBezTo>
                    <a:cubicBezTo>
                      <a:pt x="15756" y="15290"/>
                      <a:pt x="15970" y="15177"/>
                      <a:pt x="16145" y="15002"/>
                    </a:cubicBezTo>
                    <a:cubicBezTo>
                      <a:pt x="16619" y="14529"/>
                      <a:pt x="16622" y="13761"/>
                      <a:pt x="16145" y="13287"/>
                    </a:cubicBezTo>
                    <a:lnTo>
                      <a:pt x="2866" y="4"/>
                    </a:lnTo>
                    <a:lnTo>
                      <a:pt x="1" y="1"/>
                    </a:lnTo>
                    <a:close/>
                  </a:path>
                </a:pathLst>
              </a:custGeom>
              <a:solidFill>
                <a:srgbClr val="CCCC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52"/>
              <p:cNvSpPr/>
              <p:nvPr/>
            </p:nvSpPr>
            <p:spPr>
              <a:xfrm>
                <a:off x="4332233" y="3324392"/>
                <a:ext cx="354143" cy="354016"/>
              </a:xfrm>
              <a:custGeom>
                <a:rect b="b" l="l" r="r" t="t"/>
                <a:pathLst>
                  <a:path extrusionOk="0" h="11151" w="11155">
                    <a:moveTo>
                      <a:pt x="7607" y="0"/>
                    </a:moveTo>
                    <a:cubicBezTo>
                      <a:pt x="7597" y="0"/>
                      <a:pt x="7587" y="4"/>
                      <a:pt x="7579" y="11"/>
                    </a:cubicBezTo>
                    <a:lnTo>
                      <a:pt x="15" y="7576"/>
                    </a:lnTo>
                    <a:cubicBezTo>
                      <a:pt x="0" y="7590"/>
                      <a:pt x="0" y="7620"/>
                      <a:pt x="15" y="7634"/>
                    </a:cubicBezTo>
                    <a:lnTo>
                      <a:pt x="3532" y="11150"/>
                    </a:lnTo>
                    <a:lnTo>
                      <a:pt x="11154" y="3531"/>
                    </a:lnTo>
                    <a:lnTo>
                      <a:pt x="7638" y="11"/>
                    </a:lnTo>
                    <a:cubicBezTo>
                      <a:pt x="7629" y="4"/>
                      <a:pt x="7618" y="0"/>
                      <a:pt x="7607" y="0"/>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52"/>
              <p:cNvSpPr/>
              <p:nvPr/>
            </p:nvSpPr>
            <p:spPr>
              <a:xfrm>
                <a:off x="4510119" y="3341918"/>
                <a:ext cx="176262" cy="158166"/>
              </a:xfrm>
              <a:custGeom>
                <a:rect b="b" l="l" r="r" t="t"/>
                <a:pathLst>
                  <a:path extrusionOk="0" h="4982" w="5552">
                    <a:moveTo>
                      <a:pt x="2004" y="1"/>
                    </a:moveTo>
                    <a:cubicBezTo>
                      <a:pt x="1653" y="1"/>
                      <a:pt x="1301" y="134"/>
                      <a:pt x="1034" y="402"/>
                    </a:cubicBezTo>
                    <a:lnTo>
                      <a:pt x="0" y="1436"/>
                    </a:lnTo>
                    <a:lnTo>
                      <a:pt x="3549" y="4981"/>
                    </a:lnTo>
                    <a:lnTo>
                      <a:pt x="5551" y="2979"/>
                    </a:lnTo>
                    <a:lnTo>
                      <a:pt x="2977" y="402"/>
                    </a:lnTo>
                    <a:cubicBezTo>
                      <a:pt x="2708" y="134"/>
                      <a:pt x="2356" y="1"/>
                      <a:pt x="2004" y="1"/>
                    </a:cubicBez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1" name="Google Shape;631;p52"/>
              <p:cNvSpPr/>
              <p:nvPr/>
            </p:nvSpPr>
            <p:spPr>
              <a:xfrm>
                <a:off x="4339154" y="3336108"/>
                <a:ext cx="353096" cy="348207"/>
              </a:xfrm>
              <a:custGeom>
                <a:rect b="b" l="l" r="r" t="t"/>
                <a:pathLst>
                  <a:path extrusionOk="0" h="10968" w="11122">
                    <a:moveTo>
                      <a:pt x="7391" y="366"/>
                    </a:moveTo>
                    <a:cubicBezTo>
                      <a:pt x="7697" y="366"/>
                      <a:pt x="7998" y="483"/>
                      <a:pt x="8231" y="716"/>
                    </a:cubicBezTo>
                    <a:lnTo>
                      <a:pt x="10678" y="3158"/>
                    </a:lnTo>
                    <a:lnTo>
                      <a:pt x="3314" y="10522"/>
                    </a:lnTo>
                    <a:lnTo>
                      <a:pt x="871" y="8076"/>
                    </a:lnTo>
                    <a:cubicBezTo>
                      <a:pt x="645" y="7851"/>
                      <a:pt x="521" y="7552"/>
                      <a:pt x="521" y="7236"/>
                    </a:cubicBezTo>
                    <a:cubicBezTo>
                      <a:pt x="521" y="6919"/>
                      <a:pt x="645" y="6617"/>
                      <a:pt x="871" y="6394"/>
                    </a:cubicBezTo>
                    <a:lnTo>
                      <a:pt x="6550" y="716"/>
                    </a:lnTo>
                    <a:cubicBezTo>
                      <a:pt x="6779" y="483"/>
                      <a:pt x="7085" y="366"/>
                      <a:pt x="7391" y="366"/>
                    </a:cubicBezTo>
                    <a:close/>
                    <a:moveTo>
                      <a:pt x="7390" y="1"/>
                    </a:moveTo>
                    <a:cubicBezTo>
                      <a:pt x="6991" y="1"/>
                      <a:pt x="6592" y="152"/>
                      <a:pt x="6288" y="454"/>
                    </a:cubicBezTo>
                    <a:lnTo>
                      <a:pt x="609" y="6132"/>
                    </a:lnTo>
                    <a:cubicBezTo>
                      <a:pt x="1" y="6740"/>
                      <a:pt x="1" y="7731"/>
                      <a:pt x="609" y="8335"/>
                    </a:cubicBezTo>
                    <a:lnTo>
                      <a:pt x="3186" y="10912"/>
                    </a:lnTo>
                    <a:cubicBezTo>
                      <a:pt x="3219" y="10945"/>
                      <a:pt x="3266" y="10967"/>
                      <a:pt x="3314" y="10967"/>
                    </a:cubicBezTo>
                    <a:cubicBezTo>
                      <a:pt x="3364" y="10967"/>
                      <a:pt x="3411" y="10945"/>
                      <a:pt x="3445" y="10912"/>
                    </a:cubicBezTo>
                    <a:lnTo>
                      <a:pt x="11067" y="3289"/>
                    </a:lnTo>
                    <a:cubicBezTo>
                      <a:pt x="11100" y="3257"/>
                      <a:pt x="11121" y="3210"/>
                      <a:pt x="11121" y="3158"/>
                    </a:cubicBezTo>
                    <a:cubicBezTo>
                      <a:pt x="11121" y="3111"/>
                      <a:pt x="11100" y="3064"/>
                      <a:pt x="11067" y="3031"/>
                    </a:cubicBezTo>
                    <a:lnTo>
                      <a:pt x="8490" y="454"/>
                    </a:lnTo>
                    <a:cubicBezTo>
                      <a:pt x="8188" y="152"/>
                      <a:pt x="7789" y="1"/>
                      <a:pt x="7390"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2" name="Google Shape;632;p52"/>
              <p:cNvSpPr/>
              <p:nvPr/>
            </p:nvSpPr>
            <p:spPr>
              <a:xfrm>
                <a:off x="4446432" y="3439004"/>
                <a:ext cx="125403" cy="124291"/>
              </a:xfrm>
              <a:custGeom>
                <a:rect b="b" l="l" r="r" t="t"/>
                <a:pathLst>
                  <a:path extrusionOk="0" h="3915" w="3950">
                    <a:moveTo>
                      <a:pt x="200" y="0"/>
                    </a:moveTo>
                    <a:cubicBezTo>
                      <a:pt x="153" y="0"/>
                      <a:pt x="105" y="17"/>
                      <a:pt x="69" y="52"/>
                    </a:cubicBezTo>
                    <a:cubicBezTo>
                      <a:pt x="0" y="125"/>
                      <a:pt x="0" y="242"/>
                      <a:pt x="69" y="314"/>
                    </a:cubicBezTo>
                    <a:lnTo>
                      <a:pt x="3619" y="3860"/>
                    </a:lnTo>
                    <a:cubicBezTo>
                      <a:pt x="3651" y="3896"/>
                      <a:pt x="3698" y="3914"/>
                      <a:pt x="3745" y="3914"/>
                    </a:cubicBezTo>
                    <a:cubicBezTo>
                      <a:pt x="3794" y="3914"/>
                      <a:pt x="3841" y="3896"/>
                      <a:pt x="3877" y="3860"/>
                    </a:cubicBezTo>
                    <a:cubicBezTo>
                      <a:pt x="3950" y="3787"/>
                      <a:pt x="3950" y="3671"/>
                      <a:pt x="3877" y="3602"/>
                    </a:cubicBezTo>
                    <a:lnTo>
                      <a:pt x="331" y="52"/>
                    </a:lnTo>
                    <a:cubicBezTo>
                      <a:pt x="295" y="17"/>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3" name="Google Shape;633;p52"/>
              <p:cNvSpPr/>
              <p:nvPr/>
            </p:nvSpPr>
            <p:spPr>
              <a:xfrm>
                <a:off x="4415223" y="3470117"/>
                <a:ext cx="125434" cy="124260"/>
              </a:xfrm>
              <a:custGeom>
                <a:rect b="b" l="l" r="r" t="t"/>
                <a:pathLst>
                  <a:path extrusionOk="0" h="3914" w="3951">
                    <a:moveTo>
                      <a:pt x="201" y="0"/>
                    </a:moveTo>
                    <a:cubicBezTo>
                      <a:pt x="154" y="0"/>
                      <a:pt x="107" y="19"/>
                      <a:pt x="73" y="55"/>
                    </a:cubicBezTo>
                    <a:cubicBezTo>
                      <a:pt x="0" y="128"/>
                      <a:pt x="0" y="244"/>
                      <a:pt x="73" y="313"/>
                    </a:cubicBezTo>
                    <a:lnTo>
                      <a:pt x="3619" y="3863"/>
                    </a:lnTo>
                    <a:cubicBezTo>
                      <a:pt x="3655" y="3895"/>
                      <a:pt x="3702" y="3914"/>
                      <a:pt x="3750" y="3914"/>
                    </a:cubicBezTo>
                    <a:cubicBezTo>
                      <a:pt x="3797" y="3914"/>
                      <a:pt x="3844" y="3895"/>
                      <a:pt x="3877" y="3863"/>
                    </a:cubicBezTo>
                    <a:cubicBezTo>
                      <a:pt x="3950" y="3790"/>
                      <a:pt x="3950" y="3673"/>
                      <a:pt x="3877" y="3601"/>
                    </a:cubicBezTo>
                    <a:lnTo>
                      <a:pt x="331"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52"/>
              <p:cNvSpPr/>
              <p:nvPr/>
            </p:nvSpPr>
            <p:spPr>
              <a:xfrm>
                <a:off x="4384110" y="3501294"/>
                <a:ext cx="125434" cy="124291"/>
              </a:xfrm>
              <a:custGeom>
                <a:rect b="b" l="l" r="r" t="t"/>
                <a:pathLst>
                  <a:path extrusionOk="0" h="3915" w="3951">
                    <a:moveTo>
                      <a:pt x="201" y="0"/>
                    </a:moveTo>
                    <a:cubicBezTo>
                      <a:pt x="154" y="0"/>
                      <a:pt x="107" y="18"/>
                      <a:pt x="70" y="52"/>
                    </a:cubicBezTo>
                    <a:cubicBezTo>
                      <a:pt x="1" y="126"/>
                      <a:pt x="1" y="242"/>
                      <a:pt x="70" y="314"/>
                    </a:cubicBezTo>
                    <a:lnTo>
                      <a:pt x="3620" y="3860"/>
                    </a:lnTo>
                    <a:cubicBezTo>
                      <a:pt x="3652" y="3896"/>
                      <a:pt x="3699" y="3915"/>
                      <a:pt x="3747" y="3915"/>
                    </a:cubicBezTo>
                    <a:cubicBezTo>
                      <a:pt x="3794" y="3915"/>
                      <a:pt x="3841" y="3896"/>
                      <a:pt x="3878" y="3860"/>
                    </a:cubicBezTo>
                    <a:cubicBezTo>
                      <a:pt x="3951" y="3787"/>
                      <a:pt x="3951" y="3671"/>
                      <a:pt x="3878" y="3602"/>
                    </a:cubicBezTo>
                    <a:lnTo>
                      <a:pt x="332" y="52"/>
                    </a:lnTo>
                    <a:cubicBezTo>
                      <a:pt x="296" y="18"/>
                      <a:pt x="249"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52"/>
              <p:cNvSpPr/>
              <p:nvPr/>
            </p:nvSpPr>
            <p:spPr>
              <a:xfrm>
                <a:off x="4352933" y="3532407"/>
                <a:ext cx="125403" cy="124260"/>
              </a:xfrm>
              <a:custGeom>
                <a:rect b="b" l="l" r="r" t="t"/>
                <a:pathLst>
                  <a:path extrusionOk="0" h="3914" w="3950">
                    <a:moveTo>
                      <a:pt x="201" y="1"/>
                    </a:moveTo>
                    <a:cubicBezTo>
                      <a:pt x="154" y="1"/>
                      <a:pt x="108" y="19"/>
                      <a:pt x="73" y="55"/>
                    </a:cubicBezTo>
                    <a:cubicBezTo>
                      <a:pt x="0" y="128"/>
                      <a:pt x="0" y="245"/>
                      <a:pt x="73" y="314"/>
                    </a:cubicBezTo>
                    <a:lnTo>
                      <a:pt x="3619" y="3863"/>
                    </a:lnTo>
                    <a:cubicBezTo>
                      <a:pt x="3655" y="3896"/>
                      <a:pt x="3703" y="3914"/>
                      <a:pt x="3750" y="3914"/>
                    </a:cubicBezTo>
                    <a:cubicBezTo>
                      <a:pt x="3797" y="3914"/>
                      <a:pt x="3844" y="3896"/>
                      <a:pt x="3877" y="3863"/>
                    </a:cubicBezTo>
                    <a:cubicBezTo>
                      <a:pt x="3950" y="3790"/>
                      <a:pt x="3950" y="3674"/>
                      <a:pt x="3877" y="3601"/>
                    </a:cubicBezTo>
                    <a:lnTo>
                      <a:pt x="331" y="55"/>
                    </a:lnTo>
                    <a:cubicBezTo>
                      <a:pt x="295" y="19"/>
                      <a:pt x="248" y="1"/>
                      <a:pt x="20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52"/>
              <p:cNvSpPr/>
              <p:nvPr/>
            </p:nvSpPr>
            <p:spPr>
              <a:xfrm>
                <a:off x="4539803" y="3345537"/>
                <a:ext cx="125403" cy="124260"/>
              </a:xfrm>
              <a:custGeom>
                <a:rect b="b" l="l" r="r" t="t"/>
                <a:pathLst>
                  <a:path extrusionOk="0" h="3914" w="3950">
                    <a:moveTo>
                      <a:pt x="201" y="0"/>
                    </a:moveTo>
                    <a:cubicBezTo>
                      <a:pt x="154" y="0"/>
                      <a:pt x="108" y="19"/>
                      <a:pt x="73" y="55"/>
                    </a:cubicBezTo>
                    <a:cubicBezTo>
                      <a:pt x="1" y="128"/>
                      <a:pt x="1" y="244"/>
                      <a:pt x="73" y="314"/>
                    </a:cubicBezTo>
                    <a:lnTo>
                      <a:pt x="3619" y="3863"/>
                    </a:lnTo>
                    <a:cubicBezTo>
                      <a:pt x="3655" y="3896"/>
                      <a:pt x="3702" y="3913"/>
                      <a:pt x="3750" y="3913"/>
                    </a:cubicBezTo>
                    <a:cubicBezTo>
                      <a:pt x="3797" y="3913"/>
                      <a:pt x="3845" y="3896"/>
                      <a:pt x="3877" y="3863"/>
                    </a:cubicBezTo>
                    <a:cubicBezTo>
                      <a:pt x="3950" y="3790"/>
                      <a:pt x="3950" y="3673"/>
                      <a:pt x="3877" y="3601"/>
                    </a:cubicBezTo>
                    <a:lnTo>
                      <a:pt x="332" y="55"/>
                    </a:lnTo>
                    <a:cubicBezTo>
                      <a:pt x="295" y="19"/>
                      <a:pt x="248" y="0"/>
                      <a:pt x="201"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7" name="Google Shape;637;p52"/>
              <p:cNvSpPr/>
              <p:nvPr/>
            </p:nvSpPr>
            <p:spPr>
              <a:xfrm>
                <a:off x="4508722" y="3376714"/>
                <a:ext cx="125434" cy="124291"/>
              </a:xfrm>
              <a:custGeom>
                <a:rect b="b" l="l" r="r" t="t"/>
                <a:pathLst>
                  <a:path extrusionOk="0" h="3915" w="3951">
                    <a:moveTo>
                      <a:pt x="200" y="0"/>
                    </a:moveTo>
                    <a:cubicBezTo>
                      <a:pt x="153" y="0"/>
                      <a:pt x="106" y="18"/>
                      <a:pt x="69" y="53"/>
                    </a:cubicBezTo>
                    <a:cubicBezTo>
                      <a:pt x="0" y="125"/>
                      <a:pt x="0" y="241"/>
                      <a:pt x="69" y="315"/>
                    </a:cubicBezTo>
                    <a:lnTo>
                      <a:pt x="3618" y="3860"/>
                    </a:lnTo>
                    <a:cubicBezTo>
                      <a:pt x="3651" y="3897"/>
                      <a:pt x="3699" y="3914"/>
                      <a:pt x="3746" y="3914"/>
                    </a:cubicBezTo>
                    <a:cubicBezTo>
                      <a:pt x="3793" y="3914"/>
                      <a:pt x="3841" y="3897"/>
                      <a:pt x="3877" y="3860"/>
                    </a:cubicBezTo>
                    <a:cubicBezTo>
                      <a:pt x="3950" y="3787"/>
                      <a:pt x="3950" y="3670"/>
                      <a:pt x="3877" y="3601"/>
                    </a:cubicBezTo>
                    <a:lnTo>
                      <a:pt x="331" y="53"/>
                    </a:lnTo>
                    <a:cubicBezTo>
                      <a:pt x="295" y="18"/>
                      <a:pt x="248" y="0"/>
                      <a:pt x="20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8" name="Google Shape;638;p52"/>
              <p:cNvSpPr/>
              <p:nvPr/>
            </p:nvSpPr>
            <p:spPr>
              <a:xfrm>
                <a:off x="4477513" y="3407827"/>
                <a:ext cx="125434" cy="124260"/>
              </a:xfrm>
              <a:custGeom>
                <a:rect b="b" l="l" r="r" t="t"/>
                <a:pathLst>
                  <a:path extrusionOk="0" h="3914" w="3951">
                    <a:moveTo>
                      <a:pt x="202" y="0"/>
                    </a:moveTo>
                    <a:cubicBezTo>
                      <a:pt x="156" y="0"/>
                      <a:pt x="109" y="19"/>
                      <a:pt x="73" y="55"/>
                    </a:cubicBezTo>
                    <a:cubicBezTo>
                      <a:pt x="0" y="128"/>
                      <a:pt x="0" y="244"/>
                      <a:pt x="73" y="313"/>
                    </a:cubicBezTo>
                    <a:lnTo>
                      <a:pt x="3618" y="3863"/>
                    </a:lnTo>
                    <a:cubicBezTo>
                      <a:pt x="3655" y="3895"/>
                      <a:pt x="3702" y="3914"/>
                      <a:pt x="3749" y="3914"/>
                    </a:cubicBezTo>
                    <a:cubicBezTo>
                      <a:pt x="3797" y="3914"/>
                      <a:pt x="3845" y="3895"/>
                      <a:pt x="3877" y="3863"/>
                    </a:cubicBezTo>
                    <a:cubicBezTo>
                      <a:pt x="3950" y="3790"/>
                      <a:pt x="3950" y="3673"/>
                      <a:pt x="3877" y="3601"/>
                    </a:cubicBezTo>
                    <a:lnTo>
                      <a:pt x="332" y="55"/>
                    </a:lnTo>
                    <a:cubicBezTo>
                      <a:pt x="295" y="19"/>
                      <a:pt x="249" y="0"/>
                      <a:pt x="20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2"/>
              <p:cNvSpPr/>
              <p:nvPr/>
            </p:nvSpPr>
            <p:spPr>
              <a:xfrm>
                <a:off x="4814522" y="3680799"/>
                <a:ext cx="493610" cy="493515"/>
              </a:xfrm>
              <a:custGeom>
                <a:rect b="b" l="l" r="r" t="t"/>
                <a:pathLst>
                  <a:path extrusionOk="0" h="15545" w="15548">
                    <a:moveTo>
                      <a:pt x="8340" y="1"/>
                    </a:moveTo>
                    <a:lnTo>
                      <a:pt x="0" y="8341"/>
                    </a:lnTo>
                    <a:lnTo>
                      <a:pt x="7208" y="15544"/>
                    </a:lnTo>
                    <a:lnTo>
                      <a:pt x="15548" y="7209"/>
                    </a:lnTo>
                    <a:lnTo>
                      <a:pt x="8340"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2"/>
              <p:cNvSpPr/>
              <p:nvPr/>
            </p:nvSpPr>
            <p:spPr>
              <a:xfrm>
                <a:off x="4941420" y="3680799"/>
                <a:ext cx="366715" cy="366747"/>
              </a:xfrm>
              <a:custGeom>
                <a:rect b="b" l="l" r="r" t="t"/>
                <a:pathLst>
                  <a:path extrusionOk="0" h="11552" w="11551">
                    <a:moveTo>
                      <a:pt x="4343" y="1"/>
                    </a:moveTo>
                    <a:lnTo>
                      <a:pt x="0" y="4344"/>
                    </a:lnTo>
                    <a:lnTo>
                      <a:pt x="7208" y="11551"/>
                    </a:lnTo>
                    <a:lnTo>
                      <a:pt x="11551" y="7209"/>
                    </a:lnTo>
                    <a:lnTo>
                      <a:pt x="4343" y="1"/>
                    </a:lnTo>
                    <a:close/>
                  </a:path>
                </a:pathLst>
              </a:custGeom>
              <a:solidFill>
                <a:srgbClr val="6194D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2"/>
              <p:cNvSpPr/>
              <p:nvPr/>
            </p:nvSpPr>
            <p:spPr>
              <a:xfrm>
                <a:off x="4808712" y="3675021"/>
                <a:ext cx="505198" cy="505198"/>
              </a:xfrm>
              <a:custGeom>
                <a:rect b="b" l="l" r="r" t="t"/>
                <a:pathLst>
                  <a:path extrusionOk="0" h="15913" w="15913">
                    <a:moveTo>
                      <a:pt x="8523" y="442"/>
                    </a:moveTo>
                    <a:lnTo>
                      <a:pt x="15469" y="7391"/>
                    </a:lnTo>
                    <a:lnTo>
                      <a:pt x="7391" y="15468"/>
                    </a:lnTo>
                    <a:lnTo>
                      <a:pt x="442" y="8523"/>
                    </a:lnTo>
                    <a:lnTo>
                      <a:pt x="8523" y="442"/>
                    </a:lnTo>
                    <a:close/>
                    <a:moveTo>
                      <a:pt x="8523" y="0"/>
                    </a:moveTo>
                    <a:cubicBezTo>
                      <a:pt x="8476" y="0"/>
                      <a:pt x="8428" y="17"/>
                      <a:pt x="8392" y="52"/>
                    </a:cubicBezTo>
                    <a:lnTo>
                      <a:pt x="56" y="8392"/>
                    </a:lnTo>
                    <a:cubicBezTo>
                      <a:pt x="19" y="8424"/>
                      <a:pt x="1" y="8471"/>
                      <a:pt x="1" y="8523"/>
                    </a:cubicBezTo>
                    <a:cubicBezTo>
                      <a:pt x="1" y="8570"/>
                      <a:pt x="19" y="8617"/>
                      <a:pt x="56" y="8649"/>
                    </a:cubicBezTo>
                    <a:lnTo>
                      <a:pt x="7260" y="15857"/>
                    </a:lnTo>
                    <a:cubicBezTo>
                      <a:pt x="7296" y="15894"/>
                      <a:pt x="7344" y="15912"/>
                      <a:pt x="7391" y="15912"/>
                    </a:cubicBezTo>
                    <a:cubicBezTo>
                      <a:pt x="7438" y="15912"/>
                      <a:pt x="7485" y="15894"/>
                      <a:pt x="7522" y="15857"/>
                    </a:cubicBezTo>
                    <a:lnTo>
                      <a:pt x="15857" y="7518"/>
                    </a:lnTo>
                    <a:cubicBezTo>
                      <a:pt x="15894" y="7485"/>
                      <a:pt x="15913" y="7438"/>
                      <a:pt x="15913" y="7391"/>
                    </a:cubicBezTo>
                    <a:cubicBezTo>
                      <a:pt x="15913" y="7339"/>
                      <a:pt x="15894" y="7295"/>
                      <a:pt x="15857" y="7259"/>
                    </a:cubicBezTo>
                    <a:lnTo>
                      <a:pt x="8654" y="52"/>
                    </a:lnTo>
                    <a:cubicBezTo>
                      <a:pt x="8618" y="17"/>
                      <a:pt x="8570" y="0"/>
                      <a:pt x="852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2"/>
              <p:cNvSpPr/>
              <p:nvPr/>
            </p:nvSpPr>
            <p:spPr>
              <a:xfrm>
                <a:off x="4974343" y="3820619"/>
                <a:ext cx="200771" cy="200898"/>
              </a:xfrm>
              <a:custGeom>
                <a:rect b="b" l="l" r="r" t="t"/>
                <a:pathLst>
                  <a:path extrusionOk="0" h="6328" w="6324">
                    <a:moveTo>
                      <a:pt x="1428" y="1"/>
                    </a:moveTo>
                    <a:lnTo>
                      <a:pt x="0" y="1429"/>
                    </a:lnTo>
                    <a:lnTo>
                      <a:pt x="1734" y="3164"/>
                    </a:lnTo>
                    <a:lnTo>
                      <a:pt x="0" y="4898"/>
                    </a:lnTo>
                    <a:lnTo>
                      <a:pt x="1428" y="6328"/>
                    </a:lnTo>
                    <a:lnTo>
                      <a:pt x="3164" y="4592"/>
                    </a:lnTo>
                    <a:lnTo>
                      <a:pt x="4896" y="6328"/>
                    </a:lnTo>
                    <a:lnTo>
                      <a:pt x="6324" y="4898"/>
                    </a:lnTo>
                    <a:lnTo>
                      <a:pt x="4590" y="3164"/>
                    </a:lnTo>
                    <a:lnTo>
                      <a:pt x="6324" y="1429"/>
                    </a:lnTo>
                    <a:lnTo>
                      <a:pt x="4896" y="1"/>
                    </a:lnTo>
                    <a:lnTo>
                      <a:pt x="3164" y="1738"/>
                    </a:lnTo>
                    <a:lnTo>
                      <a:pt x="1428" y="1"/>
                    </a:ln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2"/>
              <p:cNvSpPr/>
              <p:nvPr/>
            </p:nvSpPr>
            <p:spPr>
              <a:xfrm>
                <a:off x="4981518" y="3820619"/>
                <a:ext cx="193596" cy="193660"/>
              </a:xfrm>
              <a:custGeom>
                <a:rect b="b" l="l" r="r" t="t"/>
                <a:pathLst>
                  <a:path extrusionOk="0" h="6100" w="6098">
                    <a:moveTo>
                      <a:pt x="1202" y="1"/>
                    </a:moveTo>
                    <a:lnTo>
                      <a:pt x="1" y="1202"/>
                    </a:lnTo>
                    <a:lnTo>
                      <a:pt x="4897" y="6099"/>
                    </a:lnTo>
                    <a:lnTo>
                      <a:pt x="6098" y="4898"/>
                    </a:lnTo>
                    <a:lnTo>
                      <a:pt x="4364" y="3164"/>
                    </a:lnTo>
                    <a:lnTo>
                      <a:pt x="6098" y="1429"/>
                    </a:lnTo>
                    <a:lnTo>
                      <a:pt x="4670" y="1"/>
                    </a:lnTo>
                    <a:lnTo>
                      <a:pt x="2938" y="1738"/>
                    </a:lnTo>
                    <a:lnTo>
                      <a:pt x="1202" y="1"/>
                    </a:lnTo>
                    <a:close/>
                  </a:path>
                </a:pathLst>
              </a:custGeom>
              <a:solidFill>
                <a:srgbClr val="D0E0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2"/>
              <p:cNvSpPr/>
              <p:nvPr/>
            </p:nvSpPr>
            <p:spPr>
              <a:xfrm>
                <a:off x="4967993" y="3814872"/>
                <a:ext cx="213597" cy="212423"/>
              </a:xfrm>
              <a:custGeom>
                <a:rect b="b" l="l" r="r" t="t"/>
                <a:pathLst>
                  <a:path extrusionOk="0" h="6691" w="6728">
                    <a:moveTo>
                      <a:pt x="5096" y="441"/>
                    </a:moveTo>
                    <a:lnTo>
                      <a:pt x="6265" y="1610"/>
                    </a:lnTo>
                    <a:lnTo>
                      <a:pt x="4659" y="3214"/>
                    </a:lnTo>
                    <a:cubicBezTo>
                      <a:pt x="4590" y="3288"/>
                      <a:pt x="4590" y="3404"/>
                      <a:pt x="4659" y="3477"/>
                    </a:cubicBezTo>
                    <a:lnTo>
                      <a:pt x="6265" y="5079"/>
                    </a:lnTo>
                    <a:lnTo>
                      <a:pt x="5096" y="6247"/>
                    </a:lnTo>
                    <a:lnTo>
                      <a:pt x="3491" y="4645"/>
                    </a:lnTo>
                    <a:cubicBezTo>
                      <a:pt x="3457" y="4609"/>
                      <a:pt x="3410" y="4590"/>
                      <a:pt x="3363" y="4590"/>
                    </a:cubicBezTo>
                    <a:cubicBezTo>
                      <a:pt x="3316" y="4590"/>
                      <a:pt x="3269" y="4609"/>
                      <a:pt x="3233" y="4645"/>
                    </a:cubicBezTo>
                    <a:lnTo>
                      <a:pt x="1628" y="6247"/>
                    </a:lnTo>
                    <a:lnTo>
                      <a:pt x="459" y="5079"/>
                    </a:lnTo>
                    <a:lnTo>
                      <a:pt x="2065" y="3477"/>
                    </a:lnTo>
                    <a:cubicBezTo>
                      <a:pt x="2137" y="3404"/>
                      <a:pt x="2137" y="3288"/>
                      <a:pt x="2065" y="3214"/>
                    </a:cubicBezTo>
                    <a:lnTo>
                      <a:pt x="459" y="1610"/>
                    </a:lnTo>
                    <a:lnTo>
                      <a:pt x="1628" y="441"/>
                    </a:lnTo>
                    <a:lnTo>
                      <a:pt x="3233" y="2046"/>
                    </a:lnTo>
                    <a:cubicBezTo>
                      <a:pt x="3269" y="2083"/>
                      <a:pt x="3316" y="2101"/>
                      <a:pt x="3363" y="2101"/>
                    </a:cubicBezTo>
                    <a:cubicBezTo>
                      <a:pt x="3410" y="2101"/>
                      <a:pt x="3457" y="2083"/>
                      <a:pt x="3491" y="2046"/>
                    </a:cubicBezTo>
                    <a:lnTo>
                      <a:pt x="5096" y="441"/>
                    </a:lnTo>
                    <a:close/>
                    <a:moveTo>
                      <a:pt x="5096" y="0"/>
                    </a:moveTo>
                    <a:cubicBezTo>
                      <a:pt x="5049" y="0"/>
                      <a:pt x="5002" y="19"/>
                      <a:pt x="4965" y="51"/>
                    </a:cubicBezTo>
                    <a:lnTo>
                      <a:pt x="3364" y="1657"/>
                    </a:lnTo>
                    <a:lnTo>
                      <a:pt x="1759" y="51"/>
                    </a:lnTo>
                    <a:cubicBezTo>
                      <a:pt x="1724" y="18"/>
                      <a:pt x="1676" y="2"/>
                      <a:pt x="1628" y="2"/>
                    </a:cubicBezTo>
                    <a:cubicBezTo>
                      <a:pt x="1580" y="2"/>
                      <a:pt x="1533" y="18"/>
                      <a:pt x="1500" y="51"/>
                    </a:cubicBezTo>
                    <a:lnTo>
                      <a:pt x="69" y="1482"/>
                    </a:lnTo>
                    <a:cubicBezTo>
                      <a:pt x="0" y="1551"/>
                      <a:pt x="0" y="1667"/>
                      <a:pt x="69" y="1741"/>
                    </a:cubicBezTo>
                    <a:lnTo>
                      <a:pt x="1675" y="3345"/>
                    </a:lnTo>
                    <a:lnTo>
                      <a:pt x="69" y="4951"/>
                    </a:lnTo>
                    <a:cubicBezTo>
                      <a:pt x="0" y="5020"/>
                      <a:pt x="0" y="5136"/>
                      <a:pt x="69" y="5210"/>
                    </a:cubicBezTo>
                    <a:lnTo>
                      <a:pt x="1500" y="6637"/>
                    </a:lnTo>
                    <a:cubicBezTo>
                      <a:pt x="1533" y="6673"/>
                      <a:pt x="1580" y="6691"/>
                      <a:pt x="1628" y="6691"/>
                    </a:cubicBezTo>
                    <a:cubicBezTo>
                      <a:pt x="1679" y="6691"/>
                      <a:pt x="1722" y="6673"/>
                      <a:pt x="1759" y="6637"/>
                    </a:cubicBezTo>
                    <a:lnTo>
                      <a:pt x="3364" y="5031"/>
                    </a:lnTo>
                    <a:lnTo>
                      <a:pt x="4965" y="6637"/>
                    </a:lnTo>
                    <a:cubicBezTo>
                      <a:pt x="5002" y="6673"/>
                      <a:pt x="5049" y="6691"/>
                      <a:pt x="5096" y="6691"/>
                    </a:cubicBezTo>
                    <a:cubicBezTo>
                      <a:pt x="5144" y="6691"/>
                      <a:pt x="5191" y="6673"/>
                      <a:pt x="5227" y="6637"/>
                    </a:cubicBezTo>
                    <a:lnTo>
                      <a:pt x="6655" y="5210"/>
                    </a:lnTo>
                    <a:cubicBezTo>
                      <a:pt x="6727" y="5136"/>
                      <a:pt x="6727" y="5020"/>
                      <a:pt x="6655" y="4951"/>
                    </a:cubicBezTo>
                    <a:lnTo>
                      <a:pt x="5049" y="3345"/>
                    </a:lnTo>
                    <a:lnTo>
                      <a:pt x="6655" y="1741"/>
                    </a:lnTo>
                    <a:cubicBezTo>
                      <a:pt x="6727" y="1667"/>
                      <a:pt x="6727" y="1551"/>
                      <a:pt x="6655" y="1482"/>
                    </a:cubicBezTo>
                    <a:lnTo>
                      <a:pt x="5227" y="51"/>
                    </a:lnTo>
                    <a:cubicBezTo>
                      <a:pt x="5191" y="19"/>
                      <a:pt x="5144" y="0"/>
                      <a:pt x="509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5" name="Google Shape;645;p52"/>
            <p:cNvGrpSpPr/>
            <p:nvPr/>
          </p:nvGrpSpPr>
          <p:grpSpPr>
            <a:xfrm>
              <a:off x="7002589" y="3756903"/>
              <a:ext cx="460558" cy="192901"/>
              <a:chOff x="5427392" y="3652956"/>
              <a:chExt cx="296236" cy="133625"/>
            </a:xfrm>
          </p:grpSpPr>
          <p:sp>
            <p:nvSpPr>
              <p:cNvPr id="646" name="Google Shape;646;p52"/>
              <p:cNvSpPr/>
              <p:nvPr/>
            </p:nvSpPr>
            <p:spPr>
              <a:xfrm>
                <a:off x="5433170" y="3658734"/>
                <a:ext cx="284648" cy="122069"/>
              </a:xfrm>
              <a:custGeom>
                <a:rect b="b" l="l" r="r" t="t"/>
                <a:pathLst>
                  <a:path extrusionOk="0" h="3845" w="8966">
                    <a:moveTo>
                      <a:pt x="4485" y="0"/>
                    </a:moveTo>
                    <a:cubicBezTo>
                      <a:pt x="2010" y="0"/>
                      <a:pt x="0" y="859"/>
                      <a:pt x="0" y="1923"/>
                    </a:cubicBezTo>
                    <a:cubicBezTo>
                      <a:pt x="0" y="2981"/>
                      <a:pt x="2010" y="3845"/>
                      <a:pt x="4485" y="3845"/>
                    </a:cubicBezTo>
                    <a:cubicBezTo>
                      <a:pt x="6961" y="3845"/>
                      <a:pt x="8966" y="2981"/>
                      <a:pt x="8966" y="1923"/>
                    </a:cubicBezTo>
                    <a:cubicBezTo>
                      <a:pt x="8966" y="859"/>
                      <a:pt x="6961" y="0"/>
                      <a:pt x="4485" y="0"/>
                    </a:cubicBezTo>
                    <a:close/>
                  </a:path>
                </a:pathLst>
              </a:cu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2"/>
              <p:cNvSpPr/>
              <p:nvPr/>
            </p:nvSpPr>
            <p:spPr>
              <a:xfrm>
                <a:off x="5427392" y="3652956"/>
                <a:ext cx="296236" cy="133625"/>
              </a:xfrm>
              <a:custGeom>
                <a:rect b="b" l="l" r="r" t="t"/>
                <a:pathLst>
                  <a:path extrusionOk="0" h="4209" w="9331">
                    <a:moveTo>
                      <a:pt x="4667" y="368"/>
                    </a:moveTo>
                    <a:cubicBezTo>
                      <a:pt x="6997" y="368"/>
                      <a:pt x="8966" y="1162"/>
                      <a:pt x="8966" y="2105"/>
                    </a:cubicBezTo>
                    <a:cubicBezTo>
                      <a:pt x="8966" y="3047"/>
                      <a:pt x="6997" y="3840"/>
                      <a:pt x="4667" y="3840"/>
                    </a:cubicBezTo>
                    <a:cubicBezTo>
                      <a:pt x="2338" y="3840"/>
                      <a:pt x="367" y="3047"/>
                      <a:pt x="367" y="2105"/>
                    </a:cubicBezTo>
                    <a:cubicBezTo>
                      <a:pt x="367" y="1162"/>
                      <a:pt x="2338" y="368"/>
                      <a:pt x="4667" y="368"/>
                    </a:cubicBezTo>
                    <a:close/>
                    <a:moveTo>
                      <a:pt x="4667" y="1"/>
                    </a:moveTo>
                    <a:cubicBezTo>
                      <a:pt x="2049" y="1"/>
                      <a:pt x="1" y="925"/>
                      <a:pt x="1" y="2105"/>
                    </a:cubicBezTo>
                    <a:cubicBezTo>
                      <a:pt x="1" y="3284"/>
                      <a:pt x="2049" y="4208"/>
                      <a:pt x="4667" y="4208"/>
                    </a:cubicBezTo>
                    <a:cubicBezTo>
                      <a:pt x="7281" y="4208"/>
                      <a:pt x="9330" y="3284"/>
                      <a:pt x="9330" y="2105"/>
                    </a:cubicBezTo>
                    <a:cubicBezTo>
                      <a:pt x="9330" y="925"/>
                      <a:pt x="7281" y="1"/>
                      <a:pt x="466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2"/>
              <p:cNvSpPr/>
              <p:nvPr/>
            </p:nvSpPr>
            <p:spPr>
              <a:xfrm>
                <a:off x="5569656" y="3679529"/>
                <a:ext cx="11715" cy="83718"/>
              </a:xfrm>
              <a:custGeom>
                <a:rect b="b" l="l" r="r" t="t"/>
                <a:pathLst>
                  <a:path extrusionOk="0" h="2637" w="369">
                    <a:moveTo>
                      <a:pt x="186" y="1"/>
                    </a:moveTo>
                    <a:cubicBezTo>
                      <a:pt x="84" y="1"/>
                      <a:pt x="0" y="85"/>
                      <a:pt x="0" y="186"/>
                    </a:cubicBezTo>
                    <a:lnTo>
                      <a:pt x="0" y="2454"/>
                    </a:lnTo>
                    <a:cubicBezTo>
                      <a:pt x="0" y="2556"/>
                      <a:pt x="84" y="2637"/>
                      <a:pt x="186" y="2637"/>
                    </a:cubicBezTo>
                    <a:cubicBezTo>
                      <a:pt x="288" y="2637"/>
                      <a:pt x="368" y="2556"/>
                      <a:pt x="368" y="2454"/>
                    </a:cubicBezTo>
                    <a:lnTo>
                      <a:pt x="368" y="186"/>
                    </a:lnTo>
                    <a:cubicBezTo>
                      <a:pt x="368" y="85"/>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49" name="Google Shape;649;p52"/>
          <p:cNvSpPr txBox="1"/>
          <p:nvPr/>
        </p:nvSpPr>
        <p:spPr>
          <a:xfrm>
            <a:off x="1991852" y="454388"/>
            <a:ext cx="4156200" cy="1028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6000">
                <a:solidFill>
                  <a:srgbClr val="741B47"/>
                </a:solidFill>
                <a:latin typeface="Mada"/>
                <a:ea typeface="Mada"/>
                <a:cs typeface="Mada"/>
                <a:sym typeface="Mada"/>
              </a:rPr>
              <a:t>THANKS!!</a:t>
            </a:r>
            <a:endParaRPr b="1" sz="6000">
              <a:solidFill>
                <a:srgbClr val="741B47"/>
              </a:solidFill>
              <a:latin typeface="Mada"/>
              <a:ea typeface="Mada"/>
              <a:cs typeface="Mada"/>
              <a:sym typeface="Mada"/>
            </a:endParaRPr>
          </a:p>
        </p:txBody>
      </p:sp>
      <p:grpSp>
        <p:nvGrpSpPr>
          <p:cNvPr id="650" name="Google Shape;650;p52"/>
          <p:cNvGrpSpPr/>
          <p:nvPr/>
        </p:nvGrpSpPr>
        <p:grpSpPr>
          <a:xfrm>
            <a:off x="799050" y="1784225"/>
            <a:ext cx="6541800" cy="3130716"/>
            <a:chOff x="799050" y="1818663"/>
            <a:chExt cx="6541800" cy="3130716"/>
          </a:xfrm>
        </p:grpSpPr>
        <p:sp>
          <p:nvSpPr>
            <p:cNvPr id="651" name="Google Shape;651;p52"/>
            <p:cNvSpPr txBox="1"/>
            <p:nvPr/>
          </p:nvSpPr>
          <p:spPr>
            <a:xfrm>
              <a:off x="799050" y="1818663"/>
              <a:ext cx="6541800" cy="102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latin typeface="Pacifico"/>
                  <a:ea typeface="Pacifico"/>
                  <a:cs typeface="Pacifico"/>
                  <a:sym typeface="Pacifico"/>
                </a:rPr>
                <a:t>This lecture was done by:</a:t>
              </a:r>
              <a:endParaRPr sz="3000">
                <a:latin typeface="Pacifico"/>
                <a:ea typeface="Pacifico"/>
                <a:cs typeface="Pacifico"/>
                <a:sym typeface="Pacifico"/>
              </a:endParaRPr>
            </a:p>
          </p:txBody>
        </p:sp>
        <p:sp>
          <p:nvSpPr>
            <p:cNvPr id="652" name="Google Shape;652;p52"/>
            <p:cNvSpPr txBox="1"/>
            <p:nvPr/>
          </p:nvSpPr>
          <p:spPr>
            <a:xfrm>
              <a:off x="2266950" y="2498428"/>
              <a:ext cx="3026100" cy="911100"/>
            </a:xfrm>
            <a:prstGeom prst="rect">
              <a:avLst/>
            </a:prstGeom>
            <a:noFill/>
            <a:ln>
              <a:noFill/>
            </a:ln>
          </p:spPr>
          <p:txBody>
            <a:bodyPr anchorCtr="0" anchor="t" bIns="91425" lIns="91425" spcFirstLastPara="1" rIns="91425" wrap="square" tIns="91425">
              <a:noAutofit/>
            </a:bodyPr>
            <a:lstStyle/>
            <a:p>
              <a:pPr indent="-342900" lvl="0" marL="457200" rtl="0" algn="ctr">
                <a:spcBef>
                  <a:spcPts val="0"/>
                </a:spcBef>
                <a:spcAft>
                  <a:spcPts val="0"/>
                </a:spcAft>
                <a:buSzPts val="1800"/>
                <a:buFont typeface="Mada"/>
                <a:buChar char="-"/>
              </a:pPr>
              <a:r>
                <a:rPr b="1" lang="en-GB" sz="2000">
                  <a:solidFill>
                    <a:schemeClr val="dk1"/>
                  </a:solidFill>
                  <a:latin typeface="Mada"/>
                  <a:ea typeface="Mada"/>
                  <a:cs typeface="Mada"/>
                  <a:sym typeface="Mada"/>
                </a:rPr>
                <a:t>Mashal AbaAlkhail</a:t>
              </a:r>
              <a:endParaRPr b="1" sz="1800">
                <a:latin typeface="Mada"/>
                <a:ea typeface="Mada"/>
                <a:cs typeface="Mada"/>
                <a:sym typeface="Mada"/>
              </a:endParaRPr>
            </a:p>
            <a:p>
              <a:pPr indent="-342900" lvl="0" marL="457200" rtl="0" algn="ctr">
                <a:spcBef>
                  <a:spcPts val="0"/>
                </a:spcBef>
                <a:spcAft>
                  <a:spcPts val="0"/>
                </a:spcAft>
                <a:buSzPts val="1800"/>
                <a:buFont typeface="Mada"/>
                <a:buChar char="-"/>
              </a:pPr>
              <a:r>
                <a:rPr b="1" lang="en-GB" sz="2000">
                  <a:solidFill>
                    <a:schemeClr val="dk1"/>
                  </a:solidFill>
                  <a:latin typeface="Mada"/>
                  <a:ea typeface="Mada"/>
                  <a:cs typeface="Mada"/>
                  <a:sym typeface="Mada"/>
                </a:rPr>
                <a:t>Raghad AlKhashan</a:t>
              </a:r>
              <a:endParaRPr b="1" sz="1800">
                <a:latin typeface="Mada"/>
                <a:ea typeface="Mada"/>
                <a:cs typeface="Mada"/>
                <a:sym typeface="Mada"/>
              </a:endParaRPr>
            </a:p>
          </p:txBody>
        </p:sp>
        <p:sp>
          <p:nvSpPr>
            <p:cNvPr id="653" name="Google Shape;653;p52"/>
            <p:cNvSpPr txBox="1"/>
            <p:nvPr/>
          </p:nvSpPr>
          <p:spPr>
            <a:xfrm>
              <a:off x="1518900" y="3456663"/>
              <a:ext cx="5102100" cy="6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3000">
                  <a:latin typeface="Pacifico"/>
                  <a:ea typeface="Pacifico"/>
                  <a:cs typeface="Pacifico"/>
                  <a:sym typeface="Pacifico"/>
                </a:rPr>
                <a:t>Note taker:</a:t>
              </a:r>
              <a:endParaRPr sz="3000">
                <a:latin typeface="Pacifico"/>
                <a:ea typeface="Pacifico"/>
                <a:cs typeface="Pacifico"/>
                <a:sym typeface="Pacifico"/>
              </a:endParaRPr>
            </a:p>
          </p:txBody>
        </p:sp>
        <p:sp>
          <p:nvSpPr>
            <p:cNvPr id="654" name="Google Shape;654;p52"/>
            <p:cNvSpPr txBox="1"/>
            <p:nvPr/>
          </p:nvSpPr>
          <p:spPr>
            <a:xfrm>
              <a:off x="2266950" y="4038278"/>
              <a:ext cx="3026100" cy="911100"/>
            </a:xfrm>
            <a:prstGeom prst="rect">
              <a:avLst/>
            </a:prstGeom>
            <a:noFill/>
            <a:ln>
              <a:noFill/>
            </a:ln>
          </p:spPr>
          <p:txBody>
            <a:bodyPr anchorCtr="0" anchor="t" bIns="91425" lIns="91425" spcFirstLastPara="1" rIns="91425" wrap="square" tIns="91425">
              <a:noAutofit/>
            </a:bodyPr>
            <a:lstStyle/>
            <a:p>
              <a:pPr indent="0" lvl="0" marL="457200" rtl="0" algn="ctr">
                <a:spcBef>
                  <a:spcPts val="0"/>
                </a:spcBef>
                <a:spcAft>
                  <a:spcPts val="0"/>
                </a:spcAft>
                <a:buNone/>
              </a:pPr>
              <a:r>
                <a:rPr b="1" lang="en-GB" sz="1800">
                  <a:latin typeface="Mada"/>
                  <a:ea typeface="Mada"/>
                  <a:cs typeface="Mada"/>
                  <a:sym typeface="Mada"/>
                </a:rPr>
                <a:t>Abdulaziz Alshomar</a:t>
              </a:r>
              <a:endParaRPr b="1" sz="1800">
                <a:latin typeface="Mada"/>
                <a:ea typeface="Mada"/>
                <a:cs typeface="Mada"/>
                <a:sym typeface="Mada"/>
              </a:endParaRPr>
            </a:p>
            <a:p>
              <a:pPr indent="0" lvl="0" marL="457200" rtl="0" algn="ctr">
                <a:spcBef>
                  <a:spcPts val="0"/>
                </a:spcBef>
                <a:spcAft>
                  <a:spcPts val="0"/>
                </a:spcAft>
                <a:buNone/>
              </a:pPr>
              <a:r>
                <a:t/>
              </a:r>
              <a:endParaRPr b="1" sz="1100">
                <a:solidFill>
                  <a:srgbClr val="EFEFEF"/>
                </a:solidFill>
              </a:endParaRPr>
            </a:p>
            <a:p>
              <a:pPr indent="0" lvl="0" marL="457200" rtl="0" algn="l">
                <a:spcBef>
                  <a:spcPts val="0"/>
                </a:spcBef>
                <a:spcAft>
                  <a:spcPts val="0"/>
                </a:spcAft>
                <a:buNone/>
              </a:pPr>
              <a:r>
                <a:t/>
              </a:r>
              <a:endParaRPr sz="1800">
                <a:latin typeface="Mada"/>
                <a:ea typeface="Mada"/>
                <a:cs typeface="Mada"/>
                <a:sym typeface="Mada"/>
              </a:endParaRPr>
            </a:p>
          </p:txBody>
        </p:sp>
      </p:grpSp>
      <p:grpSp>
        <p:nvGrpSpPr>
          <p:cNvPr id="655" name="Google Shape;655;p52"/>
          <p:cNvGrpSpPr/>
          <p:nvPr/>
        </p:nvGrpSpPr>
        <p:grpSpPr>
          <a:xfrm>
            <a:off x="-1685884" y="5753484"/>
            <a:ext cx="10384167" cy="4605366"/>
            <a:chOff x="-1557559" y="5606217"/>
            <a:chExt cx="10384167" cy="4605366"/>
          </a:xfrm>
        </p:grpSpPr>
        <p:sp>
          <p:nvSpPr>
            <p:cNvPr id="656" name="Google Shape;656;p52"/>
            <p:cNvSpPr/>
            <p:nvPr/>
          </p:nvSpPr>
          <p:spPr>
            <a:xfrm rot="844026">
              <a:off x="-1318394" y="6118960"/>
              <a:ext cx="4315373" cy="250202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657" name="Google Shape;657;p52"/>
            <p:cNvSpPr/>
            <p:nvPr/>
          </p:nvSpPr>
          <p:spPr>
            <a:xfrm rot="-9658027">
              <a:off x="4500214" y="6206605"/>
              <a:ext cx="4065076" cy="2283739"/>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658" name="Google Shape;658;p52"/>
            <p:cNvSpPr/>
            <p:nvPr/>
          </p:nvSpPr>
          <p:spPr>
            <a:xfrm rot="-10142682">
              <a:off x="2186869" y="8368856"/>
              <a:ext cx="3760268" cy="1499130"/>
            </a:xfrm>
            <a:custGeom>
              <a:rect b="b" l="l" r="r" t="t"/>
              <a:pathLst>
                <a:path extrusionOk="0" h="85839" w="147419">
                  <a:moveTo>
                    <a:pt x="91438" y="1"/>
                  </a:moveTo>
                  <a:cubicBezTo>
                    <a:pt x="85124" y="1"/>
                    <a:pt x="78560" y="733"/>
                    <a:pt x="71909" y="2340"/>
                  </a:cubicBezTo>
                  <a:cubicBezTo>
                    <a:pt x="32978" y="11742"/>
                    <a:pt x="1" y="57078"/>
                    <a:pt x="26152" y="80739"/>
                  </a:cubicBezTo>
                  <a:cubicBezTo>
                    <a:pt x="30212" y="84412"/>
                    <a:pt x="34137" y="85839"/>
                    <a:pt x="38055" y="85839"/>
                  </a:cubicBezTo>
                  <a:cubicBezTo>
                    <a:pt x="44874" y="85839"/>
                    <a:pt x="51672" y="81518"/>
                    <a:pt x="59118" y="77197"/>
                  </a:cubicBezTo>
                  <a:cubicBezTo>
                    <a:pt x="66562" y="72878"/>
                    <a:pt x="74655" y="68559"/>
                    <a:pt x="84062" y="68559"/>
                  </a:cubicBezTo>
                  <a:cubicBezTo>
                    <a:pt x="84374" y="68559"/>
                    <a:pt x="84688" y="68563"/>
                    <a:pt x="85003" y="68573"/>
                  </a:cubicBezTo>
                  <a:cubicBezTo>
                    <a:pt x="86667" y="68624"/>
                    <a:pt x="88304" y="68650"/>
                    <a:pt x="89914" y="68650"/>
                  </a:cubicBezTo>
                  <a:cubicBezTo>
                    <a:pt x="125227" y="68650"/>
                    <a:pt x="147419" y="56430"/>
                    <a:pt x="147113" y="35448"/>
                  </a:cubicBezTo>
                  <a:cubicBezTo>
                    <a:pt x="146850" y="17252"/>
                    <a:pt x="122087" y="1"/>
                    <a:pt x="91438" y="1"/>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659" name="Google Shape;659;p52"/>
            <p:cNvSpPr txBox="1"/>
            <p:nvPr/>
          </p:nvSpPr>
          <p:spPr>
            <a:xfrm>
              <a:off x="136688" y="6779083"/>
              <a:ext cx="2783400" cy="122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latin typeface="Mada"/>
                  <a:ea typeface="Mada"/>
                  <a:cs typeface="Mada"/>
                  <a:sym typeface="Mada"/>
                </a:rPr>
                <a:t>Females co-leaders:</a:t>
              </a:r>
              <a:endParaRPr b="1" sz="2000">
                <a:latin typeface="Mada"/>
                <a:ea typeface="Mada"/>
                <a:cs typeface="Mada"/>
                <a:sym typeface="Mada"/>
              </a:endParaRPr>
            </a:p>
            <a:p>
              <a:pPr indent="0" lvl="0" marL="0" rtl="0" algn="ctr">
                <a:spcBef>
                  <a:spcPts val="0"/>
                </a:spcBef>
                <a:spcAft>
                  <a:spcPts val="0"/>
                </a:spcAft>
                <a:buNone/>
              </a:pPr>
              <a:r>
                <a:rPr lang="en-GB" sz="2000">
                  <a:latin typeface="Mada"/>
                  <a:ea typeface="Mada"/>
                  <a:cs typeface="Mada"/>
                  <a:sym typeface="Mada"/>
                </a:rPr>
                <a:t>Raghad AlKhashan </a:t>
              </a:r>
              <a:endParaRPr sz="2000">
                <a:latin typeface="Mada"/>
                <a:ea typeface="Mada"/>
                <a:cs typeface="Mada"/>
                <a:sym typeface="Mada"/>
              </a:endParaRPr>
            </a:p>
            <a:p>
              <a:pPr indent="0" lvl="0" marL="0" rtl="0" algn="ctr">
                <a:spcBef>
                  <a:spcPts val="0"/>
                </a:spcBef>
                <a:spcAft>
                  <a:spcPts val="0"/>
                </a:spcAft>
                <a:buNone/>
              </a:pPr>
              <a:r>
                <a:rPr lang="en-GB" sz="2000">
                  <a:latin typeface="Mada"/>
                  <a:ea typeface="Mada"/>
                  <a:cs typeface="Mada"/>
                  <a:sym typeface="Mada"/>
                </a:rPr>
                <a:t>Amirah Aldakhilallah</a:t>
              </a:r>
              <a:endParaRPr sz="2000">
                <a:latin typeface="Mada"/>
                <a:ea typeface="Mada"/>
                <a:cs typeface="Mada"/>
                <a:sym typeface="Mada"/>
              </a:endParaRPr>
            </a:p>
          </p:txBody>
        </p:sp>
        <p:sp>
          <p:nvSpPr>
            <p:cNvPr id="660" name="Google Shape;660;p52"/>
            <p:cNvSpPr txBox="1"/>
            <p:nvPr/>
          </p:nvSpPr>
          <p:spPr>
            <a:xfrm>
              <a:off x="4663425" y="6779086"/>
              <a:ext cx="2783400" cy="1627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GB" sz="2000">
                  <a:latin typeface="Mada"/>
                  <a:ea typeface="Mada"/>
                  <a:cs typeface="Mada"/>
                  <a:sym typeface="Mada"/>
                </a:rPr>
                <a:t>Males co-leaders:</a:t>
              </a:r>
              <a:endParaRPr sz="2000">
                <a:latin typeface="Mada"/>
                <a:ea typeface="Mada"/>
                <a:cs typeface="Mada"/>
                <a:sym typeface="Mada"/>
              </a:endParaRPr>
            </a:p>
            <a:p>
              <a:pPr indent="0" lvl="0" marL="0" rtl="0" algn="ctr">
                <a:spcBef>
                  <a:spcPts val="0"/>
                </a:spcBef>
                <a:spcAft>
                  <a:spcPts val="0"/>
                </a:spcAft>
                <a:buNone/>
              </a:pPr>
              <a:r>
                <a:rPr lang="en-GB" sz="2000">
                  <a:latin typeface="Mada"/>
                  <a:ea typeface="Mada"/>
                  <a:cs typeface="Mada"/>
                  <a:sym typeface="Mada"/>
                </a:rPr>
                <a:t>Mashal AbaAlkhail</a:t>
              </a:r>
              <a:endParaRPr sz="2000">
                <a:latin typeface="Mada"/>
                <a:ea typeface="Mada"/>
                <a:cs typeface="Mada"/>
                <a:sym typeface="Mada"/>
              </a:endParaRPr>
            </a:p>
            <a:p>
              <a:pPr indent="0" lvl="0" marL="0" rtl="0" algn="ctr">
                <a:spcBef>
                  <a:spcPts val="0"/>
                </a:spcBef>
                <a:spcAft>
                  <a:spcPts val="0"/>
                </a:spcAft>
                <a:buNone/>
              </a:pPr>
              <a:r>
                <a:rPr lang="en-GB" sz="2000">
                  <a:latin typeface="Mada"/>
                  <a:ea typeface="Mada"/>
                  <a:cs typeface="Mada"/>
                  <a:sym typeface="Mada"/>
                </a:rPr>
                <a:t>Ibrahim AlAsous</a:t>
              </a:r>
              <a:endParaRPr sz="2000">
                <a:latin typeface="Mada"/>
                <a:ea typeface="Mada"/>
                <a:cs typeface="Mada"/>
                <a:sym typeface="Mada"/>
              </a:endParaRPr>
            </a:p>
            <a:p>
              <a:pPr indent="0" lvl="0" marL="0" rtl="0" algn="ctr">
                <a:spcBef>
                  <a:spcPts val="0"/>
                </a:spcBef>
                <a:spcAft>
                  <a:spcPts val="0"/>
                </a:spcAft>
                <a:buNone/>
              </a:pPr>
              <a:r>
                <a:t/>
              </a:r>
              <a:endParaRPr sz="2000">
                <a:latin typeface="Mada"/>
                <a:ea typeface="Mada"/>
                <a:cs typeface="Mada"/>
                <a:sym typeface="Mada"/>
              </a:endParaRPr>
            </a:p>
            <a:p>
              <a:pPr indent="0" lvl="0" marL="0" rtl="0" algn="ctr">
                <a:spcBef>
                  <a:spcPts val="0"/>
                </a:spcBef>
                <a:spcAft>
                  <a:spcPts val="0"/>
                </a:spcAft>
                <a:buNone/>
              </a:pPr>
              <a:r>
                <a:t/>
              </a:r>
              <a:endParaRPr b="1" sz="2000">
                <a:latin typeface="Mada"/>
                <a:ea typeface="Mada"/>
                <a:cs typeface="Mada"/>
                <a:sym typeface="Mada"/>
              </a:endParaRPr>
            </a:p>
          </p:txBody>
        </p:sp>
        <p:grpSp>
          <p:nvGrpSpPr>
            <p:cNvPr id="661" name="Google Shape;661;p52"/>
            <p:cNvGrpSpPr/>
            <p:nvPr/>
          </p:nvGrpSpPr>
          <p:grpSpPr>
            <a:xfrm>
              <a:off x="1656025" y="8761125"/>
              <a:ext cx="4020900" cy="998700"/>
              <a:chOff x="1656025" y="8761125"/>
              <a:chExt cx="4020900" cy="998700"/>
            </a:xfrm>
          </p:grpSpPr>
          <p:sp>
            <p:nvSpPr>
              <p:cNvPr id="662" name="Google Shape;662;p52"/>
              <p:cNvSpPr txBox="1"/>
              <p:nvPr/>
            </p:nvSpPr>
            <p:spPr>
              <a:xfrm>
                <a:off x="1656025" y="8761125"/>
                <a:ext cx="4020900" cy="998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000">
                    <a:latin typeface="Pacifico"/>
                    <a:ea typeface="Pacifico"/>
                    <a:cs typeface="Pacifico"/>
                    <a:sym typeface="Pacifico"/>
                  </a:rPr>
                  <a:t>Send us your feedback:</a:t>
                </a:r>
                <a:endParaRPr sz="2000">
                  <a:latin typeface="Pacifico"/>
                  <a:ea typeface="Pacifico"/>
                  <a:cs typeface="Pacifico"/>
                  <a:sym typeface="Pacifico"/>
                </a:endParaRPr>
              </a:p>
              <a:p>
                <a:pPr indent="0" lvl="0" marL="0" rtl="0" algn="ctr">
                  <a:spcBef>
                    <a:spcPts val="0"/>
                  </a:spcBef>
                  <a:spcAft>
                    <a:spcPts val="0"/>
                  </a:spcAft>
                  <a:buNone/>
                </a:pPr>
                <a:r>
                  <a:rPr lang="en-GB" sz="2000">
                    <a:latin typeface="Pacifico"/>
                    <a:ea typeface="Pacifico"/>
                    <a:cs typeface="Pacifico"/>
                    <a:sym typeface="Pacifico"/>
                  </a:rPr>
                  <a:t>We are all ears!</a:t>
                </a:r>
                <a:endParaRPr sz="2000">
                  <a:latin typeface="Pacifico"/>
                  <a:ea typeface="Pacifico"/>
                  <a:cs typeface="Pacifico"/>
                  <a:sym typeface="Pacifico"/>
                </a:endParaRPr>
              </a:p>
            </p:txBody>
          </p:sp>
          <p:pic>
            <p:nvPicPr>
              <p:cNvPr id="663" name="Google Shape;663;p52">
                <a:hlinkClick r:id="rId3"/>
              </p:cNvPr>
              <p:cNvPicPr preferRelativeResize="0"/>
              <p:nvPr/>
            </p:nvPicPr>
            <p:blipFill>
              <a:blip r:embed="rId4">
                <a:alphaModFix/>
              </a:blip>
              <a:stretch>
                <a:fillRect/>
              </a:stretch>
            </p:blipFill>
            <p:spPr>
              <a:xfrm>
                <a:off x="5035175" y="8789299"/>
                <a:ext cx="347000" cy="477591"/>
              </a:xfrm>
              <a:prstGeom prst="rect">
                <a:avLst/>
              </a:prstGeom>
              <a:noFill/>
              <a:ln>
                <a:noFill/>
              </a:ln>
            </p:spPr>
          </p:pic>
        </p:grpSp>
      </p:grpSp>
      <p:grpSp>
        <p:nvGrpSpPr>
          <p:cNvPr id="664" name="Google Shape;664;p52"/>
          <p:cNvGrpSpPr/>
          <p:nvPr/>
        </p:nvGrpSpPr>
        <p:grpSpPr>
          <a:xfrm>
            <a:off x="258081" y="3971276"/>
            <a:ext cx="1131856" cy="1357967"/>
            <a:chOff x="876055" y="2338940"/>
            <a:chExt cx="862498" cy="998652"/>
          </a:xfrm>
        </p:grpSpPr>
        <p:grpSp>
          <p:nvGrpSpPr>
            <p:cNvPr id="665" name="Google Shape;665;p52"/>
            <p:cNvGrpSpPr/>
            <p:nvPr/>
          </p:nvGrpSpPr>
          <p:grpSpPr>
            <a:xfrm>
              <a:off x="876055" y="2338940"/>
              <a:ext cx="431131" cy="998652"/>
              <a:chOff x="6094678" y="3600952"/>
              <a:chExt cx="431131" cy="998652"/>
            </a:xfrm>
          </p:grpSpPr>
          <p:sp>
            <p:nvSpPr>
              <p:cNvPr id="666" name="Google Shape;666;p52"/>
              <p:cNvSpPr/>
              <p:nvPr/>
            </p:nvSpPr>
            <p:spPr>
              <a:xfrm>
                <a:off x="6100456" y="3716294"/>
                <a:ext cx="419543" cy="877533"/>
              </a:xfrm>
              <a:custGeom>
                <a:rect b="b" l="l" r="r" t="t"/>
                <a:pathLst>
                  <a:path extrusionOk="0" h="27641" w="13215">
                    <a:moveTo>
                      <a:pt x="4481" y="0"/>
                    </a:moveTo>
                    <a:cubicBezTo>
                      <a:pt x="2006" y="0"/>
                      <a:pt x="0" y="5268"/>
                      <a:pt x="0" y="7739"/>
                    </a:cubicBezTo>
                    <a:lnTo>
                      <a:pt x="0" y="23545"/>
                    </a:lnTo>
                    <a:cubicBezTo>
                      <a:pt x="0" y="25805"/>
                      <a:pt x="1835" y="27640"/>
                      <a:pt x="4096" y="27640"/>
                    </a:cubicBezTo>
                    <a:lnTo>
                      <a:pt x="9120" y="27640"/>
                    </a:lnTo>
                    <a:cubicBezTo>
                      <a:pt x="11380" y="27640"/>
                      <a:pt x="13214" y="25805"/>
                      <a:pt x="13214" y="23545"/>
                    </a:cubicBezTo>
                    <a:lnTo>
                      <a:pt x="13214" y="7739"/>
                    </a:lnTo>
                    <a:cubicBezTo>
                      <a:pt x="13214" y="5268"/>
                      <a:pt x="11209" y="0"/>
                      <a:pt x="8737"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52"/>
              <p:cNvSpPr/>
              <p:nvPr/>
            </p:nvSpPr>
            <p:spPr>
              <a:xfrm>
                <a:off x="6111790" y="3719754"/>
                <a:ext cx="408209" cy="874072"/>
              </a:xfrm>
              <a:custGeom>
                <a:rect b="b" l="l" r="r" t="t"/>
                <a:pathLst>
                  <a:path extrusionOk="0" h="27532" w="12858">
                    <a:moveTo>
                      <a:pt x="8992" y="1"/>
                    </a:moveTo>
                    <a:lnTo>
                      <a:pt x="8992" y="22981"/>
                    </a:lnTo>
                    <a:cubicBezTo>
                      <a:pt x="8992" y="24154"/>
                      <a:pt x="8042" y="25100"/>
                      <a:pt x="6873" y="25100"/>
                    </a:cubicBezTo>
                    <a:lnTo>
                      <a:pt x="1" y="25100"/>
                    </a:lnTo>
                    <a:cubicBezTo>
                      <a:pt x="641" y="26531"/>
                      <a:pt x="2071" y="27531"/>
                      <a:pt x="3739" y="27531"/>
                    </a:cubicBezTo>
                    <a:lnTo>
                      <a:pt x="8763" y="27531"/>
                    </a:lnTo>
                    <a:cubicBezTo>
                      <a:pt x="8842" y="27531"/>
                      <a:pt x="8916" y="27517"/>
                      <a:pt x="8992" y="27514"/>
                    </a:cubicBezTo>
                    <a:lnTo>
                      <a:pt x="8992" y="27517"/>
                    </a:lnTo>
                    <a:cubicBezTo>
                      <a:pt x="9054" y="27514"/>
                      <a:pt x="9116" y="27506"/>
                      <a:pt x="9178" y="27499"/>
                    </a:cubicBezTo>
                    <a:cubicBezTo>
                      <a:pt x="9312" y="27484"/>
                      <a:pt x="9443" y="27466"/>
                      <a:pt x="9571" y="27440"/>
                    </a:cubicBezTo>
                    <a:cubicBezTo>
                      <a:pt x="9662" y="27422"/>
                      <a:pt x="9749" y="27404"/>
                      <a:pt x="9836" y="27378"/>
                    </a:cubicBezTo>
                    <a:cubicBezTo>
                      <a:pt x="9920" y="27356"/>
                      <a:pt x="10000" y="27331"/>
                      <a:pt x="10080" y="27306"/>
                    </a:cubicBezTo>
                    <a:cubicBezTo>
                      <a:pt x="10179" y="27273"/>
                      <a:pt x="10273" y="27233"/>
                      <a:pt x="10368" y="27193"/>
                    </a:cubicBezTo>
                    <a:cubicBezTo>
                      <a:pt x="10455" y="27156"/>
                      <a:pt x="10546" y="27116"/>
                      <a:pt x="10630" y="27069"/>
                    </a:cubicBezTo>
                    <a:cubicBezTo>
                      <a:pt x="10732" y="27018"/>
                      <a:pt x="10834" y="26963"/>
                      <a:pt x="10928" y="26902"/>
                    </a:cubicBezTo>
                    <a:cubicBezTo>
                      <a:pt x="10983" y="26869"/>
                      <a:pt x="11034" y="26837"/>
                      <a:pt x="11088" y="26800"/>
                    </a:cubicBezTo>
                    <a:cubicBezTo>
                      <a:pt x="11219" y="26709"/>
                      <a:pt x="11343" y="26614"/>
                      <a:pt x="11463" y="26509"/>
                    </a:cubicBezTo>
                    <a:cubicBezTo>
                      <a:pt x="11481" y="26494"/>
                      <a:pt x="11500" y="26472"/>
                      <a:pt x="11518" y="26457"/>
                    </a:cubicBezTo>
                    <a:cubicBezTo>
                      <a:pt x="11631" y="26352"/>
                      <a:pt x="11737" y="26242"/>
                      <a:pt x="11839" y="26126"/>
                    </a:cubicBezTo>
                    <a:cubicBezTo>
                      <a:pt x="11864" y="26101"/>
                      <a:pt x="11886" y="26076"/>
                      <a:pt x="11908" y="26050"/>
                    </a:cubicBezTo>
                    <a:cubicBezTo>
                      <a:pt x="12024" y="25911"/>
                      <a:pt x="12130" y="25770"/>
                      <a:pt x="12224" y="25617"/>
                    </a:cubicBezTo>
                    <a:lnTo>
                      <a:pt x="12228" y="25613"/>
                    </a:lnTo>
                    <a:cubicBezTo>
                      <a:pt x="12326" y="25456"/>
                      <a:pt x="12410" y="25296"/>
                      <a:pt x="12486" y="25129"/>
                    </a:cubicBezTo>
                    <a:cubicBezTo>
                      <a:pt x="12490" y="25118"/>
                      <a:pt x="12497" y="25111"/>
                      <a:pt x="12501" y="25100"/>
                    </a:cubicBezTo>
                    <a:lnTo>
                      <a:pt x="12497" y="25100"/>
                    </a:lnTo>
                    <a:cubicBezTo>
                      <a:pt x="12726" y="24594"/>
                      <a:pt x="12857" y="24029"/>
                      <a:pt x="12857" y="23436"/>
                    </a:cubicBezTo>
                    <a:lnTo>
                      <a:pt x="12857" y="7630"/>
                    </a:lnTo>
                    <a:cubicBezTo>
                      <a:pt x="12857" y="5366"/>
                      <a:pt x="11176" y="758"/>
                      <a:pt x="8992"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52"/>
              <p:cNvSpPr/>
              <p:nvPr/>
            </p:nvSpPr>
            <p:spPr>
              <a:xfrm>
                <a:off x="6094678" y="3710389"/>
                <a:ext cx="431131" cy="889216"/>
              </a:xfrm>
              <a:custGeom>
                <a:rect b="b" l="l" r="r" t="t"/>
                <a:pathLst>
                  <a:path extrusionOk="0" h="28009" w="13580">
                    <a:moveTo>
                      <a:pt x="8919" y="368"/>
                    </a:moveTo>
                    <a:cubicBezTo>
                      <a:pt x="11224" y="368"/>
                      <a:pt x="13211" y="5439"/>
                      <a:pt x="13211" y="7925"/>
                    </a:cubicBezTo>
                    <a:lnTo>
                      <a:pt x="13211" y="23731"/>
                    </a:lnTo>
                    <a:cubicBezTo>
                      <a:pt x="13211" y="25887"/>
                      <a:pt x="11460" y="27641"/>
                      <a:pt x="9302" y="27641"/>
                    </a:cubicBezTo>
                    <a:lnTo>
                      <a:pt x="4278" y="27641"/>
                    </a:lnTo>
                    <a:cubicBezTo>
                      <a:pt x="2123" y="27641"/>
                      <a:pt x="369" y="25887"/>
                      <a:pt x="369" y="23731"/>
                    </a:cubicBezTo>
                    <a:lnTo>
                      <a:pt x="369" y="7925"/>
                    </a:lnTo>
                    <a:cubicBezTo>
                      <a:pt x="369" y="5439"/>
                      <a:pt x="2356" y="368"/>
                      <a:pt x="4663" y="368"/>
                    </a:cubicBezTo>
                    <a:close/>
                    <a:moveTo>
                      <a:pt x="4663" y="0"/>
                    </a:moveTo>
                    <a:cubicBezTo>
                      <a:pt x="1970" y="0"/>
                      <a:pt x="1" y="5563"/>
                      <a:pt x="1" y="7925"/>
                    </a:cubicBezTo>
                    <a:lnTo>
                      <a:pt x="1" y="23731"/>
                    </a:lnTo>
                    <a:cubicBezTo>
                      <a:pt x="1" y="26090"/>
                      <a:pt x="1919" y="28009"/>
                      <a:pt x="4278" y="28009"/>
                    </a:cubicBezTo>
                    <a:lnTo>
                      <a:pt x="9302" y="28009"/>
                    </a:lnTo>
                    <a:cubicBezTo>
                      <a:pt x="11660" y="28009"/>
                      <a:pt x="13579" y="26090"/>
                      <a:pt x="13579" y="23731"/>
                    </a:cubicBezTo>
                    <a:lnTo>
                      <a:pt x="13579" y="7925"/>
                    </a:lnTo>
                    <a:cubicBezTo>
                      <a:pt x="13579" y="5563"/>
                      <a:pt x="11609" y="0"/>
                      <a:pt x="891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52"/>
              <p:cNvSpPr/>
              <p:nvPr/>
            </p:nvSpPr>
            <p:spPr>
              <a:xfrm>
                <a:off x="6141253" y="3606730"/>
                <a:ext cx="337952" cy="157309"/>
              </a:xfrm>
              <a:custGeom>
                <a:rect b="b" l="l" r="r" t="t"/>
                <a:pathLst>
                  <a:path extrusionOk="0" h="4955" w="10645">
                    <a:moveTo>
                      <a:pt x="1795" y="0"/>
                    </a:moveTo>
                    <a:cubicBezTo>
                      <a:pt x="805" y="0"/>
                      <a:pt x="1" y="805"/>
                      <a:pt x="1" y="1795"/>
                    </a:cubicBezTo>
                    <a:lnTo>
                      <a:pt x="1" y="3171"/>
                    </a:lnTo>
                    <a:cubicBezTo>
                      <a:pt x="1" y="4157"/>
                      <a:pt x="798" y="4955"/>
                      <a:pt x="1785" y="4955"/>
                    </a:cubicBezTo>
                    <a:lnTo>
                      <a:pt x="8865" y="4955"/>
                    </a:lnTo>
                    <a:cubicBezTo>
                      <a:pt x="9848" y="4955"/>
                      <a:pt x="10644" y="4157"/>
                      <a:pt x="10644" y="3171"/>
                    </a:cubicBezTo>
                    <a:lnTo>
                      <a:pt x="10644" y="1795"/>
                    </a:lnTo>
                    <a:cubicBezTo>
                      <a:pt x="10644" y="805"/>
                      <a:pt x="9844" y="0"/>
                      <a:pt x="8850" y="0"/>
                    </a:cubicBez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52"/>
              <p:cNvSpPr/>
              <p:nvPr/>
            </p:nvSpPr>
            <p:spPr>
              <a:xfrm>
                <a:off x="6397239" y="3606730"/>
                <a:ext cx="81972" cy="157309"/>
              </a:xfrm>
              <a:custGeom>
                <a:rect b="b" l="l" r="r" t="t"/>
                <a:pathLst>
                  <a:path extrusionOk="0" h="4955" w="2582">
                    <a:moveTo>
                      <a:pt x="1" y="0"/>
                    </a:moveTo>
                    <a:lnTo>
                      <a:pt x="1" y="4955"/>
                    </a:lnTo>
                    <a:lnTo>
                      <a:pt x="1632" y="4955"/>
                    </a:lnTo>
                    <a:cubicBezTo>
                      <a:pt x="2156" y="4955"/>
                      <a:pt x="2581" y="4529"/>
                      <a:pt x="2581" y="4004"/>
                    </a:cubicBezTo>
                    <a:lnTo>
                      <a:pt x="2581" y="1358"/>
                    </a:lnTo>
                    <a:cubicBezTo>
                      <a:pt x="2581" y="608"/>
                      <a:pt x="1978" y="0"/>
                      <a:pt x="1227" y="0"/>
                    </a:cubicBez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52"/>
              <p:cNvSpPr/>
              <p:nvPr/>
            </p:nvSpPr>
            <p:spPr>
              <a:xfrm>
                <a:off x="6304439" y="3600952"/>
                <a:ext cx="11715" cy="168992"/>
              </a:xfrm>
              <a:custGeom>
                <a:rect b="b" l="l" r="r" t="t"/>
                <a:pathLst>
                  <a:path extrusionOk="0" h="5323" w="369">
                    <a:moveTo>
                      <a:pt x="183" y="1"/>
                    </a:moveTo>
                    <a:cubicBezTo>
                      <a:pt x="81" y="1"/>
                      <a:pt x="0" y="80"/>
                      <a:pt x="0" y="182"/>
                    </a:cubicBezTo>
                    <a:lnTo>
                      <a:pt x="0" y="5137"/>
                    </a:lnTo>
                    <a:cubicBezTo>
                      <a:pt x="0" y="5238"/>
                      <a:pt x="81" y="5322"/>
                      <a:pt x="183" y="5322"/>
                    </a:cubicBezTo>
                    <a:cubicBezTo>
                      <a:pt x="284" y="5322"/>
                      <a:pt x="368" y="5238"/>
                      <a:pt x="368" y="5137"/>
                    </a:cubicBezTo>
                    <a:lnTo>
                      <a:pt x="368" y="182"/>
                    </a:lnTo>
                    <a:cubicBezTo>
                      <a:pt x="368" y="80"/>
                      <a:pt x="284"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52"/>
              <p:cNvSpPr/>
              <p:nvPr/>
            </p:nvSpPr>
            <p:spPr>
              <a:xfrm>
                <a:off x="6260880" y="3600952"/>
                <a:ext cx="11683" cy="168992"/>
              </a:xfrm>
              <a:custGeom>
                <a:rect b="b" l="l" r="r" t="t"/>
                <a:pathLst>
                  <a:path extrusionOk="0" h="5323" w="368">
                    <a:moveTo>
                      <a:pt x="186" y="1"/>
                    </a:moveTo>
                    <a:cubicBezTo>
                      <a:pt x="84" y="1"/>
                      <a:pt x="1" y="80"/>
                      <a:pt x="1" y="182"/>
                    </a:cubicBezTo>
                    <a:lnTo>
                      <a:pt x="1" y="5137"/>
                    </a:lnTo>
                    <a:cubicBezTo>
                      <a:pt x="1" y="5238"/>
                      <a:pt x="84" y="5322"/>
                      <a:pt x="186" y="5322"/>
                    </a:cubicBezTo>
                    <a:cubicBezTo>
                      <a:pt x="285" y="5322"/>
                      <a:pt x="368" y="5238"/>
                      <a:pt x="368" y="5137"/>
                    </a:cubicBezTo>
                    <a:lnTo>
                      <a:pt x="368" y="182"/>
                    </a:lnTo>
                    <a:cubicBezTo>
                      <a:pt x="368" y="80"/>
                      <a:pt x="285"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52"/>
              <p:cNvSpPr/>
              <p:nvPr/>
            </p:nvSpPr>
            <p:spPr>
              <a:xfrm>
                <a:off x="6217417" y="3600952"/>
                <a:ext cx="11715" cy="168992"/>
              </a:xfrm>
              <a:custGeom>
                <a:rect b="b" l="l" r="r" t="t"/>
                <a:pathLst>
                  <a:path extrusionOk="0" h="5323" w="369">
                    <a:moveTo>
                      <a:pt x="182" y="1"/>
                    </a:moveTo>
                    <a:cubicBezTo>
                      <a:pt x="81" y="1"/>
                      <a:pt x="1" y="80"/>
                      <a:pt x="1" y="182"/>
                    </a:cubicBezTo>
                    <a:lnTo>
                      <a:pt x="1" y="5137"/>
                    </a:lnTo>
                    <a:cubicBezTo>
                      <a:pt x="1" y="5238"/>
                      <a:pt x="81" y="5322"/>
                      <a:pt x="182" y="5322"/>
                    </a:cubicBezTo>
                    <a:cubicBezTo>
                      <a:pt x="285" y="5322"/>
                      <a:pt x="368" y="5238"/>
                      <a:pt x="368" y="5137"/>
                    </a:cubicBezTo>
                    <a:lnTo>
                      <a:pt x="368" y="182"/>
                    </a:lnTo>
                    <a:cubicBezTo>
                      <a:pt x="368" y="80"/>
                      <a:pt x="285"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52"/>
              <p:cNvSpPr/>
              <p:nvPr/>
            </p:nvSpPr>
            <p:spPr>
              <a:xfrm>
                <a:off x="6173858" y="3600952"/>
                <a:ext cx="11683" cy="168992"/>
              </a:xfrm>
              <a:custGeom>
                <a:rect b="b" l="l" r="r" t="t"/>
                <a:pathLst>
                  <a:path extrusionOk="0" h="5323" w="368">
                    <a:moveTo>
                      <a:pt x="186" y="1"/>
                    </a:moveTo>
                    <a:cubicBezTo>
                      <a:pt x="84" y="1"/>
                      <a:pt x="0" y="80"/>
                      <a:pt x="0" y="182"/>
                    </a:cubicBezTo>
                    <a:lnTo>
                      <a:pt x="0" y="5137"/>
                    </a:lnTo>
                    <a:cubicBezTo>
                      <a:pt x="0" y="5238"/>
                      <a:pt x="84" y="5322"/>
                      <a:pt x="186" y="5322"/>
                    </a:cubicBezTo>
                    <a:cubicBezTo>
                      <a:pt x="288" y="5322"/>
                      <a:pt x="368" y="5238"/>
                      <a:pt x="368" y="5137"/>
                    </a:cubicBezTo>
                    <a:lnTo>
                      <a:pt x="368" y="182"/>
                    </a:lnTo>
                    <a:cubicBezTo>
                      <a:pt x="368" y="80"/>
                      <a:pt x="288"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52"/>
              <p:cNvSpPr/>
              <p:nvPr/>
            </p:nvSpPr>
            <p:spPr>
              <a:xfrm>
                <a:off x="6434925" y="3600952"/>
                <a:ext cx="11683" cy="168992"/>
              </a:xfrm>
              <a:custGeom>
                <a:rect b="b" l="l" r="r" t="t"/>
                <a:pathLst>
                  <a:path extrusionOk="0" h="5323" w="368">
                    <a:moveTo>
                      <a:pt x="183" y="1"/>
                    </a:moveTo>
                    <a:cubicBezTo>
                      <a:pt x="84" y="1"/>
                      <a:pt x="1" y="80"/>
                      <a:pt x="1" y="182"/>
                    </a:cubicBezTo>
                    <a:lnTo>
                      <a:pt x="1" y="5137"/>
                    </a:lnTo>
                    <a:cubicBezTo>
                      <a:pt x="1" y="5238"/>
                      <a:pt x="84" y="5322"/>
                      <a:pt x="183" y="5322"/>
                    </a:cubicBezTo>
                    <a:cubicBezTo>
                      <a:pt x="285" y="5322"/>
                      <a:pt x="368" y="5238"/>
                      <a:pt x="368" y="5137"/>
                    </a:cubicBezTo>
                    <a:lnTo>
                      <a:pt x="368" y="182"/>
                    </a:lnTo>
                    <a:cubicBezTo>
                      <a:pt x="368"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52"/>
              <p:cNvSpPr/>
              <p:nvPr/>
            </p:nvSpPr>
            <p:spPr>
              <a:xfrm>
                <a:off x="6391461" y="3600952"/>
                <a:ext cx="11620" cy="168992"/>
              </a:xfrm>
              <a:custGeom>
                <a:rect b="b" l="l" r="r" t="t"/>
                <a:pathLst>
                  <a:path extrusionOk="0" h="5323" w="366">
                    <a:moveTo>
                      <a:pt x="183" y="1"/>
                    </a:moveTo>
                    <a:cubicBezTo>
                      <a:pt x="81" y="1"/>
                      <a:pt x="1" y="80"/>
                      <a:pt x="1" y="182"/>
                    </a:cubicBezTo>
                    <a:lnTo>
                      <a:pt x="1" y="5137"/>
                    </a:lnTo>
                    <a:cubicBezTo>
                      <a:pt x="1" y="5238"/>
                      <a:pt x="81" y="5322"/>
                      <a:pt x="183" y="5322"/>
                    </a:cubicBezTo>
                    <a:cubicBezTo>
                      <a:pt x="285" y="5322"/>
                      <a:pt x="365" y="5238"/>
                      <a:pt x="365" y="5137"/>
                    </a:cubicBezTo>
                    <a:lnTo>
                      <a:pt x="365" y="182"/>
                    </a:lnTo>
                    <a:cubicBezTo>
                      <a:pt x="365"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52"/>
              <p:cNvSpPr/>
              <p:nvPr/>
            </p:nvSpPr>
            <p:spPr>
              <a:xfrm>
                <a:off x="6347903" y="3600952"/>
                <a:ext cx="11715" cy="168992"/>
              </a:xfrm>
              <a:custGeom>
                <a:rect b="b" l="l" r="r" t="t"/>
                <a:pathLst>
                  <a:path extrusionOk="0" h="5323" w="369">
                    <a:moveTo>
                      <a:pt x="186" y="1"/>
                    </a:moveTo>
                    <a:cubicBezTo>
                      <a:pt x="84" y="1"/>
                      <a:pt x="0" y="80"/>
                      <a:pt x="0" y="182"/>
                    </a:cubicBezTo>
                    <a:lnTo>
                      <a:pt x="0" y="5137"/>
                    </a:lnTo>
                    <a:cubicBezTo>
                      <a:pt x="0" y="5238"/>
                      <a:pt x="84" y="5322"/>
                      <a:pt x="186" y="5322"/>
                    </a:cubicBezTo>
                    <a:cubicBezTo>
                      <a:pt x="284" y="5322"/>
                      <a:pt x="368" y="5238"/>
                      <a:pt x="368" y="5137"/>
                    </a:cubicBezTo>
                    <a:lnTo>
                      <a:pt x="368" y="182"/>
                    </a:lnTo>
                    <a:cubicBezTo>
                      <a:pt x="368" y="80"/>
                      <a:pt x="284" y="1"/>
                      <a:pt x="18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52"/>
              <p:cNvSpPr/>
              <p:nvPr/>
            </p:nvSpPr>
            <p:spPr>
              <a:xfrm>
                <a:off x="6135379" y="3600952"/>
                <a:ext cx="349730" cy="168992"/>
              </a:xfrm>
              <a:custGeom>
                <a:rect b="b" l="l" r="r" t="t"/>
                <a:pathLst>
                  <a:path extrusionOk="0" h="5323" w="11016">
                    <a:moveTo>
                      <a:pt x="9475" y="368"/>
                    </a:moveTo>
                    <a:cubicBezTo>
                      <a:pt x="10120" y="368"/>
                      <a:pt x="10648" y="892"/>
                      <a:pt x="10648" y="1540"/>
                    </a:cubicBezTo>
                    <a:lnTo>
                      <a:pt x="10648" y="4186"/>
                    </a:lnTo>
                    <a:cubicBezTo>
                      <a:pt x="10648" y="4609"/>
                      <a:pt x="10302" y="4954"/>
                      <a:pt x="9880" y="4954"/>
                    </a:cubicBezTo>
                    <a:lnTo>
                      <a:pt x="1136" y="4954"/>
                    </a:lnTo>
                    <a:cubicBezTo>
                      <a:pt x="713" y="4954"/>
                      <a:pt x="367" y="4609"/>
                      <a:pt x="367" y="4186"/>
                    </a:cubicBezTo>
                    <a:lnTo>
                      <a:pt x="367" y="1540"/>
                    </a:lnTo>
                    <a:cubicBezTo>
                      <a:pt x="367" y="892"/>
                      <a:pt x="896" y="368"/>
                      <a:pt x="1543" y="368"/>
                    </a:cubicBezTo>
                    <a:close/>
                    <a:moveTo>
                      <a:pt x="1543" y="1"/>
                    </a:moveTo>
                    <a:cubicBezTo>
                      <a:pt x="691" y="1"/>
                      <a:pt x="0" y="692"/>
                      <a:pt x="0" y="1540"/>
                    </a:cubicBezTo>
                    <a:lnTo>
                      <a:pt x="0" y="4186"/>
                    </a:lnTo>
                    <a:cubicBezTo>
                      <a:pt x="0" y="4813"/>
                      <a:pt x="510" y="5322"/>
                      <a:pt x="1136" y="5322"/>
                    </a:cubicBezTo>
                    <a:lnTo>
                      <a:pt x="9880" y="5322"/>
                    </a:lnTo>
                    <a:cubicBezTo>
                      <a:pt x="10506" y="5322"/>
                      <a:pt x="11015" y="4813"/>
                      <a:pt x="11015" y="4186"/>
                    </a:cubicBezTo>
                    <a:lnTo>
                      <a:pt x="11015" y="1540"/>
                    </a:lnTo>
                    <a:cubicBezTo>
                      <a:pt x="11015" y="692"/>
                      <a:pt x="10323" y="1"/>
                      <a:pt x="947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52"/>
              <p:cNvSpPr/>
              <p:nvPr/>
            </p:nvSpPr>
            <p:spPr>
              <a:xfrm>
                <a:off x="6100456" y="3979329"/>
                <a:ext cx="149912" cy="470847"/>
              </a:xfrm>
              <a:custGeom>
                <a:rect b="b" l="l" r="r" t="t"/>
                <a:pathLst>
                  <a:path extrusionOk="0" h="14831" w="4722">
                    <a:moveTo>
                      <a:pt x="0" y="0"/>
                    </a:moveTo>
                    <a:lnTo>
                      <a:pt x="0" y="14830"/>
                    </a:lnTo>
                    <a:lnTo>
                      <a:pt x="4722" y="14830"/>
                    </a:lnTo>
                    <a:lnTo>
                      <a:pt x="4722"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52"/>
              <p:cNvSpPr/>
              <p:nvPr/>
            </p:nvSpPr>
            <p:spPr>
              <a:xfrm>
                <a:off x="6094678" y="3973424"/>
                <a:ext cx="161595" cy="482657"/>
              </a:xfrm>
              <a:custGeom>
                <a:rect b="b" l="l" r="r" t="t"/>
                <a:pathLst>
                  <a:path extrusionOk="0" h="15203" w="5090">
                    <a:moveTo>
                      <a:pt x="4722" y="369"/>
                    </a:moveTo>
                    <a:lnTo>
                      <a:pt x="4722" y="14835"/>
                    </a:lnTo>
                    <a:lnTo>
                      <a:pt x="369" y="14835"/>
                    </a:lnTo>
                    <a:lnTo>
                      <a:pt x="369" y="369"/>
                    </a:lnTo>
                    <a:close/>
                    <a:moveTo>
                      <a:pt x="182" y="1"/>
                    </a:moveTo>
                    <a:cubicBezTo>
                      <a:pt x="85" y="1"/>
                      <a:pt x="1" y="85"/>
                      <a:pt x="1" y="186"/>
                    </a:cubicBezTo>
                    <a:lnTo>
                      <a:pt x="1" y="15016"/>
                    </a:lnTo>
                    <a:cubicBezTo>
                      <a:pt x="1" y="15119"/>
                      <a:pt x="85" y="15202"/>
                      <a:pt x="182" y="15202"/>
                    </a:cubicBezTo>
                    <a:lnTo>
                      <a:pt x="4904" y="15202"/>
                    </a:lnTo>
                    <a:cubicBezTo>
                      <a:pt x="5006" y="15202"/>
                      <a:pt x="5090" y="15119"/>
                      <a:pt x="5090" y="15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52"/>
              <p:cNvSpPr/>
              <p:nvPr/>
            </p:nvSpPr>
            <p:spPr>
              <a:xfrm>
                <a:off x="6100456" y="3979329"/>
                <a:ext cx="149912" cy="121625"/>
              </a:xfrm>
              <a:custGeom>
                <a:rect b="b" l="l" r="r" t="t"/>
                <a:pathLst>
                  <a:path extrusionOk="0" h="3831" w="4722">
                    <a:moveTo>
                      <a:pt x="0" y="0"/>
                    </a:moveTo>
                    <a:lnTo>
                      <a:pt x="0" y="3830"/>
                    </a:lnTo>
                    <a:lnTo>
                      <a:pt x="4722" y="3830"/>
                    </a:lnTo>
                    <a:lnTo>
                      <a:pt x="4722" y="0"/>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52"/>
              <p:cNvSpPr/>
              <p:nvPr/>
            </p:nvSpPr>
            <p:spPr>
              <a:xfrm>
                <a:off x="6094678" y="3973424"/>
                <a:ext cx="161595" cy="133403"/>
              </a:xfrm>
              <a:custGeom>
                <a:rect b="b" l="l" r="r" t="t"/>
                <a:pathLst>
                  <a:path extrusionOk="0" h="4202" w="5090">
                    <a:moveTo>
                      <a:pt x="4722" y="369"/>
                    </a:moveTo>
                    <a:lnTo>
                      <a:pt x="4722" y="3834"/>
                    </a:lnTo>
                    <a:lnTo>
                      <a:pt x="369" y="3834"/>
                    </a:lnTo>
                    <a:lnTo>
                      <a:pt x="369" y="369"/>
                    </a:lnTo>
                    <a:close/>
                    <a:moveTo>
                      <a:pt x="182" y="1"/>
                    </a:moveTo>
                    <a:cubicBezTo>
                      <a:pt x="85" y="1"/>
                      <a:pt x="1" y="85"/>
                      <a:pt x="1" y="186"/>
                    </a:cubicBezTo>
                    <a:lnTo>
                      <a:pt x="1" y="4016"/>
                    </a:lnTo>
                    <a:cubicBezTo>
                      <a:pt x="1" y="4118"/>
                      <a:pt x="85" y="4201"/>
                      <a:pt x="182" y="4201"/>
                    </a:cubicBezTo>
                    <a:lnTo>
                      <a:pt x="4904" y="4201"/>
                    </a:lnTo>
                    <a:cubicBezTo>
                      <a:pt x="5006" y="4201"/>
                      <a:pt x="5090" y="4118"/>
                      <a:pt x="5090" y="4016"/>
                    </a:cubicBezTo>
                    <a:lnTo>
                      <a:pt x="5090" y="186"/>
                    </a:lnTo>
                    <a:cubicBezTo>
                      <a:pt x="5090" y="85"/>
                      <a:pt x="5006" y="1"/>
                      <a:pt x="490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3" name="Google Shape;683;p52"/>
            <p:cNvGrpSpPr/>
            <p:nvPr/>
          </p:nvGrpSpPr>
          <p:grpSpPr>
            <a:xfrm>
              <a:off x="1396606" y="2521080"/>
              <a:ext cx="341947" cy="634395"/>
              <a:chOff x="5257252" y="2296731"/>
              <a:chExt cx="543549" cy="1048934"/>
            </a:xfrm>
          </p:grpSpPr>
          <p:sp>
            <p:nvSpPr>
              <p:cNvPr id="684" name="Google Shape;684;p52"/>
              <p:cNvSpPr/>
              <p:nvPr/>
            </p:nvSpPr>
            <p:spPr>
              <a:xfrm>
                <a:off x="5291675" y="2427700"/>
                <a:ext cx="477900" cy="912000"/>
              </a:xfrm>
              <a:prstGeom prst="roundRect">
                <a:avLst>
                  <a:gd fmla="val 16667" name="adj"/>
                </a:avLst>
              </a:prstGeom>
              <a:solidFill>
                <a:srgbClr val="F3F3F3"/>
              </a:solidFill>
              <a:ln cap="flat" cmpd="sng" w="9525">
                <a:solidFill>
                  <a:srgbClr val="8AACD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52"/>
              <p:cNvSpPr/>
              <p:nvPr/>
            </p:nvSpPr>
            <p:spPr>
              <a:xfrm>
                <a:off x="5364720" y="2583799"/>
                <a:ext cx="192930" cy="65559"/>
              </a:xfrm>
              <a:custGeom>
                <a:rect b="b" l="l" r="r" t="t"/>
                <a:pathLst>
                  <a:path extrusionOk="0" h="2065" w="6077">
                    <a:moveTo>
                      <a:pt x="1035" y="1"/>
                    </a:moveTo>
                    <a:cubicBezTo>
                      <a:pt x="463" y="1"/>
                      <a:pt x="1" y="463"/>
                      <a:pt x="1" y="1031"/>
                    </a:cubicBezTo>
                    <a:cubicBezTo>
                      <a:pt x="1" y="1602"/>
                      <a:pt x="463" y="2064"/>
                      <a:pt x="1035" y="2064"/>
                    </a:cubicBezTo>
                    <a:lnTo>
                      <a:pt x="5046" y="2064"/>
                    </a:lnTo>
                    <a:cubicBezTo>
                      <a:pt x="5614" y="2064"/>
                      <a:pt x="6076" y="1602"/>
                      <a:pt x="6076" y="1031"/>
                    </a:cubicBezTo>
                    <a:cubicBezTo>
                      <a:pt x="6076" y="463"/>
                      <a:pt x="5614" y="1"/>
                      <a:pt x="5046"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52"/>
              <p:cNvSpPr/>
              <p:nvPr/>
            </p:nvSpPr>
            <p:spPr>
              <a:xfrm>
                <a:off x="5358974" y="2577894"/>
                <a:ext cx="204581" cy="77273"/>
              </a:xfrm>
              <a:custGeom>
                <a:rect b="b" l="l" r="r" t="t"/>
                <a:pathLst>
                  <a:path extrusionOk="0" h="2434" w="6444">
                    <a:moveTo>
                      <a:pt x="5227" y="369"/>
                    </a:moveTo>
                    <a:cubicBezTo>
                      <a:pt x="5694" y="369"/>
                      <a:pt x="6076" y="751"/>
                      <a:pt x="6076" y="1217"/>
                    </a:cubicBezTo>
                    <a:cubicBezTo>
                      <a:pt x="6076" y="1686"/>
                      <a:pt x="5694" y="2065"/>
                      <a:pt x="5227" y="2065"/>
                    </a:cubicBez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5227" y="2433"/>
                    </a:lnTo>
                    <a:cubicBezTo>
                      <a:pt x="5897" y="2433"/>
                      <a:pt x="6443" y="1887"/>
                      <a:pt x="6443" y="1217"/>
                    </a:cubicBezTo>
                    <a:cubicBezTo>
                      <a:pt x="6443" y="547"/>
                      <a:pt x="5897" y="1"/>
                      <a:pt x="522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52"/>
              <p:cNvSpPr/>
              <p:nvPr/>
            </p:nvSpPr>
            <p:spPr>
              <a:xfrm>
                <a:off x="5364720" y="2583799"/>
                <a:ext cx="97814" cy="65559"/>
              </a:xfrm>
              <a:custGeom>
                <a:rect b="b" l="l" r="r" t="t"/>
                <a:pathLst>
                  <a:path extrusionOk="0" h="2065" w="3081">
                    <a:moveTo>
                      <a:pt x="1035" y="1"/>
                    </a:moveTo>
                    <a:cubicBezTo>
                      <a:pt x="463" y="1"/>
                      <a:pt x="1" y="463"/>
                      <a:pt x="1" y="1031"/>
                    </a:cubicBezTo>
                    <a:cubicBezTo>
                      <a:pt x="1" y="1602"/>
                      <a:pt x="463" y="2064"/>
                      <a:pt x="1035" y="2064"/>
                    </a:cubicBezTo>
                    <a:lnTo>
                      <a:pt x="3081" y="2064"/>
                    </a:lnTo>
                    <a:lnTo>
                      <a:pt x="3081" y="1"/>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52"/>
              <p:cNvSpPr/>
              <p:nvPr/>
            </p:nvSpPr>
            <p:spPr>
              <a:xfrm>
                <a:off x="5358974" y="2577894"/>
                <a:ext cx="109370" cy="77273"/>
              </a:xfrm>
              <a:custGeom>
                <a:rect b="b" l="l" r="r" t="t"/>
                <a:pathLst>
                  <a:path extrusionOk="0" h="2434" w="3445">
                    <a:moveTo>
                      <a:pt x="3076" y="369"/>
                    </a:moveTo>
                    <a:lnTo>
                      <a:pt x="3076" y="2065"/>
                    </a:lnTo>
                    <a:lnTo>
                      <a:pt x="1216" y="2065"/>
                    </a:lnTo>
                    <a:cubicBezTo>
                      <a:pt x="746" y="2065"/>
                      <a:pt x="365" y="1686"/>
                      <a:pt x="365" y="1217"/>
                    </a:cubicBezTo>
                    <a:cubicBezTo>
                      <a:pt x="365" y="751"/>
                      <a:pt x="746" y="369"/>
                      <a:pt x="1216" y="369"/>
                    </a:cubicBezTo>
                    <a:close/>
                    <a:moveTo>
                      <a:pt x="1216" y="1"/>
                    </a:moveTo>
                    <a:cubicBezTo>
                      <a:pt x="543" y="1"/>
                      <a:pt x="0" y="547"/>
                      <a:pt x="0" y="1217"/>
                    </a:cubicBezTo>
                    <a:cubicBezTo>
                      <a:pt x="0" y="1887"/>
                      <a:pt x="543" y="2433"/>
                      <a:pt x="1216" y="2433"/>
                    </a:cubicBezTo>
                    <a:lnTo>
                      <a:pt x="3262" y="2433"/>
                    </a:lnTo>
                    <a:cubicBezTo>
                      <a:pt x="3360" y="2433"/>
                      <a:pt x="3444" y="2353"/>
                      <a:pt x="3444" y="2250"/>
                    </a:cubicBezTo>
                    <a:lnTo>
                      <a:pt x="3444" y="187"/>
                    </a:lnTo>
                    <a:cubicBezTo>
                      <a:pt x="3444" y="85"/>
                      <a:pt x="3360" y="1"/>
                      <a:pt x="326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52"/>
              <p:cNvSpPr/>
              <p:nvPr/>
            </p:nvSpPr>
            <p:spPr>
              <a:xfrm>
                <a:off x="5448060" y="2955667"/>
                <a:ext cx="162071" cy="155658"/>
              </a:xfrm>
              <a:custGeom>
                <a:rect b="b" l="l" r="r" t="t"/>
                <a:pathLst>
                  <a:path extrusionOk="0" h="4903" w="5105">
                    <a:moveTo>
                      <a:pt x="1133" y="1"/>
                    </a:moveTo>
                    <a:cubicBezTo>
                      <a:pt x="868" y="1"/>
                      <a:pt x="603" y="102"/>
                      <a:pt x="401" y="304"/>
                    </a:cubicBezTo>
                    <a:cubicBezTo>
                      <a:pt x="0" y="708"/>
                      <a:pt x="0" y="1360"/>
                      <a:pt x="401" y="1764"/>
                    </a:cubicBezTo>
                    <a:lnTo>
                      <a:pt x="3241" y="4600"/>
                    </a:lnTo>
                    <a:cubicBezTo>
                      <a:pt x="3443" y="4802"/>
                      <a:pt x="3706" y="4903"/>
                      <a:pt x="3970" y="4903"/>
                    </a:cubicBezTo>
                    <a:cubicBezTo>
                      <a:pt x="4234" y="4903"/>
                      <a:pt x="4498" y="4802"/>
                      <a:pt x="4701" y="4600"/>
                    </a:cubicBezTo>
                    <a:cubicBezTo>
                      <a:pt x="5104" y="4199"/>
                      <a:pt x="5104" y="3544"/>
                      <a:pt x="4701" y="3140"/>
                    </a:cubicBezTo>
                    <a:lnTo>
                      <a:pt x="1865" y="304"/>
                    </a:lnTo>
                    <a:cubicBezTo>
                      <a:pt x="1662" y="102"/>
                      <a:pt x="1398" y="1"/>
                      <a:pt x="1133"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52"/>
              <p:cNvSpPr/>
              <p:nvPr/>
            </p:nvSpPr>
            <p:spPr>
              <a:xfrm>
                <a:off x="5441710" y="2949857"/>
                <a:ext cx="174770" cy="167341"/>
              </a:xfrm>
              <a:custGeom>
                <a:rect b="b" l="l" r="r" t="t"/>
                <a:pathLst>
                  <a:path extrusionOk="0" h="5271" w="5505">
                    <a:moveTo>
                      <a:pt x="1333" y="367"/>
                    </a:moveTo>
                    <a:cubicBezTo>
                      <a:pt x="1551" y="367"/>
                      <a:pt x="1766" y="450"/>
                      <a:pt x="1934" y="618"/>
                    </a:cubicBezTo>
                    <a:lnTo>
                      <a:pt x="4770" y="3454"/>
                    </a:lnTo>
                    <a:cubicBezTo>
                      <a:pt x="5101" y="3785"/>
                      <a:pt x="5101" y="4324"/>
                      <a:pt x="4770" y="4655"/>
                    </a:cubicBezTo>
                    <a:cubicBezTo>
                      <a:pt x="4604" y="4821"/>
                      <a:pt x="4386" y="4904"/>
                      <a:pt x="4169" y="4904"/>
                    </a:cubicBezTo>
                    <a:cubicBezTo>
                      <a:pt x="3952" y="4904"/>
                      <a:pt x="3736" y="4821"/>
                      <a:pt x="3572" y="4655"/>
                    </a:cubicBezTo>
                    <a:lnTo>
                      <a:pt x="732" y="1816"/>
                    </a:lnTo>
                    <a:cubicBezTo>
                      <a:pt x="401" y="1488"/>
                      <a:pt x="401" y="949"/>
                      <a:pt x="732" y="618"/>
                    </a:cubicBezTo>
                    <a:cubicBezTo>
                      <a:pt x="899" y="450"/>
                      <a:pt x="1114" y="367"/>
                      <a:pt x="1333" y="367"/>
                    </a:cubicBezTo>
                    <a:close/>
                    <a:moveTo>
                      <a:pt x="1333" y="1"/>
                    </a:moveTo>
                    <a:cubicBezTo>
                      <a:pt x="1022" y="1"/>
                      <a:pt x="711" y="119"/>
                      <a:pt x="474" y="356"/>
                    </a:cubicBezTo>
                    <a:cubicBezTo>
                      <a:pt x="0" y="833"/>
                      <a:pt x="0" y="1601"/>
                      <a:pt x="474" y="2078"/>
                    </a:cubicBezTo>
                    <a:lnTo>
                      <a:pt x="3310" y="4914"/>
                    </a:lnTo>
                    <a:cubicBezTo>
                      <a:pt x="3546" y="5150"/>
                      <a:pt x="3859" y="5270"/>
                      <a:pt x="4168" y="5270"/>
                    </a:cubicBezTo>
                    <a:cubicBezTo>
                      <a:pt x="4481" y="5270"/>
                      <a:pt x="4791" y="5150"/>
                      <a:pt x="5032" y="4914"/>
                    </a:cubicBezTo>
                    <a:cubicBezTo>
                      <a:pt x="5504" y="4440"/>
                      <a:pt x="5504" y="3669"/>
                      <a:pt x="5032" y="3195"/>
                    </a:cubicBezTo>
                    <a:lnTo>
                      <a:pt x="2192" y="356"/>
                    </a:lnTo>
                    <a:cubicBezTo>
                      <a:pt x="1956" y="119"/>
                      <a:pt x="1644" y="1"/>
                      <a:pt x="133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52"/>
              <p:cNvSpPr/>
              <p:nvPr/>
            </p:nvSpPr>
            <p:spPr>
              <a:xfrm>
                <a:off x="5505048" y="3009481"/>
                <a:ext cx="105084" cy="101846"/>
              </a:xfrm>
              <a:custGeom>
                <a:rect b="b" l="l" r="r" t="t"/>
                <a:pathLst>
                  <a:path extrusionOk="0" h="3208" w="3310">
                    <a:moveTo>
                      <a:pt x="1460" y="0"/>
                    </a:moveTo>
                    <a:lnTo>
                      <a:pt x="1" y="1459"/>
                    </a:lnTo>
                    <a:lnTo>
                      <a:pt x="1446" y="2905"/>
                    </a:lnTo>
                    <a:cubicBezTo>
                      <a:pt x="1648" y="3107"/>
                      <a:pt x="1911" y="3208"/>
                      <a:pt x="2175" y="3208"/>
                    </a:cubicBezTo>
                    <a:cubicBezTo>
                      <a:pt x="2439" y="3208"/>
                      <a:pt x="2703" y="3107"/>
                      <a:pt x="2906" y="2905"/>
                    </a:cubicBezTo>
                    <a:cubicBezTo>
                      <a:pt x="3309" y="2504"/>
                      <a:pt x="3309" y="1849"/>
                      <a:pt x="2906" y="1445"/>
                    </a:cubicBezTo>
                    <a:lnTo>
                      <a:pt x="1460"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52"/>
              <p:cNvSpPr/>
              <p:nvPr/>
            </p:nvSpPr>
            <p:spPr>
              <a:xfrm>
                <a:off x="5499143" y="3003671"/>
                <a:ext cx="117339" cy="113529"/>
              </a:xfrm>
              <a:custGeom>
                <a:rect b="b" l="l" r="r" t="t"/>
                <a:pathLst>
                  <a:path extrusionOk="0" h="3576" w="3696">
                    <a:moveTo>
                      <a:pt x="1646" y="441"/>
                    </a:moveTo>
                    <a:lnTo>
                      <a:pt x="2961" y="1759"/>
                    </a:lnTo>
                    <a:cubicBezTo>
                      <a:pt x="3292" y="2090"/>
                      <a:pt x="3292" y="2629"/>
                      <a:pt x="2961" y="2960"/>
                    </a:cubicBezTo>
                    <a:cubicBezTo>
                      <a:pt x="2795" y="3126"/>
                      <a:pt x="2577" y="3209"/>
                      <a:pt x="2360" y="3209"/>
                    </a:cubicBezTo>
                    <a:cubicBezTo>
                      <a:pt x="2143" y="3209"/>
                      <a:pt x="1927" y="3126"/>
                      <a:pt x="1763" y="2960"/>
                    </a:cubicBezTo>
                    <a:lnTo>
                      <a:pt x="444" y="1642"/>
                    </a:lnTo>
                    <a:lnTo>
                      <a:pt x="1646" y="441"/>
                    </a:lnTo>
                    <a:close/>
                    <a:moveTo>
                      <a:pt x="1646" y="0"/>
                    </a:moveTo>
                    <a:cubicBezTo>
                      <a:pt x="1595" y="0"/>
                      <a:pt x="1551" y="19"/>
                      <a:pt x="1515" y="52"/>
                    </a:cubicBezTo>
                    <a:lnTo>
                      <a:pt x="56" y="1511"/>
                    </a:lnTo>
                    <a:cubicBezTo>
                      <a:pt x="19" y="1548"/>
                      <a:pt x="1" y="1595"/>
                      <a:pt x="1" y="1642"/>
                    </a:cubicBezTo>
                    <a:cubicBezTo>
                      <a:pt x="1" y="1690"/>
                      <a:pt x="19" y="1737"/>
                      <a:pt x="56" y="1773"/>
                    </a:cubicBezTo>
                    <a:lnTo>
                      <a:pt x="1501" y="3219"/>
                    </a:lnTo>
                    <a:cubicBezTo>
                      <a:pt x="1737" y="3455"/>
                      <a:pt x="2050" y="3575"/>
                      <a:pt x="2359" y="3575"/>
                    </a:cubicBezTo>
                    <a:cubicBezTo>
                      <a:pt x="2672" y="3575"/>
                      <a:pt x="2982" y="3455"/>
                      <a:pt x="3223" y="3219"/>
                    </a:cubicBezTo>
                    <a:cubicBezTo>
                      <a:pt x="3695" y="2745"/>
                      <a:pt x="3695" y="1974"/>
                      <a:pt x="3223" y="1500"/>
                    </a:cubicBezTo>
                    <a:lnTo>
                      <a:pt x="1773" y="52"/>
                    </a:lnTo>
                    <a:cubicBezTo>
                      <a:pt x="1741" y="19"/>
                      <a:pt x="1694" y="0"/>
                      <a:pt x="1646"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52"/>
              <p:cNvSpPr/>
              <p:nvPr/>
            </p:nvSpPr>
            <p:spPr>
              <a:xfrm>
                <a:off x="5391071" y="3085740"/>
                <a:ext cx="65590" cy="193025"/>
              </a:xfrm>
              <a:custGeom>
                <a:rect b="b" l="l" r="r" t="t"/>
                <a:pathLst>
                  <a:path extrusionOk="0" h="6080" w="2066">
                    <a:moveTo>
                      <a:pt x="1031" y="1"/>
                    </a:moveTo>
                    <a:cubicBezTo>
                      <a:pt x="463" y="1"/>
                      <a:pt x="1" y="463"/>
                      <a:pt x="1" y="1034"/>
                    </a:cubicBezTo>
                    <a:lnTo>
                      <a:pt x="1" y="5046"/>
                    </a:lnTo>
                    <a:cubicBezTo>
                      <a:pt x="1" y="5617"/>
                      <a:pt x="463" y="6079"/>
                      <a:pt x="1031" y="6079"/>
                    </a:cubicBezTo>
                    <a:cubicBezTo>
                      <a:pt x="1603" y="6079"/>
                      <a:pt x="2065" y="5617"/>
                      <a:pt x="2065" y="5046"/>
                    </a:cubicBezTo>
                    <a:lnTo>
                      <a:pt x="2065" y="1034"/>
                    </a:lnTo>
                    <a:cubicBezTo>
                      <a:pt x="2065" y="463"/>
                      <a:pt x="1603" y="1"/>
                      <a:pt x="1031"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52"/>
              <p:cNvSpPr/>
              <p:nvPr/>
            </p:nvSpPr>
            <p:spPr>
              <a:xfrm>
                <a:off x="5385198" y="3079930"/>
                <a:ext cx="77242" cy="204613"/>
              </a:xfrm>
              <a:custGeom>
                <a:rect b="b" l="l" r="r" t="t"/>
                <a:pathLst>
                  <a:path extrusionOk="0" h="6445" w="2433">
                    <a:moveTo>
                      <a:pt x="1216" y="369"/>
                    </a:moveTo>
                    <a:cubicBezTo>
                      <a:pt x="1686" y="369"/>
                      <a:pt x="2064" y="747"/>
                      <a:pt x="2064" y="1217"/>
                    </a:cubicBezTo>
                    <a:lnTo>
                      <a:pt x="2064" y="5229"/>
                    </a:lnTo>
                    <a:cubicBezTo>
                      <a:pt x="2064" y="5698"/>
                      <a:pt x="1686" y="6076"/>
                      <a:pt x="1216" y="6076"/>
                    </a:cubicBezTo>
                    <a:cubicBezTo>
                      <a:pt x="750" y="6076"/>
                      <a:pt x="368" y="5698"/>
                      <a:pt x="368" y="5229"/>
                    </a:cubicBezTo>
                    <a:lnTo>
                      <a:pt x="368" y="1217"/>
                    </a:lnTo>
                    <a:cubicBezTo>
                      <a:pt x="368" y="747"/>
                      <a:pt x="750" y="369"/>
                      <a:pt x="1216" y="369"/>
                    </a:cubicBezTo>
                    <a:close/>
                    <a:moveTo>
                      <a:pt x="1216" y="1"/>
                    </a:moveTo>
                    <a:cubicBezTo>
                      <a:pt x="547" y="1"/>
                      <a:pt x="1" y="547"/>
                      <a:pt x="1" y="1217"/>
                    </a:cubicBezTo>
                    <a:lnTo>
                      <a:pt x="1" y="5229"/>
                    </a:lnTo>
                    <a:cubicBezTo>
                      <a:pt x="1" y="5898"/>
                      <a:pt x="547" y="6444"/>
                      <a:pt x="1216" y="6444"/>
                    </a:cubicBezTo>
                    <a:cubicBezTo>
                      <a:pt x="1886" y="6444"/>
                      <a:pt x="2432" y="5898"/>
                      <a:pt x="2432" y="5229"/>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52"/>
              <p:cNvSpPr/>
              <p:nvPr/>
            </p:nvSpPr>
            <p:spPr>
              <a:xfrm>
                <a:off x="5391071" y="3085740"/>
                <a:ext cx="65590" cy="97814"/>
              </a:xfrm>
              <a:custGeom>
                <a:rect b="b" l="l" r="r" t="t"/>
                <a:pathLst>
                  <a:path extrusionOk="0" h="3081" w="2066">
                    <a:moveTo>
                      <a:pt x="1031" y="1"/>
                    </a:moveTo>
                    <a:cubicBezTo>
                      <a:pt x="463" y="1"/>
                      <a:pt x="1" y="463"/>
                      <a:pt x="1" y="1034"/>
                    </a:cubicBezTo>
                    <a:lnTo>
                      <a:pt x="1" y="3080"/>
                    </a:lnTo>
                    <a:lnTo>
                      <a:pt x="2065" y="3080"/>
                    </a:lnTo>
                    <a:lnTo>
                      <a:pt x="2065" y="1034"/>
                    </a:lnTo>
                    <a:cubicBezTo>
                      <a:pt x="2065" y="463"/>
                      <a:pt x="1603" y="1"/>
                      <a:pt x="103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52"/>
              <p:cNvSpPr/>
              <p:nvPr/>
            </p:nvSpPr>
            <p:spPr>
              <a:xfrm>
                <a:off x="5385198" y="3079930"/>
                <a:ext cx="77242" cy="109370"/>
              </a:xfrm>
              <a:custGeom>
                <a:rect b="b" l="l" r="r" t="t"/>
                <a:pathLst>
                  <a:path extrusionOk="0" h="3445" w="2433">
                    <a:moveTo>
                      <a:pt x="1216" y="369"/>
                    </a:moveTo>
                    <a:cubicBezTo>
                      <a:pt x="1686" y="369"/>
                      <a:pt x="2064" y="747"/>
                      <a:pt x="2064" y="1217"/>
                    </a:cubicBezTo>
                    <a:lnTo>
                      <a:pt x="2064" y="3077"/>
                    </a:lnTo>
                    <a:lnTo>
                      <a:pt x="368" y="3077"/>
                    </a:lnTo>
                    <a:lnTo>
                      <a:pt x="368" y="1217"/>
                    </a:lnTo>
                    <a:cubicBezTo>
                      <a:pt x="368" y="747"/>
                      <a:pt x="750" y="369"/>
                      <a:pt x="1216" y="369"/>
                    </a:cubicBezTo>
                    <a:close/>
                    <a:moveTo>
                      <a:pt x="1216" y="1"/>
                    </a:moveTo>
                    <a:cubicBezTo>
                      <a:pt x="547" y="1"/>
                      <a:pt x="1" y="547"/>
                      <a:pt x="1" y="1217"/>
                    </a:cubicBezTo>
                    <a:lnTo>
                      <a:pt x="1" y="3263"/>
                    </a:lnTo>
                    <a:cubicBezTo>
                      <a:pt x="1" y="3365"/>
                      <a:pt x="85" y="3445"/>
                      <a:pt x="186" y="3445"/>
                    </a:cubicBezTo>
                    <a:lnTo>
                      <a:pt x="2250" y="3445"/>
                    </a:lnTo>
                    <a:cubicBezTo>
                      <a:pt x="2352" y="3445"/>
                      <a:pt x="2432" y="3365"/>
                      <a:pt x="2432" y="3263"/>
                    </a:cubicBezTo>
                    <a:lnTo>
                      <a:pt x="2432" y="1217"/>
                    </a:lnTo>
                    <a:cubicBezTo>
                      <a:pt x="2432" y="547"/>
                      <a:pt x="1886" y="1"/>
                      <a:pt x="1216"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52"/>
              <p:cNvSpPr/>
              <p:nvPr/>
            </p:nvSpPr>
            <p:spPr>
              <a:xfrm>
                <a:off x="5657472" y="2918363"/>
                <a:ext cx="65559" cy="193057"/>
              </a:xfrm>
              <a:custGeom>
                <a:rect b="b" l="l" r="r" t="t"/>
                <a:pathLst>
                  <a:path extrusionOk="0" h="6081" w="2065">
                    <a:moveTo>
                      <a:pt x="1035" y="1"/>
                    </a:moveTo>
                    <a:cubicBezTo>
                      <a:pt x="463" y="1"/>
                      <a:pt x="0" y="463"/>
                      <a:pt x="0" y="1035"/>
                    </a:cubicBezTo>
                    <a:lnTo>
                      <a:pt x="0" y="5046"/>
                    </a:lnTo>
                    <a:cubicBezTo>
                      <a:pt x="0" y="5618"/>
                      <a:pt x="463" y="6081"/>
                      <a:pt x="1035" y="6081"/>
                    </a:cubicBezTo>
                    <a:cubicBezTo>
                      <a:pt x="1603" y="6081"/>
                      <a:pt x="2065" y="5618"/>
                      <a:pt x="2065" y="5046"/>
                    </a:cubicBezTo>
                    <a:lnTo>
                      <a:pt x="2065" y="1035"/>
                    </a:lnTo>
                    <a:cubicBezTo>
                      <a:pt x="2065" y="463"/>
                      <a:pt x="1603" y="1"/>
                      <a:pt x="1035"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52"/>
              <p:cNvSpPr/>
              <p:nvPr/>
            </p:nvSpPr>
            <p:spPr>
              <a:xfrm>
                <a:off x="5651693" y="2912617"/>
                <a:ext cx="77242" cy="204581"/>
              </a:xfrm>
              <a:custGeom>
                <a:rect b="b" l="l" r="r" t="t"/>
                <a:pathLst>
                  <a:path extrusionOk="0" h="6444" w="2433">
                    <a:moveTo>
                      <a:pt x="1217" y="365"/>
                    </a:moveTo>
                    <a:cubicBezTo>
                      <a:pt x="1686" y="365"/>
                      <a:pt x="2065" y="746"/>
                      <a:pt x="2065" y="1216"/>
                    </a:cubicBezTo>
                    <a:lnTo>
                      <a:pt x="2065" y="5227"/>
                    </a:lnTo>
                    <a:cubicBezTo>
                      <a:pt x="2065" y="5697"/>
                      <a:pt x="1686" y="6076"/>
                      <a:pt x="1217" y="6076"/>
                    </a:cubicBezTo>
                    <a:cubicBezTo>
                      <a:pt x="747" y="6076"/>
                      <a:pt x="369" y="5697"/>
                      <a:pt x="369" y="5227"/>
                    </a:cubicBezTo>
                    <a:lnTo>
                      <a:pt x="369" y="1216"/>
                    </a:lnTo>
                    <a:cubicBezTo>
                      <a:pt x="369" y="746"/>
                      <a:pt x="747" y="365"/>
                      <a:pt x="1217" y="365"/>
                    </a:cubicBezTo>
                    <a:close/>
                    <a:moveTo>
                      <a:pt x="1217" y="0"/>
                    </a:moveTo>
                    <a:cubicBezTo>
                      <a:pt x="547" y="0"/>
                      <a:pt x="1" y="546"/>
                      <a:pt x="1" y="1216"/>
                    </a:cubicBezTo>
                    <a:lnTo>
                      <a:pt x="1" y="5227"/>
                    </a:lnTo>
                    <a:cubicBezTo>
                      <a:pt x="1" y="5897"/>
                      <a:pt x="547" y="6443"/>
                      <a:pt x="1217" y="6443"/>
                    </a:cubicBezTo>
                    <a:cubicBezTo>
                      <a:pt x="1886" y="6443"/>
                      <a:pt x="2432" y="5897"/>
                      <a:pt x="2432" y="5227"/>
                    </a:cubicBezTo>
                    <a:lnTo>
                      <a:pt x="2432" y="1216"/>
                    </a:lnTo>
                    <a:cubicBezTo>
                      <a:pt x="2432" y="546"/>
                      <a:pt x="1886" y="0"/>
                      <a:pt x="121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52"/>
              <p:cNvSpPr/>
              <p:nvPr/>
            </p:nvSpPr>
            <p:spPr>
              <a:xfrm>
                <a:off x="5657472" y="3013640"/>
                <a:ext cx="65559" cy="97782"/>
              </a:xfrm>
              <a:custGeom>
                <a:rect b="b" l="l" r="r" t="t"/>
                <a:pathLst>
                  <a:path extrusionOk="0" h="3080" w="2065">
                    <a:moveTo>
                      <a:pt x="0" y="0"/>
                    </a:moveTo>
                    <a:lnTo>
                      <a:pt x="0" y="2045"/>
                    </a:lnTo>
                    <a:cubicBezTo>
                      <a:pt x="0" y="2617"/>
                      <a:pt x="463" y="3080"/>
                      <a:pt x="1035" y="3080"/>
                    </a:cubicBezTo>
                    <a:cubicBezTo>
                      <a:pt x="1603" y="3080"/>
                      <a:pt x="2065" y="2617"/>
                      <a:pt x="2065" y="2045"/>
                    </a:cubicBezTo>
                    <a:lnTo>
                      <a:pt x="2065" y="0"/>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52"/>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2F497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52"/>
              <p:cNvSpPr/>
              <p:nvPr/>
            </p:nvSpPr>
            <p:spPr>
              <a:xfrm>
                <a:off x="5549654" y="2616468"/>
                <a:ext cx="162071" cy="155690"/>
              </a:xfrm>
              <a:custGeom>
                <a:rect b="b" l="l" r="r" t="t"/>
                <a:pathLst>
                  <a:path extrusionOk="0" h="4904" w="5105">
                    <a:moveTo>
                      <a:pt x="3970" y="1"/>
                    </a:moveTo>
                    <a:cubicBezTo>
                      <a:pt x="3706" y="1"/>
                      <a:pt x="3442" y="102"/>
                      <a:pt x="3240" y="304"/>
                    </a:cubicBezTo>
                    <a:lnTo>
                      <a:pt x="401" y="3144"/>
                    </a:lnTo>
                    <a:cubicBezTo>
                      <a:pt x="1" y="3544"/>
                      <a:pt x="1" y="4199"/>
                      <a:pt x="401" y="4603"/>
                    </a:cubicBezTo>
                    <a:cubicBezTo>
                      <a:pt x="603" y="4804"/>
                      <a:pt x="868" y="4904"/>
                      <a:pt x="1133" y="4904"/>
                    </a:cubicBezTo>
                    <a:cubicBezTo>
                      <a:pt x="1398" y="4904"/>
                      <a:pt x="1662" y="4804"/>
                      <a:pt x="1864" y="4603"/>
                    </a:cubicBezTo>
                    <a:lnTo>
                      <a:pt x="4700" y="1764"/>
                    </a:lnTo>
                    <a:cubicBezTo>
                      <a:pt x="5104" y="1363"/>
                      <a:pt x="5104" y="708"/>
                      <a:pt x="4700" y="304"/>
                    </a:cubicBezTo>
                    <a:cubicBezTo>
                      <a:pt x="4498" y="102"/>
                      <a:pt x="4234" y="1"/>
                      <a:pt x="3970" y="1"/>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52"/>
              <p:cNvSpPr/>
              <p:nvPr/>
            </p:nvSpPr>
            <p:spPr>
              <a:xfrm>
                <a:off x="5546987" y="2610690"/>
                <a:ext cx="171087" cy="167309"/>
              </a:xfrm>
              <a:custGeom>
                <a:rect b="b" l="l" r="r" t="t"/>
                <a:pathLst>
                  <a:path extrusionOk="0" h="5270" w="5389">
                    <a:moveTo>
                      <a:pt x="4052" y="377"/>
                    </a:moveTo>
                    <a:cubicBezTo>
                      <a:pt x="4272" y="377"/>
                      <a:pt x="4493" y="457"/>
                      <a:pt x="4653" y="617"/>
                    </a:cubicBezTo>
                    <a:cubicBezTo>
                      <a:pt x="4984" y="948"/>
                      <a:pt x="4984" y="1487"/>
                      <a:pt x="4653" y="1819"/>
                    </a:cubicBezTo>
                    <a:lnTo>
                      <a:pt x="1817" y="4654"/>
                    </a:lnTo>
                    <a:cubicBezTo>
                      <a:pt x="1651" y="4820"/>
                      <a:pt x="1434" y="4903"/>
                      <a:pt x="1216" y="4903"/>
                    </a:cubicBezTo>
                    <a:cubicBezTo>
                      <a:pt x="999" y="4903"/>
                      <a:pt x="781" y="4820"/>
                      <a:pt x="616" y="4654"/>
                    </a:cubicBezTo>
                    <a:cubicBezTo>
                      <a:pt x="456" y="4494"/>
                      <a:pt x="368" y="4283"/>
                      <a:pt x="368" y="4053"/>
                    </a:cubicBezTo>
                    <a:cubicBezTo>
                      <a:pt x="368" y="3828"/>
                      <a:pt x="456" y="3613"/>
                      <a:pt x="616" y="3453"/>
                    </a:cubicBezTo>
                    <a:lnTo>
                      <a:pt x="3452" y="617"/>
                    </a:lnTo>
                    <a:cubicBezTo>
                      <a:pt x="3612" y="457"/>
                      <a:pt x="3832" y="377"/>
                      <a:pt x="4052" y="377"/>
                    </a:cubicBezTo>
                    <a:close/>
                    <a:moveTo>
                      <a:pt x="4053" y="1"/>
                    </a:moveTo>
                    <a:cubicBezTo>
                      <a:pt x="3741" y="1"/>
                      <a:pt x="3430" y="120"/>
                      <a:pt x="3193" y="359"/>
                    </a:cubicBezTo>
                    <a:lnTo>
                      <a:pt x="357" y="3195"/>
                    </a:lnTo>
                    <a:cubicBezTo>
                      <a:pt x="128" y="3423"/>
                      <a:pt x="1" y="3729"/>
                      <a:pt x="1" y="4053"/>
                    </a:cubicBezTo>
                    <a:cubicBezTo>
                      <a:pt x="1" y="4378"/>
                      <a:pt x="128" y="4683"/>
                      <a:pt x="357" y="4912"/>
                    </a:cubicBezTo>
                    <a:cubicBezTo>
                      <a:pt x="594" y="5149"/>
                      <a:pt x="903" y="5270"/>
                      <a:pt x="1217" y="5270"/>
                    </a:cubicBezTo>
                    <a:cubicBezTo>
                      <a:pt x="1530" y="5270"/>
                      <a:pt x="1839" y="5149"/>
                      <a:pt x="2076" y="4912"/>
                    </a:cubicBezTo>
                    <a:lnTo>
                      <a:pt x="4915" y="2077"/>
                    </a:lnTo>
                    <a:cubicBezTo>
                      <a:pt x="5388" y="1604"/>
                      <a:pt x="5388" y="832"/>
                      <a:pt x="4915" y="359"/>
                    </a:cubicBezTo>
                    <a:cubicBezTo>
                      <a:pt x="4676" y="120"/>
                      <a:pt x="4364" y="1"/>
                      <a:pt x="405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52"/>
              <p:cNvSpPr/>
              <p:nvPr/>
            </p:nvSpPr>
            <p:spPr>
              <a:xfrm>
                <a:off x="5606516" y="2616468"/>
                <a:ext cx="105211" cy="102005"/>
              </a:xfrm>
              <a:custGeom>
                <a:rect b="b" l="l" r="r" t="t"/>
                <a:pathLst>
                  <a:path extrusionOk="0" h="3213" w="3314">
                    <a:moveTo>
                      <a:pt x="2179" y="1"/>
                    </a:moveTo>
                    <a:cubicBezTo>
                      <a:pt x="1915" y="1"/>
                      <a:pt x="1651" y="102"/>
                      <a:pt x="1449" y="304"/>
                    </a:cubicBezTo>
                    <a:lnTo>
                      <a:pt x="1" y="1753"/>
                    </a:lnTo>
                    <a:lnTo>
                      <a:pt x="1464" y="3213"/>
                    </a:lnTo>
                    <a:lnTo>
                      <a:pt x="2909" y="1764"/>
                    </a:lnTo>
                    <a:cubicBezTo>
                      <a:pt x="3313" y="1363"/>
                      <a:pt x="3313" y="708"/>
                      <a:pt x="2909" y="304"/>
                    </a:cubicBezTo>
                    <a:cubicBezTo>
                      <a:pt x="2707" y="102"/>
                      <a:pt x="2443" y="1"/>
                      <a:pt x="2179" y="1"/>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52"/>
              <p:cNvSpPr/>
              <p:nvPr/>
            </p:nvSpPr>
            <p:spPr>
              <a:xfrm>
                <a:off x="5600166" y="2610690"/>
                <a:ext cx="117910" cy="113561"/>
              </a:xfrm>
              <a:custGeom>
                <a:rect b="b" l="l" r="r" t="t"/>
                <a:pathLst>
                  <a:path extrusionOk="0" h="3577" w="3714">
                    <a:moveTo>
                      <a:pt x="2377" y="369"/>
                    </a:moveTo>
                    <a:cubicBezTo>
                      <a:pt x="2595" y="369"/>
                      <a:pt x="2812" y="452"/>
                      <a:pt x="2978" y="617"/>
                    </a:cubicBezTo>
                    <a:cubicBezTo>
                      <a:pt x="3309" y="948"/>
                      <a:pt x="3309" y="1487"/>
                      <a:pt x="2978" y="1819"/>
                    </a:cubicBezTo>
                    <a:lnTo>
                      <a:pt x="1664" y="3133"/>
                    </a:lnTo>
                    <a:lnTo>
                      <a:pt x="463" y="1935"/>
                    </a:lnTo>
                    <a:lnTo>
                      <a:pt x="1777" y="617"/>
                    </a:lnTo>
                    <a:cubicBezTo>
                      <a:pt x="1942" y="452"/>
                      <a:pt x="2160" y="369"/>
                      <a:pt x="2377" y="369"/>
                    </a:cubicBezTo>
                    <a:close/>
                    <a:moveTo>
                      <a:pt x="2379" y="1"/>
                    </a:moveTo>
                    <a:cubicBezTo>
                      <a:pt x="2068" y="1"/>
                      <a:pt x="1756" y="120"/>
                      <a:pt x="1518" y="359"/>
                    </a:cubicBezTo>
                    <a:lnTo>
                      <a:pt x="73" y="1804"/>
                    </a:lnTo>
                    <a:cubicBezTo>
                      <a:pt x="0" y="1876"/>
                      <a:pt x="0" y="1993"/>
                      <a:pt x="73" y="2062"/>
                    </a:cubicBezTo>
                    <a:lnTo>
                      <a:pt x="1533" y="3522"/>
                    </a:lnTo>
                    <a:cubicBezTo>
                      <a:pt x="1570" y="3558"/>
                      <a:pt x="1617" y="3576"/>
                      <a:pt x="1664" y="3576"/>
                    </a:cubicBezTo>
                    <a:cubicBezTo>
                      <a:pt x="1708" y="3576"/>
                      <a:pt x="1755" y="3558"/>
                      <a:pt x="1791" y="3522"/>
                    </a:cubicBezTo>
                    <a:lnTo>
                      <a:pt x="3240" y="2077"/>
                    </a:lnTo>
                    <a:cubicBezTo>
                      <a:pt x="3713" y="1604"/>
                      <a:pt x="3713" y="832"/>
                      <a:pt x="3240" y="359"/>
                    </a:cubicBezTo>
                    <a:cubicBezTo>
                      <a:pt x="3001" y="120"/>
                      <a:pt x="2690" y="1"/>
                      <a:pt x="2379"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52"/>
              <p:cNvSpPr/>
              <p:nvPr/>
            </p:nvSpPr>
            <p:spPr>
              <a:xfrm>
                <a:off x="5538669" y="3140379"/>
                <a:ext cx="162071" cy="155626"/>
              </a:xfrm>
              <a:custGeom>
                <a:rect b="b" l="l" r="r" t="t"/>
                <a:pathLst>
                  <a:path extrusionOk="0" h="4902" w="5105">
                    <a:moveTo>
                      <a:pt x="3970" y="0"/>
                    </a:moveTo>
                    <a:cubicBezTo>
                      <a:pt x="3706" y="0"/>
                      <a:pt x="3442" y="101"/>
                      <a:pt x="3240" y="303"/>
                    </a:cubicBezTo>
                    <a:lnTo>
                      <a:pt x="401" y="3139"/>
                    </a:lnTo>
                    <a:cubicBezTo>
                      <a:pt x="1" y="3543"/>
                      <a:pt x="1" y="4199"/>
                      <a:pt x="401" y="4599"/>
                    </a:cubicBezTo>
                    <a:cubicBezTo>
                      <a:pt x="603" y="4800"/>
                      <a:pt x="868" y="4901"/>
                      <a:pt x="1133" y="4901"/>
                    </a:cubicBezTo>
                    <a:cubicBezTo>
                      <a:pt x="1398" y="4901"/>
                      <a:pt x="1662" y="4800"/>
                      <a:pt x="1864" y="4599"/>
                    </a:cubicBezTo>
                    <a:lnTo>
                      <a:pt x="4700" y="1763"/>
                    </a:lnTo>
                    <a:cubicBezTo>
                      <a:pt x="5104" y="1359"/>
                      <a:pt x="5104" y="707"/>
                      <a:pt x="4700" y="303"/>
                    </a:cubicBezTo>
                    <a:cubicBezTo>
                      <a:pt x="4498" y="101"/>
                      <a:pt x="4234" y="0"/>
                      <a:pt x="3970" y="0"/>
                    </a:cubicBezTo>
                    <a:close/>
                  </a:path>
                </a:pathLst>
              </a:custGeom>
              <a:solidFill>
                <a:srgbClr val="F9FB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52"/>
              <p:cNvSpPr/>
              <p:nvPr/>
            </p:nvSpPr>
            <p:spPr>
              <a:xfrm>
                <a:off x="5532224" y="3134569"/>
                <a:ext cx="174865" cy="167309"/>
              </a:xfrm>
              <a:custGeom>
                <a:rect b="b" l="l" r="r" t="t"/>
                <a:pathLst>
                  <a:path extrusionOk="0" h="5270" w="5508">
                    <a:moveTo>
                      <a:pt x="4172" y="366"/>
                    </a:moveTo>
                    <a:cubicBezTo>
                      <a:pt x="4390" y="366"/>
                      <a:pt x="4609" y="450"/>
                      <a:pt x="4772" y="617"/>
                    </a:cubicBezTo>
                    <a:cubicBezTo>
                      <a:pt x="5103" y="945"/>
                      <a:pt x="5103" y="1484"/>
                      <a:pt x="4772" y="1815"/>
                    </a:cubicBezTo>
                    <a:lnTo>
                      <a:pt x="1936" y="4654"/>
                    </a:lnTo>
                    <a:cubicBezTo>
                      <a:pt x="1776" y="4814"/>
                      <a:pt x="1556" y="4895"/>
                      <a:pt x="1336" y="4895"/>
                    </a:cubicBezTo>
                    <a:cubicBezTo>
                      <a:pt x="1115" y="4895"/>
                      <a:pt x="895" y="4814"/>
                      <a:pt x="735" y="4654"/>
                    </a:cubicBezTo>
                    <a:cubicBezTo>
                      <a:pt x="404" y="4323"/>
                      <a:pt x="404" y="3784"/>
                      <a:pt x="735" y="3453"/>
                    </a:cubicBezTo>
                    <a:lnTo>
                      <a:pt x="3571" y="617"/>
                    </a:lnTo>
                    <a:cubicBezTo>
                      <a:pt x="3738" y="450"/>
                      <a:pt x="3957" y="366"/>
                      <a:pt x="4172" y="366"/>
                    </a:cubicBezTo>
                    <a:close/>
                    <a:moveTo>
                      <a:pt x="4172" y="0"/>
                    </a:moveTo>
                    <a:cubicBezTo>
                      <a:pt x="3860" y="0"/>
                      <a:pt x="3549" y="119"/>
                      <a:pt x="3312" y="355"/>
                    </a:cubicBezTo>
                    <a:lnTo>
                      <a:pt x="477" y="3194"/>
                    </a:lnTo>
                    <a:cubicBezTo>
                      <a:pt x="0" y="3668"/>
                      <a:pt x="0" y="4439"/>
                      <a:pt x="477" y="4913"/>
                    </a:cubicBezTo>
                    <a:cubicBezTo>
                      <a:pt x="713" y="5149"/>
                      <a:pt x="1023" y="5269"/>
                      <a:pt x="1336" y="5269"/>
                    </a:cubicBezTo>
                    <a:cubicBezTo>
                      <a:pt x="1645" y="5269"/>
                      <a:pt x="1958" y="5149"/>
                      <a:pt x="2195" y="4913"/>
                    </a:cubicBezTo>
                    <a:lnTo>
                      <a:pt x="5034" y="2077"/>
                    </a:lnTo>
                    <a:cubicBezTo>
                      <a:pt x="5508" y="1600"/>
                      <a:pt x="5508" y="832"/>
                      <a:pt x="5034" y="355"/>
                    </a:cubicBezTo>
                    <a:cubicBezTo>
                      <a:pt x="4795" y="119"/>
                      <a:pt x="4483" y="0"/>
                      <a:pt x="4172"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52"/>
              <p:cNvSpPr/>
              <p:nvPr/>
            </p:nvSpPr>
            <p:spPr>
              <a:xfrm>
                <a:off x="5595531" y="3140379"/>
                <a:ext cx="105211" cy="101846"/>
              </a:xfrm>
              <a:custGeom>
                <a:rect b="b" l="l" r="r" t="t"/>
                <a:pathLst>
                  <a:path extrusionOk="0" h="3208" w="3314">
                    <a:moveTo>
                      <a:pt x="2179" y="0"/>
                    </a:moveTo>
                    <a:cubicBezTo>
                      <a:pt x="1915" y="0"/>
                      <a:pt x="1651" y="101"/>
                      <a:pt x="1449" y="303"/>
                    </a:cubicBezTo>
                    <a:lnTo>
                      <a:pt x="1" y="1748"/>
                    </a:lnTo>
                    <a:lnTo>
                      <a:pt x="1464" y="3208"/>
                    </a:lnTo>
                    <a:lnTo>
                      <a:pt x="2909" y="1763"/>
                    </a:lnTo>
                    <a:cubicBezTo>
                      <a:pt x="3313" y="1359"/>
                      <a:pt x="3313" y="707"/>
                      <a:pt x="2909" y="303"/>
                    </a:cubicBezTo>
                    <a:cubicBezTo>
                      <a:pt x="2707" y="101"/>
                      <a:pt x="2443" y="0"/>
                      <a:pt x="2179" y="0"/>
                    </a:cubicBezTo>
                    <a:close/>
                  </a:path>
                </a:pathLst>
              </a:custGeom>
              <a:solidFill>
                <a:srgbClr val="32CC9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52"/>
              <p:cNvSpPr/>
              <p:nvPr/>
            </p:nvSpPr>
            <p:spPr>
              <a:xfrm>
                <a:off x="5589752" y="3134569"/>
                <a:ext cx="117339" cy="113561"/>
              </a:xfrm>
              <a:custGeom>
                <a:rect b="b" l="l" r="r" t="t"/>
                <a:pathLst>
                  <a:path extrusionOk="0" h="3577" w="3696">
                    <a:moveTo>
                      <a:pt x="2359" y="369"/>
                    </a:moveTo>
                    <a:cubicBezTo>
                      <a:pt x="2577" y="369"/>
                      <a:pt x="2794" y="451"/>
                      <a:pt x="2960" y="617"/>
                    </a:cubicBezTo>
                    <a:cubicBezTo>
                      <a:pt x="3291" y="945"/>
                      <a:pt x="3291" y="1484"/>
                      <a:pt x="2960" y="1815"/>
                    </a:cubicBezTo>
                    <a:lnTo>
                      <a:pt x="1646" y="3132"/>
                    </a:lnTo>
                    <a:lnTo>
                      <a:pt x="445" y="1931"/>
                    </a:lnTo>
                    <a:lnTo>
                      <a:pt x="1759" y="617"/>
                    </a:lnTo>
                    <a:cubicBezTo>
                      <a:pt x="1924" y="451"/>
                      <a:pt x="2142" y="369"/>
                      <a:pt x="2359" y="369"/>
                    </a:cubicBezTo>
                    <a:close/>
                    <a:moveTo>
                      <a:pt x="2360" y="0"/>
                    </a:moveTo>
                    <a:cubicBezTo>
                      <a:pt x="2048" y="0"/>
                      <a:pt x="1737" y="119"/>
                      <a:pt x="1500" y="355"/>
                    </a:cubicBezTo>
                    <a:lnTo>
                      <a:pt x="55" y="1804"/>
                    </a:lnTo>
                    <a:cubicBezTo>
                      <a:pt x="19" y="1837"/>
                      <a:pt x="1" y="1884"/>
                      <a:pt x="1" y="1931"/>
                    </a:cubicBezTo>
                    <a:cubicBezTo>
                      <a:pt x="1" y="1982"/>
                      <a:pt x="19" y="2030"/>
                      <a:pt x="55" y="2062"/>
                    </a:cubicBezTo>
                    <a:lnTo>
                      <a:pt x="1515" y="3522"/>
                    </a:lnTo>
                    <a:cubicBezTo>
                      <a:pt x="1552" y="3559"/>
                      <a:pt x="1599" y="3577"/>
                      <a:pt x="1646" y="3577"/>
                    </a:cubicBezTo>
                    <a:cubicBezTo>
                      <a:pt x="1690" y="3577"/>
                      <a:pt x="1737" y="3559"/>
                      <a:pt x="1773" y="3522"/>
                    </a:cubicBezTo>
                    <a:lnTo>
                      <a:pt x="3222" y="2077"/>
                    </a:lnTo>
                    <a:cubicBezTo>
                      <a:pt x="3696" y="1600"/>
                      <a:pt x="3696" y="832"/>
                      <a:pt x="3222" y="355"/>
                    </a:cubicBezTo>
                    <a:cubicBezTo>
                      <a:pt x="2983" y="119"/>
                      <a:pt x="2671" y="0"/>
                      <a:pt x="236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52"/>
              <p:cNvSpPr/>
              <p:nvPr/>
            </p:nvSpPr>
            <p:spPr>
              <a:xfrm>
                <a:off x="5630675" y="2485200"/>
                <a:ext cx="131403" cy="231653"/>
              </a:xfrm>
              <a:custGeom>
                <a:rect b="b" l="l" r="r" t="t"/>
                <a:pathLst>
                  <a:path extrusionOk="0" h="7423" w="4139">
                    <a:moveTo>
                      <a:pt x="0" y="0"/>
                    </a:moveTo>
                    <a:lnTo>
                      <a:pt x="0" y="4994"/>
                    </a:lnTo>
                    <a:lnTo>
                      <a:pt x="557" y="4438"/>
                    </a:lnTo>
                    <a:cubicBezTo>
                      <a:pt x="557" y="4434"/>
                      <a:pt x="560" y="4434"/>
                      <a:pt x="560" y="4434"/>
                    </a:cubicBezTo>
                    <a:cubicBezTo>
                      <a:pt x="565" y="4431"/>
                      <a:pt x="565" y="4426"/>
                      <a:pt x="568" y="4426"/>
                    </a:cubicBezTo>
                    <a:lnTo>
                      <a:pt x="568" y="4423"/>
                    </a:lnTo>
                    <a:lnTo>
                      <a:pt x="572" y="4423"/>
                    </a:lnTo>
                    <a:cubicBezTo>
                      <a:pt x="809" y="4194"/>
                      <a:pt x="1114" y="4081"/>
                      <a:pt x="1417" y="4081"/>
                    </a:cubicBezTo>
                    <a:cubicBezTo>
                      <a:pt x="1726" y="4081"/>
                      <a:pt x="2032" y="4197"/>
                      <a:pt x="2268" y="4426"/>
                    </a:cubicBezTo>
                    <a:cubicBezTo>
                      <a:pt x="2272" y="4431"/>
                      <a:pt x="2272" y="4431"/>
                      <a:pt x="2275" y="4434"/>
                    </a:cubicBezTo>
                    <a:lnTo>
                      <a:pt x="2279" y="4438"/>
                    </a:lnTo>
                    <a:cubicBezTo>
                      <a:pt x="2516" y="4674"/>
                      <a:pt x="2632" y="4984"/>
                      <a:pt x="2632" y="5296"/>
                    </a:cubicBezTo>
                    <a:cubicBezTo>
                      <a:pt x="2632" y="5606"/>
                      <a:pt x="2516" y="5919"/>
                      <a:pt x="2279" y="6156"/>
                    </a:cubicBezTo>
                    <a:lnTo>
                      <a:pt x="1009" y="7423"/>
                    </a:lnTo>
                    <a:lnTo>
                      <a:pt x="4139" y="7423"/>
                    </a:lnTo>
                    <a:lnTo>
                      <a:pt x="4139" y="2454"/>
                    </a:lnTo>
                    <a:cubicBezTo>
                      <a:pt x="3764" y="1293"/>
                      <a:pt x="2847" y="375"/>
                      <a:pt x="1689" y="0"/>
                    </a:cubicBez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52"/>
              <p:cNvSpPr/>
              <p:nvPr/>
            </p:nvSpPr>
            <p:spPr>
              <a:xfrm>
                <a:off x="5630676" y="2704348"/>
                <a:ext cx="12509" cy="12509"/>
              </a:xfrm>
              <a:custGeom>
                <a:rect b="b" l="l" r="r" t="t"/>
                <a:pathLst>
                  <a:path extrusionOk="0" h="394" w="394">
                    <a:moveTo>
                      <a:pt x="0" y="1"/>
                    </a:moveTo>
                    <a:lnTo>
                      <a:pt x="0" y="394"/>
                    </a:lnTo>
                    <a:lnTo>
                      <a:pt x="394" y="394"/>
                    </a:lnTo>
                    <a:lnTo>
                      <a:pt x="0"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52"/>
              <p:cNvSpPr/>
              <p:nvPr/>
            </p:nvSpPr>
            <p:spPr>
              <a:xfrm>
                <a:off x="5630676" y="2610753"/>
                <a:ext cx="72353" cy="29017"/>
              </a:xfrm>
              <a:custGeom>
                <a:rect b="b" l="l" r="r" t="t"/>
                <a:pathLst>
                  <a:path extrusionOk="0" h="914" w="2279">
                    <a:moveTo>
                      <a:pt x="557" y="357"/>
                    </a:moveTo>
                    <a:lnTo>
                      <a:pt x="0" y="913"/>
                    </a:lnTo>
                    <a:lnTo>
                      <a:pt x="0" y="913"/>
                    </a:lnTo>
                    <a:lnTo>
                      <a:pt x="557" y="357"/>
                    </a:lnTo>
                    <a:close/>
                    <a:moveTo>
                      <a:pt x="2275" y="353"/>
                    </a:moveTo>
                    <a:lnTo>
                      <a:pt x="2279" y="357"/>
                    </a:lnTo>
                    <a:lnTo>
                      <a:pt x="2275" y="353"/>
                    </a:lnTo>
                    <a:close/>
                    <a:moveTo>
                      <a:pt x="568" y="345"/>
                    </a:moveTo>
                    <a:cubicBezTo>
                      <a:pt x="565" y="345"/>
                      <a:pt x="565" y="350"/>
                      <a:pt x="560" y="353"/>
                    </a:cubicBezTo>
                    <a:cubicBezTo>
                      <a:pt x="565" y="350"/>
                      <a:pt x="565" y="345"/>
                      <a:pt x="568" y="345"/>
                    </a:cubicBezTo>
                    <a:close/>
                    <a:moveTo>
                      <a:pt x="572" y="342"/>
                    </a:moveTo>
                    <a:lnTo>
                      <a:pt x="568" y="342"/>
                    </a:lnTo>
                    <a:lnTo>
                      <a:pt x="572" y="342"/>
                    </a:lnTo>
                    <a:close/>
                    <a:moveTo>
                      <a:pt x="1417" y="0"/>
                    </a:moveTo>
                    <a:lnTo>
                      <a:pt x="1417" y="0"/>
                    </a:lnTo>
                    <a:cubicBezTo>
                      <a:pt x="1726" y="0"/>
                      <a:pt x="2032" y="116"/>
                      <a:pt x="2268" y="345"/>
                    </a:cubicBezTo>
                    <a:cubicBezTo>
                      <a:pt x="2032" y="116"/>
                      <a:pt x="1726" y="0"/>
                      <a:pt x="1417" y="0"/>
                    </a:cubicBez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52"/>
              <p:cNvSpPr/>
              <p:nvPr/>
            </p:nvSpPr>
            <p:spPr>
              <a:xfrm>
                <a:off x="5630676" y="2622405"/>
                <a:ext cx="74543" cy="87750"/>
              </a:xfrm>
              <a:custGeom>
                <a:rect b="b" l="l" r="r" t="t"/>
                <a:pathLst>
                  <a:path extrusionOk="0" h="2764" w="2348">
                    <a:moveTo>
                      <a:pt x="1417" y="0"/>
                    </a:moveTo>
                    <a:cubicBezTo>
                      <a:pt x="1202" y="0"/>
                      <a:pt x="983" y="81"/>
                      <a:pt x="816" y="248"/>
                    </a:cubicBezTo>
                    <a:lnTo>
                      <a:pt x="0" y="1067"/>
                    </a:lnTo>
                    <a:lnTo>
                      <a:pt x="0" y="2061"/>
                    </a:lnTo>
                    <a:lnTo>
                      <a:pt x="703" y="2764"/>
                    </a:lnTo>
                    <a:lnTo>
                      <a:pt x="2017" y="1450"/>
                    </a:lnTo>
                    <a:cubicBezTo>
                      <a:pt x="2348" y="1118"/>
                      <a:pt x="2348" y="579"/>
                      <a:pt x="2017" y="248"/>
                    </a:cubicBezTo>
                    <a:cubicBezTo>
                      <a:pt x="1853" y="81"/>
                      <a:pt x="1635" y="0"/>
                      <a:pt x="1417"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52"/>
              <p:cNvSpPr/>
              <p:nvPr/>
            </p:nvSpPr>
            <p:spPr>
              <a:xfrm>
                <a:off x="5630676" y="2610753"/>
                <a:ext cx="83559" cy="106100"/>
              </a:xfrm>
              <a:custGeom>
                <a:rect b="b" l="l" r="r" t="t"/>
                <a:pathLst>
                  <a:path extrusionOk="0" h="3342" w="2632">
                    <a:moveTo>
                      <a:pt x="1417" y="0"/>
                    </a:moveTo>
                    <a:cubicBezTo>
                      <a:pt x="1114" y="0"/>
                      <a:pt x="809" y="113"/>
                      <a:pt x="572" y="342"/>
                    </a:cubicBezTo>
                    <a:lnTo>
                      <a:pt x="568" y="342"/>
                    </a:lnTo>
                    <a:lnTo>
                      <a:pt x="568" y="345"/>
                    </a:lnTo>
                    <a:cubicBezTo>
                      <a:pt x="565" y="345"/>
                      <a:pt x="565" y="350"/>
                      <a:pt x="560" y="353"/>
                    </a:cubicBezTo>
                    <a:cubicBezTo>
                      <a:pt x="560" y="353"/>
                      <a:pt x="557" y="353"/>
                      <a:pt x="557" y="357"/>
                    </a:cubicBezTo>
                    <a:lnTo>
                      <a:pt x="0" y="913"/>
                    </a:lnTo>
                    <a:lnTo>
                      <a:pt x="0" y="1434"/>
                    </a:lnTo>
                    <a:lnTo>
                      <a:pt x="816" y="615"/>
                    </a:lnTo>
                    <a:cubicBezTo>
                      <a:pt x="983" y="448"/>
                      <a:pt x="1202" y="367"/>
                      <a:pt x="1417" y="367"/>
                    </a:cubicBezTo>
                    <a:cubicBezTo>
                      <a:pt x="1635" y="367"/>
                      <a:pt x="1853" y="448"/>
                      <a:pt x="2017" y="615"/>
                    </a:cubicBezTo>
                    <a:cubicBezTo>
                      <a:pt x="2348" y="946"/>
                      <a:pt x="2348" y="1485"/>
                      <a:pt x="2017" y="1817"/>
                    </a:cubicBezTo>
                    <a:lnTo>
                      <a:pt x="703" y="3131"/>
                    </a:lnTo>
                    <a:lnTo>
                      <a:pt x="0" y="2428"/>
                    </a:lnTo>
                    <a:lnTo>
                      <a:pt x="0" y="2949"/>
                    </a:lnTo>
                    <a:lnTo>
                      <a:pt x="394" y="3342"/>
                    </a:lnTo>
                    <a:lnTo>
                      <a:pt x="1009" y="3342"/>
                    </a:lnTo>
                    <a:lnTo>
                      <a:pt x="2279" y="2075"/>
                    </a:lnTo>
                    <a:cubicBezTo>
                      <a:pt x="2516" y="1838"/>
                      <a:pt x="2632" y="1525"/>
                      <a:pt x="2632" y="1215"/>
                    </a:cubicBezTo>
                    <a:cubicBezTo>
                      <a:pt x="2632" y="903"/>
                      <a:pt x="2516" y="593"/>
                      <a:pt x="2279" y="357"/>
                    </a:cubicBezTo>
                    <a:lnTo>
                      <a:pt x="2275" y="353"/>
                    </a:lnTo>
                    <a:cubicBezTo>
                      <a:pt x="2272" y="350"/>
                      <a:pt x="2272" y="350"/>
                      <a:pt x="2268" y="345"/>
                    </a:cubicBezTo>
                    <a:cubicBezTo>
                      <a:pt x="2032" y="116"/>
                      <a:pt x="1726" y="0"/>
                      <a:pt x="141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52"/>
              <p:cNvSpPr/>
              <p:nvPr/>
            </p:nvSpPr>
            <p:spPr>
              <a:xfrm>
                <a:off x="5630688" y="2992810"/>
                <a:ext cx="131403" cy="352855"/>
              </a:xfrm>
              <a:custGeom>
                <a:rect b="b" l="l" r="r" t="t"/>
                <a:pathLst>
                  <a:path extrusionOk="0" h="10813" w="4139">
                    <a:moveTo>
                      <a:pt x="0" y="1"/>
                    </a:moveTo>
                    <a:lnTo>
                      <a:pt x="0" y="5035"/>
                    </a:lnTo>
                    <a:lnTo>
                      <a:pt x="211" y="4820"/>
                    </a:lnTo>
                    <a:cubicBezTo>
                      <a:pt x="448" y="4583"/>
                      <a:pt x="761" y="4467"/>
                      <a:pt x="1071" y="4467"/>
                    </a:cubicBezTo>
                    <a:cubicBezTo>
                      <a:pt x="1383" y="4467"/>
                      <a:pt x="1693" y="4583"/>
                      <a:pt x="1933" y="4820"/>
                    </a:cubicBezTo>
                    <a:cubicBezTo>
                      <a:pt x="2170" y="5057"/>
                      <a:pt x="2286" y="5369"/>
                      <a:pt x="2286" y="5680"/>
                    </a:cubicBezTo>
                    <a:cubicBezTo>
                      <a:pt x="2286" y="5992"/>
                      <a:pt x="2170" y="6302"/>
                      <a:pt x="1933" y="6542"/>
                    </a:cubicBezTo>
                    <a:lnTo>
                      <a:pt x="0" y="8475"/>
                    </a:lnTo>
                    <a:lnTo>
                      <a:pt x="0" y="10812"/>
                    </a:lnTo>
                    <a:lnTo>
                      <a:pt x="1362" y="10812"/>
                    </a:lnTo>
                    <a:cubicBezTo>
                      <a:pt x="1464" y="10812"/>
                      <a:pt x="1565" y="10808"/>
                      <a:pt x="1664" y="10797"/>
                    </a:cubicBezTo>
                    <a:cubicBezTo>
                      <a:pt x="2821" y="10408"/>
                      <a:pt x="3735" y="9494"/>
                      <a:pt x="4125" y="8336"/>
                    </a:cubicBezTo>
                    <a:cubicBezTo>
                      <a:pt x="4135" y="8238"/>
                      <a:pt x="4139" y="8136"/>
                      <a:pt x="4139" y="8034"/>
                    </a:cubicBezTo>
                    <a:lnTo>
                      <a:pt x="4139" y="1"/>
                    </a:lnTo>
                    <a:lnTo>
                      <a:pt x="3094" y="1"/>
                    </a:lnTo>
                    <a:lnTo>
                      <a:pt x="3094" y="656"/>
                    </a:lnTo>
                    <a:lnTo>
                      <a:pt x="3094" y="2701"/>
                    </a:lnTo>
                    <a:cubicBezTo>
                      <a:pt x="3094" y="3371"/>
                      <a:pt x="2548" y="3917"/>
                      <a:pt x="1879" y="3917"/>
                    </a:cubicBezTo>
                    <a:cubicBezTo>
                      <a:pt x="1209" y="3917"/>
                      <a:pt x="663" y="3371"/>
                      <a:pt x="663" y="2701"/>
                    </a:cubicBezTo>
                    <a:lnTo>
                      <a:pt x="663" y="1"/>
                    </a:lnTo>
                    <a:close/>
                  </a:path>
                </a:pathLst>
              </a:custGeom>
              <a:solidFill>
                <a:srgbClr val="D9D9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52"/>
              <p:cNvSpPr/>
              <p:nvPr/>
            </p:nvSpPr>
            <p:spPr>
              <a:xfrm>
                <a:off x="5663377" y="2992813"/>
                <a:ext cx="53907" cy="15048"/>
              </a:xfrm>
              <a:custGeom>
                <a:rect b="b" l="l" r="r" t="t"/>
                <a:pathLst>
                  <a:path extrusionOk="0" h="474" w="1698">
                    <a:moveTo>
                      <a:pt x="1" y="1"/>
                    </a:moveTo>
                    <a:lnTo>
                      <a:pt x="1" y="473"/>
                    </a:lnTo>
                    <a:lnTo>
                      <a:pt x="1697" y="473"/>
                    </a:lnTo>
                    <a:lnTo>
                      <a:pt x="1697" y="1"/>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52"/>
              <p:cNvSpPr/>
              <p:nvPr/>
            </p:nvSpPr>
            <p:spPr>
              <a:xfrm>
                <a:off x="5651693" y="2992813"/>
                <a:ext cx="77242" cy="20858"/>
              </a:xfrm>
              <a:custGeom>
                <a:rect b="b" l="l" r="r" t="t"/>
                <a:pathLst>
                  <a:path extrusionOk="0" h="657" w="2433">
                    <a:moveTo>
                      <a:pt x="1" y="1"/>
                    </a:moveTo>
                    <a:lnTo>
                      <a:pt x="1" y="656"/>
                    </a:lnTo>
                    <a:cubicBezTo>
                      <a:pt x="1" y="554"/>
                      <a:pt x="81" y="473"/>
                      <a:pt x="182" y="473"/>
                    </a:cubicBezTo>
                    <a:lnTo>
                      <a:pt x="369" y="473"/>
                    </a:lnTo>
                    <a:lnTo>
                      <a:pt x="369" y="1"/>
                    </a:lnTo>
                    <a:close/>
                    <a:moveTo>
                      <a:pt x="2065" y="1"/>
                    </a:moveTo>
                    <a:lnTo>
                      <a:pt x="2065" y="473"/>
                    </a:lnTo>
                    <a:lnTo>
                      <a:pt x="2247" y="473"/>
                    </a:lnTo>
                    <a:cubicBezTo>
                      <a:pt x="2349" y="473"/>
                      <a:pt x="2432" y="554"/>
                      <a:pt x="2432" y="656"/>
                    </a:cubicBezTo>
                    <a:lnTo>
                      <a:pt x="2432"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52"/>
              <p:cNvSpPr/>
              <p:nvPr/>
            </p:nvSpPr>
            <p:spPr>
              <a:xfrm>
                <a:off x="5663377" y="3019386"/>
                <a:ext cx="53907" cy="86131"/>
              </a:xfrm>
              <a:custGeom>
                <a:rect b="b" l="l" r="r" t="t"/>
                <a:pathLst>
                  <a:path extrusionOk="0" h="2713" w="1698">
                    <a:moveTo>
                      <a:pt x="1" y="1"/>
                    </a:moveTo>
                    <a:lnTo>
                      <a:pt x="1" y="1864"/>
                    </a:lnTo>
                    <a:cubicBezTo>
                      <a:pt x="1" y="2334"/>
                      <a:pt x="379" y="2713"/>
                      <a:pt x="849" y="2713"/>
                    </a:cubicBezTo>
                    <a:cubicBezTo>
                      <a:pt x="1318" y="2713"/>
                      <a:pt x="1697" y="2334"/>
                      <a:pt x="1697" y="1864"/>
                    </a:cubicBezTo>
                    <a:lnTo>
                      <a:pt x="169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52"/>
              <p:cNvSpPr/>
              <p:nvPr/>
            </p:nvSpPr>
            <p:spPr>
              <a:xfrm>
                <a:off x="5651693" y="3007830"/>
                <a:ext cx="77242" cy="109370"/>
              </a:xfrm>
              <a:custGeom>
                <a:rect b="b" l="l" r="r" t="t"/>
                <a:pathLst>
                  <a:path extrusionOk="0" h="3445" w="2433">
                    <a:moveTo>
                      <a:pt x="2065" y="365"/>
                    </a:moveTo>
                    <a:lnTo>
                      <a:pt x="2065" y="2228"/>
                    </a:lnTo>
                    <a:cubicBezTo>
                      <a:pt x="2065" y="2698"/>
                      <a:pt x="1686" y="3077"/>
                      <a:pt x="1217" y="3077"/>
                    </a:cubicBezTo>
                    <a:cubicBezTo>
                      <a:pt x="747" y="3077"/>
                      <a:pt x="369" y="2698"/>
                      <a:pt x="369" y="2228"/>
                    </a:cubicBezTo>
                    <a:lnTo>
                      <a:pt x="369" y="365"/>
                    </a:lnTo>
                    <a:close/>
                    <a:moveTo>
                      <a:pt x="182" y="0"/>
                    </a:moveTo>
                    <a:cubicBezTo>
                      <a:pt x="81" y="0"/>
                      <a:pt x="1" y="81"/>
                      <a:pt x="1" y="183"/>
                    </a:cubicBezTo>
                    <a:lnTo>
                      <a:pt x="1" y="2228"/>
                    </a:lnTo>
                    <a:cubicBezTo>
                      <a:pt x="1" y="2898"/>
                      <a:pt x="547" y="3444"/>
                      <a:pt x="1217" y="3444"/>
                    </a:cubicBezTo>
                    <a:cubicBezTo>
                      <a:pt x="1886" y="3444"/>
                      <a:pt x="2432" y="2898"/>
                      <a:pt x="2432" y="2228"/>
                    </a:cubicBezTo>
                    <a:lnTo>
                      <a:pt x="2432" y="183"/>
                    </a:lnTo>
                    <a:cubicBezTo>
                      <a:pt x="2432" y="81"/>
                      <a:pt x="2349" y="0"/>
                      <a:pt x="2247"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52"/>
              <p:cNvSpPr/>
              <p:nvPr/>
            </p:nvSpPr>
            <p:spPr>
              <a:xfrm>
                <a:off x="5630676" y="3239212"/>
                <a:ext cx="3016" cy="6159"/>
              </a:xfrm>
              <a:custGeom>
                <a:rect b="b" l="l" r="r" t="t"/>
                <a:pathLst>
                  <a:path extrusionOk="0" h="194" w="95">
                    <a:moveTo>
                      <a:pt x="0" y="0"/>
                    </a:moveTo>
                    <a:lnTo>
                      <a:pt x="0" y="194"/>
                    </a:lnTo>
                    <a:lnTo>
                      <a:pt x="95" y="95"/>
                    </a:lnTo>
                    <a:lnTo>
                      <a:pt x="0" y="0"/>
                    </a:lnTo>
                    <a:close/>
                  </a:path>
                </a:pathLst>
              </a:custGeom>
              <a:solidFill>
                <a:srgbClr val="E0E1E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52"/>
              <p:cNvSpPr/>
              <p:nvPr/>
            </p:nvSpPr>
            <p:spPr>
              <a:xfrm>
                <a:off x="5630676" y="3200479"/>
                <a:ext cx="61368" cy="61431"/>
              </a:xfrm>
              <a:custGeom>
                <a:rect b="b" l="l" r="r" t="t"/>
                <a:pathLst>
                  <a:path extrusionOk="0" h="1935" w="1933">
                    <a:moveTo>
                      <a:pt x="1933" y="1"/>
                    </a:moveTo>
                    <a:lnTo>
                      <a:pt x="484" y="1446"/>
                    </a:lnTo>
                    <a:cubicBezTo>
                      <a:pt x="448" y="1483"/>
                      <a:pt x="401" y="1501"/>
                      <a:pt x="357" y="1501"/>
                    </a:cubicBezTo>
                    <a:cubicBezTo>
                      <a:pt x="310" y="1501"/>
                      <a:pt x="263" y="1483"/>
                      <a:pt x="226" y="1446"/>
                    </a:cubicBezTo>
                    <a:lnTo>
                      <a:pt x="95" y="1315"/>
                    </a:lnTo>
                    <a:lnTo>
                      <a:pt x="0" y="1414"/>
                    </a:lnTo>
                    <a:lnTo>
                      <a:pt x="0" y="1934"/>
                    </a:lnTo>
                    <a:lnTo>
                      <a:pt x="1933" y="1"/>
                    </a:lnTo>
                    <a:close/>
                  </a:path>
                </a:pathLst>
              </a:custGeom>
              <a:solidFill>
                <a:srgbClr val="2A427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52"/>
              <p:cNvSpPr/>
              <p:nvPr/>
            </p:nvSpPr>
            <p:spPr>
              <a:xfrm>
                <a:off x="5630676" y="3146189"/>
                <a:ext cx="63558" cy="87845"/>
              </a:xfrm>
              <a:custGeom>
                <a:rect b="b" l="l" r="r" t="t"/>
                <a:pathLst>
                  <a:path extrusionOk="0" h="2767" w="2002">
                    <a:moveTo>
                      <a:pt x="1071" y="0"/>
                    </a:moveTo>
                    <a:cubicBezTo>
                      <a:pt x="852" y="0"/>
                      <a:pt x="637" y="84"/>
                      <a:pt x="470" y="251"/>
                    </a:cubicBezTo>
                    <a:lnTo>
                      <a:pt x="0" y="721"/>
                    </a:lnTo>
                    <a:lnTo>
                      <a:pt x="0" y="2410"/>
                    </a:lnTo>
                    <a:lnTo>
                      <a:pt x="357" y="2766"/>
                    </a:lnTo>
                    <a:lnTo>
                      <a:pt x="1671" y="1449"/>
                    </a:lnTo>
                    <a:cubicBezTo>
                      <a:pt x="2002" y="1118"/>
                      <a:pt x="2002" y="579"/>
                      <a:pt x="1671" y="251"/>
                    </a:cubicBezTo>
                    <a:cubicBezTo>
                      <a:pt x="1508" y="84"/>
                      <a:pt x="1289" y="0"/>
                      <a:pt x="1071" y="0"/>
                    </a:cubicBezTo>
                    <a:close/>
                  </a:path>
                </a:pathLst>
              </a:custGeom>
              <a:solidFill>
                <a:srgbClr val="2DB78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52"/>
              <p:cNvSpPr/>
              <p:nvPr/>
            </p:nvSpPr>
            <p:spPr>
              <a:xfrm>
                <a:off x="5630676" y="3134601"/>
                <a:ext cx="72575" cy="113529"/>
              </a:xfrm>
              <a:custGeom>
                <a:rect b="b" l="l" r="r" t="t"/>
                <a:pathLst>
                  <a:path extrusionOk="0" h="3576" w="2286">
                    <a:moveTo>
                      <a:pt x="1071" y="1"/>
                    </a:moveTo>
                    <a:cubicBezTo>
                      <a:pt x="761" y="1"/>
                      <a:pt x="448" y="117"/>
                      <a:pt x="211" y="354"/>
                    </a:cubicBezTo>
                    <a:lnTo>
                      <a:pt x="0" y="569"/>
                    </a:lnTo>
                    <a:lnTo>
                      <a:pt x="0" y="1086"/>
                    </a:lnTo>
                    <a:lnTo>
                      <a:pt x="470" y="616"/>
                    </a:lnTo>
                    <a:cubicBezTo>
                      <a:pt x="637" y="449"/>
                      <a:pt x="852" y="365"/>
                      <a:pt x="1071" y="365"/>
                    </a:cubicBezTo>
                    <a:cubicBezTo>
                      <a:pt x="1289" y="365"/>
                      <a:pt x="1508" y="449"/>
                      <a:pt x="1671" y="616"/>
                    </a:cubicBezTo>
                    <a:cubicBezTo>
                      <a:pt x="2002" y="944"/>
                      <a:pt x="2002" y="1483"/>
                      <a:pt x="1671" y="1814"/>
                    </a:cubicBezTo>
                    <a:lnTo>
                      <a:pt x="357" y="3131"/>
                    </a:lnTo>
                    <a:lnTo>
                      <a:pt x="0" y="2775"/>
                    </a:lnTo>
                    <a:lnTo>
                      <a:pt x="0" y="3295"/>
                    </a:lnTo>
                    <a:lnTo>
                      <a:pt x="95" y="3390"/>
                    </a:lnTo>
                    <a:lnTo>
                      <a:pt x="226" y="3521"/>
                    </a:lnTo>
                    <a:cubicBezTo>
                      <a:pt x="263" y="3558"/>
                      <a:pt x="310" y="3576"/>
                      <a:pt x="357" y="3576"/>
                    </a:cubicBezTo>
                    <a:cubicBezTo>
                      <a:pt x="401" y="3576"/>
                      <a:pt x="448" y="3558"/>
                      <a:pt x="484" y="3521"/>
                    </a:cubicBezTo>
                    <a:lnTo>
                      <a:pt x="1933" y="2076"/>
                    </a:lnTo>
                    <a:cubicBezTo>
                      <a:pt x="2170" y="1836"/>
                      <a:pt x="2286" y="1526"/>
                      <a:pt x="2286" y="1214"/>
                    </a:cubicBezTo>
                    <a:cubicBezTo>
                      <a:pt x="2286" y="903"/>
                      <a:pt x="2170" y="591"/>
                      <a:pt x="1933" y="354"/>
                    </a:cubicBezTo>
                    <a:cubicBezTo>
                      <a:pt x="1693" y="117"/>
                      <a:pt x="1383" y="1"/>
                      <a:pt x="1071"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52"/>
              <p:cNvSpPr/>
              <p:nvPr/>
            </p:nvSpPr>
            <p:spPr>
              <a:xfrm>
                <a:off x="5284313" y="2475386"/>
                <a:ext cx="489451" cy="870278"/>
              </a:xfrm>
              <a:custGeom>
                <a:rect b="b" l="l" r="r" t="t"/>
                <a:pathLst>
                  <a:path extrusionOk="0" h="27663" w="15417">
                    <a:moveTo>
                      <a:pt x="15049" y="368"/>
                    </a:moveTo>
                    <a:lnTo>
                      <a:pt x="15049" y="24517"/>
                    </a:lnTo>
                    <a:cubicBezTo>
                      <a:pt x="15049" y="26050"/>
                      <a:pt x="13804" y="27295"/>
                      <a:pt x="12272" y="27295"/>
                    </a:cubicBezTo>
                    <a:lnTo>
                      <a:pt x="3145" y="27295"/>
                    </a:lnTo>
                    <a:cubicBezTo>
                      <a:pt x="1617" y="27295"/>
                      <a:pt x="368" y="26050"/>
                      <a:pt x="368" y="24517"/>
                    </a:cubicBezTo>
                    <a:lnTo>
                      <a:pt x="368" y="368"/>
                    </a:lnTo>
                    <a:close/>
                    <a:moveTo>
                      <a:pt x="186" y="1"/>
                    </a:moveTo>
                    <a:cubicBezTo>
                      <a:pt x="84" y="1"/>
                      <a:pt x="0" y="84"/>
                      <a:pt x="0" y="186"/>
                    </a:cubicBezTo>
                    <a:lnTo>
                      <a:pt x="0" y="24517"/>
                    </a:lnTo>
                    <a:cubicBezTo>
                      <a:pt x="0" y="26250"/>
                      <a:pt x="1413" y="27662"/>
                      <a:pt x="3145" y="27662"/>
                    </a:cubicBezTo>
                    <a:lnTo>
                      <a:pt x="12272" y="27662"/>
                    </a:lnTo>
                    <a:cubicBezTo>
                      <a:pt x="14004" y="27662"/>
                      <a:pt x="15417" y="26250"/>
                      <a:pt x="15417" y="24517"/>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52"/>
              <p:cNvSpPr/>
              <p:nvPr/>
            </p:nvSpPr>
            <p:spPr>
              <a:xfrm>
                <a:off x="5284080" y="2302604"/>
                <a:ext cx="490054" cy="130863"/>
              </a:xfrm>
              <a:custGeom>
                <a:rect b="b" l="l" r="r" t="t"/>
                <a:pathLst>
                  <a:path extrusionOk="0" h="4122" w="15436">
                    <a:moveTo>
                      <a:pt x="1351" y="1"/>
                    </a:moveTo>
                    <a:cubicBezTo>
                      <a:pt x="605" y="1"/>
                      <a:pt x="0" y="605"/>
                      <a:pt x="0" y="1352"/>
                    </a:cubicBezTo>
                    <a:lnTo>
                      <a:pt x="0" y="4122"/>
                    </a:lnTo>
                    <a:lnTo>
                      <a:pt x="15435" y="4122"/>
                    </a:lnTo>
                    <a:lnTo>
                      <a:pt x="15435" y="1352"/>
                    </a:lnTo>
                    <a:cubicBezTo>
                      <a:pt x="15435" y="605"/>
                      <a:pt x="14827" y="1"/>
                      <a:pt x="14081"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52"/>
              <p:cNvSpPr/>
              <p:nvPr/>
            </p:nvSpPr>
            <p:spPr>
              <a:xfrm>
                <a:off x="5630676" y="2302604"/>
                <a:ext cx="143467" cy="130863"/>
              </a:xfrm>
              <a:custGeom>
                <a:rect b="b" l="l" r="r" t="t"/>
                <a:pathLst>
                  <a:path extrusionOk="0" h="4122" w="4519">
                    <a:moveTo>
                      <a:pt x="0" y="1"/>
                    </a:moveTo>
                    <a:lnTo>
                      <a:pt x="0" y="4122"/>
                    </a:lnTo>
                    <a:lnTo>
                      <a:pt x="4518" y="4122"/>
                    </a:lnTo>
                    <a:lnTo>
                      <a:pt x="4518" y="1188"/>
                    </a:lnTo>
                    <a:cubicBezTo>
                      <a:pt x="4518" y="533"/>
                      <a:pt x="3986" y="1"/>
                      <a:pt x="3331"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52"/>
              <p:cNvSpPr/>
              <p:nvPr/>
            </p:nvSpPr>
            <p:spPr>
              <a:xfrm>
                <a:off x="5523208" y="2296731"/>
                <a:ext cx="11683" cy="142515"/>
              </a:xfrm>
              <a:custGeom>
                <a:rect b="b" l="l" r="r" t="t"/>
                <a:pathLst>
                  <a:path extrusionOk="0" h="4489" w="368">
                    <a:moveTo>
                      <a:pt x="185" y="1"/>
                    </a:moveTo>
                    <a:cubicBezTo>
                      <a:pt x="84" y="1"/>
                      <a:pt x="0" y="84"/>
                      <a:pt x="0" y="186"/>
                    </a:cubicBezTo>
                    <a:lnTo>
                      <a:pt x="0" y="4307"/>
                    </a:lnTo>
                    <a:cubicBezTo>
                      <a:pt x="0" y="4409"/>
                      <a:pt x="84" y="4489"/>
                      <a:pt x="185" y="4489"/>
                    </a:cubicBezTo>
                    <a:cubicBezTo>
                      <a:pt x="288" y="4489"/>
                      <a:pt x="368" y="4409"/>
                      <a:pt x="368" y="4307"/>
                    </a:cubicBezTo>
                    <a:lnTo>
                      <a:pt x="368" y="186"/>
                    </a:lnTo>
                    <a:cubicBezTo>
                      <a:pt x="368" y="84"/>
                      <a:pt x="288" y="1"/>
                      <a:pt x="18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52"/>
              <p:cNvSpPr/>
              <p:nvPr/>
            </p:nvSpPr>
            <p:spPr>
              <a:xfrm>
                <a:off x="5479141" y="2296731"/>
                <a:ext cx="11715" cy="142515"/>
              </a:xfrm>
              <a:custGeom>
                <a:rect b="b" l="l" r="r" t="t"/>
                <a:pathLst>
                  <a:path extrusionOk="0" h="4489" w="369">
                    <a:moveTo>
                      <a:pt x="187" y="1"/>
                    </a:moveTo>
                    <a:cubicBezTo>
                      <a:pt x="85" y="1"/>
                      <a:pt x="1" y="84"/>
                      <a:pt x="1" y="186"/>
                    </a:cubicBezTo>
                    <a:lnTo>
                      <a:pt x="1" y="4307"/>
                    </a:lnTo>
                    <a:cubicBezTo>
                      <a:pt x="1" y="4409"/>
                      <a:pt x="85" y="4489"/>
                      <a:pt x="187" y="4489"/>
                    </a:cubicBezTo>
                    <a:cubicBezTo>
                      <a:pt x="285" y="4489"/>
                      <a:pt x="369" y="4409"/>
                      <a:pt x="369" y="4307"/>
                    </a:cubicBezTo>
                    <a:lnTo>
                      <a:pt x="369" y="186"/>
                    </a:lnTo>
                    <a:cubicBezTo>
                      <a:pt x="369" y="84"/>
                      <a:pt x="285"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52"/>
              <p:cNvSpPr/>
              <p:nvPr/>
            </p:nvSpPr>
            <p:spPr>
              <a:xfrm>
                <a:off x="5435138" y="2296731"/>
                <a:ext cx="11715" cy="142515"/>
              </a:xfrm>
              <a:custGeom>
                <a:rect b="b" l="l" r="r" t="t"/>
                <a:pathLst>
                  <a:path extrusionOk="0" h="4489" w="369">
                    <a:moveTo>
                      <a:pt x="182" y="1"/>
                    </a:moveTo>
                    <a:cubicBezTo>
                      <a:pt x="84" y="1"/>
                      <a:pt x="0" y="84"/>
                      <a:pt x="0" y="186"/>
                    </a:cubicBezTo>
                    <a:lnTo>
                      <a:pt x="0" y="4307"/>
                    </a:lnTo>
                    <a:cubicBezTo>
                      <a:pt x="0" y="4409"/>
                      <a:pt x="84"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52"/>
              <p:cNvSpPr/>
              <p:nvPr/>
            </p:nvSpPr>
            <p:spPr>
              <a:xfrm>
                <a:off x="5391071" y="2296731"/>
                <a:ext cx="11715" cy="142515"/>
              </a:xfrm>
              <a:custGeom>
                <a:rect b="b" l="l" r="r" t="t"/>
                <a:pathLst>
                  <a:path extrusionOk="0" h="4489" w="369">
                    <a:moveTo>
                      <a:pt x="183" y="1"/>
                    </a:moveTo>
                    <a:cubicBezTo>
                      <a:pt x="85" y="1"/>
                      <a:pt x="1" y="84"/>
                      <a:pt x="1" y="186"/>
                    </a:cubicBezTo>
                    <a:lnTo>
                      <a:pt x="1" y="4307"/>
                    </a:lnTo>
                    <a:cubicBezTo>
                      <a:pt x="1" y="4409"/>
                      <a:pt x="85" y="4489"/>
                      <a:pt x="183" y="4489"/>
                    </a:cubicBezTo>
                    <a:cubicBezTo>
                      <a:pt x="285" y="4489"/>
                      <a:pt x="369" y="4409"/>
                      <a:pt x="369" y="4307"/>
                    </a:cubicBezTo>
                    <a:lnTo>
                      <a:pt x="369" y="186"/>
                    </a:lnTo>
                    <a:cubicBezTo>
                      <a:pt x="369"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52"/>
              <p:cNvSpPr/>
              <p:nvPr/>
            </p:nvSpPr>
            <p:spPr>
              <a:xfrm>
                <a:off x="5347068" y="2296731"/>
                <a:ext cx="11715" cy="142515"/>
              </a:xfrm>
              <a:custGeom>
                <a:rect b="b" l="l" r="r" t="t"/>
                <a:pathLst>
                  <a:path extrusionOk="0" h="4489" w="369">
                    <a:moveTo>
                      <a:pt x="182" y="1"/>
                    </a:moveTo>
                    <a:cubicBezTo>
                      <a:pt x="80" y="1"/>
                      <a:pt x="0" y="84"/>
                      <a:pt x="0" y="186"/>
                    </a:cubicBezTo>
                    <a:lnTo>
                      <a:pt x="0" y="4307"/>
                    </a:lnTo>
                    <a:cubicBezTo>
                      <a:pt x="0" y="4409"/>
                      <a:pt x="80"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52"/>
              <p:cNvSpPr/>
              <p:nvPr/>
            </p:nvSpPr>
            <p:spPr>
              <a:xfrm>
                <a:off x="5303033" y="2299048"/>
                <a:ext cx="11588" cy="140197"/>
              </a:xfrm>
              <a:custGeom>
                <a:rect b="b" l="l" r="r" t="t"/>
                <a:pathLst>
                  <a:path extrusionOk="0" h="4416" w="365">
                    <a:moveTo>
                      <a:pt x="183" y="0"/>
                    </a:moveTo>
                    <a:cubicBezTo>
                      <a:pt x="80" y="0"/>
                      <a:pt x="0" y="84"/>
                      <a:pt x="0" y="182"/>
                    </a:cubicBezTo>
                    <a:lnTo>
                      <a:pt x="0" y="4234"/>
                    </a:lnTo>
                    <a:cubicBezTo>
                      <a:pt x="0" y="4336"/>
                      <a:pt x="80" y="4416"/>
                      <a:pt x="183" y="4416"/>
                    </a:cubicBezTo>
                    <a:cubicBezTo>
                      <a:pt x="284" y="4416"/>
                      <a:pt x="364" y="4336"/>
                      <a:pt x="364" y="4234"/>
                    </a:cubicBezTo>
                    <a:lnTo>
                      <a:pt x="364" y="182"/>
                    </a:lnTo>
                    <a:cubicBezTo>
                      <a:pt x="364" y="84"/>
                      <a:pt x="284" y="0"/>
                      <a:pt x="183"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52"/>
              <p:cNvSpPr/>
              <p:nvPr/>
            </p:nvSpPr>
            <p:spPr>
              <a:xfrm>
                <a:off x="5655376" y="2296731"/>
                <a:ext cx="11620" cy="142515"/>
              </a:xfrm>
              <a:custGeom>
                <a:rect b="b" l="l" r="r" t="t"/>
                <a:pathLst>
                  <a:path extrusionOk="0" h="4489" w="366">
                    <a:moveTo>
                      <a:pt x="183" y="1"/>
                    </a:moveTo>
                    <a:cubicBezTo>
                      <a:pt x="81" y="1"/>
                      <a:pt x="1" y="84"/>
                      <a:pt x="1" y="186"/>
                    </a:cubicBezTo>
                    <a:lnTo>
                      <a:pt x="1" y="4307"/>
                    </a:lnTo>
                    <a:cubicBezTo>
                      <a:pt x="1" y="4409"/>
                      <a:pt x="81" y="4489"/>
                      <a:pt x="183" y="4489"/>
                    </a:cubicBezTo>
                    <a:cubicBezTo>
                      <a:pt x="285" y="4489"/>
                      <a:pt x="365" y="4409"/>
                      <a:pt x="365" y="4307"/>
                    </a:cubicBezTo>
                    <a:lnTo>
                      <a:pt x="365" y="186"/>
                    </a:lnTo>
                    <a:cubicBezTo>
                      <a:pt x="365" y="84"/>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52"/>
              <p:cNvSpPr/>
              <p:nvPr/>
            </p:nvSpPr>
            <p:spPr>
              <a:xfrm>
                <a:off x="5611373" y="2296731"/>
                <a:ext cx="11588" cy="142515"/>
              </a:xfrm>
              <a:custGeom>
                <a:rect b="b" l="l" r="r" t="t"/>
                <a:pathLst>
                  <a:path extrusionOk="0" h="4489" w="365">
                    <a:moveTo>
                      <a:pt x="182" y="1"/>
                    </a:moveTo>
                    <a:cubicBezTo>
                      <a:pt x="81" y="1"/>
                      <a:pt x="0" y="84"/>
                      <a:pt x="0" y="186"/>
                    </a:cubicBezTo>
                    <a:lnTo>
                      <a:pt x="0" y="4307"/>
                    </a:lnTo>
                    <a:cubicBezTo>
                      <a:pt x="0" y="4409"/>
                      <a:pt x="81" y="4489"/>
                      <a:pt x="182" y="4489"/>
                    </a:cubicBezTo>
                    <a:cubicBezTo>
                      <a:pt x="284" y="4489"/>
                      <a:pt x="365" y="4409"/>
                      <a:pt x="365" y="4307"/>
                    </a:cubicBezTo>
                    <a:lnTo>
                      <a:pt x="365" y="186"/>
                    </a:lnTo>
                    <a:cubicBezTo>
                      <a:pt x="365"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52"/>
              <p:cNvSpPr/>
              <p:nvPr/>
            </p:nvSpPr>
            <p:spPr>
              <a:xfrm>
                <a:off x="5567211" y="2296731"/>
                <a:ext cx="11715" cy="142515"/>
              </a:xfrm>
              <a:custGeom>
                <a:rect b="b" l="l" r="r" t="t"/>
                <a:pathLst>
                  <a:path extrusionOk="0" h="4489" w="369">
                    <a:moveTo>
                      <a:pt x="187" y="1"/>
                    </a:moveTo>
                    <a:cubicBezTo>
                      <a:pt x="84" y="1"/>
                      <a:pt x="1" y="84"/>
                      <a:pt x="1" y="186"/>
                    </a:cubicBezTo>
                    <a:lnTo>
                      <a:pt x="1" y="4307"/>
                    </a:lnTo>
                    <a:cubicBezTo>
                      <a:pt x="1" y="4409"/>
                      <a:pt x="84" y="4489"/>
                      <a:pt x="187" y="4489"/>
                    </a:cubicBezTo>
                    <a:cubicBezTo>
                      <a:pt x="288" y="4489"/>
                      <a:pt x="368" y="4409"/>
                      <a:pt x="368" y="4307"/>
                    </a:cubicBezTo>
                    <a:lnTo>
                      <a:pt x="368" y="186"/>
                    </a:lnTo>
                    <a:cubicBezTo>
                      <a:pt x="368" y="84"/>
                      <a:pt x="288" y="1"/>
                      <a:pt x="187"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52"/>
              <p:cNvSpPr/>
              <p:nvPr/>
            </p:nvSpPr>
            <p:spPr>
              <a:xfrm>
                <a:off x="5743446" y="2298699"/>
                <a:ext cx="11715" cy="140546"/>
              </a:xfrm>
              <a:custGeom>
                <a:rect b="b" l="l" r="r" t="t"/>
                <a:pathLst>
                  <a:path extrusionOk="0" h="4427" w="369">
                    <a:moveTo>
                      <a:pt x="183" y="1"/>
                    </a:moveTo>
                    <a:cubicBezTo>
                      <a:pt x="81" y="1"/>
                      <a:pt x="1" y="80"/>
                      <a:pt x="1" y="182"/>
                    </a:cubicBezTo>
                    <a:lnTo>
                      <a:pt x="1" y="4245"/>
                    </a:lnTo>
                    <a:cubicBezTo>
                      <a:pt x="1" y="4347"/>
                      <a:pt x="81" y="4427"/>
                      <a:pt x="183" y="4427"/>
                    </a:cubicBezTo>
                    <a:cubicBezTo>
                      <a:pt x="285" y="4427"/>
                      <a:pt x="369" y="4347"/>
                      <a:pt x="369" y="4245"/>
                    </a:cubicBezTo>
                    <a:lnTo>
                      <a:pt x="369" y="182"/>
                    </a:lnTo>
                    <a:cubicBezTo>
                      <a:pt x="369" y="80"/>
                      <a:pt x="285" y="1"/>
                      <a:pt x="183"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52"/>
              <p:cNvSpPr/>
              <p:nvPr/>
            </p:nvSpPr>
            <p:spPr>
              <a:xfrm>
                <a:off x="5699443" y="2296731"/>
                <a:ext cx="11715" cy="142515"/>
              </a:xfrm>
              <a:custGeom>
                <a:rect b="b" l="l" r="r" t="t"/>
                <a:pathLst>
                  <a:path extrusionOk="0" h="4489" w="369">
                    <a:moveTo>
                      <a:pt x="182" y="1"/>
                    </a:moveTo>
                    <a:cubicBezTo>
                      <a:pt x="81" y="1"/>
                      <a:pt x="0" y="84"/>
                      <a:pt x="0" y="186"/>
                    </a:cubicBezTo>
                    <a:lnTo>
                      <a:pt x="0" y="4307"/>
                    </a:lnTo>
                    <a:cubicBezTo>
                      <a:pt x="0" y="4409"/>
                      <a:pt x="81" y="4489"/>
                      <a:pt x="182" y="4489"/>
                    </a:cubicBezTo>
                    <a:cubicBezTo>
                      <a:pt x="284" y="4489"/>
                      <a:pt x="368" y="4409"/>
                      <a:pt x="368" y="4307"/>
                    </a:cubicBezTo>
                    <a:lnTo>
                      <a:pt x="368" y="186"/>
                    </a:lnTo>
                    <a:cubicBezTo>
                      <a:pt x="368" y="84"/>
                      <a:pt x="284" y="1"/>
                      <a:pt x="182"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p52"/>
              <p:cNvSpPr/>
              <p:nvPr/>
            </p:nvSpPr>
            <p:spPr>
              <a:xfrm>
                <a:off x="5263062" y="2433439"/>
                <a:ext cx="531961" cy="41970"/>
              </a:xfrm>
              <a:custGeom>
                <a:rect b="b" l="l" r="r" t="t"/>
                <a:pathLst>
                  <a:path extrusionOk="0" h="1322" w="16756">
                    <a:moveTo>
                      <a:pt x="662" y="1"/>
                    </a:moveTo>
                    <a:cubicBezTo>
                      <a:pt x="298" y="1"/>
                      <a:pt x="0" y="295"/>
                      <a:pt x="0" y="660"/>
                    </a:cubicBezTo>
                    <a:cubicBezTo>
                      <a:pt x="0" y="1027"/>
                      <a:pt x="298" y="1322"/>
                      <a:pt x="662" y="1322"/>
                    </a:cubicBezTo>
                    <a:lnTo>
                      <a:pt x="16097" y="1322"/>
                    </a:lnTo>
                    <a:cubicBezTo>
                      <a:pt x="16461" y="1322"/>
                      <a:pt x="16756" y="1027"/>
                      <a:pt x="16756" y="660"/>
                    </a:cubicBezTo>
                    <a:cubicBezTo>
                      <a:pt x="16756" y="295"/>
                      <a:pt x="16461" y="1"/>
                      <a:pt x="16097" y="1"/>
                    </a:cubicBez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8" name="Google Shape;738;p52"/>
              <p:cNvSpPr/>
              <p:nvPr/>
            </p:nvSpPr>
            <p:spPr>
              <a:xfrm>
                <a:off x="5630676" y="2433439"/>
                <a:ext cx="164357" cy="41970"/>
              </a:xfrm>
              <a:custGeom>
                <a:rect b="b" l="l" r="r" t="t"/>
                <a:pathLst>
                  <a:path extrusionOk="0" h="1322" w="5177">
                    <a:moveTo>
                      <a:pt x="0" y="1"/>
                    </a:moveTo>
                    <a:lnTo>
                      <a:pt x="0" y="1322"/>
                    </a:lnTo>
                    <a:lnTo>
                      <a:pt x="4518" y="1322"/>
                    </a:lnTo>
                    <a:cubicBezTo>
                      <a:pt x="4882" y="1322"/>
                      <a:pt x="5177" y="1027"/>
                      <a:pt x="5177" y="660"/>
                    </a:cubicBezTo>
                    <a:cubicBezTo>
                      <a:pt x="5177" y="295"/>
                      <a:pt x="4882" y="1"/>
                      <a:pt x="4518" y="1"/>
                    </a:cubicBez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52"/>
              <p:cNvSpPr/>
              <p:nvPr/>
            </p:nvSpPr>
            <p:spPr>
              <a:xfrm>
                <a:off x="5257252" y="2427693"/>
                <a:ext cx="543549" cy="53526"/>
              </a:xfrm>
              <a:custGeom>
                <a:rect b="b" l="l" r="r" t="t"/>
                <a:pathLst>
                  <a:path extrusionOk="0" h="1686" w="17121">
                    <a:moveTo>
                      <a:pt x="16280" y="364"/>
                    </a:moveTo>
                    <a:cubicBezTo>
                      <a:pt x="16542" y="364"/>
                      <a:pt x="16756" y="578"/>
                      <a:pt x="16756" y="841"/>
                    </a:cubicBezTo>
                    <a:cubicBezTo>
                      <a:pt x="16756" y="1106"/>
                      <a:pt x="16542" y="1318"/>
                      <a:pt x="16280" y="1318"/>
                    </a:cubicBezTo>
                    <a:lnTo>
                      <a:pt x="845" y="1318"/>
                    </a:lnTo>
                    <a:cubicBezTo>
                      <a:pt x="580" y="1318"/>
                      <a:pt x="368" y="1106"/>
                      <a:pt x="368" y="841"/>
                    </a:cubicBezTo>
                    <a:cubicBezTo>
                      <a:pt x="368" y="578"/>
                      <a:pt x="580" y="364"/>
                      <a:pt x="845" y="364"/>
                    </a:cubicBezTo>
                    <a:close/>
                    <a:moveTo>
                      <a:pt x="845" y="0"/>
                    </a:moveTo>
                    <a:cubicBezTo>
                      <a:pt x="380" y="0"/>
                      <a:pt x="1" y="378"/>
                      <a:pt x="1" y="841"/>
                    </a:cubicBezTo>
                    <a:cubicBezTo>
                      <a:pt x="1" y="1306"/>
                      <a:pt x="380" y="1685"/>
                      <a:pt x="845" y="1685"/>
                    </a:cubicBezTo>
                    <a:lnTo>
                      <a:pt x="16280" y="1685"/>
                    </a:lnTo>
                    <a:cubicBezTo>
                      <a:pt x="16746" y="1685"/>
                      <a:pt x="17121" y="1306"/>
                      <a:pt x="17121" y="841"/>
                    </a:cubicBezTo>
                    <a:cubicBezTo>
                      <a:pt x="17121" y="378"/>
                      <a:pt x="16746" y="0"/>
                      <a:pt x="16280"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0" name="Google Shape;740;p52"/>
              <p:cNvSpPr/>
              <p:nvPr/>
            </p:nvSpPr>
            <p:spPr>
              <a:xfrm>
                <a:off x="5278174" y="2296731"/>
                <a:ext cx="501706" cy="142515"/>
              </a:xfrm>
              <a:custGeom>
                <a:rect b="b" l="l" r="r" t="t"/>
                <a:pathLst>
                  <a:path extrusionOk="0" h="4489" w="15803">
                    <a:moveTo>
                      <a:pt x="14434" y="368"/>
                    </a:moveTo>
                    <a:cubicBezTo>
                      <a:pt x="14988" y="368"/>
                      <a:pt x="15435" y="819"/>
                      <a:pt x="15435" y="1373"/>
                    </a:cubicBezTo>
                    <a:lnTo>
                      <a:pt x="15435" y="4125"/>
                    </a:lnTo>
                    <a:lnTo>
                      <a:pt x="368" y="4125"/>
                    </a:lnTo>
                    <a:lnTo>
                      <a:pt x="368" y="1373"/>
                    </a:lnTo>
                    <a:cubicBezTo>
                      <a:pt x="368" y="819"/>
                      <a:pt x="820" y="368"/>
                      <a:pt x="1373" y="368"/>
                    </a:cubicBezTo>
                    <a:close/>
                    <a:moveTo>
                      <a:pt x="1373" y="1"/>
                    </a:moveTo>
                    <a:cubicBezTo>
                      <a:pt x="616" y="1"/>
                      <a:pt x="0" y="616"/>
                      <a:pt x="0" y="1373"/>
                    </a:cubicBezTo>
                    <a:lnTo>
                      <a:pt x="0" y="4307"/>
                    </a:lnTo>
                    <a:cubicBezTo>
                      <a:pt x="0" y="4409"/>
                      <a:pt x="84" y="4489"/>
                      <a:pt x="186" y="4489"/>
                    </a:cubicBezTo>
                    <a:lnTo>
                      <a:pt x="15621" y="4489"/>
                    </a:lnTo>
                    <a:cubicBezTo>
                      <a:pt x="15722" y="4489"/>
                      <a:pt x="15803" y="4409"/>
                      <a:pt x="15803" y="4307"/>
                    </a:cubicBezTo>
                    <a:lnTo>
                      <a:pt x="15803" y="1373"/>
                    </a:lnTo>
                    <a:cubicBezTo>
                      <a:pt x="15803" y="616"/>
                      <a:pt x="15188" y="1"/>
                      <a:pt x="14434"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52"/>
              <p:cNvSpPr/>
              <p:nvPr/>
            </p:nvSpPr>
            <p:spPr>
              <a:xfrm>
                <a:off x="5290207" y="2722730"/>
                <a:ext cx="477800" cy="264330"/>
              </a:xfrm>
              <a:custGeom>
                <a:rect b="b" l="l" r="r" t="t"/>
                <a:pathLst>
                  <a:path extrusionOk="0" h="8326" w="15050">
                    <a:moveTo>
                      <a:pt x="0" y="0"/>
                    </a:moveTo>
                    <a:lnTo>
                      <a:pt x="0" y="8325"/>
                    </a:lnTo>
                    <a:lnTo>
                      <a:pt x="15049" y="8325"/>
                    </a:lnTo>
                    <a:lnTo>
                      <a:pt x="15049" y="0"/>
                    </a:lnTo>
                    <a:close/>
                  </a:path>
                </a:pathLst>
              </a:custGeom>
              <a:solidFill>
                <a:srgbClr val="F1688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p52"/>
              <p:cNvSpPr/>
              <p:nvPr/>
            </p:nvSpPr>
            <p:spPr>
              <a:xfrm>
                <a:off x="5284302" y="2716825"/>
                <a:ext cx="489451" cy="276013"/>
              </a:xfrm>
              <a:custGeom>
                <a:rect b="b" l="l" r="r" t="t"/>
                <a:pathLst>
                  <a:path extrusionOk="0" h="8694" w="15417">
                    <a:moveTo>
                      <a:pt x="15049" y="368"/>
                    </a:moveTo>
                    <a:lnTo>
                      <a:pt x="15049" y="8326"/>
                    </a:lnTo>
                    <a:lnTo>
                      <a:pt x="368" y="8326"/>
                    </a:lnTo>
                    <a:lnTo>
                      <a:pt x="368" y="368"/>
                    </a:lnTo>
                    <a:close/>
                    <a:moveTo>
                      <a:pt x="186" y="1"/>
                    </a:moveTo>
                    <a:cubicBezTo>
                      <a:pt x="84" y="1"/>
                      <a:pt x="0" y="84"/>
                      <a:pt x="0" y="186"/>
                    </a:cubicBezTo>
                    <a:lnTo>
                      <a:pt x="0" y="8511"/>
                    </a:lnTo>
                    <a:cubicBezTo>
                      <a:pt x="0" y="8610"/>
                      <a:pt x="84" y="8694"/>
                      <a:pt x="186" y="8694"/>
                    </a:cubicBezTo>
                    <a:lnTo>
                      <a:pt x="15235" y="8694"/>
                    </a:lnTo>
                    <a:cubicBezTo>
                      <a:pt x="15333" y="8694"/>
                      <a:pt x="15417" y="8610"/>
                      <a:pt x="15417" y="8511"/>
                    </a:cubicBezTo>
                    <a:lnTo>
                      <a:pt x="15417" y="186"/>
                    </a:lnTo>
                    <a:cubicBezTo>
                      <a:pt x="15417" y="84"/>
                      <a:pt x="15333" y="1"/>
                      <a:pt x="15235" y="1"/>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52"/>
              <p:cNvSpPr/>
              <p:nvPr/>
            </p:nvSpPr>
            <p:spPr>
              <a:xfrm>
                <a:off x="5625225" y="2729025"/>
                <a:ext cx="137350" cy="251882"/>
              </a:xfrm>
              <a:custGeom>
                <a:rect b="b" l="l" r="r" t="t"/>
                <a:pathLst>
                  <a:path extrusionOk="0" h="8326" w="4326">
                    <a:moveTo>
                      <a:pt x="0" y="0"/>
                    </a:moveTo>
                    <a:lnTo>
                      <a:pt x="0" y="8325"/>
                    </a:lnTo>
                    <a:lnTo>
                      <a:pt x="4325" y="8325"/>
                    </a:lnTo>
                    <a:lnTo>
                      <a:pt x="4325" y="0"/>
                    </a:lnTo>
                    <a:close/>
                  </a:path>
                </a:pathLst>
              </a:custGeom>
              <a:solidFill>
                <a:srgbClr val="D85D7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52"/>
              <p:cNvSpPr/>
              <p:nvPr/>
            </p:nvSpPr>
            <p:spPr>
              <a:xfrm>
                <a:off x="5377801" y="2778988"/>
                <a:ext cx="302458" cy="60035"/>
              </a:xfrm>
              <a:custGeom>
                <a:rect b="b" l="l" r="r" t="t"/>
                <a:pathLst>
                  <a:path extrusionOk="0" h="1891" w="9527">
                    <a:moveTo>
                      <a:pt x="0" y="1"/>
                    </a:moveTo>
                    <a:lnTo>
                      <a:pt x="0" y="1891"/>
                    </a:lnTo>
                    <a:lnTo>
                      <a:pt x="9527" y="1891"/>
                    </a:lnTo>
                    <a:lnTo>
                      <a:pt x="9527" y="1"/>
                    </a:lnTo>
                    <a:close/>
                  </a:path>
                </a:pathLst>
              </a:custGeom>
              <a:solidFill>
                <a:srgbClr val="8AACD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52"/>
              <p:cNvSpPr/>
              <p:nvPr/>
            </p:nvSpPr>
            <p:spPr>
              <a:xfrm>
                <a:off x="5372022" y="2773241"/>
                <a:ext cx="314046" cy="71559"/>
              </a:xfrm>
              <a:custGeom>
                <a:rect b="b" l="l" r="r" t="t"/>
                <a:pathLst>
                  <a:path extrusionOk="0" h="2254" w="9892">
                    <a:moveTo>
                      <a:pt x="9527" y="368"/>
                    </a:moveTo>
                    <a:lnTo>
                      <a:pt x="9527" y="1889"/>
                    </a:lnTo>
                    <a:lnTo>
                      <a:pt x="369" y="1889"/>
                    </a:lnTo>
                    <a:lnTo>
                      <a:pt x="369" y="368"/>
                    </a:lnTo>
                    <a:close/>
                    <a:moveTo>
                      <a:pt x="182" y="0"/>
                    </a:moveTo>
                    <a:cubicBezTo>
                      <a:pt x="85" y="0"/>
                      <a:pt x="1" y="80"/>
                      <a:pt x="1" y="182"/>
                    </a:cubicBezTo>
                    <a:lnTo>
                      <a:pt x="1" y="2072"/>
                    </a:lnTo>
                    <a:cubicBezTo>
                      <a:pt x="1" y="2173"/>
                      <a:pt x="85" y="2253"/>
                      <a:pt x="182" y="2253"/>
                    </a:cubicBezTo>
                    <a:lnTo>
                      <a:pt x="9709" y="2253"/>
                    </a:lnTo>
                    <a:cubicBezTo>
                      <a:pt x="9811" y="2253"/>
                      <a:pt x="9891" y="2173"/>
                      <a:pt x="9891" y="2072"/>
                    </a:cubicBezTo>
                    <a:lnTo>
                      <a:pt x="9891" y="182"/>
                    </a:lnTo>
                    <a:cubicBezTo>
                      <a:pt x="9891" y="80"/>
                      <a:pt x="9811" y="0"/>
                      <a:pt x="9709" y="0"/>
                    </a:cubicBez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52"/>
              <p:cNvSpPr/>
              <p:nvPr/>
            </p:nvSpPr>
            <p:spPr>
              <a:xfrm>
                <a:off x="5396881" y="3189272"/>
                <a:ext cx="8921" cy="73559"/>
              </a:xfrm>
              <a:custGeom>
                <a:rect b="b" l="l" r="r" t="t"/>
                <a:pathLst>
                  <a:path extrusionOk="0" h="2317" w="281">
                    <a:moveTo>
                      <a:pt x="0" y="1"/>
                    </a:moveTo>
                    <a:lnTo>
                      <a:pt x="0" y="1785"/>
                    </a:lnTo>
                    <a:cubicBezTo>
                      <a:pt x="0" y="1985"/>
                      <a:pt x="70" y="2170"/>
                      <a:pt x="186" y="2316"/>
                    </a:cubicBezTo>
                    <a:cubicBezTo>
                      <a:pt x="248" y="2170"/>
                      <a:pt x="280" y="2014"/>
                      <a:pt x="280" y="1846"/>
                    </a:cubicBezTo>
                    <a:lnTo>
                      <a:pt x="280" y="1"/>
                    </a:lnTo>
                    <a:close/>
                  </a:path>
                </a:pathLst>
              </a:custGeom>
              <a:solidFill>
                <a:srgbClr val="FBFCF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52"/>
              <p:cNvSpPr/>
              <p:nvPr/>
            </p:nvSpPr>
            <p:spPr>
              <a:xfrm>
                <a:off x="5383706" y="2784893"/>
                <a:ext cx="22096" cy="48320"/>
              </a:xfrm>
              <a:custGeom>
                <a:rect b="b" l="l" r="r" t="t"/>
                <a:pathLst>
                  <a:path extrusionOk="0" h="1522" w="696">
                    <a:moveTo>
                      <a:pt x="1" y="1"/>
                    </a:moveTo>
                    <a:lnTo>
                      <a:pt x="1" y="1522"/>
                    </a:lnTo>
                    <a:lnTo>
                      <a:pt x="695" y="1522"/>
                    </a:lnTo>
                    <a:lnTo>
                      <a:pt x="695" y="1"/>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52"/>
              <p:cNvSpPr/>
              <p:nvPr/>
            </p:nvSpPr>
            <p:spPr>
              <a:xfrm>
                <a:off x="5372022" y="2773241"/>
                <a:ext cx="33779" cy="71559"/>
              </a:xfrm>
              <a:custGeom>
                <a:rect b="b" l="l" r="r" t="t"/>
                <a:pathLst>
                  <a:path extrusionOk="0" h="2254" w="1064">
                    <a:moveTo>
                      <a:pt x="182" y="0"/>
                    </a:moveTo>
                    <a:cubicBezTo>
                      <a:pt x="85" y="0"/>
                      <a:pt x="1" y="80"/>
                      <a:pt x="1" y="182"/>
                    </a:cubicBezTo>
                    <a:lnTo>
                      <a:pt x="1" y="2072"/>
                    </a:lnTo>
                    <a:cubicBezTo>
                      <a:pt x="1" y="2173"/>
                      <a:pt x="85" y="2253"/>
                      <a:pt x="182" y="2253"/>
                    </a:cubicBezTo>
                    <a:lnTo>
                      <a:pt x="1063" y="2253"/>
                    </a:lnTo>
                    <a:lnTo>
                      <a:pt x="1063" y="1889"/>
                    </a:lnTo>
                    <a:lnTo>
                      <a:pt x="369" y="1889"/>
                    </a:lnTo>
                    <a:lnTo>
                      <a:pt x="369" y="368"/>
                    </a:lnTo>
                    <a:lnTo>
                      <a:pt x="1063" y="368"/>
                    </a:lnTo>
                    <a:lnTo>
                      <a:pt x="1063" y="0"/>
                    </a:lnTo>
                    <a:close/>
                  </a:path>
                </a:pathLst>
              </a:custGeom>
              <a:solidFill>
                <a:srgbClr val="373A5A">
                  <a:alpha val="1875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9" name="Google Shape;749;p52"/>
              <p:cNvSpPr/>
              <p:nvPr/>
            </p:nvSpPr>
            <p:spPr>
              <a:xfrm>
                <a:off x="5358974" y="2577894"/>
                <a:ext cx="46828" cy="77273"/>
              </a:xfrm>
              <a:custGeom>
                <a:rect b="b" l="l" r="r" t="t"/>
                <a:pathLst>
                  <a:path extrusionOk="0" h="2434" w="1475">
                    <a:moveTo>
                      <a:pt x="1216" y="1"/>
                    </a:moveTo>
                    <a:cubicBezTo>
                      <a:pt x="543" y="1"/>
                      <a:pt x="0" y="547"/>
                      <a:pt x="0" y="1217"/>
                    </a:cubicBezTo>
                    <a:cubicBezTo>
                      <a:pt x="0" y="1887"/>
                      <a:pt x="543" y="2433"/>
                      <a:pt x="1216" y="2433"/>
                    </a:cubicBezTo>
                    <a:lnTo>
                      <a:pt x="1474" y="2433"/>
                    </a:lnTo>
                    <a:lnTo>
                      <a:pt x="1474" y="2065"/>
                    </a:lnTo>
                    <a:lnTo>
                      <a:pt x="1216" y="2065"/>
                    </a:lnTo>
                    <a:cubicBezTo>
                      <a:pt x="746" y="2065"/>
                      <a:pt x="365" y="1686"/>
                      <a:pt x="365" y="1217"/>
                    </a:cubicBezTo>
                    <a:cubicBezTo>
                      <a:pt x="365" y="751"/>
                      <a:pt x="746" y="369"/>
                      <a:pt x="1216" y="369"/>
                    </a:cubicBezTo>
                    <a:lnTo>
                      <a:pt x="1474" y="369"/>
                    </a:lnTo>
                    <a:lnTo>
                      <a:pt x="1474" y="1"/>
                    </a:lnTo>
                    <a:close/>
                  </a:path>
                </a:pathLst>
              </a:custGeom>
              <a:solidFill>
                <a:srgbClr val="373A5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30"/>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Introduction to HF</a:t>
            </a:r>
            <a:endParaRPr sz="2600">
              <a:latin typeface="Mada Black"/>
              <a:ea typeface="Mada Black"/>
              <a:cs typeface="Mada Black"/>
              <a:sym typeface="Mada Black"/>
            </a:endParaRPr>
          </a:p>
        </p:txBody>
      </p:sp>
      <p:sp>
        <p:nvSpPr>
          <p:cNvPr id="142" name="Google Shape;142;p30"/>
          <p:cNvSpPr txBox="1"/>
          <p:nvPr/>
        </p:nvSpPr>
        <p:spPr>
          <a:xfrm>
            <a:off x="240200" y="727850"/>
            <a:ext cx="4567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What’s heart failure?</a:t>
            </a:r>
            <a:endParaRPr sz="2200">
              <a:highlight>
                <a:srgbClr val="F5E9ED"/>
              </a:highlight>
              <a:latin typeface="Mada Black"/>
              <a:ea typeface="Mada Black"/>
              <a:cs typeface="Mada Black"/>
              <a:sym typeface="Mada Black"/>
            </a:endParaRPr>
          </a:p>
        </p:txBody>
      </p:sp>
      <p:sp>
        <p:nvSpPr>
          <p:cNvPr id="143" name="Google Shape;143;p30"/>
          <p:cNvSpPr txBox="1"/>
          <p:nvPr/>
        </p:nvSpPr>
        <p:spPr>
          <a:xfrm>
            <a:off x="321375" y="1009250"/>
            <a:ext cx="7022400" cy="22395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1200"/>
              </a:spcBef>
              <a:spcAft>
                <a:spcPts val="0"/>
              </a:spcAft>
              <a:buClr>
                <a:schemeClr val="dk1"/>
              </a:buClr>
              <a:buSzPts val="1200"/>
              <a:buChar char="●"/>
            </a:pPr>
            <a:r>
              <a:rPr lang="en-GB" sz="1200">
                <a:solidFill>
                  <a:schemeClr val="dk1"/>
                </a:solidFill>
                <a:latin typeface="Mada"/>
                <a:ea typeface="Mada"/>
                <a:cs typeface="Mada"/>
                <a:sym typeface="Mada"/>
              </a:rPr>
              <a:t>Heart failure is a complex (clinical) syndrome</a:t>
            </a: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that can result from any </a:t>
            </a:r>
            <a:r>
              <a:rPr b="1" lang="en-GB" sz="1200">
                <a:solidFill>
                  <a:schemeClr val="dk1"/>
                </a:solidFill>
                <a:latin typeface="Mada"/>
                <a:ea typeface="Mada"/>
                <a:cs typeface="Mada"/>
                <a:sym typeface="Mada"/>
              </a:rPr>
              <a:t>structural</a:t>
            </a:r>
            <a:r>
              <a:rPr lang="en-GB" sz="1200">
                <a:solidFill>
                  <a:schemeClr val="dk1"/>
                </a:solidFill>
                <a:latin typeface="Mada"/>
                <a:ea typeface="Mada"/>
                <a:cs typeface="Mada"/>
                <a:sym typeface="Mada"/>
              </a:rPr>
              <a:t> or </a:t>
            </a:r>
            <a:r>
              <a:rPr b="1" lang="en-GB" sz="1200">
                <a:solidFill>
                  <a:schemeClr val="dk1"/>
                </a:solidFill>
                <a:latin typeface="Mada"/>
                <a:ea typeface="Mada"/>
                <a:cs typeface="Mada"/>
                <a:sym typeface="Mada"/>
              </a:rPr>
              <a:t>functional</a:t>
            </a:r>
            <a:r>
              <a:rPr lang="en-GB" sz="1200">
                <a:solidFill>
                  <a:schemeClr val="dk1"/>
                </a:solidFill>
                <a:latin typeface="Mada"/>
                <a:ea typeface="Mada"/>
                <a:cs typeface="Mada"/>
                <a:sym typeface="Mada"/>
              </a:rPr>
              <a:t> cardiac disorder that </a:t>
            </a:r>
            <a:r>
              <a:rPr b="1" lang="en-GB" sz="1200">
                <a:solidFill>
                  <a:schemeClr val="dk1"/>
                </a:solidFill>
                <a:latin typeface="Mada"/>
                <a:ea typeface="Mada"/>
                <a:cs typeface="Mada"/>
                <a:sym typeface="Mada"/>
              </a:rPr>
              <a:t>impairs the ability of the ventricle to fill </a:t>
            </a:r>
            <a:r>
              <a:rPr lang="en-GB" sz="1000">
                <a:solidFill>
                  <a:srgbClr val="6AA84F"/>
                </a:solidFill>
                <a:latin typeface="Mada"/>
                <a:ea typeface="Mada"/>
                <a:cs typeface="Mada"/>
                <a:sym typeface="Mada"/>
              </a:rPr>
              <a:t>(e.g. LVH)</a:t>
            </a:r>
            <a:r>
              <a:rPr b="1" lang="en-GB" sz="1200">
                <a:solidFill>
                  <a:schemeClr val="dk1"/>
                </a:solidFill>
                <a:latin typeface="Mada"/>
                <a:ea typeface="Mada"/>
                <a:cs typeface="Mada"/>
                <a:sym typeface="Mada"/>
              </a:rPr>
              <a:t> and/or eject blood to meet the body demand.</a:t>
            </a:r>
            <a:endParaRPr b="1"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HF is characterized by signs and symptoms of intravascular and interstitial volume overload and/or manifestations of inadequate tissue perfusion.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Typical presentation of HF:</a:t>
            </a:r>
            <a:endParaRPr b="1"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Syndrome of decreased exercise tolerance</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Syndrome of fluid retention</a:t>
            </a:r>
            <a:endParaRPr sz="1200">
              <a:solidFill>
                <a:schemeClr val="dk1"/>
              </a:solidFill>
              <a:latin typeface="Mada"/>
              <a:ea typeface="Mada"/>
              <a:cs typeface="Mada"/>
              <a:sym typeface="Mada"/>
            </a:endParaRPr>
          </a:p>
          <a:p>
            <a:pPr indent="-304800" lvl="1" marL="914400" rtl="0" algn="l">
              <a:lnSpc>
                <a:spcPct val="115000"/>
              </a:lnSpc>
              <a:spcBef>
                <a:spcPts val="0"/>
              </a:spcBef>
              <a:spcAft>
                <a:spcPts val="0"/>
              </a:spcAft>
              <a:buClr>
                <a:schemeClr val="dk1"/>
              </a:buClr>
              <a:buSzPts val="1200"/>
              <a:buFont typeface="Mada"/>
              <a:buAutoNum type="arabicPeriod"/>
            </a:pPr>
            <a:r>
              <a:rPr lang="en-GB" sz="1200">
                <a:solidFill>
                  <a:schemeClr val="dk1"/>
                </a:solidFill>
                <a:latin typeface="Mada"/>
                <a:ea typeface="Mada"/>
                <a:cs typeface="Mada"/>
                <a:sym typeface="Mada"/>
              </a:rPr>
              <a:t>No symptoms but incidental discovery of LV dysfunction</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Prevalence 0.4-2% overall, 3-5 % in over 65s,  10% of over 80s  and &gt; 10% also have AF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Commonest medical reason for admission  with an annual mortality of 60% over 80s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Progressive condition - median survival 5 years after diagnosis</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Family history is usually positive for patients with HF </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REMEMBER:</a:t>
            </a:r>
            <a:r>
              <a:rPr lang="en-GB" sz="1200">
                <a:solidFill>
                  <a:schemeClr val="dk1"/>
                </a:solidFill>
                <a:latin typeface="Mada"/>
                <a:ea typeface="Mada"/>
                <a:cs typeface="Mada"/>
                <a:sym typeface="Mada"/>
              </a:rPr>
              <a:t> Left ventricular failure is a true life threatening emergency</a:t>
            </a:r>
            <a:endParaRPr sz="1200">
              <a:solidFill>
                <a:schemeClr val="dk1"/>
              </a:solidFill>
              <a:latin typeface="Mada"/>
              <a:ea typeface="Mada"/>
              <a:cs typeface="Mada"/>
              <a:sym typeface="Mada"/>
            </a:endParaRPr>
          </a:p>
        </p:txBody>
      </p:sp>
      <p:sp>
        <p:nvSpPr>
          <p:cNvPr id="144" name="Google Shape;144;p30"/>
          <p:cNvSpPr txBox="1"/>
          <p:nvPr/>
        </p:nvSpPr>
        <p:spPr>
          <a:xfrm>
            <a:off x="240200" y="4146213"/>
            <a:ext cx="4567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Etiology</a:t>
            </a:r>
            <a:endParaRPr sz="2200">
              <a:highlight>
                <a:srgbClr val="F5E9ED"/>
              </a:highlight>
              <a:latin typeface="Mada Black"/>
              <a:ea typeface="Mada Black"/>
              <a:cs typeface="Mada Black"/>
              <a:sym typeface="Mada Black"/>
            </a:endParaRPr>
          </a:p>
        </p:txBody>
      </p:sp>
      <p:sp>
        <p:nvSpPr>
          <p:cNvPr id="145" name="Google Shape;145;p30"/>
          <p:cNvSpPr txBox="1"/>
          <p:nvPr/>
        </p:nvSpPr>
        <p:spPr>
          <a:xfrm>
            <a:off x="7851275" y="3600525"/>
            <a:ext cx="7170300" cy="2100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t/>
            </a:r>
            <a:endParaRPr sz="1300">
              <a:solidFill>
                <a:schemeClr val="dk1"/>
              </a:solidFill>
              <a:highlight>
                <a:schemeClr val="lt1"/>
              </a:highlight>
              <a:latin typeface="Mada"/>
              <a:ea typeface="Mada"/>
              <a:cs typeface="Mada"/>
              <a:sym typeface="Mada"/>
            </a:endParaRPr>
          </a:p>
        </p:txBody>
      </p:sp>
      <p:graphicFrame>
        <p:nvGraphicFramePr>
          <p:cNvPr id="146" name="Google Shape;146;p30"/>
          <p:cNvGraphicFramePr/>
          <p:nvPr/>
        </p:nvGraphicFramePr>
        <p:xfrm>
          <a:off x="7708013" y="5626988"/>
          <a:ext cx="3000000" cy="3000000"/>
        </p:xfrm>
        <a:graphic>
          <a:graphicData uri="http://schemas.openxmlformats.org/drawingml/2006/table">
            <a:tbl>
              <a:tblPr>
                <a:noFill/>
                <a:tableStyleId>{CC369E86-8323-432C-B50D-B4B191C9F64A}</a:tableStyleId>
              </a:tblPr>
              <a:tblGrid>
                <a:gridCol w="1072600"/>
                <a:gridCol w="5855050"/>
              </a:tblGrid>
              <a:tr h="823625">
                <a:tc>
                  <a:txBody>
                    <a:bodyPr/>
                    <a:lstStyle/>
                    <a:p>
                      <a:pPr indent="0" lvl="0" marL="0" rtl="0" algn="ctr">
                        <a:spcBef>
                          <a:spcPts val="0"/>
                        </a:spcBef>
                        <a:spcAft>
                          <a:spcPts val="0"/>
                        </a:spcAft>
                        <a:buNone/>
                      </a:pPr>
                      <a:r>
                        <a:rPr b="1" lang="en-GB" sz="1900">
                          <a:solidFill>
                            <a:srgbClr val="FFFFFF"/>
                          </a:solidFill>
                          <a:latin typeface="Mada"/>
                          <a:ea typeface="Mada"/>
                          <a:cs typeface="Mada"/>
                          <a:sym typeface="Mada"/>
                        </a:rPr>
                        <a:t>Main causes</a:t>
                      </a:r>
                      <a:endParaRPr b="1" sz="19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304800" lvl="0" marL="457200" rtl="0" algn="l">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Most common:</a:t>
                      </a: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Ischemic heart disease (35–40%)</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Char char="◆"/>
                      </a:pPr>
                      <a:r>
                        <a:rPr b="1" lang="en-GB" sz="1200">
                          <a:solidFill>
                            <a:schemeClr val="dk1"/>
                          </a:solidFill>
                          <a:latin typeface="Mada"/>
                          <a:ea typeface="Mada"/>
                          <a:cs typeface="Mada"/>
                          <a:sym typeface="Mada"/>
                        </a:rPr>
                        <a:t>Second: </a:t>
                      </a:r>
                      <a:r>
                        <a:rPr lang="en-GB" sz="1200">
                          <a:solidFill>
                            <a:schemeClr val="dk1"/>
                          </a:solidFill>
                          <a:latin typeface="Mada"/>
                          <a:ea typeface="Mada"/>
                          <a:cs typeface="Mada"/>
                          <a:sym typeface="Mada"/>
                        </a:rPr>
                        <a:t>Cardiomyopathy (dilated) </a:t>
                      </a:r>
                      <a:r>
                        <a:rPr lang="en-GB" sz="1200">
                          <a:solidFill>
                            <a:schemeClr val="dk1"/>
                          </a:solidFill>
                          <a:latin typeface="Mada"/>
                          <a:ea typeface="Mada"/>
                          <a:cs typeface="Mada"/>
                          <a:sym typeface="Mada"/>
                        </a:rPr>
                        <a:t>(30–34%)</a:t>
                      </a:r>
                      <a:r>
                        <a:rPr b="1" lang="en-GB" sz="1200">
                          <a:solidFill>
                            <a:schemeClr val="dk1"/>
                          </a:solidFill>
                          <a:latin typeface="Mada"/>
                          <a:ea typeface="Mada"/>
                          <a:cs typeface="Mada"/>
                          <a:sym typeface="Mada"/>
                        </a:rPr>
                        <a:t> </a:t>
                      </a:r>
                      <a:r>
                        <a:rPr b="1" lang="en-GB" sz="1100">
                          <a:solidFill>
                            <a:schemeClr val="dk1"/>
                          </a:solidFill>
                          <a:highlight>
                            <a:srgbClr val="FFFF00"/>
                          </a:highlight>
                          <a:latin typeface="Mada"/>
                          <a:ea typeface="Mada"/>
                          <a:cs typeface="Mada"/>
                          <a:sym typeface="Mada"/>
                        </a:rPr>
                        <a:t>“</a:t>
                      </a:r>
                      <a:r>
                        <a:rPr lang="en-GB" sz="900">
                          <a:solidFill>
                            <a:schemeClr val="dk1"/>
                          </a:solidFill>
                          <a:highlight>
                            <a:srgbClr val="FFFF00"/>
                          </a:highlight>
                          <a:latin typeface="Mada"/>
                          <a:ea typeface="Mada"/>
                          <a:cs typeface="Mada"/>
                          <a:sym typeface="Mada"/>
                        </a:rPr>
                        <a:t>Such as in Peripartum Cardiomyopathy “</a:t>
                      </a:r>
                      <a:endParaRPr b="1" sz="900">
                        <a:solidFill>
                          <a:schemeClr val="dk1"/>
                        </a:solidFill>
                        <a:highlight>
                          <a:srgbClr val="FFFF00"/>
                        </a:highlight>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b="1" lang="en-GB" sz="1200">
                          <a:solidFill>
                            <a:schemeClr val="dk1"/>
                          </a:solidFill>
                          <a:latin typeface="Mada"/>
                          <a:ea typeface="Mada"/>
                          <a:cs typeface="Mada"/>
                          <a:sym typeface="Mada"/>
                        </a:rPr>
                        <a:t>Third: </a:t>
                      </a:r>
                      <a:r>
                        <a:rPr lang="en-GB" sz="1200">
                          <a:solidFill>
                            <a:schemeClr val="dk1"/>
                          </a:solidFill>
                          <a:latin typeface="Mada"/>
                          <a:ea typeface="Mada"/>
                          <a:cs typeface="Mada"/>
                          <a:sym typeface="Mada"/>
                        </a:rPr>
                        <a:t>Hypertension (15–20%)</a:t>
                      </a:r>
                      <a:endParaRPr sz="1200">
                        <a:solidFill>
                          <a:schemeClr val="dk1"/>
                        </a:solidFill>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Valvular heart disease (mitral, aortic, tricuspid) </a:t>
                      </a:r>
                      <a:endParaRPr sz="1200">
                        <a:latin typeface="Mada"/>
                        <a:ea typeface="Mada"/>
                        <a:cs typeface="Mada"/>
                        <a:sym typeface="Mada"/>
                      </a:endParaRPr>
                    </a:p>
                  </a:txBody>
                  <a:tcPr marT="91425" marB="91425" marR="91425" marL="91425"/>
                </a:tc>
              </a:tr>
              <a:tr h="3298000">
                <a:tc>
                  <a:txBody>
                    <a:bodyPr/>
                    <a:lstStyle/>
                    <a:p>
                      <a:pPr indent="0" lvl="0" marL="0" rtl="0" algn="ctr">
                        <a:spcBef>
                          <a:spcPts val="0"/>
                        </a:spcBef>
                        <a:spcAft>
                          <a:spcPts val="0"/>
                        </a:spcAft>
                        <a:buNone/>
                      </a:pPr>
                      <a:r>
                        <a:rPr b="1" lang="en-GB" sz="1900">
                          <a:solidFill>
                            <a:srgbClr val="FFFFFF"/>
                          </a:solidFill>
                          <a:latin typeface="Mada"/>
                          <a:ea typeface="Mada"/>
                          <a:cs typeface="Mada"/>
                          <a:sym typeface="Mada"/>
                        </a:rPr>
                        <a:t>Other causes</a:t>
                      </a:r>
                      <a:endParaRPr b="1" sz="19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Cardiomyopathies (other than dilated): hypertrophic, restrictive (amyloidosis, sarcoidosis)</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Congenital heart disease (Atrial septal defect, ventricular septal defect). Drugs (chemotherapy – trastuzumab, imatinib, Doxorubicin).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Hyperdynamic circulation (anaemia, sepsis, thyrotoxicosis, pregnancy and </a:t>
                      </a:r>
                      <a:r>
                        <a:rPr b="1" lang="en-GB" sz="1200">
                          <a:solidFill>
                            <a:srgbClr val="CC0000"/>
                          </a:solidFill>
                          <a:latin typeface="Mada"/>
                          <a:ea typeface="Mada"/>
                          <a:cs typeface="Mada"/>
                          <a:sym typeface="Mada"/>
                        </a:rPr>
                        <a:t>Paget‘s disease</a:t>
                      </a:r>
                      <a:r>
                        <a:rPr lang="en-GB" sz="1200">
                          <a:solidFill>
                            <a:schemeClr val="dk1"/>
                          </a:solidFill>
                          <a:latin typeface="Mada"/>
                          <a:ea typeface="Mada"/>
                          <a:cs typeface="Mada"/>
                          <a:sym typeface="Mada"/>
                        </a:rPr>
                        <a:t>, AV fistula, Beriberi (alcohol abuse causes it))</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Hypervolemic state (Renal failure; Iatrogenic)</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Haemochromatosis, radiation.</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Right heart failure (Cor pulmonale, right ventricular infarct, pulmonary hypertension, pulmonary embolism, COPD, Pneumonia, Interstitial lung disease).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Tricuspid incompetence.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Obesity</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Arrhythmias (atrial fibrillation, AV block, bradycardia (complete heart block, sick sinus syndrome))</a:t>
                      </a:r>
                      <a:endParaRPr sz="1200">
                        <a:solidFill>
                          <a:schemeClr val="dk1"/>
                        </a:solidFill>
                        <a:latin typeface="Mada"/>
                        <a:ea typeface="Mada"/>
                        <a:cs typeface="Mada"/>
                        <a:sym typeface="Mada"/>
                      </a:endParaRPr>
                    </a:p>
                    <a:p>
                      <a:pPr indent="-304800" lvl="0" marL="457200" rtl="0" algn="l">
                        <a:lnSpc>
                          <a:spcPct val="115000"/>
                        </a:lnSpc>
                        <a:spcBef>
                          <a:spcPts val="0"/>
                        </a:spcBef>
                        <a:spcAft>
                          <a:spcPts val="0"/>
                        </a:spcAft>
                        <a:buSzPts val="1200"/>
                        <a:buFont typeface="Mada"/>
                        <a:buChar char="◆"/>
                      </a:pPr>
                      <a:r>
                        <a:rPr lang="en-GB" sz="1200">
                          <a:solidFill>
                            <a:schemeClr val="dk1"/>
                          </a:solidFill>
                          <a:latin typeface="Mada"/>
                          <a:ea typeface="Mada"/>
                          <a:cs typeface="Mada"/>
                          <a:sym typeface="Mada"/>
                        </a:rPr>
                        <a:t>Pericardial disease (constrictive pericarditis, pericardial effusion) </a:t>
                      </a:r>
                      <a:endParaRPr sz="1200">
                        <a:solidFill>
                          <a:schemeClr val="dk1"/>
                        </a:solidFill>
                        <a:latin typeface="Mada"/>
                        <a:ea typeface="Mada"/>
                        <a:cs typeface="Mada"/>
                        <a:sym typeface="Mada"/>
                      </a:endParaRPr>
                    </a:p>
                    <a:p>
                      <a:pPr indent="-304800" lvl="0" marL="457200" rtl="0" algn="l">
                        <a:lnSpc>
                          <a:spcPct val="100000"/>
                        </a:lnSpc>
                        <a:spcBef>
                          <a:spcPts val="0"/>
                        </a:spcBef>
                        <a:spcAft>
                          <a:spcPts val="0"/>
                        </a:spcAft>
                        <a:buSzPts val="1200"/>
                        <a:buFont typeface="Mada"/>
                        <a:buChar char="◆"/>
                      </a:pPr>
                      <a:r>
                        <a:rPr lang="en-GB" sz="1200">
                          <a:solidFill>
                            <a:schemeClr val="dk1"/>
                          </a:solidFill>
                          <a:latin typeface="Mada"/>
                          <a:ea typeface="Mada"/>
                          <a:cs typeface="Mada"/>
                          <a:sym typeface="Mada"/>
                        </a:rPr>
                        <a:t>Infections (e.g. myocarditis due to Chagas‘ disease), (Coxsackieviruses). </a:t>
                      </a:r>
                      <a:endParaRPr sz="1200">
                        <a:latin typeface="Mada"/>
                        <a:ea typeface="Mada"/>
                        <a:cs typeface="Mada"/>
                        <a:sym typeface="Mada"/>
                      </a:endParaRPr>
                    </a:p>
                  </a:txBody>
                  <a:tcPr marT="91425" marB="91425" marR="91425" marL="91425"/>
                </a:tc>
              </a:tr>
            </a:tbl>
          </a:graphicData>
        </a:graphic>
      </p:graphicFrame>
      <p:sp>
        <p:nvSpPr>
          <p:cNvPr id="147" name="Google Shape;147;p30"/>
          <p:cNvSpPr txBox="1"/>
          <p:nvPr/>
        </p:nvSpPr>
        <p:spPr>
          <a:xfrm>
            <a:off x="-4327300" y="2995900"/>
            <a:ext cx="45675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a:buChar char="◄"/>
            </a:pPr>
            <a:r>
              <a:rPr b="1" lang="en-GB" sz="2200">
                <a:highlight>
                  <a:srgbClr val="F5E9ED"/>
                </a:highlight>
                <a:latin typeface="Mada"/>
                <a:ea typeface="Mada"/>
                <a:cs typeface="Mada"/>
                <a:sym typeface="Mada"/>
              </a:rPr>
              <a:t>Prevalence</a:t>
            </a:r>
            <a:r>
              <a:rPr b="1" lang="en-GB" sz="2200">
                <a:highlight>
                  <a:srgbClr val="F5E9ED"/>
                </a:highlight>
                <a:latin typeface="Mada"/>
                <a:ea typeface="Mada"/>
                <a:cs typeface="Mada"/>
                <a:sym typeface="Mada"/>
              </a:rPr>
              <a:t> of heart failure</a:t>
            </a:r>
            <a:endParaRPr b="1" sz="2200">
              <a:highlight>
                <a:srgbClr val="F5E9ED"/>
              </a:highlight>
              <a:latin typeface="Mada"/>
              <a:ea typeface="Mada"/>
              <a:cs typeface="Mada"/>
              <a:sym typeface="Mada"/>
            </a:endParaRPr>
          </a:p>
        </p:txBody>
      </p:sp>
      <p:sp>
        <p:nvSpPr>
          <p:cNvPr id="148" name="Google Shape;148;p30"/>
          <p:cNvSpPr txBox="1"/>
          <p:nvPr/>
        </p:nvSpPr>
        <p:spPr>
          <a:xfrm>
            <a:off x="321375" y="4597075"/>
            <a:ext cx="6846300" cy="26625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Mada"/>
              <a:buChar char="●"/>
            </a:pPr>
            <a:r>
              <a:rPr b="1" lang="en-GB" sz="1200">
                <a:latin typeface="Mada"/>
                <a:ea typeface="Mada"/>
                <a:cs typeface="Mada"/>
                <a:sym typeface="Mada"/>
              </a:rPr>
              <a:t>It is a common </a:t>
            </a:r>
            <a:r>
              <a:rPr b="1" lang="en-GB" sz="1200">
                <a:latin typeface="Mada"/>
                <a:ea typeface="Mada"/>
                <a:cs typeface="Mada"/>
                <a:sym typeface="Mada"/>
              </a:rPr>
              <a:t>endpoint</a:t>
            </a:r>
            <a:r>
              <a:rPr b="1" lang="en-GB" sz="1200">
                <a:latin typeface="Mada"/>
                <a:ea typeface="Mada"/>
                <a:cs typeface="Mada"/>
                <a:sym typeface="Mada"/>
              </a:rPr>
              <a:t> for many diseases of cardiovascular system.</a:t>
            </a:r>
            <a:endParaRPr b="1"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It can be caused by </a:t>
            </a:r>
            <a:r>
              <a:rPr lang="en-GB" sz="1200">
                <a:latin typeface="Mada"/>
                <a:ea typeface="Mada"/>
                <a:cs typeface="Mada"/>
                <a:sym typeface="Mada"/>
              </a:rPr>
              <a:t>Inappropriate workload (volume or pressure overload) or Restricted filling or Myocyte loss</a:t>
            </a:r>
            <a:endParaRPr sz="1200">
              <a:latin typeface="Mada"/>
              <a:ea typeface="Mada"/>
              <a:cs typeface="Mada"/>
              <a:sym typeface="Mada"/>
            </a:endParaRPr>
          </a:p>
          <a:p>
            <a:pPr indent="-304800" lvl="0" marL="457200" rtl="0" algn="l">
              <a:spcBef>
                <a:spcPts val="0"/>
              </a:spcBef>
              <a:spcAft>
                <a:spcPts val="0"/>
              </a:spcAft>
              <a:buSzPts val="1200"/>
              <a:buFont typeface="Mada"/>
              <a:buChar char="●"/>
            </a:pPr>
            <a:r>
              <a:rPr b="1" lang="en-GB" sz="1200">
                <a:latin typeface="Mada"/>
                <a:ea typeface="Mada"/>
                <a:cs typeface="Mada"/>
                <a:sym typeface="Mada"/>
              </a:rPr>
              <a:t>Heart failure is usually as a result from a chronic process but it may also result from an acute insult</a:t>
            </a:r>
            <a:r>
              <a:rPr lang="en-GB" sz="1200">
                <a:latin typeface="Mada"/>
                <a:ea typeface="Mada"/>
                <a:cs typeface="Mada"/>
                <a:sym typeface="Mada"/>
              </a:rPr>
              <a:t> to cardiac function, such as a large myocardial infarction, valvular disease, myocarditis, and cardiogenic shock.</a:t>
            </a:r>
            <a:endParaRPr sz="1200">
              <a:latin typeface="Mada"/>
              <a:ea typeface="Mada"/>
              <a:cs typeface="Mada"/>
              <a:sym typeface="Mada"/>
            </a:endParaRPr>
          </a:p>
          <a:p>
            <a:pPr indent="0" lvl="0" marL="0" rtl="0" algn="l">
              <a:spcBef>
                <a:spcPts val="0"/>
              </a:spcBef>
              <a:spcAft>
                <a:spcPts val="0"/>
              </a:spcAft>
              <a:buNone/>
            </a:pPr>
            <a:r>
              <a:rPr b="1" lang="en-GB" sz="1200">
                <a:solidFill>
                  <a:srgbClr val="CC0000"/>
                </a:solidFill>
                <a:latin typeface="Mada"/>
                <a:ea typeface="Mada"/>
                <a:cs typeface="Mada"/>
                <a:sym typeface="Mada"/>
              </a:rPr>
              <a:t>What are the most common </a:t>
            </a:r>
            <a:r>
              <a:rPr b="1" lang="en-GB" sz="1200">
                <a:solidFill>
                  <a:srgbClr val="CC0000"/>
                </a:solidFill>
                <a:latin typeface="Mada"/>
                <a:ea typeface="Mada"/>
                <a:cs typeface="Mada"/>
                <a:sym typeface="Mada"/>
              </a:rPr>
              <a:t>causes</a:t>
            </a:r>
            <a:r>
              <a:rPr b="1" lang="en-GB" sz="1200">
                <a:solidFill>
                  <a:srgbClr val="CC0000"/>
                </a:solidFill>
                <a:latin typeface="Mada"/>
                <a:ea typeface="Mada"/>
                <a:cs typeface="Mada"/>
                <a:sym typeface="Mada"/>
              </a:rPr>
              <a:t> of left HF?</a:t>
            </a:r>
            <a:r>
              <a:rPr b="1" baseline="30000" lang="en-GB" sz="1200">
                <a:solidFill>
                  <a:srgbClr val="CC0000"/>
                </a:solidFill>
                <a:latin typeface="Mada"/>
                <a:ea typeface="Mada"/>
                <a:cs typeface="Mada"/>
                <a:sym typeface="Mada"/>
              </a:rPr>
              <a:t>1</a:t>
            </a:r>
            <a:endParaRPr b="1" baseline="30000" sz="1200">
              <a:solidFill>
                <a:srgbClr val="CC0000"/>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en-GB" sz="1200">
                <a:latin typeface="Mada"/>
                <a:ea typeface="Mada"/>
                <a:cs typeface="Mada"/>
                <a:sym typeface="Mada"/>
              </a:rPr>
              <a:t>Most common: </a:t>
            </a:r>
            <a:r>
              <a:rPr lang="en-GB" sz="1200">
                <a:latin typeface="Mada"/>
                <a:ea typeface="Mada"/>
                <a:cs typeface="Mada"/>
                <a:sym typeface="Mada"/>
              </a:rPr>
              <a:t>Coronary artery disease (IHD)</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en-GB" sz="1200">
                <a:latin typeface="Mada"/>
                <a:ea typeface="Mada"/>
                <a:cs typeface="Mada"/>
                <a:sym typeface="Mada"/>
              </a:rPr>
              <a:t>2nd: </a:t>
            </a:r>
            <a:r>
              <a:rPr lang="en-GB" sz="1200">
                <a:solidFill>
                  <a:schemeClr val="dk1"/>
                </a:solidFill>
                <a:latin typeface="Mada"/>
                <a:ea typeface="Mada"/>
                <a:cs typeface="Mada"/>
                <a:sym typeface="Mada"/>
              </a:rPr>
              <a:t>Hypertension</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en-GB" sz="1200">
                <a:latin typeface="Mada"/>
                <a:ea typeface="Mada"/>
                <a:cs typeface="Mada"/>
                <a:sym typeface="Mada"/>
              </a:rPr>
              <a:t>3rd: </a:t>
            </a:r>
            <a:r>
              <a:rPr lang="en-GB" sz="1200">
                <a:solidFill>
                  <a:schemeClr val="dk1"/>
                </a:solidFill>
                <a:latin typeface="Mada"/>
                <a:ea typeface="Mada"/>
                <a:cs typeface="Mada"/>
                <a:sym typeface="Mada"/>
              </a:rPr>
              <a:t>VHD </a:t>
            </a:r>
            <a:r>
              <a:rPr lang="en-GB" sz="1200">
                <a:solidFill>
                  <a:srgbClr val="1C4588"/>
                </a:solidFill>
                <a:latin typeface="Mada"/>
                <a:ea typeface="Mada"/>
                <a:cs typeface="Mada"/>
                <a:sym typeface="Mada"/>
              </a:rPr>
              <a:t>(e.g. AS)</a:t>
            </a:r>
            <a:endParaRPr sz="1200">
              <a:solidFill>
                <a:srgbClr val="1C4588"/>
              </a:solidFill>
              <a:latin typeface="Mada"/>
              <a:ea typeface="Mada"/>
              <a:cs typeface="Mada"/>
              <a:sym typeface="Mada"/>
            </a:endParaRPr>
          </a:p>
          <a:p>
            <a:pPr indent="-304800" lvl="0" marL="457200" rtl="0" algn="l">
              <a:spcBef>
                <a:spcPts val="0"/>
              </a:spcBef>
              <a:spcAft>
                <a:spcPts val="0"/>
              </a:spcAft>
              <a:buSzPts val="1200"/>
              <a:buFont typeface="Mada"/>
              <a:buAutoNum type="arabicPeriod"/>
            </a:pPr>
            <a:r>
              <a:rPr b="1" lang="en-GB" sz="1200">
                <a:latin typeface="Mada"/>
                <a:ea typeface="Mada"/>
                <a:cs typeface="Mada"/>
                <a:sym typeface="Mada"/>
              </a:rPr>
              <a:t>4th:</a:t>
            </a:r>
            <a:r>
              <a:rPr b="1" lang="en-GB" sz="1200">
                <a:latin typeface="Mada"/>
                <a:ea typeface="Mada"/>
                <a:cs typeface="Mada"/>
                <a:sym typeface="Mada"/>
              </a:rPr>
              <a:t> </a:t>
            </a:r>
            <a:r>
              <a:rPr lang="en-GB" sz="1200">
                <a:latin typeface="Mada"/>
                <a:ea typeface="Mada"/>
                <a:cs typeface="Mada"/>
                <a:sym typeface="Mada"/>
              </a:rPr>
              <a:t>Dilated cardiomyopathy</a:t>
            </a:r>
            <a:endParaRPr sz="1200">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sp>
        <p:nvSpPr>
          <p:cNvPr id="149" name="Google Shape;149;p30"/>
          <p:cNvSpPr/>
          <p:nvPr/>
        </p:nvSpPr>
        <p:spPr>
          <a:xfrm>
            <a:off x="2095088" y="7295475"/>
            <a:ext cx="3448200" cy="421500"/>
          </a:xfrm>
          <a:prstGeom prst="rect">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rgbClr val="FFFFFF"/>
                </a:solidFill>
                <a:latin typeface="Mada"/>
                <a:ea typeface="Mada"/>
                <a:cs typeface="Mada"/>
                <a:sym typeface="Mada"/>
              </a:rPr>
              <a:t>Causes of left ventricular failure</a:t>
            </a:r>
            <a:endParaRPr b="1" baseline="30000" sz="1500">
              <a:solidFill>
                <a:srgbClr val="FFFFFF"/>
              </a:solidFill>
              <a:latin typeface="Mada"/>
              <a:ea typeface="Mada"/>
              <a:cs typeface="Mada"/>
              <a:sym typeface="Mada"/>
            </a:endParaRPr>
          </a:p>
        </p:txBody>
      </p:sp>
      <p:sp>
        <p:nvSpPr>
          <p:cNvPr id="150" name="Google Shape;150;p30"/>
          <p:cNvSpPr/>
          <p:nvPr/>
        </p:nvSpPr>
        <p:spPr>
          <a:xfrm>
            <a:off x="148250" y="8333700"/>
            <a:ext cx="1466700" cy="421500"/>
          </a:xfrm>
          <a:prstGeom prst="snip2SameRect">
            <a:avLst>
              <a:gd fmla="val 16667" name="adj1"/>
              <a:gd fmla="val 0" name="adj2"/>
            </a:avLst>
          </a:prstGeom>
          <a:solidFill>
            <a:srgbClr val="F5E9ED"/>
          </a:solidFill>
          <a:ln cap="flat" cmpd="sng" w="9525">
            <a:solidFill>
              <a:srgbClr val="B52B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9C254D"/>
                </a:solidFill>
                <a:latin typeface="Mada"/>
                <a:ea typeface="Mada"/>
                <a:cs typeface="Mada"/>
                <a:sym typeface="Mada"/>
              </a:rPr>
              <a:t>Volume overload</a:t>
            </a:r>
            <a:endParaRPr b="1" sz="1200">
              <a:solidFill>
                <a:srgbClr val="9C254D"/>
              </a:solidFill>
              <a:latin typeface="Mada"/>
              <a:ea typeface="Mada"/>
              <a:cs typeface="Mada"/>
              <a:sym typeface="Mada"/>
            </a:endParaRPr>
          </a:p>
        </p:txBody>
      </p:sp>
      <p:sp>
        <p:nvSpPr>
          <p:cNvPr id="151" name="Google Shape;151;p30"/>
          <p:cNvSpPr/>
          <p:nvPr/>
        </p:nvSpPr>
        <p:spPr>
          <a:xfrm>
            <a:off x="1948475" y="8333700"/>
            <a:ext cx="1657200" cy="421500"/>
          </a:xfrm>
          <a:prstGeom prst="snip2SameRect">
            <a:avLst>
              <a:gd fmla="val 16667" name="adj1"/>
              <a:gd fmla="val 0" name="adj2"/>
            </a:avLst>
          </a:prstGeom>
          <a:solidFill>
            <a:srgbClr val="F5E9ED"/>
          </a:solidFill>
          <a:ln cap="flat" cmpd="sng" w="9525">
            <a:solidFill>
              <a:srgbClr val="B52B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9C254D"/>
                </a:solidFill>
                <a:latin typeface="Mada"/>
                <a:ea typeface="Mada"/>
                <a:cs typeface="Mada"/>
                <a:sym typeface="Mada"/>
              </a:rPr>
              <a:t>Pressure overload</a:t>
            </a:r>
            <a:endParaRPr b="1" sz="1200">
              <a:solidFill>
                <a:srgbClr val="9C254D"/>
              </a:solidFill>
              <a:latin typeface="Mada"/>
              <a:ea typeface="Mada"/>
              <a:cs typeface="Mada"/>
              <a:sym typeface="Mada"/>
            </a:endParaRPr>
          </a:p>
        </p:txBody>
      </p:sp>
      <p:sp>
        <p:nvSpPr>
          <p:cNvPr id="152" name="Google Shape;152;p30"/>
          <p:cNvSpPr/>
          <p:nvPr/>
        </p:nvSpPr>
        <p:spPr>
          <a:xfrm>
            <a:off x="3901100" y="8333700"/>
            <a:ext cx="1914600" cy="421500"/>
          </a:xfrm>
          <a:prstGeom prst="snip2SameRect">
            <a:avLst>
              <a:gd fmla="val 16667" name="adj1"/>
              <a:gd fmla="val 0" name="adj2"/>
            </a:avLst>
          </a:prstGeom>
          <a:solidFill>
            <a:srgbClr val="F5E9ED"/>
          </a:solidFill>
          <a:ln cap="flat" cmpd="sng" w="9525">
            <a:solidFill>
              <a:srgbClr val="B52B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9C254D"/>
                </a:solidFill>
                <a:latin typeface="Mada"/>
                <a:ea typeface="Mada"/>
                <a:cs typeface="Mada"/>
                <a:sym typeface="Mada"/>
              </a:rPr>
              <a:t>Loss of muscles</a:t>
            </a:r>
            <a:endParaRPr b="1" sz="1200">
              <a:solidFill>
                <a:srgbClr val="9C254D"/>
              </a:solidFill>
              <a:latin typeface="Mada"/>
              <a:ea typeface="Mada"/>
              <a:cs typeface="Mada"/>
              <a:sym typeface="Mada"/>
            </a:endParaRPr>
          </a:p>
        </p:txBody>
      </p:sp>
      <p:sp>
        <p:nvSpPr>
          <p:cNvPr id="153" name="Google Shape;153;p30"/>
          <p:cNvSpPr/>
          <p:nvPr/>
        </p:nvSpPr>
        <p:spPr>
          <a:xfrm>
            <a:off x="6015650" y="8333700"/>
            <a:ext cx="1466700" cy="421500"/>
          </a:xfrm>
          <a:prstGeom prst="snip2SameRect">
            <a:avLst>
              <a:gd fmla="val 16667" name="adj1"/>
              <a:gd fmla="val 0" name="adj2"/>
            </a:avLst>
          </a:prstGeom>
          <a:solidFill>
            <a:srgbClr val="F5E9ED"/>
          </a:solidFill>
          <a:ln cap="flat" cmpd="sng" w="9525">
            <a:solidFill>
              <a:srgbClr val="B52B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200">
                <a:solidFill>
                  <a:srgbClr val="9C254D"/>
                </a:solidFill>
                <a:latin typeface="Mada"/>
                <a:ea typeface="Mada"/>
                <a:cs typeface="Mada"/>
                <a:sym typeface="Mada"/>
              </a:rPr>
              <a:t>Restricted filling</a:t>
            </a:r>
            <a:endParaRPr b="1" sz="1200">
              <a:solidFill>
                <a:srgbClr val="9C254D"/>
              </a:solidFill>
              <a:latin typeface="Mada"/>
              <a:ea typeface="Mada"/>
              <a:cs typeface="Mada"/>
              <a:sym typeface="Mada"/>
            </a:endParaRPr>
          </a:p>
        </p:txBody>
      </p:sp>
      <p:cxnSp>
        <p:nvCxnSpPr>
          <p:cNvPr id="154" name="Google Shape;154;p30"/>
          <p:cNvCxnSpPr>
            <a:stCxn id="149" idx="2"/>
            <a:endCxn id="150" idx="3"/>
          </p:cNvCxnSpPr>
          <p:nvPr/>
        </p:nvCxnSpPr>
        <p:spPr>
          <a:xfrm rot="5400000">
            <a:off x="2041988" y="6556575"/>
            <a:ext cx="616800" cy="2937600"/>
          </a:xfrm>
          <a:prstGeom prst="bentConnector3">
            <a:avLst>
              <a:gd fmla="val 49994" name="adj1"/>
            </a:avLst>
          </a:prstGeom>
          <a:noFill/>
          <a:ln cap="flat" cmpd="sng" w="28575">
            <a:solidFill>
              <a:srgbClr val="9C254D"/>
            </a:solidFill>
            <a:prstDash val="solid"/>
            <a:round/>
            <a:headEnd len="med" w="med" type="none"/>
            <a:tailEnd len="med" w="med" type="none"/>
          </a:ln>
        </p:spPr>
      </p:cxnSp>
      <p:cxnSp>
        <p:nvCxnSpPr>
          <p:cNvPr id="155" name="Google Shape;155;p30"/>
          <p:cNvCxnSpPr>
            <a:stCxn id="149" idx="2"/>
            <a:endCxn id="151" idx="3"/>
          </p:cNvCxnSpPr>
          <p:nvPr/>
        </p:nvCxnSpPr>
        <p:spPr>
          <a:xfrm rot="5400000">
            <a:off x="2989688" y="7504275"/>
            <a:ext cx="616800" cy="1042200"/>
          </a:xfrm>
          <a:prstGeom prst="bentConnector3">
            <a:avLst>
              <a:gd fmla="val 49994" name="adj1"/>
            </a:avLst>
          </a:prstGeom>
          <a:noFill/>
          <a:ln cap="flat" cmpd="sng" w="28575">
            <a:solidFill>
              <a:srgbClr val="9C254D"/>
            </a:solidFill>
            <a:prstDash val="solid"/>
            <a:round/>
            <a:headEnd len="med" w="med" type="none"/>
            <a:tailEnd len="med" w="med" type="none"/>
          </a:ln>
        </p:spPr>
      </p:cxnSp>
      <p:cxnSp>
        <p:nvCxnSpPr>
          <p:cNvPr id="156" name="Google Shape;156;p30"/>
          <p:cNvCxnSpPr>
            <a:stCxn id="149" idx="2"/>
            <a:endCxn id="152" idx="3"/>
          </p:cNvCxnSpPr>
          <p:nvPr/>
        </p:nvCxnSpPr>
        <p:spPr>
          <a:xfrm flipH="1" rot="-5400000">
            <a:off x="4030388" y="7505775"/>
            <a:ext cx="616800" cy="1039200"/>
          </a:xfrm>
          <a:prstGeom prst="bentConnector3">
            <a:avLst>
              <a:gd fmla="val 49994" name="adj1"/>
            </a:avLst>
          </a:prstGeom>
          <a:noFill/>
          <a:ln cap="flat" cmpd="sng" w="28575">
            <a:solidFill>
              <a:srgbClr val="9C254D"/>
            </a:solidFill>
            <a:prstDash val="solid"/>
            <a:round/>
            <a:headEnd len="med" w="med" type="none"/>
            <a:tailEnd len="med" w="med" type="none"/>
          </a:ln>
        </p:spPr>
      </p:cxnSp>
      <p:cxnSp>
        <p:nvCxnSpPr>
          <p:cNvPr id="157" name="Google Shape;157;p30"/>
          <p:cNvCxnSpPr>
            <a:stCxn id="149" idx="2"/>
            <a:endCxn id="153" idx="3"/>
          </p:cNvCxnSpPr>
          <p:nvPr/>
        </p:nvCxnSpPr>
        <p:spPr>
          <a:xfrm flipH="1" rot="-5400000">
            <a:off x="4975688" y="6560475"/>
            <a:ext cx="616800" cy="2929800"/>
          </a:xfrm>
          <a:prstGeom prst="bentConnector3">
            <a:avLst>
              <a:gd fmla="val 49994" name="adj1"/>
            </a:avLst>
          </a:prstGeom>
          <a:noFill/>
          <a:ln cap="flat" cmpd="sng" w="28575">
            <a:solidFill>
              <a:srgbClr val="9C254D"/>
            </a:solidFill>
            <a:prstDash val="solid"/>
            <a:round/>
            <a:headEnd len="med" w="med" type="none"/>
            <a:tailEnd len="med" w="med" type="none"/>
          </a:ln>
        </p:spPr>
      </p:cxnSp>
      <p:sp>
        <p:nvSpPr>
          <p:cNvPr id="158" name="Google Shape;158;p30"/>
          <p:cNvSpPr/>
          <p:nvPr/>
        </p:nvSpPr>
        <p:spPr>
          <a:xfrm>
            <a:off x="148250" y="8755200"/>
            <a:ext cx="1466700" cy="950100"/>
          </a:xfrm>
          <a:prstGeom prst="rect">
            <a:avLst/>
          </a:prstGeom>
          <a:noFill/>
          <a:ln cap="flat" cmpd="sng" w="9525">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84250" lvl="0" marL="100799" rtl="0" algn="l">
              <a:spcBef>
                <a:spcPts val="0"/>
              </a:spcBef>
              <a:spcAft>
                <a:spcPts val="0"/>
              </a:spcAft>
              <a:buSzPts val="1100"/>
              <a:buFont typeface="Mada"/>
              <a:buAutoNum type="arabicPeriod"/>
            </a:pPr>
            <a:r>
              <a:rPr lang="en-GB" sz="1100">
                <a:latin typeface="Mada"/>
                <a:ea typeface="Mada"/>
                <a:cs typeface="Mada"/>
                <a:sym typeface="Mada"/>
              </a:rPr>
              <a:t>Regurgitate valve</a:t>
            </a:r>
            <a:endParaRPr sz="1100">
              <a:latin typeface="Mada"/>
              <a:ea typeface="Mada"/>
              <a:cs typeface="Mada"/>
              <a:sym typeface="Mada"/>
            </a:endParaRPr>
          </a:p>
          <a:p>
            <a:pPr indent="-84250" lvl="0" marL="100799" rtl="0" algn="l">
              <a:spcBef>
                <a:spcPts val="0"/>
              </a:spcBef>
              <a:spcAft>
                <a:spcPts val="0"/>
              </a:spcAft>
              <a:buSzPts val="1100"/>
              <a:buFont typeface="Mada"/>
              <a:buAutoNum type="arabicPeriod"/>
            </a:pPr>
            <a:r>
              <a:rPr lang="en-GB" sz="1100">
                <a:latin typeface="Mada"/>
                <a:ea typeface="Mada"/>
                <a:cs typeface="Mada"/>
                <a:sym typeface="Mada"/>
              </a:rPr>
              <a:t>High output status</a:t>
            </a:r>
            <a:endParaRPr sz="1100">
              <a:latin typeface="Mada"/>
              <a:ea typeface="Mada"/>
              <a:cs typeface="Mada"/>
              <a:sym typeface="Mada"/>
            </a:endParaRPr>
          </a:p>
        </p:txBody>
      </p:sp>
      <p:sp>
        <p:nvSpPr>
          <p:cNvPr id="159" name="Google Shape;159;p30"/>
          <p:cNvSpPr/>
          <p:nvPr/>
        </p:nvSpPr>
        <p:spPr>
          <a:xfrm>
            <a:off x="1948475" y="8755200"/>
            <a:ext cx="1657200" cy="950100"/>
          </a:xfrm>
          <a:prstGeom prst="rect">
            <a:avLst/>
          </a:prstGeom>
          <a:noFill/>
          <a:ln cap="flat" cmpd="sng" w="9525">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84250" lvl="0" marL="100799" rtl="0" algn="l">
              <a:spcBef>
                <a:spcPts val="0"/>
              </a:spcBef>
              <a:spcAft>
                <a:spcPts val="0"/>
              </a:spcAft>
              <a:buSzPts val="1100"/>
              <a:buFont typeface="Mada"/>
              <a:buAutoNum type="arabicPeriod"/>
            </a:pPr>
            <a:r>
              <a:rPr lang="en-GB" sz="1100">
                <a:latin typeface="Mada"/>
                <a:ea typeface="Mada"/>
                <a:cs typeface="Mada"/>
                <a:sym typeface="Mada"/>
              </a:rPr>
              <a:t>Systemic hypertension</a:t>
            </a:r>
            <a:endParaRPr sz="1100">
              <a:latin typeface="Mada"/>
              <a:ea typeface="Mada"/>
              <a:cs typeface="Mada"/>
              <a:sym typeface="Mada"/>
            </a:endParaRPr>
          </a:p>
          <a:p>
            <a:pPr indent="-84250" lvl="0" marL="100799" rtl="0" algn="l">
              <a:spcBef>
                <a:spcPts val="0"/>
              </a:spcBef>
              <a:spcAft>
                <a:spcPts val="0"/>
              </a:spcAft>
              <a:buSzPts val="1100"/>
              <a:buFont typeface="Mada"/>
              <a:buAutoNum type="arabicPeriod"/>
            </a:pPr>
            <a:r>
              <a:rPr lang="en-GB" sz="1100">
                <a:latin typeface="Mada"/>
                <a:ea typeface="Mada"/>
                <a:cs typeface="Mada"/>
                <a:sym typeface="Mada"/>
              </a:rPr>
              <a:t>Outflow obstruction</a:t>
            </a:r>
            <a:endParaRPr sz="1100">
              <a:latin typeface="Mada"/>
              <a:ea typeface="Mada"/>
              <a:cs typeface="Mada"/>
              <a:sym typeface="Mada"/>
            </a:endParaRPr>
          </a:p>
        </p:txBody>
      </p:sp>
      <p:sp>
        <p:nvSpPr>
          <p:cNvPr id="160" name="Google Shape;160;p30"/>
          <p:cNvSpPr/>
          <p:nvPr/>
        </p:nvSpPr>
        <p:spPr>
          <a:xfrm>
            <a:off x="3901100" y="8755200"/>
            <a:ext cx="1914600" cy="950100"/>
          </a:xfrm>
          <a:prstGeom prst="rect">
            <a:avLst/>
          </a:prstGeom>
          <a:noFill/>
          <a:ln cap="flat" cmpd="sng" w="9525">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84250" lvl="0" marL="100799" rtl="0" algn="l">
              <a:spcBef>
                <a:spcPts val="0"/>
              </a:spcBef>
              <a:spcAft>
                <a:spcPts val="0"/>
              </a:spcAft>
              <a:buSzPts val="1100"/>
              <a:buFont typeface="Mada"/>
              <a:buAutoNum type="arabicPeriod"/>
            </a:pPr>
            <a:r>
              <a:rPr lang="en-GB" sz="1100">
                <a:latin typeface="Mada"/>
                <a:ea typeface="Mada"/>
                <a:cs typeface="Mada"/>
                <a:sym typeface="Mada"/>
              </a:rPr>
              <a:t>Post MI</a:t>
            </a:r>
            <a:endParaRPr sz="1100">
              <a:latin typeface="Mada"/>
              <a:ea typeface="Mada"/>
              <a:cs typeface="Mada"/>
              <a:sym typeface="Mada"/>
            </a:endParaRPr>
          </a:p>
          <a:p>
            <a:pPr indent="-84250" lvl="0" marL="100799" rtl="0" algn="l">
              <a:spcBef>
                <a:spcPts val="0"/>
              </a:spcBef>
              <a:spcAft>
                <a:spcPts val="0"/>
              </a:spcAft>
              <a:buSzPts val="1100"/>
              <a:buFont typeface="Mada"/>
              <a:buAutoNum type="arabicPeriod"/>
            </a:pPr>
            <a:r>
              <a:rPr lang="en-GB" sz="1100">
                <a:latin typeface="Mada"/>
                <a:ea typeface="Mada"/>
                <a:cs typeface="Mada"/>
                <a:sym typeface="Mada"/>
              </a:rPr>
              <a:t>Chronic ischemia</a:t>
            </a:r>
            <a:endParaRPr sz="1100">
              <a:latin typeface="Mada"/>
              <a:ea typeface="Mada"/>
              <a:cs typeface="Mada"/>
              <a:sym typeface="Mada"/>
            </a:endParaRPr>
          </a:p>
          <a:p>
            <a:pPr indent="-84250" lvl="0" marL="100799" rtl="0" algn="l">
              <a:spcBef>
                <a:spcPts val="0"/>
              </a:spcBef>
              <a:spcAft>
                <a:spcPts val="0"/>
              </a:spcAft>
              <a:buSzPts val="1100"/>
              <a:buFont typeface="Mada"/>
              <a:buAutoNum type="arabicPeriod"/>
            </a:pPr>
            <a:r>
              <a:rPr lang="en-GB" sz="1100">
                <a:latin typeface="Mada"/>
                <a:ea typeface="Mada"/>
                <a:cs typeface="Mada"/>
                <a:sym typeface="Mada"/>
              </a:rPr>
              <a:t>Connective tissue diseases</a:t>
            </a:r>
            <a:endParaRPr sz="1100">
              <a:latin typeface="Mada"/>
              <a:ea typeface="Mada"/>
              <a:cs typeface="Mada"/>
              <a:sym typeface="Mada"/>
            </a:endParaRPr>
          </a:p>
          <a:p>
            <a:pPr indent="-84250" lvl="0" marL="100799" rtl="0" algn="l">
              <a:spcBef>
                <a:spcPts val="0"/>
              </a:spcBef>
              <a:spcAft>
                <a:spcPts val="0"/>
              </a:spcAft>
              <a:buSzPts val="1100"/>
              <a:buFont typeface="Mada"/>
              <a:buAutoNum type="arabicPeriod"/>
            </a:pPr>
            <a:r>
              <a:rPr lang="en-GB" sz="1100">
                <a:latin typeface="Mada"/>
                <a:ea typeface="Mada"/>
                <a:cs typeface="Mada"/>
                <a:sym typeface="Mada"/>
              </a:rPr>
              <a:t>Poisons (alcohol, cobalt, Doxorubicin)</a:t>
            </a:r>
            <a:endParaRPr sz="1100">
              <a:latin typeface="Mada"/>
              <a:ea typeface="Mada"/>
              <a:cs typeface="Mada"/>
              <a:sym typeface="Mada"/>
            </a:endParaRPr>
          </a:p>
        </p:txBody>
      </p:sp>
      <p:sp>
        <p:nvSpPr>
          <p:cNvPr id="161" name="Google Shape;161;p30"/>
          <p:cNvSpPr/>
          <p:nvPr/>
        </p:nvSpPr>
        <p:spPr>
          <a:xfrm>
            <a:off x="6015650" y="8755200"/>
            <a:ext cx="1466700" cy="950100"/>
          </a:xfrm>
          <a:prstGeom prst="rect">
            <a:avLst/>
          </a:prstGeom>
          <a:noFill/>
          <a:ln cap="flat" cmpd="sng" w="9525">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84250" lvl="0" marL="100799" rtl="0" algn="l">
              <a:spcBef>
                <a:spcPts val="0"/>
              </a:spcBef>
              <a:spcAft>
                <a:spcPts val="0"/>
              </a:spcAft>
              <a:buSzPts val="1100"/>
              <a:buFont typeface="Mada"/>
              <a:buAutoNum type="arabicPeriod"/>
            </a:pPr>
            <a:r>
              <a:rPr lang="en-GB" sz="1100">
                <a:latin typeface="Mada"/>
                <a:ea typeface="Mada"/>
                <a:cs typeface="Mada"/>
                <a:sym typeface="Mada"/>
              </a:rPr>
              <a:t>Pericardial disease</a:t>
            </a:r>
            <a:endParaRPr sz="1100">
              <a:latin typeface="Mada"/>
              <a:ea typeface="Mada"/>
              <a:cs typeface="Mada"/>
              <a:sym typeface="Mada"/>
            </a:endParaRPr>
          </a:p>
          <a:p>
            <a:pPr indent="-84250" lvl="0" marL="100799" rtl="0" algn="l">
              <a:spcBef>
                <a:spcPts val="0"/>
              </a:spcBef>
              <a:spcAft>
                <a:spcPts val="0"/>
              </a:spcAft>
              <a:buSzPts val="1100"/>
              <a:buFont typeface="Mada"/>
              <a:buAutoNum type="arabicPeriod"/>
            </a:pPr>
            <a:r>
              <a:rPr lang="en-GB" sz="1100">
                <a:latin typeface="Mada"/>
                <a:ea typeface="Mada"/>
                <a:cs typeface="Mada"/>
                <a:sym typeface="Mada"/>
              </a:rPr>
              <a:t>Restrictive</a:t>
            </a:r>
            <a:r>
              <a:rPr lang="en-GB" sz="1100">
                <a:latin typeface="Mada"/>
                <a:ea typeface="Mada"/>
                <a:cs typeface="Mada"/>
                <a:sym typeface="Mada"/>
              </a:rPr>
              <a:t> cardiomyopathy</a:t>
            </a:r>
            <a:endParaRPr sz="1100">
              <a:latin typeface="Mada"/>
              <a:ea typeface="Mada"/>
              <a:cs typeface="Mada"/>
              <a:sym typeface="Mada"/>
            </a:endParaRPr>
          </a:p>
          <a:p>
            <a:pPr indent="-84250" lvl="0" marL="100799" rtl="0" algn="l">
              <a:spcBef>
                <a:spcPts val="0"/>
              </a:spcBef>
              <a:spcAft>
                <a:spcPts val="0"/>
              </a:spcAft>
              <a:buSzPts val="1100"/>
              <a:buFont typeface="Mada"/>
              <a:buAutoNum type="arabicPeriod"/>
            </a:pPr>
            <a:r>
              <a:rPr lang="en-GB" sz="1100">
                <a:latin typeface="Mada"/>
                <a:ea typeface="Mada"/>
                <a:cs typeface="Mada"/>
                <a:sym typeface="Mada"/>
              </a:rPr>
              <a:t>Tachyarrhythmia</a:t>
            </a:r>
            <a:endParaRPr sz="1100">
              <a:latin typeface="Mada"/>
              <a:ea typeface="Mada"/>
              <a:cs typeface="Mada"/>
              <a:sym typeface="Mada"/>
            </a:endParaRPr>
          </a:p>
        </p:txBody>
      </p:sp>
      <p:sp>
        <p:nvSpPr>
          <p:cNvPr id="162" name="Google Shape;162;p30"/>
          <p:cNvSpPr/>
          <p:nvPr/>
        </p:nvSpPr>
        <p:spPr>
          <a:xfrm>
            <a:off x="148253" y="5749695"/>
            <a:ext cx="211800" cy="2070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63" name="Google Shape;163;p30"/>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sp>
        <p:nvSpPr>
          <p:cNvPr id="164" name="Google Shape;164;p30"/>
          <p:cNvSpPr txBox="1"/>
          <p:nvPr/>
        </p:nvSpPr>
        <p:spPr>
          <a:xfrm>
            <a:off x="8900" y="9849650"/>
            <a:ext cx="7612800" cy="848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1</a:t>
            </a:r>
            <a:r>
              <a:rPr lang="en-GB" sz="1000">
                <a:solidFill>
                  <a:srgbClr val="6AA84F"/>
                </a:solidFill>
                <a:latin typeface="Mada"/>
                <a:ea typeface="Mada"/>
                <a:cs typeface="Mada"/>
                <a:sym typeface="Mada"/>
              </a:rPr>
              <a:t>- can be dependant on the region. In south america, chagas disease is one of the most common causes. And alcohol or toxic cardiomyopathy is common in western regions and </a:t>
            </a:r>
            <a:r>
              <a:rPr lang="en-GB" sz="1000">
                <a:solidFill>
                  <a:srgbClr val="1C4588"/>
                </a:solidFill>
                <a:latin typeface="Mada"/>
                <a:ea typeface="Mada"/>
                <a:cs typeface="Mada"/>
                <a:sym typeface="Mada"/>
              </a:rPr>
              <a:t>hypertension is the most common cause in Africa. </a:t>
            </a:r>
            <a:endParaRPr sz="1000">
              <a:solidFill>
                <a:srgbClr val="A64D79"/>
              </a:solidFill>
              <a:latin typeface="Mada"/>
              <a:ea typeface="Mada"/>
              <a:cs typeface="Mada"/>
              <a:sym typeface="Mada"/>
            </a:endParaRPr>
          </a:p>
          <a:p>
            <a:pPr indent="0" lvl="0" marL="0" rtl="0" algn="l">
              <a:spcBef>
                <a:spcPts val="0"/>
              </a:spcBef>
              <a:spcAft>
                <a:spcPts val="0"/>
              </a:spcAft>
              <a:buNone/>
            </a:pPr>
            <a:r>
              <a:t/>
            </a:r>
            <a:endParaRPr sz="1000">
              <a:solidFill>
                <a:srgbClr val="A64D79"/>
              </a:solidFill>
              <a:latin typeface="Mada"/>
              <a:ea typeface="Mada"/>
              <a:cs typeface="Mada"/>
              <a:sym typeface="Mada"/>
            </a:endParaRPr>
          </a:p>
        </p:txBody>
      </p:sp>
      <p:sp>
        <p:nvSpPr>
          <p:cNvPr id="165" name="Google Shape;165;p30"/>
          <p:cNvSpPr txBox="1"/>
          <p:nvPr/>
        </p:nvSpPr>
        <p:spPr>
          <a:xfrm>
            <a:off x="8187300" y="2617888"/>
            <a:ext cx="2937600" cy="66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200">
                <a:solidFill>
                  <a:srgbClr val="A64D79"/>
                </a:solidFill>
                <a:latin typeface="Mada"/>
                <a:ea typeface="Mada"/>
                <a:cs typeface="Mada"/>
                <a:sym typeface="Mada"/>
              </a:rPr>
              <a:t>Aggravating</a:t>
            </a:r>
            <a:r>
              <a:rPr b="1" lang="en-GB" sz="1200">
                <a:solidFill>
                  <a:srgbClr val="A64D79"/>
                </a:solidFill>
                <a:latin typeface="Mada"/>
                <a:ea typeface="Mada"/>
                <a:cs typeface="Mada"/>
                <a:sym typeface="Mada"/>
              </a:rPr>
              <a:t> factors of HF: </a:t>
            </a:r>
            <a:endParaRPr b="1"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Atrial </a:t>
            </a:r>
            <a:r>
              <a:rPr lang="en-GB" sz="1200">
                <a:solidFill>
                  <a:srgbClr val="A64D79"/>
                </a:solidFill>
                <a:latin typeface="Mada"/>
                <a:ea typeface="Mada"/>
                <a:cs typeface="Mada"/>
                <a:sym typeface="Mada"/>
              </a:rPr>
              <a:t>fibrillation </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Anemia</a:t>
            </a:r>
            <a:endParaRPr sz="1200">
              <a:solidFill>
                <a:srgbClr val="A64D79"/>
              </a:solidFill>
              <a:latin typeface="Mada"/>
              <a:ea typeface="Mada"/>
              <a:cs typeface="Mada"/>
              <a:sym typeface="Mada"/>
            </a:endParaRPr>
          </a:p>
          <a:p>
            <a:pPr indent="0" lvl="0" marL="0" rtl="0" algn="l">
              <a:spcBef>
                <a:spcPts val="0"/>
              </a:spcBef>
              <a:spcAft>
                <a:spcPts val="0"/>
              </a:spcAft>
              <a:buNone/>
            </a:pPr>
            <a:r>
              <a:rPr b="1" lang="en-GB" sz="1200">
                <a:solidFill>
                  <a:srgbClr val="A64D79"/>
                </a:solidFill>
                <a:latin typeface="Mada"/>
                <a:ea typeface="Mada"/>
                <a:cs typeface="Mada"/>
                <a:sym typeface="Mada"/>
              </a:rPr>
              <a:t>Comorbidities/differential diagnoses:</a:t>
            </a:r>
            <a:endParaRPr b="1"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COPD</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Obesity </a:t>
            </a:r>
            <a:endParaRPr sz="1200">
              <a:solidFill>
                <a:srgbClr val="A64D79"/>
              </a:solidFill>
              <a:latin typeface="Mada"/>
              <a:ea typeface="Mada"/>
              <a:cs typeface="Mada"/>
              <a:sym typeface="Mada"/>
            </a:endParaRPr>
          </a:p>
          <a:p>
            <a:pPr indent="-304800" lvl="0" marL="457200" rtl="0" algn="l">
              <a:spcBef>
                <a:spcPts val="0"/>
              </a:spcBef>
              <a:spcAft>
                <a:spcPts val="0"/>
              </a:spcAft>
              <a:buClr>
                <a:srgbClr val="A64D79"/>
              </a:buClr>
              <a:buSzPts val="1200"/>
              <a:buFont typeface="Mada"/>
              <a:buChar char="-"/>
            </a:pPr>
            <a:r>
              <a:rPr lang="en-GB" sz="1200">
                <a:solidFill>
                  <a:srgbClr val="A64D79"/>
                </a:solidFill>
                <a:latin typeface="Mada"/>
                <a:ea typeface="Mada"/>
                <a:cs typeface="Mada"/>
                <a:sym typeface="Mada"/>
              </a:rPr>
              <a:t>Chronic venous insufficiency </a:t>
            </a:r>
            <a:endParaRPr sz="1200">
              <a:solidFill>
                <a:srgbClr val="A64D79"/>
              </a:solidFill>
              <a:latin typeface="Mada"/>
              <a:ea typeface="Mada"/>
              <a:cs typeface="Mada"/>
              <a:sym typeface="Mada"/>
            </a:endParaRPr>
          </a:p>
        </p:txBody>
      </p:sp>
      <p:sp>
        <p:nvSpPr>
          <p:cNvPr id="166" name="Google Shape;166;p30"/>
          <p:cNvSpPr/>
          <p:nvPr/>
        </p:nvSpPr>
        <p:spPr>
          <a:xfrm>
            <a:off x="8087600" y="2701700"/>
            <a:ext cx="2889300" cy="1356300"/>
          </a:xfrm>
          <a:prstGeom prst="roundRect">
            <a:avLst>
              <a:gd fmla="val 16667" name="adj"/>
            </a:avLst>
          </a:prstGeom>
          <a:noFill/>
          <a:ln cap="flat" cmpd="sng" w="9525">
            <a:solidFill>
              <a:srgbClr val="A64D79"/>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30"/>
          <p:cNvPicPr preferRelativeResize="0"/>
          <p:nvPr/>
        </p:nvPicPr>
        <p:blipFill>
          <a:blip r:embed="rId3">
            <a:alphaModFix/>
          </a:blip>
          <a:stretch>
            <a:fillRect/>
          </a:stretch>
        </p:blipFill>
        <p:spPr>
          <a:xfrm>
            <a:off x="5130191" y="5700700"/>
            <a:ext cx="1967057" cy="1356300"/>
          </a:xfrm>
          <a:prstGeom prst="rect">
            <a:avLst/>
          </a:prstGeom>
          <a:noFill/>
          <a:ln>
            <a:noFill/>
          </a:ln>
        </p:spPr>
      </p:pic>
      <p:sp>
        <p:nvSpPr>
          <p:cNvPr id="168" name="Google Shape;168;p30"/>
          <p:cNvSpPr/>
          <p:nvPr/>
        </p:nvSpPr>
        <p:spPr>
          <a:xfrm>
            <a:off x="360050" y="6327025"/>
            <a:ext cx="144900" cy="1518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31"/>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Introduction cont.</a:t>
            </a:r>
            <a:endParaRPr sz="2600">
              <a:latin typeface="Mada Black"/>
              <a:ea typeface="Mada Black"/>
              <a:cs typeface="Mada Black"/>
              <a:sym typeface="Mada Black"/>
            </a:endParaRPr>
          </a:p>
        </p:txBody>
      </p:sp>
      <p:pic>
        <p:nvPicPr>
          <p:cNvPr id="174" name="Google Shape;174;p31"/>
          <p:cNvPicPr preferRelativeResize="0"/>
          <p:nvPr/>
        </p:nvPicPr>
        <p:blipFill>
          <a:blip r:embed="rId3">
            <a:alphaModFix/>
          </a:blip>
          <a:stretch>
            <a:fillRect/>
          </a:stretch>
        </p:blipFill>
        <p:spPr>
          <a:xfrm>
            <a:off x="6066025" y="1555100"/>
            <a:ext cx="1443050" cy="2150125"/>
          </a:xfrm>
          <a:prstGeom prst="rect">
            <a:avLst/>
          </a:prstGeom>
          <a:noFill/>
          <a:ln>
            <a:noFill/>
          </a:ln>
        </p:spPr>
      </p:pic>
      <p:sp>
        <p:nvSpPr>
          <p:cNvPr id="175" name="Google Shape;175;p31"/>
          <p:cNvSpPr txBox="1"/>
          <p:nvPr/>
        </p:nvSpPr>
        <p:spPr>
          <a:xfrm>
            <a:off x="278525" y="2490925"/>
            <a:ext cx="5874600" cy="2502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Mada"/>
              <a:ea typeface="Mada"/>
              <a:cs typeface="Mada"/>
              <a:sym typeface="Mada"/>
            </a:endParaRPr>
          </a:p>
          <a:p>
            <a:pPr indent="-330200" lvl="0" marL="457200" rtl="0" algn="l">
              <a:spcBef>
                <a:spcPts val="0"/>
              </a:spcBef>
              <a:spcAft>
                <a:spcPts val="0"/>
              </a:spcAft>
              <a:buClr>
                <a:srgbClr val="9C254D"/>
              </a:buClr>
              <a:buSzPts val="1600"/>
              <a:buFont typeface="Mada"/>
              <a:buAutoNum type="arabicParenR"/>
            </a:pPr>
            <a:r>
              <a:rPr b="1" lang="en-GB" sz="1600">
                <a:solidFill>
                  <a:srgbClr val="9C254D"/>
                </a:solidFill>
                <a:highlight>
                  <a:srgbClr val="C9DAF8"/>
                </a:highlight>
                <a:latin typeface="Mada"/>
                <a:ea typeface="Mada"/>
                <a:cs typeface="Mada"/>
                <a:sym typeface="Mada"/>
              </a:rPr>
              <a:t>Hemodynamic changes:</a:t>
            </a:r>
            <a:endParaRPr b="1" sz="1600">
              <a:solidFill>
                <a:srgbClr val="9C254D"/>
              </a:solidFill>
              <a:highlight>
                <a:srgbClr val="C9DAF8"/>
              </a:highlight>
              <a:latin typeface="Mada"/>
              <a:ea typeface="Mada"/>
              <a:cs typeface="Mada"/>
              <a:sym typeface="Mada"/>
            </a:endParaRPr>
          </a:p>
          <a:p>
            <a:pPr indent="0" lvl="0" marL="0" rtl="0" algn="l">
              <a:spcBef>
                <a:spcPts val="0"/>
              </a:spcBef>
              <a:spcAft>
                <a:spcPts val="0"/>
              </a:spcAft>
              <a:buNone/>
            </a:pPr>
            <a:r>
              <a:t/>
            </a:r>
            <a:endParaRPr b="1" sz="1600">
              <a:solidFill>
                <a:srgbClr val="9C254D"/>
              </a:solidFill>
              <a:highlight>
                <a:srgbClr val="C9DAF8"/>
              </a:highlight>
              <a:latin typeface="Mada"/>
              <a:ea typeface="Mada"/>
              <a:cs typeface="Mada"/>
              <a:sym typeface="Mada"/>
            </a:endParaRPr>
          </a:p>
          <a:p>
            <a:pPr indent="0" lvl="0" marL="0" rtl="0" algn="l">
              <a:spcBef>
                <a:spcPts val="0"/>
              </a:spcBef>
              <a:spcAft>
                <a:spcPts val="0"/>
              </a:spcAft>
              <a:buNone/>
            </a:pPr>
            <a:r>
              <a:rPr b="1" lang="en-GB" sz="1200">
                <a:latin typeface="Mada"/>
                <a:ea typeface="Mada"/>
                <a:cs typeface="Mada"/>
                <a:sym typeface="Mada"/>
              </a:rPr>
              <a:t>Ventricular dysfunction: (Heart failure syndrome)</a:t>
            </a:r>
            <a:endParaRPr b="1" sz="1200">
              <a:latin typeface="Mada"/>
              <a:ea typeface="Mada"/>
              <a:cs typeface="Mada"/>
              <a:sym typeface="Mada"/>
            </a:endParaRPr>
          </a:p>
          <a:p>
            <a:pPr indent="-304800" lvl="0" marL="457200" rtl="0" algn="l">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The most common cause of heart failure.</a:t>
            </a:r>
            <a:r>
              <a:rPr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This can occur because of impaired </a:t>
            </a:r>
            <a:r>
              <a:rPr b="1" lang="en-GB" sz="1200">
                <a:solidFill>
                  <a:schemeClr val="dk1"/>
                </a:solidFill>
                <a:latin typeface="Mada"/>
                <a:ea typeface="Mada"/>
                <a:cs typeface="Mada"/>
                <a:sym typeface="Mada"/>
              </a:rPr>
              <a:t>systolic</a:t>
            </a:r>
            <a:r>
              <a:rPr lang="en-GB" sz="1200">
                <a:solidFill>
                  <a:schemeClr val="dk1"/>
                </a:solidFill>
                <a:latin typeface="Mada"/>
                <a:ea typeface="Mada"/>
                <a:cs typeface="Mada"/>
                <a:sym typeface="Mada"/>
              </a:rPr>
              <a:t> contraction, or </a:t>
            </a:r>
            <a:r>
              <a:rPr b="1" lang="en-GB" sz="1200">
                <a:solidFill>
                  <a:schemeClr val="dk1"/>
                </a:solidFill>
                <a:latin typeface="Mada"/>
                <a:ea typeface="Mada"/>
                <a:cs typeface="Mada"/>
                <a:sym typeface="Mada"/>
              </a:rPr>
              <a:t>diastolic</a:t>
            </a:r>
            <a:r>
              <a:rPr lang="en-GB" sz="1200">
                <a:solidFill>
                  <a:schemeClr val="dk1"/>
                </a:solidFill>
                <a:latin typeface="Mada"/>
                <a:ea typeface="Mada"/>
                <a:cs typeface="Mada"/>
                <a:sym typeface="Mada"/>
              </a:rPr>
              <a:t> dysfunction or both. The initial manifestations of hemodynamic dysfunction are a reduction in stroke volume and a rise in ventricular filling pressures under conditions of increased systemic demand for blood flow. This stimulates a variety of interdependent compensatory responses involving the cardiovascular system, neurohormonal systems, and alterations in renal physiology.</a:t>
            </a:r>
            <a:endParaRPr sz="1100">
              <a:solidFill>
                <a:schemeClr val="dk1"/>
              </a:solidFill>
              <a:latin typeface="Mada"/>
              <a:ea typeface="Mada"/>
              <a:cs typeface="Mada"/>
              <a:sym typeface="Mada"/>
            </a:endParaRPr>
          </a:p>
          <a:p>
            <a:pPr indent="0" lvl="0" marL="0" rtl="0" algn="l">
              <a:spcBef>
                <a:spcPts val="0"/>
              </a:spcBef>
              <a:spcAft>
                <a:spcPts val="0"/>
              </a:spcAft>
              <a:buNone/>
            </a:pPr>
            <a:r>
              <a:t/>
            </a:r>
            <a:endParaRPr sz="1100">
              <a:solidFill>
                <a:schemeClr val="dk1"/>
              </a:solidFill>
              <a:latin typeface="Mada"/>
              <a:ea typeface="Mada"/>
              <a:cs typeface="Mada"/>
              <a:sym typeface="Mada"/>
            </a:endParaRPr>
          </a:p>
          <a:p>
            <a:pPr indent="0" lvl="0" marL="914400" rtl="0" algn="l">
              <a:spcBef>
                <a:spcPts val="0"/>
              </a:spcBef>
              <a:spcAft>
                <a:spcPts val="0"/>
              </a:spcAft>
              <a:buNone/>
            </a:pPr>
            <a:r>
              <a:t/>
            </a:r>
            <a:endParaRPr sz="1100">
              <a:solidFill>
                <a:schemeClr val="dk1"/>
              </a:solidFill>
              <a:latin typeface="Mada"/>
              <a:ea typeface="Mada"/>
              <a:cs typeface="Mada"/>
              <a:sym typeface="Mada"/>
            </a:endParaRPr>
          </a:p>
          <a:p>
            <a:pPr indent="-330200" lvl="0" marL="457200" rtl="0" algn="l">
              <a:spcBef>
                <a:spcPts val="0"/>
              </a:spcBef>
              <a:spcAft>
                <a:spcPts val="0"/>
              </a:spcAft>
              <a:buClr>
                <a:srgbClr val="9C254D"/>
              </a:buClr>
              <a:buSzPts val="1600"/>
              <a:buFont typeface="Mada"/>
              <a:buAutoNum type="arabicParenR"/>
            </a:pPr>
            <a:r>
              <a:rPr b="1" lang="en-GB" sz="1600">
                <a:solidFill>
                  <a:srgbClr val="9C254D"/>
                </a:solidFill>
                <a:highlight>
                  <a:srgbClr val="C9DAF8"/>
                </a:highlight>
                <a:latin typeface="Mada"/>
                <a:ea typeface="Mada"/>
                <a:cs typeface="Mada"/>
                <a:sym typeface="Mada"/>
              </a:rPr>
              <a:t>Neurohormonal changes</a:t>
            </a:r>
            <a:r>
              <a:rPr b="1" lang="en-GB" sz="1600">
                <a:solidFill>
                  <a:srgbClr val="9C254D"/>
                </a:solidFill>
                <a:highlight>
                  <a:srgbClr val="C9DAF8"/>
                </a:highlight>
                <a:latin typeface="Mada"/>
                <a:ea typeface="Mada"/>
                <a:cs typeface="Mada"/>
                <a:sym typeface="Mada"/>
              </a:rPr>
              <a:t>:</a:t>
            </a:r>
            <a:endParaRPr sz="1600">
              <a:solidFill>
                <a:schemeClr val="dk1"/>
              </a:solidFill>
              <a:latin typeface="Mada"/>
              <a:ea typeface="Mada"/>
              <a:cs typeface="Mada"/>
              <a:sym typeface="Mada"/>
            </a:endParaRPr>
          </a:p>
        </p:txBody>
      </p:sp>
      <p:graphicFrame>
        <p:nvGraphicFramePr>
          <p:cNvPr id="176" name="Google Shape;176;p31"/>
          <p:cNvGraphicFramePr/>
          <p:nvPr/>
        </p:nvGraphicFramePr>
        <p:xfrm>
          <a:off x="278525" y="5615913"/>
          <a:ext cx="3000000" cy="3000000"/>
        </p:xfrm>
        <a:graphic>
          <a:graphicData uri="http://schemas.openxmlformats.org/drawingml/2006/table">
            <a:tbl>
              <a:tblPr>
                <a:noFill/>
                <a:tableStyleId>{CC369E86-8323-432C-B50D-B4B191C9F64A}</a:tableStyleId>
              </a:tblPr>
              <a:tblGrid>
                <a:gridCol w="1507875"/>
                <a:gridCol w="3024350"/>
                <a:gridCol w="2584375"/>
              </a:tblGrid>
              <a:tr h="348350">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N/H </a:t>
                      </a:r>
                      <a:r>
                        <a:rPr b="1" lang="en-GB" sz="1300">
                          <a:solidFill>
                            <a:srgbClr val="FFFFFF"/>
                          </a:solidFill>
                          <a:latin typeface="Mada"/>
                          <a:ea typeface="Mada"/>
                          <a:cs typeface="Mada"/>
                          <a:sym typeface="Mada"/>
                        </a:rPr>
                        <a:t>changes</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Favorable effect</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Unfavorable effect</a:t>
                      </a:r>
                      <a:endParaRPr b="1" sz="1300">
                        <a:solidFill>
                          <a:srgbClr val="FFFFFF"/>
                        </a:solidFill>
                        <a:latin typeface="Mada"/>
                        <a:ea typeface="Mada"/>
                        <a:cs typeface="Mada"/>
                        <a:sym typeface="Mada"/>
                      </a:endParaRPr>
                    </a:p>
                  </a:txBody>
                  <a:tcPr marT="91425" marB="91425" marR="91425" marL="91425" anchor="ctr">
                    <a:solidFill>
                      <a:srgbClr val="9C254D"/>
                    </a:solidFill>
                  </a:tcPr>
                </a:tc>
              </a:tr>
              <a:tr h="478325">
                <a:tc>
                  <a:txBody>
                    <a:bodyPr/>
                    <a:lstStyle/>
                    <a:p>
                      <a:pPr indent="0" lvl="0" marL="0" rtl="0" algn="ctr">
                        <a:spcBef>
                          <a:spcPts val="0"/>
                        </a:spcBef>
                        <a:spcAft>
                          <a:spcPts val="0"/>
                        </a:spcAft>
                        <a:buNone/>
                      </a:pPr>
                      <a:r>
                        <a:rPr b="1" lang="en-GB" sz="1100">
                          <a:solidFill>
                            <a:srgbClr val="9C254D"/>
                          </a:solidFill>
                          <a:latin typeface="Mada"/>
                          <a:ea typeface="Mada"/>
                          <a:cs typeface="Mada"/>
                          <a:sym typeface="Mada"/>
                        </a:rPr>
                        <a:t>↑ Increased sympathetic activity </a:t>
                      </a:r>
                      <a:endParaRPr b="1" sz="11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 HR and contractility</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Vasoconstriction→ ↑ Venous return, ↑ filling </a:t>
                      </a:r>
                      <a:endParaRPr sz="1100">
                        <a:latin typeface="Mada"/>
                        <a:ea typeface="Mada"/>
                        <a:cs typeface="Mada"/>
                        <a:sym typeface="Mada"/>
                      </a:endParaRPr>
                    </a:p>
                  </a:txBody>
                  <a:tcPr marT="91425" marB="91425" marR="91425" marL="72000"/>
                </a:tc>
                <a:tc>
                  <a:txBody>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 Arteriolar constriction → </a:t>
                      </a:r>
                      <a:r>
                        <a:rPr lang="en-GB" sz="1100">
                          <a:solidFill>
                            <a:schemeClr val="dk1"/>
                          </a:solidFill>
                          <a:latin typeface="Mada"/>
                          <a:ea typeface="Mada"/>
                          <a:cs typeface="Mada"/>
                          <a:sym typeface="Mada"/>
                        </a:rPr>
                        <a:t>↑</a:t>
                      </a:r>
                      <a:r>
                        <a:rPr lang="en-GB" sz="1100">
                          <a:latin typeface="Mada"/>
                          <a:ea typeface="Mada"/>
                          <a:cs typeface="Mada"/>
                          <a:sym typeface="Mada"/>
                        </a:rPr>
                        <a:t>Afterload → ↑ workload → ↑ O2 consumption </a:t>
                      </a:r>
                      <a:endParaRPr sz="1100">
                        <a:latin typeface="Mada"/>
                        <a:ea typeface="Mada"/>
                        <a:cs typeface="Mada"/>
                        <a:sym typeface="Mada"/>
                      </a:endParaRPr>
                    </a:p>
                  </a:txBody>
                  <a:tcPr marT="91425" marB="91425" marR="91425" marL="72000"/>
                </a:tc>
              </a:tr>
              <a:tr h="790300">
                <a:tc>
                  <a:txBody>
                    <a:bodyPr/>
                    <a:lstStyle/>
                    <a:p>
                      <a:pPr indent="0" lvl="0" marL="0" rtl="0" algn="ctr">
                        <a:spcBef>
                          <a:spcPts val="0"/>
                        </a:spcBef>
                        <a:spcAft>
                          <a:spcPts val="0"/>
                        </a:spcAft>
                        <a:buNone/>
                      </a:pPr>
                      <a:r>
                        <a:rPr b="1" lang="en-GB" sz="1100">
                          <a:solidFill>
                            <a:srgbClr val="9C254D"/>
                          </a:solidFill>
                          <a:latin typeface="Mada"/>
                          <a:ea typeface="Mada"/>
                          <a:cs typeface="Mada"/>
                          <a:sym typeface="Mada"/>
                        </a:rPr>
                        <a:t>↑ Renin-Angiotensin- Aldosterone </a:t>
                      </a:r>
                      <a:endParaRPr b="1" sz="11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Salt &amp; water retention</a:t>
                      </a:r>
                      <a:r>
                        <a:rPr baseline="30000" lang="en-GB" sz="1100">
                          <a:latin typeface="Mada"/>
                          <a:ea typeface="Mada"/>
                          <a:cs typeface="Mada"/>
                          <a:sym typeface="Mada"/>
                        </a:rPr>
                        <a:t>1 </a:t>
                      </a:r>
                      <a:r>
                        <a:rPr lang="en-GB" sz="1100">
                          <a:latin typeface="Mada"/>
                          <a:ea typeface="Mada"/>
                          <a:cs typeface="Mada"/>
                          <a:sym typeface="Mada"/>
                        </a:rPr>
                        <a:t>→ ↑ Venous return</a:t>
                      </a:r>
                      <a:endParaRPr sz="1100">
                        <a:latin typeface="Mada"/>
                        <a:ea typeface="Mada"/>
                        <a:cs typeface="Mada"/>
                        <a:sym typeface="Mada"/>
                      </a:endParaRPr>
                    </a:p>
                  </a:txBody>
                  <a:tcPr marT="91425" marB="91425" marR="91425" marL="72000"/>
                </a:tc>
                <a:tc>
                  <a:txBody>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Angiotensin-II will lead to ↑ Arteriolar constriction →  ↑ Afterload.</a:t>
                      </a:r>
                      <a:endParaRPr sz="1100">
                        <a:latin typeface="Mada"/>
                        <a:ea typeface="Mada"/>
                        <a:cs typeface="Mada"/>
                        <a:sym typeface="Mada"/>
                      </a:endParaRPr>
                    </a:p>
                    <a:p>
                      <a:pPr indent="-120251" lvl="0" marL="136800" rtl="0" algn="l">
                        <a:spcBef>
                          <a:spcPts val="0"/>
                        </a:spcBef>
                        <a:spcAft>
                          <a:spcPts val="0"/>
                        </a:spcAft>
                        <a:buSzPts val="1100"/>
                        <a:buFont typeface="Mada"/>
                        <a:buChar char="-"/>
                      </a:pPr>
                      <a:r>
                        <a:rPr lang="en-GB" sz="1100">
                          <a:latin typeface="Mada"/>
                          <a:ea typeface="Mada"/>
                          <a:cs typeface="Mada"/>
                          <a:sym typeface="Mada"/>
                        </a:rPr>
                        <a:t>Increased salt &amp; water retention → peripheral and pulmonary edema.</a:t>
                      </a:r>
                      <a:endParaRPr sz="1100">
                        <a:latin typeface="Mada"/>
                        <a:ea typeface="Mada"/>
                        <a:cs typeface="Mada"/>
                        <a:sym typeface="Mada"/>
                      </a:endParaRPr>
                    </a:p>
                  </a:txBody>
                  <a:tcPr marT="91425" marB="91425" marR="91425" marL="72000"/>
                </a:tc>
              </a:tr>
              <a:tr h="322350">
                <a:tc>
                  <a:txBody>
                    <a:bodyPr/>
                    <a:lstStyle/>
                    <a:p>
                      <a:pPr indent="0" lvl="0" marL="0" rtl="0" algn="ctr">
                        <a:spcBef>
                          <a:spcPts val="0"/>
                        </a:spcBef>
                        <a:spcAft>
                          <a:spcPts val="0"/>
                        </a:spcAft>
                        <a:buNone/>
                      </a:pPr>
                      <a:r>
                        <a:rPr b="1" lang="en-GB" sz="1100">
                          <a:solidFill>
                            <a:srgbClr val="9C254D"/>
                          </a:solidFill>
                          <a:latin typeface="Mada"/>
                          <a:ea typeface="Mada"/>
                          <a:cs typeface="Mada"/>
                          <a:sym typeface="Mada"/>
                        </a:rPr>
                        <a:t>↑ Vasopressin </a:t>
                      </a:r>
                      <a:endParaRPr b="1" sz="11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Same effect</a:t>
                      </a:r>
                      <a:endParaRPr sz="1100">
                        <a:latin typeface="Mada"/>
                        <a:ea typeface="Mada"/>
                        <a:cs typeface="Mada"/>
                        <a:sym typeface="Mada"/>
                      </a:endParaRPr>
                    </a:p>
                  </a:txBody>
                  <a:tcPr marT="91425" marB="91425" marR="91425" marL="72000"/>
                </a:tc>
                <a:tc>
                  <a:txBody>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Same effect</a:t>
                      </a:r>
                      <a:endParaRPr sz="1100">
                        <a:latin typeface="Mada"/>
                        <a:ea typeface="Mada"/>
                        <a:cs typeface="Mada"/>
                        <a:sym typeface="Mada"/>
                      </a:endParaRPr>
                    </a:p>
                  </a:txBody>
                  <a:tcPr marT="91425" marB="91425" marR="91425" marL="72000"/>
                </a:tc>
              </a:tr>
              <a:tr h="478325">
                <a:tc>
                  <a:txBody>
                    <a:bodyPr/>
                    <a:lstStyle/>
                    <a:p>
                      <a:pPr indent="0" lvl="0" marL="0" rtl="0" algn="ctr">
                        <a:spcBef>
                          <a:spcPts val="0"/>
                        </a:spcBef>
                        <a:spcAft>
                          <a:spcPts val="0"/>
                        </a:spcAft>
                        <a:buNone/>
                      </a:pPr>
                      <a:r>
                        <a:rPr b="1" lang="en-GB" sz="1100">
                          <a:solidFill>
                            <a:srgbClr val="9C254D"/>
                          </a:solidFill>
                          <a:latin typeface="Mada"/>
                          <a:ea typeface="Mada"/>
                          <a:cs typeface="Mada"/>
                          <a:sym typeface="Mada"/>
                        </a:rPr>
                        <a:t>↑ Interleukins &amp; TNFα </a:t>
                      </a:r>
                      <a:endParaRPr b="1" sz="11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May have a role in myocyte hypertrophy</a:t>
                      </a:r>
                      <a:endParaRPr sz="1100">
                        <a:latin typeface="Mada"/>
                        <a:ea typeface="Mada"/>
                        <a:cs typeface="Mada"/>
                        <a:sym typeface="Mada"/>
                      </a:endParaRPr>
                    </a:p>
                  </a:txBody>
                  <a:tcPr marT="91425" marB="91425" marR="91425" marL="72000"/>
                </a:tc>
                <a:tc>
                  <a:txBody>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Apoptosis</a:t>
                      </a:r>
                      <a:endParaRPr sz="1100">
                        <a:latin typeface="Mada"/>
                        <a:ea typeface="Mada"/>
                        <a:cs typeface="Mada"/>
                        <a:sym typeface="Mada"/>
                      </a:endParaRPr>
                    </a:p>
                  </a:txBody>
                  <a:tcPr marT="91425" marB="91425" marR="91425" marL="72000"/>
                </a:tc>
              </a:tr>
              <a:tr h="322350">
                <a:tc>
                  <a:txBody>
                    <a:bodyPr/>
                    <a:lstStyle/>
                    <a:p>
                      <a:pPr indent="0" lvl="0" marL="0" rtl="0" algn="ctr">
                        <a:spcBef>
                          <a:spcPts val="0"/>
                        </a:spcBef>
                        <a:spcAft>
                          <a:spcPts val="0"/>
                        </a:spcAft>
                        <a:buNone/>
                      </a:pPr>
                      <a:r>
                        <a:rPr b="1" lang="en-GB" sz="1100">
                          <a:solidFill>
                            <a:srgbClr val="9C254D"/>
                          </a:solidFill>
                          <a:latin typeface="Mada"/>
                          <a:ea typeface="Mada"/>
                          <a:cs typeface="Mada"/>
                          <a:sym typeface="Mada"/>
                        </a:rPr>
                        <a:t>↑ Endothelin </a:t>
                      </a:r>
                      <a:endParaRPr b="1" sz="110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20251" lvl="0" marL="136800" rtl="0" algn="l">
                        <a:spcBef>
                          <a:spcPts val="0"/>
                        </a:spcBef>
                        <a:spcAft>
                          <a:spcPts val="0"/>
                        </a:spcAft>
                        <a:buSzPts val="1100"/>
                        <a:buFont typeface="Mada"/>
                        <a:buChar char="-"/>
                      </a:pPr>
                      <a:r>
                        <a:rPr lang="en-GB" sz="1100">
                          <a:latin typeface="Mada"/>
                          <a:ea typeface="Mada"/>
                          <a:cs typeface="Mada"/>
                          <a:sym typeface="Mada"/>
                        </a:rPr>
                        <a:t>Vasoconstriction → </a:t>
                      </a:r>
                      <a:r>
                        <a:rPr lang="en-GB" sz="1100">
                          <a:solidFill>
                            <a:schemeClr val="dk1"/>
                          </a:solidFill>
                          <a:latin typeface="Mada"/>
                          <a:ea typeface="Mada"/>
                          <a:cs typeface="Mada"/>
                          <a:sym typeface="Mada"/>
                        </a:rPr>
                        <a:t>↑ </a:t>
                      </a:r>
                      <a:r>
                        <a:rPr lang="en-GB" sz="1100">
                          <a:latin typeface="Mada"/>
                          <a:ea typeface="Mada"/>
                          <a:cs typeface="Mada"/>
                          <a:sym typeface="Mada"/>
                        </a:rPr>
                        <a:t>Venous return </a:t>
                      </a:r>
                      <a:endParaRPr sz="1100">
                        <a:latin typeface="Mada"/>
                        <a:ea typeface="Mada"/>
                        <a:cs typeface="Mada"/>
                        <a:sym typeface="Mada"/>
                      </a:endParaRPr>
                    </a:p>
                  </a:txBody>
                  <a:tcPr marT="91425" marB="91425" marR="91425" marL="72000"/>
                </a:tc>
                <a:tc>
                  <a:txBody>
                    <a:bodyPr/>
                    <a:lstStyle/>
                    <a:p>
                      <a:pPr indent="-120251" lvl="0" marL="136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 Afterload</a:t>
                      </a:r>
                      <a:endParaRPr sz="1100">
                        <a:latin typeface="Mada"/>
                        <a:ea typeface="Mada"/>
                        <a:cs typeface="Mada"/>
                        <a:sym typeface="Mada"/>
                      </a:endParaRPr>
                    </a:p>
                  </a:txBody>
                  <a:tcPr marT="91425" marB="91425" marR="91425" marL="72000"/>
                </a:tc>
              </a:tr>
            </a:tbl>
          </a:graphicData>
        </a:graphic>
      </p:graphicFrame>
      <p:sp>
        <p:nvSpPr>
          <p:cNvPr id="177" name="Google Shape;177;p31"/>
          <p:cNvSpPr txBox="1"/>
          <p:nvPr/>
        </p:nvSpPr>
        <p:spPr>
          <a:xfrm>
            <a:off x="230975" y="777025"/>
            <a:ext cx="6331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Background of HF pathophysiology</a:t>
            </a:r>
            <a:endParaRPr sz="2200">
              <a:highlight>
                <a:srgbClr val="F5E9ED"/>
              </a:highlight>
              <a:latin typeface="Mada Black"/>
              <a:ea typeface="Mada Black"/>
              <a:cs typeface="Mada Black"/>
              <a:sym typeface="Mada Black"/>
            </a:endParaRPr>
          </a:p>
        </p:txBody>
      </p:sp>
      <p:sp>
        <p:nvSpPr>
          <p:cNvPr id="178" name="Google Shape;178;p31"/>
          <p:cNvSpPr txBox="1"/>
          <p:nvPr/>
        </p:nvSpPr>
        <p:spPr>
          <a:xfrm>
            <a:off x="476250" y="1238250"/>
            <a:ext cx="5237700" cy="87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a:latin typeface="Mada"/>
                <a:ea typeface="Mada"/>
                <a:cs typeface="Mada"/>
                <a:sym typeface="Mada"/>
              </a:rPr>
              <a:t>Heart failure pathophysiology:</a:t>
            </a:r>
            <a:endParaRPr b="1">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Index event</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Compensatory mechanisms</a:t>
            </a:r>
            <a:endParaRPr sz="1200">
              <a:latin typeface="Mada"/>
              <a:ea typeface="Mada"/>
              <a:cs typeface="Mada"/>
              <a:sym typeface="Mada"/>
            </a:endParaRPr>
          </a:p>
          <a:p>
            <a:pPr indent="-304800" lvl="0" marL="457200" rtl="0" algn="l">
              <a:spcBef>
                <a:spcPts val="0"/>
              </a:spcBef>
              <a:spcAft>
                <a:spcPts val="0"/>
              </a:spcAft>
              <a:buSzPts val="1200"/>
              <a:buFont typeface="Mada"/>
              <a:buAutoNum type="arabicPeriod"/>
            </a:pPr>
            <a:r>
              <a:rPr lang="en-GB" sz="1200">
                <a:latin typeface="Mada"/>
                <a:ea typeface="Mada"/>
                <a:cs typeface="Mada"/>
                <a:sym typeface="Mada"/>
              </a:rPr>
              <a:t>Maladaptive</a:t>
            </a:r>
            <a:r>
              <a:rPr lang="en-GB" sz="1200">
                <a:latin typeface="Mada"/>
                <a:ea typeface="Mada"/>
                <a:cs typeface="Mada"/>
                <a:sym typeface="Mada"/>
              </a:rPr>
              <a:t> mechanisms</a:t>
            </a:r>
            <a:endParaRPr sz="1200">
              <a:latin typeface="Mada"/>
              <a:ea typeface="Mada"/>
              <a:cs typeface="Mada"/>
              <a:sym typeface="Mada"/>
            </a:endParaRPr>
          </a:p>
        </p:txBody>
      </p:sp>
      <p:pic>
        <p:nvPicPr>
          <p:cNvPr id="179" name="Google Shape;179;p31"/>
          <p:cNvPicPr preferRelativeResize="0"/>
          <p:nvPr/>
        </p:nvPicPr>
        <p:blipFill>
          <a:blip r:embed="rId4">
            <a:alphaModFix/>
          </a:blip>
          <a:stretch>
            <a:fillRect/>
          </a:stretch>
        </p:blipFill>
        <p:spPr>
          <a:xfrm>
            <a:off x="3339031" y="1281713"/>
            <a:ext cx="1855818" cy="870900"/>
          </a:xfrm>
          <a:prstGeom prst="rect">
            <a:avLst/>
          </a:prstGeom>
          <a:noFill/>
          <a:ln>
            <a:noFill/>
          </a:ln>
        </p:spPr>
      </p:pic>
      <p:sp>
        <p:nvSpPr>
          <p:cNvPr id="180" name="Google Shape;180;p31"/>
          <p:cNvSpPr txBox="1"/>
          <p:nvPr/>
        </p:nvSpPr>
        <p:spPr>
          <a:xfrm>
            <a:off x="230975" y="8924925"/>
            <a:ext cx="7116600" cy="7587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rgbClr val="9C254D"/>
              </a:buClr>
              <a:buSzPts val="1600"/>
              <a:buFont typeface="Mada"/>
              <a:buAutoNum type="arabicParenR" startAt="3"/>
            </a:pPr>
            <a:r>
              <a:rPr b="1" lang="en-GB" sz="1600">
                <a:solidFill>
                  <a:srgbClr val="9C254D"/>
                </a:solidFill>
                <a:highlight>
                  <a:srgbClr val="C9DAF8"/>
                </a:highlight>
                <a:latin typeface="Mada"/>
                <a:ea typeface="Mada"/>
                <a:cs typeface="Mada"/>
                <a:sym typeface="Mada"/>
              </a:rPr>
              <a:t>Cellular changes</a:t>
            </a:r>
            <a:r>
              <a:rPr b="1" lang="en-GB" sz="1600">
                <a:solidFill>
                  <a:srgbClr val="9C254D"/>
                </a:solidFill>
                <a:highlight>
                  <a:srgbClr val="C9DAF8"/>
                </a:highlight>
                <a:latin typeface="Mada"/>
                <a:ea typeface="Mada"/>
                <a:cs typeface="Mada"/>
                <a:sym typeface="Mada"/>
              </a:rPr>
              <a:t>:</a:t>
            </a:r>
            <a:endParaRPr b="1" sz="1600">
              <a:solidFill>
                <a:srgbClr val="9C254D"/>
              </a:solidFill>
              <a:highlight>
                <a:srgbClr val="C9DAF8"/>
              </a:highlight>
              <a:latin typeface="Mada"/>
              <a:ea typeface="Mada"/>
              <a:cs typeface="Mada"/>
              <a:sym typeface="Mada"/>
            </a:endParaRPr>
          </a:p>
        </p:txBody>
      </p:sp>
      <p:sp>
        <p:nvSpPr>
          <p:cNvPr id="181" name="Google Shape;181;p31"/>
          <p:cNvSpPr/>
          <p:nvPr/>
        </p:nvSpPr>
        <p:spPr>
          <a:xfrm>
            <a:off x="114300" y="2678650"/>
            <a:ext cx="495300" cy="504900"/>
          </a:xfrm>
          <a:prstGeom prst="ellipse">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rgbClr val="FFFFFF"/>
                </a:solidFill>
                <a:latin typeface="Mada Black"/>
                <a:ea typeface="Mada Black"/>
                <a:cs typeface="Mada Black"/>
                <a:sym typeface="Mada Black"/>
              </a:rPr>
              <a:t>1</a:t>
            </a:r>
            <a:endParaRPr sz="2000">
              <a:solidFill>
                <a:srgbClr val="FFFFFF"/>
              </a:solidFill>
              <a:latin typeface="Mada Black"/>
              <a:ea typeface="Mada Black"/>
              <a:cs typeface="Mada Black"/>
              <a:sym typeface="Mada Black"/>
            </a:endParaRPr>
          </a:p>
        </p:txBody>
      </p:sp>
      <p:sp>
        <p:nvSpPr>
          <p:cNvPr id="182" name="Google Shape;182;p31"/>
          <p:cNvSpPr/>
          <p:nvPr/>
        </p:nvSpPr>
        <p:spPr>
          <a:xfrm>
            <a:off x="114300" y="4954175"/>
            <a:ext cx="495300" cy="504900"/>
          </a:xfrm>
          <a:prstGeom prst="ellipse">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rgbClr val="FFFFFF"/>
                </a:solidFill>
                <a:latin typeface="Mada Black"/>
                <a:ea typeface="Mada Black"/>
                <a:cs typeface="Mada Black"/>
                <a:sym typeface="Mada Black"/>
              </a:rPr>
              <a:t>2</a:t>
            </a:r>
            <a:endParaRPr sz="2000">
              <a:solidFill>
                <a:srgbClr val="FFFFFF"/>
              </a:solidFill>
              <a:latin typeface="Mada Black"/>
              <a:ea typeface="Mada Black"/>
              <a:cs typeface="Mada Black"/>
              <a:sym typeface="Mada Black"/>
            </a:endParaRPr>
          </a:p>
        </p:txBody>
      </p:sp>
      <p:sp>
        <p:nvSpPr>
          <p:cNvPr id="183" name="Google Shape;183;p31"/>
          <p:cNvSpPr/>
          <p:nvPr/>
        </p:nvSpPr>
        <p:spPr>
          <a:xfrm>
            <a:off x="114300" y="8880825"/>
            <a:ext cx="495300" cy="504900"/>
          </a:xfrm>
          <a:prstGeom prst="ellipse">
            <a:avLst/>
          </a:prstGeom>
          <a:solidFill>
            <a:srgbClr val="9C254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2000">
                <a:solidFill>
                  <a:srgbClr val="FFFFFF"/>
                </a:solidFill>
                <a:latin typeface="Mada Black"/>
                <a:ea typeface="Mada Black"/>
                <a:cs typeface="Mada Black"/>
                <a:sym typeface="Mada Black"/>
              </a:rPr>
              <a:t>3</a:t>
            </a:r>
            <a:endParaRPr sz="2000">
              <a:solidFill>
                <a:srgbClr val="FFFFFF"/>
              </a:solidFill>
              <a:latin typeface="Mada Black"/>
              <a:ea typeface="Mada Black"/>
              <a:cs typeface="Mada Black"/>
              <a:sym typeface="Mada Black"/>
            </a:endParaRPr>
          </a:p>
        </p:txBody>
      </p:sp>
      <p:sp>
        <p:nvSpPr>
          <p:cNvPr id="184" name="Google Shape;184;p31"/>
          <p:cNvSpPr txBox="1"/>
          <p:nvPr/>
        </p:nvSpPr>
        <p:spPr>
          <a:xfrm>
            <a:off x="230975" y="2206700"/>
            <a:ext cx="63318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Changes in HF</a:t>
            </a:r>
            <a:endParaRPr sz="2200">
              <a:highlight>
                <a:srgbClr val="F5E9ED"/>
              </a:highlight>
              <a:latin typeface="Mada Black"/>
              <a:ea typeface="Mada Black"/>
              <a:cs typeface="Mada Black"/>
              <a:sym typeface="Mada Black"/>
            </a:endParaRPr>
          </a:p>
        </p:txBody>
      </p:sp>
      <p:cxnSp>
        <p:nvCxnSpPr>
          <p:cNvPr id="185" name="Google Shape;185;p31"/>
          <p:cNvCxnSpPr/>
          <p:nvPr/>
        </p:nvCxnSpPr>
        <p:spPr>
          <a:xfrm rot="10800000">
            <a:off x="8900" y="10078250"/>
            <a:ext cx="7612800" cy="0"/>
          </a:xfrm>
          <a:prstGeom prst="straightConnector1">
            <a:avLst/>
          </a:prstGeom>
          <a:noFill/>
          <a:ln cap="flat" cmpd="sng" w="28575">
            <a:solidFill>
              <a:srgbClr val="9C254D"/>
            </a:solidFill>
            <a:prstDash val="dot"/>
            <a:round/>
            <a:headEnd len="med" w="med" type="none"/>
            <a:tailEnd len="med" w="med" type="none"/>
          </a:ln>
        </p:spPr>
      </p:cxnSp>
      <p:pic>
        <p:nvPicPr>
          <p:cNvPr id="186" name="Google Shape;186;p31"/>
          <p:cNvPicPr preferRelativeResize="0"/>
          <p:nvPr/>
        </p:nvPicPr>
        <p:blipFill>
          <a:blip r:embed="rId5">
            <a:alphaModFix/>
          </a:blip>
          <a:stretch>
            <a:fillRect/>
          </a:stretch>
        </p:blipFill>
        <p:spPr>
          <a:xfrm>
            <a:off x="6153125" y="3881725"/>
            <a:ext cx="1337351" cy="1360451"/>
          </a:xfrm>
          <a:prstGeom prst="rect">
            <a:avLst/>
          </a:prstGeom>
          <a:noFill/>
          <a:ln cap="flat" cmpd="sng" w="19050">
            <a:solidFill>
              <a:srgbClr val="FF0000"/>
            </a:solidFill>
            <a:prstDash val="solid"/>
            <a:round/>
            <a:headEnd len="sm" w="sm" type="none"/>
            <a:tailEnd len="sm" w="sm" type="none"/>
          </a:ln>
        </p:spPr>
      </p:pic>
      <p:sp>
        <p:nvSpPr>
          <p:cNvPr id="187" name="Google Shape;187;p31"/>
          <p:cNvSpPr txBox="1"/>
          <p:nvPr/>
        </p:nvSpPr>
        <p:spPr>
          <a:xfrm>
            <a:off x="24375" y="10077025"/>
            <a:ext cx="7589400" cy="64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000">
                <a:solidFill>
                  <a:srgbClr val="6AA84F"/>
                </a:solidFill>
                <a:latin typeface="Mada"/>
                <a:ea typeface="Mada"/>
                <a:cs typeface="Mada"/>
                <a:sym typeface="Mada"/>
              </a:rPr>
              <a:t>1- total body sodium will increase but we will also retain water which will dilute the sodium (</a:t>
            </a:r>
            <a:r>
              <a:rPr lang="en-GB" sz="1000">
                <a:solidFill>
                  <a:srgbClr val="6AA84F"/>
                </a:solidFill>
                <a:latin typeface="Mada"/>
                <a:ea typeface="Mada"/>
                <a:cs typeface="Mada"/>
                <a:sym typeface="Mada"/>
              </a:rPr>
              <a:t>the concentration won’t change)</a:t>
            </a:r>
            <a:r>
              <a:rPr lang="en-GB" sz="1000">
                <a:solidFill>
                  <a:srgbClr val="6AA84F"/>
                </a:solidFill>
                <a:latin typeface="Mada"/>
                <a:ea typeface="Mada"/>
                <a:cs typeface="Mada"/>
                <a:sym typeface="Mada"/>
              </a:rPr>
              <a:t>. So if we see low sodium concentration it will be a bad sign. </a:t>
            </a:r>
            <a:endParaRPr sz="1000">
              <a:solidFill>
                <a:srgbClr val="6AA84F"/>
              </a:solidFill>
              <a:latin typeface="Mada"/>
              <a:ea typeface="Mada"/>
              <a:cs typeface="Mada"/>
              <a:sym typeface="Mada"/>
            </a:endParaRPr>
          </a:p>
        </p:txBody>
      </p:sp>
      <p:sp>
        <p:nvSpPr>
          <p:cNvPr id="188" name="Google Shape;188;p31"/>
          <p:cNvSpPr txBox="1"/>
          <p:nvPr/>
        </p:nvSpPr>
        <p:spPr>
          <a:xfrm>
            <a:off x="381925" y="9310825"/>
            <a:ext cx="6867300" cy="504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6AA84F"/>
              </a:buClr>
              <a:buSzPts val="1200"/>
              <a:buFont typeface="Mada"/>
              <a:buChar char="●"/>
            </a:pPr>
            <a:r>
              <a:rPr lang="en-GB" sz="1200">
                <a:solidFill>
                  <a:srgbClr val="6AA84F"/>
                </a:solidFill>
                <a:latin typeface="Mada"/>
                <a:ea typeface="Mada"/>
                <a:cs typeface="Mada"/>
                <a:sym typeface="Mada"/>
              </a:rPr>
              <a:t>Hypertrophy, loss of myocytes and increased interstitial ﬁbrosis.</a:t>
            </a:r>
            <a:endParaRPr sz="1200">
              <a:solidFill>
                <a:srgbClr val="6AA84F"/>
              </a:solidFill>
              <a:latin typeface="Mada"/>
              <a:ea typeface="Mada"/>
              <a:cs typeface="Mada"/>
              <a:sym typeface="Mada"/>
            </a:endParaRPr>
          </a:p>
        </p:txBody>
      </p:sp>
      <p:sp>
        <p:nvSpPr>
          <p:cNvPr id="189" name="Google Shape;189;p31"/>
          <p:cNvSpPr/>
          <p:nvPr/>
        </p:nvSpPr>
        <p:spPr>
          <a:xfrm>
            <a:off x="331350" y="6969975"/>
            <a:ext cx="144900" cy="1518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p32"/>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Systolic and Diastolic HF</a:t>
            </a:r>
            <a:endParaRPr sz="2600">
              <a:latin typeface="Mada Black"/>
              <a:ea typeface="Mada Black"/>
              <a:cs typeface="Mada Black"/>
              <a:sym typeface="Mada Black"/>
            </a:endParaRPr>
          </a:p>
        </p:txBody>
      </p:sp>
      <p:sp>
        <p:nvSpPr>
          <p:cNvPr id="195" name="Google Shape;195;p32"/>
          <p:cNvSpPr txBox="1"/>
          <p:nvPr/>
        </p:nvSpPr>
        <p:spPr>
          <a:xfrm>
            <a:off x="283325" y="929400"/>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Systolic VS </a:t>
            </a:r>
            <a:r>
              <a:rPr lang="en-GB" sz="2200">
                <a:highlight>
                  <a:srgbClr val="F5E9ED"/>
                </a:highlight>
                <a:latin typeface="Mada Black"/>
                <a:ea typeface="Mada Black"/>
                <a:cs typeface="Mada Black"/>
                <a:sym typeface="Mada Black"/>
              </a:rPr>
              <a:t>Diastolic</a:t>
            </a:r>
            <a:r>
              <a:rPr lang="en-GB" sz="2200">
                <a:highlight>
                  <a:srgbClr val="F5E9ED"/>
                </a:highlight>
                <a:latin typeface="Mada Black"/>
                <a:ea typeface="Mada Black"/>
                <a:cs typeface="Mada Black"/>
                <a:sym typeface="Mada Black"/>
              </a:rPr>
              <a:t> Dysfunction</a:t>
            </a:r>
            <a:endParaRPr sz="2200">
              <a:highlight>
                <a:srgbClr val="F5E9ED"/>
              </a:highlight>
              <a:latin typeface="Mada Black"/>
              <a:ea typeface="Mada Black"/>
              <a:cs typeface="Mada Black"/>
              <a:sym typeface="Mada Black"/>
            </a:endParaRPr>
          </a:p>
        </p:txBody>
      </p:sp>
      <p:graphicFrame>
        <p:nvGraphicFramePr>
          <p:cNvPr id="196" name="Google Shape;196;p32"/>
          <p:cNvGraphicFramePr/>
          <p:nvPr/>
        </p:nvGraphicFramePr>
        <p:xfrm>
          <a:off x="248813" y="1537288"/>
          <a:ext cx="3000000" cy="3000000"/>
        </p:xfrm>
        <a:graphic>
          <a:graphicData uri="http://schemas.openxmlformats.org/drawingml/2006/table">
            <a:tbl>
              <a:tblPr>
                <a:noFill/>
                <a:tableStyleId>{CC369E86-8323-432C-B50D-B4B191C9F64A}</a:tableStyleId>
              </a:tblPr>
              <a:tblGrid>
                <a:gridCol w="3066500"/>
                <a:gridCol w="4025400"/>
              </a:tblGrid>
              <a:tr h="364625">
                <a:tc>
                  <a:txBody>
                    <a:bodyPr/>
                    <a:lstStyle/>
                    <a:p>
                      <a:pPr indent="0" lvl="0" marL="0" rtl="0" algn="ctr">
                        <a:spcBef>
                          <a:spcPts val="0"/>
                        </a:spcBef>
                        <a:spcAft>
                          <a:spcPts val="0"/>
                        </a:spcAft>
                        <a:buNone/>
                      </a:pPr>
                      <a:r>
                        <a:rPr b="1" lang="en-GB" sz="1600">
                          <a:solidFill>
                            <a:srgbClr val="FFFFFF"/>
                          </a:solidFill>
                          <a:latin typeface="Mada"/>
                          <a:ea typeface="Mada"/>
                          <a:cs typeface="Mada"/>
                          <a:sym typeface="Mada"/>
                        </a:rPr>
                        <a:t>Systolic dysfun</a:t>
                      </a:r>
                      <a:r>
                        <a:rPr b="1" lang="en-GB" sz="1600">
                          <a:solidFill>
                            <a:srgbClr val="FFFFFF"/>
                          </a:solidFill>
                          <a:latin typeface="Mada"/>
                          <a:ea typeface="Mada"/>
                          <a:cs typeface="Mada"/>
                          <a:sym typeface="Mada"/>
                        </a:rPr>
                        <a:t>ction (HFrEF)</a:t>
                      </a:r>
                      <a:r>
                        <a:rPr b="1" baseline="30000" lang="en-GB" sz="1600">
                          <a:solidFill>
                            <a:srgbClr val="FFFFFF"/>
                          </a:solidFill>
                          <a:latin typeface="Mada"/>
                          <a:ea typeface="Mada"/>
                          <a:cs typeface="Mada"/>
                          <a:sym typeface="Mada"/>
                        </a:rPr>
                        <a:t>1</a:t>
                      </a:r>
                      <a:endParaRPr b="1" baseline="30000" sz="16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600">
                          <a:solidFill>
                            <a:srgbClr val="FFFFFF"/>
                          </a:solidFill>
                          <a:latin typeface="Mada"/>
                          <a:ea typeface="Mada"/>
                          <a:cs typeface="Mada"/>
                          <a:sym typeface="Mada"/>
                        </a:rPr>
                        <a:t>Diastolic</a:t>
                      </a:r>
                      <a:r>
                        <a:rPr b="1" lang="en-GB" sz="1600">
                          <a:solidFill>
                            <a:srgbClr val="FFFFFF"/>
                          </a:solidFill>
                          <a:latin typeface="Mada"/>
                          <a:ea typeface="Mada"/>
                          <a:cs typeface="Mada"/>
                          <a:sym typeface="Mada"/>
                        </a:rPr>
                        <a:t> dysfunction </a:t>
                      </a:r>
                      <a:r>
                        <a:rPr b="1" lang="en-GB" sz="1600">
                          <a:solidFill>
                            <a:srgbClr val="FFFFFF"/>
                          </a:solidFill>
                          <a:latin typeface="Mada"/>
                          <a:ea typeface="Mada"/>
                          <a:cs typeface="Mada"/>
                          <a:sym typeface="Mada"/>
                        </a:rPr>
                        <a:t>(HFpEF)</a:t>
                      </a:r>
                      <a:r>
                        <a:rPr b="1" baseline="30000" lang="en-GB" sz="1600">
                          <a:solidFill>
                            <a:srgbClr val="FFFFFF"/>
                          </a:solidFill>
                          <a:latin typeface="Mada"/>
                          <a:ea typeface="Mada"/>
                          <a:cs typeface="Mada"/>
                          <a:sym typeface="Mada"/>
                        </a:rPr>
                        <a:t>1</a:t>
                      </a:r>
                      <a:endParaRPr b="1" baseline="30000" sz="1600">
                        <a:solidFill>
                          <a:srgbClr val="FFFFFF"/>
                        </a:solidFill>
                        <a:latin typeface="Mada"/>
                        <a:ea typeface="Mada"/>
                        <a:cs typeface="Mada"/>
                        <a:sym typeface="Mada"/>
                      </a:endParaRPr>
                    </a:p>
                  </a:txBody>
                  <a:tcPr marT="91425" marB="91425" marR="91425" marL="91425" anchor="ctr">
                    <a:solidFill>
                      <a:srgbClr val="9C254D"/>
                    </a:solidFill>
                  </a:tcPr>
                </a:tc>
              </a:tr>
              <a:tr h="1897375">
                <a:tc>
                  <a:txBody>
                    <a:bodyPr/>
                    <a:lstStyle/>
                    <a:p>
                      <a:pPr indent="-234599" lvl="0" marL="280799" rtl="0" algn="l">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Owing to</a:t>
                      </a:r>
                      <a:r>
                        <a:rPr lang="en-GB" sz="1200">
                          <a:solidFill>
                            <a:schemeClr val="dk1"/>
                          </a:solidFill>
                          <a:latin typeface="Mada"/>
                          <a:ea typeface="Mada"/>
                          <a:cs typeface="Mada"/>
                          <a:sym typeface="Mada"/>
                        </a:rPr>
                        <a:t> </a:t>
                      </a:r>
                      <a:r>
                        <a:rPr b="1" lang="en-GB" sz="1200">
                          <a:solidFill>
                            <a:srgbClr val="CC0000"/>
                          </a:solidFill>
                          <a:latin typeface="Mada"/>
                          <a:ea typeface="Mada"/>
                          <a:cs typeface="Mada"/>
                          <a:sym typeface="Mada"/>
                        </a:rPr>
                        <a:t>impaired </a:t>
                      </a:r>
                      <a:r>
                        <a:rPr b="1" lang="en-GB" sz="1200">
                          <a:solidFill>
                            <a:srgbClr val="CC0000"/>
                          </a:solidFill>
                          <a:latin typeface="Mada"/>
                          <a:ea typeface="Mada"/>
                          <a:cs typeface="Mada"/>
                          <a:sym typeface="Mada"/>
                        </a:rPr>
                        <a:t>contractility</a:t>
                      </a:r>
                      <a:r>
                        <a:rPr lang="en-GB" sz="1200">
                          <a:solidFill>
                            <a:schemeClr val="dk1"/>
                          </a:solidFill>
                          <a:latin typeface="Mada"/>
                          <a:ea typeface="Mada"/>
                          <a:cs typeface="Mada"/>
                          <a:sym typeface="Mada"/>
                        </a:rPr>
                        <a:t> </a:t>
                      </a:r>
                      <a:endParaRPr sz="1200">
                        <a:solidFill>
                          <a:schemeClr val="dk1"/>
                        </a:solidFill>
                        <a:latin typeface="Mada"/>
                        <a:ea typeface="Mada"/>
                        <a:cs typeface="Mada"/>
                        <a:sym typeface="Mada"/>
                      </a:endParaRPr>
                    </a:p>
                    <a:p>
                      <a:pPr indent="-234599" lvl="0" marL="280799" rtl="0" algn="l">
                        <a:spcBef>
                          <a:spcPts val="0"/>
                        </a:spcBef>
                        <a:spcAft>
                          <a:spcPts val="0"/>
                        </a:spcAft>
                        <a:buClr>
                          <a:schemeClr val="dk1"/>
                        </a:buClr>
                        <a:buSzPts val="1200"/>
                        <a:buFont typeface="Mada"/>
                        <a:buChar char="●"/>
                      </a:pPr>
                      <a:r>
                        <a:rPr b="1" lang="en-GB" sz="1200">
                          <a:solidFill>
                            <a:srgbClr val="CC0000"/>
                          </a:solidFill>
                          <a:latin typeface="Mada"/>
                          <a:ea typeface="Mada"/>
                          <a:cs typeface="Mada"/>
                          <a:sym typeface="Mada"/>
                        </a:rPr>
                        <a:t>EF is reduced (&lt;45%)</a:t>
                      </a:r>
                      <a:endParaRPr b="1" sz="1200">
                        <a:solidFill>
                          <a:srgbClr val="CC0000"/>
                        </a:solidFill>
                        <a:latin typeface="Mada"/>
                        <a:ea typeface="Mada"/>
                        <a:cs typeface="Mada"/>
                        <a:sym typeface="Mada"/>
                      </a:endParaRPr>
                    </a:p>
                    <a:p>
                      <a:pPr indent="-234599" lvl="0" marL="280799" rtl="0" algn="l">
                        <a:spcBef>
                          <a:spcPts val="0"/>
                        </a:spcBef>
                        <a:spcAft>
                          <a:spcPts val="0"/>
                        </a:spcAft>
                        <a:buClr>
                          <a:srgbClr val="1C4588"/>
                        </a:buClr>
                        <a:buSzPts val="1200"/>
                        <a:buFont typeface="Mada"/>
                        <a:buChar char="●"/>
                      </a:pPr>
                      <a:r>
                        <a:rPr b="1" lang="en-GB" sz="1200">
                          <a:solidFill>
                            <a:srgbClr val="1C4588"/>
                          </a:solidFill>
                          <a:latin typeface="Mada"/>
                          <a:ea typeface="Mada"/>
                          <a:cs typeface="Mada"/>
                          <a:sym typeface="Mada"/>
                        </a:rPr>
                        <a:t>Causes include: </a:t>
                      </a:r>
                      <a:endParaRPr b="1" sz="1200">
                        <a:solidFill>
                          <a:srgbClr val="1C4588"/>
                        </a:solidFill>
                        <a:latin typeface="Mada"/>
                        <a:ea typeface="Mada"/>
                        <a:cs typeface="Mada"/>
                        <a:sym typeface="Mada"/>
                      </a:endParaRPr>
                    </a:p>
                    <a:p>
                      <a:pPr indent="-162600" lvl="1" marL="63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Ischemic heart disease or after a recent MI—infarcted cardiac muscle does not pump blood.</a:t>
                      </a:r>
                      <a:endParaRPr sz="1200">
                        <a:solidFill>
                          <a:srgbClr val="1C4588"/>
                        </a:solidFill>
                        <a:latin typeface="Mada"/>
                        <a:ea typeface="Mada"/>
                        <a:cs typeface="Mada"/>
                        <a:sym typeface="Mada"/>
                      </a:endParaRPr>
                    </a:p>
                    <a:p>
                      <a:pPr indent="-162600" lvl="1" marL="63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HTN resulting in cardiomyopathy </a:t>
                      </a:r>
                      <a:endParaRPr sz="1200">
                        <a:solidFill>
                          <a:srgbClr val="1C4588"/>
                        </a:solidFill>
                        <a:latin typeface="Mada"/>
                        <a:ea typeface="Mada"/>
                        <a:cs typeface="Mada"/>
                        <a:sym typeface="Mada"/>
                      </a:endParaRPr>
                    </a:p>
                    <a:p>
                      <a:pPr indent="-162600" lvl="1" marL="63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Valvular heart disease </a:t>
                      </a:r>
                      <a:endParaRPr sz="1200">
                        <a:solidFill>
                          <a:srgbClr val="1C4588"/>
                        </a:solidFill>
                        <a:latin typeface="Mada"/>
                        <a:ea typeface="Mada"/>
                        <a:cs typeface="Mada"/>
                        <a:sym typeface="Mada"/>
                      </a:endParaRPr>
                    </a:p>
                    <a:p>
                      <a:pPr indent="-162600" lvl="1" marL="63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Myocarditis (postviral) </a:t>
                      </a:r>
                      <a:endParaRPr sz="1200">
                        <a:solidFill>
                          <a:srgbClr val="1C4588"/>
                        </a:solidFill>
                        <a:latin typeface="Mada"/>
                        <a:ea typeface="Mada"/>
                        <a:cs typeface="Mada"/>
                        <a:sym typeface="Mada"/>
                      </a:endParaRPr>
                    </a:p>
                    <a:p>
                      <a:pPr indent="-162600" lvl="1" marL="630000" rtl="0" algn="l">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Less common causes: Alcohol abuse, radiation, hemochromatosis, thyroid disease</a:t>
                      </a:r>
                      <a:endParaRPr sz="1200">
                        <a:solidFill>
                          <a:srgbClr val="1C4588"/>
                        </a:solidFill>
                        <a:latin typeface="Mada"/>
                        <a:ea typeface="Mada"/>
                        <a:cs typeface="Mada"/>
                        <a:sym typeface="Mada"/>
                      </a:endParaRPr>
                    </a:p>
                  </a:txBody>
                  <a:tcPr marT="91425" marB="91425" marR="91425" marL="91425"/>
                </a:tc>
                <a:tc>
                  <a:txBody>
                    <a:bodyPr/>
                    <a:lstStyle/>
                    <a:p>
                      <a:pPr indent="-198600" lvl="0" marL="244800" rtl="0" algn="l">
                        <a:lnSpc>
                          <a:spcPct val="115000"/>
                        </a:lnSpc>
                        <a:spcBef>
                          <a:spcPts val="0"/>
                        </a:spcBef>
                        <a:spcAft>
                          <a:spcPts val="0"/>
                        </a:spcAft>
                        <a:buClr>
                          <a:schemeClr val="dk1"/>
                        </a:buClr>
                        <a:buSzPts val="1200"/>
                        <a:buFont typeface="Mada"/>
                        <a:buChar char="●"/>
                      </a:pPr>
                      <a:r>
                        <a:rPr lang="en-GB" sz="1200">
                          <a:solidFill>
                            <a:srgbClr val="1C4588"/>
                          </a:solidFill>
                          <a:latin typeface="Mada"/>
                          <a:ea typeface="Mada"/>
                          <a:cs typeface="Mada"/>
                          <a:sym typeface="Mada"/>
                        </a:rPr>
                        <a:t>Owing to</a:t>
                      </a:r>
                      <a:r>
                        <a:rPr lang="en-GB" sz="1200">
                          <a:solidFill>
                            <a:schemeClr val="dk1"/>
                          </a:solidFill>
                          <a:latin typeface="Mada"/>
                          <a:ea typeface="Mada"/>
                          <a:cs typeface="Mada"/>
                          <a:sym typeface="Mada"/>
                        </a:rPr>
                        <a:t> </a:t>
                      </a:r>
                      <a:r>
                        <a:rPr b="1" lang="en-GB" sz="1200">
                          <a:solidFill>
                            <a:srgbClr val="CC0000"/>
                          </a:solidFill>
                          <a:latin typeface="Mada"/>
                          <a:ea typeface="Mada"/>
                          <a:cs typeface="Mada"/>
                          <a:sym typeface="Mada"/>
                        </a:rPr>
                        <a:t>impaired ventricular filling</a:t>
                      </a:r>
                      <a:r>
                        <a:rPr lang="en-GB" sz="1200">
                          <a:solidFill>
                            <a:schemeClr val="dk1"/>
                          </a:solidFill>
                          <a:latin typeface="Mada"/>
                          <a:ea typeface="Mada"/>
                          <a:cs typeface="Mada"/>
                          <a:sym typeface="Mada"/>
                        </a:rPr>
                        <a:t> </a:t>
                      </a:r>
                      <a:r>
                        <a:rPr lang="en-GB" sz="1200">
                          <a:solidFill>
                            <a:srgbClr val="1C4588"/>
                          </a:solidFill>
                          <a:latin typeface="Mada"/>
                          <a:ea typeface="Mada"/>
                          <a:cs typeface="Mada"/>
                          <a:sym typeface="Mada"/>
                        </a:rPr>
                        <a:t>during diastole (hence decreased cardiac output), because of either: Impaired relaxation or Increased stiffness of ventricle or both.</a:t>
                      </a:r>
                      <a:endParaRPr sz="1200">
                        <a:solidFill>
                          <a:srgbClr val="1C4588"/>
                        </a:solidFill>
                        <a:latin typeface="Mada"/>
                        <a:ea typeface="Mada"/>
                        <a:cs typeface="Mada"/>
                        <a:sym typeface="Mada"/>
                      </a:endParaRPr>
                    </a:p>
                    <a:p>
                      <a:pPr indent="-198600" lvl="0" marL="244800" rtl="0" algn="l">
                        <a:lnSpc>
                          <a:spcPct val="115000"/>
                        </a:lnSpc>
                        <a:spcBef>
                          <a:spcPts val="0"/>
                        </a:spcBef>
                        <a:spcAft>
                          <a:spcPts val="0"/>
                        </a:spcAft>
                        <a:buClr>
                          <a:srgbClr val="CC0000"/>
                        </a:buClr>
                        <a:buSzPts val="1200"/>
                        <a:buFont typeface="Mada"/>
                        <a:buChar char="●"/>
                      </a:pPr>
                      <a:r>
                        <a:rPr b="1" lang="en-GB" sz="1200">
                          <a:solidFill>
                            <a:srgbClr val="CC0000"/>
                          </a:solidFill>
                          <a:latin typeface="Mada"/>
                          <a:ea typeface="Mada"/>
                          <a:cs typeface="Mada"/>
                          <a:sym typeface="Mada"/>
                        </a:rPr>
                        <a:t>EF is preserved (&gt;45-50%)</a:t>
                      </a:r>
                      <a:endParaRPr b="1" sz="1200">
                        <a:solidFill>
                          <a:srgbClr val="CC0000"/>
                        </a:solidFill>
                        <a:latin typeface="Mada"/>
                        <a:ea typeface="Mada"/>
                        <a:cs typeface="Mada"/>
                        <a:sym typeface="Mada"/>
                      </a:endParaRPr>
                    </a:p>
                    <a:p>
                      <a:pPr indent="-198600" lvl="0" marL="2448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Diastoli</a:t>
                      </a:r>
                      <a:r>
                        <a:rPr lang="en-GB" sz="1200">
                          <a:solidFill>
                            <a:srgbClr val="1C4588"/>
                          </a:solidFill>
                          <a:latin typeface="Mada"/>
                          <a:ea typeface="Mada"/>
                          <a:cs typeface="Mada"/>
                          <a:sym typeface="Mada"/>
                        </a:rPr>
                        <a:t>c dysfunction is less common than systolic dysfunction. </a:t>
                      </a:r>
                      <a:endParaRPr sz="1200">
                        <a:solidFill>
                          <a:srgbClr val="1C4588"/>
                        </a:solidFill>
                        <a:latin typeface="Mada"/>
                        <a:ea typeface="Mada"/>
                        <a:cs typeface="Mada"/>
                        <a:sym typeface="Mada"/>
                      </a:endParaRPr>
                    </a:p>
                    <a:p>
                      <a:pPr indent="-198600" lvl="0" marL="244800" rtl="0" algn="l">
                        <a:lnSpc>
                          <a:spcPct val="115000"/>
                        </a:lnSpc>
                        <a:spcBef>
                          <a:spcPts val="0"/>
                        </a:spcBef>
                        <a:spcAft>
                          <a:spcPts val="0"/>
                        </a:spcAft>
                        <a:buClr>
                          <a:srgbClr val="1C4588"/>
                        </a:buClr>
                        <a:buSzPts val="1200"/>
                        <a:buFont typeface="Mada"/>
                        <a:buChar char="●"/>
                      </a:pPr>
                      <a:r>
                        <a:rPr lang="en-GB" sz="1200">
                          <a:solidFill>
                            <a:srgbClr val="1C4588"/>
                          </a:solidFill>
                          <a:latin typeface="Mada"/>
                          <a:ea typeface="Mada"/>
                          <a:cs typeface="Mada"/>
                          <a:sym typeface="Mada"/>
                        </a:rPr>
                        <a:t>HTN leading to myocardial hypertrophy is the most common cause of diastolic dysfunction.</a:t>
                      </a:r>
                      <a:endParaRPr b="1" sz="1200">
                        <a:solidFill>
                          <a:schemeClr val="dk1"/>
                        </a:solidFill>
                        <a:highlight>
                          <a:srgbClr val="FFFF00"/>
                        </a:highlight>
                        <a:latin typeface="Mada"/>
                        <a:ea typeface="Mada"/>
                        <a:cs typeface="Mada"/>
                        <a:sym typeface="Mada"/>
                      </a:endParaRPr>
                    </a:p>
                    <a:p>
                      <a:pPr indent="-198600" lvl="0" marL="244800" rtl="0" algn="l">
                        <a:lnSpc>
                          <a:spcPct val="115000"/>
                        </a:lnSpc>
                        <a:spcBef>
                          <a:spcPts val="0"/>
                        </a:spcBef>
                        <a:spcAft>
                          <a:spcPts val="0"/>
                        </a:spcAft>
                        <a:buClr>
                          <a:srgbClr val="1C4588"/>
                        </a:buClr>
                        <a:buSzPts val="1200"/>
                        <a:buChar char="●"/>
                      </a:pPr>
                      <a:r>
                        <a:rPr b="1" lang="en-GB" sz="1200">
                          <a:solidFill>
                            <a:srgbClr val="1C4588"/>
                          </a:solidFill>
                          <a:latin typeface="Mada"/>
                          <a:ea typeface="Mada"/>
                          <a:cs typeface="Mada"/>
                          <a:sym typeface="Mada"/>
                        </a:rPr>
                        <a:t>Risk factors: </a:t>
                      </a:r>
                      <a:r>
                        <a:rPr lang="en-GB" sz="1200">
                          <a:solidFill>
                            <a:srgbClr val="1C4588"/>
                          </a:solidFill>
                          <a:latin typeface="Mada"/>
                          <a:ea typeface="Mada"/>
                          <a:cs typeface="Mada"/>
                          <a:sym typeface="Mada"/>
                        </a:rPr>
                        <a:t>Age, female, HTN, LVH, ischemia, DM, Obesity, RCM and HCM. </a:t>
                      </a:r>
                      <a:endParaRPr sz="1200">
                        <a:solidFill>
                          <a:srgbClr val="1C4588"/>
                        </a:solidFill>
                        <a:latin typeface="Mada"/>
                        <a:ea typeface="Mada"/>
                        <a:cs typeface="Mada"/>
                        <a:sym typeface="Mada"/>
                      </a:endParaRPr>
                    </a:p>
                    <a:p>
                      <a:pPr indent="-198600" lvl="0" marL="244800" rtl="0" algn="l">
                        <a:lnSpc>
                          <a:spcPct val="115000"/>
                        </a:lnSpc>
                        <a:spcBef>
                          <a:spcPts val="0"/>
                        </a:spcBef>
                        <a:spcAft>
                          <a:spcPts val="0"/>
                        </a:spcAft>
                        <a:buClr>
                          <a:srgbClr val="1C4588"/>
                        </a:buClr>
                        <a:buSzPts val="1200"/>
                        <a:buChar char="●"/>
                      </a:pPr>
                      <a:r>
                        <a:rPr b="1" lang="en-GB" sz="1200">
                          <a:solidFill>
                            <a:srgbClr val="1C4588"/>
                          </a:solidFill>
                          <a:latin typeface="Mada"/>
                          <a:ea typeface="Mada"/>
                          <a:cs typeface="Mada"/>
                          <a:sym typeface="Mada"/>
                        </a:rPr>
                        <a:t>Factors associated with decompensation:</a:t>
                      </a:r>
                      <a:r>
                        <a:rPr lang="en-GB" sz="1200">
                          <a:solidFill>
                            <a:srgbClr val="1C4588"/>
                          </a:solidFill>
                          <a:latin typeface="Mada"/>
                          <a:ea typeface="Mada"/>
                          <a:cs typeface="Mada"/>
                          <a:sym typeface="Mada"/>
                        </a:rPr>
                        <a:t> uncontrolled / labile HTN, AF, ischemia, volume overload and extracardiac cause.</a:t>
                      </a:r>
                      <a:endParaRPr sz="1200">
                        <a:solidFill>
                          <a:srgbClr val="1C4588"/>
                        </a:solidFill>
                      </a:endParaRPr>
                    </a:p>
                  </a:txBody>
                  <a:tcPr marT="91425" marB="91425" marR="91425" marL="91425"/>
                </a:tc>
              </a:tr>
            </a:tbl>
          </a:graphicData>
        </a:graphic>
      </p:graphicFrame>
      <p:sp>
        <p:nvSpPr>
          <p:cNvPr id="197" name="Google Shape;197;p32"/>
          <p:cNvSpPr txBox="1"/>
          <p:nvPr/>
        </p:nvSpPr>
        <p:spPr>
          <a:xfrm>
            <a:off x="130925" y="4990125"/>
            <a:ext cx="6410400" cy="70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1200"/>
              </a:spcAft>
              <a:buNone/>
            </a:pPr>
            <a:r>
              <a:rPr b="1" lang="en-GB" sz="1200">
                <a:latin typeface="Mada"/>
                <a:ea typeface="Mada"/>
                <a:cs typeface="Mada"/>
                <a:sym typeface="Mada"/>
              </a:rPr>
              <a:t>Note: </a:t>
            </a:r>
            <a:r>
              <a:rPr b="1" lang="en-GB" sz="1200">
                <a:solidFill>
                  <a:srgbClr val="CC0000"/>
                </a:solidFill>
                <a:latin typeface="Mada"/>
                <a:ea typeface="Mada"/>
                <a:cs typeface="Mada"/>
                <a:sym typeface="Mada"/>
              </a:rPr>
              <a:t>Usually both systolic and diastolic dysfunctions present simultaneously </a:t>
            </a:r>
            <a:endParaRPr b="1" sz="1200">
              <a:solidFill>
                <a:srgbClr val="CC0000"/>
              </a:solidFill>
              <a:latin typeface="Mada"/>
              <a:ea typeface="Mada"/>
              <a:cs typeface="Mada"/>
              <a:sym typeface="Mada"/>
            </a:endParaRPr>
          </a:p>
        </p:txBody>
      </p:sp>
      <p:sp>
        <p:nvSpPr>
          <p:cNvPr id="198" name="Google Shape;198;p32"/>
          <p:cNvSpPr txBox="1"/>
          <p:nvPr/>
        </p:nvSpPr>
        <p:spPr>
          <a:xfrm>
            <a:off x="192875" y="58466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High VS Low output HF</a:t>
            </a:r>
            <a:endParaRPr sz="2200">
              <a:highlight>
                <a:srgbClr val="F5E9ED"/>
              </a:highlight>
              <a:latin typeface="Mada Black"/>
              <a:ea typeface="Mada Black"/>
              <a:cs typeface="Mada Black"/>
              <a:sym typeface="Mada Black"/>
            </a:endParaRPr>
          </a:p>
        </p:txBody>
      </p:sp>
      <p:graphicFrame>
        <p:nvGraphicFramePr>
          <p:cNvPr id="199" name="Google Shape;199;p32"/>
          <p:cNvGraphicFramePr/>
          <p:nvPr/>
        </p:nvGraphicFramePr>
        <p:xfrm>
          <a:off x="248813" y="6492238"/>
          <a:ext cx="3000000" cy="3000000"/>
        </p:xfrm>
        <a:graphic>
          <a:graphicData uri="http://schemas.openxmlformats.org/drawingml/2006/table">
            <a:tbl>
              <a:tblPr>
                <a:noFill/>
                <a:tableStyleId>{CC369E86-8323-432C-B50D-B4B191C9F64A}</a:tableStyleId>
              </a:tblPr>
              <a:tblGrid>
                <a:gridCol w="3648100"/>
                <a:gridCol w="3443800"/>
              </a:tblGrid>
              <a:tr h="212675">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High Output HF</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a:solidFill>
                            <a:srgbClr val="FFFFFF"/>
                          </a:solidFill>
                          <a:latin typeface="Mada"/>
                          <a:ea typeface="Mada"/>
                          <a:cs typeface="Mada"/>
                          <a:sym typeface="Mada"/>
                        </a:rPr>
                        <a:t>Low Output HF</a:t>
                      </a:r>
                      <a:endParaRPr b="1">
                        <a:solidFill>
                          <a:srgbClr val="FFFFFF"/>
                        </a:solidFill>
                        <a:latin typeface="Mada"/>
                        <a:ea typeface="Mada"/>
                        <a:cs typeface="Mada"/>
                        <a:sym typeface="Mada"/>
                      </a:endParaRPr>
                    </a:p>
                  </a:txBody>
                  <a:tcPr marT="91425" marB="91425" marR="91425" marL="91425" anchor="ctr">
                    <a:solidFill>
                      <a:srgbClr val="9C254D"/>
                    </a:solidFill>
                  </a:tcPr>
                </a:tc>
              </a:tr>
              <a:tr h="491425">
                <a:tc>
                  <a:txBody>
                    <a:bodyPr/>
                    <a:lstStyle/>
                    <a:p>
                      <a:pPr indent="0" lvl="0" marL="0" rtl="0" algn="l">
                        <a:spcBef>
                          <a:spcPts val="0"/>
                        </a:spcBef>
                        <a:spcAft>
                          <a:spcPts val="0"/>
                        </a:spcAft>
                        <a:buNone/>
                      </a:pPr>
                      <a:r>
                        <a:rPr lang="en-GB" sz="1200">
                          <a:solidFill>
                            <a:srgbClr val="1C4588"/>
                          </a:solidFill>
                          <a:latin typeface="Mada"/>
                          <a:ea typeface="Mada"/>
                          <a:cs typeface="Mada"/>
                          <a:sym typeface="Mada"/>
                        </a:rPr>
                        <a:t>Certain medical conditions </a:t>
                      </a:r>
                      <a:r>
                        <a:rPr b="1" lang="en-GB" sz="1200">
                          <a:solidFill>
                            <a:srgbClr val="1C4588"/>
                          </a:solidFill>
                          <a:latin typeface="Mada"/>
                          <a:ea typeface="Mada"/>
                          <a:cs typeface="Mada"/>
                          <a:sym typeface="Mada"/>
                        </a:rPr>
                        <a:t>increase demands on cardiac output,</a:t>
                      </a:r>
                      <a:r>
                        <a:rPr lang="en-GB" sz="1200">
                          <a:solidFill>
                            <a:srgbClr val="1C4588"/>
                          </a:solidFill>
                          <a:latin typeface="Mada"/>
                          <a:ea typeface="Mada"/>
                          <a:cs typeface="Mada"/>
                          <a:sym typeface="Mada"/>
                        </a:rPr>
                        <a:t> causing a clinical picture of heart failure due to an excessively high cardiac output.</a:t>
                      </a:r>
                      <a:r>
                        <a:rPr lang="en-GB" sz="1200">
                          <a:solidFill>
                            <a:schemeClr val="dk1"/>
                          </a:solidFill>
                          <a:latin typeface="Mada"/>
                          <a:ea typeface="Mada"/>
                          <a:cs typeface="Mada"/>
                          <a:sym typeface="Mada"/>
                        </a:rPr>
                        <a:t> </a:t>
                      </a:r>
                      <a:r>
                        <a:rPr b="1" lang="en-GB" sz="1200">
                          <a:solidFill>
                            <a:srgbClr val="CC0000"/>
                          </a:solidFill>
                          <a:latin typeface="Mada"/>
                          <a:ea typeface="Mada"/>
                          <a:cs typeface="Mada"/>
                          <a:sym typeface="Mada"/>
                        </a:rPr>
                        <a:t>(e.g. severe anemia, thyrotoxicosis or pregnancy, A/V fistula, Beriberi and </a:t>
                      </a:r>
                      <a:r>
                        <a:rPr b="1" lang="en-GB" sz="1200">
                          <a:solidFill>
                            <a:srgbClr val="CC0000"/>
                          </a:solidFill>
                          <a:latin typeface="Mada"/>
                          <a:ea typeface="Mada"/>
                          <a:cs typeface="Mada"/>
                          <a:sym typeface="Mada"/>
                        </a:rPr>
                        <a:t>Paget's</a:t>
                      </a:r>
                      <a:r>
                        <a:rPr b="1" lang="en-GB" sz="1200">
                          <a:solidFill>
                            <a:srgbClr val="CC0000"/>
                          </a:solidFill>
                          <a:latin typeface="Mada"/>
                          <a:ea typeface="Mada"/>
                          <a:cs typeface="Mada"/>
                          <a:sym typeface="Mada"/>
                        </a:rPr>
                        <a:t> disease) </a:t>
                      </a:r>
                      <a:endParaRPr b="1" sz="1200">
                        <a:solidFill>
                          <a:srgbClr val="CC0000"/>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b="1" lang="en-GB" sz="1200">
                          <a:solidFill>
                            <a:srgbClr val="CC0000"/>
                          </a:solidFill>
                          <a:latin typeface="Mada"/>
                          <a:ea typeface="Mada"/>
                          <a:cs typeface="Mada"/>
                          <a:sym typeface="Mada"/>
                        </a:rPr>
                        <a:t>Cardiac output is inadequate</a:t>
                      </a:r>
                      <a:r>
                        <a:rPr lang="en-GB" sz="1200">
                          <a:latin typeface="Mada"/>
                          <a:ea typeface="Mada"/>
                          <a:cs typeface="Mada"/>
                          <a:sym typeface="Mada"/>
                        </a:rPr>
                        <a:t> </a:t>
                      </a:r>
                      <a:r>
                        <a:rPr lang="en-GB" sz="1200">
                          <a:solidFill>
                            <a:srgbClr val="1C4588"/>
                          </a:solidFill>
                          <a:latin typeface="Mada"/>
                          <a:ea typeface="Mada"/>
                          <a:cs typeface="Mada"/>
                          <a:sym typeface="Mada"/>
                        </a:rPr>
                        <a:t>to perfuse the body (i.e ejection fraction &lt;40%), or can only be adequate with high filling pressures. </a:t>
                      </a:r>
                      <a:endParaRPr sz="1200">
                        <a:solidFill>
                          <a:srgbClr val="1C4588"/>
                        </a:solidFill>
                        <a:latin typeface="Mada"/>
                        <a:ea typeface="Mada"/>
                        <a:cs typeface="Mada"/>
                        <a:sym typeface="Mada"/>
                      </a:endParaRPr>
                    </a:p>
                  </a:txBody>
                  <a:tcPr marT="91425" marB="91425" marR="91425" marL="91425"/>
                </a:tc>
              </a:tr>
            </a:tbl>
          </a:graphicData>
        </a:graphic>
      </p:graphicFrame>
      <p:sp>
        <p:nvSpPr>
          <p:cNvPr id="200" name="Google Shape;200;p32"/>
          <p:cNvSpPr txBox="1"/>
          <p:nvPr/>
        </p:nvSpPr>
        <p:spPr>
          <a:xfrm>
            <a:off x="4100" y="9773450"/>
            <a:ext cx="7589400" cy="123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a:t>
            </a:r>
            <a:r>
              <a:rPr lang="en-GB" sz="900">
                <a:solidFill>
                  <a:srgbClr val="6AA84F"/>
                </a:solidFill>
                <a:latin typeface="Mada"/>
                <a:ea typeface="Mada"/>
                <a:cs typeface="Mada"/>
                <a:sym typeface="Mada"/>
              </a:rPr>
              <a:t>Scenario from doctor:</a:t>
            </a:r>
            <a:endParaRPr sz="900">
              <a:solidFill>
                <a:srgbClr val="6AA84F"/>
              </a:solidFill>
              <a:latin typeface="Mada"/>
              <a:ea typeface="Mada"/>
              <a:cs typeface="Mada"/>
              <a:sym typeface="Mada"/>
            </a:endParaRPr>
          </a:p>
          <a:p>
            <a:pPr indent="-143549" lvl="0" marL="208799" rtl="0" algn="l">
              <a:spcBef>
                <a:spcPts val="0"/>
              </a:spcBef>
              <a:spcAft>
                <a:spcPts val="0"/>
              </a:spcAft>
              <a:buClr>
                <a:srgbClr val="6AA84F"/>
              </a:buClr>
              <a:buSzPts val="900"/>
              <a:buFont typeface="Mada"/>
              <a:buChar char="●"/>
            </a:pPr>
            <a:r>
              <a:rPr b="1" lang="en-GB" sz="900">
                <a:solidFill>
                  <a:srgbClr val="6AA84F"/>
                </a:solidFill>
                <a:latin typeface="Mada"/>
                <a:ea typeface="Mada"/>
                <a:cs typeface="Mada"/>
                <a:sym typeface="Mada"/>
              </a:rPr>
              <a:t>HFPEF</a:t>
            </a:r>
            <a:r>
              <a:rPr lang="en-GB" sz="900">
                <a:solidFill>
                  <a:srgbClr val="6AA84F"/>
                </a:solidFill>
                <a:latin typeface="Mada"/>
                <a:ea typeface="Mada"/>
                <a:cs typeface="Mada"/>
                <a:sym typeface="Mada"/>
              </a:rPr>
              <a:t>: old 70 year old lady with high BP (190/80) presents with symptoms and signs of heart failure. </a:t>
            </a:r>
            <a:r>
              <a:rPr b="1" lang="en-GB" sz="900">
                <a:solidFill>
                  <a:srgbClr val="CC0000"/>
                </a:solidFill>
                <a:latin typeface="Mada"/>
                <a:ea typeface="Mada"/>
                <a:cs typeface="Mada"/>
                <a:sym typeface="Mada"/>
              </a:rPr>
              <a:t>Echo shows normal EF</a:t>
            </a:r>
            <a:r>
              <a:rPr b="1" lang="en-GB" sz="900">
                <a:solidFill>
                  <a:srgbClr val="6AA84F"/>
                </a:solidFill>
                <a:latin typeface="Mada"/>
                <a:ea typeface="Mada"/>
                <a:cs typeface="Mada"/>
                <a:sym typeface="Mada"/>
              </a:rPr>
              <a:t>.</a:t>
            </a:r>
            <a:r>
              <a:rPr lang="en-GB" sz="900">
                <a:solidFill>
                  <a:srgbClr val="6AA84F"/>
                </a:solidFill>
                <a:latin typeface="Mada"/>
                <a:ea typeface="Mada"/>
                <a:cs typeface="Mada"/>
                <a:sym typeface="Mada"/>
              </a:rPr>
              <a:t> we measure the septum and it’s 12-13 mm and LV hypertrophy with impaired relaxation. </a:t>
            </a:r>
            <a:r>
              <a:rPr lang="en-GB" sz="900">
                <a:solidFill>
                  <a:srgbClr val="6AA84F"/>
                </a:solidFill>
                <a:latin typeface="Mada"/>
                <a:ea typeface="Mada"/>
                <a:cs typeface="Mada"/>
                <a:sym typeface="Mada"/>
              </a:rPr>
              <a:t>e</a:t>
            </a:r>
            <a:r>
              <a:rPr lang="en-GB" sz="900">
                <a:solidFill>
                  <a:srgbClr val="6AA84F"/>
                </a:solidFill>
                <a:latin typeface="Mada"/>
                <a:ea typeface="Mada"/>
                <a:cs typeface="Mada"/>
                <a:sym typeface="Mada"/>
              </a:rPr>
              <a:t>cg and enzymes will be normal and relatives say she always had this high BP</a:t>
            </a:r>
            <a:endParaRPr sz="900">
              <a:solidFill>
                <a:srgbClr val="6AA84F"/>
              </a:solidFill>
              <a:latin typeface="Mada"/>
              <a:ea typeface="Mada"/>
              <a:cs typeface="Mada"/>
              <a:sym typeface="Mada"/>
            </a:endParaRPr>
          </a:p>
          <a:p>
            <a:pPr indent="-143549" lvl="0" marL="208799" rtl="0" algn="l">
              <a:spcBef>
                <a:spcPts val="0"/>
              </a:spcBef>
              <a:spcAft>
                <a:spcPts val="0"/>
              </a:spcAft>
              <a:buClr>
                <a:srgbClr val="6AA84F"/>
              </a:buClr>
              <a:buSzPts val="900"/>
              <a:buFont typeface="Mada"/>
              <a:buChar char="●"/>
            </a:pPr>
            <a:r>
              <a:rPr b="1" lang="en-GB" sz="900">
                <a:solidFill>
                  <a:srgbClr val="6AA84F"/>
                </a:solidFill>
                <a:latin typeface="Mada"/>
                <a:ea typeface="Mada"/>
                <a:cs typeface="Mada"/>
                <a:sym typeface="Mada"/>
              </a:rPr>
              <a:t>HFREF: </a:t>
            </a:r>
            <a:r>
              <a:rPr lang="en-GB" sz="900">
                <a:solidFill>
                  <a:srgbClr val="6AA84F"/>
                </a:solidFill>
                <a:latin typeface="Mada"/>
                <a:ea typeface="Mada"/>
                <a:cs typeface="Mada"/>
                <a:sym typeface="Mada"/>
              </a:rPr>
              <a:t>60 years old, chest pain, shortness of breath physical examination will show edema, crackles and raised JVP, ECG will show STEMI. </a:t>
            </a:r>
            <a:r>
              <a:rPr lang="en-GB" sz="900">
                <a:solidFill>
                  <a:srgbClr val="6AA84F"/>
                </a:solidFill>
                <a:latin typeface="Mada"/>
                <a:ea typeface="Mada"/>
                <a:cs typeface="Mada"/>
                <a:sym typeface="Mada"/>
              </a:rPr>
              <a:t>Patient will be cold bc of vasoconstriction.</a:t>
            </a:r>
            <a:r>
              <a:rPr b="1" lang="en-GB" sz="900">
                <a:solidFill>
                  <a:srgbClr val="CC0000"/>
                </a:solidFill>
                <a:latin typeface="Mada"/>
                <a:ea typeface="Mada"/>
                <a:cs typeface="Mada"/>
                <a:sym typeface="Mada"/>
              </a:rPr>
              <a:t> Echo will show reduced EF</a:t>
            </a:r>
            <a:r>
              <a:rPr lang="en-GB" sz="900">
                <a:solidFill>
                  <a:srgbClr val="6AA84F"/>
                </a:solidFill>
                <a:latin typeface="Mada"/>
                <a:ea typeface="Mada"/>
                <a:cs typeface="Mada"/>
                <a:sym typeface="Mada"/>
              </a:rPr>
              <a:t> Diagnosis will be acute HFREF. </a:t>
            </a:r>
            <a:endParaRPr sz="900">
              <a:solidFill>
                <a:srgbClr val="6AA84F"/>
              </a:solidFill>
              <a:latin typeface="Mada"/>
              <a:ea typeface="Mada"/>
              <a:cs typeface="Mada"/>
              <a:sym typeface="Mada"/>
            </a:endParaRPr>
          </a:p>
        </p:txBody>
      </p:sp>
      <p:cxnSp>
        <p:nvCxnSpPr>
          <p:cNvPr id="201" name="Google Shape;201;p32"/>
          <p:cNvCxnSpPr/>
          <p:nvPr/>
        </p:nvCxnSpPr>
        <p:spPr>
          <a:xfrm rot="10800000">
            <a:off x="8900" y="9773450"/>
            <a:ext cx="7612800" cy="0"/>
          </a:xfrm>
          <a:prstGeom prst="straightConnector1">
            <a:avLst/>
          </a:prstGeom>
          <a:noFill/>
          <a:ln cap="flat" cmpd="sng" w="28575">
            <a:solidFill>
              <a:srgbClr val="9C254D"/>
            </a:solidFill>
            <a:prstDash val="dot"/>
            <a:round/>
            <a:headEnd len="med" w="med" type="none"/>
            <a:tailEnd len="med" w="med" type="none"/>
          </a:ln>
        </p:spPr>
      </p:cxnSp>
      <p:sp>
        <p:nvSpPr>
          <p:cNvPr id="202" name="Google Shape;202;p32"/>
          <p:cNvSpPr txBox="1"/>
          <p:nvPr/>
        </p:nvSpPr>
        <p:spPr>
          <a:xfrm>
            <a:off x="192875" y="8170725"/>
            <a:ext cx="64104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What is decapitated blood pressure?</a:t>
            </a:r>
            <a:endParaRPr sz="2200">
              <a:highlight>
                <a:srgbClr val="F5E9ED"/>
              </a:highlight>
              <a:latin typeface="Mada Black"/>
              <a:ea typeface="Mada Black"/>
              <a:cs typeface="Mada Black"/>
              <a:sym typeface="Mada Black"/>
            </a:endParaRPr>
          </a:p>
        </p:txBody>
      </p:sp>
      <p:sp>
        <p:nvSpPr>
          <p:cNvPr id="203" name="Google Shape;203;p32"/>
          <p:cNvSpPr txBox="1"/>
          <p:nvPr/>
        </p:nvSpPr>
        <p:spPr>
          <a:xfrm>
            <a:off x="248825" y="8590100"/>
            <a:ext cx="6936900" cy="1371600"/>
          </a:xfrm>
          <a:prstGeom prst="rect">
            <a:avLst/>
          </a:prstGeom>
          <a:noFill/>
          <a:ln>
            <a:noFill/>
          </a:ln>
        </p:spPr>
        <p:txBody>
          <a:bodyPr anchorCtr="0" anchor="t" bIns="91425" lIns="91425" spcFirstLastPara="1" rIns="91425" wrap="square" tIns="91425">
            <a:noAutofit/>
          </a:bodyPr>
          <a:lstStyle/>
          <a:p>
            <a:pPr indent="-304800" lvl="0" marL="457200" rtl="0" algn="l">
              <a:lnSpc>
                <a:spcPct val="100000"/>
              </a:lnSpc>
              <a:spcBef>
                <a:spcPts val="400"/>
              </a:spcBef>
              <a:spcAft>
                <a:spcPts val="0"/>
              </a:spcAft>
              <a:buClr>
                <a:srgbClr val="1C4588"/>
              </a:buClr>
              <a:buSzPts val="1200"/>
              <a:buFont typeface="Mada"/>
              <a:buChar char="●"/>
            </a:pPr>
            <a:r>
              <a:rPr lang="en-GB" sz="1200">
                <a:solidFill>
                  <a:srgbClr val="1C4588"/>
                </a:solidFill>
                <a:latin typeface="Mada"/>
                <a:ea typeface="Mada"/>
                <a:cs typeface="Mada"/>
                <a:sym typeface="Mada"/>
              </a:rPr>
              <a:t>Once HF is established and, especially, in patients with advanced HF, </a:t>
            </a:r>
            <a:r>
              <a:rPr b="1" lang="en-GB" sz="1200">
                <a:latin typeface="Mada"/>
                <a:ea typeface="Mada"/>
                <a:cs typeface="Mada"/>
                <a:sym typeface="Mada"/>
              </a:rPr>
              <a:t>SBP is usually low (but high diastolic blood pressure),</a:t>
            </a:r>
            <a:r>
              <a:rPr lang="en-GB" sz="1200">
                <a:solidFill>
                  <a:srgbClr val="1C4588"/>
                </a:solidFill>
                <a:latin typeface="Mada"/>
                <a:ea typeface="Mada"/>
                <a:cs typeface="Mada"/>
                <a:sym typeface="Mada"/>
              </a:rPr>
              <a:t> even in those who presented initially with HTN. This phenomenon has been called ‘decapitated hypertension’, that is, patients who have had HTN at the outset, progressively develop normal and even low BP as HF worsens and becomes more severe.</a:t>
            </a:r>
            <a:endParaRPr sz="1200">
              <a:solidFill>
                <a:srgbClr val="1C4588"/>
              </a:solidFill>
              <a:latin typeface="Mada"/>
              <a:ea typeface="Mada"/>
              <a:cs typeface="Mada"/>
              <a:sym typeface="Mada"/>
            </a:endParaRPr>
          </a:p>
        </p:txBody>
      </p:sp>
      <p:sp>
        <p:nvSpPr>
          <p:cNvPr id="204" name="Google Shape;204;p32"/>
          <p:cNvSpPr/>
          <p:nvPr/>
        </p:nvSpPr>
        <p:spPr>
          <a:xfrm>
            <a:off x="5239675" y="971150"/>
            <a:ext cx="2238600" cy="450600"/>
          </a:xfrm>
          <a:prstGeom prst="roundRect">
            <a:avLst>
              <a:gd fmla="val 16667" name="adj"/>
            </a:avLst>
          </a:prstGeom>
          <a:noFill/>
          <a:ln cap="flat" cmpd="sng" w="9525">
            <a:solidFill>
              <a:srgbClr val="999999"/>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GB" sz="800">
                <a:latin typeface="Mada"/>
                <a:ea typeface="Mada"/>
                <a:cs typeface="Mada"/>
                <a:sym typeface="Mada"/>
              </a:rPr>
              <a:t>HFpEF: </a:t>
            </a:r>
            <a:r>
              <a:rPr lang="en-GB" sz="800">
                <a:latin typeface="Mada"/>
                <a:ea typeface="Mada"/>
                <a:cs typeface="Mada"/>
                <a:sym typeface="Mada"/>
              </a:rPr>
              <a:t>HF with </a:t>
            </a:r>
            <a:r>
              <a:rPr lang="en-GB" sz="800">
                <a:latin typeface="Mada"/>
                <a:ea typeface="Mada"/>
                <a:cs typeface="Mada"/>
                <a:sym typeface="Mada"/>
              </a:rPr>
              <a:t>preserved</a:t>
            </a:r>
            <a:r>
              <a:rPr lang="en-GB" sz="800">
                <a:latin typeface="Mada"/>
                <a:ea typeface="Mada"/>
                <a:cs typeface="Mada"/>
                <a:sym typeface="Mada"/>
              </a:rPr>
              <a:t> ejection fraction</a:t>
            </a:r>
            <a:endParaRPr sz="800">
              <a:latin typeface="Mada"/>
              <a:ea typeface="Mada"/>
              <a:cs typeface="Mada"/>
              <a:sym typeface="Mada"/>
            </a:endParaRPr>
          </a:p>
          <a:p>
            <a:pPr indent="0" lvl="0" marL="0" rtl="0" algn="l">
              <a:spcBef>
                <a:spcPts val="0"/>
              </a:spcBef>
              <a:spcAft>
                <a:spcPts val="0"/>
              </a:spcAft>
              <a:buNone/>
            </a:pPr>
            <a:r>
              <a:rPr b="1" lang="en-GB" sz="800">
                <a:latin typeface="Mada"/>
                <a:ea typeface="Mada"/>
                <a:cs typeface="Mada"/>
                <a:sym typeface="Mada"/>
              </a:rPr>
              <a:t>HFrEF: </a:t>
            </a:r>
            <a:r>
              <a:rPr lang="en-GB" sz="800">
                <a:latin typeface="Mada"/>
                <a:ea typeface="Mada"/>
                <a:cs typeface="Mada"/>
                <a:sym typeface="Mada"/>
              </a:rPr>
              <a:t>HF with reduced ejection fraction</a:t>
            </a:r>
            <a:endParaRPr sz="800">
              <a:latin typeface="Mada"/>
              <a:ea typeface="Mada"/>
              <a:cs typeface="Mada"/>
              <a:sym typeface="Mada"/>
            </a:endParaRPr>
          </a:p>
        </p:txBody>
      </p:sp>
      <p:sp>
        <p:nvSpPr>
          <p:cNvPr id="205" name="Google Shape;205;p32"/>
          <p:cNvSpPr/>
          <p:nvPr/>
        </p:nvSpPr>
        <p:spPr>
          <a:xfrm>
            <a:off x="3570200" y="1694450"/>
            <a:ext cx="144900" cy="1518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3"/>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Right and Left HF</a:t>
            </a:r>
            <a:endParaRPr sz="2600">
              <a:latin typeface="Mada Black"/>
              <a:ea typeface="Mada Black"/>
              <a:cs typeface="Mada Black"/>
              <a:sym typeface="Mada Black"/>
            </a:endParaRPr>
          </a:p>
        </p:txBody>
      </p:sp>
      <p:graphicFrame>
        <p:nvGraphicFramePr>
          <p:cNvPr id="211" name="Google Shape;211;p33"/>
          <p:cNvGraphicFramePr/>
          <p:nvPr/>
        </p:nvGraphicFramePr>
        <p:xfrm>
          <a:off x="8772738" y="1637138"/>
          <a:ext cx="3000000" cy="3000000"/>
        </p:xfrm>
        <a:graphic>
          <a:graphicData uri="http://schemas.openxmlformats.org/drawingml/2006/table">
            <a:tbl>
              <a:tblPr>
                <a:noFill/>
                <a:tableStyleId>{CC369E86-8323-432C-B50D-B4B191C9F64A}</a:tableStyleId>
              </a:tblPr>
              <a:tblGrid>
                <a:gridCol w="382850"/>
                <a:gridCol w="3677875"/>
                <a:gridCol w="2679600"/>
              </a:tblGrid>
              <a:tr h="455725">
                <a:tc gridSpan="2">
                  <a:txBody>
                    <a:bodyPr/>
                    <a:lstStyle/>
                    <a:p>
                      <a:pPr indent="0" lvl="0" marL="0" rtl="0" algn="ctr">
                        <a:spcBef>
                          <a:spcPts val="0"/>
                        </a:spcBef>
                        <a:spcAft>
                          <a:spcPts val="0"/>
                        </a:spcAft>
                        <a:buNone/>
                      </a:pPr>
                      <a:r>
                        <a:rPr b="1" lang="en-GB" sz="1500">
                          <a:solidFill>
                            <a:srgbClr val="FFFFFF"/>
                          </a:solidFill>
                          <a:latin typeface="Mada"/>
                          <a:ea typeface="Mada"/>
                          <a:cs typeface="Mada"/>
                          <a:sym typeface="Mada"/>
                        </a:rPr>
                        <a:t>Left heart failure</a:t>
                      </a:r>
                      <a:endParaRPr b="1" sz="1500">
                        <a:solidFill>
                          <a:srgbClr val="FFFFFF"/>
                        </a:solidFill>
                        <a:latin typeface="Mada"/>
                        <a:ea typeface="Mada"/>
                        <a:cs typeface="Mada"/>
                        <a:sym typeface="Mada"/>
                      </a:endParaRPr>
                    </a:p>
                  </a:txBody>
                  <a:tcPr marT="91425" marB="91425" marR="91425" marL="91425" anchor="ctr">
                    <a:solidFill>
                      <a:srgbClr val="9C254D"/>
                    </a:solidFill>
                  </a:tcPr>
                </a:tc>
                <a:tc hMerge="1"/>
                <a:tc>
                  <a:txBody>
                    <a:bodyPr/>
                    <a:lstStyle/>
                    <a:p>
                      <a:pPr indent="0" lvl="0" marL="0" rtl="0" algn="ctr">
                        <a:spcBef>
                          <a:spcPts val="0"/>
                        </a:spcBef>
                        <a:spcAft>
                          <a:spcPts val="0"/>
                        </a:spcAft>
                        <a:buNone/>
                      </a:pPr>
                      <a:r>
                        <a:rPr b="1" lang="en-GB" sz="1500">
                          <a:solidFill>
                            <a:srgbClr val="FFFFFF"/>
                          </a:solidFill>
                          <a:latin typeface="Mada"/>
                          <a:ea typeface="Mada"/>
                          <a:cs typeface="Mada"/>
                          <a:sym typeface="Mada"/>
                        </a:rPr>
                        <a:t>Right heart failure</a:t>
                      </a:r>
                      <a:endParaRPr b="1" sz="1500">
                        <a:solidFill>
                          <a:srgbClr val="FFFFFF"/>
                        </a:solidFill>
                        <a:latin typeface="Mada"/>
                        <a:ea typeface="Mada"/>
                        <a:cs typeface="Mada"/>
                        <a:sym typeface="Mada"/>
                      </a:endParaRPr>
                    </a:p>
                  </a:txBody>
                  <a:tcPr marT="91425" marB="91425" marR="91425" marL="91425" anchor="ctr">
                    <a:solidFill>
                      <a:srgbClr val="9C254D"/>
                    </a:solidFill>
                  </a:tcPr>
                </a:tc>
              </a:tr>
              <a:tr h="1529875">
                <a:tc gridSpan="2">
                  <a:txBody>
                    <a:bodyPr/>
                    <a:lstStyle/>
                    <a:p>
                      <a:pPr indent="0" lvl="0" marL="0" rtl="0" algn="l">
                        <a:spcBef>
                          <a:spcPts val="0"/>
                        </a:spcBef>
                        <a:spcAft>
                          <a:spcPts val="0"/>
                        </a:spcAft>
                        <a:buNone/>
                      </a:pPr>
                      <a:r>
                        <a:rPr lang="en-GB" sz="1200">
                          <a:solidFill>
                            <a:schemeClr val="dk1"/>
                          </a:solidFill>
                          <a:latin typeface="Mada"/>
                          <a:ea typeface="Mada"/>
                          <a:cs typeface="Mada"/>
                          <a:sym typeface="Mada"/>
                        </a:rPr>
                        <a:t>There is a </a:t>
                      </a:r>
                      <a:r>
                        <a:rPr b="1" lang="en-GB" sz="1200">
                          <a:solidFill>
                            <a:schemeClr val="dk1"/>
                          </a:solidFill>
                          <a:latin typeface="Mada"/>
                          <a:ea typeface="Mada"/>
                          <a:cs typeface="Mada"/>
                          <a:sym typeface="Mada"/>
                        </a:rPr>
                        <a:t>reduction in left ventricular output</a:t>
                      </a:r>
                      <a:r>
                        <a:rPr lang="en-GB" sz="1200">
                          <a:solidFill>
                            <a:schemeClr val="dk1"/>
                          </a:solidFill>
                          <a:latin typeface="Mada"/>
                          <a:ea typeface="Mada"/>
                          <a:cs typeface="Mada"/>
                          <a:sym typeface="Mada"/>
                        </a:rPr>
                        <a:t> and an </a:t>
                      </a:r>
                      <a:r>
                        <a:rPr b="1" lang="en-GB" sz="1200">
                          <a:solidFill>
                            <a:srgbClr val="CC0000"/>
                          </a:solidFill>
                          <a:latin typeface="Mada"/>
                          <a:ea typeface="Mada"/>
                          <a:cs typeface="Mada"/>
                          <a:sym typeface="Mada"/>
                        </a:rPr>
                        <a:t>increase in left atrial and pulmonary venous pressure.</a:t>
                      </a:r>
                      <a:r>
                        <a:rPr lang="en-GB" sz="1200">
                          <a:solidFill>
                            <a:schemeClr val="dk1"/>
                          </a:solidFill>
                          <a:latin typeface="Mada"/>
                          <a:ea typeface="Mada"/>
                          <a:cs typeface="Mada"/>
                          <a:sym typeface="Mada"/>
                        </a:rPr>
                        <a:t> An </a:t>
                      </a:r>
                      <a:r>
                        <a:rPr b="1" lang="en-GB" sz="1200" u="sng">
                          <a:solidFill>
                            <a:schemeClr val="dk1"/>
                          </a:solidFill>
                          <a:latin typeface="Mada"/>
                          <a:ea typeface="Mada"/>
                          <a:cs typeface="Mada"/>
                          <a:sym typeface="Mada"/>
                        </a:rPr>
                        <a:t>acute</a:t>
                      </a:r>
                      <a:r>
                        <a:rPr lang="en-GB" sz="1200">
                          <a:solidFill>
                            <a:schemeClr val="dk1"/>
                          </a:solidFill>
                          <a:latin typeface="Mada"/>
                          <a:ea typeface="Mada"/>
                          <a:cs typeface="Mada"/>
                          <a:sym typeface="Mada"/>
                        </a:rPr>
                        <a:t> increase in left atrial pressure causes </a:t>
                      </a:r>
                      <a:r>
                        <a:rPr b="1" lang="en-GB" sz="1200">
                          <a:solidFill>
                            <a:schemeClr val="dk1"/>
                          </a:solidFill>
                          <a:latin typeface="Mada"/>
                          <a:ea typeface="Mada"/>
                          <a:cs typeface="Mada"/>
                          <a:sym typeface="Mada"/>
                        </a:rPr>
                        <a:t>pulmonary congestion or pulmonary oedema</a:t>
                      </a:r>
                      <a:r>
                        <a:rPr lang="en-GB" sz="1200">
                          <a:solidFill>
                            <a:schemeClr val="dk1"/>
                          </a:solidFill>
                          <a:latin typeface="Mada"/>
                          <a:ea typeface="Mada"/>
                          <a:cs typeface="Mada"/>
                          <a:sym typeface="Mada"/>
                        </a:rPr>
                        <a:t>; a more </a:t>
                      </a:r>
                      <a:r>
                        <a:rPr b="1" lang="en-GB" sz="1200" u="sng">
                          <a:solidFill>
                            <a:schemeClr val="dk1"/>
                          </a:solidFill>
                          <a:latin typeface="Mada"/>
                          <a:ea typeface="Mada"/>
                          <a:cs typeface="Mada"/>
                          <a:sym typeface="Mada"/>
                        </a:rPr>
                        <a:t>gradual</a:t>
                      </a:r>
                      <a:r>
                        <a:rPr lang="en-GB" sz="1200">
                          <a:solidFill>
                            <a:schemeClr val="dk1"/>
                          </a:solidFill>
                          <a:latin typeface="Mada"/>
                          <a:ea typeface="Mada"/>
                          <a:cs typeface="Mada"/>
                          <a:sym typeface="Mada"/>
                        </a:rPr>
                        <a:t> increase in left atrial pressure, as occurs with mitral stenosis, leads to reflex </a:t>
                      </a:r>
                      <a:r>
                        <a:rPr b="1" lang="en-GB" sz="1200">
                          <a:solidFill>
                            <a:schemeClr val="dk1"/>
                          </a:solidFill>
                          <a:latin typeface="Mada"/>
                          <a:ea typeface="Mada"/>
                          <a:cs typeface="Mada"/>
                          <a:sym typeface="Mada"/>
                        </a:rPr>
                        <a:t>pulmonary vasoconstriction, which protects the patient from pulmonary oedema.</a:t>
                      </a:r>
                      <a:r>
                        <a:rPr lang="en-GB" sz="1200">
                          <a:solidFill>
                            <a:schemeClr val="dk1"/>
                          </a:solidFill>
                          <a:latin typeface="Mada"/>
                          <a:ea typeface="Mada"/>
                          <a:cs typeface="Mada"/>
                          <a:sym typeface="Mada"/>
                        </a:rPr>
                        <a:t> This increases pulmonary vascular resistance and causes pulmonary hypertension, which in turn impairs right ventricular function.</a:t>
                      </a:r>
                      <a:endParaRPr sz="1200">
                        <a:latin typeface="Mada"/>
                        <a:ea typeface="Mada"/>
                        <a:cs typeface="Mada"/>
                        <a:sym typeface="Mada"/>
                      </a:endParaRPr>
                    </a:p>
                  </a:txBody>
                  <a:tcPr marT="91425" marB="91425" marR="91425" marL="91425"/>
                </a:tc>
                <a:tc hMerge="1"/>
                <a:tc>
                  <a:txBody>
                    <a:bodyPr/>
                    <a:lstStyle/>
                    <a:p>
                      <a:pPr indent="0" lvl="0" marL="0" rtl="0" algn="l">
                        <a:spcBef>
                          <a:spcPts val="0"/>
                        </a:spcBef>
                        <a:spcAft>
                          <a:spcPts val="0"/>
                        </a:spcAft>
                        <a:buNone/>
                      </a:pPr>
                      <a:r>
                        <a:rPr lang="en-GB" sz="1200">
                          <a:solidFill>
                            <a:schemeClr val="dk1"/>
                          </a:solidFill>
                          <a:latin typeface="Mada"/>
                          <a:ea typeface="Mada"/>
                          <a:cs typeface="Mada"/>
                          <a:sym typeface="Mada"/>
                        </a:rPr>
                        <a:t>There is a </a:t>
                      </a:r>
                      <a:r>
                        <a:rPr b="1" lang="en-GB" sz="1200">
                          <a:solidFill>
                            <a:schemeClr val="dk1"/>
                          </a:solidFill>
                          <a:latin typeface="Mada"/>
                          <a:ea typeface="Mada"/>
                          <a:cs typeface="Mada"/>
                          <a:sym typeface="Mada"/>
                        </a:rPr>
                        <a:t>reduction in right ventricular output</a:t>
                      </a:r>
                      <a:r>
                        <a:rPr lang="en-GB" sz="1200">
                          <a:solidFill>
                            <a:schemeClr val="dk1"/>
                          </a:solidFill>
                          <a:latin typeface="Mada"/>
                          <a:ea typeface="Mada"/>
                          <a:cs typeface="Mada"/>
                          <a:sym typeface="Mada"/>
                        </a:rPr>
                        <a:t> and an </a:t>
                      </a:r>
                      <a:r>
                        <a:rPr b="1" lang="en-GB" sz="1200">
                          <a:solidFill>
                            <a:srgbClr val="CC0000"/>
                          </a:solidFill>
                          <a:latin typeface="Mada"/>
                          <a:ea typeface="Mada"/>
                          <a:cs typeface="Mada"/>
                          <a:sym typeface="Mada"/>
                        </a:rPr>
                        <a:t>increase in right atrial and systemic venous pressure.</a:t>
                      </a:r>
                      <a:r>
                        <a:rPr lang="en-GB" sz="1200">
                          <a:solidFill>
                            <a:schemeClr val="dk1"/>
                          </a:solidFill>
                          <a:latin typeface="Mada"/>
                          <a:ea typeface="Mada"/>
                          <a:cs typeface="Mada"/>
                          <a:sym typeface="Mada"/>
                        </a:rPr>
                        <a:t> The most common causes include :</a:t>
                      </a:r>
                      <a:endParaRPr sz="1200">
                        <a:solidFill>
                          <a:schemeClr val="dk1"/>
                        </a:solidFill>
                        <a:latin typeface="Mada"/>
                        <a:ea typeface="Mada"/>
                        <a:cs typeface="Mada"/>
                        <a:sym typeface="Mada"/>
                      </a:endParaRPr>
                    </a:p>
                    <a:p>
                      <a:pPr indent="-90600" lvl="0" marL="1007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Chronic lung disease (cor pulmonale) </a:t>
                      </a:r>
                      <a:endParaRPr sz="1200">
                        <a:solidFill>
                          <a:schemeClr val="dk1"/>
                        </a:solidFill>
                        <a:latin typeface="Mada"/>
                        <a:ea typeface="Mada"/>
                        <a:cs typeface="Mada"/>
                        <a:sym typeface="Mada"/>
                      </a:endParaRPr>
                    </a:p>
                    <a:p>
                      <a:pPr indent="-90600" lvl="0" marL="1007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Pulmonary embolism </a:t>
                      </a:r>
                      <a:endParaRPr sz="1200">
                        <a:solidFill>
                          <a:schemeClr val="dk1"/>
                        </a:solidFill>
                        <a:latin typeface="Mada"/>
                        <a:ea typeface="Mada"/>
                        <a:cs typeface="Mada"/>
                        <a:sym typeface="Mada"/>
                      </a:endParaRPr>
                    </a:p>
                    <a:p>
                      <a:pPr indent="-90600" lvl="0" marL="100799"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Pulmonary valvular stenosis </a:t>
                      </a:r>
                      <a:endParaRPr sz="1200">
                        <a:latin typeface="Mada"/>
                        <a:ea typeface="Mada"/>
                        <a:cs typeface="Mada"/>
                        <a:sym typeface="Mada"/>
                      </a:endParaRPr>
                    </a:p>
                  </a:txBody>
                  <a:tcPr marT="91425" marB="91425" marR="91425" marL="91425"/>
                </a:tc>
              </a:tr>
              <a:tr h="2641400">
                <a:tc>
                  <a:txBody>
                    <a:bodyPr/>
                    <a:lstStyle/>
                    <a:p>
                      <a:pPr indent="-86400" lvl="0" marL="172800" rtl="0" algn="ctr">
                        <a:spcBef>
                          <a:spcPts val="0"/>
                        </a:spcBef>
                        <a:spcAft>
                          <a:spcPts val="0"/>
                        </a:spcAft>
                        <a:buNone/>
                      </a:pPr>
                      <a:r>
                        <a:rPr b="1" lang="en-GB" sz="1100">
                          <a:solidFill>
                            <a:schemeClr val="dk1"/>
                          </a:solidFill>
                          <a:latin typeface="Mada"/>
                          <a:ea typeface="Mada"/>
                          <a:cs typeface="Mada"/>
                          <a:sym typeface="Mada"/>
                        </a:rPr>
                        <a:t>Symptoms</a:t>
                      </a:r>
                      <a:endParaRPr b="1" sz="1100">
                        <a:solidFill>
                          <a:schemeClr val="dk1"/>
                        </a:solidFill>
                        <a:latin typeface="Mada"/>
                        <a:ea typeface="Mada"/>
                        <a:cs typeface="Mada"/>
                        <a:sym typeface="Mada"/>
                      </a:endParaRPr>
                    </a:p>
                  </a:txBody>
                  <a:tcPr marT="91425" marB="91425" marR="91425" marL="91425" anchor="ctr">
                    <a:solidFill>
                      <a:srgbClr val="F3F3F3"/>
                    </a:solidFill>
                  </a:tcPr>
                </a:tc>
                <a:tc>
                  <a:txBody>
                    <a:bodyPr/>
                    <a:lstStyle/>
                    <a:p>
                      <a:pPr indent="-156250" lvl="0" marL="172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Dyspnea: </a:t>
                      </a:r>
                      <a:r>
                        <a:rPr lang="en-GB" sz="1100">
                          <a:solidFill>
                            <a:schemeClr val="dk1"/>
                          </a:solidFill>
                          <a:latin typeface="Mada"/>
                          <a:ea typeface="Mada"/>
                          <a:cs typeface="Mada"/>
                          <a:sym typeface="Mada"/>
                        </a:rPr>
                        <a:t>Difficulty breathing secondary to pulmonary congestion/edema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Orthopnea:</a:t>
                      </a:r>
                      <a:r>
                        <a:rPr lang="en-GB" sz="1100">
                          <a:solidFill>
                            <a:schemeClr val="dk1"/>
                          </a:solidFill>
                          <a:latin typeface="Mada"/>
                          <a:ea typeface="Mada"/>
                          <a:cs typeface="Mada"/>
                          <a:sym typeface="Mada"/>
                        </a:rPr>
                        <a:t> Difficulty breathing in the recumbent position; relieved by elevation of the head with pillows” the severity can be determined by number of the pillows”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Paroxysmal nocturnal dyspnea (PND): </a:t>
                      </a:r>
                      <a:r>
                        <a:rPr lang="en-GB" sz="1100">
                          <a:solidFill>
                            <a:schemeClr val="dk1"/>
                          </a:solidFill>
                          <a:latin typeface="Mada"/>
                          <a:ea typeface="Mada"/>
                          <a:cs typeface="Mada"/>
                          <a:sym typeface="Mada"/>
                        </a:rPr>
                        <a:t>awakening after 1 to 2 hours of sleep due to acute shortness of breath (SOB)</a:t>
                      </a:r>
                      <a:r>
                        <a:rPr lang="en-GB" sz="1100">
                          <a:solidFill>
                            <a:srgbClr val="6AA84F"/>
                          </a:solidFill>
                          <a:latin typeface="Mada"/>
                          <a:ea typeface="Mada"/>
                          <a:cs typeface="Mada"/>
                          <a:sym typeface="Mada"/>
                        </a:rPr>
                        <a:t>, </a:t>
                      </a:r>
                      <a:r>
                        <a:rPr lang="en-GB" sz="1100">
                          <a:solidFill>
                            <a:srgbClr val="6AA84F"/>
                          </a:solidFill>
                          <a:latin typeface="Mada"/>
                          <a:ea typeface="Mada"/>
                          <a:cs typeface="Mada"/>
                          <a:sym typeface="Mada"/>
                        </a:rPr>
                        <a:t>usually caused by pulmonary edema.</a:t>
                      </a:r>
                      <a:endParaRPr sz="1100">
                        <a:solidFill>
                          <a:srgbClr val="6AA84F"/>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Nocturnal cough (nonproductive): </a:t>
                      </a:r>
                      <a:r>
                        <a:rPr lang="en-GB" sz="1100">
                          <a:solidFill>
                            <a:schemeClr val="dk1"/>
                          </a:solidFill>
                          <a:latin typeface="Mada"/>
                          <a:ea typeface="Mada"/>
                          <a:cs typeface="Mada"/>
                          <a:sym typeface="Mada"/>
                        </a:rPr>
                        <a:t>worse in recumbent position (same pathophysiology as orthopnea)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Confusion and memory impairment: </a:t>
                      </a:r>
                      <a:r>
                        <a:rPr lang="en-GB" sz="1100">
                          <a:solidFill>
                            <a:schemeClr val="dk1"/>
                          </a:solidFill>
                          <a:latin typeface="Mada"/>
                          <a:ea typeface="Mada"/>
                          <a:cs typeface="Mada"/>
                          <a:sym typeface="Mada"/>
                        </a:rPr>
                        <a:t>occur in advanced CHF as a result of inadequate brain perfusion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Diaphoresis and cool extremities at rest: </a:t>
                      </a:r>
                      <a:r>
                        <a:rPr lang="en-GB" sz="1100">
                          <a:solidFill>
                            <a:schemeClr val="dk1"/>
                          </a:solidFill>
                          <a:latin typeface="Mada"/>
                          <a:ea typeface="Mada"/>
                          <a:cs typeface="Mada"/>
                          <a:sym typeface="Mada"/>
                        </a:rPr>
                        <a:t>Occur in desperately ill patients (NYHA class IV) </a:t>
                      </a:r>
                      <a:endParaRPr sz="1100">
                        <a:solidFill>
                          <a:schemeClr val="dk1"/>
                        </a:solidFill>
                        <a:latin typeface="Mada"/>
                        <a:ea typeface="Mada"/>
                        <a:cs typeface="Mada"/>
                        <a:sym typeface="Mada"/>
                      </a:endParaRPr>
                    </a:p>
                    <a:p>
                      <a:pPr indent="-156250" lvl="0" marL="172800" rtl="0" algn="l">
                        <a:spcBef>
                          <a:spcPts val="0"/>
                        </a:spcBef>
                        <a:spcAft>
                          <a:spcPts val="0"/>
                        </a:spcAft>
                        <a:buClr>
                          <a:srgbClr val="A64D79"/>
                        </a:buClr>
                        <a:buSzPts val="1100"/>
                        <a:buFont typeface="Mada"/>
                        <a:buChar char="●"/>
                      </a:pPr>
                      <a:r>
                        <a:rPr lang="en-GB" sz="1100">
                          <a:solidFill>
                            <a:srgbClr val="A64D79"/>
                          </a:solidFill>
                          <a:latin typeface="Mada"/>
                          <a:ea typeface="Mada"/>
                          <a:cs typeface="Mada"/>
                          <a:sym typeface="Mada"/>
                        </a:rPr>
                        <a:t>Abdominal symptoms: anaroxia, Nausea, abdominal fullness, right hypochondrial pain</a:t>
                      </a:r>
                      <a:r>
                        <a:rPr lang="en-GB" sz="1100">
                          <a:solidFill>
                            <a:srgbClr val="6AA84F"/>
                          </a:solidFill>
                          <a:latin typeface="Mada"/>
                          <a:ea typeface="Mada"/>
                          <a:cs typeface="Mada"/>
                          <a:sym typeface="Mada"/>
                        </a:rPr>
                        <a:t>.</a:t>
                      </a:r>
                      <a:endParaRPr sz="1100">
                        <a:solidFill>
                          <a:srgbClr val="6AA84F"/>
                        </a:solidFill>
                        <a:latin typeface="Mada"/>
                        <a:ea typeface="Mada"/>
                        <a:cs typeface="Mada"/>
                        <a:sym typeface="Mada"/>
                      </a:endParaRPr>
                    </a:p>
                  </a:txBody>
                  <a:tcPr marT="91425" marB="91425" marR="91425" marL="91425"/>
                </a:tc>
                <a:tc>
                  <a:txBody>
                    <a:bodyPr/>
                    <a:lstStyle/>
                    <a:p>
                      <a:pPr indent="-156250" lvl="0" marL="172800" rtl="0" algn="l">
                        <a:spcBef>
                          <a:spcPts val="0"/>
                        </a:spcBef>
                        <a:spcAft>
                          <a:spcPts val="0"/>
                        </a:spcAft>
                        <a:buClr>
                          <a:schemeClr val="dk1"/>
                        </a:buClr>
                        <a:buSzPts val="1100"/>
                        <a:buChar char="●"/>
                      </a:pPr>
                      <a:r>
                        <a:rPr b="1" lang="en-GB" sz="1100">
                          <a:solidFill>
                            <a:schemeClr val="dk1"/>
                          </a:solidFill>
                          <a:latin typeface="Mada"/>
                          <a:ea typeface="Mada"/>
                          <a:cs typeface="Mada"/>
                          <a:sym typeface="Mada"/>
                        </a:rPr>
                        <a:t>Peripheral pitting edema</a:t>
                      </a:r>
                      <a:r>
                        <a:rPr lang="en-GB" sz="1100">
                          <a:solidFill>
                            <a:schemeClr val="dk1"/>
                          </a:solidFill>
                          <a:latin typeface="Mada"/>
                          <a:ea typeface="Mada"/>
                          <a:cs typeface="Mada"/>
                          <a:sym typeface="Mada"/>
                        </a:rPr>
                        <a:t>: Pedal edema lacks specificity as an isolated finding. In the elderly, it is more likely to be secondary to venous insufficiency</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Char char="●"/>
                      </a:pPr>
                      <a:r>
                        <a:rPr b="1" lang="en-GB" sz="1100">
                          <a:solidFill>
                            <a:schemeClr val="dk1"/>
                          </a:solidFill>
                          <a:latin typeface="Mada"/>
                          <a:ea typeface="Mada"/>
                          <a:cs typeface="Mada"/>
                          <a:sym typeface="Mada"/>
                        </a:rPr>
                        <a:t>Nocturia</a:t>
                      </a:r>
                      <a:r>
                        <a:rPr lang="en-GB" sz="1100">
                          <a:solidFill>
                            <a:schemeClr val="dk1"/>
                          </a:solidFill>
                          <a:latin typeface="Mada"/>
                          <a:ea typeface="Mada"/>
                          <a:cs typeface="Mada"/>
                          <a:sym typeface="Mada"/>
                        </a:rPr>
                        <a:t>: Due to increased venous return with elevation of legs</a:t>
                      </a:r>
                      <a:endParaRPr sz="1100">
                        <a:solidFill>
                          <a:schemeClr val="dk1"/>
                        </a:solidFill>
                        <a:latin typeface="Mada"/>
                        <a:ea typeface="Mada"/>
                        <a:cs typeface="Mada"/>
                        <a:sym typeface="Mada"/>
                      </a:endParaRPr>
                    </a:p>
                  </a:txBody>
                  <a:tcPr marT="91425" marB="91425" marR="91425" marL="91425"/>
                </a:tc>
              </a:tr>
              <a:tr h="1152000">
                <a:tc>
                  <a:txBody>
                    <a:bodyPr/>
                    <a:lstStyle/>
                    <a:p>
                      <a:pPr indent="-86400" lvl="0" marL="172800" rtl="0" algn="ctr">
                        <a:spcBef>
                          <a:spcPts val="0"/>
                        </a:spcBef>
                        <a:spcAft>
                          <a:spcPts val="0"/>
                        </a:spcAft>
                        <a:buClr>
                          <a:schemeClr val="dk1"/>
                        </a:buClr>
                        <a:buSzPts val="1100"/>
                        <a:buFont typeface="Arial"/>
                        <a:buNone/>
                      </a:pPr>
                      <a:r>
                        <a:rPr b="1" lang="en-GB" sz="1100">
                          <a:solidFill>
                            <a:schemeClr val="dk1"/>
                          </a:solidFill>
                          <a:latin typeface="Mada"/>
                          <a:ea typeface="Mada"/>
                          <a:cs typeface="Mada"/>
                          <a:sym typeface="Mada"/>
                        </a:rPr>
                        <a:t>Signs</a:t>
                      </a:r>
                      <a:endParaRPr b="1" sz="1100">
                        <a:solidFill>
                          <a:schemeClr val="dk1"/>
                        </a:solidFill>
                        <a:latin typeface="Mada"/>
                        <a:ea typeface="Mada"/>
                        <a:cs typeface="Mada"/>
                        <a:sym typeface="Mada"/>
                      </a:endParaRPr>
                    </a:p>
                  </a:txBody>
                  <a:tcPr marT="91425" marB="91425" marR="91425" marL="91425" anchor="ctr">
                    <a:solidFill>
                      <a:srgbClr val="F3F3F3"/>
                    </a:solidFill>
                  </a:tcPr>
                </a:tc>
                <a:tc>
                  <a:txBody>
                    <a:bodyPr/>
                    <a:lstStyle/>
                    <a:p>
                      <a:pPr indent="-156250" lvl="0" marL="172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Displaced PMI (usually to the left) due to cardiomegaly</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Pathologic S3 (ventricular gallop) “low pitched sound that is heard during rapid filling of ventricle”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S4 gallop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Crackles/rales at lung bases </a:t>
                      </a:r>
                      <a:endParaRPr sz="1100">
                        <a:solidFill>
                          <a:schemeClr val="dk1"/>
                        </a:solidFill>
                        <a:latin typeface="Mada"/>
                        <a:ea typeface="Mada"/>
                        <a:cs typeface="Mada"/>
                        <a:sym typeface="Mada"/>
                      </a:endParaRPr>
                    </a:p>
                  </a:txBody>
                  <a:tcPr marT="91425" marB="91425" marR="91425" marL="91425"/>
                </a:tc>
                <a:tc>
                  <a:txBody>
                    <a:bodyPr/>
                    <a:lstStyle/>
                    <a:p>
                      <a:pPr indent="-156250" lvl="0" marL="172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Jugular venous distention (JVD)</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Painful Hepatomegaly/hepatojugular reflux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Ascites </a:t>
                      </a:r>
                      <a:endParaRPr sz="1100">
                        <a:solidFill>
                          <a:schemeClr val="dk1"/>
                        </a:solidFill>
                        <a:latin typeface="Mada"/>
                        <a:ea typeface="Mada"/>
                        <a:cs typeface="Mada"/>
                        <a:sym typeface="Mada"/>
                      </a:endParaRPr>
                    </a:p>
                    <a:p>
                      <a:pPr indent="-156250" lvl="0" marL="1728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Right ventricular heave </a:t>
                      </a:r>
                      <a:endParaRPr sz="1100">
                        <a:latin typeface="Mada"/>
                        <a:ea typeface="Mada"/>
                        <a:cs typeface="Mada"/>
                        <a:sym typeface="Mada"/>
                      </a:endParaRPr>
                    </a:p>
                  </a:txBody>
                  <a:tcPr marT="91425" marB="91425" marR="91425" marL="91425"/>
                </a:tc>
              </a:tr>
              <a:tr h="434625">
                <a:tc gridSpan="3">
                  <a:txBody>
                    <a:bodyPr/>
                    <a:lstStyle/>
                    <a:p>
                      <a:pPr indent="-86400" lvl="0" marL="172800" rtl="0" algn="ctr">
                        <a:spcBef>
                          <a:spcPts val="0"/>
                        </a:spcBef>
                        <a:spcAft>
                          <a:spcPts val="0"/>
                        </a:spcAft>
                        <a:buNone/>
                      </a:pPr>
                      <a:r>
                        <a:rPr b="1" lang="en-GB">
                          <a:solidFill>
                            <a:srgbClr val="FFFFFF"/>
                          </a:solidFill>
                          <a:latin typeface="Mada"/>
                          <a:ea typeface="Mada"/>
                          <a:cs typeface="Mada"/>
                          <a:sym typeface="Mada"/>
                        </a:rPr>
                        <a:t>Biventricular Heart failure</a:t>
                      </a:r>
                      <a:endParaRPr b="1">
                        <a:solidFill>
                          <a:srgbClr val="FFFFFF"/>
                        </a:solidFill>
                        <a:latin typeface="Mada"/>
                        <a:ea typeface="Mada"/>
                        <a:cs typeface="Mada"/>
                        <a:sym typeface="Mada"/>
                      </a:endParaRPr>
                    </a:p>
                  </a:txBody>
                  <a:tcPr marT="91425" marB="91425" marR="91425" marL="91425" anchor="ctr">
                    <a:solidFill>
                      <a:srgbClr val="9C254D"/>
                    </a:solidFill>
                  </a:tcPr>
                </a:tc>
                <a:tc hMerge="1"/>
                <a:tc hMerge="1"/>
              </a:tr>
              <a:tr h="388200">
                <a:tc gridSpan="3">
                  <a:txBody>
                    <a:bodyPr/>
                    <a:lstStyle/>
                    <a:p>
                      <a:pPr indent="-298450" lvl="0" marL="4572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In biventricular failure, both sides of the heart are affected. This may occur because the disease process, such as dilated cardiomyopathy or ischaemic heart disease, affects both ventricles or because </a:t>
                      </a:r>
                      <a:r>
                        <a:rPr b="1" lang="en-GB" sz="1100">
                          <a:solidFill>
                            <a:schemeClr val="dk1"/>
                          </a:solidFill>
                          <a:latin typeface="Mada"/>
                          <a:ea typeface="Mada"/>
                          <a:cs typeface="Mada"/>
                          <a:sym typeface="Mada"/>
                        </a:rPr>
                        <a:t>disease of the left heart leads to chronic elevation of the left atrial pressure → pulmonary hypertension → right heart failure. </a:t>
                      </a:r>
                      <a:endParaRPr b="1" sz="1100">
                        <a:solidFill>
                          <a:schemeClr val="dk1"/>
                        </a:solidFill>
                        <a:latin typeface="Mada"/>
                        <a:ea typeface="Mada"/>
                        <a:cs typeface="Mada"/>
                        <a:sym typeface="Mada"/>
                      </a:endParaRPr>
                    </a:p>
                  </a:txBody>
                  <a:tcPr marT="91425" marB="91425" marR="91425" marL="91425" anchor="ctr"/>
                </a:tc>
                <a:tc hMerge="1"/>
                <a:tc hMerge="1"/>
              </a:tr>
            </a:tbl>
          </a:graphicData>
        </a:graphic>
      </p:graphicFrame>
      <p:sp>
        <p:nvSpPr>
          <p:cNvPr id="212" name="Google Shape;212;p33"/>
          <p:cNvSpPr txBox="1"/>
          <p:nvPr/>
        </p:nvSpPr>
        <p:spPr>
          <a:xfrm>
            <a:off x="249825" y="78537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Left VS Right sided HF</a:t>
            </a:r>
            <a:endParaRPr sz="2200">
              <a:highlight>
                <a:srgbClr val="F5E9ED"/>
              </a:highlight>
              <a:latin typeface="Mada Black"/>
              <a:ea typeface="Mada Black"/>
              <a:cs typeface="Mada Black"/>
              <a:sym typeface="Mada Black"/>
            </a:endParaRPr>
          </a:p>
        </p:txBody>
      </p:sp>
      <p:graphicFrame>
        <p:nvGraphicFramePr>
          <p:cNvPr id="213" name="Google Shape;213;p33"/>
          <p:cNvGraphicFramePr/>
          <p:nvPr/>
        </p:nvGraphicFramePr>
        <p:xfrm>
          <a:off x="94763" y="1319188"/>
          <a:ext cx="3000000" cy="3000000"/>
        </p:xfrm>
        <a:graphic>
          <a:graphicData uri="http://schemas.openxmlformats.org/drawingml/2006/table">
            <a:tbl>
              <a:tblPr>
                <a:noFill/>
                <a:tableStyleId>{CC369E86-8323-432C-B50D-B4B191C9F64A}</a:tableStyleId>
              </a:tblPr>
              <a:tblGrid>
                <a:gridCol w="901700"/>
                <a:gridCol w="3362225"/>
                <a:gridCol w="3174150"/>
              </a:tblGrid>
              <a:tr h="457050">
                <a:tc>
                  <a:txBody>
                    <a:bodyPr/>
                    <a:lstStyle/>
                    <a:p>
                      <a:pPr indent="0" lvl="0" marL="0" rtl="0" algn="ctr">
                        <a:spcBef>
                          <a:spcPts val="0"/>
                        </a:spcBef>
                        <a:spcAft>
                          <a:spcPts val="0"/>
                        </a:spcAft>
                        <a:buNone/>
                      </a:pPr>
                      <a:r>
                        <a:t/>
                      </a:r>
                      <a:endParaRPr b="1">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500">
                          <a:solidFill>
                            <a:schemeClr val="lt1"/>
                          </a:solidFill>
                          <a:latin typeface="Mada"/>
                          <a:ea typeface="Mada"/>
                          <a:cs typeface="Mada"/>
                          <a:sym typeface="Mada"/>
                        </a:rPr>
                        <a:t>Left heart failure</a:t>
                      </a:r>
                      <a:endParaRPr/>
                    </a:p>
                  </a:txBody>
                  <a:tcPr marT="91425" marB="91425" marR="91425" marL="91425">
                    <a:solidFill>
                      <a:srgbClr val="9C254D"/>
                    </a:solidFill>
                  </a:tcPr>
                </a:tc>
                <a:tc>
                  <a:txBody>
                    <a:bodyPr/>
                    <a:lstStyle/>
                    <a:p>
                      <a:pPr indent="0" lvl="0" marL="0" rtl="0" algn="ctr">
                        <a:spcBef>
                          <a:spcPts val="0"/>
                        </a:spcBef>
                        <a:spcAft>
                          <a:spcPts val="0"/>
                        </a:spcAft>
                        <a:buNone/>
                      </a:pPr>
                      <a:r>
                        <a:rPr b="1" lang="en-GB" sz="1500">
                          <a:solidFill>
                            <a:schemeClr val="lt1"/>
                          </a:solidFill>
                          <a:latin typeface="Mada"/>
                          <a:ea typeface="Mada"/>
                          <a:cs typeface="Mada"/>
                          <a:sym typeface="Mada"/>
                        </a:rPr>
                        <a:t>Right heart failure</a:t>
                      </a:r>
                      <a:endParaRPr/>
                    </a:p>
                  </a:txBody>
                  <a:tcPr marT="91425" marB="91425" marR="91425" marL="91425">
                    <a:solidFill>
                      <a:srgbClr val="9C254D"/>
                    </a:solidFill>
                  </a:tcPr>
                </a:tc>
              </a:tr>
              <a:tr h="2065300">
                <a:tc>
                  <a:txBody>
                    <a:bodyPr/>
                    <a:lstStyle/>
                    <a:p>
                      <a:pPr indent="0" lvl="0" marL="0" rtl="0" algn="ctr">
                        <a:spcBef>
                          <a:spcPts val="0"/>
                        </a:spcBef>
                        <a:spcAft>
                          <a:spcPts val="0"/>
                        </a:spcAft>
                        <a:buNone/>
                      </a:pPr>
                      <a:r>
                        <a:rPr b="1" lang="en-GB" sz="1050">
                          <a:solidFill>
                            <a:srgbClr val="9C254D"/>
                          </a:solidFill>
                          <a:latin typeface="Mada"/>
                          <a:ea typeface="Mada"/>
                          <a:cs typeface="Mada"/>
                          <a:sym typeface="Mada"/>
                        </a:rPr>
                        <a:t>Patho</a:t>
                      </a:r>
                      <a:endParaRPr b="1" sz="105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0" lvl="0" marL="0" rtl="0" algn="l">
                        <a:spcBef>
                          <a:spcPts val="0"/>
                        </a:spcBef>
                        <a:spcAft>
                          <a:spcPts val="0"/>
                        </a:spcAft>
                        <a:buNone/>
                      </a:pPr>
                      <a:r>
                        <a:rPr lang="en-GB" sz="1000">
                          <a:solidFill>
                            <a:srgbClr val="1C4588"/>
                          </a:solidFill>
                          <a:latin typeface="Mada"/>
                          <a:ea typeface="Mada"/>
                          <a:cs typeface="Mada"/>
                          <a:sym typeface="Mada"/>
                        </a:rPr>
                        <a:t>There is a </a:t>
                      </a:r>
                      <a:r>
                        <a:rPr b="1" lang="en-GB" sz="1000">
                          <a:solidFill>
                            <a:srgbClr val="1C4588"/>
                          </a:solidFill>
                          <a:latin typeface="Mada"/>
                          <a:ea typeface="Mada"/>
                          <a:cs typeface="Mada"/>
                          <a:sym typeface="Mada"/>
                        </a:rPr>
                        <a:t>reduction in left ventricular output</a:t>
                      </a:r>
                      <a:r>
                        <a:rPr lang="en-GB" sz="1000">
                          <a:solidFill>
                            <a:srgbClr val="1C4588"/>
                          </a:solidFill>
                          <a:latin typeface="Mada"/>
                          <a:ea typeface="Mada"/>
                          <a:cs typeface="Mada"/>
                          <a:sym typeface="Mada"/>
                        </a:rPr>
                        <a:t> and an</a:t>
                      </a:r>
                      <a:r>
                        <a:rPr lang="en-GB" sz="1000">
                          <a:solidFill>
                            <a:schemeClr val="dk1"/>
                          </a:solidFill>
                          <a:latin typeface="Mada"/>
                          <a:ea typeface="Mada"/>
                          <a:cs typeface="Mada"/>
                          <a:sym typeface="Mada"/>
                        </a:rPr>
                        <a:t> </a:t>
                      </a:r>
                      <a:r>
                        <a:rPr b="1" lang="en-GB" sz="1000">
                          <a:solidFill>
                            <a:srgbClr val="CC0000"/>
                          </a:solidFill>
                          <a:latin typeface="Mada"/>
                          <a:ea typeface="Mada"/>
                          <a:cs typeface="Mada"/>
                          <a:sym typeface="Mada"/>
                        </a:rPr>
                        <a:t>increase in left atrial and pulmonary venous pressure.</a:t>
                      </a:r>
                      <a:r>
                        <a:rPr lang="en-GB" sz="1000">
                          <a:solidFill>
                            <a:schemeClr val="dk1"/>
                          </a:solidFill>
                          <a:latin typeface="Mada"/>
                          <a:ea typeface="Mada"/>
                          <a:cs typeface="Mada"/>
                          <a:sym typeface="Mada"/>
                        </a:rPr>
                        <a:t> </a:t>
                      </a:r>
                      <a:r>
                        <a:rPr lang="en-GB" sz="1000">
                          <a:solidFill>
                            <a:srgbClr val="1C4588"/>
                          </a:solidFill>
                          <a:latin typeface="Mada"/>
                          <a:ea typeface="Mada"/>
                          <a:cs typeface="Mada"/>
                          <a:sym typeface="Mada"/>
                        </a:rPr>
                        <a:t>An </a:t>
                      </a:r>
                      <a:r>
                        <a:rPr b="1" lang="en-GB" sz="1000" u="sng">
                          <a:solidFill>
                            <a:srgbClr val="1C4588"/>
                          </a:solidFill>
                          <a:latin typeface="Mada"/>
                          <a:ea typeface="Mada"/>
                          <a:cs typeface="Mada"/>
                          <a:sym typeface="Mada"/>
                        </a:rPr>
                        <a:t>acute</a:t>
                      </a:r>
                      <a:r>
                        <a:rPr lang="en-GB" sz="1000">
                          <a:solidFill>
                            <a:srgbClr val="1C4588"/>
                          </a:solidFill>
                          <a:latin typeface="Mada"/>
                          <a:ea typeface="Mada"/>
                          <a:cs typeface="Mada"/>
                          <a:sym typeface="Mada"/>
                        </a:rPr>
                        <a:t> increase in left atrial pressure causes </a:t>
                      </a:r>
                      <a:r>
                        <a:rPr b="1" lang="en-GB" sz="1000">
                          <a:solidFill>
                            <a:srgbClr val="1C4588"/>
                          </a:solidFill>
                          <a:latin typeface="Mada"/>
                          <a:ea typeface="Mada"/>
                          <a:cs typeface="Mada"/>
                          <a:sym typeface="Mada"/>
                        </a:rPr>
                        <a:t>pulmonary congestion or pulmonary oedema</a:t>
                      </a:r>
                      <a:r>
                        <a:rPr lang="en-GB" sz="1000">
                          <a:solidFill>
                            <a:srgbClr val="1C4588"/>
                          </a:solidFill>
                          <a:latin typeface="Mada"/>
                          <a:ea typeface="Mada"/>
                          <a:cs typeface="Mada"/>
                          <a:sym typeface="Mada"/>
                        </a:rPr>
                        <a:t>; a more </a:t>
                      </a:r>
                      <a:r>
                        <a:rPr b="1" lang="en-GB" sz="1000" u="sng">
                          <a:solidFill>
                            <a:srgbClr val="1C4588"/>
                          </a:solidFill>
                          <a:latin typeface="Mada"/>
                          <a:ea typeface="Mada"/>
                          <a:cs typeface="Mada"/>
                          <a:sym typeface="Mada"/>
                        </a:rPr>
                        <a:t>gradual</a:t>
                      </a:r>
                      <a:r>
                        <a:rPr lang="en-GB" sz="1000">
                          <a:solidFill>
                            <a:srgbClr val="1C4588"/>
                          </a:solidFill>
                          <a:latin typeface="Mada"/>
                          <a:ea typeface="Mada"/>
                          <a:cs typeface="Mada"/>
                          <a:sym typeface="Mada"/>
                        </a:rPr>
                        <a:t> increase in left atrial pressure, as occurs with mitral stenosis, leads to reflex </a:t>
                      </a:r>
                      <a:r>
                        <a:rPr b="1" lang="en-GB" sz="1000">
                          <a:solidFill>
                            <a:srgbClr val="1C4588"/>
                          </a:solidFill>
                          <a:latin typeface="Mada"/>
                          <a:ea typeface="Mada"/>
                          <a:cs typeface="Mada"/>
                          <a:sym typeface="Mada"/>
                        </a:rPr>
                        <a:t>pulmonary vasoconstriction, which protects the patient from pulmonary oedema.</a:t>
                      </a:r>
                      <a:r>
                        <a:rPr lang="en-GB" sz="1000">
                          <a:solidFill>
                            <a:srgbClr val="1C4588"/>
                          </a:solidFill>
                          <a:latin typeface="Mada"/>
                          <a:ea typeface="Mada"/>
                          <a:cs typeface="Mada"/>
                          <a:sym typeface="Mada"/>
                        </a:rPr>
                        <a:t> This increases pulmonary vascular resistance and causes pulmonary hypertension, which in turn impairs right ventricular function.</a:t>
                      </a:r>
                      <a:endParaRPr sz="1000">
                        <a:solidFill>
                          <a:srgbClr val="1C4588"/>
                        </a:solidFill>
                        <a:latin typeface="Mada"/>
                        <a:ea typeface="Mada"/>
                        <a:cs typeface="Mada"/>
                        <a:sym typeface="Mada"/>
                      </a:endParaRPr>
                    </a:p>
                    <a:p>
                      <a:pPr indent="0" lvl="0" marL="0" rtl="0" algn="l">
                        <a:spcBef>
                          <a:spcPts val="0"/>
                        </a:spcBef>
                        <a:spcAft>
                          <a:spcPts val="0"/>
                        </a:spcAft>
                        <a:buNone/>
                      </a:pPr>
                      <a:r>
                        <a:rPr lang="en-GB" sz="1000">
                          <a:solidFill>
                            <a:srgbClr val="CCCCCC"/>
                          </a:solidFill>
                          <a:latin typeface="Mada"/>
                          <a:ea typeface="Mada"/>
                          <a:cs typeface="Mada"/>
                          <a:sym typeface="Mada"/>
                        </a:rPr>
                        <a:t>(Causes were discussed earlier)</a:t>
                      </a:r>
                      <a:endParaRPr sz="1000">
                        <a:solidFill>
                          <a:srgbClr val="CCCCCC"/>
                        </a:solidFill>
                        <a:latin typeface="Mada"/>
                        <a:ea typeface="Mada"/>
                        <a:cs typeface="Mada"/>
                        <a:sym typeface="Mada"/>
                      </a:endParaRPr>
                    </a:p>
                    <a:p>
                      <a:pPr indent="0" lvl="0" marL="0" rtl="0" algn="l">
                        <a:spcBef>
                          <a:spcPts val="0"/>
                        </a:spcBef>
                        <a:spcAft>
                          <a:spcPts val="0"/>
                        </a:spcAft>
                        <a:buNone/>
                      </a:pPr>
                      <a:r>
                        <a:rPr b="1" lang="en-GB" sz="1000">
                          <a:solidFill>
                            <a:srgbClr val="1C4588"/>
                          </a:solidFill>
                          <a:latin typeface="Mada"/>
                          <a:ea typeface="Mada"/>
                          <a:cs typeface="Mada"/>
                          <a:sym typeface="Mada"/>
                        </a:rPr>
                        <a:t>Hallmark:  Increased LVEDP</a:t>
                      </a:r>
                      <a:endParaRPr b="1" sz="1000">
                        <a:solidFill>
                          <a:srgbClr val="1C4588"/>
                        </a:solidFill>
                        <a:latin typeface="Mada"/>
                        <a:ea typeface="Mada"/>
                        <a:cs typeface="Mada"/>
                        <a:sym typeface="Mada"/>
                      </a:endParaRPr>
                    </a:p>
                  </a:txBody>
                  <a:tcPr marT="91425" marB="91425" marR="91425" marL="91425"/>
                </a:tc>
                <a:tc>
                  <a:txBody>
                    <a:bodyPr/>
                    <a:lstStyle/>
                    <a:p>
                      <a:pPr indent="0" lvl="0" marL="0" rtl="0" algn="l">
                        <a:spcBef>
                          <a:spcPts val="0"/>
                        </a:spcBef>
                        <a:spcAft>
                          <a:spcPts val="0"/>
                        </a:spcAft>
                        <a:buNone/>
                      </a:pPr>
                      <a:r>
                        <a:rPr lang="en-GB" sz="1100">
                          <a:solidFill>
                            <a:srgbClr val="1C4588"/>
                          </a:solidFill>
                          <a:latin typeface="Mada"/>
                          <a:ea typeface="Mada"/>
                          <a:cs typeface="Mada"/>
                          <a:sym typeface="Mada"/>
                        </a:rPr>
                        <a:t>There is a </a:t>
                      </a:r>
                      <a:r>
                        <a:rPr b="1" lang="en-GB" sz="1100">
                          <a:solidFill>
                            <a:srgbClr val="1C4588"/>
                          </a:solidFill>
                          <a:latin typeface="Mada"/>
                          <a:ea typeface="Mada"/>
                          <a:cs typeface="Mada"/>
                          <a:sym typeface="Mada"/>
                        </a:rPr>
                        <a:t>reduction in right ventricular output</a:t>
                      </a:r>
                      <a:r>
                        <a:rPr lang="en-GB" sz="1100">
                          <a:solidFill>
                            <a:srgbClr val="1C4588"/>
                          </a:solidFill>
                          <a:latin typeface="Mada"/>
                          <a:ea typeface="Mada"/>
                          <a:cs typeface="Mada"/>
                          <a:sym typeface="Mada"/>
                        </a:rPr>
                        <a:t> and an</a:t>
                      </a:r>
                      <a:r>
                        <a:rPr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increase in right atrial and systemic venous pressure.</a:t>
                      </a:r>
                      <a:r>
                        <a:rPr lang="en-GB" sz="1100">
                          <a:solidFill>
                            <a:schemeClr val="dk1"/>
                          </a:solidFill>
                          <a:latin typeface="Mada"/>
                          <a:ea typeface="Mada"/>
                          <a:cs typeface="Mada"/>
                          <a:sym typeface="Mada"/>
                        </a:rPr>
                        <a:t> </a:t>
                      </a:r>
                      <a:r>
                        <a:rPr b="1" lang="en-GB" sz="1100" u="sng">
                          <a:solidFill>
                            <a:schemeClr val="dk1"/>
                          </a:solidFill>
                          <a:latin typeface="Mada"/>
                          <a:ea typeface="Mada"/>
                          <a:cs typeface="Mada"/>
                          <a:sym typeface="Mada"/>
                        </a:rPr>
                        <a:t>The most common cause of right Hf is left HF</a:t>
                      </a:r>
                      <a:r>
                        <a:rPr lang="en-GB" sz="1100">
                          <a:solidFill>
                            <a:schemeClr val="dk1"/>
                          </a:solidFill>
                          <a:latin typeface="Mada"/>
                          <a:ea typeface="Mada"/>
                          <a:cs typeface="Mada"/>
                          <a:sym typeface="Mada"/>
                        </a:rPr>
                        <a:t> </a:t>
                      </a:r>
                      <a:r>
                        <a:rPr lang="en-GB" sz="1100">
                          <a:solidFill>
                            <a:srgbClr val="B7B7B7"/>
                          </a:solidFill>
                          <a:latin typeface="Mada"/>
                          <a:ea typeface="Mada"/>
                          <a:cs typeface="Mada"/>
                          <a:sym typeface="Mada"/>
                        </a:rPr>
                        <a:t>(present as congestive HF)</a:t>
                      </a:r>
                      <a:r>
                        <a:rPr lang="en-GB" sz="1100">
                          <a:solidFill>
                            <a:schemeClr val="dk1"/>
                          </a:solidFill>
                          <a:latin typeface="Mada"/>
                          <a:ea typeface="Mada"/>
                          <a:cs typeface="Mada"/>
                          <a:sym typeface="Mada"/>
                        </a:rPr>
                        <a:t>, other causes include:</a:t>
                      </a:r>
                      <a:endParaRPr b="1" sz="1100">
                        <a:solidFill>
                          <a:schemeClr val="dk1"/>
                        </a:solidFill>
                        <a:latin typeface="Mada"/>
                        <a:ea typeface="Mada"/>
                        <a:cs typeface="Mada"/>
                        <a:sym typeface="Mada"/>
                      </a:endParaRPr>
                    </a:p>
                    <a:p>
                      <a:pPr indent="-257900" lvl="0" marL="460800" rtl="0" algn="l">
                        <a:spcBef>
                          <a:spcPts val="0"/>
                        </a:spcBef>
                        <a:spcAft>
                          <a:spcPts val="0"/>
                        </a:spcAft>
                        <a:buClr>
                          <a:srgbClr val="CC0000"/>
                        </a:buClr>
                        <a:buSzPts val="1000"/>
                        <a:buFont typeface="Mada"/>
                        <a:buChar char="●"/>
                      </a:pPr>
                      <a:r>
                        <a:rPr b="1" lang="en-GB" sz="1000">
                          <a:solidFill>
                            <a:srgbClr val="CC0000"/>
                          </a:solidFill>
                          <a:latin typeface="Mada"/>
                          <a:ea typeface="Mada"/>
                          <a:cs typeface="Mada"/>
                          <a:sym typeface="Mada"/>
                        </a:rPr>
                        <a:t>Pulmonary HTN and chronic lung disease (cor pulmonale)</a:t>
                      </a:r>
                      <a:endParaRPr sz="1000">
                        <a:solidFill>
                          <a:srgbClr val="999999"/>
                        </a:solidFill>
                        <a:latin typeface="Mada"/>
                        <a:ea typeface="Mada"/>
                        <a:cs typeface="Mada"/>
                        <a:sym typeface="Mada"/>
                      </a:endParaRPr>
                    </a:p>
                    <a:p>
                      <a:pPr indent="-257900" lvl="0" marL="460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Pulmonary embolism and RV infarction</a:t>
                      </a:r>
                      <a:endParaRPr sz="1000">
                        <a:solidFill>
                          <a:schemeClr val="dk1"/>
                        </a:solidFill>
                        <a:latin typeface="Mada"/>
                        <a:ea typeface="Mada"/>
                        <a:cs typeface="Mada"/>
                        <a:sym typeface="Mada"/>
                      </a:endParaRPr>
                    </a:p>
                    <a:p>
                      <a:pPr indent="-257900" lvl="0" marL="460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Mitral stenosis and Pulmonic valve stenosis</a:t>
                      </a:r>
                      <a:endParaRPr sz="1000">
                        <a:solidFill>
                          <a:schemeClr val="dk1"/>
                        </a:solidFill>
                        <a:latin typeface="Mada"/>
                        <a:ea typeface="Mada"/>
                        <a:cs typeface="Mada"/>
                        <a:sym typeface="Mada"/>
                      </a:endParaRPr>
                    </a:p>
                    <a:p>
                      <a:pPr indent="0" lvl="0" marL="0" rtl="0" algn="l">
                        <a:spcBef>
                          <a:spcPts val="0"/>
                        </a:spcBef>
                        <a:spcAft>
                          <a:spcPts val="0"/>
                        </a:spcAft>
                        <a:buNone/>
                      </a:pPr>
                      <a:r>
                        <a:rPr b="1" lang="en-GB" sz="1000">
                          <a:solidFill>
                            <a:srgbClr val="1C4588"/>
                          </a:solidFill>
                          <a:latin typeface="Mada"/>
                          <a:ea typeface="Mada"/>
                          <a:cs typeface="Mada"/>
                          <a:sym typeface="Mada"/>
                        </a:rPr>
                        <a:t>Hallmark: increased RVEDP and RA</a:t>
                      </a:r>
                      <a:endParaRPr b="1" sz="1000">
                        <a:solidFill>
                          <a:srgbClr val="1C4588"/>
                        </a:solidFill>
                        <a:latin typeface="Mada"/>
                        <a:ea typeface="Mada"/>
                        <a:cs typeface="Mada"/>
                        <a:sym typeface="Mada"/>
                      </a:endParaRPr>
                    </a:p>
                  </a:txBody>
                  <a:tcPr marT="91425" marB="91425" marR="91425" marL="91425"/>
                </a:tc>
              </a:tr>
              <a:tr h="3081050">
                <a:tc>
                  <a:txBody>
                    <a:bodyPr/>
                    <a:lstStyle/>
                    <a:p>
                      <a:pPr indent="0" lvl="0" marL="0" rtl="0" algn="ctr">
                        <a:spcBef>
                          <a:spcPts val="0"/>
                        </a:spcBef>
                        <a:spcAft>
                          <a:spcPts val="0"/>
                        </a:spcAft>
                        <a:buNone/>
                      </a:pPr>
                      <a:r>
                        <a:rPr b="1" lang="en-GB" sz="1050">
                          <a:solidFill>
                            <a:srgbClr val="9C254D"/>
                          </a:solidFill>
                          <a:latin typeface="Mada"/>
                          <a:ea typeface="Mada"/>
                          <a:cs typeface="Mada"/>
                          <a:sym typeface="Mada"/>
                        </a:rPr>
                        <a:t>Symptoms</a:t>
                      </a:r>
                      <a:r>
                        <a:rPr b="1" baseline="30000" lang="en-GB" sz="1050">
                          <a:solidFill>
                            <a:srgbClr val="9C254D"/>
                          </a:solidFill>
                          <a:latin typeface="Mada"/>
                          <a:ea typeface="Mada"/>
                          <a:cs typeface="Mada"/>
                          <a:sym typeface="Mada"/>
                        </a:rPr>
                        <a:t>1</a:t>
                      </a:r>
                      <a:endParaRPr b="1" baseline="30000" sz="105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49900" lvl="0" marL="172800" rtl="0" algn="l">
                        <a:spcBef>
                          <a:spcPts val="0"/>
                        </a:spcBef>
                        <a:spcAft>
                          <a:spcPts val="0"/>
                        </a:spcAft>
                        <a:buClr>
                          <a:schemeClr val="dk1"/>
                        </a:buClr>
                        <a:buSzPts val="1000"/>
                        <a:buFont typeface="Mada"/>
                        <a:buChar char="●"/>
                      </a:pPr>
                      <a:r>
                        <a:rPr b="1" lang="en-GB" sz="1000">
                          <a:solidFill>
                            <a:srgbClr val="CC0000"/>
                          </a:solidFill>
                          <a:latin typeface="Mada"/>
                          <a:ea typeface="Mada"/>
                          <a:cs typeface="Mada"/>
                          <a:sym typeface="Mada"/>
                        </a:rPr>
                        <a:t>Dyspnea</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Difficulty breathing secondary to pulmonary congestion/edema </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en-GB" sz="1000">
                          <a:solidFill>
                            <a:srgbClr val="CC0000"/>
                          </a:solidFill>
                          <a:latin typeface="Mada"/>
                          <a:ea typeface="Mada"/>
                          <a:cs typeface="Mada"/>
                          <a:sym typeface="Mada"/>
                        </a:rPr>
                        <a:t>Orthopnea</a:t>
                      </a:r>
                      <a:r>
                        <a:rPr b="1" lang="en-GB" sz="1000">
                          <a:solidFill>
                            <a:schemeClr val="dk1"/>
                          </a:solidFill>
                          <a:latin typeface="Mada"/>
                          <a:ea typeface="Mada"/>
                          <a:cs typeface="Mada"/>
                          <a:sym typeface="Mada"/>
                        </a:rPr>
                        <a:t>:</a:t>
                      </a:r>
                      <a:r>
                        <a:rPr lang="en-GB" sz="1000">
                          <a:solidFill>
                            <a:schemeClr val="dk1"/>
                          </a:solidFill>
                          <a:latin typeface="Mada"/>
                          <a:ea typeface="Mada"/>
                          <a:cs typeface="Mada"/>
                          <a:sym typeface="Mada"/>
                        </a:rPr>
                        <a:t> Difficulty breathing in the recumbent position; relieved by elevation of the head with pillows” the severity can be determined by number of the pillows” </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en-GB" sz="1000">
                          <a:solidFill>
                            <a:srgbClr val="CC0000"/>
                          </a:solidFill>
                          <a:latin typeface="Mada"/>
                          <a:ea typeface="Mada"/>
                          <a:cs typeface="Mada"/>
                          <a:sym typeface="Mada"/>
                        </a:rPr>
                        <a:t>Paroxysmal nocturnal dyspnea (PND):</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awakening after 1 to 2 hours of sleep due to acute shortness of breath (SOB)</a:t>
                      </a:r>
                      <a:r>
                        <a:rPr lang="en-GB" sz="1000">
                          <a:solidFill>
                            <a:srgbClr val="6AA84F"/>
                          </a:solidFill>
                          <a:latin typeface="Mada"/>
                          <a:ea typeface="Mada"/>
                          <a:cs typeface="Mada"/>
                          <a:sym typeface="Mada"/>
                        </a:rPr>
                        <a:t>, </a:t>
                      </a:r>
                      <a:r>
                        <a:rPr lang="en-GB" sz="1000">
                          <a:solidFill>
                            <a:srgbClr val="6AA84F"/>
                          </a:solidFill>
                          <a:latin typeface="Mada"/>
                          <a:ea typeface="Mada"/>
                          <a:cs typeface="Mada"/>
                          <a:sym typeface="Mada"/>
                        </a:rPr>
                        <a:t>usually caused by pulmonary edema.</a:t>
                      </a:r>
                      <a:endParaRPr sz="1000">
                        <a:solidFill>
                          <a:srgbClr val="6AA84F"/>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Nocturnal cough (nonproductive)</a:t>
                      </a:r>
                      <a:r>
                        <a:rPr b="1" lang="en-GB" sz="1000">
                          <a:solidFill>
                            <a:schemeClr val="dk1"/>
                          </a:solidFill>
                          <a:latin typeface="Mada"/>
                          <a:ea typeface="Mada"/>
                          <a:cs typeface="Mada"/>
                          <a:sym typeface="Mada"/>
                        </a:rPr>
                        <a:t>: </a:t>
                      </a:r>
                      <a:r>
                        <a:rPr lang="en-GB" sz="1000">
                          <a:solidFill>
                            <a:schemeClr val="dk1"/>
                          </a:solidFill>
                          <a:latin typeface="Mada"/>
                          <a:ea typeface="Mada"/>
                          <a:cs typeface="Mada"/>
                          <a:sym typeface="Mada"/>
                        </a:rPr>
                        <a:t>worse in recumbent position (same pathophysiology as orthopnea) </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Confusion and memory impairment: </a:t>
                      </a:r>
                      <a:r>
                        <a:rPr lang="en-GB" sz="1000">
                          <a:solidFill>
                            <a:schemeClr val="dk1"/>
                          </a:solidFill>
                          <a:latin typeface="Mada"/>
                          <a:ea typeface="Mada"/>
                          <a:cs typeface="Mada"/>
                          <a:sym typeface="Mada"/>
                        </a:rPr>
                        <a:t>occur in advanced CHF as a result of inadequate brain perfusion </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Diaphoresis and cool extremities at rest: </a:t>
                      </a:r>
                      <a:r>
                        <a:rPr lang="en-GB" sz="1000">
                          <a:solidFill>
                            <a:schemeClr val="dk1"/>
                          </a:solidFill>
                          <a:latin typeface="Mada"/>
                          <a:ea typeface="Mada"/>
                          <a:cs typeface="Mada"/>
                          <a:sym typeface="Mada"/>
                        </a:rPr>
                        <a:t>Occur in desperately ill patients (NYHA class IV) </a:t>
                      </a:r>
                      <a:endParaRPr sz="1300"/>
                    </a:p>
                  </a:txBody>
                  <a:tcPr marT="91425" marB="91425" marR="91425" marL="91425"/>
                </a:tc>
                <a:tc>
                  <a:txBody>
                    <a:bodyPr/>
                    <a:lstStyle/>
                    <a:p>
                      <a:pPr indent="-149900" lvl="0" marL="172800" rtl="0" algn="l">
                        <a:spcBef>
                          <a:spcPts val="0"/>
                        </a:spcBef>
                        <a:spcAft>
                          <a:spcPts val="0"/>
                        </a:spcAft>
                        <a:buClr>
                          <a:schemeClr val="dk1"/>
                        </a:buClr>
                        <a:buSzPts val="1000"/>
                        <a:buChar char="●"/>
                      </a:pPr>
                      <a:r>
                        <a:rPr b="1" lang="en-GB" sz="1000">
                          <a:solidFill>
                            <a:srgbClr val="CC0000"/>
                          </a:solidFill>
                          <a:latin typeface="Mada"/>
                          <a:ea typeface="Mada"/>
                          <a:cs typeface="Mada"/>
                          <a:sym typeface="Mada"/>
                        </a:rPr>
                        <a:t>Peripheral pitting edema (legs\ankle edema +</a:t>
                      </a:r>
                      <a:r>
                        <a:rPr b="1" lang="en-GB" sz="1000">
                          <a:solidFill>
                            <a:srgbClr val="1C4588"/>
                          </a:solidFill>
                          <a:latin typeface="Mada"/>
                          <a:ea typeface="Mada"/>
                          <a:cs typeface="Mada"/>
                          <a:sym typeface="Mada"/>
                        </a:rPr>
                        <a:t> sacral edema in bed bound patients)</a:t>
                      </a:r>
                      <a:r>
                        <a:rPr lang="en-GB" sz="1000">
                          <a:solidFill>
                            <a:srgbClr val="1C4588"/>
                          </a:solidFill>
                          <a:latin typeface="Mada"/>
                          <a:ea typeface="Mada"/>
                          <a:cs typeface="Mada"/>
                          <a:sym typeface="Mada"/>
                        </a:rPr>
                        <a:t>:</a:t>
                      </a:r>
                      <a:r>
                        <a:rPr lang="en-GB" sz="1000">
                          <a:solidFill>
                            <a:schemeClr val="dk1"/>
                          </a:solidFill>
                          <a:latin typeface="Mada"/>
                          <a:ea typeface="Mada"/>
                          <a:cs typeface="Mada"/>
                          <a:sym typeface="Mada"/>
                        </a:rPr>
                        <a:t> Pedal edema lacks specificity as an isolated finding. In the elderly, it is more likely to be secondary to venous insufficiency</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Char char="●"/>
                      </a:pPr>
                      <a:r>
                        <a:rPr b="1" lang="en-GB" sz="1000">
                          <a:solidFill>
                            <a:schemeClr val="dk1"/>
                          </a:solidFill>
                          <a:latin typeface="Mada"/>
                          <a:ea typeface="Mada"/>
                          <a:cs typeface="Mada"/>
                          <a:sym typeface="Mada"/>
                        </a:rPr>
                        <a:t>Nocturia</a:t>
                      </a:r>
                      <a:r>
                        <a:rPr lang="en-GB" sz="1000">
                          <a:solidFill>
                            <a:schemeClr val="dk1"/>
                          </a:solidFill>
                          <a:latin typeface="Mada"/>
                          <a:ea typeface="Mada"/>
                          <a:cs typeface="Mada"/>
                          <a:sym typeface="Mada"/>
                        </a:rPr>
                        <a:t>: Due to increased venous return with elevation of legs</a:t>
                      </a:r>
                      <a:endParaRPr sz="1000">
                        <a:solidFill>
                          <a:schemeClr val="dk1"/>
                        </a:solidFill>
                        <a:latin typeface="Mada"/>
                        <a:ea typeface="Mada"/>
                        <a:cs typeface="Mada"/>
                        <a:sym typeface="Mada"/>
                      </a:endParaRPr>
                    </a:p>
                    <a:p>
                      <a:pPr indent="-149900" lvl="0" marL="172800" rtl="0" algn="l">
                        <a:spcBef>
                          <a:spcPts val="0"/>
                        </a:spcBef>
                        <a:spcAft>
                          <a:spcPts val="0"/>
                        </a:spcAft>
                        <a:buClr>
                          <a:srgbClr val="000000"/>
                        </a:buClr>
                        <a:buSzPts val="1000"/>
                        <a:buChar char="●"/>
                      </a:pPr>
                      <a:r>
                        <a:rPr b="1" lang="en-GB" sz="1000">
                          <a:latin typeface="Mada"/>
                          <a:ea typeface="Mada"/>
                          <a:cs typeface="Mada"/>
                          <a:sym typeface="Mada"/>
                        </a:rPr>
                        <a:t>Abdominal symptoms:</a:t>
                      </a:r>
                      <a:r>
                        <a:rPr lang="en-GB" sz="1000">
                          <a:latin typeface="Mada"/>
                          <a:ea typeface="Mada"/>
                          <a:cs typeface="Mada"/>
                          <a:sym typeface="Mada"/>
                        </a:rPr>
                        <a:t> anorexia, Nausea, abdominal fullness, right hypochondrial pain.</a:t>
                      </a:r>
                      <a:endParaRPr sz="1000">
                        <a:latin typeface="Mada"/>
                        <a:ea typeface="Mada"/>
                        <a:cs typeface="Mada"/>
                        <a:sym typeface="Mada"/>
                      </a:endParaRPr>
                    </a:p>
                  </a:txBody>
                  <a:tcPr marT="91425" marB="91425" marR="91425" marL="91425"/>
                </a:tc>
              </a:tr>
              <a:tr h="1726725">
                <a:tc>
                  <a:txBody>
                    <a:bodyPr/>
                    <a:lstStyle/>
                    <a:p>
                      <a:pPr indent="0" lvl="0" marL="0" rtl="0" algn="ctr">
                        <a:spcBef>
                          <a:spcPts val="0"/>
                        </a:spcBef>
                        <a:spcAft>
                          <a:spcPts val="0"/>
                        </a:spcAft>
                        <a:buNone/>
                      </a:pPr>
                      <a:r>
                        <a:rPr b="1" lang="en-GB" sz="1050">
                          <a:solidFill>
                            <a:srgbClr val="9C254D"/>
                          </a:solidFill>
                          <a:latin typeface="Mada"/>
                          <a:ea typeface="Mada"/>
                          <a:cs typeface="Mada"/>
                          <a:sym typeface="Mada"/>
                        </a:rPr>
                        <a:t>Signs</a:t>
                      </a:r>
                      <a:r>
                        <a:rPr b="1" baseline="30000" lang="en-GB" sz="1050">
                          <a:solidFill>
                            <a:srgbClr val="9C254D"/>
                          </a:solidFill>
                          <a:latin typeface="Mada"/>
                          <a:ea typeface="Mada"/>
                          <a:cs typeface="Mada"/>
                          <a:sym typeface="Mada"/>
                        </a:rPr>
                        <a:t>1</a:t>
                      </a:r>
                      <a:endParaRPr b="1" baseline="30000" sz="1050">
                        <a:solidFill>
                          <a:srgbClr val="9C254D"/>
                        </a:solidFill>
                        <a:latin typeface="Mada"/>
                        <a:ea typeface="Mada"/>
                        <a:cs typeface="Mada"/>
                        <a:sym typeface="Mada"/>
                      </a:endParaRPr>
                    </a:p>
                  </a:txBody>
                  <a:tcPr marT="91425" marB="91425" marR="91425" marL="91425" anchor="ctr">
                    <a:solidFill>
                      <a:srgbClr val="F5E9ED"/>
                    </a:solidFill>
                  </a:tcPr>
                </a:tc>
                <a:tc>
                  <a:txBody>
                    <a:bodyPr/>
                    <a:lstStyle/>
                    <a:p>
                      <a:pPr indent="-149900" lvl="0" marL="1728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Displaced</a:t>
                      </a:r>
                      <a:r>
                        <a:rPr lang="en-GB" sz="1000">
                          <a:solidFill>
                            <a:schemeClr val="dk1"/>
                          </a:solidFill>
                          <a:latin typeface="Mada"/>
                          <a:ea typeface="Mada"/>
                          <a:cs typeface="Mada"/>
                          <a:sym typeface="Mada"/>
                        </a:rPr>
                        <a:t> and sustained </a:t>
                      </a:r>
                      <a:r>
                        <a:rPr b="1" lang="en-GB" sz="1000">
                          <a:solidFill>
                            <a:schemeClr val="dk1"/>
                          </a:solidFill>
                          <a:latin typeface="Mada"/>
                          <a:ea typeface="Mada"/>
                          <a:cs typeface="Mada"/>
                          <a:sym typeface="Mada"/>
                        </a:rPr>
                        <a:t>PMI</a:t>
                      </a:r>
                      <a:r>
                        <a:rPr lang="en-GB" sz="1000">
                          <a:solidFill>
                            <a:schemeClr val="dk1"/>
                          </a:solidFill>
                          <a:latin typeface="Mada"/>
                          <a:ea typeface="Mada"/>
                          <a:cs typeface="Mada"/>
                          <a:sym typeface="Mada"/>
                        </a:rPr>
                        <a:t> (usually to the left) due to </a:t>
                      </a:r>
                      <a:r>
                        <a:rPr b="1" lang="en-GB" sz="1000">
                          <a:solidFill>
                            <a:schemeClr val="dk1"/>
                          </a:solidFill>
                          <a:latin typeface="Mada"/>
                          <a:ea typeface="Mada"/>
                          <a:cs typeface="Mada"/>
                          <a:sym typeface="Mada"/>
                        </a:rPr>
                        <a:t>cardiomegaly</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en-GB" sz="1000">
                          <a:solidFill>
                            <a:srgbClr val="CC0000"/>
                          </a:solidFill>
                          <a:latin typeface="Mada"/>
                          <a:ea typeface="Mada"/>
                          <a:cs typeface="Mada"/>
                          <a:sym typeface="Mada"/>
                        </a:rPr>
                        <a:t>Pathologic S3 (ventricular gallop):</a:t>
                      </a:r>
                      <a:r>
                        <a:rPr lang="en-GB" sz="1000">
                          <a:solidFill>
                            <a:schemeClr val="dk1"/>
                          </a:solidFill>
                          <a:latin typeface="Mada"/>
                          <a:ea typeface="Mada"/>
                          <a:cs typeface="Mada"/>
                          <a:sym typeface="Mada"/>
                        </a:rPr>
                        <a:t> low pitched sound that is heard during rapid filling of ventricle, usually due to sudden deceleration of blood as elastic limits of the ventricles are reached leading to vibration of the ventricular wall by blood filling, it’s common in children.</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en-GB" sz="1000">
                          <a:solidFill>
                            <a:srgbClr val="CC0000"/>
                          </a:solidFill>
                          <a:latin typeface="Mada"/>
                          <a:ea typeface="Mada"/>
                          <a:cs typeface="Mada"/>
                          <a:sym typeface="Mada"/>
                        </a:rPr>
                        <a:t>S4 gallop</a:t>
                      </a:r>
                      <a:r>
                        <a:rPr lang="en-GB" sz="1000">
                          <a:solidFill>
                            <a:schemeClr val="dk1"/>
                          </a:solidFill>
                          <a:latin typeface="Mada"/>
                          <a:ea typeface="Mada"/>
                          <a:cs typeface="Mada"/>
                          <a:sym typeface="Mada"/>
                        </a:rPr>
                        <a:t> (at the end of diastole)</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Crackles</a:t>
                      </a:r>
                      <a:r>
                        <a:rPr lang="en-GB" sz="1000">
                          <a:solidFill>
                            <a:schemeClr val="dk1"/>
                          </a:solidFill>
                          <a:latin typeface="Mada"/>
                          <a:ea typeface="Mada"/>
                          <a:cs typeface="Mada"/>
                          <a:sym typeface="Mada"/>
                        </a:rPr>
                        <a:t>/rales (inspiratory) at lung bases (Bibasal crepitations) </a:t>
                      </a:r>
                      <a:endParaRPr sz="1300"/>
                    </a:p>
                  </a:txBody>
                  <a:tcPr marT="91425" marB="91425" marR="91425" marL="91425"/>
                </a:tc>
                <a:tc>
                  <a:txBody>
                    <a:bodyPr/>
                    <a:lstStyle/>
                    <a:p>
                      <a:pPr indent="-149900" lvl="0" marL="1728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Jugular venous distention (JVD)</a:t>
                      </a:r>
                      <a:endParaRPr b="1"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Painful </a:t>
                      </a:r>
                      <a:r>
                        <a:rPr b="1" lang="en-GB" sz="1000">
                          <a:solidFill>
                            <a:schemeClr val="dk1"/>
                          </a:solidFill>
                          <a:latin typeface="Mada"/>
                          <a:ea typeface="Mada"/>
                          <a:cs typeface="Mada"/>
                          <a:sym typeface="Mada"/>
                        </a:rPr>
                        <a:t>Hepatomegaly/hepatojugular reflux</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b="1" lang="en-GB" sz="1000">
                          <a:solidFill>
                            <a:schemeClr val="dk1"/>
                          </a:solidFill>
                          <a:latin typeface="Mada"/>
                          <a:ea typeface="Mada"/>
                          <a:cs typeface="Mada"/>
                          <a:sym typeface="Mada"/>
                        </a:rPr>
                        <a:t>Ascites</a:t>
                      </a:r>
                      <a:r>
                        <a:rPr lang="en-GB" sz="1000">
                          <a:solidFill>
                            <a:schemeClr val="dk1"/>
                          </a:solidFill>
                          <a:latin typeface="Mada"/>
                          <a:ea typeface="Mada"/>
                          <a:cs typeface="Mada"/>
                          <a:sym typeface="Mada"/>
                        </a:rPr>
                        <a:t> </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Cardiac cirrhosis (on the long run)</a:t>
                      </a:r>
                      <a:endParaRPr sz="1000">
                        <a:solidFill>
                          <a:schemeClr val="dk1"/>
                        </a:solidFill>
                        <a:latin typeface="Mada"/>
                        <a:ea typeface="Mada"/>
                        <a:cs typeface="Mada"/>
                        <a:sym typeface="Mada"/>
                      </a:endParaRPr>
                    </a:p>
                    <a:p>
                      <a:pPr indent="-149900" lvl="0" marL="172800" rtl="0" algn="l">
                        <a:spcBef>
                          <a:spcPts val="0"/>
                        </a:spcBef>
                        <a:spcAft>
                          <a:spcPts val="0"/>
                        </a:spcAft>
                        <a:buClr>
                          <a:schemeClr val="dk1"/>
                        </a:buClr>
                        <a:buSzPts val="1000"/>
                        <a:buFont typeface="Mada"/>
                        <a:buChar char="●"/>
                      </a:pPr>
                      <a:r>
                        <a:rPr lang="en-GB" sz="1000">
                          <a:solidFill>
                            <a:schemeClr val="dk1"/>
                          </a:solidFill>
                          <a:latin typeface="Mada"/>
                          <a:ea typeface="Mada"/>
                          <a:cs typeface="Mada"/>
                          <a:sym typeface="Mada"/>
                        </a:rPr>
                        <a:t>Right ventricular heave </a:t>
                      </a:r>
                      <a:endParaRPr sz="1300"/>
                    </a:p>
                  </a:txBody>
                  <a:tcPr marT="91425" marB="91425" marR="91425" marL="91425"/>
                </a:tc>
              </a:tr>
              <a:tr h="435900">
                <a:tc gridSpan="3">
                  <a:txBody>
                    <a:bodyPr/>
                    <a:lstStyle/>
                    <a:p>
                      <a:pPr indent="-86400" lvl="0" marL="172800" rtl="0" algn="ctr">
                        <a:spcBef>
                          <a:spcPts val="0"/>
                        </a:spcBef>
                        <a:spcAft>
                          <a:spcPts val="0"/>
                        </a:spcAft>
                        <a:buNone/>
                      </a:pPr>
                      <a:r>
                        <a:rPr b="1" lang="en-GB">
                          <a:solidFill>
                            <a:schemeClr val="lt1"/>
                          </a:solidFill>
                          <a:latin typeface="Mada"/>
                          <a:ea typeface="Mada"/>
                          <a:cs typeface="Mada"/>
                          <a:sym typeface="Mada"/>
                        </a:rPr>
                        <a:t>Biventricular Heart failure</a:t>
                      </a:r>
                      <a:endParaRPr/>
                    </a:p>
                  </a:txBody>
                  <a:tcPr marT="91425" marB="91425" marR="91425" marL="91425">
                    <a:solidFill>
                      <a:srgbClr val="9C254D"/>
                    </a:solidFill>
                  </a:tcPr>
                </a:tc>
                <a:tc hMerge="1"/>
                <a:tc hMerge="1"/>
              </a:tr>
              <a:tr h="774475">
                <a:tc gridSpan="3">
                  <a:txBody>
                    <a:bodyPr/>
                    <a:lstStyle/>
                    <a:p>
                      <a:pPr indent="-298450" lvl="0" marL="4572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In biventricular failure, both sides of the heart are affected. This may occur because the disease process, such as dilated cardiomyopathy or ischaemic heart disease, affects both ventricles: </a:t>
                      </a:r>
                      <a:r>
                        <a:rPr lang="en-GB" sz="1100">
                          <a:solidFill>
                            <a:srgbClr val="1C4588"/>
                          </a:solidFill>
                          <a:highlight>
                            <a:srgbClr val="FFFFFF"/>
                          </a:highlight>
                          <a:latin typeface="Mada"/>
                          <a:ea typeface="Mada"/>
                          <a:cs typeface="Mada"/>
                          <a:sym typeface="Mada"/>
                        </a:rPr>
                        <a:t> ↑</a:t>
                      </a:r>
                      <a:r>
                        <a:rPr lang="en-GB" sz="1100">
                          <a:solidFill>
                            <a:srgbClr val="1C4588"/>
                          </a:solidFill>
                          <a:latin typeface="Mada"/>
                          <a:ea typeface="Mada"/>
                          <a:cs typeface="Mada"/>
                          <a:sym typeface="Mada"/>
                        </a:rPr>
                        <a:t>LVEDP → ↑</a:t>
                      </a:r>
                      <a:r>
                        <a:rPr lang="en-GB" sz="1100">
                          <a:solidFill>
                            <a:srgbClr val="1C4588"/>
                          </a:solidFill>
                          <a:highlight>
                            <a:srgbClr val="FFFFFF"/>
                          </a:highlight>
                          <a:latin typeface="Mada"/>
                          <a:ea typeface="Mada"/>
                          <a:cs typeface="Mada"/>
                          <a:sym typeface="Mada"/>
                        </a:rPr>
                        <a:t>LA pressure → ↑pulmonary capillary pressure → ↑PA pressure → ↑RV pressure → ↑RA pressure → CHF</a:t>
                      </a:r>
                      <a:r>
                        <a:rPr b="1" lang="en-GB" sz="1100">
                          <a:solidFill>
                            <a:srgbClr val="1C4588"/>
                          </a:solidFill>
                          <a:latin typeface="Mada"/>
                          <a:ea typeface="Mada"/>
                          <a:cs typeface="Mada"/>
                          <a:sym typeface="Mada"/>
                        </a:rPr>
                        <a:t> </a:t>
                      </a:r>
                      <a:endParaRPr sz="1100">
                        <a:solidFill>
                          <a:srgbClr val="1C4588"/>
                        </a:solidFill>
                        <a:latin typeface="Mada"/>
                        <a:ea typeface="Mada"/>
                        <a:cs typeface="Mada"/>
                        <a:sym typeface="Mada"/>
                      </a:endParaRPr>
                    </a:p>
                  </a:txBody>
                  <a:tcPr marT="91425" marB="91425" marR="91425" marL="91425"/>
                </a:tc>
                <a:tc hMerge="1"/>
                <a:tc hMerge="1"/>
              </a:tr>
            </a:tbl>
          </a:graphicData>
        </a:graphic>
      </p:graphicFrame>
      <p:pic>
        <p:nvPicPr>
          <p:cNvPr id="214" name="Google Shape;214;p33"/>
          <p:cNvPicPr preferRelativeResize="0"/>
          <p:nvPr/>
        </p:nvPicPr>
        <p:blipFill>
          <a:blip r:embed="rId3">
            <a:alphaModFix/>
          </a:blip>
          <a:stretch>
            <a:fillRect/>
          </a:stretch>
        </p:blipFill>
        <p:spPr>
          <a:xfrm>
            <a:off x="5470153" y="5421650"/>
            <a:ext cx="1776222" cy="1433700"/>
          </a:xfrm>
          <a:prstGeom prst="rect">
            <a:avLst/>
          </a:prstGeom>
          <a:noFill/>
          <a:ln cap="flat" cmpd="sng" w="19050">
            <a:solidFill>
              <a:srgbClr val="FF0000"/>
            </a:solidFill>
            <a:prstDash val="solid"/>
            <a:round/>
            <a:headEnd len="sm" w="sm" type="none"/>
            <a:tailEnd len="sm" w="sm" type="none"/>
          </a:ln>
        </p:spPr>
      </p:pic>
      <p:cxnSp>
        <p:nvCxnSpPr>
          <p:cNvPr id="215" name="Google Shape;215;p33"/>
          <p:cNvCxnSpPr/>
          <p:nvPr/>
        </p:nvCxnSpPr>
        <p:spPr>
          <a:xfrm rot="10800000">
            <a:off x="8900" y="10078250"/>
            <a:ext cx="7612800" cy="0"/>
          </a:xfrm>
          <a:prstGeom prst="straightConnector1">
            <a:avLst/>
          </a:prstGeom>
          <a:noFill/>
          <a:ln cap="flat" cmpd="sng" w="28575">
            <a:solidFill>
              <a:srgbClr val="9C254D"/>
            </a:solidFill>
            <a:prstDash val="dot"/>
            <a:round/>
            <a:headEnd len="med" w="med" type="none"/>
            <a:tailEnd len="med" w="med" type="none"/>
          </a:ln>
        </p:spPr>
      </p:cxnSp>
      <p:sp>
        <p:nvSpPr>
          <p:cNvPr id="216" name="Google Shape;216;p33"/>
          <p:cNvSpPr txBox="1"/>
          <p:nvPr/>
        </p:nvSpPr>
        <p:spPr>
          <a:xfrm>
            <a:off x="4100" y="10099275"/>
            <a:ext cx="7589400" cy="113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 you cannot differentiate between different heart failure classifications using signs and symptoms alone, you need investigations to confirm which type it is</a:t>
            </a:r>
            <a:endParaRPr sz="900">
              <a:solidFill>
                <a:srgbClr val="6AA84F"/>
              </a:solidFill>
              <a:latin typeface="Mada"/>
              <a:ea typeface="Mada"/>
              <a:cs typeface="Mada"/>
              <a:sym typeface="Mada"/>
            </a:endParaRPr>
          </a:p>
        </p:txBody>
      </p:sp>
      <p:pic>
        <p:nvPicPr>
          <p:cNvPr id="217" name="Google Shape;217;p33"/>
          <p:cNvPicPr preferRelativeResize="0"/>
          <p:nvPr/>
        </p:nvPicPr>
        <p:blipFill>
          <a:blip r:embed="rId4">
            <a:alphaModFix/>
          </a:blip>
          <a:stretch>
            <a:fillRect/>
          </a:stretch>
        </p:blipFill>
        <p:spPr>
          <a:xfrm>
            <a:off x="7691549" y="2260418"/>
            <a:ext cx="5085300" cy="4594932"/>
          </a:xfrm>
          <a:prstGeom prst="rect">
            <a:avLst/>
          </a:prstGeom>
          <a:noFill/>
          <a:ln>
            <a:noFill/>
          </a:ln>
        </p:spPr>
      </p:pic>
      <p:sp>
        <p:nvSpPr>
          <p:cNvPr id="218" name="Google Shape;218;p33"/>
          <p:cNvSpPr/>
          <p:nvPr/>
        </p:nvSpPr>
        <p:spPr>
          <a:xfrm>
            <a:off x="1055600" y="8227275"/>
            <a:ext cx="144900" cy="1518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4"/>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Acute and Chronic HF</a:t>
            </a:r>
            <a:endParaRPr sz="2600">
              <a:latin typeface="Mada Black"/>
              <a:ea typeface="Mada Black"/>
              <a:cs typeface="Mada Black"/>
              <a:sym typeface="Mada Black"/>
            </a:endParaRPr>
          </a:p>
        </p:txBody>
      </p:sp>
      <p:sp>
        <p:nvSpPr>
          <p:cNvPr id="224" name="Google Shape;224;p34"/>
          <p:cNvSpPr txBox="1"/>
          <p:nvPr/>
        </p:nvSpPr>
        <p:spPr>
          <a:xfrm>
            <a:off x="236375" y="415292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Acute</a:t>
            </a:r>
            <a:r>
              <a:rPr lang="en-GB" sz="2200">
                <a:highlight>
                  <a:srgbClr val="F5E9ED"/>
                </a:highlight>
                <a:latin typeface="Mada Black"/>
                <a:ea typeface="Mada Black"/>
                <a:cs typeface="Mada Black"/>
                <a:sym typeface="Mada Black"/>
              </a:rPr>
              <a:t> VS Chronic HF</a:t>
            </a:r>
            <a:endParaRPr sz="2200">
              <a:highlight>
                <a:srgbClr val="F5E9ED"/>
              </a:highlight>
              <a:latin typeface="Mada Black"/>
              <a:ea typeface="Mada Black"/>
              <a:cs typeface="Mada Black"/>
              <a:sym typeface="Mada Black"/>
            </a:endParaRPr>
          </a:p>
        </p:txBody>
      </p:sp>
      <p:graphicFrame>
        <p:nvGraphicFramePr>
          <p:cNvPr id="225" name="Google Shape;225;p34"/>
          <p:cNvGraphicFramePr/>
          <p:nvPr/>
        </p:nvGraphicFramePr>
        <p:xfrm>
          <a:off x="302388" y="4739638"/>
          <a:ext cx="3000000" cy="3000000"/>
        </p:xfrm>
        <a:graphic>
          <a:graphicData uri="http://schemas.openxmlformats.org/drawingml/2006/table">
            <a:tbl>
              <a:tblPr>
                <a:noFill/>
                <a:tableStyleId>{CC369E86-8323-432C-B50D-B4B191C9F64A}</a:tableStyleId>
              </a:tblPr>
              <a:tblGrid>
                <a:gridCol w="3016125"/>
                <a:gridCol w="4104350"/>
              </a:tblGrid>
              <a:tr h="160875">
                <a:tc>
                  <a:txBody>
                    <a:bodyPr/>
                    <a:lstStyle/>
                    <a:p>
                      <a:pPr indent="0" lvl="0" marL="0" rtl="0" algn="ctr">
                        <a:spcBef>
                          <a:spcPts val="0"/>
                        </a:spcBef>
                        <a:spcAft>
                          <a:spcPts val="0"/>
                        </a:spcAft>
                        <a:buNone/>
                      </a:pPr>
                      <a:r>
                        <a:rPr b="1" lang="en-GB" sz="1500">
                          <a:solidFill>
                            <a:srgbClr val="FFFFFF"/>
                          </a:solidFill>
                          <a:latin typeface="Mada"/>
                          <a:ea typeface="Mada"/>
                          <a:cs typeface="Mada"/>
                          <a:sym typeface="Mada"/>
                        </a:rPr>
                        <a:t>Acute heart failure </a:t>
                      </a:r>
                      <a:endParaRPr b="1" sz="1500">
                        <a:highlight>
                          <a:srgbClr val="FFFF00"/>
                        </a:highlight>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500">
                          <a:solidFill>
                            <a:srgbClr val="FFFFFF"/>
                          </a:solidFill>
                          <a:latin typeface="Mada"/>
                          <a:ea typeface="Mada"/>
                          <a:cs typeface="Mada"/>
                          <a:sym typeface="Mada"/>
                        </a:rPr>
                        <a:t>Chronic heart failure</a:t>
                      </a:r>
                      <a:endParaRPr b="1" sz="1500">
                        <a:solidFill>
                          <a:srgbClr val="FFFFFF"/>
                        </a:solidFill>
                        <a:latin typeface="Mada"/>
                        <a:ea typeface="Mada"/>
                        <a:cs typeface="Mada"/>
                        <a:sym typeface="Mada"/>
                      </a:endParaRPr>
                    </a:p>
                  </a:txBody>
                  <a:tcPr marT="91425" marB="91425" marR="91425" marL="91425" anchor="ctr">
                    <a:solidFill>
                      <a:srgbClr val="9C254D"/>
                    </a:solidFill>
                  </a:tcPr>
                </a:tc>
              </a:tr>
              <a:tr h="659375">
                <a:tc>
                  <a:txBody>
                    <a:bodyPr/>
                    <a:lstStyle/>
                    <a:p>
                      <a:pPr indent="-192250" lvl="0" marL="208799" rtl="0" algn="l">
                        <a:spcBef>
                          <a:spcPts val="0"/>
                        </a:spcBef>
                        <a:spcAft>
                          <a:spcPts val="0"/>
                        </a:spcAft>
                        <a:buClr>
                          <a:schemeClr val="dk1"/>
                        </a:buClr>
                        <a:buSzPts val="1100"/>
                        <a:buFont typeface="Mada"/>
                        <a:buChar char="●"/>
                      </a:pPr>
                      <a:r>
                        <a:rPr lang="en-GB" sz="1100">
                          <a:solidFill>
                            <a:srgbClr val="1C4588"/>
                          </a:solidFill>
                          <a:latin typeface="Mada"/>
                          <a:ea typeface="Mada"/>
                          <a:cs typeface="Mada"/>
                          <a:sym typeface="Mada"/>
                        </a:rPr>
                        <a:t>Acute left heart failure presents with a sudden onset of dyspnoea at rest that rapidly progresses to</a:t>
                      </a:r>
                      <a:r>
                        <a:rPr lang="en-GB" sz="1100">
                          <a:solidFill>
                            <a:schemeClr val="dk1"/>
                          </a:solidFill>
                          <a:latin typeface="Mada"/>
                          <a:ea typeface="Mada"/>
                          <a:cs typeface="Mada"/>
                          <a:sym typeface="Mada"/>
                        </a:rPr>
                        <a:t> </a:t>
                      </a:r>
                      <a:r>
                        <a:rPr b="1" lang="en-GB" sz="1100">
                          <a:solidFill>
                            <a:srgbClr val="CC0000"/>
                          </a:solidFill>
                          <a:latin typeface="Mada"/>
                          <a:ea typeface="Mada"/>
                          <a:cs typeface="Mada"/>
                          <a:sym typeface="Mada"/>
                        </a:rPr>
                        <a:t>acute respiratory distress</a:t>
                      </a:r>
                      <a:r>
                        <a:rPr lang="en-GB" sz="1100">
                          <a:solidFill>
                            <a:schemeClr val="dk1"/>
                          </a:solidFill>
                          <a:latin typeface="Mada"/>
                          <a:ea typeface="Mada"/>
                          <a:cs typeface="Mada"/>
                          <a:sym typeface="Mada"/>
                        </a:rPr>
                        <a:t>, </a:t>
                      </a:r>
                      <a:r>
                        <a:rPr lang="en-GB" sz="1100">
                          <a:solidFill>
                            <a:srgbClr val="1C4588"/>
                          </a:solidFill>
                          <a:latin typeface="Mada"/>
                          <a:ea typeface="Mada"/>
                          <a:cs typeface="Mada"/>
                          <a:sym typeface="Mada"/>
                        </a:rPr>
                        <a:t>orthopnoea and prostration.</a:t>
                      </a:r>
                      <a:endParaRPr sz="1100">
                        <a:solidFill>
                          <a:srgbClr val="1C4588"/>
                        </a:solidFill>
                        <a:latin typeface="Mada"/>
                        <a:ea typeface="Mada"/>
                        <a:cs typeface="Mada"/>
                        <a:sym typeface="Mada"/>
                      </a:endParaRPr>
                    </a:p>
                    <a:p>
                      <a:pPr indent="-192250" lvl="0" marL="208799" rtl="0" algn="l">
                        <a:spcBef>
                          <a:spcPts val="0"/>
                        </a:spcBef>
                        <a:spcAft>
                          <a:spcPts val="0"/>
                        </a:spcAft>
                        <a:buClr>
                          <a:srgbClr val="1C4588"/>
                        </a:buClr>
                        <a:buSzPts val="1100"/>
                        <a:buChar char="●"/>
                      </a:pPr>
                      <a:r>
                        <a:rPr lang="en-GB" sz="1100">
                          <a:solidFill>
                            <a:srgbClr val="1C4588"/>
                          </a:solidFill>
                          <a:latin typeface="Mada"/>
                          <a:ea typeface="Mada"/>
                          <a:cs typeface="Mada"/>
                          <a:sym typeface="Mada"/>
                        </a:rPr>
                        <a:t>Often there is a clear precipitating factor (e.g. large MI, aortic valve dysfunction, myocarditis, and cardiogenic shock ) which may be apparent from the history.</a:t>
                      </a:r>
                      <a:endParaRPr sz="1100">
                        <a:solidFill>
                          <a:srgbClr val="1C4588"/>
                        </a:solidFill>
                        <a:latin typeface="Mada"/>
                        <a:ea typeface="Mada"/>
                        <a:cs typeface="Mada"/>
                        <a:sym typeface="Mada"/>
                      </a:endParaRPr>
                    </a:p>
                    <a:p>
                      <a:pPr indent="-192250" lvl="0" marL="208799"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SIgns &amp; Symptoms:</a:t>
                      </a:r>
                      <a:endParaRPr b="1" sz="1100">
                        <a:solidFill>
                          <a:srgbClr val="1C4588"/>
                        </a:solidFill>
                        <a:latin typeface="Mada"/>
                        <a:ea typeface="Mada"/>
                        <a:cs typeface="Mada"/>
                        <a:sym typeface="Mada"/>
                      </a:endParaRPr>
                    </a:p>
                    <a:p>
                      <a:pPr indent="-336250" lvl="1" marL="6300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Rales</a:t>
                      </a:r>
                      <a:endParaRPr sz="1100">
                        <a:solidFill>
                          <a:srgbClr val="1C4588"/>
                        </a:solidFill>
                        <a:latin typeface="Mada"/>
                        <a:ea typeface="Mada"/>
                        <a:cs typeface="Mada"/>
                        <a:sym typeface="Mada"/>
                      </a:endParaRPr>
                    </a:p>
                    <a:p>
                      <a:pPr indent="-336250" lvl="1" marL="6300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JVD</a:t>
                      </a:r>
                      <a:endParaRPr sz="1100">
                        <a:solidFill>
                          <a:srgbClr val="1C4588"/>
                        </a:solidFill>
                        <a:latin typeface="Mada"/>
                        <a:ea typeface="Mada"/>
                        <a:cs typeface="Mada"/>
                        <a:sym typeface="Mada"/>
                      </a:endParaRPr>
                    </a:p>
                    <a:p>
                      <a:pPr indent="-336250" lvl="1" marL="6300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S3 gallop (Most specific)</a:t>
                      </a:r>
                      <a:endParaRPr sz="1100">
                        <a:solidFill>
                          <a:srgbClr val="1C4588"/>
                        </a:solidFill>
                        <a:latin typeface="Mada"/>
                        <a:ea typeface="Mada"/>
                        <a:cs typeface="Mada"/>
                        <a:sym typeface="Mada"/>
                      </a:endParaRPr>
                    </a:p>
                    <a:p>
                      <a:pPr indent="-336250" lvl="1" marL="6300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Edema </a:t>
                      </a:r>
                      <a:endParaRPr sz="1100">
                        <a:solidFill>
                          <a:srgbClr val="1C4588"/>
                        </a:solidFill>
                        <a:latin typeface="Mada"/>
                        <a:ea typeface="Mada"/>
                        <a:cs typeface="Mada"/>
                        <a:sym typeface="Mada"/>
                      </a:endParaRPr>
                    </a:p>
                    <a:p>
                      <a:pPr indent="-336250" lvl="1" marL="6300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Orthopnea</a:t>
                      </a:r>
                      <a:endParaRPr sz="1100">
                        <a:solidFill>
                          <a:srgbClr val="1C4588"/>
                        </a:solidFill>
                        <a:latin typeface="Mada"/>
                        <a:ea typeface="Mada"/>
                        <a:cs typeface="Mada"/>
                        <a:sym typeface="Mada"/>
                      </a:endParaRPr>
                    </a:p>
                  </a:txBody>
                  <a:tcPr marT="91425" marB="91425" marR="91425" marL="91425"/>
                </a:tc>
                <a:tc>
                  <a:txBody>
                    <a:bodyPr/>
                    <a:lstStyle/>
                    <a:p>
                      <a:pPr indent="-192250" lvl="0" marL="2087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Patients with chronic heart failure commonly follow a </a:t>
                      </a:r>
                      <a:r>
                        <a:rPr b="1" lang="en-GB" sz="1100">
                          <a:solidFill>
                            <a:srgbClr val="1C4588"/>
                          </a:solidFill>
                          <a:latin typeface="Mada"/>
                          <a:ea typeface="Mada"/>
                          <a:cs typeface="Mada"/>
                          <a:sym typeface="Mada"/>
                        </a:rPr>
                        <a:t>relapsing and remitting course</a:t>
                      </a:r>
                      <a:r>
                        <a:rPr lang="en-GB" sz="1100">
                          <a:solidFill>
                            <a:srgbClr val="1C4588"/>
                          </a:solidFill>
                          <a:latin typeface="Mada"/>
                          <a:ea typeface="Mada"/>
                          <a:cs typeface="Mada"/>
                          <a:sym typeface="Mada"/>
                        </a:rPr>
                        <a:t>, with periods of stability and episodes of decompensation*, leading to worsening symptoms that may necessitate hospitalisation</a:t>
                      </a:r>
                      <a:endParaRPr sz="1100">
                        <a:solidFill>
                          <a:srgbClr val="1C4588"/>
                        </a:solidFill>
                        <a:latin typeface="Mada"/>
                        <a:ea typeface="Mada"/>
                        <a:cs typeface="Mada"/>
                        <a:sym typeface="Mada"/>
                      </a:endParaRPr>
                    </a:p>
                    <a:p>
                      <a:pPr indent="-192250" lvl="0" marL="208799" rtl="0" algn="l">
                        <a:spcBef>
                          <a:spcPts val="0"/>
                        </a:spcBef>
                        <a:spcAft>
                          <a:spcPts val="0"/>
                        </a:spcAft>
                        <a:buClr>
                          <a:srgbClr val="1C4588"/>
                        </a:buClr>
                        <a:buSzPts val="1100"/>
                        <a:buFont typeface="Mada"/>
                        <a:buChar char="●"/>
                      </a:pPr>
                      <a:r>
                        <a:rPr b="1" lang="en-GB" sz="1100">
                          <a:solidFill>
                            <a:srgbClr val="1C4588"/>
                          </a:solidFill>
                          <a:latin typeface="Mada"/>
                          <a:ea typeface="Mada"/>
                          <a:cs typeface="Mada"/>
                          <a:sym typeface="Mada"/>
                        </a:rPr>
                        <a:t>The clinical picture depends on: </a:t>
                      </a:r>
                      <a:endParaRPr b="1" sz="1100">
                        <a:solidFill>
                          <a:srgbClr val="1C4588"/>
                        </a:solidFill>
                        <a:latin typeface="Mada"/>
                        <a:ea typeface="Mada"/>
                        <a:cs typeface="Mada"/>
                        <a:sym typeface="Mada"/>
                      </a:endParaRPr>
                    </a:p>
                    <a:p>
                      <a:pPr indent="-120249" lvl="1" marL="341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nature of the underlying heart disease</a:t>
                      </a:r>
                      <a:endParaRPr sz="1100">
                        <a:solidFill>
                          <a:srgbClr val="1C4588"/>
                        </a:solidFill>
                        <a:latin typeface="Mada"/>
                        <a:ea typeface="Mada"/>
                        <a:cs typeface="Mada"/>
                        <a:sym typeface="Mada"/>
                      </a:endParaRPr>
                    </a:p>
                    <a:p>
                      <a:pPr indent="-120249" lvl="1" marL="341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type of heart failure that it has evoked (e.g. Left/Right HF)</a:t>
                      </a:r>
                      <a:endParaRPr sz="1100">
                        <a:solidFill>
                          <a:srgbClr val="1C4588"/>
                        </a:solidFill>
                        <a:latin typeface="Mada"/>
                        <a:ea typeface="Mada"/>
                        <a:cs typeface="Mada"/>
                        <a:sym typeface="Mada"/>
                      </a:endParaRPr>
                    </a:p>
                    <a:p>
                      <a:pPr indent="-120249" lvl="1" marL="3419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The changes in the SNS and RAAS that have developed</a:t>
                      </a:r>
                      <a:endParaRPr sz="1100">
                        <a:solidFill>
                          <a:srgbClr val="1C4588"/>
                        </a:solidFill>
                        <a:latin typeface="Mada"/>
                        <a:ea typeface="Mada"/>
                        <a:cs typeface="Mada"/>
                        <a:sym typeface="Mada"/>
                      </a:endParaRPr>
                    </a:p>
                    <a:p>
                      <a:pPr indent="-192250" lvl="0" marL="2087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Low cardiac output causes fatigue, listlessness and a poor effort tolerance; the </a:t>
                      </a:r>
                      <a:r>
                        <a:rPr b="1" lang="en-GB" sz="1100">
                          <a:solidFill>
                            <a:srgbClr val="1C4588"/>
                          </a:solidFill>
                          <a:latin typeface="Mada"/>
                          <a:ea typeface="Mada"/>
                          <a:cs typeface="Mada"/>
                          <a:sym typeface="Mada"/>
                        </a:rPr>
                        <a:t>peripheries are cold</a:t>
                      </a:r>
                      <a:r>
                        <a:rPr lang="en-GB" sz="1100">
                          <a:solidFill>
                            <a:srgbClr val="1C4588"/>
                          </a:solidFill>
                          <a:latin typeface="Mada"/>
                          <a:ea typeface="Mada"/>
                          <a:cs typeface="Mada"/>
                          <a:sym typeface="Mada"/>
                        </a:rPr>
                        <a:t> and the </a:t>
                      </a:r>
                      <a:r>
                        <a:rPr b="1" lang="en-GB" sz="1100">
                          <a:solidFill>
                            <a:srgbClr val="1C4588"/>
                          </a:solidFill>
                          <a:latin typeface="Mada"/>
                          <a:ea typeface="Mada"/>
                          <a:cs typeface="Mada"/>
                          <a:sym typeface="Mada"/>
                        </a:rPr>
                        <a:t>BP is low</a:t>
                      </a:r>
                      <a:r>
                        <a:rPr lang="en-GB" sz="1100">
                          <a:solidFill>
                            <a:srgbClr val="1C4588"/>
                          </a:solidFill>
                          <a:latin typeface="Mada"/>
                          <a:ea typeface="Mada"/>
                          <a:cs typeface="Mada"/>
                          <a:sym typeface="Mada"/>
                        </a:rPr>
                        <a:t>. To maintain perfusion of vital organs, blood flow is </a:t>
                      </a:r>
                      <a:r>
                        <a:rPr b="1" lang="en-GB" sz="1100">
                          <a:solidFill>
                            <a:srgbClr val="1C4588"/>
                          </a:solidFill>
                          <a:latin typeface="Mada"/>
                          <a:ea typeface="Mada"/>
                          <a:cs typeface="Mada"/>
                          <a:sym typeface="Mada"/>
                        </a:rPr>
                        <a:t>diverted away from skeletal muscle</a:t>
                      </a:r>
                      <a:r>
                        <a:rPr lang="en-GB" sz="1100">
                          <a:solidFill>
                            <a:srgbClr val="1C4588"/>
                          </a:solidFill>
                          <a:latin typeface="Mada"/>
                          <a:ea typeface="Mada"/>
                          <a:cs typeface="Mada"/>
                          <a:sym typeface="Mada"/>
                        </a:rPr>
                        <a:t> and this may contribute to fatigue and weakness. Poor renal perfusion leads to </a:t>
                      </a:r>
                      <a:r>
                        <a:rPr b="1" lang="en-GB" sz="1100">
                          <a:solidFill>
                            <a:srgbClr val="1C4588"/>
                          </a:solidFill>
                          <a:latin typeface="Mada"/>
                          <a:ea typeface="Mada"/>
                          <a:cs typeface="Mada"/>
                          <a:sym typeface="Mada"/>
                        </a:rPr>
                        <a:t>oliguria</a:t>
                      </a:r>
                      <a:r>
                        <a:rPr lang="en-GB" sz="1100">
                          <a:solidFill>
                            <a:srgbClr val="1C4588"/>
                          </a:solidFill>
                          <a:latin typeface="Mada"/>
                          <a:ea typeface="Mada"/>
                          <a:cs typeface="Mada"/>
                          <a:sym typeface="Mada"/>
                        </a:rPr>
                        <a:t> and </a:t>
                      </a:r>
                      <a:r>
                        <a:rPr b="1" lang="en-GB" sz="1100">
                          <a:solidFill>
                            <a:srgbClr val="1C4588"/>
                          </a:solidFill>
                          <a:latin typeface="Mada"/>
                          <a:ea typeface="Mada"/>
                          <a:cs typeface="Mada"/>
                          <a:sym typeface="Mada"/>
                        </a:rPr>
                        <a:t>uraemia</a:t>
                      </a:r>
                      <a:r>
                        <a:rPr lang="en-GB" sz="1100">
                          <a:solidFill>
                            <a:srgbClr val="1C4588"/>
                          </a:solidFill>
                          <a:latin typeface="Mada"/>
                          <a:ea typeface="Mada"/>
                          <a:cs typeface="Mada"/>
                          <a:sym typeface="Mada"/>
                        </a:rPr>
                        <a:t>.</a:t>
                      </a:r>
                      <a:endParaRPr sz="1100">
                        <a:solidFill>
                          <a:srgbClr val="1C4588"/>
                        </a:solidFill>
                        <a:latin typeface="Mada"/>
                        <a:ea typeface="Mada"/>
                        <a:cs typeface="Mada"/>
                        <a:sym typeface="Mada"/>
                      </a:endParaRPr>
                    </a:p>
                  </a:txBody>
                  <a:tcPr marT="91425" marB="91425" marR="91425" marL="91425"/>
                </a:tc>
              </a:tr>
            </a:tbl>
          </a:graphicData>
        </a:graphic>
      </p:graphicFrame>
      <p:cxnSp>
        <p:nvCxnSpPr>
          <p:cNvPr id="226" name="Google Shape;226;p34"/>
          <p:cNvCxnSpPr/>
          <p:nvPr/>
        </p:nvCxnSpPr>
        <p:spPr>
          <a:xfrm rot="10800000">
            <a:off x="8900" y="10154450"/>
            <a:ext cx="7612800" cy="0"/>
          </a:xfrm>
          <a:prstGeom prst="straightConnector1">
            <a:avLst/>
          </a:prstGeom>
          <a:noFill/>
          <a:ln cap="flat" cmpd="sng" w="28575">
            <a:solidFill>
              <a:srgbClr val="9C254D"/>
            </a:solidFill>
            <a:prstDash val="dot"/>
            <a:round/>
            <a:headEnd len="med" w="med" type="none"/>
            <a:tailEnd len="med" w="med" type="none"/>
          </a:ln>
        </p:spPr>
      </p:cxnSp>
      <p:sp>
        <p:nvSpPr>
          <p:cNvPr id="227" name="Google Shape;227;p34"/>
          <p:cNvSpPr txBox="1"/>
          <p:nvPr/>
        </p:nvSpPr>
        <p:spPr>
          <a:xfrm>
            <a:off x="236375" y="828700"/>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Modified Framingham criteria</a:t>
            </a:r>
            <a:endParaRPr sz="2200">
              <a:highlight>
                <a:srgbClr val="F5E9ED"/>
              </a:highlight>
              <a:latin typeface="Mada Black"/>
              <a:ea typeface="Mada Black"/>
              <a:cs typeface="Mada Black"/>
              <a:sym typeface="Mada Black"/>
            </a:endParaRPr>
          </a:p>
        </p:txBody>
      </p:sp>
      <p:graphicFrame>
        <p:nvGraphicFramePr>
          <p:cNvPr id="228" name="Google Shape;228;p34"/>
          <p:cNvGraphicFramePr/>
          <p:nvPr/>
        </p:nvGraphicFramePr>
        <p:xfrm>
          <a:off x="302375" y="1386838"/>
          <a:ext cx="3000000" cy="3000000"/>
        </p:xfrm>
        <a:graphic>
          <a:graphicData uri="http://schemas.openxmlformats.org/drawingml/2006/table">
            <a:tbl>
              <a:tblPr>
                <a:noFill/>
                <a:tableStyleId>{CC369E86-8323-432C-B50D-B4B191C9F64A}</a:tableStyleId>
              </a:tblPr>
              <a:tblGrid>
                <a:gridCol w="3613100"/>
                <a:gridCol w="3441650"/>
              </a:tblGrid>
              <a:tr h="381000">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Major</a:t>
                      </a:r>
                      <a:endParaRPr b="1" sz="1300">
                        <a:solidFill>
                          <a:srgbClr val="FFFFFF"/>
                        </a:solidFill>
                        <a:latin typeface="Mada"/>
                        <a:ea typeface="Mada"/>
                        <a:cs typeface="Mada"/>
                        <a:sym typeface="Mada"/>
                      </a:endParaRPr>
                    </a:p>
                  </a:txBody>
                  <a:tcPr marT="91425" marB="91425" marR="91425" marL="91425" anchor="ctr">
                    <a:solidFill>
                      <a:srgbClr val="9C254D"/>
                    </a:solidFill>
                  </a:tcPr>
                </a:tc>
                <a:tc>
                  <a:txBody>
                    <a:bodyPr/>
                    <a:lstStyle/>
                    <a:p>
                      <a:pPr indent="0" lvl="0" marL="0" rtl="0" algn="ctr">
                        <a:spcBef>
                          <a:spcPts val="0"/>
                        </a:spcBef>
                        <a:spcAft>
                          <a:spcPts val="0"/>
                        </a:spcAft>
                        <a:buNone/>
                      </a:pPr>
                      <a:r>
                        <a:rPr b="1" lang="en-GB" sz="1300">
                          <a:solidFill>
                            <a:srgbClr val="FFFFFF"/>
                          </a:solidFill>
                          <a:latin typeface="Mada"/>
                          <a:ea typeface="Mada"/>
                          <a:cs typeface="Mada"/>
                          <a:sym typeface="Mada"/>
                        </a:rPr>
                        <a:t>Minor</a:t>
                      </a:r>
                      <a:endParaRPr b="1" sz="1300">
                        <a:solidFill>
                          <a:srgbClr val="FFFFFF"/>
                        </a:solidFill>
                        <a:latin typeface="Mada"/>
                        <a:ea typeface="Mada"/>
                        <a:cs typeface="Mada"/>
                        <a:sym typeface="Mada"/>
                      </a:endParaRPr>
                    </a:p>
                  </a:txBody>
                  <a:tcPr marT="91425" marB="91425" marR="91425" marL="91425" anchor="ctr">
                    <a:solidFill>
                      <a:srgbClr val="9C254D"/>
                    </a:solidFill>
                  </a:tcPr>
                </a:tc>
              </a:tr>
              <a:tr h="381000">
                <a:tc>
                  <a:txBody>
                    <a:bodyPr/>
                    <a:lstStyle/>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PND</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Orthopnea</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Elevated JVP</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Pulmonary rales</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S3</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Cardiomegaly on CXR</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Weight loss ≥4.5kg in 5 days in response to treatment of presumed heart failure.</a:t>
                      </a:r>
                      <a:endParaRPr b="1" sz="1100">
                        <a:latin typeface="Mada"/>
                        <a:ea typeface="Mada"/>
                        <a:cs typeface="Mada"/>
                        <a:sym typeface="Mada"/>
                      </a:endParaRPr>
                    </a:p>
                  </a:txBody>
                  <a:tcPr marT="91425" marB="91425" marR="91425" marL="91425"/>
                </a:tc>
                <a:tc>
                  <a:txBody>
                    <a:bodyPr/>
                    <a:lstStyle/>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Bilateral leg edema</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Nocturnal cough</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Dyspnea on ordinary exertion</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Hepatomegaly</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Pleural effusion</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Tachycardia (heart rate ≥120bpm)</a:t>
                      </a:r>
                      <a:endParaRPr b="1" sz="1100">
                        <a:latin typeface="Mada"/>
                        <a:ea typeface="Mada"/>
                        <a:cs typeface="Mada"/>
                        <a:sym typeface="Mada"/>
                      </a:endParaRPr>
                    </a:p>
                    <a:p>
                      <a:pPr indent="-298450" lvl="0" marL="457200" rtl="0" algn="l">
                        <a:spcBef>
                          <a:spcPts val="0"/>
                        </a:spcBef>
                        <a:spcAft>
                          <a:spcPts val="0"/>
                        </a:spcAft>
                        <a:buSzPts val="1100"/>
                        <a:buFont typeface="Mada"/>
                        <a:buAutoNum type="arabicParenR"/>
                      </a:pPr>
                      <a:r>
                        <a:rPr b="1" lang="en-GB" sz="1100">
                          <a:latin typeface="Mada"/>
                          <a:ea typeface="Mada"/>
                          <a:cs typeface="Mada"/>
                          <a:sym typeface="Mada"/>
                        </a:rPr>
                        <a:t>Weight loss </a:t>
                      </a:r>
                      <a:r>
                        <a:rPr b="1" lang="en-GB" sz="1100">
                          <a:solidFill>
                            <a:schemeClr val="dk1"/>
                          </a:solidFill>
                          <a:latin typeface="Mada"/>
                          <a:ea typeface="Mada"/>
                          <a:cs typeface="Mada"/>
                          <a:sym typeface="Mada"/>
                        </a:rPr>
                        <a:t>≥4.5kg in 5 days</a:t>
                      </a:r>
                      <a:endParaRPr b="1" sz="1100">
                        <a:latin typeface="Mada"/>
                        <a:ea typeface="Mada"/>
                        <a:cs typeface="Mada"/>
                        <a:sym typeface="Mada"/>
                      </a:endParaRPr>
                    </a:p>
                  </a:txBody>
                  <a:tcPr marT="91425" marB="91425" marR="91425" marL="91425"/>
                </a:tc>
              </a:tr>
              <a:tr h="381000">
                <a:tc gridSpan="2">
                  <a:txBody>
                    <a:bodyPr/>
                    <a:lstStyle/>
                    <a:p>
                      <a:pPr indent="0" lvl="0" marL="0" rtl="0" algn="ctr">
                        <a:spcBef>
                          <a:spcPts val="0"/>
                        </a:spcBef>
                        <a:spcAft>
                          <a:spcPts val="0"/>
                        </a:spcAft>
                        <a:buNone/>
                      </a:pPr>
                      <a:r>
                        <a:rPr b="1" lang="en-GB" sz="1300">
                          <a:solidFill>
                            <a:srgbClr val="9C254D"/>
                          </a:solidFill>
                          <a:latin typeface="Mada"/>
                          <a:ea typeface="Mada"/>
                          <a:cs typeface="Mada"/>
                          <a:sym typeface="Mada"/>
                        </a:rPr>
                        <a:t>Diagnosis</a:t>
                      </a:r>
                      <a:endParaRPr b="1" sz="1300">
                        <a:solidFill>
                          <a:srgbClr val="9C254D"/>
                        </a:solidFill>
                        <a:latin typeface="Mada"/>
                        <a:ea typeface="Mada"/>
                        <a:cs typeface="Mada"/>
                        <a:sym typeface="Mada"/>
                      </a:endParaRPr>
                    </a:p>
                  </a:txBody>
                  <a:tcPr marT="91425" marB="91425" marR="91425" marL="91425" anchor="ctr">
                    <a:solidFill>
                      <a:srgbClr val="F5E9ED"/>
                    </a:solidFill>
                  </a:tcPr>
                </a:tc>
                <a:tc hMerge="1"/>
              </a:tr>
              <a:tr h="381000">
                <a:tc gridSpan="2">
                  <a:txBody>
                    <a:bodyPr/>
                    <a:lstStyle/>
                    <a:p>
                      <a:pPr indent="0" lvl="0" marL="0" rtl="0" algn="ctr">
                        <a:spcBef>
                          <a:spcPts val="0"/>
                        </a:spcBef>
                        <a:spcAft>
                          <a:spcPts val="0"/>
                        </a:spcAft>
                        <a:buNone/>
                      </a:pPr>
                      <a:r>
                        <a:rPr lang="en-GB" sz="1100">
                          <a:latin typeface="Mada"/>
                          <a:ea typeface="Mada"/>
                          <a:cs typeface="Mada"/>
                          <a:sym typeface="Mada"/>
                        </a:rPr>
                        <a:t>The diagnosis of HF requires that </a:t>
                      </a:r>
                      <a:r>
                        <a:rPr lang="en-GB" sz="1100">
                          <a:solidFill>
                            <a:srgbClr val="CC0000"/>
                          </a:solidFill>
                          <a:latin typeface="Mada"/>
                          <a:ea typeface="Mada"/>
                          <a:cs typeface="Mada"/>
                          <a:sym typeface="Mada"/>
                        </a:rPr>
                        <a:t>2 major</a:t>
                      </a:r>
                      <a:r>
                        <a:rPr lang="en-GB" sz="1100">
                          <a:latin typeface="Mada"/>
                          <a:ea typeface="Mada"/>
                          <a:cs typeface="Mada"/>
                          <a:sym typeface="Mada"/>
                        </a:rPr>
                        <a:t> </a:t>
                      </a:r>
                      <a:r>
                        <a:rPr b="1" lang="en-GB" sz="1100" u="sng">
                          <a:latin typeface="Mada"/>
                          <a:ea typeface="Mada"/>
                          <a:cs typeface="Mada"/>
                          <a:sym typeface="Mada"/>
                        </a:rPr>
                        <a:t>OR</a:t>
                      </a:r>
                      <a:r>
                        <a:rPr lang="en-GB" sz="1100">
                          <a:latin typeface="Mada"/>
                          <a:ea typeface="Mada"/>
                          <a:cs typeface="Mada"/>
                          <a:sym typeface="Mada"/>
                        </a:rPr>
                        <a:t> </a:t>
                      </a:r>
                      <a:r>
                        <a:rPr lang="en-GB" sz="1100">
                          <a:solidFill>
                            <a:srgbClr val="CC0000"/>
                          </a:solidFill>
                          <a:latin typeface="Mada"/>
                          <a:ea typeface="Mada"/>
                          <a:cs typeface="Mada"/>
                          <a:sym typeface="Mada"/>
                        </a:rPr>
                        <a:t>1 major and 2 minor</a:t>
                      </a:r>
                      <a:r>
                        <a:rPr lang="en-GB" sz="1100">
                          <a:latin typeface="Mada"/>
                          <a:ea typeface="Mada"/>
                          <a:cs typeface="Mada"/>
                          <a:sym typeface="Mada"/>
                        </a:rPr>
                        <a:t> criteria cannot be attributed to another disease.</a:t>
                      </a:r>
                      <a:endParaRPr sz="1100">
                        <a:latin typeface="Mada"/>
                        <a:ea typeface="Mada"/>
                        <a:cs typeface="Mada"/>
                        <a:sym typeface="Mada"/>
                      </a:endParaRPr>
                    </a:p>
                  </a:txBody>
                  <a:tcPr marT="91425" marB="91425" marR="91425" marL="91425" anchor="ctr"/>
                </a:tc>
                <a:tc hMerge="1"/>
              </a:tr>
            </a:tbl>
          </a:graphicData>
        </a:graphic>
      </p:graphicFrame>
      <p:sp>
        <p:nvSpPr>
          <p:cNvPr id="229" name="Google Shape;229;p34"/>
          <p:cNvSpPr txBox="1"/>
          <p:nvPr/>
        </p:nvSpPr>
        <p:spPr>
          <a:xfrm>
            <a:off x="162850" y="7704275"/>
            <a:ext cx="7010400" cy="45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300">
                <a:solidFill>
                  <a:srgbClr val="9C254D"/>
                </a:solidFill>
                <a:latin typeface="Mada"/>
                <a:ea typeface="Mada"/>
                <a:cs typeface="Mada"/>
                <a:sym typeface="Mada"/>
              </a:rPr>
              <a:t>*</a:t>
            </a:r>
            <a:r>
              <a:rPr b="1" lang="en-GB" sz="1300">
                <a:solidFill>
                  <a:srgbClr val="9C254D"/>
                </a:solidFill>
                <a:latin typeface="Mada"/>
                <a:ea typeface="Mada"/>
                <a:cs typeface="Mada"/>
                <a:sym typeface="Mada"/>
              </a:rPr>
              <a:t>What are the factors that may </a:t>
            </a:r>
            <a:r>
              <a:rPr b="1" lang="en-GB" sz="1300">
                <a:solidFill>
                  <a:srgbClr val="9C254D"/>
                </a:solidFill>
                <a:latin typeface="Mada"/>
                <a:ea typeface="Mada"/>
                <a:cs typeface="Mada"/>
                <a:sym typeface="Mada"/>
              </a:rPr>
              <a:t>precipitate</a:t>
            </a:r>
            <a:r>
              <a:rPr b="1" lang="en-GB" sz="1300">
                <a:solidFill>
                  <a:srgbClr val="9C254D"/>
                </a:solidFill>
                <a:latin typeface="Mada"/>
                <a:ea typeface="Mada"/>
                <a:cs typeface="Mada"/>
                <a:sym typeface="Mada"/>
              </a:rPr>
              <a:t> acute decompensation of chronic heart failure?</a:t>
            </a:r>
            <a:endParaRPr b="1" sz="1300">
              <a:solidFill>
                <a:srgbClr val="9C254D"/>
              </a:solidFill>
              <a:latin typeface="Mada"/>
              <a:ea typeface="Mada"/>
              <a:cs typeface="Mada"/>
              <a:sym typeface="Mada"/>
            </a:endParaRPr>
          </a:p>
        </p:txBody>
      </p:sp>
      <p:graphicFrame>
        <p:nvGraphicFramePr>
          <p:cNvPr id="230" name="Google Shape;230;p34"/>
          <p:cNvGraphicFramePr/>
          <p:nvPr/>
        </p:nvGraphicFramePr>
        <p:xfrm>
          <a:off x="8789813" y="8273413"/>
          <a:ext cx="3000000" cy="3000000"/>
        </p:xfrm>
        <a:graphic>
          <a:graphicData uri="http://schemas.openxmlformats.org/drawingml/2006/table">
            <a:tbl>
              <a:tblPr>
                <a:noFill/>
                <a:tableStyleId>{CC369E86-8323-432C-B50D-B4B191C9F64A}</a:tableStyleId>
              </a:tblPr>
              <a:tblGrid>
                <a:gridCol w="1796625"/>
                <a:gridCol w="1796625"/>
                <a:gridCol w="1796625"/>
                <a:gridCol w="1796625"/>
              </a:tblGrid>
              <a:tr h="129500">
                <a:tc gridSpan="2">
                  <a:txBody>
                    <a:bodyPr/>
                    <a:lstStyle/>
                    <a:p>
                      <a:pPr indent="0" lvl="0" marL="0" rtl="0" algn="l">
                        <a:spcBef>
                          <a:spcPts val="0"/>
                        </a:spcBef>
                        <a:spcAft>
                          <a:spcPts val="0"/>
                        </a:spcAft>
                        <a:buNone/>
                      </a:pPr>
                      <a:r>
                        <a:rPr lang="en-GB" sz="1100">
                          <a:latin typeface="Mada"/>
                          <a:ea typeface="Mada"/>
                          <a:cs typeface="Mada"/>
                          <a:sym typeface="Mada"/>
                        </a:rPr>
                        <a:t>Events usually leading to rapid deterioration</a:t>
                      </a:r>
                      <a:endParaRPr sz="1100">
                        <a:latin typeface="Mada"/>
                        <a:ea typeface="Mada"/>
                        <a:cs typeface="Mada"/>
                        <a:sym typeface="Mada"/>
                      </a:endParaRPr>
                    </a:p>
                  </a:txBody>
                  <a:tcPr marT="91425" marB="91425" marR="91425" marL="91425"/>
                </a:tc>
                <a:tc hMerge="1"/>
                <a:tc gridSpan="2">
                  <a:txBody>
                    <a:bodyPr/>
                    <a:lstStyle/>
                    <a:p>
                      <a:pPr indent="0" lvl="0" marL="0" rtl="0" algn="l">
                        <a:spcBef>
                          <a:spcPts val="0"/>
                        </a:spcBef>
                        <a:spcAft>
                          <a:spcPts val="0"/>
                        </a:spcAft>
                        <a:buNone/>
                      </a:pPr>
                      <a:r>
                        <a:rPr lang="en-GB" sz="1100">
                          <a:solidFill>
                            <a:schemeClr val="dk1"/>
                          </a:solidFill>
                          <a:latin typeface="Mada"/>
                          <a:ea typeface="Mada"/>
                          <a:cs typeface="Mada"/>
                          <a:sym typeface="Mada"/>
                        </a:rPr>
                        <a:t>Events usually leading to less rapid deterioration</a:t>
                      </a:r>
                      <a:endParaRPr sz="1100">
                        <a:latin typeface="Mada"/>
                        <a:ea typeface="Mada"/>
                        <a:cs typeface="Mada"/>
                        <a:sym typeface="Mada"/>
                      </a:endParaRPr>
                    </a:p>
                  </a:txBody>
                  <a:tcPr marT="91425" marB="91425" marR="91425" marL="91425"/>
                </a:tc>
                <a:tc hMerge="1"/>
              </a:tr>
              <a:tr h="686075">
                <a:tc>
                  <a:txBody>
                    <a:bodyPr/>
                    <a:lstStyle/>
                    <a:p>
                      <a:pPr indent="-292100" lvl="0" marL="457200" rtl="0" algn="l">
                        <a:spcBef>
                          <a:spcPts val="0"/>
                        </a:spcBef>
                        <a:spcAft>
                          <a:spcPts val="0"/>
                        </a:spcAft>
                        <a:buSzPts val="1000"/>
                        <a:buFont typeface="Mada"/>
                        <a:buAutoNum type="arabicParenR"/>
                      </a:pPr>
                      <a:r>
                        <a:rPr lang="en-GB" sz="1000">
                          <a:latin typeface="Mada"/>
                          <a:ea typeface="Mada"/>
                          <a:cs typeface="Mada"/>
                          <a:sym typeface="Mada"/>
                        </a:rPr>
                        <a:t>Rapid arrhythmia or severe bradyca</a:t>
                      </a:r>
                      <a:endParaRPr sz="1000">
                        <a:latin typeface="Mada"/>
                        <a:ea typeface="Mada"/>
                        <a:cs typeface="Mada"/>
                        <a:sym typeface="Mada"/>
                      </a:endParaRPr>
                    </a:p>
                  </a:txBody>
                  <a:tcPr marT="91425" marB="91425" marR="91425" marL="91425">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t/>
                      </a:r>
                      <a:endParaRPr sz="10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tcPr>
                </a:tc>
                <a:tc>
                  <a:txBody>
                    <a:bodyPr/>
                    <a:lstStyle/>
                    <a:p>
                      <a:pPr indent="0" lvl="0" marL="0" rtl="0" algn="l">
                        <a:spcBef>
                          <a:spcPts val="0"/>
                        </a:spcBef>
                        <a:spcAft>
                          <a:spcPts val="0"/>
                        </a:spcAft>
                        <a:buNone/>
                      </a:pPr>
                      <a:r>
                        <a:t/>
                      </a:r>
                      <a:endParaRPr sz="1000">
                        <a:latin typeface="Mada"/>
                        <a:ea typeface="Mada"/>
                        <a:cs typeface="Mada"/>
                        <a:sym typeface="Mada"/>
                      </a:endParaRPr>
                    </a:p>
                  </a:txBody>
                  <a:tcPr marT="91425" marB="91425" marR="91425" marL="91425">
                    <a:lnR cap="flat" cmpd="sng" w="9525">
                      <a:solidFill>
                        <a:srgbClr val="9E9E9E">
                          <a:alpha val="0"/>
                        </a:srgbClr>
                      </a:solidFill>
                      <a:prstDash val="solid"/>
                      <a:round/>
                      <a:headEnd len="sm" w="sm" type="none"/>
                      <a:tailEnd len="sm" w="sm" type="none"/>
                    </a:lnR>
                  </a:tcPr>
                </a:tc>
                <a:tc>
                  <a:txBody>
                    <a:bodyPr/>
                    <a:lstStyle/>
                    <a:p>
                      <a:pPr indent="0" lvl="0" marL="0" rtl="0" algn="l">
                        <a:spcBef>
                          <a:spcPts val="0"/>
                        </a:spcBef>
                        <a:spcAft>
                          <a:spcPts val="0"/>
                        </a:spcAft>
                        <a:buNone/>
                      </a:pPr>
                      <a:r>
                        <a:t/>
                      </a:r>
                      <a:endParaRPr sz="1000">
                        <a:latin typeface="Mada"/>
                        <a:ea typeface="Mada"/>
                        <a:cs typeface="Mada"/>
                        <a:sym typeface="Mada"/>
                      </a:endParaRPr>
                    </a:p>
                  </a:txBody>
                  <a:tcPr marT="91425" marB="91425" marR="91425" marL="91425">
                    <a:lnL cap="flat" cmpd="sng" w="9525">
                      <a:solidFill>
                        <a:srgbClr val="9E9E9E">
                          <a:alpha val="0"/>
                        </a:srgbClr>
                      </a:solidFill>
                      <a:prstDash val="solid"/>
                      <a:round/>
                      <a:headEnd len="sm" w="sm" type="none"/>
                      <a:tailEnd len="sm" w="sm" type="none"/>
                    </a:lnL>
                  </a:tcPr>
                </a:tc>
              </a:tr>
            </a:tbl>
          </a:graphicData>
        </a:graphic>
      </p:graphicFrame>
      <p:pic>
        <p:nvPicPr>
          <p:cNvPr id="231" name="Google Shape;231;p34"/>
          <p:cNvPicPr preferRelativeResize="0"/>
          <p:nvPr/>
        </p:nvPicPr>
        <p:blipFill>
          <a:blip r:embed="rId3">
            <a:alphaModFix/>
          </a:blip>
          <a:stretch>
            <a:fillRect/>
          </a:stretch>
        </p:blipFill>
        <p:spPr>
          <a:xfrm>
            <a:off x="162849" y="8174099"/>
            <a:ext cx="2421200" cy="1802876"/>
          </a:xfrm>
          <a:prstGeom prst="rect">
            <a:avLst/>
          </a:prstGeom>
          <a:noFill/>
          <a:ln cap="flat" cmpd="sng" w="9525">
            <a:solidFill>
              <a:srgbClr val="FF0000"/>
            </a:solidFill>
            <a:prstDash val="solid"/>
            <a:round/>
            <a:headEnd len="sm" w="sm" type="none"/>
            <a:tailEnd len="sm" w="sm" type="none"/>
          </a:ln>
        </p:spPr>
      </p:pic>
      <p:pic>
        <p:nvPicPr>
          <p:cNvPr id="232" name="Google Shape;232;p34"/>
          <p:cNvPicPr preferRelativeResize="0"/>
          <p:nvPr/>
        </p:nvPicPr>
        <p:blipFill>
          <a:blip r:embed="rId4">
            <a:alphaModFix/>
          </a:blip>
          <a:stretch>
            <a:fillRect/>
          </a:stretch>
        </p:blipFill>
        <p:spPr>
          <a:xfrm>
            <a:off x="2719476" y="8174099"/>
            <a:ext cx="2421200" cy="1802875"/>
          </a:xfrm>
          <a:prstGeom prst="rect">
            <a:avLst/>
          </a:prstGeom>
          <a:noFill/>
          <a:ln cap="flat" cmpd="sng" w="9525">
            <a:solidFill>
              <a:srgbClr val="FF0000"/>
            </a:solidFill>
            <a:prstDash val="solid"/>
            <a:round/>
            <a:headEnd len="sm" w="sm" type="none"/>
            <a:tailEnd len="sm" w="sm" type="none"/>
          </a:ln>
        </p:spPr>
      </p:pic>
      <p:sp>
        <p:nvSpPr>
          <p:cNvPr id="233" name="Google Shape;233;p34"/>
          <p:cNvSpPr txBox="1"/>
          <p:nvPr/>
        </p:nvSpPr>
        <p:spPr>
          <a:xfrm>
            <a:off x="5220700" y="8198500"/>
            <a:ext cx="2296500" cy="1626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000">
                <a:latin typeface="Mada"/>
                <a:ea typeface="Mada"/>
                <a:cs typeface="Mada"/>
                <a:sym typeface="Mada"/>
              </a:rPr>
              <a:t>Other factors:</a:t>
            </a:r>
            <a:endParaRPr b="1"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Dietary</a:t>
            </a:r>
            <a:r>
              <a:rPr lang="en-GB" sz="1000">
                <a:latin typeface="Mada"/>
                <a:ea typeface="Mada"/>
                <a:cs typeface="Mada"/>
                <a:sym typeface="Mada"/>
              </a:rPr>
              <a:t> indiscretion </a:t>
            </a:r>
            <a:r>
              <a:rPr lang="en-GB" sz="1000">
                <a:solidFill>
                  <a:srgbClr val="6AA84F"/>
                </a:solidFill>
                <a:latin typeface="Mada"/>
                <a:ea typeface="Mada"/>
                <a:cs typeface="Mada"/>
                <a:sym typeface="Mada"/>
              </a:rPr>
              <a:t>(eating salty food)</a:t>
            </a:r>
            <a:endParaRPr sz="1000">
              <a:solidFill>
                <a:srgbClr val="6AA84F"/>
              </a:solidFill>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Iatrogenic volume overload (transfusion, fluid </a:t>
            </a:r>
            <a:r>
              <a:rPr lang="en-GB" sz="1000">
                <a:latin typeface="Mada"/>
                <a:ea typeface="Mada"/>
                <a:cs typeface="Mada"/>
                <a:sym typeface="Mada"/>
              </a:rPr>
              <a:t>administration</a:t>
            </a:r>
            <a:r>
              <a:rPr lang="en-GB" sz="1000">
                <a:latin typeface="Mada"/>
                <a:ea typeface="Mada"/>
                <a:cs typeface="Mada"/>
                <a:sym typeface="Mada"/>
              </a:rPr>
              <a:t>)</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Pregnancy</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Exposure to high altitude</a:t>
            </a:r>
            <a:endParaRPr sz="1000">
              <a:latin typeface="Mada"/>
              <a:ea typeface="Mada"/>
              <a:cs typeface="Mada"/>
              <a:sym typeface="Mada"/>
            </a:endParaRPr>
          </a:p>
          <a:p>
            <a:pPr indent="-292100" lvl="0" marL="457200" rtl="0" algn="l">
              <a:spcBef>
                <a:spcPts val="0"/>
              </a:spcBef>
              <a:spcAft>
                <a:spcPts val="0"/>
              </a:spcAft>
              <a:buSzPts val="1000"/>
              <a:buFont typeface="Mada"/>
              <a:buChar char="●"/>
            </a:pPr>
            <a:r>
              <a:rPr lang="en-GB" sz="1000">
                <a:latin typeface="Mada"/>
                <a:ea typeface="Mada"/>
                <a:cs typeface="Mada"/>
                <a:sym typeface="Mada"/>
              </a:rPr>
              <a:t>Worsening mitral or tricuspid regurgitation</a:t>
            </a:r>
            <a:endParaRPr sz="1000">
              <a:latin typeface="Mada"/>
              <a:ea typeface="Mada"/>
              <a:cs typeface="Mada"/>
              <a:sym typeface="Mada"/>
            </a:endParaRPr>
          </a:p>
          <a:p>
            <a:pPr indent="-292100" lvl="0" marL="457200" rtl="0" algn="l">
              <a:spcBef>
                <a:spcPts val="0"/>
              </a:spcBef>
              <a:spcAft>
                <a:spcPts val="0"/>
              </a:spcAft>
              <a:buClr>
                <a:srgbClr val="6AA84F"/>
              </a:buClr>
              <a:buSzPts val="1000"/>
              <a:buFont typeface="Mada"/>
              <a:buChar char="●"/>
            </a:pPr>
            <a:r>
              <a:rPr lang="en-GB" sz="1000">
                <a:solidFill>
                  <a:srgbClr val="6AA84F"/>
                </a:solidFill>
                <a:latin typeface="Mada"/>
                <a:ea typeface="Mada"/>
                <a:cs typeface="Mada"/>
                <a:sym typeface="Mada"/>
              </a:rPr>
              <a:t>COVID-19</a:t>
            </a:r>
            <a:endParaRPr sz="1000">
              <a:solidFill>
                <a:srgbClr val="6AA84F"/>
              </a:solidFill>
              <a:latin typeface="Mada"/>
              <a:ea typeface="Mada"/>
              <a:cs typeface="Mada"/>
              <a:sym typeface="Mada"/>
            </a:endParaRPr>
          </a:p>
        </p:txBody>
      </p:sp>
      <p:sp>
        <p:nvSpPr>
          <p:cNvPr id="234" name="Google Shape;234;p34"/>
          <p:cNvSpPr txBox="1"/>
          <p:nvPr/>
        </p:nvSpPr>
        <p:spPr>
          <a:xfrm>
            <a:off x="3318525" y="9089275"/>
            <a:ext cx="1404900" cy="189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600">
                <a:latin typeface="Mada"/>
                <a:ea typeface="Mada"/>
                <a:cs typeface="Mada"/>
                <a:sym typeface="Mada"/>
              </a:rPr>
              <a:t>CCB, BB and antiarrhythmics</a:t>
            </a:r>
            <a:endParaRPr sz="600">
              <a:latin typeface="Mada"/>
              <a:ea typeface="Mada"/>
              <a:cs typeface="Mada"/>
              <a:sym typeface="Mada"/>
            </a:endParaRPr>
          </a:p>
        </p:txBody>
      </p:sp>
      <p:sp>
        <p:nvSpPr>
          <p:cNvPr id="235" name="Google Shape;235;p34"/>
          <p:cNvSpPr/>
          <p:nvPr/>
        </p:nvSpPr>
        <p:spPr>
          <a:xfrm>
            <a:off x="5257775" y="833575"/>
            <a:ext cx="2095500" cy="447600"/>
          </a:xfrm>
          <a:prstGeom prst="roundRect">
            <a:avLst>
              <a:gd fmla="val 16667" name="adj"/>
            </a:avLst>
          </a:prstGeom>
          <a:noFill/>
          <a:ln cap="flat" cmpd="sng" w="9525">
            <a:solidFill>
              <a:schemeClr val="dk2"/>
            </a:solidFill>
            <a:prstDash val="dot"/>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1100" u="sng">
                <a:solidFill>
                  <a:schemeClr val="hlink"/>
                </a:solidFill>
                <a:latin typeface="Mada"/>
                <a:ea typeface="Mada"/>
                <a:cs typeface="Mada"/>
                <a:sym typeface="Mada"/>
                <a:hlinkClick r:id="rId5"/>
              </a:rPr>
              <a:t>Click here</a:t>
            </a:r>
            <a:r>
              <a:rPr lang="en-GB" sz="1100">
                <a:latin typeface="Mada"/>
                <a:ea typeface="Mada"/>
                <a:cs typeface="Mada"/>
                <a:sym typeface="Mada"/>
              </a:rPr>
              <a:t> for Boston criteria (Present in females slides only)</a:t>
            </a:r>
            <a:endParaRPr sz="1100">
              <a:latin typeface="Mada"/>
              <a:ea typeface="Mada"/>
              <a:cs typeface="Mada"/>
              <a:sym typeface="Mada"/>
            </a:endParaRPr>
          </a:p>
        </p:txBody>
      </p:sp>
      <p:sp>
        <p:nvSpPr>
          <p:cNvPr id="236" name="Google Shape;236;p34"/>
          <p:cNvSpPr/>
          <p:nvPr/>
        </p:nvSpPr>
        <p:spPr>
          <a:xfrm>
            <a:off x="8900" y="7739525"/>
            <a:ext cx="228600" cy="2571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5"/>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Diagnosis</a:t>
            </a:r>
            <a:endParaRPr sz="2600">
              <a:latin typeface="Mada Black"/>
              <a:ea typeface="Mada Black"/>
              <a:cs typeface="Mada Black"/>
              <a:sym typeface="Mada Black"/>
            </a:endParaRPr>
          </a:p>
        </p:txBody>
      </p:sp>
      <p:sp>
        <p:nvSpPr>
          <p:cNvPr id="242" name="Google Shape;242;p35"/>
          <p:cNvSpPr/>
          <p:nvPr/>
        </p:nvSpPr>
        <p:spPr>
          <a:xfrm>
            <a:off x="8186075" y="9228050"/>
            <a:ext cx="7589400" cy="1003500"/>
          </a:xfrm>
          <a:prstGeom prst="rect">
            <a:avLst/>
          </a:prstGeom>
          <a:noFill/>
          <a:ln cap="flat" cmpd="sng" w="9525">
            <a:solidFill>
              <a:srgbClr val="38761D"/>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1- When to answer Echo/BNP/CXR? Depends on the setting and presentation … </a:t>
            </a:r>
            <a:r>
              <a:rPr lang="en-GB" sz="1200">
                <a:highlight>
                  <a:srgbClr val="FFFF00"/>
                </a:highlight>
                <a:latin typeface="Mada"/>
                <a:ea typeface="Mada"/>
                <a:cs typeface="Mada"/>
                <a:sym typeface="Mada"/>
              </a:rPr>
              <a:t>complete later</a:t>
            </a:r>
            <a:endParaRPr sz="1200">
              <a:highlight>
                <a:srgbClr val="FFFF00"/>
              </a:highlight>
              <a:latin typeface="Mada"/>
              <a:ea typeface="Mada"/>
              <a:cs typeface="Mada"/>
              <a:sym typeface="Mada"/>
            </a:endParaRPr>
          </a:p>
        </p:txBody>
      </p:sp>
      <p:sp>
        <p:nvSpPr>
          <p:cNvPr id="243" name="Google Shape;243;p35"/>
          <p:cNvSpPr txBox="1"/>
          <p:nvPr/>
        </p:nvSpPr>
        <p:spPr>
          <a:xfrm>
            <a:off x="157025" y="775575"/>
            <a:ext cx="53007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Investigations for </a:t>
            </a:r>
            <a:r>
              <a:rPr lang="en-GB" sz="2200" u="sng">
                <a:highlight>
                  <a:srgbClr val="F5E9ED"/>
                </a:highlight>
                <a:latin typeface="Mada Black"/>
                <a:ea typeface="Mada Black"/>
                <a:cs typeface="Mada Black"/>
                <a:sym typeface="Mada Black"/>
              </a:rPr>
              <a:t>ALL</a:t>
            </a:r>
            <a:r>
              <a:rPr lang="en-GB" sz="2200">
                <a:highlight>
                  <a:srgbClr val="F5E9ED"/>
                </a:highlight>
                <a:latin typeface="Mada Black"/>
                <a:ea typeface="Mada Black"/>
                <a:cs typeface="Mada Black"/>
                <a:sym typeface="Mada Black"/>
              </a:rPr>
              <a:t> patients</a:t>
            </a:r>
            <a:endParaRPr baseline="30000" sz="2200">
              <a:highlight>
                <a:srgbClr val="F5E9ED"/>
              </a:highlight>
              <a:latin typeface="Mada Black"/>
              <a:ea typeface="Mada Black"/>
              <a:cs typeface="Mada Black"/>
              <a:sym typeface="Mada Black"/>
            </a:endParaRPr>
          </a:p>
        </p:txBody>
      </p:sp>
      <p:sp>
        <p:nvSpPr>
          <p:cNvPr id="244" name="Google Shape;244;p35"/>
          <p:cNvSpPr txBox="1"/>
          <p:nvPr/>
        </p:nvSpPr>
        <p:spPr>
          <a:xfrm>
            <a:off x="-7855750" y="588250"/>
            <a:ext cx="5237700" cy="6422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AutoNum type="arabicPeriod"/>
            </a:pPr>
            <a:r>
              <a:rPr b="1" lang="en-GB">
                <a:highlight>
                  <a:srgbClr val="D0E0E3"/>
                </a:highlight>
                <a:latin typeface="Mada"/>
                <a:ea typeface="Mada"/>
                <a:cs typeface="Mada"/>
                <a:sym typeface="Mada"/>
              </a:rPr>
              <a:t>Transthoracic echocardiogram:</a:t>
            </a:r>
            <a:endParaRPr b="1">
              <a:highlight>
                <a:srgbClr val="D0E0E3"/>
              </a:highlight>
              <a:latin typeface="Mada"/>
              <a:ea typeface="Mada"/>
              <a:cs typeface="Mada"/>
              <a:sym typeface="Mada"/>
            </a:endParaRPr>
          </a:p>
          <a:p>
            <a:pPr indent="-126599" lvl="1" marL="737999" rtl="0" algn="l">
              <a:spcBef>
                <a:spcPts val="0"/>
              </a:spcBef>
              <a:spcAft>
                <a:spcPts val="0"/>
              </a:spcAft>
              <a:buSzPts val="1200"/>
              <a:buFont typeface="Mada"/>
              <a:buAutoNum type="alphaLcPeriod"/>
            </a:pPr>
            <a:r>
              <a:rPr b="1" lang="en-GB" sz="1200">
                <a:solidFill>
                  <a:srgbClr val="CC0000"/>
                </a:solidFill>
                <a:latin typeface="Mada"/>
                <a:ea typeface="Mada"/>
                <a:cs typeface="Mada"/>
                <a:sym typeface="Mada"/>
              </a:rPr>
              <a:t>Initial test of choice:</a:t>
            </a: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should be performed whenever CHF is suspected based on history, examination, or CXR. </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lang="en-GB" sz="1200">
                <a:solidFill>
                  <a:schemeClr val="dk1"/>
                </a:solidFill>
                <a:latin typeface="Mada"/>
                <a:ea typeface="Mada"/>
                <a:cs typeface="Mada"/>
                <a:sym typeface="Mada"/>
              </a:rPr>
              <a:t>Useful in determining whether systolic or diastolic dysfunction predominates, and determines whether the cause of CHF is due to a pericardial, myocardial, or valvular process.</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b="1" lang="en-GB" sz="1200">
                <a:solidFill>
                  <a:srgbClr val="CC0000"/>
                </a:solidFill>
                <a:latin typeface="Mada"/>
                <a:ea typeface="Mada"/>
                <a:cs typeface="Mada"/>
                <a:sym typeface="Mada"/>
              </a:rPr>
              <a:t>Estimates EF (very important)</a:t>
            </a:r>
            <a:r>
              <a:rPr lang="en-GB" sz="1200">
                <a:solidFill>
                  <a:srgbClr val="CC0000"/>
                </a:solidFill>
                <a:latin typeface="Mada"/>
                <a:ea typeface="Mada"/>
                <a:cs typeface="Mada"/>
                <a:sym typeface="Mada"/>
              </a:rPr>
              <a:t>:</a:t>
            </a:r>
            <a:r>
              <a:rPr lang="en-GB" sz="1200">
                <a:solidFill>
                  <a:schemeClr val="dk1"/>
                </a:solidFill>
                <a:latin typeface="Mada"/>
                <a:ea typeface="Mada"/>
                <a:cs typeface="Mada"/>
                <a:sym typeface="Mada"/>
              </a:rPr>
              <a:t> Patients with </a:t>
            </a:r>
            <a:r>
              <a:rPr b="1" lang="en-GB" sz="1200">
                <a:solidFill>
                  <a:schemeClr val="dk1"/>
                </a:solidFill>
                <a:latin typeface="Mada"/>
                <a:ea typeface="Mada"/>
                <a:cs typeface="Mada"/>
                <a:sym typeface="Mada"/>
              </a:rPr>
              <a:t>systolic dysfunction</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(EF &lt;40%)</a:t>
            </a:r>
            <a:r>
              <a:rPr lang="en-GB" sz="1200">
                <a:solidFill>
                  <a:schemeClr val="dk1"/>
                </a:solidFill>
                <a:latin typeface="Mada"/>
                <a:ea typeface="Mada"/>
                <a:cs typeface="Mada"/>
                <a:sym typeface="Mada"/>
              </a:rPr>
              <a:t> should be distinguished from patients with preserved left ventricular function (EF &gt;40%).</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lang="en-GB" sz="1200">
                <a:solidFill>
                  <a:schemeClr val="dk1"/>
                </a:solidFill>
                <a:latin typeface="Mada"/>
                <a:ea typeface="Mada"/>
                <a:cs typeface="Mada"/>
                <a:sym typeface="Mada"/>
              </a:rPr>
              <a:t>Shows chamber dilation and/or hypertrophy. </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lang="en-GB" sz="1200">
                <a:solidFill>
                  <a:schemeClr val="dk1"/>
                </a:solidFill>
                <a:latin typeface="Mada"/>
                <a:ea typeface="Mada"/>
                <a:cs typeface="Mada"/>
                <a:sym typeface="Mada"/>
              </a:rPr>
              <a:t>Identify patients who will benefit from long-term drug therapy, e.g. ACE inhibitors.</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Font typeface="Mada"/>
              <a:buAutoNum type="arabicPeriod"/>
            </a:pPr>
            <a:r>
              <a:rPr b="1" lang="en-GB">
                <a:highlight>
                  <a:srgbClr val="D0E0E3"/>
                </a:highlight>
                <a:latin typeface="Mada"/>
                <a:ea typeface="Mada"/>
                <a:cs typeface="Mada"/>
                <a:sym typeface="Mada"/>
              </a:rPr>
              <a:t>Chest X-ray (CXR):</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A CXR should be performed in all cases.</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Cardiomegaly</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b="1" i="1" lang="en-GB" sz="1200">
                <a:solidFill>
                  <a:srgbClr val="CC0000"/>
                </a:solidFill>
                <a:latin typeface="Mada"/>
                <a:ea typeface="Mada"/>
                <a:cs typeface="Mada"/>
                <a:sym typeface="Mada"/>
              </a:rPr>
              <a:t>Kerley B lines</a:t>
            </a:r>
            <a:r>
              <a:rPr i="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are short horizontal lines near periphery of the lung near the costophrenic angles, and indicate pulmonary congestion secondary to dilation of pulmonary lymphatic vessel.</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Prominent interstitial markings</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Pleural effusion</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Font typeface="Mada"/>
              <a:buAutoNum type="arabicPeriod"/>
            </a:pPr>
            <a:r>
              <a:rPr b="1" lang="en-GB">
                <a:highlight>
                  <a:srgbClr val="D0E0E3"/>
                </a:highlight>
                <a:latin typeface="Mada"/>
                <a:ea typeface="Mada"/>
                <a:cs typeface="Mada"/>
                <a:sym typeface="Mada"/>
              </a:rPr>
              <a:t>ECG:</a:t>
            </a:r>
            <a:endParaRPr b="1">
              <a:highlight>
                <a:srgbClr val="D0E0E3"/>
              </a:highlight>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b="1" lang="en-GB" sz="1200">
                <a:solidFill>
                  <a:schemeClr val="dk1"/>
                </a:solidFill>
                <a:latin typeface="Mada"/>
                <a:ea typeface="Mada"/>
                <a:cs typeface="Mada"/>
                <a:sym typeface="Mada"/>
              </a:rPr>
              <a:t>Nonspecific</a:t>
            </a:r>
            <a:r>
              <a:rPr lang="en-GB" sz="1200">
                <a:solidFill>
                  <a:schemeClr val="dk1"/>
                </a:solidFill>
                <a:latin typeface="Mada"/>
                <a:ea typeface="Mada"/>
                <a:cs typeface="Mada"/>
                <a:sym typeface="Mada"/>
              </a:rPr>
              <a:t>, but can be useful for detecting chamber enlargement and presence of ischemic heart disease or prior MI. </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Recommended to determine rhythm, heart rate, QRS and to detect relevant abnormalities. </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A completely normal ECG makes systolic HF unlikely.</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AutoNum type="arabicPeriod"/>
            </a:pPr>
            <a:r>
              <a:rPr b="1" lang="en-GB">
                <a:highlight>
                  <a:srgbClr val="D0E0E3"/>
                </a:highlight>
                <a:latin typeface="Mada"/>
                <a:ea typeface="Mada"/>
                <a:cs typeface="Mada"/>
                <a:sym typeface="Mada"/>
              </a:rPr>
              <a:t>Catheter:</a:t>
            </a:r>
            <a:endParaRPr b="1">
              <a:highlight>
                <a:srgbClr val="D0E0E3"/>
              </a:highlight>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Can clarify the cause of CHF if noninvasive test results are equivocal.</a:t>
            </a:r>
            <a:r>
              <a:rPr lang="en-GB" sz="1000">
                <a:solidFill>
                  <a:schemeClr val="dk1"/>
                </a:solidFill>
              </a:rPr>
              <a:t> </a:t>
            </a:r>
            <a:endParaRPr sz="1000">
              <a:solidFill>
                <a:schemeClr val="dk1"/>
              </a:solidFill>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Precise valve diameter, septal defects (when CAD or valvular suspected or if heart transplant is indicated).</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Font typeface="Mada"/>
              <a:buAutoNum type="arabicPeriod"/>
            </a:pPr>
            <a:r>
              <a:rPr b="1" lang="en-GB">
                <a:highlight>
                  <a:srgbClr val="D0E0E3"/>
                </a:highlight>
                <a:latin typeface="Mada"/>
                <a:ea typeface="Mada"/>
                <a:cs typeface="Mada"/>
                <a:sym typeface="Mada"/>
              </a:rPr>
              <a:t>Blood tests:</a:t>
            </a:r>
            <a:endParaRPr b="1">
              <a:highlight>
                <a:srgbClr val="D0E0E3"/>
              </a:highlight>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pic>
        <p:nvPicPr>
          <p:cNvPr id="245" name="Google Shape;245;p35"/>
          <p:cNvPicPr preferRelativeResize="0"/>
          <p:nvPr/>
        </p:nvPicPr>
        <p:blipFill>
          <a:blip r:embed="rId3">
            <a:alphaModFix/>
          </a:blip>
          <a:stretch>
            <a:fillRect/>
          </a:stretch>
        </p:blipFill>
        <p:spPr>
          <a:xfrm>
            <a:off x="8438627" y="1694600"/>
            <a:ext cx="4255623" cy="6309673"/>
          </a:xfrm>
          <a:prstGeom prst="rect">
            <a:avLst/>
          </a:prstGeom>
          <a:noFill/>
          <a:ln>
            <a:noFill/>
          </a:ln>
        </p:spPr>
      </p:pic>
      <p:sp>
        <p:nvSpPr>
          <p:cNvPr id="246" name="Google Shape;246;p35"/>
          <p:cNvSpPr txBox="1"/>
          <p:nvPr/>
        </p:nvSpPr>
        <p:spPr>
          <a:xfrm>
            <a:off x="-7903375" y="7086550"/>
            <a:ext cx="3959100" cy="1698000"/>
          </a:xfrm>
          <a:prstGeom prst="rect">
            <a:avLst/>
          </a:prstGeom>
          <a:noFill/>
          <a:ln>
            <a:noFill/>
          </a:ln>
        </p:spPr>
        <p:txBody>
          <a:bodyPr anchorCtr="0" anchor="t" bIns="91425" lIns="91425" spcFirstLastPara="1" rIns="91425" wrap="square" tIns="91425">
            <a:noAutofit/>
          </a:bodyPr>
          <a:lstStyle/>
          <a:p>
            <a:pPr indent="-298450" lvl="1" marL="9144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Brain natriuretic peptide (BNP) or (Pro BNP), if normal(&lt;100pg/mL) exclude heart failure. </a:t>
            </a:r>
            <a:endParaRPr b="1" sz="1100">
              <a:solidFill>
                <a:srgbClr val="CC0000"/>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Liver biochemistry (may be altered do to hepatic congestion).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Electrolytes imbalance(including Ca / Mg)→ Chronic renal insufficiency</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CBC to look for anemia which may exacerbate HF.</a:t>
            </a:r>
            <a:endParaRPr sz="1100">
              <a:solidFill>
                <a:schemeClr val="dk1"/>
              </a:solidFill>
              <a:latin typeface="Mada"/>
              <a:ea typeface="Mada"/>
              <a:cs typeface="Mada"/>
              <a:sym typeface="Mada"/>
            </a:endParaRPr>
          </a:p>
        </p:txBody>
      </p:sp>
      <p:sp>
        <p:nvSpPr>
          <p:cNvPr id="247" name="Google Shape;247;p35"/>
          <p:cNvSpPr txBox="1"/>
          <p:nvPr/>
        </p:nvSpPr>
        <p:spPr>
          <a:xfrm>
            <a:off x="-4149075" y="8610550"/>
            <a:ext cx="3794700" cy="1762200"/>
          </a:xfrm>
          <a:prstGeom prst="rect">
            <a:avLst/>
          </a:prstGeom>
          <a:noFill/>
          <a:ln>
            <a:noFill/>
          </a:ln>
        </p:spPr>
        <p:txBody>
          <a:bodyPr anchorCtr="0" anchor="t" bIns="91425" lIns="91425" spcFirstLastPara="1" rIns="91425" wrap="square" tIns="91425">
            <a:noAutofit/>
          </a:bodyPr>
          <a:lstStyle/>
          <a:p>
            <a:pPr indent="-298450" lvl="1" marL="914400" rtl="0" algn="l">
              <a:lnSpc>
                <a:spcPct val="115000"/>
              </a:lnSpc>
              <a:spcBef>
                <a:spcPts val="1200"/>
              </a:spcBef>
              <a:spcAft>
                <a:spcPts val="0"/>
              </a:spcAft>
              <a:buClr>
                <a:schemeClr val="dk1"/>
              </a:buClr>
              <a:buSzPts val="1100"/>
              <a:buFont typeface="Mada"/>
              <a:buChar char="◆"/>
            </a:pPr>
            <a:r>
              <a:rPr lang="en-GB" sz="1100">
                <a:solidFill>
                  <a:schemeClr val="dk1"/>
                </a:solidFill>
                <a:latin typeface="Mada"/>
                <a:ea typeface="Mada"/>
                <a:cs typeface="Mada"/>
                <a:sym typeface="Mada"/>
              </a:rPr>
              <a:t>Blood glucose, HbA1C. (For diabetes)</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Lipids, Creatinine</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Urea and electrolytes (as a baseline before starting diuretics and ACE inhibitors) </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Thyroid function tests (in the elderly and those with atrial fibrillation). </a:t>
            </a:r>
            <a:endParaRPr sz="1100">
              <a:solidFill>
                <a:schemeClr val="dk1"/>
              </a:solidFill>
              <a:latin typeface="Mada"/>
              <a:ea typeface="Mada"/>
              <a:cs typeface="Mada"/>
              <a:sym typeface="Mada"/>
            </a:endParaRPr>
          </a:p>
        </p:txBody>
      </p:sp>
      <p:sp>
        <p:nvSpPr>
          <p:cNvPr id="248" name="Google Shape;248;p35"/>
          <p:cNvSpPr/>
          <p:nvPr/>
        </p:nvSpPr>
        <p:spPr>
          <a:xfrm>
            <a:off x="150175" y="1452700"/>
            <a:ext cx="819300" cy="790500"/>
          </a:xfrm>
          <a:prstGeom prst="ellipse">
            <a:avLst/>
          </a:prstGeom>
          <a:noFill/>
          <a:ln cap="flat" cmpd="sng" w="9525">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49" name="Google Shape;249;p35"/>
          <p:cNvCxnSpPr>
            <a:stCxn id="248" idx="6"/>
          </p:cNvCxnSpPr>
          <p:nvPr/>
        </p:nvCxnSpPr>
        <p:spPr>
          <a:xfrm>
            <a:off x="969475" y="1847950"/>
            <a:ext cx="2600100" cy="4800"/>
          </a:xfrm>
          <a:prstGeom prst="straightConnector1">
            <a:avLst/>
          </a:prstGeom>
          <a:noFill/>
          <a:ln cap="flat" cmpd="sng" w="28575">
            <a:solidFill>
              <a:srgbClr val="9C254D"/>
            </a:solidFill>
            <a:prstDash val="solid"/>
            <a:round/>
            <a:headEnd len="med" w="med" type="none"/>
            <a:tailEnd len="med" w="med" type="oval"/>
          </a:ln>
        </p:spPr>
      </p:cxnSp>
      <p:sp>
        <p:nvSpPr>
          <p:cNvPr id="250" name="Google Shape;250;p35"/>
          <p:cNvSpPr/>
          <p:nvPr/>
        </p:nvSpPr>
        <p:spPr>
          <a:xfrm>
            <a:off x="127825" y="7213763"/>
            <a:ext cx="819300" cy="790500"/>
          </a:xfrm>
          <a:prstGeom prst="ellipse">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1" name="Google Shape;251;p35"/>
          <p:cNvCxnSpPr>
            <a:stCxn id="250" idx="6"/>
          </p:cNvCxnSpPr>
          <p:nvPr/>
        </p:nvCxnSpPr>
        <p:spPr>
          <a:xfrm>
            <a:off x="947125" y="7609013"/>
            <a:ext cx="2600100" cy="4800"/>
          </a:xfrm>
          <a:prstGeom prst="straightConnector1">
            <a:avLst/>
          </a:prstGeom>
          <a:noFill/>
          <a:ln cap="flat" cmpd="sng" w="28575">
            <a:solidFill>
              <a:srgbClr val="9C254D"/>
            </a:solidFill>
            <a:prstDash val="solid"/>
            <a:round/>
            <a:headEnd len="med" w="med" type="none"/>
            <a:tailEnd len="med" w="med" type="oval"/>
          </a:ln>
        </p:spPr>
      </p:cxnSp>
      <p:sp>
        <p:nvSpPr>
          <p:cNvPr id="252" name="Google Shape;252;p35"/>
          <p:cNvSpPr/>
          <p:nvPr/>
        </p:nvSpPr>
        <p:spPr>
          <a:xfrm>
            <a:off x="127825" y="4555388"/>
            <a:ext cx="819300" cy="790500"/>
          </a:xfrm>
          <a:prstGeom prst="ellipse">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53" name="Google Shape;253;p35"/>
          <p:cNvCxnSpPr>
            <a:stCxn id="252" idx="6"/>
          </p:cNvCxnSpPr>
          <p:nvPr/>
        </p:nvCxnSpPr>
        <p:spPr>
          <a:xfrm>
            <a:off x="947125" y="4950638"/>
            <a:ext cx="2600100" cy="4800"/>
          </a:xfrm>
          <a:prstGeom prst="straightConnector1">
            <a:avLst/>
          </a:prstGeom>
          <a:noFill/>
          <a:ln cap="flat" cmpd="sng" w="28575">
            <a:solidFill>
              <a:srgbClr val="9C254D"/>
            </a:solidFill>
            <a:prstDash val="solid"/>
            <a:round/>
            <a:headEnd len="med" w="med" type="none"/>
            <a:tailEnd len="med" w="med" type="oval"/>
          </a:ln>
        </p:spPr>
      </p:cxnSp>
      <p:sp>
        <p:nvSpPr>
          <p:cNvPr id="254" name="Google Shape;254;p35"/>
          <p:cNvSpPr txBox="1"/>
          <p:nvPr/>
        </p:nvSpPr>
        <p:spPr>
          <a:xfrm>
            <a:off x="969475" y="1358650"/>
            <a:ext cx="37338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9C254D"/>
                </a:solidFill>
                <a:latin typeface="Mada Black"/>
                <a:ea typeface="Mada Black"/>
                <a:cs typeface="Mada Black"/>
                <a:sym typeface="Mada Black"/>
              </a:rPr>
              <a:t>Transthoracic echocardiography</a:t>
            </a:r>
            <a:endParaRPr sz="1600">
              <a:solidFill>
                <a:srgbClr val="9C254D"/>
              </a:solidFill>
              <a:latin typeface="Mada Black"/>
              <a:ea typeface="Mada Black"/>
              <a:cs typeface="Mada Black"/>
              <a:sym typeface="Mada Black"/>
            </a:endParaRPr>
          </a:p>
        </p:txBody>
      </p:sp>
      <p:pic>
        <p:nvPicPr>
          <p:cNvPr id="255" name="Google Shape;255;p35"/>
          <p:cNvPicPr preferRelativeResize="0"/>
          <p:nvPr/>
        </p:nvPicPr>
        <p:blipFill>
          <a:blip r:embed="rId4">
            <a:alphaModFix/>
          </a:blip>
          <a:stretch>
            <a:fillRect/>
          </a:stretch>
        </p:blipFill>
        <p:spPr>
          <a:xfrm>
            <a:off x="127825" y="1455100"/>
            <a:ext cx="864000" cy="790500"/>
          </a:xfrm>
          <a:prstGeom prst="ellipse">
            <a:avLst/>
          </a:prstGeom>
          <a:noFill/>
          <a:ln>
            <a:noFill/>
          </a:ln>
        </p:spPr>
      </p:pic>
      <p:sp>
        <p:nvSpPr>
          <p:cNvPr id="256" name="Google Shape;256;p35"/>
          <p:cNvSpPr/>
          <p:nvPr/>
        </p:nvSpPr>
        <p:spPr>
          <a:xfrm>
            <a:off x="150175" y="1455088"/>
            <a:ext cx="819300" cy="790500"/>
          </a:xfrm>
          <a:prstGeom prst="ellipse">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5"/>
          <p:cNvSpPr txBox="1"/>
          <p:nvPr/>
        </p:nvSpPr>
        <p:spPr>
          <a:xfrm>
            <a:off x="1064575" y="1986100"/>
            <a:ext cx="6114900" cy="20604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264250" lvl="0" marL="280799" rtl="0" algn="l">
              <a:spcBef>
                <a:spcPts val="0"/>
              </a:spcBef>
              <a:spcAft>
                <a:spcPts val="0"/>
              </a:spcAft>
              <a:buClr>
                <a:schemeClr val="dk1"/>
              </a:buClr>
              <a:buSzPts val="1100"/>
              <a:buFont typeface="Mada"/>
              <a:buChar char="●"/>
            </a:pPr>
            <a:r>
              <a:rPr lang="en-GB" sz="1100">
                <a:solidFill>
                  <a:srgbClr val="1C4588"/>
                </a:solidFill>
                <a:latin typeface="Mada"/>
                <a:ea typeface="Mada"/>
                <a:cs typeface="Mada"/>
                <a:sym typeface="Mada"/>
              </a:rPr>
              <a:t>Echo is unquestionably the </a:t>
            </a:r>
            <a:r>
              <a:rPr b="1" lang="en-GB" sz="1100">
                <a:solidFill>
                  <a:srgbClr val="1C4588"/>
                </a:solidFill>
                <a:latin typeface="Mada"/>
                <a:ea typeface="Mada"/>
                <a:cs typeface="Mada"/>
                <a:sym typeface="Mada"/>
              </a:rPr>
              <a:t>most important</a:t>
            </a:r>
            <a:r>
              <a:rPr lang="en-GB" sz="1100">
                <a:solidFill>
                  <a:srgbClr val="1C4588"/>
                </a:solidFill>
                <a:latin typeface="Mada"/>
                <a:ea typeface="Mada"/>
                <a:cs typeface="Mada"/>
                <a:sym typeface="Mada"/>
              </a:rPr>
              <a:t> of all tests and</a:t>
            </a:r>
            <a:r>
              <a:rPr lang="en-GB" sz="1100">
                <a:latin typeface="Mada"/>
                <a:ea typeface="Mada"/>
                <a:cs typeface="Mada"/>
                <a:sym typeface="Mada"/>
              </a:rPr>
              <a:t> s</a:t>
            </a:r>
            <a:r>
              <a:rPr lang="en-GB" sz="1100">
                <a:latin typeface="Mada"/>
                <a:ea typeface="Mada"/>
                <a:cs typeface="Mada"/>
                <a:sym typeface="Mada"/>
              </a:rPr>
              <a:t>h</a:t>
            </a:r>
            <a:r>
              <a:rPr lang="en-GB" sz="1100">
                <a:solidFill>
                  <a:schemeClr val="dk1"/>
                </a:solidFill>
                <a:latin typeface="Mada"/>
                <a:ea typeface="Mada"/>
                <a:cs typeface="Mada"/>
                <a:sym typeface="Mada"/>
              </a:rPr>
              <a:t>ould be performed whenever CHF is suspected based on history, examination, or CXR. </a:t>
            </a:r>
            <a:endParaRPr sz="1100">
              <a:solidFill>
                <a:schemeClr val="dk1"/>
              </a:solidFill>
              <a:latin typeface="Mada"/>
              <a:ea typeface="Mada"/>
              <a:cs typeface="Mada"/>
              <a:sym typeface="Mada"/>
            </a:endParaRPr>
          </a:p>
          <a:p>
            <a:pPr indent="-264250" lvl="0" marL="2807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Asses function of both ventricles and motion abnormality that may signify CAD</a:t>
            </a:r>
            <a:endParaRPr sz="1100">
              <a:solidFill>
                <a:schemeClr val="dk1"/>
              </a:solidFill>
              <a:latin typeface="Mada"/>
              <a:ea typeface="Mada"/>
              <a:cs typeface="Mada"/>
              <a:sym typeface="Mada"/>
            </a:endParaRPr>
          </a:p>
          <a:p>
            <a:pPr indent="-264250" lvl="0" marL="2807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Useful in </a:t>
            </a:r>
            <a:r>
              <a:rPr b="1" lang="en-GB" sz="1100">
                <a:solidFill>
                  <a:srgbClr val="CC0000"/>
                </a:solidFill>
                <a:latin typeface="Mada"/>
                <a:ea typeface="Mada"/>
                <a:cs typeface="Mada"/>
                <a:sym typeface="Mada"/>
              </a:rPr>
              <a:t>determining whether systolic or diastolic dysfunction predominates</a:t>
            </a:r>
            <a:r>
              <a:rPr lang="en-GB" sz="1100">
                <a:solidFill>
                  <a:schemeClr val="dk1"/>
                </a:solidFill>
                <a:latin typeface="Mada"/>
                <a:ea typeface="Mada"/>
                <a:cs typeface="Mada"/>
                <a:sym typeface="Mada"/>
              </a:rPr>
              <a:t>, and determines the cause of CHF e.g.  pericardial, myocardial, valvular process or Intracardiac shunts.</a:t>
            </a:r>
            <a:endParaRPr sz="1100">
              <a:solidFill>
                <a:schemeClr val="dk1"/>
              </a:solidFill>
              <a:latin typeface="Mada"/>
              <a:ea typeface="Mada"/>
              <a:cs typeface="Mada"/>
              <a:sym typeface="Mada"/>
            </a:endParaRPr>
          </a:p>
          <a:p>
            <a:pPr indent="-264250" lvl="0" marL="280799" rtl="0" algn="l">
              <a:spcBef>
                <a:spcPts val="0"/>
              </a:spcBef>
              <a:spcAft>
                <a:spcPts val="0"/>
              </a:spcAft>
              <a:buClr>
                <a:schemeClr val="dk1"/>
              </a:buClr>
              <a:buSzPts val="1100"/>
              <a:buFont typeface="Mada"/>
              <a:buChar char="●"/>
            </a:pPr>
            <a:r>
              <a:rPr b="1" lang="en-GB" sz="1100" u="sng">
                <a:solidFill>
                  <a:srgbClr val="CC0000"/>
                </a:solidFill>
                <a:latin typeface="Mada"/>
                <a:ea typeface="Mada"/>
                <a:cs typeface="Mada"/>
                <a:sym typeface="Mada"/>
              </a:rPr>
              <a:t>Estimates EF: </a:t>
            </a:r>
            <a:r>
              <a:rPr lang="en-GB" sz="1100" u="sng">
                <a:solidFill>
                  <a:schemeClr val="dk1"/>
                </a:solidFill>
                <a:latin typeface="Mada"/>
                <a:ea typeface="Mada"/>
                <a:cs typeface="Mada"/>
                <a:sym typeface="Mada"/>
              </a:rPr>
              <a:t>Patients with </a:t>
            </a:r>
            <a:r>
              <a:rPr b="1" lang="en-GB" sz="1100" u="sng">
                <a:solidFill>
                  <a:schemeClr val="dk1"/>
                </a:solidFill>
                <a:latin typeface="Mada"/>
                <a:ea typeface="Mada"/>
                <a:cs typeface="Mada"/>
                <a:sym typeface="Mada"/>
              </a:rPr>
              <a:t>systolic dysfunction</a:t>
            </a:r>
            <a:r>
              <a:rPr lang="en-GB" sz="1100" u="sng">
                <a:solidFill>
                  <a:schemeClr val="dk1"/>
                </a:solidFill>
                <a:latin typeface="Mada"/>
                <a:ea typeface="Mada"/>
                <a:cs typeface="Mada"/>
                <a:sym typeface="Mada"/>
              </a:rPr>
              <a:t> </a:t>
            </a:r>
            <a:r>
              <a:rPr b="1" lang="en-GB" sz="1100" u="sng">
                <a:solidFill>
                  <a:schemeClr val="dk1"/>
                </a:solidFill>
                <a:latin typeface="Mada"/>
                <a:ea typeface="Mada"/>
                <a:cs typeface="Mada"/>
                <a:sym typeface="Mada"/>
              </a:rPr>
              <a:t>(EF &lt;45%)</a:t>
            </a:r>
            <a:r>
              <a:rPr lang="en-GB" sz="1100" u="sng">
                <a:solidFill>
                  <a:schemeClr val="dk1"/>
                </a:solidFill>
                <a:latin typeface="Mada"/>
                <a:ea typeface="Mada"/>
                <a:cs typeface="Mada"/>
                <a:sym typeface="Mada"/>
              </a:rPr>
              <a:t> should be distinguished from patients with </a:t>
            </a:r>
            <a:r>
              <a:rPr b="1" lang="en-GB" sz="1100" u="sng">
                <a:solidFill>
                  <a:schemeClr val="dk1"/>
                </a:solidFill>
                <a:latin typeface="Mada"/>
                <a:ea typeface="Mada"/>
                <a:cs typeface="Mada"/>
                <a:sym typeface="Mada"/>
              </a:rPr>
              <a:t>preserved left ventricular function (EF &gt;45-50%). </a:t>
            </a:r>
            <a:r>
              <a:rPr lang="en-GB" sz="1100">
                <a:solidFill>
                  <a:srgbClr val="1C4588"/>
                </a:solidFill>
                <a:latin typeface="Mada"/>
                <a:ea typeface="Mada"/>
                <a:cs typeface="Mada"/>
                <a:sym typeface="Mada"/>
              </a:rPr>
              <a:t>(Those patients in the grey zone with an LVEF of 40–50% have recently been classified as having heart failure with mid- range ejection fraction (HFmrEF).)</a:t>
            </a:r>
            <a:endParaRPr sz="1100">
              <a:solidFill>
                <a:srgbClr val="1C4588"/>
              </a:solidFill>
              <a:latin typeface="Mada"/>
              <a:ea typeface="Mada"/>
              <a:cs typeface="Mada"/>
              <a:sym typeface="Mada"/>
            </a:endParaRPr>
          </a:p>
          <a:p>
            <a:pPr indent="-264250" lvl="0" marL="2807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Assist in planning and monitoring of treatment and to obtain prognostic information.</a:t>
            </a:r>
            <a:endParaRPr sz="1100">
              <a:solidFill>
                <a:schemeClr val="dk1"/>
              </a:solidFill>
              <a:latin typeface="Mada"/>
              <a:ea typeface="Mada"/>
              <a:cs typeface="Mada"/>
              <a:sym typeface="Mada"/>
            </a:endParaRPr>
          </a:p>
          <a:p>
            <a:pPr indent="-264250" lvl="0" marL="2807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Identify patients who will benefit from long-term drug therapy, e.g. ACE inhibitors.</a:t>
            </a:r>
            <a:endParaRPr/>
          </a:p>
        </p:txBody>
      </p:sp>
      <p:sp>
        <p:nvSpPr>
          <p:cNvPr id="258" name="Google Shape;258;p35"/>
          <p:cNvSpPr txBox="1"/>
          <p:nvPr/>
        </p:nvSpPr>
        <p:spPr>
          <a:xfrm>
            <a:off x="991825" y="4444750"/>
            <a:ext cx="37338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9C254D"/>
                </a:solidFill>
                <a:latin typeface="Mada Black"/>
                <a:ea typeface="Mada Black"/>
                <a:cs typeface="Mada Black"/>
                <a:sym typeface="Mada Black"/>
              </a:rPr>
              <a:t>Chest X-ray (CXR)</a:t>
            </a:r>
            <a:endParaRPr sz="1600">
              <a:solidFill>
                <a:srgbClr val="9C254D"/>
              </a:solidFill>
              <a:latin typeface="Mada Black"/>
              <a:ea typeface="Mada Black"/>
              <a:cs typeface="Mada Black"/>
              <a:sym typeface="Mada Black"/>
            </a:endParaRPr>
          </a:p>
        </p:txBody>
      </p:sp>
      <p:sp>
        <p:nvSpPr>
          <p:cNvPr id="259" name="Google Shape;259;p35"/>
          <p:cNvSpPr txBox="1"/>
          <p:nvPr/>
        </p:nvSpPr>
        <p:spPr>
          <a:xfrm>
            <a:off x="1025425" y="5115550"/>
            <a:ext cx="6114900" cy="17622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264250" lvl="0" marL="280799"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Has low sensitivity and specificity.</a:t>
            </a:r>
            <a:endParaRPr sz="1100">
              <a:solidFill>
                <a:srgbClr val="1C4588"/>
              </a:solidFill>
              <a:latin typeface="Mada"/>
              <a:ea typeface="Mada"/>
              <a:cs typeface="Mada"/>
              <a:sym typeface="Mada"/>
            </a:endParaRPr>
          </a:p>
          <a:p>
            <a:pPr indent="-264250" lvl="0" marL="280799"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A CXR should be performed in all cases. It’s used to detect/exclude certain types of lung disease e.g. cancer (does not exclude asthma/COPD). It’s more useful in patient with suspected HF in acute setting</a:t>
            </a:r>
            <a:endParaRPr sz="1100">
              <a:solidFill>
                <a:srgbClr val="1C4588"/>
              </a:solidFill>
              <a:latin typeface="Mada"/>
              <a:ea typeface="Mada"/>
              <a:cs typeface="Mada"/>
              <a:sym typeface="Mada"/>
            </a:endParaRPr>
          </a:p>
          <a:p>
            <a:pPr indent="-264250" lvl="0" marL="2807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To check the size and shape of heart (</a:t>
            </a:r>
            <a:r>
              <a:rPr b="1" lang="en-GB" sz="1100">
                <a:solidFill>
                  <a:srgbClr val="CC0000"/>
                </a:solidFill>
                <a:latin typeface="Mada"/>
                <a:ea typeface="Mada"/>
                <a:cs typeface="Mada"/>
                <a:sym typeface="Mada"/>
              </a:rPr>
              <a:t>cardiomegaly</a:t>
            </a:r>
            <a:r>
              <a:rPr lang="en-GB" sz="1100">
                <a:solidFill>
                  <a:schemeClr val="dk1"/>
                </a:solidFill>
                <a:latin typeface="Mada"/>
                <a:ea typeface="Mada"/>
                <a:cs typeface="Mada"/>
                <a:sym typeface="Mada"/>
              </a:rPr>
              <a:t> in Left HF)</a:t>
            </a:r>
            <a:endParaRPr sz="1100">
              <a:solidFill>
                <a:schemeClr val="dk1"/>
              </a:solidFill>
              <a:latin typeface="Mada"/>
              <a:ea typeface="Mada"/>
              <a:cs typeface="Mada"/>
              <a:sym typeface="Mada"/>
            </a:endParaRPr>
          </a:p>
          <a:p>
            <a:pPr indent="-264250" lvl="0" marL="280799" rtl="0" algn="l">
              <a:spcBef>
                <a:spcPts val="0"/>
              </a:spcBef>
              <a:spcAft>
                <a:spcPts val="0"/>
              </a:spcAft>
              <a:buClr>
                <a:schemeClr val="dk1"/>
              </a:buClr>
              <a:buSzPts val="1100"/>
              <a:buFont typeface="Mada"/>
              <a:buChar char="●"/>
            </a:pPr>
            <a:r>
              <a:rPr b="1" i="1" lang="en-GB" sz="1100">
                <a:solidFill>
                  <a:srgbClr val="CC0000"/>
                </a:solidFill>
                <a:latin typeface="Mada"/>
                <a:ea typeface="Mada"/>
                <a:cs typeface="Mada"/>
                <a:sym typeface="Mada"/>
              </a:rPr>
              <a:t>Kerley B lines</a:t>
            </a:r>
            <a:r>
              <a:rPr i="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are short horizontal lines near periphery of the lung near the costophrenic angles, and indicate pulmonary congestion secondary to dilation of pulmonary lymphatic vessel.</a:t>
            </a:r>
            <a:endParaRPr sz="1100">
              <a:solidFill>
                <a:schemeClr val="dk1"/>
              </a:solidFill>
              <a:latin typeface="Mada"/>
              <a:ea typeface="Mada"/>
              <a:cs typeface="Mada"/>
              <a:sym typeface="Mada"/>
            </a:endParaRPr>
          </a:p>
          <a:p>
            <a:pPr indent="-264250" lvl="0" marL="2807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Pleural effusion</a:t>
            </a:r>
            <a:endParaRPr sz="1100">
              <a:solidFill>
                <a:schemeClr val="dk1"/>
              </a:solidFill>
              <a:latin typeface="Mada"/>
              <a:ea typeface="Mada"/>
              <a:cs typeface="Mada"/>
              <a:sym typeface="Mada"/>
            </a:endParaRPr>
          </a:p>
          <a:p>
            <a:pPr indent="-264250" lvl="0" marL="280799" rtl="0" algn="l">
              <a:spcBef>
                <a:spcPts val="0"/>
              </a:spcBef>
              <a:spcAft>
                <a:spcPts val="0"/>
              </a:spcAft>
              <a:buClr>
                <a:srgbClr val="6AA84F"/>
              </a:buClr>
              <a:buSzPts val="1100"/>
              <a:buFont typeface="Mada"/>
              <a:buChar char="●"/>
            </a:pPr>
            <a:r>
              <a:rPr lang="en-GB" sz="1100">
                <a:solidFill>
                  <a:srgbClr val="6AA84F"/>
                </a:solidFill>
                <a:latin typeface="Mada"/>
                <a:ea typeface="Mada"/>
                <a:cs typeface="Mada"/>
                <a:sym typeface="Mada"/>
              </a:rPr>
              <a:t>Upper lobe diversion: indicative of HF</a:t>
            </a:r>
            <a:endParaRPr sz="1100">
              <a:solidFill>
                <a:srgbClr val="6AA84F"/>
              </a:solidFill>
              <a:latin typeface="Mada"/>
              <a:ea typeface="Mada"/>
              <a:cs typeface="Mada"/>
              <a:sym typeface="Mada"/>
            </a:endParaRPr>
          </a:p>
        </p:txBody>
      </p:sp>
      <p:pic>
        <p:nvPicPr>
          <p:cNvPr id="260" name="Google Shape;260;p35"/>
          <p:cNvPicPr preferRelativeResize="0"/>
          <p:nvPr/>
        </p:nvPicPr>
        <p:blipFill>
          <a:blip r:embed="rId5">
            <a:alphaModFix/>
          </a:blip>
          <a:stretch>
            <a:fillRect/>
          </a:stretch>
        </p:blipFill>
        <p:spPr>
          <a:xfrm>
            <a:off x="127825" y="4555400"/>
            <a:ext cx="819300" cy="790500"/>
          </a:xfrm>
          <a:prstGeom prst="ellipse">
            <a:avLst/>
          </a:prstGeom>
          <a:noFill/>
          <a:ln>
            <a:noFill/>
          </a:ln>
        </p:spPr>
      </p:pic>
      <p:pic>
        <p:nvPicPr>
          <p:cNvPr id="261" name="Google Shape;261;p35"/>
          <p:cNvPicPr preferRelativeResize="0"/>
          <p:nvPr/>
        </p:nvPicPr>
        <p:blipFill>
          <a:blip r:embed="rId6">
            <a:alphaModFix/>
          </a:blip>
          <a:stretch>
            <a:fillRect/>
          </a:stretch>
        </p:blipFill>
        <p:spPr>
          <a:xfrm>
            <a:off x="6447800" y="4119950"/>
            <a:ext cx="864000" cy="939478"/>
          </a:xfrm>
          <a:prstGeom prst="rect">
            <a:avLst/>
          </a:prstGeom>
          <a:noFill/>
          <a:ln>
            <a:noFill/>
          </a:ln>
        </p:spPr>
      </p:pic>
      <p:sp>
        <p:nvSpPr>
          <p:cNvPr id="262" name="Google Shape;262;p35"/>
          <p:cNvSpPr/>
          <p:nvPr/>
        </p:nvSpPr>
        <p:spPr>
          <a:xfrm>
            <a:off x="8414575" y="8065013"/>
            <a:ext cx="819300" cy="790500"/>
          </a:xfrm>
          <a:prstGeom prst="ellipse">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63" name="Google Shape;263;p35"/>
          <p:cNvCxnSpPr>
            <a:stCxn id="262" idx="6"/>
          </p:cNvCxnSpPr>
          <p:nvPr/>
        </p:nvCxnSpPr>
        <p:spPr>
          <a:xfrm>
            <a:off x="9233875" y="8460263"/>
            <a:ext cx="2600100" cy="4800"/>
          </a:xfrm>
          <a:prstGeom prst="straightConnector1">
            <a:avLst/>
          </a:prstGeom>
          <a:noFill/>
          <a:ln cap="flat" cmpd="sng" w="28575">
            <a:solidFill>
              <a:srgbClr val="9C254D"/>
            </a:solidFill>
            <a:prstDash val="solid"/>
            <a:round/>
            <a:headEnd len="med" w="med" type="none"/>
            <a:tailEnd len="med" w="med" type="oval"/>
          </a:ln>
        </p:spPr>
      </p:cxnSp>
      <p:sp>
        <p:nvSpPr>
          <p:cNvPr id="264" name="Google Shape;264;p35"/>
          <p:cNvSpPr txBox="1"/>
          <p:nvPr/>
        </p:nvSpPr>
        <p:spPr>
          <a:xfrm>
            <a:off x="940475" y="7081100"/>
            <a:ext cx="37338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9C254D"/>
                </a:solidFill>
                <a:latin typeface="Mada Black"/>
                <a:ea typeface="Mada Black"/>
                <a:cs typeface="Mada Black"/>
                <a:sym typeface="Mada Black"/>
              </a:rPr>
              <a:t>Electrocardiogram (ECG)</a:t>
            </a:r>
            <a:endParaRPr sz="1600">
              <a:solidFill>
                <a:srgbClr val="9C254D"/>
              </a:solidFill>
              <a:latin typeface="Mada Black"/>
              <a:ea typeface="Mada Black"/>
              <a:cs typeface="Mada Black"/>
              <a:sym typeface="Mada Black"/>
            </a:endParaRPr>
          </a:p>
        </p:txBody>
      </p:sp>
      <p:sp>
        <p:nvSpPr>
          <p:cNvPr id="265" name="Google Shape;265;p35"/>
          <p:cNvSpPr txBox="1"/>
          <p:nvPr/>
        </p:nvSpPr>
        <p:spPr>
          <a:xfrm>
            <a:off x="1010600" y="7725425"/>
            <a:ext cx="6114900" cy="13587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264250" lvl="0" marL="280799"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Has low </a:t>
            </a:r>
            <a:r>
              <a:rPr b="1" lang="en-GB" sz="1100">
                <a:solidFill>
                  <a:schemeClr val="dk1"/>
                </a:solidFill>
                <a:latin typeface="Mada"/>
                <a:ea typeface="Mada"/>
                <a:cs typeface="Mada"/>
                <a:sym typeface="Mada"/>
              </a:rPr>
              <a:t>sensitivity</a:t>
            </a:r>
            <a:r>
              <a:rPr b="1" lang="en-GB" sz="1100">
                <a:solidFill>
                  <a:schemeClr val="dk1"/>
                </a:solidFill>
                <a:latin typeface="Mada"/>
                <a:ea typeface="Mada"/>
                <a:cs typeface="Mada"/>
                <a:sym typeface="Mada"/>
              </a:rPr>
              <a:t> and </a:t>
            </a:r>
            <a:r>
              <a:rPr b="1" lang="en-GB" sz="1100">
                <a:solidFill>
                  <a:schemeClr val="dk1"/>
                </a:solidFill>
                <a:latin typeface="Mada"/>
                <a:ea typeface="Mada"/>
                <a:cs typeface="Mada"/>
                <a:sym typeface="Mada"/>
              </a:rPr>
              <a:t>specificity</a:t>
            </a:r>
            <a:r>
              <a:rPr b="1" lang="en-GB" sz="1100">
                <a:solidFill>
                  <a:schemeClr val="dk1"/>
                </a:solidFill>
                <a:latin typeface="Mada"/>
                <a:ea typeface="Mada"/>
                <a:cs typeface="Mada"/>
                <a:sym typeface="Mada"/>
              </a:rPr>
              <a:t> </a:t>
            </a:r>
            <a:r>
              <a:rPr lang="en-GB" sz="1100">
                <a:solidFill>
                  <a:schemeClr val="dk1"/>
                </a:solidFill>
                <a:latin typeface="Mada"/>
                <a:ea typeface="Mada"/>
                <a:cs typeface="Mada"/>
                <a:sym typeface="Mada"/>
              </a:rPr>
              <a:t>, but can be useful for detecting chamber enlargement and presence of ischemic heart disease,  prior MI, arrhythmia, LBBB (may help in management) and some forms of cardiomyopathy are tachycardia related.</a:t>
            </a:r>
            <a:endParaRPr sz="1100">
              <a:solidFill>
                <a:schemeClr val="dk1"/>
              </a:solidFill>
              <a:latin typeface="Mada"/>
              <a:ea typeface="Mada"/>
              <a:cs typeface="Mada"/>
              <a:sym typeface="Mada"/>
            </a:endParaRPr>
          </a:p>
          <a:p>
            <a:pPr indent="-264250" lvl="0" marL="2807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Recommended to determine rhythm, heart rate, QRS morphology, and QRS duration, and to detect other relevant abnormalities. The information also assist in planning of treatment and is of prognostic importance.</a:t>
            </a:r>
            <a:endParaRPr sz="1100">
              <a:solidFill>
                <a:schemeClr val="dk1"/>
              </a:solidFill>
              <a:latin typeface="Mada"/>
              <a:ea typeface="Mada"/>
              <a:cs typeface="Mada"/>
              <a:sym typeface="Mada"/>
            </a:endParaRPr>
          </a:p>
          <a:p>
            <a:pPr indent="-264250" lvl="0" marL="280799"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A completely normal ECG makes systolic HF unlikely.</a:t>
            </a:r>
            <a:endParaRPr/>
          </a:p>
        </p:txBody>
      </p:sp>
      <p:pic>
        <p:nvPicPr>
          <p:cNvPr id="266" name="Google Shape;266;p35"/>
          <p:cNvPicPr preferRelativeResize="0"/>
          <p:nvPr/>
        </p:nvPicPr>
        <p:blipFill>
          <a:blip r:embed="rId7">
            <a:alphaModFix/>
          </a:blip>
          <a:stretch>
            <a:fillRect/>
          </a:stretch>
        </p:blipFill>
        <p:spPr>
          <a:xfrm>
            <a:off x="35725" y="7128426"/>
            <a:ext cx="1003500" cy="947275"/>
          </a:xfrm>
          <a:prstGeom prst="rect">
            <a:avLst/>
          </a:prstGeom>
          <a:noFill/>
          <a:ln>
            <a:noFill/>
          </a:ln>
        </p:spPr>
      </p:pic>
      <p:pic>
        <p:nvPicPr>
          <p:cNvPr id="267" name="Google Shape;267;p35"/>
          <p:cNvPicPr preferRelativeResize="0"/>
          <p:nvPr/>
        </p:nvPicPr>
        <p:blipFill rotWithShape="1">
          <a:blip r:embed="rId8">
            <a:alphaModFix/>
          </a:blip>
          <a:srcRect b="0" l="3325" r="9" t="0"/>
          <a:stretch/>
        </p:blipFill>
        <p:spPr>
          <a:xfrm>
            <a:off x="483750" y="9164038"/>
            <a:ext cx="1838801" cy="1071726"/>
          </a:xfrm>
          <a:prstGeom prst="rect">
            <a:avLst/>
          </a:prstGeom>
          <a:noFill/>
          <a:ln>
            <a:noFill/>
          </a:ln>
        </p:spPr>
      </p:pic>
      <p:pic>
        <p:nvPicPr>
          <p:cNvPr id="268" name="Google Shape;268;p35"/>
          <p:cNvPicPr preferRelativeResize="0"/>
          <p:nvPr/>
        </p:nvPicPr>
        <p:blipFill>
          <a:blip r:embed="rId9">
            <a:alphaModFix/>
          </a:blip>
          <a:stretch>
            <a:fillRect/>
          </a:stretch>
        </p:blipFill>
        <p:spPr>
          <a:xfrm>
            <a:off x="5009950" y="9164037"/>
            <a:ext cx="2159275" cy="1071724"/>
          </a:xfrm>
          <a:prstGeom prst="rect">
            <a:avLst/>
          </a:prstGeom>
          <a:noFill/>
          <a:ln>
            <a:noFill/>
          </a:ln>
        </p:spPr>
      </p:pic>
      <p:pic>
        <p:nvPicPr>
          <p:cNvPr id="269" name="Google Shape;269;p35"/>
          <p:cNvPicPr preferRelativeResize="0"/>
          <p:nvPr/>
        </p:nvPicPr>
        <p:blipFill>
          <a:blip r:embed="rId10">
            <a:alphaModFix/>
          </a:blip>
          <a:stretch>
            <a:fillRect/>
          </a:stretch>
        </p:blipFill>
        <p:spPr>
          <a:xfrm>
            <a:off x="2729125" y="9164038"/>
            <a:ext cx="1838801" cy="1071726"/>
          </a:xfrm>
          <a:prstGeom prst="rect">
            <a:avLst/>
          </a:prstGeom>
          <a:noFill/>
          <a:ln>
            <a:noFill/>
          </a:ln>
        </p:spPr>
      </p:pic>
      <p:sp>
        <p:nvSpPr>
          <p:cNvPr id="270" name="Google Shape;270;p35"/>
          <p:cNvSpPr/>
          <p:nvPr/>
        </p:nvSpPr>
        <p:spPr>
          <a:xfrm>
            <a:off x="483750" y="10315675"/>
            <a:ext cx="1838700" cy="2796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700">
                <a:solidFill>
                  <a:srgbClr val="6AA84F"/>
                </a:solidFill>
                <a:latin typeface="Mada"/>
                <a:ea typeface="Mada"/>
                <a:cs typeface="Mada"/>
                <a:sym typeface="Mada"/>
              </a:rPr>
              <a:t>Regular = not AF </a:t>
            </a:r>
            <a:endParaRPr sz="700">
              <a:solidFill>
                <a:srgbClr val="6AA84F"/>
              </a:solidFill>
              <a:latin typeface="Mada"/>
              <a:ea typeface="Mada"/>
              <a:cs typeface="Mada"/>
              <a:sym typeface="Mada"/>
            </a:endParaRPr>
          </a:p>
          <a:p>
            <a:pPr indent="0" lvl="0" marL="0" rtl="0" algn="ctr">
              <a:spcBef>
                <a:spcPts val="0"/>
              </a:spcBef>
              <a:spcAft>
                <a:spcPts val="0"/>
              </a:spcAft>
              <a:buNone/>
            </a:pPr>
            <a:r>
              <a:rPr lang="en-GB" sz="700">
                <a:solidFill>
                  <a:srgbClr val="6AA84F"/>
                </a:solidFill>
                <a:latin typeface="Mada"/>
                <a:ea typeface="Mada"/>
                <a:cs typeface="Mada"/>
                <a:sym typeface="Mada"/>
              </a:rPr>
              <a:t>Prominent Q wave= old MI</a:t>
            </a:r>
            <a:endParaRPr sz="700">
              <a:solidFill>
                <a:srgbClr val="6AA84F"/>
              </a:solidFill>
              <a:latin typeface="Mada"/>
              <a:ea typeface="Mada"/>
              <a:cs typeface="Mada"/>
              <a:sym typeface="Mada"/>
            </a:endParaRPr>
          </a:p>
        </p:txBody>
      </p:sp>
      <p:sp>
        <p:nvSpPr>
          <p:cNvPr id="271" name="Google Shape;271;p35"/>
          <p:cNvSpPr/>
          <p:nvPr/>
        </p:nvSpPr>
        <p:spPr>
          <a:xfrm>
            <a:off x="2631375" y="10264750"/>
            <a:ext cx="2034300" cy="3306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500">
                <a:solidFill>
                  <a:srgbClr val="6AA84F"/>
                </a:solidFill>
                <a:latin typeface="Mada"/>
                <a:ea typeface="Mada"/>
                <a:cs typeface="Mada"/>
                <a:sym typeface="Mada"/>
              </a:rPr>
              <a:t>Abnormal ECG showing:</a:t>
            </a:r>
            <a:endParaRPr sz="500">
              <a:solidFill>
                <a:srgbClr val="6AA84F"/>
              </a:solidFill>
              <a:latin typeface="Mada"/>
              <a:ea typeface="Mada"/>
              <a:cs typeface="Mada"/>
              <a:sym typeface="Mada"/>
            </a:endParaRPr>
          </a:p>
          <a:p>
            <a:pPr indent="0" lvl="0" marL="0" rtl="0" algn="ctr">
              <a:spcBef>
                <a:spcPts val="0"/>
              </a:spcBef>
              <a:spcAft>
                <a:spcPts val="0"/>
              </a:spcAft>
              <a:buNone/>
            </a:pPr>
            <a:r>
              <a:rPr lang="en-GB" sz="500">
                <a:solidFill>
                  <a:srgbClr val="6AA84F"/>
                </a:solidFill>
                <a:latin typeface="Mada"/>
                <a:ea typeface="Mada"/>
                <a:cs typeface="Mada"/>
                <a:sym typeface="Mada"/>
              </a:rPr>
              <a:t>Wide QRS= bundle branch block</a:t>
            </a:r>
            <a:endParaRPr sz="500">
              <a:solidFill>
                <a:srgbClr val="6AA84F"/>
              </a:solidFill>
              <a:latin typeface="Mada"/>
              <a:ea typeface="Mada"/>
              <a:cs typeface="Mada"/>
              <a:sym typeface="Mada"/>
            </a:endParaRPr>
          </a:p>
          <a:p>
            <a:pPr indent="0" lvl="0" marL="0" rtl="0" algn="ctr">
              <a:spcBef>
                <a:spcPts val="0"/>
              </a:spcBef>
              <a:spcAft>
                <a:spcPts val="0"/>
              </a:spcAft>
              <a:buNone/>
            </a:pPr>
            <a:r>
              <a:rPr lang="en-GB" sz="500">
                <a:solidFill>
                  <a:srgbClr val="6AA84F"/>
                </a:solidFill>
                <a:latin typeface="Mada"/>
                <a:ea typeface="Mada"/>
                <a:cs typeface="Mada"/>
                <a:sym typeface="Mada"/>
              </a:rPr>
              <a:t>Peaked T wave = ischemia or electrolyte imbalance</a:t>
            </a:r>
            <a:endParaRPr sz="500">
              <a:solidFill>
                <a:srgbClr val="6AA84F"/>
              </a:solidFill>
              <a:latin typeface="Mada"/>
              <a:ea typeface="Mada"/>
              <a:cs typeface="Mada"/>
              <a:sym typeface="Mada"/>
            </a:endParaRPr>
          </a:p>
          <a:p>
            <a:pPr indent="0" lvl="0" marL="0" rtl="0" algn="ctr">
              <a:spcBef>
                <a:spcPts val="0"/>
              </a:spcBef>
              <a:spcAft>
                <a:spcPts val="0"/>
              </a:spcAft>
              <a:buNone/>
            </a:pPr>
            <a:r>
              <a:rPr lang="en-GB" sz="500">
                <a:solidFill>
                  <a:srgbClr val="6AA84F"/>
                </a:solidFill>
                <a:latin typeface="Mada"/>
                <a:ea typeface="Mada"/>
                <a:cs typeface="Mada"/>
                <a:sym typeface="Mada"/>
              </a:rPr>
              <a:t>(the combination of abnormal T wave and wide QRS favors ischemia) </a:t>
            </a:r>
            <a:endParaRPr sz="500">
              <a:solidFill>
                <a:srgbClr val="6AA84F"/>
              </a:solidFill>
              <a:latin typeface="Mada"/>
              <a:ea typeface="Mada"/>
              <a:cs typeface="Mada"/>
              <a:sym typeface="Mada"/>
            </a:endParaRPr>
          </a:p>
        </p:txBody>
      </p:sp>
      <p:sp>
        <p:nvSpPr>
          <p:cNvPr id="272" name="Google Shape;272;p35"/>
          <p:cNvSpPr/>
          <p:nvPr/>
        </p:nvSpPr>
        <p:spPr>
          <a:xfrm>
            <a:off x="5009950" y="10264750"/>
            <a:ext cx="2130300" cy="330600"/>
          </a:xfrm>
          <a:prstGeom prst="roundRect">
            <a:avLst>
              <a:gd fmla="val 16667" name="adj"/>
            </a:avLst>
          </a:prstGeom>
          <a:noFill/>
          <a:ln cap="flat" cmpd="sng" w="9525">
            <a:solidFill>
              <a:srgbClr val="6AA84F"/>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GB" sz="700">
                <a:solidFill>
                  <a:srgbClr val="6AA84F"/>
                </a:solidFill>
                <a:latin typeface="Mada"/>
                <a:ea typeface="Mada"/>
                <a:cs typeface="Mada"/>
                <a:sym typeface="Mada"/>
              </a:rPr>
              <a:t>Abnormal ECG showing:</a:t>
            </a:r>
            <a:endParaRPr sz="700">
              <a:solidFill>
                <a:srgbClr val="6AA84F"/>
              </a:solidFill>
              <a:latin typeface="Mada"/>
              <a:ea typeface="Mada"/>
              <a:cs typeface="Mada"/>
              <a:sym typeface="Mada"/>
            </a:endParaRPr>
          </a:p>
          <a:p>
            <a:pPr indent="0" lvl="0" marL="0" rtl="0" algn="ctr">
              <a:spcBef>
                <a:spcPts val="0"/>
              </a:spcBef>
              <a:spcAft>
                <a:spcPts val="0"/>
              </a:spcAft>
              <a:buNone/>
            </a:pPr>
            <a:r>
              <a:rPr lang="en-GB" sz="700">
                <a:solidFill>
                  <a:srgbClr val="6AA84F"/>
                </a:solidFill>
                <a:latin typeface="Mada"/>
                <a:ea typeface="Mada"/>
                <a:cs typeface="Mada"/>
                <a:sym typeface="Mada"/>
              </a:rPr>
              <a:t>Tachycardia and Irregularity= AF</a:t>
            </a:r>
            <a:endParaRPr sz="700">
              <a:solidFill>
                <a:srgbClr val="6AA84F"/>
              </a:solidFill>
              <a:latin typeface="Mada"/>
              <a:ea typeface="Mada"/>
              <a:cs typeface="Mada"/>
              <a:sym typeface="Mada"/>
            </a:endParaRPr>
          </a:p>
          <a:p>
            <a:pPr indent="0" lvl="0" marL="0" rtl="0" algn="ctr">
              <a:spcBef>
                <a:spcPts val="0"/>
              </a:spcBef>
              <a:spcAft>
                <a:spcPts val="0"/>
              </a:spcAft>
              <a:buNone/>
            </a:pPr>
            <a:r>
              <a:rPr lang="en-GB" sz="700">
                <a:solidFill>
                  <a:srgbClr val="6AA84F"/>
                </a:solidFill>
                <a:latin typeface="Mada"/>
                <a:ea typeface="Mada"/>
                <a:cs typeface="Mada"/>
                <a:sym typeface="Mada"/>
              </a:rPr>
              <a:t>Wide QRS= left bundle branch block</a:t>
            </a:r>
            <a:endParaRPr sz="700">
              <a:solidFill>
                <a:srgbClr val="6AA84F"/>
              </a:solidFill>
              <a:latin typeface="Mada"/>
              <a:ea typeface="Mada"/>
              <a:cs typeface="Mada"/>
              <a:sym typeface="Mada"/>
            </a:endParaRPr>
          </a:p>
        </p:txBody>
      </p:sp>
      <p:sp>
        <p:nvSpPr>
          <p:cNvPr id="273" name="Google Shape;273;p35"/>
          <p:cNvSpPr/>
          <p:nvPr/>
        </p:nvSpPr>
        <p:spPr>
          <a:xfrm>
            <a:off x="1104275" y="2575850"/>
            <a:ext cx="198600" cy="2067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5"/>
          <p:cNvSpPr/>
          <p:nvPr/>
        </p:nvSpPr>
        <p:spPr>
          <a:xfrm>
            <a:off x="1104275" y="2915050"/>
            <a:ext cx="198600" cy="2067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5"/>
          <p:cNvSpPr/>
          <p:nvPr/>
        </p:nvSpPr>
        <p:spPr>
          <a:xfrm>
            <a:off x="894325" y="1461163"/>
            <a:ext cx="144900" cy="151800"/>
          </a:xfrm>
          <a:prstGeom prst="star5">
            <a:avLst>
              <a:gd fmla="val 19098" name="adj"/>
              <a:gd fmla="val 105146" name="hf"/>
              <a:gd fmla="val 110557" name="vf"/>
            </a:avLst>
          </a:prstGeom>
          <a:solidFill>
            <a:srgbClr val="CEA3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sp>
        <p:nvSpPr>
          <p:cNvPr id="280" name="Google Shape;280;p36"/>
          <p:cNvSpPr txBox="1"/>
          <p:nvPr/>
        </p:nvSpPr>
        <p:spPr>
          <a:xfrm>
            <a:off x="1362500" y="0"/>
            <a:ext cx="5085300" cy="646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GB" sz="2600">
                <a:latin typeface="Mada Black"/>
                <a:ea typeface="Mada Black"/>
                <a:cs typeface="Mada Black"/>
                <a:sym typeface="Mada Black"/>
              </a:rPr>
              <a:t>Diagnosis cont’</a:t>
            </a:r>
            <a:endParaRPr sz="2600">
              <a:latin typeface="Mada Black"/>
              <a:ea typeface="Mada Black"/>
              <a:cs typeface="Mada Black"/>
              <a:sym typeface="Mada Black"/>
            </a:endParaRPr>
          </a:p>
        </p:txBody>
      </p:sp>
      <p:sp>
        <p:nvSpPr>
          <p:cNvPr id="281" name="Google Shape;281;p36"/>
          <p:cNvSpPr/>
          <p:nvPr/>
        </p:nvSpPr>
        <p:spPr>
          <a:xfrm>
            <a:off x="8186075" y="9228050"/>
            <a:ext cx="7589400" cy="1003500"/>
          </a:xfrm>
          <a:prstGeom prst="rect">
            <a:avLst/>
          </a:prstGeom>
          <a:noFill/>
          <a:ln cap="flat" cmpd="sng" w="9525">
            <a:solidFill>
              <a:srgbClr val="38761D"/>
            </a:solidFill>
            <a:prstDash val="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GB" sz="1200">
                <a:latin typeface="Mada"/>
                <a:ea typeface="Mada"/>
                <a:cs typeface="Mada"/>
                <a:sym typeface="Mada"/>
              </a:rPr>
              <a:t>1- When to answer Echo/BNP/CXR? Depends on the setting and presentation … </a:t>
            </a:r>
            <a:r>
              <a:rPr lang="en-GB" sz="1200">
                <a:highlight>
                  <a:srgbClr val="FFFF00"/>
                </a:highlight>
                <a:latin typeface="Mada"/>
                <a:ea typeface="Mada"/>
                <a:cs typeface="Mada"/>
                <a:sym typeface="Mada"/>
              </a:rPr>
              <a:t>complete later</a:t>
            </a:r>
            <a:endParaRPr sz="1200">
              <a:highlight>
                <a:srgbClr val="FFFF00"/>
              </a:highlight>
              <a:latin typeface="Mada"/>
              <a:ea typeface="Mada"/>
              <a:cs typeface="Mada"/>
              <a:sym typeface="Mada"/>
            </a:endParaRPr>
          </a:p>
        </p:txBody>
      </p:sp>
      <p:sp>
        <p:nvSpPr>
          <p:cNvPr id="282" name="Google Shape;282;p36"/>
          <p:cNvSpPr txBox="1"/>
          <p:nvPr/>
        </p:nvSpPr>
        <p:spPr>
          <a:xfrm>
            <a:off x="157025" y="927975"/>
            <a:ext cx="5784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Investigations for </a:t>
            </a:r>
            <a:r>
              <a:rPr lang="en-GB" sz="2200" u="sng">
                <a:highlight>
                  <a:srgbClr val="F5E9ED"/>
                </a:highlight>
                <a:latin typeface="Mada Black"/>
                <a:ea typeface="Mada Black"/>
                <a:cs typeface="Mada Black"/>
                <a:sym typeface="Mada Black"/>
              </a:rPr>
              <a:t>ALL</a:t>
            </a:r>
            <a:r>
              <a:rPr lang="en-GB" sz="2200">
                <a:highlight>
                  <a:srgbClr val="F5E9ED"/>
                </a:highlight>
                <a:latin typeface="Mada Black"/>
                <a:ea typeface="Mada Black"/>
                <a:cs typeface="Mada Black"/>
                <a:sym typeface="Mada Black"/>
              </a:rPr>
              <a:t> patients cont’</a:t>
            </a:r>
            <a:endParaRPr baseline="30000" sz="2200">
              <a:highlight>
                <a:srgbClr val="F5E9ED"/>
              </a:highlight>
              <a:latin typeface="Mada Black"/>
              <a:ea typeface="Mada Black"/>
              <a:cs typeface="Mada Black"/>
              <a:sym typeface="Mada Black"/>
            </a:endParaRPr>
          </a:p>
        </p:txBody>
      </p:sp>
      <p:sp>
        <p:nvSpPr>
          <p:cNvPr id="283" name="Google Shape;283;p36"/>
          <p:cNvSpPr txBox="1"/>
          <p:nvPr/>
        </p:nvSpPr>
        <p:spPr>
          <a:xfrm>
            <a:off x="-7855750" y="588250"/>
            <a:ext cx="5237700" cy="6422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Font typeface="Mada"/>
              <a:buAutoNum type="arabicPeriod"/>
            </a:pPr>
            <a:r>
              <a:rPr b="1" lang="en-GB">
                <a:highlight>
                  <a:srgbClr val="D0E0E3"/>
                </a:highlight>
                <a:latin typeface="Mada"/>
                <a:ea typeface="Mada"/>
                <a:cs typeface="Mada"/>
                <a:sym typeface="Mada"/>
              </a:rPr>
              <a:t>Transthoracic echocardiogram:</a:t>
            </a:r>
            <a:endParaRPr b="1">
              <a:highlight>
                <a:srgbClr val="D0E0E3"/>
              </a:highlight>
              <a:latin typeface="Mada"/>
              <a:ea typeface="Mada"/>
              <a:cs typeface="Mada"/>
              <a:sym typeface="Mada"/>
            </a:endParaRPr>
          </a:p>
          <a:p>
            <a:pPr indent="-126599" lvl="1" marL="737999" rtl="0" algn="l">
              <a:spcBef>
                <a:spcPts val="0"/>
              </a:spcBef>
              <a:spcAft>
                <a:spcPts val="0"/>
              </a:spcAft>
              <a:buSzPts val="1200"/>
              <a:buFont typeface="Mada"/>
              <a:buAutoNum type="alphaLcPeriod"/>
            </a:pPr>
            <a:r>
              <a:rPr b="1" lang="en-GB" sz="1200">
                <a:solidFill>
                  <a:srgbClr val="CC0000"/>
                </a:solidFill>
                <a:latin typeface="Mada"/>
                <a:ea typeface="Mada"/>
                <a:cs typeface="Mada"/>
                <a:sym typeface="Mada"/>
              </a:rPr>
              <a:t>Initial test of choice:</a:t>
            </a:r>
            <a:r>
              <a:rPr b="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should be performed whenever CHF is suspected based on history, examination, or CXR. </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lang="en-GB" sz="1200">
                <a:solidFill>
                  <a:schemeClr val="dk1"/>
                </a:solidFill>
                <a:latin typeface="Mada"/>
                <a:ea typeface="Mada"/>
                <a:cs typeface="Mada"/>
                <a:sym typeface="Mada"/>
              </a:rPr>
              <a:t>Useful in determining whether systolic or diastolic dysfunction predominates, and determines whether the cause of CHF is due to a pericardial, myocardial, or valvular process.</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b="1" lang="en-GB" sz="1200">
                <a:solidFill>
                  <a:srgbClr val="CC0000"/>
                </a:solidFill>
                <a:latin typeface="Mada"/>
                <a:ea typeface="Mada"/>
                <a:cs typeface="Mada"/>
                <a:sym typeface="Mada"/>
              </a:rPr>
              <a:t>Estimates EF (very important)</a:t>
            </a:r>
            <a:r>
              <a:rPr lang="en-GB" sz="1200">
                <a:solidFill>
                  <a:srgbClr val="CC0000"/>
                </a:solidFill>
                <a:latin typeface="Mada"/>
                <a:ea typeface="Mada"/>
                <a:cs typeface="Mada"/>
                <a:sym typeface="Mada"/>
              </a:rPr>
              <a:t>:</a:t>
            </a:r>
            <a:r>
              <a:rPr lang="en-GB" sz="1200">
                <a:solidFill>
                  <a:schemeClr val="dk1"/>
                </a:solidFill>
                <a:latin typeface="Mada"/>
                <a:ea typeface="Mada"/>
                <a:cs typeface="Mada"/>
                <a:sym typeface="Mada"/>
              </a:rPr>
              <a:t> Patients with </a:t>
            </a:r>
            <a:r>
              <a:rPr b="1" lang="en-GB" sz="1200">
                <a:solidFill>
                  <a:schemeClr val="dk1"/>
                </a:solidFill>
                <a:latin typeface="Mada"/>
                <a:ea typeface="Mada"/>
                <a:cs typeface="Mada"/>
                <a:sym typeface="Mada"/>
              </a:rPr>
              <a:t>systolic dysfunction</a:t>
            </a:r>
            <a:r>
              <a:rPr lang="en-GB" sz="1200">
                <a:solidFill>
                  <a:schemeClr val="dk1"/>
                </a:solidFill>
                <a:latin typeface="Mada"/>
                <a:ea typeface="Mada"/>
                <a:cs typeface="Mada"/>
                <a:sym typeface="Mada"/>
              </a:rPr>
              <a:t> </a:t>
            </a:r>
            <a:r>
              <a:rPr b="1" lang="en-GB" sz="1200">
                <a:solidFill>
                  <a:schemeClr val="dk1"/>
                </a:solidFill>
                <a:latin typeface="Mada"/>
                <a:ea typeface="Mada"/>
                <a:cs typeface="Mada"/>
                <a:sym typeface="Mada"/>
              </a:rPr>
              <a:t>(EF &lt;40%)</a:t>
            </a:r>
            <a:r>
              <a:rPr lang="en-GB" sz="1200">
                <a:solidFill>
                  <a:schemeClr val="dk1"/>
                </a:solidFill>
                <a:latin typeface="Mada"/>
                <a:ea typeface="Mada"/>
                <a:cs typeface="Mada"/>
                <a:sym typeface="Mada"/>
              </a:rPr>
              <a:t> should be distinguished from patients with preserved left ventricular function (EF &gt;40%).</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lang="en-GB" sz="1200">
                <a:solidFill>
                  <a:schemeClr val="dk1"/>
                </a:solidFill>
                <a:latin typeface="Mada"/>
                <a:ea typeface="Mada"/>
                <a:cs typeface="Mada"/>
                <a:sym typeface="Mada"/>
              </a:rPr>
              <a:t>Shows chamber dilation and/or hypertrophy. </a:t>
            </a:r>
            <a:endParaRPr sz="1200">
              <a:solidFill>
                <a:schemeClr val="dk1"/>
              </a:solidFill>
              <a:latin typeface="Mada"/>
              <a:ea typeface="Mada"/>
              <a:cs typeface="Mada"/>
              <a:sym typeface="Mada"/>
            </a:endParaRPr>
          </a:p>
          <a:p>
            <a:pPr indent="-126599" lvl="1" marL="737999" rtl="0" algn="l">
              <a:spcBef>
                <a:spcPts val="0"/>
              </a:spcBef>
              <a:spcAft>
                <a:spcPts val="0"/>
              </a:spcAft>
              <a:buSzPts val="1200"/>
              <a:buFont typeface="Mada"/>
              <a:buAutoNum type="alphaLcPeriod"/>
            </a:pPr>
            <a:r>
              <a:rPr lang="en-GB" sz="1200">
                <a:solidFill>
                  <a:schemeClr val="dk1"/>
                </a:solidFill>
                <a:latin typeface="Mada"/>
                <a:ea typeface="Mada"/>
                <a:cs typeface="Mada"/>
                <a:sym typeface="Mada"/>
              </a:rPr>
              <a:t>Identify patients who will benefit from long-term drug therapy, e.g. ACE inhibitors.</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Font typeface="Mada"/>
              <a:buAutoNum type="arabicPeriod"/>
            </a:pPr>
            <a:r>
              <a:rPr b="1" lang="en-GB">
                <a:highlight>
                  <a:srgbClr val="D0E0E3"/>
                </a:highlight>
                <a:latin typeface="Mada"/>
                <a:ea typeface="Mada"/>
                <a:cs typeface="Mada"/>
                <a:sym typeface="Mada"/>
              </a:rPr>
              <a:t>Chest X-ray (CXR):</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A CXR should be performed in all cases.</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Cardiomegaly</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b="1" i="1" lang="en-GB" sz="1200">
                <a:solidFill>
                  <a:srgbClr val="CC0000"/>
                </a:solidFill>
                <a:latin typeface="Mada"/>
                <a:ea typeface="Mada"/>
                <a:cs typeface="Mada"/>
                <a:sym typeface="Mada"/>
              </a:rPr>
              <a:t>Kerley B lines</a:t>
            </a:r>
            <a:r>
              <a:rPr i="1" lang="en-GB" sz="1200">
                <a:solidFill>
                  <a:schemeClr val="dk1"/>
                </a:solidFill>
                <a:latin typeface="Mada"/>
                <a:ea typeface="Mada"/>
                <a:cs typeface="Mada"/>
                <a:sym typeface="Mada"/>
              </a:rPr>
              <a:t> </a:t>
            </a:r>
            <a:r>
              <a:rPr lang="en-GB" sz="1200">
                <a:solidFill>
                  <a:schemeClr val="dk1"/>
                </a:solidFill>
                <a:latin typeface="Mada"/>
                <a:ea typeface="Mada"/>
                <a:cs typeface="Mada"/>
                <a:sym typeface="Mada"/>
              </a:rPr>
              <a:t>are short horizontal lines near periphery of the lung near the costophrenic angles, and indicate pulmonary congestion secondary to dilation of pulmonary lymphatic vessel.</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Prominent interstitial markings</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Pleural effusion</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Font typeface="Mada"/>
              <a:buAutoNum type="arabicPeriod"/>
            </a:pPr>
            <a:r>
              <a:rPr b="1" lang="en-GB">
                <a:highlight>
                  <a:srgbClr val="D0E0E3"/>
                </a:highlight>
                <a:latin typeface="Mada"/>
                <a:ea typeface="Mada"/>
                <a:cs typeface="Mada"/>
                <a:sym typeface="Mada"/>
              </a:rPr>
              <a:t>ECG:</a:t>
            </a:r>
            <a:endParaRPr b="1">
              <a:highlight>
                <a:srgbClr val="D0E0E3"/>
              </a:highlight>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b="1" lang="en-GB" sz="1200">
                <a:solidFill>
                  <a:schemeClr val="dk1"/>
                </a:solidFill>
                <a:latin typeface="Mada"/>
                <a:ea typeface="Mada"/>
                <a:cs typeface="Mada"/>
                <a:sym typeface="Mada"/>
              </a:rPr>
              <a:t>Nonspecific</a:t>
            </a:r>
            <a:r>
              <a:rPr lang="en-GB" sz="1200">
                <a:solidFill>
                  <a:schemeClr val="dk1"/>
                </a:solidFill>
                <a:latin typeface="Mada"/>
                <a:ea typeface="Mada"/>
                <a:cs typeface="Mada"/>
                <a:sym typeface="Mada"/>
              </a:rPr>
              <a:t>, but can be useful for detecting chamber enlargement and presence of ischemic heart disease or prior MI. </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Recommended to determine rhythm, heart rate, QRS and to detect relevant abnormalities. </a:t>
            </a:r>
            <a:endParaRPr sz="1200">
              <a:solidFill>
                <a:schemeClr val="dk1"/>
              </a:solidFill>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A completely normal ECG makes systolic HF unlikely.</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AutoNum type="arabicPeriod"/>
            </a:pPr>
            <a:r>
              <a:rPr b="1" lang="en-GB">
                <a:highlight>
                  <a:srgbClr val="D0E0E3"/>
                </a:highlight>
                <a:latin typeface="Mada"/>
                <a:ea typeface="Mada"/>
                <a:cs typeface="Mada"/>
                <a:sym typeface="Mada"/>
              </a:rPr>
              <a:t>Catheter:</a:t>
            </a:r>
            <a:endParaRPr b="1">
              <a:highlight>
                <a:srgbClr val="D0E0E3"/>
              </a:highlight>
              <a:latin typeface="Mada"/>
              <a:ea typeface="Mada"/>
              <a:cs typeface="Mada"/>
              <a:sym typeface="Mada"/>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Can clarify the cause of CHF if noninvasive test results are equivocal.</a:t>
            </a:r>
            <a:r>
              <a:rPr lang="en-GB" sz="1000">
                <a:solidFill>
                  <a:schemeClr val="dk1"/>
                </a:solidFill>
              </a:rPr>
              <a:t> </a:t>
            </a:r>
            <a:endParaRPr sz="1000">
              <a:solidFill>
                <a:schemeClr val="dk1"/>
              </a:solidFill>
            </a:endParaRPr>
          </a:p>
          <a:p>
            <a:pPr indent="-126599" lvl="1" marL="737999" rtl="0" algn="l">
              <a:spcBef>
                <a:spcPts val="0"/>
              </a:spcBef>
              <a:spcAft>
                <a:spcPts val="0"/>
              </a:spcAft>
              <a:buClr>
                <a:schemeClr val="dk1"/>
              </a:buClr>
              <a:buSzPts val="1200"/>
              <a:buFont typeface="Mada"/>
              <a:buAutoNum type="alphaLcPeriod"/>
            </a:pPr>
            <a:r>
              <a:rPr lang="en-GB" sz="1200">
                <a:solidFill>
                  <a:schemeClr val="dk1"/>
                </a:solidFill>
                <a:latin typeface="Mada"/>
                <a:ea typeface="Mada"/>
                <a:cs typeface="Mada"/>
                <a:sym typeface="Mada"/>
              </a:rPr>
              <a:t>Precise valve diameter, septal defects (when CAD or valvular suspected or if heart transplant is indicated).</a:t>
            </a:r>
            <a:endParaRPr sz="1200">
              <a:solidFill>
                <a:schemeClr val="dk1"/>
              </a:solidFill>
              <a:latin typeface="Mada"/>
              <a:ea typeface="Mada"/>
              <a:cs typeface="Mada"/>
              <a:sym typeface="Mada"/>
            </a:endParaRPr>
          </a:p>
          <a:p>
            <a:pPr indent="-317500" lvl="0" marL="457200" rtl="0" algn="l">
              <a:spcBef>
                <a:spcPts val="1000"/>
              </a:spcBef>
              <a:spcAft>
                <a:spcPts val="0"/>
              </a:spcAft>
              <a:buClr>
                <a:schemeClr val="dk1"/>
              </a:buClr>
              <a:buSzPts val="1400"/>
              <a:buFont typeface="Mada"/>
              <a:buAutoNum type="arabicPeriod"/>
            </a:pPr>
            <a:r>
              <a:rPr b="1" lang="en-GB">
                <a:highlight>
                  <a:srgbClr val="D0E0E3"/>
                </a:highlight>
                <a:latin typeface="Mada"/>
                <a:ea typeface="Mada"/>
                <a:cs typeface="Mada"/>
                <a:sym typeface="Mada"/>
              </a:rPr>
              <a:t>Blood tests:</a:t>
            </a:r>
            <a:endParaRPr b="1">
              <a:highlight>
                <a:srgbClr val="D0E0E3"/>
              </a:highlight>
              <a:latin typeface="Mada"/>
              <a:ea typeface="Mada"/>
              <a:cs typeface="Mada"/>
              <a:sym typeface="Mada"/>
            </a:endParaRPr>
          </a:p>
          <a:p>
            <a:pPr indent="0" lvl="0" marL="0" rtl="0" algn="l">
              <a:spcBef>
                <a:spcPts val="0"/>
              </a:spcBef>
              <a:spcAft>
                <a:spcPts val="0"/>
              </a:spcAft>
              <a:buNone/>
            </a:pPr>
            <a:r>
              <a:t/>
            </a:r>
            <a:endParaRPr sz="1200">
              <a:latin typeface="Mada"/>
              <a:ea typeface="Mada"/>
              <a:cs typeface="Mada"/>
              <a:sym typeface="Mada"/>
            </a:endParaRPr>
          </a:p>
        </p:txBody>
      </p:sp>
      <p:pic>
        <p:nvPicPr>
          <p:cNvPr id="284" name="Google Shape;284;p36"/>
          <p:cNvPicPr preferRelativeResize="0"/>
          <p:nvPr/>
        </p:nvPicPr>
        <p:blipFill>
          <a:blip r:embed="rId3">
            <a:alphaModFix/>
          </a:blip>
          <a:stretch>
            <a:fillRect/>
          </a:stretch>
        </p:blipFill>
        <p:spPr>
          <a:xfrm>
            <a:off x="7736252" y="1511050"/>
            <a:ext cx="4255623" cy="6309673"/>
          </a:xfrm>
          <a:prstGeom prst="rect">
            <a:avLst/>
          </a:prstGeom>
          <a:noFill/>
          <a:ln>
            <a:noFill/>
          </a:ln>
        </p:spPr>
      </p:pic>
      <p:sp>
        <p:nvSpPr>
          <p:cNvPr id="285" name="Google Shape;285;p36"/>
          <p:cNvSpPr txBox="1"/>
          <p:nvPr/>
        </p:nvSpPr>
        <p:spPr>
          <a:xfrm>
            <a:off x="-7903375" y="7086550"/>
            <a:ext cx="3959100" cy="1698000"/>
          </a:xfrm>
          <a:prstGeom prst="rect">
            <a:avLst/>
          </a:prstGeom>
          <a:noFill/>
          <a:ln>
            <a:noFill/>
          </a:ln>
        </p:spPr>
        <p:txBody>
          <a:bodyPr anchorCtr="0" anchor="t" bIns="91425" lIns="91425" spcFirstLastPara="1" rIns="91425" wrap="square" tIns="91425">
            <a:noAutofit/>
          </a:bodyPr>
          <a:lstStyle/>
          <a:p>
            <a:pPr indent="-298450" lvl="1" marL="9144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Brain natriuretic peptide (BNP) or (Pro BNP), if normal(&lt;100pg/mL) exclude heart failure. </a:t>
            </a:r>
            <a:endParaRPr b="1" sz="1100">
              <a:solidFill>
                <a:srgbClr val="CC0000"/>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Liver biochemistry (may be altered do to hepatic congestion).</a:t>
            </a:r>
            <a:endParaRPr sz="1100">
              <a:solidFill>
                <a:schemeClr val="dk1"/>
              </a:solidFill>
              <a:latin typeface="Mada"/>
              <a:ea typeface="Mada"/>
              <a:cs typeface="Mada"/>
              <a:sym typeface="Mada"/>
            </a:endParaRPr>
          </a:p>
          <a:p>
            <a:pPr indent="-298450" lvl="1" marL="914400" rtl="0" algn="l">
              <a:lnSpc>
                <a:spcPct val="115000"/>
              </a:lnSpc>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Electrolytes imbalance(including Ca / Mg)→ Chronic renal insufficiency</a:t>
            </a:r>
            <a:endParaRPr sz="1100">
              <a:solidFill>
                <a:schemeClr val="dk1"/>
              </a:solidFill>
              <a:latin typeface="Mada"/>
              <a:ea typeface="Mada"/>
              <a:cs typeface="Mada"/>
              <a:sym typeface="Mada"/>
            </a:endParaRPr>
          </a:p>
          <a:p>
            <a:pPr indent="-298450" lvl="1" marL="914400" rtl="0" algn="l">
              <a:spcBef>
                <a:spcPts val="0"/>
              </a:spcBef>
              <a:spcAft>
                <a:spcPts val="0"/>
              </a:spcAft>
              <a:buClr>
                <a:schemeClr val="dk1"/>
              </a:buClr>
              <a:buSzPts val="1100"/>
              <a:buFont typeface="Mada"/>
              <a:buChar char="◆"/>
            </a:pPr>
            <a:r>
              <a:rPr lang="en-GB" sz="1100">
                <a:solidFill>
                  <a:schemeClr val="dk1"/>
                </a:solidFill>
                <a:latin typeface="Mada"/>
                <a:ea typeface="Mada"/>
                <a:cs typeface="Mada"/>
                <a:sym typeface="Mada"/>
              </a:rPr>
              <a:t>CBC to look for anemia which may exacerbate HF.</a:t>
            </a:r>
            <a:endParaRPr sz="1100">
              <a:solidFill>
                <a:schemeClr val="dk1"/>
              </a:solidFill>
              <a:latin typeface="Mada"/>
              <a:ea typeface="Mada"/>
              <a:cs typeface="Mada"/>
              <a:sym typeface="Mada"/>
            </a:endParaRPr>
          </a:p>
        </p:txBody>
      </p:sp>
      <p:cxnSp>
        <p:nvCxnSpPr>
          <p:cNvPr id="286" name="Google Shape;286;p36"/>
          <p:cNvCxnSpPr/>
          <p:nvPr/>
        </p:nvCxnSpPr>
        <p:spPr>
          <a:xfrm rot="10800000">
            <a:off x="8900" y="9849650"/>
            <a:ext cx="7612800" cy="0"/>
          </a:xfrm>
          <a:prstGeom prst="straightConnector1">
            <a:avLst/>
          </a:prstGeom>
          <a:noFill/>
          <a:ln cap="flat" cmpd="sng" w="28575">
            <a:solidFill>
              <a:srgbClr val="9C254D"/>
            </a:solidFill>
            <a:prstDash val="dot"/>
            <a:round/>
            <a:headEnd len="med" w="med" type="none"/>
            <a:tailEnd len="med" w="med" type="none"/>
          </a:ln>
        </p:spPr>
      </p:cxnSp>
      <p:sp>
        <p:nvSpPr>
          <p:cNvPr id="287" name="Google Shape;287;p36"/>
          <p:cNvSpPr/>
          <p:nvPr/>
        </p:nvSpPr>
        <p:spPr>
          <a:xfrm>
            <a:off x="150175" y="1605100"/>
            <a:ext cx="819300" cy="790500"/>
          </a:xfrm>
          <a:prstGeom prst="ellipse">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88" name="Google Shape;288;p36"/>
          <p:cNvCxnSpPr>
            <a:stCxn id="287" idx="6"/>
          </p:cNvCxnSpPr>
          <p:nvPr/>
        </p:nvCxnSpPr>
        <p:spPr>
          <a:xfrm>
            <a:off x="969475" y="2000350"/>
            <a:ext cx="2600100" cy="4800"/>
          </a:xfrm>
          <a:prstGeom prst="straightConnector1">
            <a:avLst/>
          </a:prstGeom>
          <a:noFill/>
          <a:ln cap="flat" cmpd="sng" w="28575">
            <a:solidFill>
              <a:srgbClr val="9C254D"/>
            </a:solidFill>
            <a:prstDash val="solid"/>
            <a:round/>
            <a:headEnd len="med" w="med" type="none"/>
            <a:tailEnd len="med" w="med" type="oval"/>
          </a:ln>
        </p:spPr>
      </p:cxnSp>
      <p:sp>
        <p:nvSpPr>
          <p:cNvPr id="289" name="Google Shape;289;p36"/>
          <p:cNvSpPr txBox="1"/>
          <p:nvPr/>
        </p:nvSpPr>
        <p:spPr>
          <a:xfrm>
            <a:off x="969475" y="1511050"/>
            <a:ext cx="37338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9C254D"/>
                </a:solidFill>
                <a:latin typeface="Mada Black"/>
                <a:ea typeface="Mada Black"/>
                <a:cs typeface="Mada Black"/>
                <a:sym typeface="Mada Black"/>
              </a:rPr>
              <a:t>Blood tests</a:t>
            </a:r>
            <a:endParaRPr sz="1600">
              <a:solidFill>
                <a:srgbClr val="9C254D"/>
              </a:solidFill>
              <a:latin typeface="Mada Black"/>
              <a:ea typeface="Mada Black"/>
              <a:cs typeface="Mada Black"/>
              <a:sym typeface="Mada Black"/>
            </a:endParaRPr>
          </a:p>
        </p:txBody>
      </p:sp>
      <p:sp>
        <p:nvSpPr>
          <p:cNvPr id="290" name="Google Shape;290;p36"/>
          <p:cNvSpPr txBox="1"/>
          <p:nvPr/>
        </p:nvSpPr>
        <p:spPr>
          <a:xfrm>
            <a:off x="1036000" y="2138500"/>
            <a:ext cx="6219900" cy="25530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298450" lvl="0" marL="457200" rtl="0" algn="l">
              <a:spcBef>
                <a:spcPts val="0"/>
              </a:spcBef>
              <a:spcAft>
                <a:spcPts val="0"/>
              </a:spcAft>
              <a:buClr>
                <a:srgbClr val="CC0000"/>
              </a:buClr>
              <a:buSzPts val="1100"/>
              <a:buFont typeface="Mada"/>
              <a:buChar char="●"/>
            </a:pPr>
            <a:r>
              <a:rPr b="1" lang="en-GB" sz="1100">
                <a:solidFill>
                  <a:srgbClr val="CC0000"/>
                </a:solidFill>
                <a:latin typeface="Mada"/>
                <a:ea typeface="Mada"/>
                <a:cs typeface="Mada"/>
                <a:sym typeface="Mada"/>
              </a:rPr>
              <a:t>Measurement of Natriuretic peptide</a:t>
            </a:r>
            <a:r>
              <a:rPr b="1" baseline="30000" lang="en-GB" sz="1100">
                <a:solidFill>
                  <a:srgbClr val="6AA84F"/>
                </a:solidFill>
                <a:latin typeface="Mada"/>
                <a:ea typeface="Mada"/>
                <a:cs typeface="Mada"/>
                <a:sym typeface="Mada"/>
              </a:rPr>
              <a:t>1</a:t>
            </a:r>
            <a:r>
              <a:rPr b="1" lang="en-GB" sz="1100">
                <a:solidFill>
                  <a:srgbClr val="CC0000"/>
                </a:solidFill>
                <a:latin typeface="Mada"/>
                <a:ea typeface="Mada"/>
                <a:cs typeface="Mada"/>
                <a:sym typeface="Mada"/>
              </a:rPr>
              <a:t> (BNP, NT-proBNP </a:t>
            </a:r>
            <a:r>
              <a:rPr b="1" lang="en-GB" sz="1100">
                <a:solidFill>
                  <a:schemeClr val="dk1"/>
                </a:solidFill>
                <a:latin typeface="Mada"/>
                <a:ea typeface="Mada"/>
                <a:cs typeface="Mada"/>
                <a:sym typeface="Mada"/>
              </a:rPr>
              <a:t>or MR-proANP</a:t>
            </a:r>
            <a:r>
              <a:rPr b="1" lang="en-GB" sz="1100">
                <a:solidFill>
                  <a:srgbClr val="CC0000"/>
                </a:solidFill>
                <a:latin typeface="Mada"/>
                <a:ea typeface="Mada"/>
                <a:cs typeface="Mada"/>
                <a:sym typeface="Mada"/>
              </a:rPr>
              <a:t>)</a:t>
            </a:r>
            <a:r>
              <a:rPr b="1" lang="en-GB" sz="1100">
                <a:solidFill>
                  <a:srgbClr val="CC0000"/>
                </a:solidFill>
                <a:latin typeface="Mada"/>
                <a:ea typeface="Mada"/>
                <a:cs typeface="Mada"/>
                <a:sym typeface="Mada"/>
              </a:rPr>
              <a:t>:</a:t>
            </a:r>
            <a:endParaRPr b="1" sz="1100">
              <a:solidFill>
                <a:srgbClr val="CC0000"/>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BNP &gt;100pg/ml or NT-proBNP &gt;300pg/ml is suggestive of heart failure. (Normal is &lt;100pg/mL)</a:t>
            </a:r>
            <a:endParaRPr sz="1100">
              <a:solidFill>
                <a:srgbClr val="1C4588"/>
              </a:solidFill>
              <a:latin typeface="Mada"/>
              <a:ea typeface="Mada"/>
              <a:cs typeface="Mada"/>
              <a:sym typeface="Mada"/>
            </a:endParaRPr>
          </a:p>
          <a:p>
            <a:pPr indent="-298450" lvl="1" marL="914400" rtl="0" algn="l">
              <a:spcBef>
                <a:spcPts val="0"/>
              </a:spcBef>
              <a:spcAft>
                <a:spcPts val="0"/>
              </a:spcAft>
              <a:buClr>
                <a:srgbClr val="1C4588"/>
              </a:buClr>
              <a:buSzPts val="1100"/>
              <a:buFont typeface="Mada"/>
              <a:buChar char="○"/>
            </a:pPr>
            <a:r>
              <a:rPr lang="en-GB" sz="1100">
                <a:solidFill>
                  <a:srgbClr val="1C4588"/>
                </a:solidFill>
                <a:latin typeface="Mada"/>
                <a:ea typeface="Mada"/>
                <a:cs typeface="Mada"/>
                <a:sym typeface="Mada"/>
              </a:rPr>
              <a:t>Normal BNP level will make HF less likely</a:t>
            </a:r>
            <a:endParaRPr sz="1100">
              <a:solidFill>
                <a:srgbClr val="1C4588"/>
              </a:solidFill>
              <a:latin typeface="Mada"/>
              <a:ea typeface="Mada"/>
              <a:cs typeface="Mada"/>
              <a:sym typeface="Mada"/>
            </a:endParaRPr>
          </a:p>
          <a:p>
            <a:pPr indent="-298450" lvl="0" marL="457200" rtl="0" algn="l">
              <a:spcBef>
                <a:spcPts val="0"/>
              </a:spcBef>
              <a:spcAft>
                <a:spcPts val="0"/>
              </a:spcAft>
              <a:buClr>
                <a:srgbClr val="CC0000"/>
              </a:buClr>
              <a:buSzPts val="1100"/>
              <a:buFont typeface="Mada"/>
              <a:buChar char="●"/>
            </a:pPr>
            <a:r>
              <a:rPr b="1" lang="en-GB" sz="1100">
                <a:solidFill>
                  <a:schemeClr val="dk1"/>
                </a:solidFill>
                <a:latin typeface="Mada"/>
                <a:ea typeface="Mada"/>
                <a:cs typeface="Mada"/>
                <a:sym typeface="Mada"/>
              </a:rPr>
              <a:t>Liver biochemistry</a:t>
            </a:r>
            <a:r>
              <a:rPr lang="en-GB" sz="1100">
                <a:solidFill>
                  <a:schemeClr val="dk1"/>
                </a:solidFill>
                <a:latin typeface="Mada"/>
                <a:ea typeface="Mada"/>
                <a:cs typeface="Mada"/>
                <a:sym typeface="Mada"/>
              </a:rPr>
              <a:t> (may be altered do to hepatic congestion).</a:t>
            </a:r>
            <a:endParaRPr sz="1100">
              <a:solidFill>
                <a:schemeClr val="dk1"/>
              </a:solidFill>
              <a:latin typeface="Mada"/>
              <a:ea typeface="Mada"/>
              <a:cs typeface="Mada"/>
              <a:sym typeface="Mada"/>
            </a:endParaRPr>
          </a:p>
          <a:p>
            <a:pPr indent="-298450" lvl="0" marL="457200" rtl="0" algn="l">
              <a:lnSpc>
                <a:spcPct val="115000"/>
              </a:lnSpc>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Electrolytes imbalance</a:t>
            </a:r>
            <a:r>
              <a:rPr lang="en-GB" sz="1100">
                <a:solidFill>
                  <a:schemeClr val="dk1"/>
                </a:solidFill>
                <a:latin typeface="Mada"/>
                <a:ea typeface="Mada"/>
                <a:cs typeface="Mada"/>
                <a:sym typeface="Mada"/>
              </a:rPr>
              <a:t> (including Na, K+,  Ca and Mg)→ to detect chronic renal insufficiency or hypocalcemia</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CBC</a:t>
            </a:r>
            <a:r>
              <a:rPr lang="en-GB" sz="1100">
                <a:solidFill>
                  <a:schemeClr val="dk1"/>
                </a:solidFill>
                <a:latin typeface="Mada"/>
                <a:ea typeface="Mada"/>
                <a:cs typeface="Mada"/>
                <a:sym typeface="Mada"/>
              </a:rPr>
              <a:t> to look for anemia which may exacerbate HF or be an alternative cause of the patient S&amp;S.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Blood glucose</a:t>
            </a:r>
            <a:r>
              <a:rPr lang="en-GB" sz="1100">
                <a:solidFill>
                  <a:schemeClr val="dk1"/>
                </a:solidFill>
                <a:latin typeface="Mada"/>
                <a:ea typeface="Mada"/>
                <a:cs typeface="Mada"/>
                <a:sym typeface="Mada"/>
              </a:rPr>
              <a:t>, HbA1C. (For diabetes)</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Lipids, Creatinine</a:t>
            </a:r>
            <a:r>
              <a:rPr lang="en-GB" sz="1100">
                <a:solidFill>
                  <a:schemeClr val="dk1"/>
                </a:solidFill>
                <a:latin typeface="Mada"/>
                <a:ea typeface="Mada"/>
                <a:cs typeface="Mada"/>
                <a:sym typeface="Mada"/>
              </a:rPr>
              <a:t> and check </a:t>
            </a:r>
            <a:r>
              <a:rPr b="1" lang="en-GB" sz="1100">
                <a:solidFill>
                  <a:schemeClr val="dk1"/>
                </a:solidFill>
                <a:latin typeface="Mada"/>
                <a:ea typeface="Mada"/>
                <a:cs typeface="Mada"/>
                <a:sym typeface="Mada"/>
              </a:rPr>
              <a:t>serum ferritin/TIBC level</a:t>
            </a:r>
            <a:r>
              <a:rPr lang="en-GB" sz="1100">
                <a:solidFill>
                  <a:schemeClr val="dk1"/>
                </a:solidFill>
                <a:latin typeface="Mada"/>
                <a:ea typeface="Mada"/>
                <a:cs typeface="Mada"/>
                <a:sym typeface="Mada"/>
              </a:rPr>
              <a:t> (to detect hemochromatosis or iron deficiency)</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Urea</a:t>
            </a:r>
            <a:r>
              <a:rPr lang="en-GB" sz="1100">
                <a:solidFill>
                  <a:schemeClr val="dk1"/>
                </a:solidFill>
                <a:latin typeface="Mada"/>
                <a:ea typeface="Mada"/>
                <a:cs typeface="Mada"/>
                <a:sym typeface="Mada"/>
              </a:rPr>
              <a:t> and electrolytes (as a baseline before starting diuretics and ACE inhibitors) </a:t>
            </a:r>
            <a:endParaRPr sz="1100">
              <a:solidFill>
                <a:schemeClr val="dk1"/>
              </a:solidFill>
              <a:latin typeface="Mada"/>
              <a:ea typeface="Mada"/>
              <a:cs typeface="Mada"/>
              <a:sym typeface="Mada"/>
            </a:endParaRPr>
          </a:p>
          <a:p>
            <a:pPr indent="-298450" lvl="0" marL="457200" rtl="0" algn="l">
              <a:spcBef>
                <a:spcPts val="0"/>
              </a:spcBef>
              <a:spcAft>
                <a:spcPts val="0"/>
              </a:spcAft>
              <a:buClr>
                <a:schemeClr val="dk1"/>
              </a:buClr>
              <a:buSzPts val="1100"/>
              <a:buFont typeface="Mada"/>
              <a:buChar char="●"/>
            </a:pPr>
            <a:r>
              <a:rPr b="1" lang="en-GB" sz="1100">
                <a:solidFill>
                  <a:schemeClr val="dk1"/>
                </a:solidFill>
                <a:latin typeface="Mada"/>
                <a:ea typeface="Mada"/>
                <a:cs typeface="Mada"/>
                <a:sym typeface="Mada"/>
              </a:rPr>
              <a:t>Thyroid function tests</a:t>
            </a:r>
            <a:r>
              <a:rPr lang="en-GB" sz="1100">
                <a:solidFill>
                  <a:schemeClr val="dk1"/>
                </a:solidFill>
                <a:latin typeface="Mada"/>
                <a:ea typeface="Mada"/>
                <a:cs typeface="Mada"/>
                <a:sym typeface="Mada"/>
              </a:rPr>
              <a:t> to detect hyperthyroidism</a:t>
            </a:r>
            <a:r>
              <a:rPr lang="en-GB" sz="1100">
                <a:solidFill>
                  <a:srgbClr val="1C4588"/>
                </a:solidFill>
                <a:latin typeface="Mada"/>
                <a:ea typeface="Mada"/>
                <a:cs typeface="Mada"/>
                <a:sym typeface="Mada"/>
              </a:rPr>
              <a:t> (in the elderly and those with atrial fibrillation). </a:t>
            </a:r>
            <a:endParaRPr sz="1100">
              <a:solidFill>
                <a:srgbClr val="1C4588"/>
              </a:solidFill>
              <a:latin typeface="Mada"/>
              <a:ea typeface="Mada"/>
              <a:cs typeface="Mada"/>
              <a:sym typeface="Mada"/>
            </a:endParaRPr>
          </a:p>
        </p:txBody>
      </p:sp>
      <p:sp>
        <p:nvSpPr>
          <p:cNvPr id="291" name="Google Shape;291;p36"/>
          <p:cNvSpPr/>
          <p:nvPr/>
        </p:nvSpPr>
        <p:spPr>
          <a:xfrm>
            <a:off x="8414575" y="8065013"/>
            <a:ext cx="819300" cy="790500"/>
          </a:xfrm>
          <a:prstGeom prst="ellipse">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2" name="Google Shape;292;p36"/>
          <p:cNvCxnSpPr>
            <a:stCxn id="291" idx="6"/>
          </p:cNvCxnSpPr>
          <p:nvPr/>
        </p:nvCxnSpPr>
        <p:spPr>
          <a:xfrm>
            <a:off x="9233875" y="8460263"/>
            <a:ext cx="2600100" cy="4800"/>
          </a:xfrm>
          <a:prstGeom prst="straightConnector1">
            <a:avLst/>
          </a:prstGeom>
          <a:noFill/>
          <a:ln cap="flat" cmpd="sng" w="28575">
            <a:solidFill>
              <a:srgbClr val="9C254D"/>
            </a:solidFill>
            <a:prstDash val="solid"/>
            <a:round/>
            <a:headEnd len="med" w="med" type="none"/>
            <a:tailEnd len="med" w="med" type="oval"/>
          </a:ln>
        </p:spPr>
      </p:cxnSp>
      <p:pic>
        <p:nvPicPr>
          <p:cNvPr id="293" name="Google Shape;293;p36"/>
          <p:cNvPicPr preferRelativeResize="0"/>
          <p:nvPr/>
        </p:nvPicPr>
        <p:blipFill>
          <a:blip r:embed="rId4">
            <a:alphaModFix/>
          </a:blip>
          <a:stretch>
            <a:fillRect/>
          </a:stretch>
        </p:blipFill>
        <p:spPr>
          <a:xfrm>
            <a:off x="164575" y="1605100"/>
            <a:ext cx="790500" cy="790500"/>
          </a:xfrm>
          <a:prstGeom prst="ellipse">
            <a:avLst/>
          </a:prstGeom>
          <a:noFill/>
          <a:ln>
            <a:noFill/>
          </a:ln>
        </p:spPr>
      </p:pic>
      <p:sp>
        <p:nvSpPr>
          <p:cNvPr id="294" name="Google Shape;294;p36"/>
          <p:cNvSpPr txBox="1"/>
          <p:nvPr/>
        </p:nvSpPr>
        <p:spPr>
          <a:xfrm>
            <a:off x="157025" y="5000650"/>
            <a:ext cx="5784300" cy="450600"/>
          </a:xfrm>
          <a:prstGeom prst="rect">
            <a:avLst/>
          </a:prstGeom>
          <a:noFill/>
          <a:ln>
            <a:noFill/>
          </a:ln>
        </p:spPr>
        <p:txBody>
          <a:bodyPr anchorCtr="0" anchor="t" bIns="91425" lIns="91425" spcFirstLastPara="1" rIns="91425" wrap="square" tIns="91425">
            <a:noAutofit/>
          </a:bodyPr>
          <a:lstStyle/>
          <a:p>
            <a:pPr indent="-368300" lvl="0" marL="457200" rtl="0" algn="l">
              <a:spcBef>
                <a:spcPts val="0"/>
              </a:spcBef>
              <a:spcAft>
                <a:spcPts val="0"/>
              </a:spcAft>
              <a:buSzPts val="2200"/>
              <a:buFont typeface="Mada Black"/>
              <a:buChar char="◄"/>
            </a:pPr>
            <a:r>
              <a:rPr lang="en-GB" sz="2200">
                <a:highlight>
                  <a:srgbClr val="F5E9ED"/>
                </a:highlight>
                <a:latin typeface="Mada Black"/>
                <a:ea typeface="Mada Black"/>
                <a:cs typeface="Mada Black"/>
                <a:sym typeface="Mada Black"/>
              </a:rPr>
              <a:t>Investigations for </a:t>
            </a:r>
            <a:r>
              <a:rPr lang="en-GB" sz="2200" u="sng">
                <a:highlight>
                  <a:srgbClr val="F5E9ED"/>
                </a:highlight>
                <a:latin typeface="Mada Black"/>
                <a:ea typeface="Mada Black"/>
                <a:cs typeface="Mada Black"/>
                <a:sym typeface="Mada Black"/>
              </a:rPr>
              <a:t>SELECTED</a:t>
            </a:r>
            <a:r>
              <a:rPr lang="en-GB" sz="2200">
                <a:highlight>
                  <a:srgbClr val="F5E9ED"/>
                </a:highlight>
                <a:latin typeface="Mada Black"/>
                <a:ea typeface="Mada Black"/>
                <a:cs typeface="Mada Black"/>
                <a:sym typeface="Mada Black"/>
              </a:rPr>
              <a:t> patients</a:t>
            </a:r>
            <a:endParaRPr baseline="30000" sz="2200">
              <a:highlight>
                <a:srgbClr val="F5E9ED"/>
              </a:highlight>
              <a:latin typeface="Mada Black"/>
              <a:ea typeface="Mada Black"/>
              <a:cs typeface="Mada Black"/>
              <a:sym typeface="Mada Black"/>
            </a:endParaRPr>
          </a:p>
        </p:txBody>
      </p:sp>
      <p:sp>
        <p:nvSpPr>
          <p:cNvPr id="295" name="Google Shape;295;p36"/>
          <p:cNvSpPr/>
          <p:nvPr/>
        </p:nvSpPr>
        <p:spPr>
          <a:xfrm>
            <a:off x="157025" y="5786950"/>
            <a:ext cx="819300" cy="790500"/>
          </a:xfrm>
          <a:prstGeom prst="ellipse">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96" name="Google Shape;296;p36"/>
          <p:cNvCxnSpPr>
            <a:stCxn id="295" idx="6"/>
          </p:cNvCxnSpPr>
          <p:nvPr/>
        </p:nvCxnSpPr>
        <p:spPr>
          <a:xfrm>
            <a:off x="976325" y="6182200"/>
            <a:ext cx="2600100" cy="4800"/>
          </a:xfrm>
          <a:prstGeom prst="straightConnector1">
            <a:avLst/>
          </a:prstGeom>
          <a:noFill/>
          <a:ln cap="flat" cmpd="sng" w="28575">
            <a:solidFill>
              <a:srgbClr val="9C254D"/>
            </a:solidFill>
            <a:prstDash val="solid"/>
            <a:round/>
            <a:headEnd len="med" w="med" type="none"/>
            <a:tailEnd len="med" w="med" type="oval"/>
          </a:ln>
        </p:spPr>
      </p:cxnSp>
      <p:sp>
        <p:nvSpPr>
          <p:cNvPr id="297" name="Google Shape;297;p36"/>
          <p:cNvSpPr txBox="1"/>
          <p:nvPr/>
        </p:nvSpPr>
        <p:spPr>
          <a:xfrm>
            <a:off x="976325" y="5692900"/>
            <a:ext cx="65643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1600">
                <a:solidFill>
                  <a:srgbClr val="9C254D"/>
                </a:solidFill>
                <a:latin typeface="Mada Black"/>
                <a:ea typeface="Mada Black"/>
                <a:cs typeface="Mada Black"/>
                <a:sym typeface="Mada Black"/>
              </a:rPr>
              <a:t>Cardiovascular magnetic resonance (CMR) imaging </a:t>
            </a:r>
            <a:r>
              <a:rPr lang="en-GB" sz="1100">
                <a:solidFill>
                  <a:srgbClr val="B7B7B7"/>
                </a:solidFill>
                <a:latin typeface="Mada"/>
                <a:ea typeface="Mada"/>
                <a:cs typeface="Mada"/>
                <a:sym typeface="Mada"/>
              </a:rPr>
              <a:t>(AKA cardiac MRI)</a:t>
            </a:r>
            <a:endParaRPr sz="1100">
              <a:solidFill>
                <a:srgbClr val="B7B7B7"/>
              </a:solidFill>
              <a:latin typeface="Mada"/>
              <a:ea typeface="Mada"/>
              <a:cs typeface="Mada"/>
              <a:sym typeface="Mada"/>
            </a:endParaRPr>
          </a:p>
        </p:txBody>
      </p:sp>
      <p:pic>
        <p:nvPicPr>
          <p:cNvPr id="298" name="Google Shape;298;p36"/>
          <p:cNvPicPr preferRelativeResize="0"/>
          <p:nvPr/>
        </p:nvPicPr>
        <p:blipFill>
          <a:blip r:embed="rId5">
            <a:alphaModFix/>
          </a:blip>
          <a:stretch>
            <a:fillRect/>
          </a:stretch>
        </p:blipFill>
        <p:spPr>
          <a:xfrm>
            <a:off x="157025" y="5789350"/>
            <a:ext cx="819300" cy="790500"/>
          </a:xfrm>
          <a:prstGeom prst="ellipse">
            <a:avLst/>
          </a:prstGeom>
          <a:noFill/>
          <a:ln>
            <a:noFill/>
          </a:ln>
        </p:spPr>
      </p:pic>
      <p:sp>
        <p:nvSpPr>
          <p:cNvPr id="299" name="Google Shape;299;p36"/>
          <p:cNvSpPr txBox="1"/>
          <p:nvPr/>
        </p:nvSpPr>
        <p:spPr>
          <a:xfrm>
            <a:off x="1075175" y="6350650"/>
            <a:ext cx="6180600" cy="9429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GB" sz="1200">
                <a:solidFill>
                  <a:schemeClr val="dk1"/>
                </a:solidFill>
                <a:latin typeface="Mada"/>
                <a:ea typeface="Mada"/>
                <a:cs typeface="Mada"/>
                <a:sym typeface="Mada"/>
              </a:rPr>
              <a:t>CMR imaging is recommended to evaluate cardiac structure and function, to measure LVEF, and to characterize cardiac tissue, especially in subjects with inadequate echocardiographic images or where the echocardiographic findings are inconclusive or incomplete (but taking account of cautions/contraindications to CMR)</a:t>
            </a:r>
            <a:endParaRPr sz="1200">
              <a:solidFill>
                <a:schemeClr val="dk1"/>
              </a:solidFill>
              <a:latin typeface="Mada"/>
              <a:ea typeface="Mada"/>
              <a:cs typeface="Mada"/>
              <a:sym typeface="Mada"/>
            </a:endParaRPr>
          </a:p>
          <a:p>
            <a:pPr indent="0" lvl="0" marL="0" rtl="0" algn="l">
              <a:spcBef>
                <a:spcPts val="0"/>
              </a:spcBef>
              <a:spcAft>
                <a:spcPts val="0"/>
              </a:spcAft>
              <a:buNone/>
            </a:pPr>
            <a:r>
              <a:t/>
            </a:r>
            <a:endParaRPr sz="1200"/>
          </a:p>
        </p:txBody>
      </p:sp>
      <p:sp>
        <p:nvSpPr>
          <p:cNvPr id="300" name="Google Shape;300;p36"/>
          <p:cNvSpPr/>
          <p:nvPr/>
        </p:nvSpPr>
        <p:spPr>
          <a:xfrm>
            <a:off x="123500" y="7856650"/>
            <a:ext cx="819300" cy="790500"/>
          </a:xfrm>
          <a:prstGeom prst="ellipse">
            <a:avLst/>
          </a:prstGeom>
          <a:noFill/>
          <a:ln cap="flat" cmpd="sng" w="19050">
            <a:solidFill>
              <a:srgbClr val="9C25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01" name="Google Shape;301;p36"/>
          <p:cNvCxnSpPr>
            <a:stCxn id="300" idx="6"/>
          </p:cNvCxnSpPr>
          <p:nvPr/>
        </p:nvCxnSpPr>
        <p:spPr>
          <a:xfrm>
            <a:off x="942800" y="8251900"/>
            <a:ext cx="2600100" cy="4800"/>
          </a:xfrm>
          <a:prstGeom prst="straightConnector1">
            <a:avLst/>
          </a:prstGeom>
          <a:noFill/>
          <a:ln cap="flat" cmpd="sng" w="28575">
            <a:solidFill>
              <a:srgbClr val="9C254D"/>
            </a:solidFill>
            <a:prstDash val="solid"/>
            <a:round/>
            <a:headEnd len="med" w="med" type="none"/>
            <a:tailEnd len="med" w="med" type="oval"/>
          </a:ln>
        </p:spPr>
      </p:cxnSp>
      <p:sp>
        <p:nvSpPr>
          <p:cNvPr id="302" name="Google Shape;302;p36"/>
          <p:cNvSpPr txBox="1"/>
          <p:nvPr/>
        </p:nvSpPr>
        <p:spPr>
          <a:xfrm>
            <a:off x="942800" y="7762600"/>
            <a:ext cx="6564300" cy="385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GB" sz="1600">
                <a:solidFill>
                  <a:srgbClr val="9C254D"/>
                </a:solidFill>
                <a:latin typeface="Mada Black"/>
                <a:ea typeface="Mada Black"/>
                <a:cs typeface="Mada Black"/>
                <a:sym typeface="Mada Black"/>
              </a:rPr>
              <a:t>Myocardial perfusion/ischemia imaging</a:t>
            </a:r>
            <a:endParaRPr sz="1100">
              <a:solidFill>
                <a:srgbClr val="B7B7B7"/>
              </a:solidFill>
              <a:latin typeface="Mada"/>
              <a:ea typeface="Mada"/>
              <a:cs typeface="Mada"/>
              <a:sym typeface="Mada"/>
            </a:endParaRPr>
          </a:p>
        </p:txBody>
      </p:sp>
      <p:sp>
        <p:nvSpPr>
          <p:cNvPr id="303" name="Google Shape;303;p36"/>
          <p:cNvSpPr txBox="1"/>
          <p:nvPr/>
        </p:nvSpPr>
        <p:spPr>
          <a:xfrm>
            <a:off x="1055650" y="8436400"/>
            <a:ext cx="6180600" cy="900900"/>
          </a:xfrm>
          <a:prstGeom prst="rect">
            <a:avLst/>
          </a:prstGeom>
          <a:noFill/>
          <a:ln cap="flat" cmpd="sng" w="9525">
            <a:solidFill>
              <a:srgbClr val="000000"/>
            </a:solidFill>
            <a:prstDash val="dot"/>
            <a:round/>
            <a:headEnd len="sm" w="sm" type="none"/>
            <a:tailEnd len="sm" w="sm" type="none"/>
          </a:ln>
        </p:spPr>
        <p:txBody>
          <a:bodyPr anchorCtr="0" anchor="t" bIns="91425" lIns="91425" spcFirstLastPara="1" rIns="91425" wrap="square" tIns="91425">
            <a:noAutofit/>
          </a:bodyPr>
          <a:lstStyle/>
          <a:p>
            <a:pPr indent="-304800" lvl="0" marL="457200" rtl="0" algn="l">
              <a:spcBef>
                <a:spcPts val="0"/>
              </a:spcBef>
              <a:spcAft>
                <a:spcPts val="0"/>
              </a:spcAft>
              <a:buClr>
                <a:schemeClr val="dk1"/>
              </a:buClr>
              <a:buSzPts val="1200"/>
              <a:buFont typeface="Mada"/>
              <a:buChar char="●"/>
            </a:pPr>
            <a:r>
              <a:rPr lang="en-GB" sz="1200">
                <a:solidFill>
                  <a:schemeClr val="dk1"/>
                </a:solidFill>
                <a:latin typeface="Mada"/>
                <a:ea typeface="Mada"/>
                <a:cs typeface="Mada"/>
                <a:sym typeface="Mada"/>
              </a:rPr>
              <a:t>Myocardial perfusion/ischemia imaging (echocardiography, CMR, SPECT or PET) should be considered in patients though to have CAD, and who are considered suitable for coronary revascularization, to determine whether there is reversible myocardial ischemia and viable myocardium</a:t>
            </a:r>
            <a:endParaRPr/>
          </a:p>
        </p:txBody>
      </p:sp>
      <p:pic>
        <p:nvPicPr>
          <p:cNvPr id="304" name="Google Shape;304;p36"/>
          <p:cNvPicPr preferRelativeResize="0"/>
          <p:nvPr/>
        </p:nvPicPr>
        <p:blipFill>
          <a:blip r:embed="rId6">
            <a:alphaModFix/>
          </a:blip>
          <a:stretch>
            <a:fillRect/>
          </a:stretch>
        </p:blipFill>
        <p:spPr>
          <a:xfrm>
            <a:off x="123500" y="7856500"/>
            <a:ext cx="819300" cy="790500"/>
          </a:xfrm>
          <a:prstGeom prst="ellipse">
            <a:avLst/>
          </a:prstGeom>
          <a:noFill/>
          <a:ln>
            <a:noFill/>
          </a:ln>
        </p:spPr>
      </p:pic>
      <p:pic>
        <p:nvPicPr>
          <p:cNvPr id="305" name="Google Shape;305;p36"/>
          <p:cNvPicPr preferRelativeResize="0"/>
          <p:nvPr/>
        </p:nvPicPr>
        <p:blipFill>
          <a:blip r:embed="rId7">
            <a:alphaModFix/>
          </a:blip>
          <a:stretch>
            <a:fillRect/>
          </a:stretch>
        </p:blipFill>
        <p:spPr>
          <a:xfrm>
            <a:off x="5734819" y="927975"/>
            <a:ext cx="1727880" cy="1139700"/>
          </a:xfrm>
          <a:prstGeom prst="rect">
            <a:avLst/>
          </a:prstGeom>
          <a:noFill/>
          <a:ln>
            <a:noFill/>
          </a:ln>
        </p:spPr>
      </p:pic>
      <p:sp>
        <p:nvSpPr>
          <p:cNvPr id="306" name="Google Shape;306;p36"/>
          <p:cNvSpPr txBox="1"/>
          <p:nvPr/>
        </p:nvSpPr>
        <p:spPr>
          <a:xfrm>
            <a:off x="0" y="9849650"/>
            <a:ext cx="7589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sz="900">
                <a:solidFill>
                  <a:srgbClr val="6AA84F"/>
                </a:solidFill>
                <a:latin typeface="Mada"/>
                <a:ea typeface="Mada"/>
                <a:cs typeface="Mada"/>
                <a:sym typeface="Mada"/>
              </a:rPr>
              <a:t>1</a:t>
            </a:r>
            <a:r>
              <a:rPr lang="en-GB" sz="900">
                <a:solidFill>
                  <a:srgbClr val="6AA84F"/>
                </a:solidFill>
                <a:latin typeface="Mada"/>
                <a:ea typeface="Mada"/>
                <a:cs typeface="Mada"/>
                <a:sym typeface="Mada"/>
              </a:rPr>
              <a:t>- Natriuretic peptides can be used both as </a:t>
            </a:r>
            <a:r>
              <a:rPr b="1" lang="en-GB" sz="900" u="sng">
                <a:solidFill>
                  <a:srgbClr val="6AA84F"/>
                </a:solidFill>
                <a:latin typeface="Mada"/>
                <a:ea typeface="Mada"/>
                <a:cs typeface="Mada"/>
                <a:sym typeface="Mada"/>
              </a:rPr>
              <a:t>diagnostic</a:t>
            </a:r>
            <a:r>
              <a:rPr lang="en-GB" sz="900">
                <a:solidFill>
                  <a:srgbClr val="6AA84F"/>
                </a:solidFill>
                <a:latin typeface="Mada"/>
                <a:ea typeface="Mada"/>
                <a:cs typeface="Mada"/>
                <a:sym typeface="Mada"/>
              </a:rPr>
              <a:t> and </a:t>
            </a:r>
            <a:r>
              <a:rPr b="1" lang="en-GB" sz="900" u="sng">
                <a:solidFill>
                  <a:srgbClr val="6AA84F"/>
                </a:solidFill>
                <a:latin typeface="Mada"/>
                <a:ea typeface="Mada"/>
                <a:cs typeface="Mada"/>
                <a:sym typeface="Mada"/>
              </a:rPr>
              <a:t>prognostic</a:t>
            </a:r>
            <a:r>
              <a:rPr lang="en-GB" sz="900">
                <a:solidFill>
                  <a:srgbClr val="6AA84F"/>
                </a:solidFill>
                <a:latin typeface="Mada"/>
                <a:ea typeface="Mada"/>
                <a:cs typeface="Mada"/>
                <a:sym typeface="Mada"/>
              </a:rPr>
              <a:t> factors in HF, but they are not specific for HF as they can be </a:t>
            </a:r>
            <a:r>
              <a:rPr lang="en-GB" sz="900">
                <a:solidFill>
                  <a:srgbClr val="6AA84F"/>
                </a:solidFill>
                <a:latin typeface="Mada"/>
                <a:ea typeface="Mada"/>
                <a:cs typeface="Mada"/>
                <a:sym typeface="Mada"/>
              </a:rPr>
              <a:t>increased in any condition where atrial pressure is elevated.</a:t>
            </a:r>
            <a:endParaRPr/>
          </a:p>
        </p:txBody>
      </p:sp>
      <p:sp>
        <p:nvSpPr>
          <p:cNvPr id="307" name="Google Shape;307;p36"/>
          <p:cNvSpPr/>
          <p:nvPr/>
        </p:nvSpPr>
        <p:spPr>
          <a:xfrm>
            <a:off x="1213800" y="2209150"/>
            <a:ext cx="198600" cy="206700"/>
          </a:xfrm>
          <a:prstGeom prst="star5">
            <a:avLst>
              <a:gd fmla="val 19098" name="adj"/>
              <a:gd fmla="val 105146" name="hf"/>
              <a:gd fmla="val 110557" name="vf"/>
            </a:avLst>
          </a:prstGeom>
          <a:solidFill>
            <a:srgbClr val="CC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8ECBC0"/>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